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1pPr>
    <a:lvl2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2pPr>
    <a:lvl3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3pPr>
    <a:lvl4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4pPr>
    <a:lvl5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5pPr>
    <a:lvl6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6pPr>
    <a:lvl7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7pPr>
    <a:lvl8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8pPr>
    <a:lvl9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lvl1pPr defTabSz="914400">
              <a:lnSpc>
                <a:spcPct val="90000"/>
              </a:lnSpc>
              <a:spcBef>
                <a:spcPts val="2300"/>
              </a:spcBef>
              <a:defRPr sz="1200">
                <a:solidFill>
                  <a:srgbClr val="D93E2B"/>
                </a:solidFill>
                <a:latin typeface="+mn-lt"/>
                <a:ea typeface="+mn-ea"/>
                <a:cs typeface="+mn-cs"/>
                <a:sym typeface="Bodoni SvtyTwo ITC TT-Book"/>
              </a:defRPr>
            </a:lvl1pPr>
          </a:lstStyle>
          <a:p>
            <a:pPr/>
            <a:r>
              <a:t>This class is multidisciplinary. You are coming from different majors, with different expertise that will all be useful for understanding the material of the class, as well as in the future, should you decide to stay in the field. Here I list what you will get from the class: take it just as a rough description!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lvl1pPr defTabSz="914400">
              <a:lnSpc>
                <a:spcPct val="90000"/>
              </a:lnSpc>
              <a:spcBef>
                <a:spcPts val="2300"/>
              </a:spcBef>
              <a:defRPr sz="1200">
                <a:solidFill>
                  <a:srgbClr val="D93E2B"/>
                </a:solidFill>
                <a:latin typeface="+mn-lt"/>
                <a:ea typeface="+mn-ea"/>
                <a:cs typeface="+mn-cs"/>
                <a:sym typeface="Bodoni SvtyTwo ITC TT-Book"/>
              </a:defRPr>
            </a:lvl1pPr>
          </a:lstStyle>
          <a:p>
            <a:pPr/>
            <a:r>
              <a:t>This class is multidisciplinary. You are coming from different majors, with different expertise that will all be useful for understanding the material of the class, as well as in the future, should you decide to stay in the field. Here I list what you will get from the class: take it just as a rough description!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lvl1pPr defTabSz="914400">
              <a:lnSpc>
                <a:spcPct val="90000"/>
              </a:lnSpc>
              <a:spcBef>
                <a:spcPts val="2300"/>
              </a:spcBef>
              <a:defRPr sz="1200">
                <a:solidFill>
                  <a:srgbClr val="D93E2B"/>
                </a:solidFill>
                <a:latin typeface="+mn-lt"/>
                <a:ea typeface="+mn-ea"/>
                <a:cs typeface="+mn-cs"/>
                <a:sym typeface="Bodoni SvtyTwo ITC TT-Book"/>
              </a:defRPr>
            </a:lvl1pPr>
          </a:lstStyle>
          <a:p>
            <a:pPr/>
            <a:r>
              <a:t>This class is multidisciplinary. You are coming from different majors, with different expertise that will all be useful for understanding the material of the class, as well as in the future, should you decide to stay in the field. Here I list what you will get from the class: take it just as a rough description!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Line"/>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4" name="Line"/>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5" name="Line"/>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itle Text"/>
          <p:cNvSpPr txBox="1"/>
          <p:nvPr>
            <p:ph type="title"/>
          </p:nvPr>
        </p:nvSpPr>
        <p:spPr>
          <a:xfrm>
            <a:off x="952500" y="5829300"/>
            <a:ext cx="13500100" cy="3340100"/>
          </a:xfrm>
          <a:prstGeom prst="rect">
            <a:avLst/>
          </a:prstGeom>
        </p:spPr>
        <p:txBody>
          <a:bodyPr/>
          <a:lstStyle>
            <a:lvl1pPr algn="l"/>
          </a:lstStyle>
          <a:p>
            <a:pPr/>
            <a:r>
              <a:t>Title Text</a:t>
            </a:r>
          </a:p>
        </p:txBody>
      </p:sp>
      <p:sp>
        <p:nvSpPr>
          <p:cNvPr id="18" name="Body Level One…"/>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115" name="Body Level One…"/>
          <p:cNvSpPr txBox="1"/>
          <p:nvPr>
            <p:ph type="body" idx="1"/>
          </p:nvPr>
        </p:nvSpPr>
        <p:spPr>
          <a:xfrm>
            <a:off x="952500" y="1778000"/>
            <a:ext cx="224790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23" name="Black and white photo looking up at the suspension cables of a bridge with clouds in the background"/>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24" name="Black and white photo of the Zeeland Bridge in the Netherlands"/>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25" name="Black and white photo of the underside of a bridge going over a river and against the sky "/>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33" name="–Johnny Appleseed"/>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–Johnny Appleseed</a:t>
            </a:r>
          </a:p>
        </p:txBody>
      </p:sp>
      <p:sp>
        <p:nvSpPr>
          <p:cNvPr id="134" name="“Type a quote here.”"/>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2" name="Black and white photo looking up at the suspension cables of a bridge with clouds in the background"/>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6"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7" name="Line"/>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8" name="Line"/>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9"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Black and white photo of the Zeeland Bridge in the Netherlands"/>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itle Text"/>
          <p:cNvSpPr txBox="1"/>
          <p:nvPr>
            <p:ph type="title"/>
          </p:nvPr>
        </p:nvSpPr>
        <p:spPr>
          <a:xfrm>
            <a:off x="952500" y="9398000"/>
            <a:ext cx="13500100" cy="3340100"/>
          </a:xfrm>
          <a:prstGeom prst="rect">
            <a:avLst/>
          </a:prstGeom>
        </p:spPr>
        <p:txBody>
          <a:bodyPr/>
          <a:lstStyle>
            <a:lvl1pPr algn="l"/>
          </a:lstStyle>
          <a:p>
            <a:pPr/>
            <a:r>
              <a:t>Title Text</a:t>
            </a:r>
          </a:p>
        </p:txBody>
      </p:sp>
      <p:sp>
        <p:nvSpPr>
          <p:cNvPr id="33" name="Body Level One…"/>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952500" y="5194300"/>
            <a:ext cx="22479000" cy="33401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0" name="Line"/>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Black and white photo of the underside of a bridge going over a river and against the sky "/>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itle Text"/>
          <p:cNvSpPr txBox="1"/>
          <p:nvPr>
            <p:ph type="title"/>
          </p:nvPr>
        </p:nvSpPr>
        <p:spPr>
          <a:xfrm>
            <a:off x="952500" y="3975100"/>
            <a:ext cx="10642600" cy="2806700"/>
          </a:xfrm>
          <a:prstGeom prst="rect">
            <a:avLst/>
          </a:prstGeom>
        </p:spPr>
        <p:txBody>
          <a:bodyPr/>
          <a:lstStyle>
            <a:lvl1pPr algn="l">
              <a:defRPr sz="7800"/>
            </a:lvl1pPr>
          </a:lstStyle>
          <a:p>
            <a:pPr/>
            <a:r>
              <a:t>Title Text</a:t>
            </a:r>
          </a:p>
        </p:txBody>
      </p:sp>
      <p:sp>
        <p:nvSpPr>
          <p:cNvPr id="54" name="Body Level One…"/>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0"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1"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81"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2"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3" name="Black and white photo of the underside of a bridge going over a river and against the sky "/>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Live Video Small">
    <p:spTree>
      <p:nvGrpSpPr>
        <p:cNvPr id="1" name=""/>
        <p:cNvGrpSpPr/>
        <p:nvPr/>
      </p:nvGrpSpPr>
      <p:grpSpPr>
        <a:xfrm>
          <a:off x="0" y="0"/>
          <a:ext cx="0" cy="0"/>
          <a:chOff x="0" y="0"/>
          <a:chExt cx="0" cy="0"/>
        </a:xfrm>
      </p:grpSpPr>
      <p:sp>
        <p:nvSpPr>
          <p:cNvPr id="93"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4"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Live Video Large">
    <p:spTree>
      <p:nvGrpSpPr>
        <p:cNvPr id="1" name=""/>
        <p:cNvGrpSpPr/>
        <p:nvPr/>
      </p:nvGrpSpPr>
      <p:grpSpPr>
        <a:xfrm>
          <a:off x="0" y="0"/>
          <a:ext cx="0" cy="0"/>
          <a:chOff x="0" y="0"/>
          <a:chExt cx="0" cy="0"/>
        </a:xfrm>
      </p:grpSpPr>
      <p:sp>
        <p:nvSpPr>
          <p:cNvPr id="104"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5"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6" name="Title Text"/>
          <p:cNvSpPr txBox="1"/>
          <p:nvPr>
            <p:ph type="title"/>
          </p:nvPr>
        </p:nvSpPr>
        <p:spPr>
          <a:prstGeom prst="rect">
            <a:avLst/>
          </a:prstGeom>
        </p:spPr>
        <p:txBody>
          <a:bodyPr/>
          <a:lstStyle/>
          <a:p>
            <a:pPr/>
            <a:r>
              <a:t>Title Text</a:t>
            </a:r>
          </a:p>
        </p:txBody>
      </p:sp>
      <p:sp>
        <p:nvSpPr>
          <p:cNvPr id="107"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4" name="Title Text"/>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lgn="ctr">
              <a:spcBef>
                <a:spcPts val="0"/>
              </a:spcBef>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 Id="rId3"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genomesonline.org" TargetMode="External"/><Relationship Id="rId3" Type="http://schemas.openxmlformats.org/officeDocument/2006/relationships/image" Target="../media/image1.tif"/><Relationship Id="rId4" Type="http://schemas.openxmlformats.org/officeDocument/2006/relationships/image" Target="../media/image2.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1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Black and white photo of the Zeeland Bridge in the Netherlands" descr="Black and white photo of the Zeeland Bridge in the Netherlands"/>
          <p:cNvPicPr>
            <a:picLocks noChangeAspect="0"/>
          </p:cNvPicPr>
          <p:nvPr>
            <p:ph type="pic" idx="22"/>
          </p:nvPr>
        </p:nvPicPr>
        <p:blipFill>
          <a:blip r:embed="rId2">
            <a:extLst/>
          </a:blip>
          <a:stretch>
            <a:fillRect/>
          </a:stretch>
        </p:blipFill>
        <p:spPr>
          <a:xfrm>
            <a:off x="823022" y="801904"/>
            <a:ext cx="22498976" cy="7581811"/>
          </a:xfrm>
          <a:prstGeom prst="rect">
            <a:avLst/>
          </a:prstGeom>
        </p:spPr>
      </p:pic>
      <p:sp>
        <p:nvSpPr>
          <p:cNvPr id="160" name="Computational Structural Bioinformatics"/>
          <p:cNvSpPr txBox="1"/>
          <p:nvPr>
            <p:ph type="title"/>
          </p:nvPr>
        </p:nvSpPr>
        <p:spPr>
          <a:prstGeom prst="rect">
            <a:avLst/>
          </a:prstGeom>
        </p:spPr>
        <p:txBody>
          <a:bodyPr/>
          <a:lstStyle/>
          <a:p>
            <a:pPr lvl="1" algn="l"/>
            <a:r>
              <a:t>Computational Structural Bioinformatics</a:t>
            </a:r>
          </a:p>
        </p:txBody>
      </p:sp>
      <p:sp>
        <p:nvSpPr>
          <p:cNvPr id="161" name="Patrice Koehl"/>
          <p:cNvSpPr txBox="1"/>
          <p:nvPr>
            <p:ph type="body" sz="quarter" idx="1"/>
          </p:nvPr>
        </p:nvSpPr>
        <p:spPr>
          <a:xfrm>
            <a:off x="15526035" y="9398000"/>
            <a:ext cx="7950201" cy="3340100"/>
          </a:xfrm>
          <a:prstGeom prst="rect">
            <a:avLst/>
          </a:prstGeom>
        </p:spPr>
        <p:txBody>
          <a:bodyPr/>
          <a:lstStyle>
            <a:lvl1pPr>
              <a:defRPr sz="6100">
                <a:latin typeface="Times New Roman"/>
                <a:ea typeface="Times New Roman"/>
                <a:cs typeface="Times New Roman"/>
                <a:sym typeface="Times New Roman"/>
              </a:defRPr>
            </a:lvl1pPr>
          </a:lstStyle>
          <a:p>
            <a:pPr/>
            <a:r>
              <a:t>Patrice Koehl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Rectangle 5"/>
          <p:cNvSpPr txBox="1"/>
          <p:nvPr/>
        </p:nvSpPr>
        <p:spPr>
          <a:xfrm>
            <a:off x="4511039" y="1803772"/>
            <a:ext cx="15361921" cy="11168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What is ‘bioinformatics’?</a:t>
            </a:r>
          </a:p>
        </p:txBody>
      </p:sp>
      <p:sp>
        <p:nvSpPr>
          <p:cNvPr id="194" name="Rectangle 6"/>
          <p:cNvSpPr txBox="1"/>
          <p:nvPr/>
        </p:nvSpPr>
        <p:spPr>
          <a:xfrm>
            <a:off x="2885439" y="4439463"/>
            <a:ext cx="15361921" cy="8052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5800" indent="-685800">
              <a:spcBef>
                <a:spcPts val="1300"/>
              </a:spcBef>
              <a:buSzPct val="100000"/>
              <a:buChar char="•"/>
              <a:defRPr sz="5600">
                <a:latin typeface="Times New Roman"/>
                <a:ea typeface="Times New Roman"/>
                <a:cs typeface="Times New Roman"/>
                <a:sym typeface="Times New Roman"/>
              </a:defRPr>
            </a:pPr>
            <a:r>
              <a:t>The term was originally proposed in 1988 by Dr. Hwa Lim</a:t>
            </a:r>
          </a:p>
          <a:p>
            <a:pPr marL="685800" indent="-685800">
              <a:spcBef>
                <a:spcPts val="800"/>
              </a:spcBef>
              <a:buSzPct val="100000"/>
              <a:buChar char="•"/>
              <a:defRPr sz="5600">
                <a:latin typeface="Times New Roman"/>
                <a:ea typeface="Times New Roman"/>
                <a:cs typeface="Times New Roman"/>
                <a:sym typeface="Times New Roman"/>
              </a:defRPr>
            </a:pPr>
          </a:p>
          <a:p>
            <a:pPr marL="685800" indent="-685800">
              <a:spcBef>
                <a:spcPts val="1300"/>
              </a:spcBef>
              <a:buSzPct val="100000"/>
              <a:buChar char="•"/>
              <a:defRPr sz="5600">
                <a:latin typeface="Times New Roman"/>
                <a:ea typeface="Times New Roman"/>
                <a:cs typeface="Times New Roman"/>
                <a:sym typeface="Times New Roman"/>
              </a:defRPr>
            </a:pPr>
            <a:r>
              <a:t>The original definition was :</a:t>
            </a:r>
          </a:p>
          <a:p>
            <a:pPr marL="685800" indent="-685800">
              <a:spcBef>
                <a:spcPts val="800"/>
              </a:spcBef>
              <a:buSzPct val="100000"/>
              <a:buChar char="•"/>
              <a:defRPr sz="5600">
                <a:latin typeface="Times New Roman"/>
                <a:ea typeface="Times New Roman"/>
                <a:cs typeface="Times New Roman"/>
                <a:sym typeface="Times New Roman"/>
              </a:defRPr>
            </a:pPr>
          </a:p>
          <a:p>
            <a:pPr marL="685800" indent="-685800">
              <a:spcBef>
                <a:spcPts val="1300"/>
              </a:spcBef>
              <a:defRPr sz="5600">
                <a:latin typeface="Times New Roman"/>
                <a:ea typeface="Times New Roman"/>
                <a:cs typeface="Times New Roman"/>
                <a:sym typeface="Times New Roman"/>
              </a:defRPr>
            </a:pPr>
            <a:r>
              <a:t>	</a:t>
            </a:r>
            <a:r>
              <a:rPr i="1" sz="4800">
                <a:solidFill>
                  <a:srgbClr val="FF0000"/>
                </a:solidFill>
              </a:rPr>
              <a:t>“a collective term for data compilation, organisation, analysis and dissemination”</a:t>
            </a:r>
          </a:p>
          <a:p>
            <a:pPr marL="685800" indent="-685800">
              <a:spcBef>
                <a:spcPts val="800"/>
              </a:spcBef>
              <a:buSzPct val="100000"/>
              <a:buChar char="•"/>
              <a:defRPr sz="56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ectangle 4"/>
          <p:cNvSpPr txBox="1"/>
          <p:nvPr/>
        </p:nvSpPr>
        <p:spPr>
          <a:xfrm>
            <a:off x="4206239" y="1498972"/>
            <a:ext cx="15361921" cy="11168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That means….</a:t>
            </a:r>
          </a:p>
        </p:txBody>
      </p:sp>
      <p:sp>
        <p:nvSpPr>
          <p:cNvPr id="199" name="Rectangle 5"/>
          <p:cNvSpPr txBox="1"/>
          <p:nvPr/>
        </p:nvSpPr>
        <p:spPr>
          <a:xfrm>
            <a:off x="1151375" y="5018553"/>
            <a:ext cx="15361920" cy="5257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5800" indent="-685800">
              <a:spcBef>
                <a:spcPts val="1100"/>
              </a:spcBef>
              <a:buSzPct val="100000"/>
              <a:buChar char="•"/>
              <a:defRPr sz="4800">
                <a:latin typeface="Times New Roman"/>
                <a:ea typeface="Times New Roman"/>
                <a:cs typeface="Times New Roman"/>
                <a:sym typeface="Times New Roman"/>
              </a:defRPr>
            </a:pPr>
            <a:r>
              <a:t>Using information technology to help solve biological problems by </a:t>
            </a:r>
            <a:r>
              <a:t>designing novel algorithms and methods of analyses      </a:t>
            </a:r>
            <a:r>
              <a:rPr i="1">
                <a:solidFill>
                  <a:srgbClr val="FF0000"/>
                </a:solidFill>
              </a:rPr>
              <a:t>(computational biology)</a:t>
            </a:r>
            <a:endParaRPr i="1" sz="5600">
              <a:solidFill>
                <a:srgbClr val="FF0000"/>
              </a:solidFill>
            </a:endParaRPr>
          </a:p>
          <a:p>
            <a:pPr marL="685800" indent="-685800">
              <a:spcBef>
                <a:spcPts val="1100"/>
              </a:spcBef>
              <a:buSzPct val="100000"/>
              <a:buChar char="•"/>
              <a:defRPr sz="4800">
                <a:latin typeface="Times New Roman"/>
                <a:ea typeface="Times New Roman"/>
                <a:cs typeface="Times New Roman"/>
                <a:sym typeface="Times New Roman"/>
              </a:defRPr>
            </a:pPr>
            <a:r>
              <a:t>It also serves to establish innovative software and create new or maintain existing databases of information, allowing open access to the records held within them</a:t>
            </a:r>
          </a:p>
          <a:p>
            <a:pPr marL="685800" indent="-685800">
              <a:spcBef>
                <a:spcPts val="1100"/>
              </a:spcBef>
              <a:defRPr sz="4800">
                <a:latin typeface="Times New Roman"/>
                <a:ea typeface="Times New Roman"/>
                <a:cs typeface="Times New Roman"/>
                <a:sym typeface="Times New Roman"/>
              </a:defRPr>
            </a:pPr>
            <a:r>
              <a:t>	</a:t>
            </a:r>
            <a:r>
              <a:rPr i="1">
                <a:solidFill>
                  <a:srgbClr val="FF0000"/>
                </a:solidFill>
              </a:rPr>
              <a:t>(bioinformatics)</a:t>
            </a:r>
          </a:p>
        </p:txBody>
      </p:sp>
      <p:pic>
        <p:nvPicPr>
          <p:cNvPr id="200" name="Picture 6" descr="Picture 6"/>
          <p:cNvPicPr>
            <a:picLocks noChangeAspect="1"/>
          </p:cNvPicPr>
          <p:nvPr/>
        </p:nvPicPr>
        <p:blipFill>
          <a:blip r:embed="rId2">
            <a:extLst/>
          </a:blip>
          <a:stretch>
            <a:fillRect/>
          </a:stretch>
        </p:blipFill>
        <p:spPr>
          <a:xfrm>
            <a:off x="17767643" y="4816474"/>
            <a:ext cx="4149727" cy="634365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ext Box 4"/>
          <p:cNvSpPr txBox="1"/>
          <p:nvPr/>
        </p:nvSpPr>
        <p:spPr>
          <a:xfrm>
            <a:off x="5815201" y="51172"/>
            <a:ext cx="12659619"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Bioinformatics is interdisciplinary</a:t>
            </a:r>
          </a:p>
        </p:txBody>
      </p:sp>
      <p:sp>
        <p:nvSpPr>
          <p:cNvPr id="203" name="AutoShape 5"/>
          <p:cNvSpPr/>
          <p:nvPr/>
        </p:nvSpPr>
        <p:spPr>
          <a:xfrm>
            <a:off x="7467600" y="4114801"/>
            <a:ext cx="7467600" cy="6095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0"/>
                </a:lnTo>
                <a:lnTo>
                  <a:pt x="16200" y="0"/>
                </a:lnTo>
                <a:lnTo>
                  <a:pt x="21600" y="10800"/>
                </a:lnTo>
                <a:lnTo>
                  <a:pt x="16200" y="21600"/>
                </a:lnTo>
                <a:lnTo>
                  <a:pt x="5400" y="21600"/>
                </a:lnTo>
                <a:close/>
              </a:path>
            </a:pathLst>
          </a:custGeom>
          <a:solidFill>
            <a:srgbClr val="FFCC00"/>
          </a:solidFill>
          <a:ln w="38100">
            <a:solidFill>
              <a:srgbClr val="000000"/>
            </a:solidFill>
            <a:miter/>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sp>
        <p:nvSpPr>
          <p:cNvPr id="204" name="Text Box 6"/>
          <p:cNvSpPr txBox="1"/>
          <p:nvPr/>
        </p:nvSpPr>
        <p:spPr>
          <a:xfrm>
            <a:off x="14339982" y="2629023"/>
            <a:ext cx="3852615" cy="2734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0000"/>
                </a:solidFill>
                <a:latin typeface="Times New Roman"/>
                <a:ea typeface="Times New Roman"/>
                <a:cs typeface="Times New Roman"/>
                <a:sym typeface="Times New Roman"/>
              </a:defRPr>
            </a:pPr>
            <a:r>
              <a:t>Mathematics</a:t>
            </a:r>
            <a:endParaRPr sz="4800"/>
          </a:p>
          <a:p>
            <a:pPr>
              <a:defRPr sz="4000">
                <a:solidFill>
                  <a:srgbClr val="FF0000"/>
                </a:solidFill>
                <a:latin typeface="Times New Roman"/>
                <a:ea typeface="Times New Roman"/>
                <a:cs typeface="Times New Roman"/>
                <a:sym typeface="Times New Roman"/>
              </a:defRPr>
            </a:pPr>
            <a:r>
              <a:t>Statistics</a:t>
            </a:r>
            <a:endParaRPr sz="4800"/>
          </a:p>
          <a:p>
            <a:pPr>
              <a:defRPr sz="4000">
                <a:solidFill>
                  <a:srgbClr val="FF0000"/>
                </a:solidFill>
                <a:latin typeface="Times New Roman"/>
                <a:ea typeface="Times New Roman"/>
                <a:cs typeface="Times New Roman"/>
                <a:sym typeface="Times New Roman"/>
              </a:defRPr>
            </a:pPr>
            <a:r>
              <a:t>Computer Science</a:t>
            </a:r>
          </a:p>
        </p:txBody>
      </p:sp>
      <p:sp>
        <p:nvSpPr>
          <p:cNvPr id="205" name="Text Box 7"/>
          <p:cNvSpPr txBox="1"/>
          <p:nvPr/>
        </p:nvSpPr>
        <p:spPr>
          <a:xfrm>
            <a:off x="16042468" y="6824340"/>
            <a:ext cx="2372272" cy="676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0000"/>
                </a:solidFill>
                <a:latin typeface="Times New Roman"/>
                <a:ea typeface="Times New Roman"/>
                <a:cs typeface="Times New Roman"/>
                <a:sym typeface="Times New Roman"/>
              </a:defRPr>
            </a:lvl1pPr>
          </a:lstStyle>
          <a:p>
            <a:pPr/>
            <a:r>
              <a:t>Biophysics</a:t>
            </a:r>
          </a:p>
        </p:txBody>
      </p:sp>
      <p:sp>
        <p:nvSpPr>
          <p:cNvPr id="206" name="Text Box 8"/>
          <p:cNvSpPr txBox="1"/>
          <p:nvPr/>
        </p:nvSpPr>
        <p:spPr>
          <a:xfrm>
            <a:off x="14580252" y="11309586"/>
            <a:ext cx="2118023" cy="676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0000"/>
                </a:solidFill>
                <a:latin typeface="Times New Roman"/>
                <a:ea typeface="Times New Roman"/>
                <a:cs typeface="Times New Roman"/>
                <a:sym typeface="Times New Roman"/>
              </a:defRPr>
            </a:lvl1pPr>
          </a:lstStyle>
          <a:p>
            <a:pPr/>
            <a:r>
              <a:t>Evolution</a:t>
            </a:r>
          </a:p>
        </p:txBody>
      </p:sp>
      <p:sp>
        <p:nvSpPr>
          <p:cNvPr id="207" name="Text Box 9"/>
          <p:cNvSpPr txBox="1"/>
          <p:nvPr/>
        </p:nvSpPr>
        <p:spPr>
          <a:xfrm>
            <a:off x="5723203" y="10043361"/>
            <a:ext cx="3937696" cy="2734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0000"/>
                </a:solidFill>
                <a:latin typeface="Times New Roman"/>
                <a:ea typeface="Times New Roman"/>
                <a:cs typeface="Times New Roman"/>
                <a:sym typeface="Times New Roman"/>
              </a:defRPr>
            </a:pPr>
            <a:r>
              <a:t>Ethical,</a:t>
            </a:r>
            <a:endParaRPr sz="4800"/>
          </a:p>
          <a:p>
            <a:pPr>
              <a:defRPr sz="4000">
                <a:solidFill>
                  <a:srgbClr val="FF0000"/>
                </a:solidFill>
                <a:latin typeface="Times New Roman"/>
                <a:ea typeface="Times New Roman"/>
                <a:cs typeface="Times New Roman"/>
                <a:sym typeface="Times New Roman"/>
              </a:defRPr>
            </a:pPr>
            <a:r>
              <a:t>legal and</a:t>
            </a:r>
            <a:endParaRPr sz="4800"/>
          </a:p>
          <a:p>
            <a:pPr>
              <a:defRPr sz="4000">
                <a:solidFill>
                  <a:srgbClr val="FF0000"/>
                </a:solidFill>
                <a:latin typeface="Times New Roman"/>
                <a:ea typeface="Times New Roman"/>
                <a:cs typeface="Times New Roman"/>
                <a:sym typeface="Times New Roman"/>
              </a:defRPr>
            </a:pPr>
            <a:r>
              <a:t>social implications</a:t>
            </a:r>
          </a:p>
        </p:txBody>
      </p:sp>
      <p:sp>
        <p:nvSpPr>
          <p:cNvPr id="208" name="Text Box 10"/>
          <p:cNvSpPr txBox="1"/>
          <p:nvPr/>
        </p:nvSpPr>
        <p:spPr>
          <a:xfrm>
            <a:off x="4444047" y="5281290"/>
            <a:ext cx="2201863" cy="37630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0000"/>
                </a:solidFill>
                <a:latin typeface="Times New Roman"/>
                <a:ea typeface="Times New Roman"/>
                <a:cs typeface="Times New Roman"/>
                <a:sym typeface="Times New Roman"/>
              </a:defRPr>
            </a:pPr>
            <a:r>
              <a:t>Molecular</a:t>
            </a:r>
            <a:endParaRPr sz="4800"/>
          </a:p>
          <a:p>
            <a:pPr>
              <a:defRPr sz="4000">
                <a:solidFill>
                  <a:srgbClr val="FF0000"/>
                </a:solidFill>
                <a:latin typeface="Times New Roman"/>
                <a:ea typeface="Times New Roman"/>
                <a:cs typeface="Times New Roman"/>
                <a:sym typeface="Times New Roman"/>
              </a:defRPr>
            </a:pPr>
            <a:r>
              <a:t>Biology</a:t>
            </a:r>
            <a:endParaRPr sz="4800"/>
          </a:p>
          <a:p>
            <a:pPr>
              <a:defRPr sz="4000">
                <a:solidFill>
                  <a:srgbClr val="FF0000"/>
                </a:solidFill>
                <a:latin typeface="Times New Roman"/>
                <a:ea typeface="Times New Roman"/>
                <a:cs typeface="Times New Roman"/>
                <a:sym typeface="Times New Roman"/>
              </a:defRPr>
            </a:pPr>
            <a:r>
              <a:t>Structural</a:t>
            </a:r>
            <a:endParaRPr sz="4800"/>
          </a:p>
          <a:p>
            <a:pPr>
              <a:defRPr sz="4000">
                <a:solidFill>
                  <a:srgbClr val="FF0000"/>
                </a:solidFill>
                <a:latin typeface="Times New Roman"/>
                <a:ea typeface="Times New Roman"/>
                <a:cs typeface="Times New Roman"/>
                <a:sym typeface="Times New Roman"/>
              </a:defRPr>
            </a:pPr>
            <a:r>
              <a:t>Biology</a:t>
            </a:r>
          </a:p>
        </p:txBody>
      </p:sp>
      <p:sp>
        <p:nvSpPr>
          <p:cNvPr id="209" name="Text Box 11"/>
          <p:cNvSpPr txBox="1"/>
          <p:nvPr/>
        </p:nvSpPr>
        <p:spPr>
          <a:xfrm>
            <a:off x="6007481" y="3092343"/>
            <a:ext cx="2710112" cy="676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0000"/>
                </a:solidFill>
                <a:latin typeface="Times New Roman"/>
                <a:ea typeface="Times New Roman"/>
                <a:cs typeface="Times New Roman"/>
                <a:sym typeface="Times New Roman"/>
              </a:defRPr>
            </a:lvl1pPr>
          </a:lstStyle>
          <a:p>
            <a:pPr/>
            <a:r>
              <a:t>Biomedicine</a:t>
            </a:r>
          </a:p>
        </p:txBody>
      </p:sp>
      <p:sp>
        <p:nvSpPr>
          <p:cNvPr id="210" name="Text Box 13"/>
          <p:cNvSpPr txBox="1"/>
          <p:nvPr/>
        </p:nvSpPr>
        <p:spPr>
          <a:xfrm>
            <a:off x="9540240" y="6172448"/>
            <a:ext cx="3771305" cy="77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Times New Roman"/>
                <a:ea typeface="Times New Roman"/>
                <a:cs typeface="Times New Roman"/>
                <a:sym typeface="Times New Roman"/>
              </a:defRPr>
            </a:lvl1pPr>
          </a:lstStyle>
          <a:p>
            <a:pPr/>
            <a:r>
              <a:t>Bioinformatics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Picture 5" descr="Picture 5"/>
          <p:cNvPicPr>
            <a:picLocks noChangeAspect="1"/>
          </p:cNvPicPr>
          <p:nvPr/>
        </p:nvPicPr>
        <p:blipFill>
          <a:blip r:embed="rId3">
            <a:extLst/>
          </a:blip>
          <a:stretch>
            <a:fillRect/>
          </a:stretch>
        </p:blipFill>
        <p:spPr>
          <a:xfrm>
            <a:off x="10668000" y="304800"/>
            <a:ext cx="9486900" cy="13081000"/>
          </a:xfrm>
          <a:prstGeom prst="rect">
            <a:avLst/>
          </a:prstGeom>
          <a:ln w="12700">
            <a:miter lim="400000"/>
          </a:ln>
        </p:spPr>
      </p:pic>
      <p:sp>
        <p:nvSpPr>
          <p:cNvPr id="213" name="Text Box 7"/>
          <p:cNvSpPr txBox="1"/>
          <p:nvPr/>
        </p:nvSpPr>
        <p:spPr>
          <a:xfrm>
            <a:off x="2928002" y="4623172"/>
            <a:ext cx="5787926" cy="4203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Times New Roman"/>
                <a:ea typeface="Times New Roman"/>
                <a:cs typeface="Times New Roman"/>
                <a:sym typeface="Times New Roman"/>
              </a:defRPr>
            </a:pPr>
            <a:r>
              <a:t>   </a:t>
            </a:r>
            <a:r>
              <a:rPr i="1" sz="4800"/>
              <a:t>Biologists have been </a:t>
            </a:r>
            <a:endParaRPr sz="4800"/>
          </a:p>
          <a:p>
            <a:pPr>
              <a:defRPr i="1" sz="4800">
                <a:latin typeface="Times New Roman"/>
                <a:ea typeface="Times New Roman"/>
                <a:cs typeface="Times New Roman"/>
                <a:sym typeface="Times New Roman"/>
              </a:defRPr>
            </a:pPr>
            <a:r>
              <a:t>   classifying data on </a:t>
            </a:r>
          </a:p>
          <a:p>
            <a:pPr>
              <a:defRPr i="1" sz="4800">
                <a:latin typeface="Times New Roman"/>
                <a:ea typeface="Times New Roman"/>
                <a:cs typeface="Times New Roman"/>
                <a:sym typeface="Times New Roman"/>
              </a:defRPr>
            </a:pPr>
            <a:r>
              <a:t>   plants and animals </a:t>
            </a:r>
          </a:p>
          <a:p>
            <a:pPr>
              <a:defRPr i="1" sz="4800">
                <a:latin typeface="Times New Roman"/>
                <a:ea typeface="Times New Roman"/>
                <a:cs typeface="Times New Roman"/>
                <a:sym typeface="Times New Roman"/>
              </a:defRPr>
            </a:pPr>
            <a:r>
              <a:t>   since the Greeks</a:t>
            </a:r>
          </a:p>
        </p:txBody>
      </p:sp>
      <p:sp>
        <p:nvSpPr>
          <p:cNvPr id="214" name="Text Box 9"/>
          <p:cNvSpPr txBox="1"/>
          <p:nvPr/>
        </p:nvSpPr>
        <p:spPr>
          <a:xfrm>
            <a:off x="4511039" y="355972"/>
            <a:ext cx="4251872"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What data?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Picture 4" descr="Picture 4"/>
          <p:cNvPicPr>
            <a:picLocks noChangeAspect="1"/>
          </p:cNvPicPr>
          <p:nvPr/>
        </p:nvPicPr>
        <p:blipFill>
          <a:blip r:embed="rId2">
            <a:extLst/>
          </a:blip>
          <a:stretch>
            <a:fillRect/>
          </a:stretch>
        </p:blipFill>
        <p:spPr>
          <a:xfrm>
            <a:off x="12649200" y="2438400"/>
            <a:ext cx="8016876" cy="8839200"/>
          </a:xfrm>
          <a:prstGeom prst="rect">
            <a:avLst/>
          </a:prstGeom>
          <a:ln w="12700">
            <a:miter lim="400000"/>
          </a:ln>
        </p:spPr>
      </p:pic>
      <p:sp>
        <p:nvSpPr>
          <p:cNvPr id="219" name="Text Box 5"/>
          <p:cNvSpPr txBox="1"/>
          <p:nvPr/>
        </p:nvSpPr>
        <p:spPr>
          <a:xfrm>
            <a:off x="15147290" y="11246712"/>
            <a:ext cx="5087330" cy="8174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0000"/>
                </a:solidFill>
                <a:latin typeface="Arial"/>
                <a:ea typeface="Arial"/>
                <a:cs typeface="Arial"/>
                <a:sym typeface="Arial"/>
              </a:defRPr>
            </a:lvl1pPr>
          </a:lstStyle>
          <a:p>
            <a:pPr/>
            <a:r>
              <a:t>http://tolweb.org</a:t>
            </a:r>
          </a:p>
        </p:txBody>
      </p:sp>
      <p:sp>
        <p:nvSpPr>
          <p:cNvPr id="220" name="Text Box 6"/>
          <p:cNvSpPr txBox="1"/>
          <p:nvPr/>
        </p:nvSpPr>
        <p:spPr>
          <a:xfrm>
            <a:off x="8016240" y="205457"/>
            <a:ext cx="6518673" cy="111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9C5238"/>
                </a:solidFill>
                <a:latin typeface="Arial"/>
                <a:ea typeface="Arial"/>
                <a:cs typeface="Arial"/>
                <a:sym typeface="Arial"/>
              </a:defRPr>
            </a:lvl1pPr>
          </a:lstStyle>
          <a:p>
            <a:pPr/>
            <a:r>
              <a:t>The Tree of Life</a:t>
            </a:r>
          </a:p>
        </p:txBody>
      </p:sp>
      <p:pic>
        <p:nvPicPr>
          <p:cNvPr id="221" name="Picture 7" descr="Picture 7"/>
          <p:cNvPicPr>
            <a:picLocks noChangeAspect="1"/>
          </p:cNvPicPr>
          <p:nvPr/>
        </p:nvPicPr>
        <p:blipFill>
          <a:blip r:embed="rId3">
            <a:extLst/>
          </a:blip>
          <a:stretch>
            <a:fillRect/>
          </a:stretch>
        </p:blipFill>
        <p:spPr>
          <a:xfrm>
            <a:off x="1956486" y="9560010"/>
            <a:ext cx="2597151" cy="3556001"/>
          </a:xfrm>
          <a:prstGeom prst="rect">
            <a:avLst/>
          </a:prstGeom>
          <a:ln w="12700">
            <a:miter lim="400000"/>
          </a:ln>
        </p:spPr>
      </p:pic>
      <p:sp>
        <p:nvSpPr>
          <p:cNvPr id="222" name="Text Box 8"/>
          <p:cNvSpPr txBox="1"/>
          <p:nvPr/>
        </p:nvSpPr>
        <p:spPr>
          <a:xfrm>
            <a:off x="2123440" y="2700131"/>
            <a:ext cx="8789194" cy="51716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latin typeface="Arial"/>
                <a:ea typeface="Arial"/>
                <a:cs typeface="Arial"/>
                <a:sym typeface="Arial"/>
              </a:defRPr>
            </a:pPr>
            <a:r>
              <a:t>“</a:t>
            </a:r>
            <a:r>
              <a:t>The affinities of all beings of the same class have sometimes</a:t>
            </a:r>
            <a:endParaRPr sz="4800">
              <a:latin typeface="Times New Roman"/>
              <a:ea typeface="Times New Roman"/>
              <a:cs typeface="Times New Roman"/>
              <a:sym typeface="Times New Roman"/>
            </a:endParaRPr>
          </a:p>
          <a:p>
            <a:pPr>
              <a:defRPr i="1" sz="2400">
                <a:latin typeface="Arial"/>
                <a:ea typeface="Arial"/>
                <a:cs typeface="Arial"/>
                <a:sym typeface="Arial"/>
              </a:defRPr>
            </a:pPr>
            <a:r>
              <a:t>been represented by a great tree… As buds give rise by growth</a:t>
            </a:r>
            <a:endParaRPr sz="4800">
              <a:latin typeface="Times New Roman"/>
              <a:ea typeface="Times New Roman"/>
              <a:cs typeface="Times New Roman"/>
              <a:sym typeface="Times New Roman"/>
            </a:endParaRPr>
          </a:p>
          <a:p>
            <a:pPr>
              <a:defRPr i="1" sz="2400">
                <a:latin typeface="Arial"/>
                <a:ea typeface="Arial"/>
                <a:cs typeface="Arial"/>
                <a:sym typeface="Arial"/>
              </a:defRPr>
            </a:pPr>
            <a:r>
              <a:t>to fresh buds, and these if vigorous, branch out and overtop on</a:t>
            </a:r>
            <a:endParaRPr sz="4800">
              <a:latin typeface="Times New Roman"/>
              <a:ea typeface="Times New Roman"/>
              <a:cs typeface="Times New Roman"/>
              <a:sym typeface="Times New Roman"/>
            </a:endParaRPr>
          </a:p>
          <a:p>
            <a:pPr>
              <a:defRPr i="1" sz="2400">
                <a:latin typeface="Arial"/>
                <a:ea typeface="Arial"/>
                <a:cs typeface="Arial"/>
                <a:sym typeface="Arial"/>
              </a:defRPr>
            </a:pPr>
            <a:r>
              <a:t>all sides many a feebler branch, so by generation I believe it has</a:t>
            </a:r>
            <a:endParaRPr sz="4800">
              <a:latin typeface="Times New Roman"/>
              <a:ea typeface="Times New Roman"/>
              <a:cs typeface="Times New Roman"/>
              <a:sym typeface="Times New Roman"/>
            </a:endParaRPr>
          </a:p>
          <a:p>
            <a:pPr>
              <a:defRPr i="1" sz="2400">
                <a:latin typeface="Arial"/>
                <a:ea typeface="Arial"/>
                <a:cs typeface="Arial"/>
                <a:sym typeface="Arial"/>
              </a:defRPr>
            </a:pPr>
            <a:r>
              <a:t>been with the great Tree of Life, which fills with its dead and</a:t>
            </a:r>
            <a:endParaRPr sz="4800">
              <a:latin typeface="Times New Roman"/>
              <a:ea typeface="Times New Roman"/>
              <a:cs typeface="Times New Roman"/>
              <a:sym typeface="Times New Roman"/>
            </a:endParaRPr>
          </a:p>
          <a:p>
            <a:pPr>
              <a:defRPr i="1" sz="2400">
                <a:latin typeface="Arial"/>
                <a:ea typeface="Arial"/>
                <a:cs typeface="Arial"/>
                <a:sym typeface="Arial"/>
              </a:defRPr>
            </a:pPr>
            <a:r>
              <a:t>broken branches the crust of the earth, and covers the surface</a:t>
            </a:r>
            <a:endParaRPr sz="4800">
              <a:latin typeface="Times New Roman"/>
              <a:ea typeface="Times New Roman"/>
              <a:cs typeface="Times New Roman"/>
              <a:sym typeface="Times New Roman"/>
            </a:endParaRPr>
          </a:p>
          <a:p>
            <a:pPr>
              <a:defRPr i="1" sz="2400">
                <a:latin typeface="Arial"/>
                <a:ea typeface="Arial"/>
                <a:cs typeface="Arial"/>
                <a:sym typeface="Arial"/>
              </a:defRPr>
            </a:pPr>
            <a:r>
              <a:t>with its ever branching and beautiful ramifications.</a:t>
            </a:r>
            <a:r>
              <a:t>”</a:t>
            </a:r>
          </a:p>
        </p:txBody>
      </p:sp>
      <p:sp>
        <p:nvSpPr>
          <p:cNvPr id="223" name="Text Box 9"/>
          <p:cNvSpPr txBox="1"/>
          <p:nvPr/>
        </p:nvSpPr>
        <p:spPr>
          <a:xfrm>
            <a:off x="6435947" y="11376323"/>
            <a:ext cx="4022131" cy="5582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200">
                <a:solidFill>
                  <a:srgbClr val="FF0000"/>
                </a:solidFill>
                <a:latin typeface="Arial"/>
                <a:ea typeface="Arial"/>
                <a:cs typeface="Arial"/>
                <a:sym typeface="Arial"/>
              </a:defRPr>
            </a:lvl1pPr>
          </a:lstStyle>
          <a:p>
            <a:pPr/>
            <a:r>
              <a:t>Charles Darwin, 1859</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Picture 2" descr="Picture 2"/>
          <p:cNvPicPr>
            <a:picLocks noChangeAspect="1"/>
          </p:cNvPicPr>
          <p:nvPr/>
        </p:nvPicPr>
        <p:blipFill>
          <a:blip r:embed="rId2">
            <a:extLst/>
          </a:blip>
          <a:stretch>
            <a:fillRect/>
          </a:stretch>
        </p:blipFill>
        <p:spPr>
          <a:xfrm>
            <a:off x="4724400" y="1219200"/>
            <a:ext cx="14608177" cy="1153795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9" name="Rectangle 2"/>
          <p:cNvGrpSpPr/>
          <p:nvPr/>
        </p:nvGrpSpPr>
        <p:grpSpPr>
          <a:xfrm>
            <a:off x="8229600" y="3200400"/>
            <a:ext cx="4419600" cy="1676400"/>
            <a:chOff x="0" y="0"/>
            <a:chExt cx="4419600" cy="1676400"/>
          </a:xfrm>
        </p:grpSpPr>
        <p:sp>
          <p:nvSpPr>
            <p:cNvPr id="227" name="Rectangle"/>
            <p:cNvSpPr/>
            <p:nvPr/>
          </p:nvSpPr>
          <p:spPr>
            <a:xfrm>
              <a:off x="0" y="0"/>
              <a:ext cx="4419600" cy="1676400"/>
            </a:xfrm>
            <a:prstGeom prst="rect">
              <a:avLst/>
            </a:prstGeom>
            <a:solidFill>
              <a:srgbClr val="FF6600"/>
            </a:solidFill>
            <a:ln w="12700" cap="flat">
              <a:solidFill>
                <a:srgbClr val="000000"/>
              </a:solidFill>
              <a:prstDash val="solid"/>
              <a:miter lim="800000"/>
            </a:ln>
            <a:effectLst/>
          </p:spPr>
          <p:txBody>
            <a:bodyPr wrap="square" lIns="50800" tIns="50800" rIns="50800" bIns="50800" numCol="1" anchor="ctr">
              <a:noAutofit/>
            </a:bodyPr>
            <a:lstStyle/>
            <a:p>
              <a:pPr algn="ctr">
                <a:spcBef>
                  <a:spcPts val="0"/>
                </a:spcBef>
                <a:defRPr sz="56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sp>
          <p:nvSpPr>
            <p:cNvPr id="228" name="DNA"/>
            <p:cNvSpPr txBox="1"/>
            <p:nvPr/>
          </p:nvSpPr>
          <p:spPr>
            <a:xfrm>
              <a:off x="1382241" y="396106"/>
              <a:ext cx="1655118" cy="884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latin typeface="Times New Roman"/>
                  <a:ea typeface="Times New Roman"/>
                  <a:cs typeface="Times New Roman"/>
                  <a:sym typeface="Times New Roman"/>
                </a:defRPr>
              </a:lvl1pPr>
            </a:lstStyle>
            <a:p>
              <a:pPr/>
              <a:r>
                <a:t>DNA</a:t>
              </a:r>
            </a:p>
          </p:txBody>
        </p:sp>
      </p:grpSp>
      <p:sp>
        <p:nvSpPr>
          <p:cNvPr id="230" name="Rectangle 3"/>
          <p:cNvSpPr txBox="1"/>
          <p:nvPr/>
        </p:nvSpPr>
        <p:spPr>
          <a:xfrm>
            <a:off x="6239826" y="217890"/>
            <a:ext cx="14444348" cy="23784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400">
                <a:solidFill>
                  <a:srgbClr val="9C5238"/>
                </a:solidFill>
                <a:latin typeface="Times New Roman"/>
                <a:ea typeface="Times New Roman"/>
                <a:cs typeface="Times New Roman"/>
                <a:sym typeface="Times New Roman"/>
              </a:defRPr>
            </a:pPr>
            <a:r>
              <a:t>Central Dogma and the “omics”</a:t>
            </a:r>
          </a:p>
          <a:p>
            <a:pPr>
              <a:defRPr sz="6400">
                <a:solidFill>
                  <a:srgbClr val="9C5238"/>
                </a:solidFill>
                <a:latin typeface="Times New Roman"/>
                <a:ea typeface="Times New Roman"/>
                <a:cs typeface="Times New Roman"/>
                <a:sym typeface="Times New Roman"/>
              </a:defRPr>
            </a:pPr>
            <a:r>
              <a:t>Integrative Systems Biology</a:t>
            </a:r>
          </a:p>
        </p:txBody>
      </p:sp>
      <p:grpSp>
        <p:nvGrpSpPr>
          <p:cNvPr id="233" name="Rectangle 4"/>
          <p:cNvGrpSpPr/>
          <p:nvPr/>
        </p:nvGrpSpPr>
        <p:grpSpPr>
          <a:xfrm>
            <a:off x="8153399" y="6019799"/>
            <a:ext cx="4419601" cy="1676401"/>
            <a:chOff x="0" y="0"/>
            <a:chExt cx="4419600" cy="1676400"/>
          </a:xfrm>
        </p:grpSpPr>
        <p:sp>
          <p:nvSpPr>
            <p:cNvPr id="231" name="Rectangle"/>
            <p:cNvSpPr/>
            <p:nvPr/>
          </p:nvSpPr>
          <p:spPr>
            <a:xfrm>
              <a:off x="0" y="0"/>
              <a:ext cx="4419600" cy="1676400"/>
            </a:xfrm>
            <a:prstGeom prst="rect">
              <a:avLst/>
            </a:prstGeom>
            <a:solidFill>
              <a:srgbClr val="FF6600"/>
            </a:solidFill>
            <a:ln w="12700" cap="flat">
              <a:solidFill>
                <a:srgbClr val="000000"/>
              </a:solidFill>
              <a:prstDash val="solid"/>
              <a:miter lim="800000"/>
            </a:ln>
            <a:effectLst/>
          </p:spPr>
          <p:txBody>
            <a:bodyPr wrap="square" lIns="50800" tIns="50800" rIns="50800" bIns="50800" numCol="1" anchor="ctr">
              <a:noAutofit/>
            </a:bodyPr>
            <a:lstStyle/>
            <a:p>
              <a:pPr algn="ctr">
                <a:spcBef>
                  <a:spcPts val="0"/>
                </a:spcBef>
                <a:defRPr sz="56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sp>
          <p:nvSpPr>
            <p:cNvPr id="232" name="RNA"/>
            <p:cNvSpPr txBox="1"/>
            <p:nvPr/>
          </p:nvSpPr>
          <p:spPr>
            <a:xfrm>
              <a:off x="1550772" y="396106"/>
              <a:ext cx="1615878" cy="884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latin typeface="Times New Roman"/>
                  <a:ea typeface="Times New Roman"/>
                  <a:cs typeface="Times New Roman"/>
                  <a:sym typeface="Times New Roman"/>
                </a:defRPr>
              </a:lvl1pPr>
            </a:lstStyle>
            <a:p>
              <a:pPr/>
              <a:r>
                <a:t>RNA</a:t>
              </a:r>
            </a:p>
          </p:txBody>
        </p:sp>
      </p:grpSp>
      <p:grpSp>
        <p:nvGrpSpPr>
          <p:cNvPr id="236" name="Rectangle 5"/>
          <p:cNvGrpSpPr/>
          <p:nvPr/>
        </p:nvGrpSpPr>
        <p:grpSpPr>
          <a:xfrm>
            <a:off x="8229600" y="8629650"/>
            <a:ext cx="4419600" cy="1676400"/>
            <a:chOff x="0" y="0"/>
            <a:chExt cx="4419600" cy="1676400"/>
          </a:xfrm>
        </p:grpSpPr>
        <p:sp>
          <p:nvSpPr>
            <p:cNvPr id="234" name="Rectangle"/>
            <p:cNvSpPr/>
            <p:nvPr/>
          </p:nvSpPr>
          <p:spPr>
            <a:xfrm>
              <a:off x="0" y="0"/>
              <a:ext cx="4419600" cy="1676400"/>
            </a:xfrm>
            <a:prstGeom prst="rect">
              <a:avLst/>
            </a:prstGeom>
            <a:solidFill>
              <a:srgbClr val="FF6600"/>
            </a:solidFill>
            <a:ln w="12700" cap="flat">
              <a:solidFill>
                <a:srgbClr val="000000"/>
              </a:solidFill>
              <a:prstDash val="solid"/>
              <a:miter lim="800000"/>
            </a:ln>
            <a:effectLst/>
          </p:spPr>
          <p:txBody>
            <a:bodyPr wrap="square" lIns="50800" tIns="50800" rIns="50800" bIns="50800" numCol="1" anchor="ctr">
              <a:noAutofit/>
            </a:bodyPr>
            <a:lstStyle/>
            <a:p>
              <a:pPr algn="ctr">
                <a:spcBef>
                  <a:spcPts val="0"/>
                </a:spcBef>
                <a:defRPr sz="56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sp>
          <p:nvSpPr>
            <p:cNvPr id="235" name="Protein"/>
            <p:cNvSpPr txBox="1"/>
            <p:nvPr/>
          </p:nvSpPr>
          <p:spPr>
            <a:xfrm>
              <a:off x="1309129" y="396106"/>
              <a:ext cx="2168725" cy="884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latin typeface="Times New Roman"/>
                  <a:ea typeface="Times New Roman"/>
                  <a:cs typeface="Times New Roman"/>
                  <a:sym typeface="Times New Roman"/>
                </a:defRPr>
              </a:lvl1pPr>
            </a:lstStyle>
            <a:p>
              <a:pPr/>
              <a:r>
                <a:t>Protein</a:t>
              </a:r>
            </a:p>
          </p:txBody>
        </p:sp>
      </p:grpSp>
      <p:sp>
        <p:nvSpPr>
          <p:cNvPr id="237" name="Line 6"/>
          <p:cNvSpPr/>
          <p:nvPr/>
        </p:nvSpPr>
        <p:spPr>
          <a:xfrm>
            <a:off x="10363200" y="4876800"/>
            <a:ext cx="0" cy="106680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38" name="Line 7"/>
          <p:cNvSpPr/>
          <p:nvPr/>
        </p:nvSpPr>
        <p:spPr>
          <a:xfrm>
            <a:off x="10363200" y="7620000"/>
            <a:ext cx="0" cy="106680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39" name="Line 8"/>
          <p:cNvSpPr/>
          <p:nvPr/>
        </p:nvSpPr>
        <p:spPr>
          <a:xfrm>
            <a:off x="12801600" y="3810000"/>
            <a:ext cx="1676400" cy="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40" name="Text Box 9"/>
          <p:cNvSpPr txBox="1"/>
          <p:nvPr/>
        </p:nvSpPr>
        <p:spPr>
          <a:xfrm>
            <a:off x="14845236" y="3401211"/>
            <a:ext cx="4573271" cy="811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Genomics</a:t>
            </a:r>
          </a:p>
        </p:txBody>
      </p:sp>
      <p:sp>
        <p:nvSpPr>
          <p:cNvPr id="241" name="Line 10"/>
          <p:cNvSpPr/>
          <p:nvPr/>
        </p:nvSpPr>
        <p:spPr>
          <a:xfrm>
            <a:off x="12649200" y="6734175"/>
            <a:ext cx="1676400" cy="1"/>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42" name="Text Box 11"/>
          <p:cNvSpPr txBox="1"/>
          <p:nvPr/>
        </p:nvSpPr>
        <p:spPr>
          <a:xfrm>
            <a:off x="14670868" y="6328563"/>
            <a:ext cx="4573271" cy="811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Transcriptomics</a:t>
            </a:r>
          </a:p>
        </p:txBody>
      </p:sp>
      <p:sp>
        <p:nvSpPr>
          <p:cNvPr id="243" name="Line 12"/>
          <p:cNvSpPr/>
          <p:nvPr/>
        </p:nvSpPr>
        <p:spPr>
          <a:xfrm>
            <a:off x="12680950" y="9391650"/>
            <a:ext cx="1676400" cy="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44" name="Text Box 13"/>
          <p:cNvSpPr txBox="1"/>
          <p:nvPr/>
        </p:nvSpPr>
        <p:spPr>
          <a:xfrm>
            <a:off x="14845236" y="8986037"/>
            <a:ext cx="4573271" cy="811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Proteomics</a:t>
            </a:r>
          </a:p>
        </p:txBody>
      </p:sp>
      <p:sp>
        <p:nvSpPr>
          <p:cNvPr id="245" name="Line 14"/>
          <p:cNvSpPr/>
          <p:nvPr/>
        </p:nvSpPr>
        <p:spPr>
          <a:xfrm>
            <a:off x="8724900" y="10293350"/>
            <a:ext cx="1" cy="1323977"/>
          </a:xfrm>
          <a:prstGeom prst="line">
            <a:avLst/>
          </a:prstGeom>
          <a:ln w="152400">
            <a:solidFill>
              <a:srgbClr val="000000"/>
            </a:solidFill>
          </a:ln>
        </p:spPr>
        <p:txBody>
          <a:bodyPr lIns="50800" tIns="50800" rIns="50800" bIns="50800" anchor="ctr"/>
          <a:lstStyle/>
          <a:p>
            <a:pPr algn="ctr">
              <a:spcBef>
                <a:spcPts val="0"/>
              </a:spcBef>
              <a:defRPr sz="4400"/>
            </a:pPr>
          </a:p>
        </p:txBody>
      </p:sp>
      <p:sp>
        <p:nvSpPr>
          <p:cNvPr id="246" name="Text Box 15"/>
          <p:cNvSpPr txBox="1"/>
          <p:nvPr/>
        </p:nvSpPr>
        <p:spPr>
          <a:xfrm>
            <a:off x="9810115" y="10303663"/>
            <a:ext cx="2960372" cy="811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Regulation</a:t>
            </a:r>
          </a:p>
        </p:txBody>
      </p:sp>
      <p:sp>
        <p:nvSpPr>
          <p:cNvPr id="247" name="Line 16"/>
          <p:cNvSpPr/>
          <p:nvPr/>
        </p:nvSpPr>
        <p:spPr>
          <a:xfrm>
            <a:off x="8772526" y="11093450"/>
            <a:ext cx="898525" cy="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48" name="Line 17"/>
          <p:cNvSpPr/>
          <p:nvPr/>
        </p:nvSpPr>
        <p:spPr>
          <a:xfrm>
            <a:off x="8724900" y="11525250"/>
            <a:ext cx="1" cy="1438277"/>
          </a:xfrm>
          <a:prstGeom prst="line">
            <a:avLst/>
          </a:prstGeom>
          <a:ln w="152400">
            <a:solidFill>
              <a:srgbClr val="000000"/>
            </a:solidFill>
          </a:ln>
        </p:spPr>
        <p:txBody>
          <a:bodyPr lIns="50800" tIns="50800" rIns="50800" bIns="50800" anchor="ctr"/>
          <a:lstStyle/>
          <a:p>
            <a:pPr algn="ctr">
              <a:spcBef>
                <a:spcPts val="0"/>
              </a:spcBef>
              <a:defRPr sz="4400"/>
            </a:pPr>
          </a:p>
        </p:txBody>
      </p:sp>
      <p:sp>
        <p:nvSpPr>
          <p:cNvPr id="249" name="Line 18"/>
          <p:cNvSpPr/>
          <p:nvPr/>
        </p:nvSpPr>
        <p:spPr>
          <a:xfrm>
            <a:off x="8645526" y="11909425"/>
            <a:ext cx="898525" cy="1"/>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50" name="Text Box 19"/>
          <p:cNvSpPr txBox="1"/>
          <p:nvPr/>
        </p:nvSpPr>
        <p:spPr>
          <a:xfrm>
            <a:off x="9639257" y="11432382"/>
            <a:ext cx="3302088" cy="8112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Metabolism</a:t>
            </a:r>
          </a:p>
        </p:txBody>
      </p:sp>
      <p:sp>
        <p:nvSpPr>
          <p:cNvPr id="251" name="Line 20"/>
          <p:cNvSpPr/>
          <p:nvPr/>
        </p:nvSpPr>
        <p:spPr>
          <a:xfrm>
            <a:off x="12674600" y="11049000"/>
            <a:ext cx="1676400" cy="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52" name="Line 21"/>
          <p:cNvSpPr/>
          <p:nvPr/>
        </p:nvSpPr>
        <p:spPr>
          <a:xfrm>
            <a:off x="12623800" y="11918950"/>
            <a:ext cx="1676400" cy="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53" name="Text Box 22"/>
          <p:cNvSpPr txBox="1"/>
          <p:nvPr/>
        </p:nvSpPr>
        <p:spPr>
          <a:xfrm>
            <a:off x="14670868" y="10549725"/>
            <a:ext cx="4573271" cy="811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Interactomics</a:t>
            </a:r>
          </a:p>
        </p:txBody>
      </p:sp>
      <p:sp>
        <p:nvSpPr>
          <p:cNvPr id="254" name="Text Box 23"/>
          <p:cNvSpPr txBox="1"/>
          <p:nvPr/>
        </p:nvSpPr>
        <p:spPr>
          <a:xfrm>
            <a:off x="14670868" y="11503813"/>
            <a:ext cx="4573271" cy="811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Times New Roman"/>
                <a:ea typeface="Times New Roman"/>
                <a:cs typeface="Times New Roman"/>
                <a:sym typeface="Times New Roman"/>
              </a:defRPr>
            </a:lvl1pPr>
          </a:lstStyle>
          <a:p>
            <a:pPr/>
            <a:r>
              <a:t>Metabolomics</a:t>
            </a:r>
          </a:p>
        </p:txBody>
      </p:sp>
      <p:sp>
        <p:nvSpPr>
          <p:cNvPr id="255" name="Line 18"/>
          <p:cNvSpPr/>
          <p:nvPr/>
        </p:nvSpPr>
        <p:spPr>
          <a:xfrm>
            <a:off x="8667750" y="12896850"/>
            <a:ext cx="898526" cy="0"/>
          </a:xfrm>
          <a:prstGeom prst="line">
            <a:avLst/>
          </a:prstGeom>
          <a:ln w="152400">
            <a:solidFill>
              <a:srgbClr val="000000"/>
            </a:solidFill>
            <a:tailEnd type="triangle"/>
          </a:ln>
        </p:spPr>
        <p:txBody>
          <a:bodyPr lIns="50800" tIns="50800" rIns="50800" bIns="50800" anchor="ctr"/>
          <a:lstStyle/>
          <a:p>
            <a:pPr algn="ctr">
              <a:spcBef>
                <a:spcPts val="0"/>
              </a:spcBef>
              <a:defRPr sz="4400"/>
            </a:pPr>
          </a:p>
        </p:txBody>
      </p:sp>
      <p:sp>
        <p:nvSpPr>
          <p:cNvPr id="256" name="Text Box 19"/>
          <p:cNvSpPr txBox="1"/>
          <p:nvPr/>
        </p:nvSpPr>
        <p:spPr>
          <a:xfrm>
            <a:off x="9983538" y="12744450"/>
            <a:ext cx="10567671" cy="4928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atin typeface="Times New Roman"/>
                <a:ea typeface="Times New Roman"/>
                <a:cs typeface="Times New Roman"/>
                <a:sym typeface="Times New Roman"/>
              </a:defRPr>
            </a:lvl1pPr>
          </a:lstStyle>
          <a:p>
            <a:pPr/>
            <a:r>
              <a:t>Degradation/degradomics, Immunity/immunomics…etc</a:t>
            </a:r>
          </a:p>
        </p:txBody>
      </p:sp>
      <p:grpSp>
        <p:nvGrpSpPr>
          <p:cNvPr id="260" name="AutoShape 27"/>
          <p:cNvGrpSpPr/>
          <p:nvPr/>
        </p:nvGrpSpPr>
        <p:grpSpPr>
          <a:xfrm>
            <a:off x="7145541" y="4306265"/>
            <a:ext cx="1403685" cy="1442464"/>
            <a:chOff x="0" y="0"/>
            <a:chExt cx="1403683" cy="1442463"/>
          </a:xfrm>
        </p:grpSpPr>
        <p:sp>
          <p:nvSpPr>
            <p:cNvPr id="257" name="Shape"/>
            <p:cNvSpPr/>
            <p:nvPr/>
          </p:nvSpPr>
          <p:spPr>
            <a:xfrm rot="13713593">
              <a:off x="87331" y="327531"/>
              <a:ext cx="1229022" cy="787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3"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lnTo>
                    <a:pt x="9919" y="900"/>
                  </a:lnTo>
                  <a:cubicBezTo>
                    <a:pt x="6649" y="3630"/>
                    <a:pt x="4408" y="12048"/>
                    <a:pt x="4408" y="21600"/>
                  </a:cubicBezTo>
                  <a:lnTo>
                    <a:pt x="0" y="21600"/>
                  </a:lnTo>
                  <a:cubicBezTo>
                    <a:pt x="0" y="9671"/>
                    <a:pt x="3454" y="0"/>
                    <a:pt x="7714" y="0"/>
                  </a:cubicBezTo>
                  <a:cubicBezTo>
                    <a:pt x="8461" y="0"/>
                    <a:pt x="9203" y="303"/>
                    <a:pt x="9919" y="900"/>
                  </a:cubicBezTo>
                  <a:close/>
                </a:path>
              </a:pathLst>
            </a:custGeom>
            <a:solidFill>
              <a:srgbClr val="4B5A60"/>
            </a:solidFill>
            <a:ln w="12700" cap="flat">
              <a:noFill/>
              <a:miter lim="400000"/>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sp>
          <p:nvSpPr>
            <p:cNvPr id="258" name="Shape"/>
            <p:cNvSpPr/>
            <p:nvPr/>
          </p:nvSpPr>
          <p:spPr>
            <a:xfrm rot="13713593">
              <a:off x="639613" y="576663"/>
              <a:ext cx="564357" cy="787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lnTo>
                    <a:pt x="21600" y="900"/>
                  </a:ln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sp>
          <p:nvSpPr>
            <p:cNvPr id="259" name="Line"/>
            <p:cNvSpPr/>
            <p:nvPr/>
          </p:nvSpPr>
          <p:spPr>
            <a:xfrm rot="13713593">
              <a:off x="87331" y="327531"/>
              <a:ext cx="1229022" cy="787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lnTo>
                    <a:pt x="9919" y="900"/>
                  </a:ln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3" y="14400"/>
                  </a:lnTo>
                  <a:lnTo>
                    <a:pt x="14988" y="14400"/>
                  </a:lnTo>
                  <a:cubicBezTo>
                    <a:pt x="13898" y="5770"/>
                    <a:pt x="10984" y="0"/>
                    <a:pt x="7714" y="0"/>
                  </a:cubicBezTo>
                </a:path>
              </a:pathLst>
            </a:custGeom>
            <a:noFill/>
            <a:ln w="12700" cap="flat">
              <a:solidFill>
                <a:srgbClr val="000000"/>
              </a:solidFill>
              <a:prstDash val="solid"/>
              <a:miter lim="800000"/>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latin typeface="Times New Roman"/>
                  <a:ea typeface="Times New Roman"/>
                  <a:cs typeface="Times New Roman"/>
                  <a:sym typeface="Times New Roman"/>
                </a:defRPr>
              </a:pP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ectangle 2"/>
          <p:cNvSpPr txBox="1"/>
          <p:nvPr>
            <p:ph type="title"/>
          </p:nvPr>
        </p:nvSpPr>
        <p:spPr>
          <a:prstGeom prst="rect">
            <a:avLst/>
          </a:prstGeom>
        </p:spPr>
        <p:txBody>
          <a:bodyPr/>
          <a:lstStyle>
            <a:lvl1pPr>
              <a:defRPr sz="7200">
                <a:solidFill>
                  <a:srgbClr val="9C5238"/>
                </a:solidFill>
                <a:latin typeface="Times New Roman"/>
                <a:ea typeface="Times New Roman"/>
                <a:cs typeface="Times New Roman"/>
                <a:sym typeface="Times New Roman"/>
              </a:defRPr>
            </a:lvl1pPr>
          </a:lstStyle>
          <a:p>
            <a:pPr/>
            <a:r>
              <a:t>Genes (1)</a:t>
            </a:r>
          </a:p>
        </p:txBody>
      </p:sp>
      <p:sp>
        <p:nvSpPr>
          <p:cNvPr id="263" name="Rectangle 3"/>
          <p:cNvSpPr txBox="1"/>
          <p:nvPr>
            <p:ph type="body" idx="1"/>
          </p:nvPr>
        </p:nvSpPr>
        <p:spPr>
          <a:xfrm>
            <a:off x="960460" y="3054349"/>
            <a:ext cx="22479001" cy="8572501"/>
          </a:xfrm>
          <a:prstGeom prst="rect">
            <a:avLst/>
          </a:prstGeom>
        </p:spPr>
        <p:txBody>
          <a:bodyPr/>
          <a:lstStyle/>
          <a:p>
            <a:pPr>
              <a:lnSpc>
                <a:spcPct val="90000"/>
              </a:lnSpc>
              <a:defRPr>
                <a:solidFill>
                  <a:srgbClr val="000000"/>
                </a:solidFill>
                <a:latin typeface="Times New Roman"/>
                <a:ea typeface="Times New Roman"/>
                <a:cs typeface="Times New Roman"/>
                <a:sym typeface="Times New Roman"/>
              </a:defRPr>
            </a:pPr>
            <a:r>
              <a:t>Genes are the basic units of heredity</a:t>
            </a:r>
          </a:p>
          <a:p>
            <a:pPr>
              <a:lnSpc>
                <a:spcPct val="90000"/>
              </a:lnSpc>
              <a:defRPr>
                <a:solidFill>
                  <a:srgbClr val="000000"/>
                </a:solidFill>
                <a:latin typeface="Times New Roman"/>
                <a:ea typeface="Times New Roman"/>
                <a:cs typeface="Times New Roman"/>
                <a:sym typeface="Times New Roman"/>
              </a:defRPr>
            </a:pPr>
            <a:r>
              <a:t>A gene is a sequence of bases that carries the information required for constructing a particular protein (gene </a:t>
            </a:r>
            <a:r>
              <a:t>“</a:t>
            </a:r>
            <a:r>
              <a:t>encode</a:t>
            </a:r>
            <a:r>
              <a:t>”</a:t>
            </a:r>
            <a:r>
              <a:t> the protein)</a:t>
            </a:r>
          </a:p>
          <a:p>
            <a:pPr>
              <a:lnSpc>
                <a:spcPct val="90000"/>
              </a:lnSpc>
              <a:defRPr>
                <a:solidFill>
                  <a:srgbClr val="000000"/>
                </a:solidFill>
                <a:latin typeface="Times New Roman"/>
                <a:ea typeface="Times New Roman"/>
                <a:cs typeface="Times New Roman"/>
                <a:sym typeface="Times New Roman"/>
              </a:defRPr>
            </a:pPr>
            <a:r>
              <a:t>The human genome comprises ~ 20,000 genes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5" name="Group 107"/>
          <p:cNvGraphicFramePr/>
          <p:nvPr/>
        </p:nvGraphicFramePr>
        <p:xfrm>
          <a:off x="4572000" y="914400"/>
          <a:ext cx="14325599" cy="118141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475454"/>
                <a:gridCol w="3802400"/>
                <a:gridCol w="1977248"/>
                <a:gridCol w="3041920"/>
              </a:tblGrid>
              <a:tr h="1216398">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Organism</a:t>
                      </a:r>
                    </a:p>
                  </a:txBody>
                  <a:tcPr marL="45720" marR="45720" marT="45720" marB="45720" anchor="ctr" anchorCtr="0" horzOverflow="overflow">
                    <a:lnL w="50800">
                      <a:solidFill>
                        <a:srgbClr val="000000"/>
                      </a:solidFill>
                    </a:lnL>
                    <a:lnR w="25400">
                      <a:solidFill>
                        <a:srgbClr val="000000"/>
                      </a:solidFill>
                    </a:lnR>
                    <a:lnT w="508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Estimated size</a:t>
                      </a:r>
                    </a:p>
                  </a:txBody>
                  <a:tcPr marL="45720" marR="45720" marT="45720" marB="45720" anchor="ctr" anchorCtr="0" horzOverflow="overflow">
                    <a:lnL w="25400">
                      <a:solidFill>
                        <a:srgbClr val="000000"/>
                      </a:solidFill>
                    </a:lnL>
                    <a:lnR w="25400">
                      <a:solidFill>
                        <a:srgbClr val="000000"/>
                      </a:solidFill>
                    </a:lnR>
                    <a:lnT w="508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Estimated gene #</a:t>
                      </a:r>
                    </a:p>
                  </a:txBody>
                  <a:tcPr marL="45720" marR="45720" marT="45720" marB="45720" anchor="ctr" anchorCtr="0" horzOverflow="overflow">
                    <a:lnL w="25400">
                      <a:solidFill>
                        <a:srgbClr val="000000"/>
                      </a:solidFill>
                    </a:lnL>
                    <a:lnR w="25400">
                      <a:solidFill>
                        <a:srgbClr val="000000"/>
                      </a:solidFill>
                    </a:lnR>
                    <a:lnT w="508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Number of chromosome</a:t>
                      </a:r>
                    </a:p>
                  </a:txBody>
                  <a:tcPr marL="45720" marR="45720" marT="45720" marB="45720" anchor="ctr" anchorCtr="0" horzOverflow="overflow">
                    <a:lnL w="25400">
                      <a:solidFill>
                        <a:srgbClr val="000000"/>
                      </a:solidFill>
                    </a:lnL>
                    <a:lnR w="50800">
                      <a:solidFill>
                        <a:srgbClr val="000000"/>
                      </a:solidFill>
                    </a:lnR>
                    <a:lnT w="50800">
                      <a:solidFill>
                        <a:srgbClr val="000000"/>
                      </a:solidFill>
                    </a:lnT>
                    <a:lnB w="25400">
                      <a:solidFill>
                        <a:srgbClr val="000000"/>
                      </a:solidFill>
                    </a:lnB>
                  </a:tcPr>
                </a:tc>
              </a:tr>
              <a:tr h="1064349">
                <a:tc>
                  <a:txBody>
                    <a:bodyPr/>
                    <a:lstStyle/>
                    <a:p>
                      <a:pPr defTabSz="914400">
                        <a:spcBef>
                          <a:spcPts val="700"/>
                        </a:spcBef>
                        <a:defRPr i="1" sz="3200">
                          <a:latin typeface="Times New Roman"/>
                          <a:ea typeface="Times New Roman"/>
                          <a:cs typeface="Times New Roman"/>
                          <a:sym typeface="Times New Roman"/>
                        </a:defRPr>
                      </a:pPr>
                      <a:r>
                        <a:t>Homo sapiens </a:t>
                      </a:r>
                      <a:r>
                        <a:rPr i="0"/>
                        <a:t>(human)</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2900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~20,000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46</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912298">
                <a:tc>
                  <a:txBody>
                    <a:bodyPr/>
                    <a:lstStyle/>
                    <a:p>
                      <a:pPr defTabSz="914400">
                        <a:spcBef>
                          <a:spcPts val="700"/>
                        </a:spcBef>
                        <a:defRPr i="1" sz="3200">
                          <a:latin typeface="Times New Roman"/>
                          <a:ea typeface="Times New Roman"/>
                          <a:cs typeface="Times New Roman"/>
                          <a:sym typeface="Times New Roman"/>
                        </a:defRPr>
                      </a:pPr>
                      <a:r>
                        <a:t>Rattus norvegicus </a:t>
                      </a:r>
                      <a:r>
                        <a:rPr i="0"/>
                        <a:t>(rat)</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2,750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~30,000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42</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1064349">
                <a:tc>
                  <a:txBody>
                    <a:bodyPr/>
                    <a:lstStyle/>
                    <a:p>
                      <a:pPr defTabSz="914400">
                        <a:spcBef>
                          <a:spcPts val="700"/>
                        </a:spcBef>
                        <a:defRPr i="1" sz="3200">
                          <a:latin typeface="Times New Roman"/>
                          <a:ea typeface="Times New Roman"/>
                          <a:cs typeface="Times New Roman"/>
                          <a:sym typeface="Times New Roman"/>
                        </a:defRPr>
                      </a:pPr>
                      <a:r>
                        <a:t>Mus musculus </a:t>
                      </a:r>
                      <a:r>
                        <a:rPr i="0"/>
                        <a:t>(mouse)</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2500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~30,000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40</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912298">
                <a:tc>
                  <a:txBody>
                    <a:bodyPr/>
                    <a:lstStyle/>
                    <a:p>
                      <a:pPr defTabSz="914400">
                        <a:spcBef>
                          <a:spcPts val="700"/>
                        </a:spcBef>
                        <a:defRPr i="1" sz="3200">
                          <a:latin typeface="Times New Roman"/>
                          <a:ea typeface="Times New Roman"/>
                          <a:cs typeface="Times New Roman"/>
                          <a:sym typeface="Times New Roman"/>
                        </a:defRPr>
                      </a:pPr>
                      <a:r>
                        <a:t>Oryza sativa L. </a:t>
                      </a:r>
                      <a:r>
                        <a:rPr i="0"/>
                        <a:t>(rice)</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450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~40,000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12</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1155558">
                <a:tc>
                  <a:txBody>
                    <a:bodyPr/>
                    <a:lstStyle/>
                    <a:p>
                      <a:pPr defTabSz="914400">
                        <a:spcBef>
                          <a:spcPts val="700"/>
                        </a:spcBef>
                        <a:defRPr i="1" sz="3200">
                          <a:latin typeface="Times New Roman"/>
                          <a:ea typeface="Times New Roman"/>
                          <a:cs typeface="Times New Roman"/>
                          <a:sym typeface="Times New Roman"/>
                        </a:defRPr>
                      </a:pPr>
                      <a:r>
                        <a:t>Drosophila melanogaster</a:t>
                      </a:r>
                      <a:r>
                        <a:rPr i="0"/>
                        <a:t> (fruit fly)</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180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13,600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8</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821089">
                <a:tc>
                  <a:txBody>
                    <a:bodyPr/>
                    <a:lstStyle/>
                    <a:p>
                      <a:pPr defTabSz="914400">
                        <a:spcBef>
                          <a:spcPts val="700"/>
                        </a:spcBef>
                        <a:defRPr i="1" sz="3200">
                          <a:latin typeface="Times New Roman"/>
                          <a:ea typeface="Times New Roman"/>
                          <a:cs typeface="Times New Roman"/>
                          <a:sym typeface="Times New Roman"/>
                        </a:defRPr>
                      </a:pPr>
                      <a:r>
                        <a:t>Arabidopsis thaliana </a:t>
                      </a:r>
                      <a:r>
                        <a:rPr i="0"/>
                        <a:t>(plant)</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125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25,500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5</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1252870">
                <a:tc>
                  <a:txBody>
                    <a:bodyPr/>
                    <a:lstStyle/>
                    <a:p>
                      <a:pPr defTabSz="914400">
                        <a:spcBef>
                          <a:spcPts val="700"/>
                        </a:spcBef>
                        <a:defRPr i="1" sz="3200">
                          <a:latin typeface="Times New Roman"/>
                          <a:ea typeface="Times New Roman"/>
                          <a:cs typeface="Times New Roman"/>
                          <a:sym typeface="Times New Roman"/>
                        </a:defRPr>
                      </a:pPr>
                      <a:r>
                        <a:t>Caenorhabditis Elegans</a:t>
                      </a:r>
                    </a:p>
                    <a:p>
                      <a:pPr defTabSz="914400">
                        <a:spcBef>
                          <a:spcPts val="700"/>
                        </a:spcBef>
                        <a:defRPr sz="3200">
                          <a:latin typeface="Times New Roman"/>
                          <a:ea typeface="Times New Roman"/>
                          <a:cs typeface="Times New Roman"/>
                          <a:sym typeface="Times New Roman"/>
                        </a:defRPr>
                      </a:pPr>
                      <a:r>
                        <a:t>(roundworm)</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97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19,100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6</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1155558">
                <a:tc>
                  <a:txBody>
                    <a:bodyPr/>
                    <a:lstStyle/>
                    <a:p>
                      <a:pPr defTabSz="914400">
                        <a:spcBef>
                          <a:spcPts val="700"/>
                        </a:spcBef>
                        <a:defRPr i="1" sz="3200">
                          <a:latin typeface="Times New Roman"/>
                          <a:ea typeface="Times New Roman"/>
                          <a:cs typeface="Times New Roman"/>
                          <a:sym typeface="Times New Roman"/>
                        </a:defRPr>
                      </a:pPr>
                      <a:r>
                        <a:t>Saccharomyces cerevisiae</a:t>
                      </a:r>
                      <a:r>
                        <a:rPr i="0"/>
                        <a:t> (yeast)</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12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6300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16</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1252870">
                <a:tc>
                  <a:txBody>
                    <a:bodyPr/>
                    <a:lstStyle/>
                    <a:p>
                      <a:pPr defTabSz="914400">
                        <a:spcBef>
                          <a:spcPts val="700"/>
                        </a:spcBef>
                        <a:defRPr i="1" sz="3200">
                          <a:latin typeface="Times New Roman"/>
                          <a:ea typeface="Times New Roman"/>
                          <a:cs typeface="Times New Roman"/>
                          <a:sym typeface="Times New Roman"/>
                        </a:defRPr>
                      </a:pPr>
                      <a:r>
                        <a:t>Escherichia coli</a:t>
                      </a:r>
                    </a:p>
                    <a:p>
                      <a:pPr defTabSz="914400">
                        <a:spcBef>
                          <a:spcPts val="700"/>
                        </a:spcBef>
                        <a:defRPr sz="3200">
                          <a:latin typeface="Times New Roman"/>
                          <a:ea typeface="Times New Roman"/>
                          <a:cs typeface="Times New Roman"/>
                          <a:sym typeface="Times New Roman"/>
                        </a:defRPr>
                      </a:pPr>
                      <a:r>
                        <a:t>(bacteria)</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4.7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3200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254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25400">
                      <a:solidFill>
                        <a:srgbClr val="000000"/>
                      </a:solidFill>
                    </a:lnB>
                  </a:tcPr>
                </a:tc>
              </a:tr>
              <a:tr h="977960">
                <a:tc>
                  <a:txBody>
                    <a:bodyPr/>
                    <a:lstStyle/>
                    <a:p>
                      <a:pPr defTabSz="914400">
                        <a:spcBef>
                          <a:spcPts val="700"/>
                        </a:spcBef>
                        <a:defRPr i="1" sz="3200">
                          <a:latin typeface="Times New Roman"/>
                          <a:ea typeface="Times New Roman"/>
                          <a:cs typeface="Times New Roman"/>
                          <a:sym typeface="Times New Roman"/>
                        </a:defRPr>
                      </a:pPr>
                      <a:r>
                        <a:t>H. Influenzae</a:t>
                      </a:r>
                      <a:r>
                        <a:rPr i="0"/>
                        <a:t> (bacteria)</a:t>
                      </a:r>
                    </a:p>
                  </a:txBody>
                  <a:tcPr marL="45720" marR="45720" marT="45720" marB="45720" anchor="ctr" anchorCtr="0" horzOverflow="overflow">
                    <a:lnL w="50800">
                      <a:solidFill>
                        <a:srgbClr val="000000"/>
                      </a:solidFill>
                    </a:lnL>
                    <a:lnR w="25400">
                      <a:solidFill>
                        <a:srgbClr val="000000"/>
                      </a:solidFill>
                    </a:lnR>
                    <a:lnT w="25400">
                      <a:solidFill>
                        <a:srgbClr val="000000"/>
                      </a:solidFill>
                    </a:lnT>
                    <a:lnB w="508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1.8 million bases</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508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1700</a:t>
                      </a:r>
                    </a:p>
                  </a:txBody>
                  <a:tcPr marL="45720" marR="45720" marT="45720" marB="45720" anchor="ctr" anchorCtr="0" horzOverflow="overflow">
                    <a:lnL w="25400">
                      <a:solidFill>
                        <a:srgbClr val="000000"/>
                      </a:solidFill>
                    </a:lnL>
                    <a:lnR w="25400">
                      <a:solidFill>
                        <a:srgbClr val="000000"/>
                      </a:solidFill>
                    </a:lnR>
                    <a:lnT w="25400">
                      <a:solidFill>
                        <a:srgbClr val="000000"/>
                      </a:solidFill>
                    </a:lnT>
                    <a:lnB w="50800">
                      <a:solidFill>
                        <a:srgbClr val="000000"/>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1</a:t>
                      </a:r>
                    </a:p>
                  </a:txBody>
                  <a:tcPr marL="45720" marR="45720" marT="45720" marB="45720" anchor="ctr" anchorCtr="0" horzOverflow="overflow">
                    <a:lnL w="25400">
                      <a:solidFill>
                        <a:srgbClr val="000000"/>
                      </a:solidFill>
                    </a:lnL>
                    <a:lnR w="50800">
                      <a:solidFill>
                        <a:srgbClr val="000000"/>
                      </a:solidFill>
                    </a:lnR>
                    <a:lnT w="25400">
                      <a:solidFill>
                        <a:srgbClr val="000000"/>
                      </a:solidFill>
                    </a:lnT>
                    <a:lnB w="50800">
                      <a:solidFill>
                        <a:srgbClr val="000000"/>
                      </a:solidFill>
                    </a:lnB>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Picture 1" descr="Picture 1"/>
          <p:cNvPicPr>
            <a:picLocks noChangeAspect="1"/>
          </p:cNvPicPr>
          <p:nvPr/>
        </p:nvPicPr>
        <p:blipFill>
          <a:blip r:embed="rId2">
            <a:extLst/>
          </a:blip>
          <a:stretch>
            <a:fillRect/>
          </a:stretch>
        </p:blipFill>
        <p:spPr>
          <a:xfrm>
            <a:off x="3286125" y="914400"/>
            <a:ext cx="18049875" cy="120396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ext Box 2"/>
          <p:cNvSpPr txBox="1"/>
          <p:nvPr/>
        </p:nvSpPr>
        <p:spPr>
          <a:xfrm>
            <a:off x="3749040" y="-149870"/>
            <a:ext cx="10525324" cy="12141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8000">
                <a:solidFill>
                  <a:srgbClr val="9C5238"/>
                </a:solidFill>
                <a:latin typeface="Times New Roman"/>
                <a:ea typeface="Times New Roman"/>
                <a:cs typeface="Times New Roman"/>
                <a:sym typeface="Times New Roman"/>
              </a:defRPr>
            </a:pPr>
            <a:r>
              <a:t>Science, </a:t>
            </a:r>
            <a:r>
              <a:rPr>
                <a:solidFill>
                  <a:srgbClr val="FF0000"/>
                </a:solidFill>
              </a:rPr>
              <a:t>then</a:t>
            </a:r>
            <a:r>
              <a:t>, and now…</a:t>
            </a:r>
          </a:p>
        </p:txBody>
      </p:sp>
      <p:sp>
        <p:nvSpPr>
          <p:cNvPr id="164" name="Rectangle 3"/>
          <p:cNvSpPr txBox="1"/>
          <p:nvPr/>
        </p:nvSpPr>
        <p:spPr>
          <a:xfrm>
            <a:off x="2496888" y="1895051"/>
            <a:ext cx="9875521" cy="107139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5800" indent="-685800">
              <a:spcBef>
                <a:spcPts val="1100"/>
              </a:spcBef>
              <a:buSzPct val="100000"/>
              <a:buChar char="•"/>
              <a:defRPr sz="4800">
                <a:latin typeface="Times New Roman"/>
                <a:ea typeface="Times New Roman"/>
                <a:cs typeface="Times New Roman"/>
                <a:sym typeface="Times New Roman"/>
              </a:defRPr>
            </a:pPr>
            <a:r>
              <a:t>For a long time, people thought that it would be enough to reason about the existing knowledge to explore everything there is to know.</a:t>
            </a:r>
          </a:p>
          <a:p>
            <a:pPr marL="685800" indent="-685800">
              <a:spcBef>
                <a:spcPts val="800"/>
              </a:spcBef>
              <a:buSzPct val="100000"/>
              <a:buChar char="•"/>
              <a:defRPr sz="4000">
                <a:latin typeface="Times New Roman"/>
                <a:ea typeface="Times New Roman"/>
                <a:cs typeface="Times New Roman"/>
                <a:sym typeface="Times New Roman"/>
              </a:defRPr>
            </a:pPr>
          </a:p>
          <a:p>
            <a:pPr marL="685800" indent="-685800">
              <a:spcBef>
                <a:spcPts val="1500"/>
              </a:spcBef>
              <a:buSzPct val="100000"/>
              <a:buChar char="•"/>
              <a:defRPr sz="4800">
                <a:latin typeface="Times New Roman"/>
                <a:ea typeface="Times New Roman"/>
                <a:cs typeface="Times New Roman"/>
                <a:sym typeface="Times New Roman"/>
              </a:defRPr>
            </a:pPr>
            <a:r>
              <a:t>One single person could possess all knowledge in her cultural context</a:t>
            </a:r>
            <a:r>
              <a:rPr sz="6400"/>
              <a:t>.</a:t>
            </a:r>
          </a:p>
          <a:p>
            <a:pPr marL="685800" indent="-685800">
              <a:spcBef>
                <a:spcPts val="1100"/>
              </a:spcBef>
              <a:defRPr sz="4800">
                <a:latin typeface="Times New Roman"/>
                <a:ea typeface="Times New Roman"/>
                <a:cs typeface="Times New Roman"/>
                <a:sym typeface="Times New Roman"/>
              </a:defRPr>
            </a:pPr>
            <a:r>
              <a:t>	(encyclopedia of Diderot and D</a:t>
            </a:r>
            <a:r>
              <a:t>’</a:t>
            </a:r>
            <a:r>
              <a:t>Alembert)</a:t>
            </a:r>
          </a:p>
          <a:p>
            <a:pPr marL="685800" indent="-685800">
              <a:spcBef>
                <a:spcPts val="800"/>
              </a:spcBef>
              <a:defRPr sz="4800">
                <a:latin typeface="Times New Roman"/>
                <a:ea typeface="Times New Roman"/>
                <a:cs typeface="Times New Roman"/>
                <a:sym typeface="Times New Roman"/>
              </a:defRPr>
            </a:pPr>
          </a:p>
          <a:p>
            <a:pPr marL="685800" indent="-685800">
              <a:spcBef>
                <a:spcPts val="1100"/>
              </a:spcBef>
              <a:buSzPct val="100000"/>
              <a:buChar char="•"/>
              <a:defRPr sz="4800">
                <a:latin typeface="Times New Roman"/>
                <a:ea typeface="Times New Roman"/>
                <a:cs typeface="Times New Roman"/>
                <a:sym typeface="Times New Roman"/>
              </a:defRPr>
            </a:pPr>
            <a:r>
              <a:t>Reasoning, and mostly passive observation were the main techniques in scientific research</a:t>
            </a:r>
          </a:p>
        </p:txBody>
      </p:sp>
      <p:pic>
        <p:nvPicPr>
          <p:cNvPr id="165" name="Picture 4" descr="Picture 4"/>
          <p:cNvPicPr>
            <a:picLocks noChangeAspect="1"/>
          </p:cNvPicPr>
          <p:nvPr/>
        </p:nvPicPr>
        <p:blipFill>
          <a:blip r:embed="rId2">
            <a:extLst/>
          </a:blip>
          <a:stretch>
            <a:fillRect/>
          </a:stretch>
        </p:blipFill>
        <p:spPr>
          <a:xfrm>
            <a:off x="14325600" y="2590800"/>
            <a:ext cx="6562726" cy="84836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ext Box 3"/>
          <p:cNvSpPr txBox="1"/>
          <p:nvPr/>
        </p:nvSpPr>
        <p:spPr>
          <a:xfrm>
            <a:off x="7711440" y="-101228"/>
            <a:ext cx="8392121"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The genomics projects</a:t>
            </a:r>
          </a:p>
        </p:txBody>
      </p:sp>
      <p:sp>
        <p:nvSpPr>
          <p:cNvPr id="270" name="Text Box 4"/>
          <p:cNvSpPr txBox="1"/>
          <p:nvPr/>
        </p:nvSpPr>
        <p:spPr>
          <a:xfrm>
            <a:off x="12359640" y="11832851"/>
            <a:ext cx="8961120" cy="1547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Times New Roman"/>
                <a:ea typeface="Times New Roman"/>
                <a:cs typeface="Times New Roman"/>
                <a:sym typeface="Times New Roman"/>
              </a:defRPr>
            </a:pPr>
            <a:r>
              <a:rPr u="sng">
                <a:hlinkClick r:id="rId2" invalidUrl="" action="" tgtFrame="" tooltip="" history="1" highlightClick="0" endSnd="0"/>
              </a:rPr>
              <a:t>http://www.genomesonline.org</a:t>
            </a:r>
            <a:r>
              <a:t> (GOLD)</a:t>
            </a:r>
          </a:p>
        </p:txBody>
      </p:sp>
      <p:pic>
        <p:nvPicPr>
          <p:cNvPr id="271" name="Image" descr="Image"/>
          <p:cNvPicPr>
            <a:picLocks noChangeAspect="1"/>
          </p:cNvPicPr>
          <p:nvPr/>
        </p:nvPicPr>
        <p:blipFill>
          <a:blip r:embed="rId3">
            <a:extLst/>
          </a:blip>
          <a:stretch>
            <a:fillRect/>
          </a:stretch>
        </p:blipFill>
        <p:spPr>
          <a:xfrm>
            <a:off x="3479800" y="1619703"/>
            <a:ext cx="7101391" cy="3707345"/>
          </a:xfrm>
          <a:prstGeom prst="rect">
            <a:avLst/>
          </a:prstGeom>
          <a:ln w="12700">
            <a:miter lim="400000"/>
          </a:ln>
        </p:spPr>
      </p:pic>
      <p:pic>
        <p:nvPicPr>
          <p:cNvPr id="272" name="Image" descr="Image"/>
          <p:cNvPicPr>
            <a:picLocks noChangeAspect="1"/>
          </p:cNvPicPr>
          <p:nvPr/>
        </p:nvPicPr>
        <p:blipFill>
          <a:blip r:embed="rId4">
            <a:extLst/>
          </a:blip>
          <a:stretch>
            <a:fillRect/>
          </a:stretch>
        </p:blipFill>
        <p:spPr>
          <a:xfrm>
            <a:off x="8190190" y="5337329"/>
            <a:ext cx="12561610" cy="726977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Picture 4" descr="Picture 4"/>
          <p:cNvPicPr>
            <a:picLocks noChangeAspect="1"/>
          </p:cNvPicPr>
          <p:nvPr/>
        </p:nvPicPr>
        <p:blipFill>
          <a:blip r:embed="rId2">
            <a:extLst/>
          </a:blip>
          <a:stretch>
            <a:fillRect/>
          </a:stretch>
        </p:blipFill>
        <p:spPr>
          <a:xfrm>
            <a:off x="4876800" y="2578100"/>
            <a:ext cx="15449550" cy="11137900"/>
          </a:xfrm>
          <a:prstGeom prst="rect">
            <a:avLst/>
          </a:prstGeom>
          <a:ln w="12700">
            <a:miter lim="400000"/>
          </a:ln>
        </p:spPr>
      </p:pic>
      <p:sp>
        <p:nvSpPr>
          <p:cNvPr id="275" name="Text Box 5"/>
          <p:cNvSpPr txBox="1"/>
          <p:nvPr/>
        </p:nvSpPr>
        <p:spPr>
          <a:xfrm>
            <a:off x="8289290" y="-164728"/>
            <a:ext cx="6336953"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200">
                <a:solidFill>
                  <a:srgbClr val="9C5238"/>
                </a:solidFill>
                <a:latin typeface="Times New Roman"/>
                <a:ea typeface="Times New Roman"/>
                <a:cs typeface="Times New Roman"/>
                <a:sym typeface="Times New Roman"/>
              </a:defRPr>
            </a:lvl1pPr>
          </a:lstStyle>
          <a:p>
            <a:pPr/>
            <a:r>
              <a:t>Gene Databases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Image" descr="Image"/>
          <p:cNvPicPr>
            <a:picLocks noChangeAspect="1"/>
          </p:cNvPicPr>
          <p:nvPr/>
        </p:nvPicPr>
        <p:blipFill>
          <a:blip r:embed="rId2">
            <a:extLst/>
          </a:blip>
          <a:stretch>
            <a:fillRect/>
          </a:stretch>
        </p:blipFill>
        <p:spPr>
          <a:xfrm>
            <a:off x="4826000" y="1435100"/>
            <a:ext cx="13889294" cy="1137038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Rectangle 2"/>
          <p:cNvSpPr txBox="1"/>
          <p:nvPr>
            <p:ph type="title"/>
          </p:nvPr>
        </p:nvSpPr>
        <p:spPr>
          <a:prstGeom prst="rect">
            <a:avLst/>
          </a:prstGeom>
        </p:spPr>
        <p:txBody>
          <a:bodyPr/>
          <a:lstStyle>
            <a:lvl1pPr>
              <a:defRPr sz="7200">
                <a:latin typeface="Times New Roman"/>
                <a:ea typeface="Times New Roman"/>
                <a:cs typeface="Times New Roman"/>
                <a:sym typeface="Times New Roman"/>
              </a:defRPr>
            </a:lvl1pPr>
          </a:lstStyle>
          <a:p>
            <a:pPr/>
            <a:r>
              <a:t>Genes (2)</a:t>
            </a:r>
          </a:p>
        </p:txBody>
      </p:sp>
      <p:sp>
        <p:nvSpPr>
          <p:cNvPr id="280"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The ~20,000 genes of the human genome encode &gt; 100,000 polypeptides</a:t>
            </a:r>
          </a:p>
          <a:p>
            <a:pPr>
              <a:defRPr>
                <a:solidFill>
                  <a:srgbClr val="000000"/>
                </a:solidFill>
                <a:latin typeface="Times New Roman"/>
                <a:ea typeface="Times New Roman"/>
                <a:cs typeface="Times New Roman"/>
                <a:sym typeface="Times New Roman"/>
              </a:defRPr>
            </a:pPr>
            <a:r>
              <a:t>Not all of the DNA in a genome encodes protein</a:t>
            </a:r>
          </a:p>
          <a:p>
            <a:pPr marL="685800" indent="-685800">
              <a:buSzTx/>
              <a:buNone/>
              <a:defRPr>
                <a:solidFill>
                  <a:srgbClr val="000000"/>
                </a:solidFill>
                <a:latin typeface="Times New Roman"/>
                <a:ea typeface="Times New Roman"/>
                <a:cs typeface="Times New Roman"/>
                <a:sym typeface="Times New Roman"/>
              </a:defRPr>
            </a:pPr>
            <a:r>
              <a:t>		microbes: 90% coding gene</a:t>
            </a:r>
          </a:p>
          <a:p>
            <a:pPr marL="685800" indent="-685800">
              <a:buSzTx/>
              <a:buNone/>
              <a:defRPr>
                <a:solidFill>
                  <a:srgbClr val="000000"/>
                </a:solidFill>
                <a:latin typeface="Times New Roman"/>
                <a:ea typeface="Times New Roman"/>
                <a:cs typeface="Times New Roman"/>
                <a:sym typeface="Times New Roman"/>
              </a:defRPr>
            </a:pPr>
            <a:r>
              <a:t>		human: 3% coding gene</a:t>
            </a:r>
          </a:p>
          <a:p>
            <a:pPr>
              <a:defRPr>
                <a:solidFill>
                  <a:srgbClr val="000000"/>
                </a:solidFill>
                <a:latin typeface="Times New Roman"/>
                <a:ea typeface="Times New Roman"/>
                <a:cs typeface="Times New Roman"/>
                <a:sym typeface="Times New Roman"/>
              </a:defRPr>
            </a:pPr>
            <a:r>
              <a:t>About ½ of the non-coding DNA in humans is highly conserved (functionally important)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Picture 4" descr="Picture 4"/>
          <p:cNvPicPr>
            <a:picLocks noChangeAspect="1"/>
          </p:cNvPicPr>
          <p:nvPr/>
        </p:nvPicPr>
        <p:blipFill>
          <a:blip r:embed="rId2">
            <a:extLst/>
          </a:blip>
          <a:stretch>
            <a:fillRect/>
          </a:stretch>
        </p:blipFill>
        <p:spPr>
          <a:xfrm>
            <a:off x="4267200" y="3048000"/>
            <a:ext cx="15338427" cy="9756776"/>
          </a:xfrm>
          <a:prstGeom prst="rect">
            <a:avLst/>
          </a:prstGeom>
          <a:ln w="12700">
            <a:miter lim="400000"/>
          </a:ln>
        </p:spPr>
      </p:pic>
      <p:sp>
        <p:nvSpPr>
          <p:cNvPr id="283" name="Text Box 5"/>
          <p:cNvSpPr txBox="1"/>
          <p:nvPr/>
        </p:nvSpPr>
        <p:spPr>
          <a:xfrm>
            <a:off x="8441690" y="-12328"/>
            <a:ext cx="6234262"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Gene Processing</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ext Box 2"/>
          <p:cNvSpPr txBox="1"/>
          <p:nvPr/>
        </p:nvSpPr>
        <p:spPr>
          <a:xfrm>
            <a:off x="6403339" y="158749"/>
            <a:ext cx="1103927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solidFill>
                  <a:srgbClr val="9F2936"/>
                </a:solidFill>
                <a:latin typeface="Verdana"/>
                <a:ea typeface="Verdana"/>
                <a:cs typeface="Verdana"/>
                <a:sym typeface="Verdana"/>
              </a:defRPr>
            </a:lvl1pPr>
          </a:lstStyle>
          <a:p>
            <a:pPr/>
            <a:r>
              <a:t>Proteins: The Molecules of Life</a:t>
            </a:r>
          </a:p>
        </p:txBody>
      </p:sp>
      <p:sp>
        <p:nvSpPr>
          <p:cNvPr id="286" name="Text Box 3"/>
          <p:cNvSpPr txBox="1"/>
          <p:nvPr/>
        </p:nvSpPr>
        <p:spPr>
          <a:xfrm>
            <a:off x="2285279" y="3028950"/>
            <a:ext cx="7824470" cy="862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buSzPct val="100000"/>
              <a:buChar char="-"/>
              <a:defRPr sz="4000">
                <a:latin typeface="Verdana"/>
                <a:ea typeface="Verdana"/>
                <a:cs typeface="Verdana"/>
                <a:sym typeface="Verdana"/>
              </a:defRPr>
            </a:pPr>
            <a:r>
              <a:t>Ubiquitous molecules that      are involved in all cellular functions</a:t>
            </a:r>
            <a:endParaRPr sz="4800">
              <a:latin typeface="Times New Roman"/>
              <a:ea typeface="Times New Roman"/>
              <a:cs typeface="Times New Roman"/>
              <a:sym typeface="Times New Roman"/>
            </a:endParaRPr>
          </a:p>
          <a:p>
            <a:pPr>
              <a:defRPr sz="4000">
                <a:latin typeface="Verdana"/>
                <a:ea typeface="Verdana"/>
                <a:cs typeface="Verdana"/>
                <a:sym typeface="Verdana"/>
              </a:defRPr>
            </a:pPr>
          </a:p>
          <a:p>
            <a:pPr>
              <a:buSzPct val="100000"/>
              <a:buChar char="-"/>
              <a:defRPr sz="4000">
                <a:latin typeface="Verdana"/>
                <a:ea typeface="Verdana"/>
                <a:cs typeface="Verdana"/>
                <a:sym typeface="Verdana"/>
              </a:defRPr>
            </a:pPr>
            <a:r>
              <a:t>Communication agents    between cells</a:t>
            </a:r>
            <a:endParaRPr sz="4800">
              <a:latin typeface="Times New Roman"/>
              <a:ea typeface="Times New Roman"/>
              <a:cs typeface="Times New Roman"/>
              <a:sym typeface="Times New Roman"/>
            </a:endParaRPr>
          </a:p>
          <a:p>
            <a:pPr>
              <a:buSzPct val="100000"/>
              <a:buChar char="-"/>
              <a:defRPr sz="4000">
                <a:latin typeface="Verdana"/>
                <a:ea typeface="Verdana"/>
                <a:cs typeface="Verdana"/>
                <a:sym typeface="Verdana"/>
              </a:defRPr>
            </a:pPr>
          </a:p>
          <a:p>
            <a:pPr>
              <a:buSzPct val="100000"/>
              <a:buChar char="-"/>
              <a:defRPr sz="4000">
                <a:latin typeface="Verdana"/>
                <a:ea typeface="Verdana"/>
                <a:cs typeface="Verdana"/>
                <a:sym typeface="Verdana"/>
              </a:defRPr>
            </a:pPr>
            <a:r>
              <a:t>Failure of a protein (missing, inactive, …) can lead to serious health problems</a:t>
            </a:r>
            <a:r>
              <a:rPr sz="4800">
                <a:latin typeface="Times New Roman"/>
                <a:ea typeface="Times New Roman"/>
                <a:cs typeface="Times New Roman"/>
                <a:sym typeface="Times New Roman"/>
              </a:rPr>
              <a:t> </a:t>
            </a:r>
            <a:r>
              <a:t>(prions, …)</a:t>
            </a:r>
          </a:p>
        </p:txBody>
      </p:sp>
      <p:pic>
        <p:nvPicPr>
          <p:cNvPr id="287" name="Picture 3" descr="Picture 3"/>
          <p:cNvPicPr>
            <a:picLocks noChangeAspect="1"/>
          </p:cNvPicPr>
          <p:nvPr/>
        </p:nvPicPr>
        <p:blipFill>
          <a:blip r:embed="rId2">
            <a:extLst/>
          </a:blip>
          <a:stretch>
            <a:fillRect/>
          </a:stretch>
        </p:blipFill>
        <p:spPr>
          <a:xfrm>
            <a:off x="11585575" y="4273550"/>
            <a:ext cx="9045575" cy="61341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Picture 2" descr="Picture 2"/>
          <p:cNvPicPr>
            <a:picLocks noChangeAspect="1"/>
          </p:cNvPicPr>
          <p:nvPr/>
        </p:nvPicPr>
        <p:blipFill>
          <a:blip r:embed="rId2">
            <a:extLst/>
          </a:blip>
          <a:srcRect l="8214" t="7091" r="18268" b="14890"/>
          <a:stretch>
            <a:fillRect/>
          </a:stretch>
        </p:blipFill>
        <p:spPr>
          <a:xfrm>
            <a:off x="10025142" y="2921000"/>
            <a:ext cx="3838577" cy="3521077"/>
          </a:xfrm>
          <a:prstGeom prst="rect">
            <a:avLst/>
          </a:prstGeom>
          <a:ln w="12700">
            <a:miter lim="400000"/>
          </a:ln>
        </p:spPr>
      </p:pic>
      <p:pic>
        <p:nvPicPr>
          <p:cNvPr id="290" name="Picture 3" descr="Picture 3"/>
          <p:cNvPicPr>
            <a:picLocks noChangeAspect="1"/>
          </p:cNvPicPr>
          <p:nvPr/>
        </p:nvPicPr>
        <p:blipFill>
          <a:blip r:embed="rId3">
            <a:extLst/>
          </a:blip>
          <a:srcRect l="10175" t="11769" r="16182" b="17300"/>
          <a:stretch>
            <a:fillRect/>
          </a:stretch>
        </p:blipFill>
        <p:spPr>
          <a:xfrm>
            <a:off x="15816342" y="6721476"/>
            <a:ext cx="3838577" cy="3197224"/>
          </a:xfrm>
          <a:prstGeom prst="rect">
            <a:avLst/>
          </a:prstGeom>
          <a:ln w="12700">
            <a:miter lim="400000"/>
          </a:ln>
        </p:spPr>
      </p:pic>
      <p:sp>
        <p:nvSpPr>
          <p:cNvPr id="291" name="Text Box 5"/>
          <p:cNvSpPr txBox="1"/>
          <p:nvPr/>
        </p:nvSpPr>
        <p:spPr>
          <a:xfrm>
            <a:off x="1150581" y="6629400"/>
            <a:ext cx="5479654" cy="203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914400">
              <a:spcBef>
                <a:spcPts val="0"/>
              </a:spcBef>
              <a:defRPr b="1" sz="3200">
                <a:solidFill>
                  <a:srgbClr val="000000"/>
                </a:solidFill>
                <a:latin typeface="Courier"/>
                <a:ea typeface="Courier"/>
                <a:cs typeface="Courier"/>
                <a:sym typeface="Courier"/>
              </a:defRPr>
            </a:pPr>
            <a:r>
              <a:t>KKAVINGEQIRSISDLHQTLKK</a:t>
            </a:r>
            <a:endParaRPr sz="4800">
              <a:latin typeface="Arial"/>
              <a:ea typeface="Arial"/>
              <a:cs typeface="Arial"/>
              <a:sym typeface="Arial"/>
            </a:endParaRPr>
          </a:p>
          <a:p>
            <a:pPr algn="ctr" defTabSz="914400">
              <a:spcBef>
                <a:spcPts val="0"/>
              </a:spcBef>
              <a:defRPr b="1" sz="3200">
                <a:solidFill>
                  <a:srgbClr val="000000"/>
                </a:solidFill>
                <a:latin typeface="Courier"/>
                <a:ea typeface="Courier"/>
                <a:cs typeface="Courier"/>
                <a:sym typeface="Courier"/>
              </a:defRPr>
            </a:pPr>
            <a:r>
              <a:t>WELALPEYYGENLDALWDCLTG</a:t>
            </a:r>
            <a:endParaRPr sz="4800">
              <a:latin typeface="Arial"/>
              <a:ea typeface="Arial"/>
              <a:cs typeface="Arial"/>
              <a:sym typeface="Arial"/>
            </a:endParaRPr>
          </a:p>
          <a:p>
            <a:pPr algn="ctr" defTabSz="914400">
              <a:spcBef>
                <a:spcPts val="0"/>
              </a:spcBef>
              <a:defRPr b="1" sz="3200">
                <a:solidFill>
                  <a:srgbClr val="000000"/>
                </a:solidFill>
                <a:latin typeface="Courier"/>
                <a:ea typeface="Courier"/>
                <a:cs typeface="Courier"/>
                <a:sym typeface="Courier"/>
              </a:defRPr>
            </a:pPr>
            <a:r>
              <a:t>VEYPLVLEWRQFEQSKQLTENG</a:t>
            </a:r>
            <a:endParaRPr sz="4800">
              <a:latin typeface="Arial"/>
              <a:ea typeface="Arial"/>
              <a:cs typeface="Arial"/>
              <a:sym typeface="Arial"/>
            </a:endParaRPr>
          </a:p>
          <a:p>
            <a:pPr algn="ctr" defTabSz="914400">
              <a:spcBef>
                <a:spcPts val="0"/>
              </a:spcBef>
              <a:defRPr b="1" sz="3200">
                <a:solidFill>
                  <a:srgbClr val="000000"/>
                </a:solidFill>
                <a:latin typeface="Courier"/>
                <a:ea typeface="Courier"/>
                <a:cs typeface="Courier"/>
                <a:sym typeface="Courier"/>
              </a:defRPr>
            </a:pPr>
            <a:r>
              <a:t>AESVLQVFREAKAEGCDITI</a:t>
            </a:r>
          </a:p>
        </p:txBody>
      </p:sp>
      <p:sp>
        <p:nvSpPr>
          <p:cNvPr id="292" name="Line 6"/>
          <p:cNvSpPr/>
          <p:nvPr/>
        </p:nvSpPr>
        <p:spPr>
          <a:xfrm flipV="1">
            <a:off x="6824742" y="4587876"/>
            <a:ext cx="3200401" cy="2133601"/>
          </a:xfrm>
          <a:prstGeom prst="line">
            <a:avLst/>
          </a:prstGeom>
          <a:ln w="101600">
            <a:solidFill>
              <a:srgbClr val="C0C0C0"/>
            </a:solidFill>
            <a:tailEnd type="triangle"/>
          </a:ln>
        </p:spPr>
        <p:txBody>
          <a:bodyPr lIns="50800" tIns="50800" rIns="50800" bIns="50800" anchor="ctr"/>
          <a:lstStyle/>
          <a:p>
            <a:pPr algn="ctr" defTabSz="914400">
              <a:spcBef>
                <a:spcPts val="0"/>
              </a:spcBef>
              <a:defRPr sz="4400">
                <a:latin typeface="Georgia"/>
                <a:ea typeface="Georgia"/>
                <a:cs typeface="Georgia"/>
                <a:sym typeface="Georgia"/>
              </a:defRPr>
            </a:pPr>
          </a:p>
        </p:txBody>
      </p:sp>
      <p:sp>
        <p:nvSpPr>
          <p:cNvPr id="293" name="Text Box 7"/>
          <p:cNvSpPr txBox="1"/>
          <p:nvPr/>
        </p:nvSpPr>
        <p:spPr>
          <a:xfrm>
            <a:off x="2018695" y="5759450"/>
            <a:ext cx="308937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i="1" sz="4800">
                <a:solidFill>
                  <a:srgbClr val="0000FF"/>
                </a:solidFill>
                <a:latin typeface="Verdana"/>
                <a:ea typeface="Verdana"/>
                <a:cs typeface="Verdana"/>
                <a:sym typeface="Verdana"/>
              </a:defRPr>
            </a:lvl1pPr>
          </a:lstStyle>
          <a:p>
            <a:pPr/>
            <a:r>
              <a:t>Sequence</a:t>
            </a:r>
          </a:p>
        </p:txBody>
      </p:sp>
      <p:sp>
        <p:nvSpPr>
          <p:cNvPr id="294" name="Text Box 8"/>
          <p:cNvSpPr txBox="1"/>
          <p:nvPr/>
        </p:nvSpPr>
        <p:spPr>
          <a:xfrm>
            <a:off x="11824980" y="2711450"/>
            <a:ext cx="298400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i="1" sz="4800">
                <a:solidFill>
                  <a:srgbClr val="0000FF"/>
                </a:solidFill>
                <a:latin typeface="Verdana"/>
                <a:ea typeface="Verdana"/>
                <a:cs typeface="Verdana"/>
                <a:sym typeface="Verdana"/>
              </a:defRPr>
            </a:lvl1pPr>
          </a:lstStyle>
          <a:p>
            <a:pPr/>
            <a:r>
              <a:t>Structure</a:t>
            </a:r>
          </a:p>
        </p:txBody>
      </p:sp>
      <p:sp>
        <p:nvSpPr>
          <p:cNvPr id="295" name="Line 9"/>
          <p:cNvSpPr/>
          <p:nvPr/>
        </p:nvSpPr>
        <p:spPr>
          <a:xfrm>
            <a:off x="14139942" y="5207000"/>
            <a:ext cx="2743201" cy="1828800"/>
          </a:xfrm>
          <a:prstGeom prst="line">
            <a:avLst/>
          </a:prstGeom>
          <a:ln w="101600">
            <a:solidFill>
              <a:srgbClr val="C0C0C0"/>
            </a:solidFill>
            <a:tailEnd type="triangle"/>
          </a:ln>
        </p:spPr>
        <p:txBody>
          <a:bodyPr lIns="50800" tIns="50800" rIns="50800" bIns="50800" anchor="ctr"/>
          <a:lstStyle/>
          <a:p>
            <a:pPr algn="ctr" defTabSz="914400">
              <a:spcBef>
                <a:spcPts val="0"/>
              </a:spcBef>
              <a:defRPr sz="4400">
                <a:latin typeface="Georgia"/>
                <a:ea typeface="Georgia"/>
                <a:cs typeface="Georgia"/>
                <a:sym typeface="Georgia"/>
              </a:defRPr>
            </a:pPr>
          </a:p>
        </p:txBody>
      </p:sp>
      <p:sp>
        <p:nvSpPr>
          <p:cNvPr id="296" name="Text Box 10"/>
          <p:cNvSpPr txBox="1"/>
          <p:nvPr/>
        </p:nvSpPr>
        <p:spPr>
          <a:xfrm>
            <a:off x="16651127" y="5378450"/>
            <a:ext cx="2717008"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i="1" sz="4800">
                <a:solidFill>
                  <a:srgbClr val="0000FF"/>
                </a:solidFill>
                <a:latin typeface="Verdana"/>
                <a:ea typeface="Verdana"/>
                <a:cs typeface="Verdana"/>
                <a:sym typeface="Verdana"/>
              </a:defRPr>
            </a:lvl1pPr>
          </a:lstStyle>
          <a:p>
            <a:pPr/>
            <a:r>
              <a:t>Function</a:t>
            </a:r>
          </a:p>
        </p:txBody>
      </p:sp>
      <p:sp>
        <p:nvSpPr>
          <p:cNvPr id="297" name="Line 11"/>
          <p:cNvSpPr/>
          <p:nvPr/>
        </p:nvSpPr>
        <p:spPr>
          <a:xfrm flipH="1" flipV="1">
            <a:off x="8653542" y="8712199"/>
            <a:ext cx="7162801" cy="1"/>
          </a:xfrm>
          <a:prstGeom prst="line">
            <a:avLst/>
          </a:prstGeom>
          <a:ln w="101600">
            <a:solidFill>
              <a:srgbClr val="C0C0C0"/>
            </a:solidFill>
            <a:tailEnd type="triangle"/>
          </a:ln>
        </p:spPr>
        <p:txBody>
          <a:bodyPr lIns="50800" tIns="50800" rIns="50800" bIns="50800" anchor="ctr"/>
          <a:lstStyle/>
          <a:p>
            <a:pPr algn="ctr" defTabSz="914400">
              <a:spcBef>
                <a:spcPts val="0"/>
              </a:spcBef>
              <a:defRPr sz="4400">
                <a:latin typeface="Georgia"/>
                <a:ea typeface="Georgia"/>
                <a:cs typeface="Georgia"/>
                <a:sym typeface="Georgia"/>
              </a:defRPr>
            </a:pPr>
          </a:p>
        </p:txBody>
      </p:sp>
      <p:sp>
        <p:nvSpPr>
          <p:cNvPr id="298" name="Text Box 12"/>
          <p:cNvSpPr txBox="1"/>
          <p:nvPr/>
        </p:nvSpPr>
        <p:spPr>
          <a:xfrm>
            <a:off x="9341981" y="7280275"/>
            <a:ext cx="294620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i="1" sz="4800">
                <a:solidFill>
                  <a:srgbClr val="0000FF"/>
                </a:solidFill>
                <a:latin typeface="Verdana"/>
                <a:ea typeface="Verdana"/>
                <a:cs typeface="Verdana"/>
                <a:sym typeface="Verdana"/>
              </a:defRPr>
            </a:lvl1pPr>
          </a:lstStyle>
          <a:p>
            <a:pPr/>
            <a:r>
              <a:t>Evolution</a:t>
            </a:r>
          </a:p>
        </p:txBody>
      </p:sp>
      <p:sp>
        <p:nvSpPr>
          <p:cNvPr id="299" name="Text Box 13"/>
          <p:cNvSpPr txBox="1"/>
          <p:nvPr/>
        </p:nvSpPr>
        <p:spPr>
          <a:xfrm>
            <a:off x="17730441" y="9474200"/>
            <a:ext cx="149818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i="1" sz="3600">
                <a:solidFill>
                  <a:srgbClr val="FF0000"/>
                </a:solidFill>
                <a:latin typeface="Verdana"/>
                <a:ea typeface="Verdana"/>
                <a:cs typeface="Verdana"/>
                <a:sym typeface="Verdana"/>
              </a:defRPr>
            </a:lvl1pPr>
          </a:lstStyle>
          <a:p>
            <a:pPr/>
            <a:r>
              <a:t>ligand</a:t>
            </a:r>
          </a:p>
        </p:txBody>
      </p:sp>
      <p:sp>
        <p:nvSpPr>
          <p:cNvPr id="300" name="Text Box 14"/>
          <p:cNvSpPr txBox="1"/>
          <p:nvPr/>
        </p:nvSpPr>
        <p:spPr>
          <a:xfrm>
            <a:off x="9083953" y="222250"/>
            <a:ext cx="6340079"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sz="5600">
                <a:solidFill>
                  <a:srgbClr val="D16349"/>
                </a:solidFill>
                <a:latin typeface="Verdana"/>
                <a:ea typeface="Verdana"/>
                <a:cs typeface="Verdana"/>
                <a:sym typeface="Verdana"/>
              </a:defRPr>
            </a:lvl1pPr>
          </a:lstStyle>
          <a:p>
            <a:pPr/>
            <a:r>
              <a:t>The Protein Cycle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Image" descr="Image"/>
          <p:cNvPicPr>
            <a:picLocks noChangeAspect="1"/>
          </p:cNvPicPr>
          <p:nvPr/>
        </p:nvPicPr>
        <p:blipFill>
          <a:blip r:embed="rId2">
            <a:extLst/>
          </a:blip>
          <a:stretch>
            <a:fillRect/>
          </a:stretch>
        </p:blipFill>
        <p:spPr>
          <a:xfrm>
            <a:off x="4282563" y="3289364"/>
            <a:ext cx="15818874" cy="8035989"/>
          </a:xfrm>
          <a:prstGeom prst="rect">
            <a:avLst/>
          </a:prstGeom>
          <a:ln w="12700">
            <a:miter lim="400000"/>
          </a:ln>
        </p:spPr>
      </p:pic>
      <p:sp>
        <p:nvSpPr>
          <p:cNvPr id="303" name="AlphaFold2: AI for Biology"/>
          <p:cNvSpPr txBox="1"/>
          <p:nvPr/>
        </p:nvSpPr>
        <p:spPr>
          <a:xfrm>
            <a:off x="7679899" y="537210"/>
            <a:ext cx="9024202" cy="100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400">
                <a:solidFill>
                  <a:srgbClr val="7D422D"/>
                </a:solidFill>
              </a:defRPr>
            </a:lvl1pPr>
          </a:lstStyle>
          <a:p>
            <a:pPr/>
            <a:r>
              <a:t>AlphaFold2: AI for Biology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Rectangle 2"/>
          <p:cNvSpPr txBox="1"/>
          <p:nvPr/>
        </p:nvSpPr>
        <p:spPr>
          <a:xfrm>
            <a:off x="9083039" y="130547"/>
            <a:ext cx="5611498" cy="11168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Interactomics</a:t>
            </a:r>
          </a:p>
        </p:txBody>
      </p:sp>
      <p:sp>
        <p:nvSpPr>
          <p:cNvPr id="306" name="Rectangle 4"/>
          <p:cNvSpPr txBox="1"/>
          <p:nvPr/>
        </p:nvSpPr>
        <p:spPr>
          <a:xfrm>
            <a:off x="3901439" y="1795140"/>
            <a:ext cx="16733521" cy="676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85800" indent="-685800">
              <a:spcBef>
                <a:spcPts val="900"/>
              </a:spcBef>
              <a:defRPr sz="4000">
                <a:latin typeface="Times New Roman"/>
                <a:ea typeface="Times New Roman"/>
                <a:cs typeface="Times New Roman"/>
                <a:sym typeface="Times New Roman"/>
              </a:defRPr>
            </a:lvl1pPr>
          </a:lstStyle>
          <a:p>
            <a:pPr/>
            <a:r>
              <a:t>Which proteins (biomolecules) interact with which proteins (biomolecules)?</a:t>
            </a:r>
          </a:p>
        </p:txBody>
      </p:sp>
      <p:pic>
        <p:nvPicPr>
          <p:cNvPr id="307" name="Picture 5" descr="Picture 5"/>
          <p:cNvPicPr>
            <a:picLocks noChangeAspect="1"/>
          </p:cNvPicPr>
          <p:nvPr/>
        </p:nvPicPr>
        <p:blipFill>
          <a:blip r:embed="rId2">
            <a:extLst/>
          </a:blip>
          <a:stretch>
            <a:fillRect/>
          </a:stretch>
        </p:blipFill>
        <p:spPr>
          <a:xfrm>
            <a:off x="5638800" y="3200400"/>
            <a:ext cx="12344400" cy="9359900"/>
          </a:xfrm>
          <a:prstGeom prst="rect">
            <a:avLst/>
          </a:prstGeom>
          <a:ln w="12700">
            <a:miter lim="400000"/>
          </a:ln>
        </p:spPr>
      </p:pic>
      <p:sp>
        <p:nvSpPr>
          <p:cNvPr id="308" name="Text Box 6"/>
          <p:cNvSpPr txBox="1"/>
          <p:nvPr/>
        </p:nvSpPr>
        <p:spPr>
          <a:xfrm>
            <a:off x="11064240" y="11567386"/>
            <a:ext cx="9570720" cy="15540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2100"/>
              </a:spcBef>
              <a:defRPr>
                <a:latin typeface="Arial"/>
                <a:ea typeface="Arial"/>
                <a:cs typeface="Arial"/>
                <a:sym typeface="Arial"/>
              </a:defRPr>
            </a:pPr>
            <a:r>
              <a:t>Stanyon </a:t>
            </a:r>
            <a:r>
              <a:rPr i="1"/>
              <a:t>et al.</a:t>
            </a:r>
            <a:r>
              <a:t> </a:t>
            </a:r>
            <a:r>
              <a:rPr i="1"/>
              <a:t>Genome Biology</a:t>
            </a:r>
            <a:r>
              <a:t> 2004 </a:t>
            </a:r>
            <a:r>
              <a:rPr b="1"/>
              <a:t>5</a:t>
            </a:r>
            <a:r>
              <a:t>:R96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ext Box 2"/>
          <p:cNvSpPr txBox="1"/>
          <p:nvPr/>
        </p:nvSpPr>
        <p:spPr>
          <a:xfrm>
            <a:off x="6170964" y="3547509"/>
            <a:ext cx="11485513" cy="83517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5600">
                <a:solidFill>
                  <a:srgbClr val="FF0000"/>
                </a:solidFill>
                <a:latin typeface="Times New Roman"/>
                <a:ea typeface="Times New Roman"/>
                <a:cs typeface="Times New Roman"/>
                <a:sym typeface="Times New Roman"/>
              </a:defRPr>
            </a:pPr>
            <a:r>
              <a:t>Is there a danger, in molecular biology, </a:t>
            </a:r>
            <a:endParaRPr sz="4800"/>
          </a:p>
          <a:p>
            <a:pPr>
              <a:defRPr i="1" sz="5600">
                <a:solidFill>
                  <a:srgbClr val="FF0000"/>
                </a:solidFill>
                <a:latin typeface="Times New Roman"/>
                <a:ea typeface="Times New Roman"/>
                <a:cs typeface="Times New Roman"/>
                <a:sym typeface="Times New Roman"/>
              </a:defRPr>
            </a:pPr>
            <a:r>
              <a:t>that the accumulation of data will get</a:t>
            </a:r>
            <a:endParaRPr sz="4800"/>
          </a:p>
          <a:p>
            <a:pPr>
              <a:defRPr i="1" sz="5600">
                <a:solidFill>
                  <a:srgbClr val="FF0000"/>
                </a:solidFill>
                <a:latin typeface="Times New Roman"/>
                <a:ea typeface="Times New Roman"/>
                <a:cs typeface="Times New Roman"/>
                <a:sym typeface="Times New Roman"/>
              </a:defRPr>
            </a:pPr>
            <a:r>
              <a:t>so far ahead of its assimilation into a</a:t>
            </a:r>
            <a:endParaRPr sz="4800"/>
          </a:p>
          <a:p>
            <a:pPr>
              <a:defRPr i="1" sz="5600">
                <a:solidFill>
                  <a:srgbClr val="FF0000"/>
                </a:solidFill>
                <a:latin typeface="Times New Roman"/>
                <a:ea typeface="Times New Roman"/>
                <a:cs typeface="Times New Roman"/>
                <a:sym typeface="Times New Roman"/>
              </a:defRPr>
            </a:pPr>
            <a:r>
              <a:t>conceptual framework that the data</a:t>
            </a:r>
            <a:endParaRPr sz="4800"/>
          </a:p>
          <a:p>
            <a:pPr>
              <a:defRPr i="1" sz="5600">
                <a:solidFill>
                  <a:srgbClr val="FF0000"/>
                </a:solidFill>
                <a:latin typeface="Times New Roman"/>
                <a:ea typeface="Times New Roman"/>
                <a:cs typeface="Times New Roman"/>
                <a:sym typeface="Times New Roman"/>
              </a:defRPr>
            </a:pPr>
            <a:r>
              <a:t>will eventually prove an encumbrance ?</a:t>
            </a:r>
            <a:endParaRPr sz="4800"/>
          </a:p>
          <a:p>
            <a:pPr>
              <a:defRPr i="1" sz="5600">
                <a:solidFill>
                  <a:srgbClr val="FF0000"/>
                </a:solidFill>
                <a:latin typeface="Times New Roman"/>
                <a:ea typeface="Times New Roman"/>
                <a:cs typeface="Times New Roman"/>
                <a:sym typeface="Times New Roman"/>
              </a:defRPr>
            </a:pPr>
          </a:p>
          <a:p>
            <a:pPr>
              <a:defRPr sz="5600">
                <a:latin typeface="Times New Roman"/>
                <a:ea typeface="Times New Roman"/>
                <a:cs typeface="Times New Roman"/>
                <a:sym typeface="Times New Roman"/>
              </a:defRPr>
            </a:pPr>
            <a:r>
              <a:t>			John Maddox, 1988</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ext Box 2"/>
          <p:cNvSpPr txBox="1"/>
          <p:nvPr/>
        </p:nvSpPr>
        <p:spPr>
          <a:xfrm>
            <a:off x="3639202" y="377351"/>
            <a:ext cx="10525324" cy="12141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8000">
                <a:solidFill>
                  <a:srgbClr val="9C5238"/>
                </a:solidFill>
                <a:latin typeface="Times New Roman"/>
                <a:ea typeface="Times New Roman"/>
                <a:cs typeface="Times New Roman"/>
                <a:sym typeface="Times New Roman"/>
              </a:defRPr>
            </a:pPr>
            <a:r>
              <a:t>Science, </a:t>
            </a:r>
            <a:r>
              <a:rPr>
                <a:solidFill>
                  <a:srgbClr val="FF0000"/>
                </a:solidFill>
              </a:rPr>
              <a:t>then</a:t>
            </a:r>
            <a:r>
              <a:t>, and now…</a:t>
            </a:r>
          </a:p>
        </p:txBody>
      </p:sp>
      <p:sp>
        <p:nvSpPr>
          <p:cNvPr id="168" name="Rectangle 3"/>
          <p:cNvSpPr txBox="1"/>
          <p:nvPr/>
        </p:nvSpPr>
        <p:spPr>
          <a:xfrm>
            <a:off x="2430985" y="3149186"/>
            <a:ext cx="16733521" cy="38643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6400">
                <a:solidFill>
                  <a:srgbClr val="FF0000"/>
                </a:solidFill>
                <a:latin typeface="Times New Roman"/>
                <a:ea typeface="Times New Roman"/>
                <a:cs typeface="Times New Roman"/>
                <a:sym typeface="Times New Roman"/>
              </a:defRPr>
            </a:pPr>
            <a:r>
              <a:t>“</a:t>
            </a:r>
            <a:r>
              <a:t>All science is either physics, or stamp collecting</a:t>
            </a:r>
            <a:r>
              <a:t>”</a:t>
            </a:r>
          </a:p>
          <a:p>
            <a:pPr>
              <a:defRPr sz="7200">
                <a:latin typeface="Times New Roman"/>
                <a:ea typeface="Times New Roman"/>
                <a:cs typeface="Times New Roman"/>
                <a:sym typeface="Times New Roman"/>
              </a:defRPr>
            </a:pPr>
            <a:r>
              <a:t>				</a:t>
            </a:r>
          </a:p>
          <a:p>
            <a:pPr>
              <a:defRPr sz="6400">
                <a:latin typeface="Times New Roman"/>
                <a:ea typeface="Times New Roman"/>
                <a:cs typeface="Times New Roman"/>
                <a:sym typeface="Times New Roman"/>
              </a:defRPr>
            </a:pPr>
            <a:r>
              <a:t>Rutherford, chemist and physicist, 1876-1937</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Rectangle 2"/>
          <p:cNvSpPr txBox="1"/>
          <p:nvPr>
            <p:ph type="title"/>
          </p:nvPr>
        </p:nvSpPr>
        <p:spPr>
          <a:prstGeom prst="rect">
            <a:avLst/>
          </a:prstGeom>
        </p:spPr>
        <p:txBody>
          <a:bodyPr/>
          <a:lstStyle>
            <a:lvl1pPr>
              <a:defRPr sz="7200">
                <a:solidFill>
                  <a:srgbClr val="9C5238"/>
                </a:solidFill>
                <a:latin typeface="Times New Roman"/>
                <a:ea typeface="Times New Roman"/>
                <a:cs typeface="Times New Roman"/>
                <a:sym typeface="Times New Roman"/>
              </a:defRPr>
            </a:lvl1pPr>
          </a:lstStyle>
          <a:p>
            <a:pPr/>
            <a:r>
              <a:t>Top ten challenges for bioinformatics</a:t>
            </a:r>
          </a:p>
        </p:txBody>
      </p:sp>
      <p:sp>
        <p:nvSpPr>
          <p:cNvPr id="313" name="Rectangle 3"/>
          <p:cNvSpPr txBox="1"/>
          <p:nvPr>
            <p:ph type="body" idx="1"/>
          </p:nvPr>
        </p:nvSpPr>
        <p:spPr>
          <a:prstGeom prst="rect">
            <a:avLst/>
          </a:prstGeom>
        </p:spPr>
        <p:txBody>
          <a:bodyPr/>
          <a:lstStyle/>
          <a:p>
            <a:pPr marL="1270000" indent="-1270000">
              <a:lnSpc>
                <a:spcPct val="64000"/>
              </a:lnSpc>
              <a:buFontTx/>
              <a:buAutoNum type="arabicParenR" startAt="1"/>
              <a:defRPr>
                <a:solidFill>
                  <a:srgbClr val="000000"/>
                </a:solidFill>
                <a:latin typeface="Times New Roman"/>
                <a:ea typeface="Times New Roman"/>
                <a:cs typeface="Times New Roman"/>
                <a:sym typeface="Times New Roman"/>
              </a:defRPr>
            </a:pPr>
            <a:r>
              <a:t>Precise models of where and when transcription will occur in a genome (initiation and termination)</a:t>
            </a:r>
            <a:r>
              <a:rPr>
                <a:solidFill>
                  <a:srgbClr val="9C5238"/>
                </a:solidFill>
              </a:rPr>
              <a:t> </a:t>
            </a:r>
            <a:r>
              <a:rPr sz="4400">
                <a:solidFill>
                  <a:srgbClr val="FF0000"/>
                </a:solidFill>
              </a:rPr>
              <a:t>ability to predict where and when transcription will occur in genome</a:t>
            </a:r>
            <a:endParaRPr sz="4400"/>
          </a:p>
          <a:p>
            <a:pPr marL="1270000" indent="-1270000">
              <a:lnSpc>
                <a:spcPct val="64000"/>
              </a:lnSpc>
              <a:buFontTx/>
              <a:buAutoNum type="arabicParenR" startAt="1"/>
              <a:defRPr>
                <a:solidFill>
                  <a:srgbClr val="000000"/>
                </a:solidFill>
                <a:latin typeface="Times New Roman"/>
                <a:ea typeface="Times New Roman"/>
                <a:cs typeface="Times New Roman"/>
                <a:sym typeface="Times New Roman"/>
              </a:defRPr>
            </a:pPr>
            <a:r>
              <a:t>Precise, predictive models of alternative RNA splicing:</a:t>
            </a:r>
            <a:r>
              <a:t> </a:t>
            </a:r>
            <a:r>
              <a:rPr sz="4400">
                <a:solidFill>
                  <a:srgbClr val="FF0000"/>
                </a:solidFill>
              </a:rPr>
              <a:t>ability to predict the splicing pattern of any primary transcript in any tissue</a:t>
            </a:r>
            <a:endParaRPr sz="4400"/>
          </a:p>
          <a:p>
            <a:pPr marL="1270000" indent="-1270000">
              <a:lnSpc>
                <a:spcPct val="64000"/>
              </a:lnSpc>
              <a:buFontTx/>
              <a:buAutoNum type="arabicParenR" startAt="1"/>
              <a:defRPr>
                <a:solidFill>
                  <a:srgbClr val="000000"/>
                </a:solidFill>
                <a:latin typeface="Times New Roman"/>
                <a:ea typeface="Times New Roman"/>
                <a:cs typeface="Times New Roman"/>
                <a:sym typeface="Times New Roman"/>
              </a:defRPr>
            </a:pPr>
            <a:r>
              <a:t>Precise models of signal transduction pathways; </a:t>
            </a:r>
            <a:r>
              <a:rPr sz="4400">
                <a:solidFill>
                  <a:srgbClr val="FF0000"/>
                </a:solidFill>
              </a:rPr>
              <a:t>ability to predict cellular responses to external stimuli</a:t>
            </a:r>
            <a:endParaRPr sz="4400"/>
          </a:p>
          <a:p>
            <a:pPr marL="1270000" indent="-1270000">
              <a:lnSpc>
                <a:spcPct val="64000"/>
              </a:lnSpc>
              <a:buFontTx/>
              <a:buAutoNum type="arabicParenR" startAt="1"/>
              <a:defRPr>
                <a:solidFill>
                  <a:srgbClr val="000000"/>
                </a:solidFill>
                <a:latin typeface="Times New Roman"/>
                <a:ea typeface="Times New Roman"/>
                <a:cs typeface="Times New Roman"/>
                <a:sym typeface="Times New Roman"/>
              </a:defRPr>
            </a:pPr>
            <a:r>
              <a:t>Determining protein:DNA, protein:RNA, protein:protein recognition codes</a:t>
            </a:r>
            <a:endParaRPr sz="4400"/>
          </a:p>
          <a:p>
            <a:pPr marL="1270000" indent="-1270000">
              <a:lnSpc>
                <a:spcPct val="64000"/>
              </a:lnSpc>
              <a:buFontTx/>
              <a:buAutoNum type="arabicParenR" startAt="1"/>
              <a:defRPr>
                <a:solidFill>
                  <a:srgbClr val="000000"/>
                </a:solidFill>
                <a:latin typeface="Times New Roman"/>
                <a:ea typeface="Times New Roman"/>
                <a:cs typeface="Times New Roman"/>
                <a:sym typeface="Times New Roman"/>
              </a:defRPr>
            </a:pPr>
            <a:r>
              <a:t>Accurate ab-initio protein structure prediction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Rectangle 2"/>
          <p:cNvSpPr txBox="1"/>
          <p:nvPr>
            <p:ph type="title"/>
          </p:nvPr>
        </p:nvSpPr>
        <p:spPr>
          <a:prstGeom prst="rect">
            <a:avLst/>
          </a:prstGeom>
        </p:spPr>
        <p:txBody>
          <a:bodyPr/>
          <a:lstStyle>
            <a:lvl1pPr>
              <a:defRPr sz="7200">
                <a:solidFill>
                  <a:srgbClr val="9C5238"/>
                </a:solidFill>
                <a:latin typeface="Times New Roman"/>
                <a:ea typeface="Times New Roman"/>
                <a:cs typeface="Times New Roman"/>
                <a:sym typeface="Times New Roman"/>
              </a:defRPr>
            </a:lvl1pPr>
          </a:lstStyle>
          <a:p>
            <a:pPr/>
            <a:r>
              <a:t>Top ten challenges for bioinformatics</a:t>
            </a:r>
          </a:p>
        </p:txBody>
      </p:sp>
      <p:sp>
        <p:nvSpPr>
          <p:cNvPr id="316" name="Rectangle 3"/>
          <p:cNvSpPr txBox="1"/>
          <p:nvPr>
            <p:ph type="body" idx="1"/>
          </p:nvPr>
        </p:nvSpPr>
        <p:spPr>
          <a:prstGeom prst="rect">
            <a:avLst/>
          </a:prstGeom>
        </p:spPr>
        <p:txBody>
          <a:bodyPr/>
          <a:lstStyle/>
          <a:p>
            <a:pPr marL="1219200" indent="-1219200">
              <a:lnSpc>
                <a:spcPct val="90000"/>
              </a:lnSpc>
              <a:buFontTx/>
              <a:buAutoNum type="arabicParenR" startAt="6"/>
              <a:defRPr sz="4600">
                <a:solidFill>
                  <a:srgbClr val="000000"/>
                </a:solidFill>
                <a:latin typeface="Times New Roman"/>
                <a:ea typeface="Times New Roman"/>
                <a:cs typeface="Times New Roman"/>
                <a:sym typeface="Times New Roman"/>
              </a:defRPr>
            </a:pPr>
            <a:r>
              <a:t>Rational design of small molecule inhibitors of proteins</a:t>
            </a:r>
            <a:endParaRPr sz="4000"/>
          </a:p>
          <a:p>
            <a:pPr marL="1219200" indent="-1219200">
              <a:lnSpc>
                <a:spcPct val="90000"/>
              </a:lnSpc>
              <a:buFontTx/>
              <a:buAutoNum type="arabicParenR" startAt="6"/>
              <a:defRPr sz="4600">
                <a:solidFill>
                  <a:srgbClr val="000000"/>
                </a:solidFill>
                <a:latin typeface="Times New Roman"/>
                <a:ea typeface="Times New Roman"/>
                <a:cs typeface="Times New Roman"/>
                <a:sym typeface="Times New Roman"/>
              </a:defRPr>
            </a:pPr>
            <a:r>
              <a:t>Mechanistic understanding of protein evolution: </a:t>
            </a:r>
            <a:r>
              <a:rPr sz="4000">
                <a:solidFill>
                  <a:srgbClr val="FF0000"/>
                </a:solidFill>
              </a:rPr>
              <a:t>understanding exactly how new protein functions evolve</a:t>
            </a:r>
            <a:endParaRPr sz="4000"/>
          </a:p>
          <a:p>
            <a:pPr marL="1219200" indent="-1219200">
              <a:lnSpc>
                <a:spcPct val="90000"/>
              </a:lnSpc>
              <a:buFontTx/>
              <a:buAutoNum type="arabicParenR" startAt="6"/>
              <a:defRPr sz="4600">
                <a:solidFill>
                  <a:srgbClr val="000000"/>
                </a:solidFill>
                <a:latin typeface="Times New Roman"/>
                <a:ea typeface="Times New Roman"/>
                <a:cs typeface="Times New Roman"/>
                <a:sym typeface="Times New Roman"/>
              </a:defRPr>
            </a:pPr>
            <a:r>
              <a:t>Mechanistic understanding of speciation: </a:t>
            </a:r>
            <a:r>
              <a:rPr sz="4000">
                <a:solidFill>
                  <a:srgbClr val="FF0000"/>
                </a:solidFill>
              </a:rPr>
              <a:t>molecular details of how speciation occurs</a:t>
            </a:r>
            <a:endParaRPr sz="4000"/>
          </a:p>
          <a:p>
            <a:pPr marL="1219200" indent="-1219200">
              <a:lnSpc>
                <a:spcPct val="90000"/>
              </a:lnSpc>
              <a:buFontTx/>
              <a:buAutoNum type="arabicParenR" startAt="6"/>
              <a:defRPr sz="4600">
                <a:solidFill>
                  <a:srgbClr val="000000"/>
                </a:solidFill>
                <a:latin typeface="Times New Roman"/>
                <a:ea typeface="Times New Roman"/>
                <a:cs typeface="Times New Roman"/>
                <a:sym typeface="Times New Roman"/>
              </a:defRPr>
            </a:pPr>
            <a:r>
              <a:t>Development of effective gene ontologies: </a:t>
            </a:r>
            <a:r>
              <a:rPr sz="4000">
                <a:solidFill>
                  <a:srgbClr val="FF0000"/>
                </a:solidFill>
              </a:rPr>
              <a:t>systematic ways to describe gene and protein function</a:t>
            </a:r>
            <a:endParaRPr sz="4000"/>
          </a:p>
          <a:p>
            <a:pPr marL="1219200" indent="-1219200">
              <a:lnSpc>
                <a:spcPct val="90000"/>
              </a:lnSpc>
              <a:buFontTx/>
              <a:buAutoNum type="arabicParenR" startAt="6"/>
              <a:defRPr sz="4600">
                <a:solidFill>
                  <a:srgbClr val="000000"/>
                </a:solidFill>
                <a:latin typeface="Times New Roman"/>
                <a:ea typeface="Times New Roman"/>
                <a:cs typeface="Times New Roman"/>
                <a:sym typeface="Times New Roman"/>
              </a:defRPr>
            </a:pPr>
            <a:r>
              <a:t>Education: development of bioinformatics curricula</a:t>
            </a:r>
          </a:p>
        </p:txBody>
      </p:sp>
      <p:sp>
        <p:nvSpPr>
          <p:cNvPr id="317" name="Text Box 4"/>
          <p:cNvSpPr txBox="1"/>
          <p:nvPr/>
        </p:nvSpPr>
        <p:spPr>
          <a:xfrm>
            <a:off x="9387840" y="12091187"/>
            <a:ext cx="13220477"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Times New Roman"/>
                <a:ea typeface="Times New Roman"/>
                <a:cs typeface="Times New Roman"/>
                <a:sym typeface="Times New Roman"/>
              </a:defRPr>
            </a:lvl1pPr>
          </a:lstStyle>
          <a:p>
            <a:pPr/>
            <a:r>
              <a:t>Source: Birney (EBI), Burge (MIT), Fickett (Glaxo)</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Rectangle 2"/>
          <p:cNvSpPr txBox="1"/>
          <p:nvPr>
            <p:ph type="title"/>
          </p:nvPr>
        </p:nvSpPr>
        <p:spPr>
          <a:prstGeom prst="rect">
            <a:avLst/>
          </a:prstGeom>
        </p:spPr>
        <p:txBody>
          <a:bodyPr/>
          <a:lstStyle>
            <a:lvl1pPr>
              <a:defRPr sz="7200">
                <a:solidFill>
                  <a:srgbClr val="9C5238"/>
                </a:solidFill>
                <a:latin typeface="Times New Roman"/>
                <a:ea typeface="Times New Roman"/>
                <a:cs typeface="Times New Roman"/>
                <a:sym typeface="Times New Roman"/>
              </a:defRPr>
            </a:lvl1pPr>
          </a:lstStyle>
          <a:p>
            <a:pPr/>
            <a:r>
              <a:t>Rough Outline of the Course</a:t>
            </a:r>
          </a:p>
        </p:txBody>
      </p:sp>
      <p:sp>
        <p:nvSpPr>
          <p:cNvPr id="320" name="Rectangle 3"/>
          <p:cNvSpPr txBox="1"/>
          <p:nvPr>
            <p:ph type="body" idx="1"/>
          </p:nvPr>
        </p:nvSpPr>
        <p:spPr>
          <a:xfrm>
            <a:off x="952500" y="3702050"/>
            <a:ext cx="22479000" cy="8572500"/>
          </a:xfrm>
          <a:prstGeom prst="rect">
            <a:avLst/>
          </a:prstGeom>
        </p:spPr>
        <p:txBody>
          <a:bodyPr/>
          <a:lstStyle/>
          <a:p>
            <a:pPr marL="1219200" indent="-1219200">
              <a:lnSpc>
                <a:spcPct val="72000"/>
              </a:lnSpc>
              <a:buFontTx/>
              <a:buAutoNum type="arabicParenR" startAt="1"/>
              <a:defRPr sz="4400">
                <a:solidFill>
                  <a:srgbClr val="000000"/>
                </a:solidFill>
                <a:latin typeface="Times New Roman"/>
                <a:ea typeface="Times New Roman"/>
                <a:cs typeface="Times New Roman"/>
                <a:sym typeface="Times New Roman"/>
              </a:defRPr>
            </a:pPr>
            <a:r>
              <a:t>Overview of DNA, RNA and proteins</a:t>
            </a:r>
          </a:p>
          <a:p>
            <a:pPr marL="1219200" indent="-1219200">
              <a:lnSpc>
                <a:spcPct val="72000"/>
              </a:lnSpc>
              <a:buFontTx/>
              <a:buAutoNum type="arabicParenR" startAt="1"/>
              <a:defRPr sz="4400">
                <a:solidFill>
                  <a:srgbClr val="000000"/>
                </a:solidFill>
                <a:latin typeface="Times New Roman"/>
                <a:ea typeface="Times New Roman"/>
                <a:cs typeface="Times New Roman"/>
                <a:sym typeface="Times New Roman"/>
              </a:defRPr>
            </a:pPr>
            <a:r>
              <a:t>Fluctuations in biology</a:t>
            </a:r>
          </a:p>
          <a:p>
            <a:pPr marL="1219200" indent="-1219200">
              <a:lnSpc>
                <a:spcPct val="72000"/>
              </a:lnSpc>
              <a:buFontTx/>
              <a:buAutoNum type="arabicParenR" startAt="1"/>
              <a:defRPr sz="4400">
                <a:solidFill>
                  <a:srgbClr val="000000"/>
                </a:solidFill>
                <a:latin typeface="Times New Roman"/>
                <a:ea typeface="Times New Roman"/>
                <a:cs typeface="Times New Roman"/>
                <a:sym typeface="Times New Roman"/>
              </a:defRPr>
            </a:pPr>
            <a:r>
              <a:t>Sequence analysis</a:t>
            </a:r>
          </a:p>
          <a:p>
            <a:pPr marL="1219200" indent="-1219200">
              <a:lnSpc>
                <a:spcPct val="72000"/>
              </a:lnSpc>
              <a:buFontTx/>
              <a:buAutoNum type="arabicParenR" startAt="1"/>
              <a:defRPr sz="4400">
                <a:solidFill>
                  <a:srgbClr val="000000"/>
                </a:solidFill>
                <a:latin typeface="Times New Roman"/>
                <a:ea typeface="Times New Roman"/>
                <a:cs typeface="Times New Roman"/>
                <a:sym typeface="Times New Roman"/>
              </a:defRPr>
            </a:pPr>
            <a:r>
              <a:t>Structure prediction</a:t>
            </a:r>
          </a:p>
          <a:p>
            <a:pPr marL="1219200" indent="-1219200">
              <a:lnSpc>
                <a:spcPct val="72000"/>
              </a:lnSpc>
              <a:buFontTx/>
              <a:buAutoNum type="arabicParenR" startAt="1"/>
              <a:defRPr sz="4400">
                <a:solidFill>
                  <a:srgbClr val="000000"/>
                </a:solidFill>
                <a:latin typeface="Times New Roman"/>
                <a:ea typeface="Times New Roman"/>
                <a:cs typeface="Times New Roman"/>
                <a:sym typeface="Times New Roman"/>
              </a:defRPr>
            </a:pPr>
            <a:r>
              <a:t>Simulations</a:t>
            </a:r>
          </a:p>
          <a:p>
            <a:pPr marL="1219200" indent="-1219200">
              <a:lnSpc>
                <a:spcPct val="72000"/>
              </a:lnSpc>
              <a:buFontTx/>
              <a:buAutoNum type="arabicParenR" startAt="1"/>
              <a:defRPr sz="4400">
                <a:solidFill>
                  <a:srgbClr val="000000"/>
                </a:solidFill>
                <a:latin typeface="Times New Roman"/>
                <a:ea typeface="Times New Roman"/>
                <a:cs typeface="Times New Roman"/>
                <a:sym typeface="Times New Roman"/>
              </a:defRPr>
            </a:pPr>
            <a:r>
              <a:t>Durg design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cience, then, and now"/>
          <p:cNvSpPr txBox="1"/>
          <p:nvPr/>
        </p:nvSpPr>
        <p:spPr>
          <a:xfrm>
            <a:off x="604512" y="652224"/>
            <a:ext cx="22479001"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ctr">
              <a:lnSpc>
                <a:spcPct val="90000"/>
              </a:lnSpc>
              <a:spcBef>
                <a:spcPts val="2300"/>
              </a:spcBef>
              <a:defRPr sz="9800">
                <a:solidFill>
                  <a:srgbClr val="D93E2B"/>
                </a:solidFill>
                <a:latin typeface="+mn-lt"/>
                <a:ea typeface="+mn-ea"/>
                <a:cs typeface="+mn-cs"/>
                <a:sym typeface="Bodoni SvtyTwo ITC TT-Book"/>
              </a:defRPr>
            </a:pPr>
            <a:r>
              <a:t>Science, </a:t>
            </a:r>
            <a:r>
              <a:rPr>
                <a:solidFill>
                  <a:srgbClr val="D83F2B"/>
                </a:solidFill>
              </a:rPr>
              <a:t>then</a:t>
            </a:r>
            <a:r>
              <a:t>, and </a:t>
            </a:r>
            <a:r>
              <a:rPr>
                <a:solidFill>
                  <a:schemeClr val="accent1"/>
                </a:solidFill>
              </a:rPr>
              <a:t>now</a:t>
            </a:r>
          </a:p>
        </p:txBody>
      </p:sp>
      <p:pic>
        <p:nvPicPr>
          <p:cNvPr id="171" name="Picture 2" descr="Picture 2"/>
          <p:cNvPicPr>
            <a:picLocks noChangeAspect="1"/>
          </p:cNvPicPr>
          <p:nvPr/>
        </p:nvPicPr>
        <p:blipFill>
          <a:blip r:embed="rId2">
            <a:extLst/>
          </a:blip>
          <a:stretch>
            <a:fillRect/>
          </a:stretch>
        </p:blipFill>
        <p:spPr>
          <a:xfrm>
            <a:off x="4084660" y="4389414"/>
            <a:ext cx="16230601" cy="770255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cience, then, and now"/>
          <p:cNvSpPr txBox="1"/>
          <p:nvPr/>
        </p:nvSpPr>
        <p:spPr>
          <a:xfrm>
            <a:off x="604512" y="652224"/>
            <a:ext cx="22479001"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ctr">
              <a:lnSpc>
                <a:spcPct val="90000"/>
              </a:lnSpc>
              <a:spcBef>
                <a:spcPts val="2300"/>
              </a:spcBef>
              <a:defRPr sz="9800">
                <a:solidFill>
                  <a:srgbClr val="D93E2B"/>
                </a:solidFill>
                <a:latin typeface="+mn-lt"/>
                <a:ea typeface="+mn-ea"/>
                <a:cs typeface="+mn-cs"/>
                <a:sym typeface="Bodoni SvtyTwo ITC TT-Book"/>
              </a:defRPr>
            </a:pPr>
            <a:r>
              <a:t>Science, </a:t>
            </a:r>
            <a:r>
              <a:rPr>
                <a:solidFill>
                  <a:srgbClr val="D83F2B"/>
                </a:solidFill>
              </a:rPr>
              <a:t>then</a:t>
            </a:r>
            <a:r>
              <a:t>, and </a:t>
            </a:r>
            <a:r>
              <a:rPr>
                <a:solidFill>
                  <a:schemeClr val="accent1"/>
                </a:solidFill>
              </a:rPr>
              <a:t>now</a:t>
            </a:r>
          </a:p>
        </p:txBody>
      </p:sp>
      <p:sp>
        <p:nvSpPr>
          <p:cNvPr id="174" name="Thousand years ago – Experimental Sciences…"/>
          <p:cNvSpPr txBox="1"/>
          <p:nvPr/>
        </p:nvSpPr>
        <p:spPr>
          <a:xfrm>
            <a:off x="2469065" y="3732529"/>
            <a:ext cx="13618508" cy="851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defTabSz="914400">
              <a:spcBef>
                <a:spcPts val="0"/>
              </a:spcBef>
              <a:buSzPct val="100000"/>
              <a:buAutoNum type="arabicPeriod" startAt="1"/>
              <a:defRPr sz="3200">
                <a:solidFill>
                  <a:srgbClr val="000000"/>
                </a:solidFill>
                <a:latin typeface="Verdana"/>
                <a:ea typeface="Verdana"/>
                <a:cs typeface="Verdana"/>
                <a:sym typeface="Verdana"/>
              </a:defRPr>
            </a:pPr>
            <a:r>
              <a:t>Thousand years ago –</a:t>
            </a:r>
            <a:r>
              <a:rPr b="1"/>
              <a:t> Experimental Sciences</a:t>
            </a:r>
            <a:endParaRPr b="1"/>
          </a:p>
          <a:p>
            <a:pPr lvl="1" indent="457200" defTabSz="914400">
              <a:spcBef>
                <a:spcPts val="0"/>
              </a:spcBef>
              <a:defRPr sz="3200">
                <a:solidFill>
                  <a:srgbClr val="000000"/>
                </a:solidFill>
                <a:latin typeface="Verdana"/>
                <a:ea typeface="Verdana"/>
                <a:cs typeface="Verdana"/>
                <a:sym typeface="Verdana"/>
              </a:defRPr>
            </a:pPr>
            <a:r>
              <a:t>Description of natural phenomena</a:t>
            </a:r>
          </a:p>
          <a:p>
            <a:pPr lvl="1" indent="457200" defTabSz="914400">
              <a:spcBef>
                <a:spcPts val="0"/>
              </a:spcBef>
              <a:defRPr sz="3200">
                <a:solidFill>
                  <a:srgbClr val="000000"/>
                </a:solidFill>
                <a:latin typeface="Verdana"/>
                <a:ea typeface="Verdana"/>
                <a:cs typeface="Verdana"/>
                <a:sym typeface="Verdana"/>
              </a:defRPr>
            </a:pPr>
          </a:p>
          <a:p>
            <a:pPr lvl="1" indent="457200" defTabSz="914400">
              <a:spcBef>
                <a:spcPts val="0"/>
              </a:spcBef>
              <a:defRPr sz="3200">
                <a:solidFill>
                  <a:srgbClr val="000000"/>
                </a:solidFill>
                <a:latin typeface="Verdana"/>
                <a:ea typeface="Verdana"/>
                <a:cs typeface="Verdana"/>
                <a:sym typeface="Verdana"/>
              </a:defRPr>
            </a:pPr>
          </a:p>
          <a:p>
            <a:pPr marL="342900" indent="-342900" defTabSz="914400">
              <a:spcBef>
                <a:spcPts val="0"/>
              </a:spcBef>
              <a:buSzPct val="100000"/>
              <a:buAutoNum type="arabicPeriod" startAt="1"/>
              <a:defRPr sz="3200">
                <a:solidFill>
                  <a:srgbClr val="000000"/>
                </a:solidFill>
                <a:latin typeface="Verdana"/>
                <a:ea typeface="Verdana"/>
                <a:cs typeface="Verdana"/>
                <a:sym typeface="Verdana"/>
              </a:defRPr>
            </a:pPr>
            <a:r>
              <a:t>Last few hundred years – </a:t>
            </a:r>
            <a:r>
              <a:rPr b="1"/>
              <a:t>Theoretical Sciences</a:t>
            </a:r>
            <a:endParaRPr b="1"/>
          </a:p>
          <a:p>
            <a:pPr lvl="1" indent="457200" defTabSz="914400">
              <a:spcBef>
                <a:spcPts val="0"/>
              </a:spcBef>
              <a:defRPr sz="3200">
                <a:solidFill>
                  <a:srgbClr val="000000"/>
                </a:solidFill>
                <a:latin typeface="Verdana"/>
                <a:ea typeface="Verdana"/>
                <a:cs typeface="Verdana"/>
                <a:sym typeface="Verdana"/>
              </a:defRPr>
            </a:pPr>
            <a:r>
              <a:t>Newton</a:t>
            </a:r>
            <a:r>
              <a:t>’</a:t>
            </a:r>
            <a:r>
              <a:t>s law, Maxwell</a:t>
            </a:r>
            <a:r>
              <a:t>’</a:t>
            </a:r>
            <a:r>
              <a:t>s equations…</a:t>
            </a:r>
          </a:p>
          <a:p>
            <a:pPr lvl="1" indent="457200" defTabSz="914400">
              <a:spcBef>
                <a:spcPts val="0"/>
              </a:spcBef>
              <a:defRPr sz="3200">
                <a:solidFill>
                  <a:srgbClr val="000000"/>
                </a:solidFill>
                <a:latin typeface="Verdana"/>
                <a:ea typeface="Verdana"/>
                <a:cs typeface="Verdana"/>
                <a:sym typeface="Verdana"/>
              </a:defRPr>
            </a:pPr>
          </a:p>
          <a:p>
            <a:pPr lvl="1" indent="457200" defTabSz="914400">
              <a:spcBef>
                <a:spcPts val="0"/>
              </a:spcBef>
              <a:defRPr sz="3200">
                <a:solidFill>
                  <a:srgbClr val="000000"/>
                </a:solidFill>
                <a:latin typeface="Verdana"/>
                <a:ea typeface="Verdana"/>
                <a:cs typeface="Verdana"/>
                <a:sym typeface="Verdana"/>
              </a:defRPr>
            </a:pPr>
          </a:p>
          <a:p>
            <a:pPr marL="342900" indent="-342900" defTabSz="914400">
              <a:spcBef>
                <a:spcPts val="0"/>
              </a:spcBef>
              <a:buSzPct val="100000"/>
              <a:buAutoNum type="arabicPeriod" startAt="1"/>
              <a:defRPr sz="3200">
                <a:solidFill>
                  <a:srgbClr val="000000"/>
                </a:solidFill>
                <a:latin typeface="Verdana"/>
                <a:ea typeface="Verdana"/>
                <a:cs typeface="Verdana"/>
                <a:sym typeface="Verdana"/>
              </a:defRPr>
            </a:pPr>
            <a:r>
              <a:t>Last few decades – </a:t>
            </a:r>
            <a:r>
              <a:rPr b="1"/>
              <a:t>Computational Sciences</a:t>
            </a:r>
            <a:endParaRPr b="1"/>
          </a:p>
          <a:p>
            <a:pPr lvl="1" indent="457200" defTabSz="914400">
              <a:spcBef>
                <a:spcPts val="0"/>
              </a:spcBef>
              <a:defRPr sz="3200">
                <a:solidFill>
                  <a:srgbClr val="000000"/>
                </a:solidFill>
                <a:latin typeface="Verdana"/>
                <a:ea typeface="Verdana"/>
                <a:cs typeface="Verdana"/>
                <a:sym typeface="Verdana"/>
              </a:defRPr>
            </a:pPr>
            <a:r>
              <a:t>Simulation of complex phenomena</a:t>
            </a:r>
          </a:p>
          <a:p>
            <a:pPr lvl="1" indent="457200" defTabSz="914400">
              <a:spcBef>
                <a:spcPts val="0"/>
              </a:spcBef>
              <a:defRPr sz="3200">
                <a:solidFill>
                  <a:srgbClr val="000000"/>
                </a:solidFill>
                <a:latin typeface="Verdana"/>
                <a:ea typeface="Verdana"/>
                <a:cs typeface="Verdana"/>
                <a:sym typeface="Verdana"/>
              </a:defRPr>
            </a:pPr>
          </a:p>
          <a:p>
            <a:pPr lvl="1" indent="457200" defTabSz="914400">
              <a:spcBef>
                <a:spcPts val="0"/>
              </a:spcBef>
              <a:defRPr sz="3200">
                <a:solidFill>
                  <a:srgbClr val="000000"/>
                </a:solidFill>
                <a:latin typeface="Verdana"/>
                <a:ea typeface="Verdana"/>
                <a:cs typeface="Verdana"/>
                <a:sym typeface="Verdana"/>
              </a:defRPr>
            </a:pPr>
          </a:p>
          <a:p>
            <a:pPr marL="342900" indent="-342900" defTabSz="914400">
              <a:spcBef>
                <a:spcPts val="0"/>
              </a:spcBef>
              <a:buSzPct val="100000"/>
              <a:buAutoNum type="arabicPeriod" startAt="1"/>
              <a:defRPr sz="3200">
                <a:solidFill>
                  <a:srgbClr val="000000"/>
                </a:solidFill>
                <a:latin typeface="Verdana"/>
                <a:ea typeface="Verdana"/>
                <a:cs typeface="Verdana"/>
                <a:sym typeface="Verdana"/>
              </a:defRPr>
            </a:pPr>
            <a:r>
              <a:t>Today – </a:t>
            </a:r>
            <a:r>
              <a:rPr b="1"/>
              <a:t>Data-Intensive Sciences</a:t>
            </a:r>
            <a:endParaRPr b="1"/>
          </a:p>
          <a:p>
            <a:pPr lvl="1" indent="457200" defTabSz="914400">
              <a:spcBef>
                <a:spcPts val="0"/>
              </a:spcBef>
              <a:defRPr sz="3200">
                <a:solidFill>
                  <a:srgbClr val="000000"/>
                </a:solidFill>
                <a:latin typeface="Verdana"/>
                <a:ea typeface="Verdana"/>
                <a:cs typeface="Verdana"/>
                <a:sym typeface="Verdana"/>
              </a:defRPr>
            </a:pPr>
            <a:r>
              <a:t>Scientist overwhelmed with data sets from many </a:t>
            </a:r>
          </a:p>
          <a:p>
            <a:pPr lvl="1" indent="457200" defTabSz="914400">
              <a:spcBef>
                <a:spcPts val="0"/>
              </a:spcBef>
              <a:defRPr sz="3200">
                <a:solidFill>
                  <a:srgbClr val="000000"/>
                </a:solidFill>
                <a:latin typeface="Verdana"/>
                <a:ea typeface="Verdana"/>
                <a:cs typeface="Verdana"/>
                <a:sym typeface="Verdana"/>
              </a:defRPr>
            </a:pPr>
            <a:r>
              <a:t>different sources</a:t>
            </a:r>
          </a:p>
          <a:p>
            <a:pPr lvl="1" indent="457200" defTabSz="914400">
              <a:spcBef>
                <a:spcPts val="0"/>
              </a:spcBef>
              <a:defRPr sz="3200">
                <a:solidFill>
                  <a:srgbClr val="000000"/>
                </a:solidFill>
                <a:latin typeface="Verdana"/>
                <a:ea typeface="Verdana"/>
                <a:cs typeface="Verdana"/>
                <a:sym typeface="Verdana"/>
              </a:defRPr>
            </a:pPr>
            <a:r>
              <a:t>	</a:t>
            </a:r>
            <a:r>
              <a:rPr i="1"/>
              <a:t>Data captured by instruments</a:t>
            </a:r>
            <a:endParaRPr i="1"/>
          </a:p>
          <a:p>
            <a:pPr lvl="1" indent="457200" defTabSz="914400">
              <a:spcBef>
                <a:spcPts val="0"/>
              </a:spcBef>
              <a:defRPr i="1" sz="3200">
                <a:solidFill>
                  <a:srgbClr val="000000"/>
                </a:solidFill>
                <a:latin typeface="Verdana"/>
                <a:ea typeface="Verdana"/>
                <a:cs typeface="Verdana"/>
                <a:sym typeface="Verdana"/>
              </a:defRPr>
            </a:pPr>
            <a:r>
              <a:t>	Data generated by simulations</a:t>
            </a:r>
          </a:p>
        </p:txBody>
      </p:sp>
      <p:pic>
        <p:nvPicPr>
          <p:cNvPr id="175" name="image4.png" descr="image4.png"/>
          <p:cNvPicPr>
            <a:picLocks noChangeAspect="1"/>
          </p:cNvPicPr>
          <p:nvPr/>
        </p:nvPicPr>
        <p:blipFill>
          <a:blip r:embed="rId2">
            <a:extLst/>
          </a:blip>
          <a:stretch>
            <a:fillRect/>
          </a:stretch>
        </p:blipFill>
        <p:spPr>
          <a:xfrm>
            <a:off x="19166202" y="2985218"/>
            <a:ext cx="1723456" cy="2797218"/>
          </a:xfrm>
          <a:prstGeom prst="rect">
            <a:avLst/>
          </a:prstGeom>
          <a:ln w="12700">
            <a:miter lim="400000"/>
          </a:ln>
        </p:spPr>
      </p:pic>
      <p:pic>
        <p:nvPicPr>
          <p:cNvPr id="176" name="Rodin_Thinker" descr="Rodin_Thinker"/>
          <p:cNvPicPr>
            <a:picLocks noChangeAspect="1"/>
          </p:cNvPicPr>
          <p:nvPr/>
        </p:nvPicPr>
        <p:blipFill>
          <a:blip r:embed="rId3">
            <a:extLst/>
          </a:blip>
          <a:stretch>
            <a:fillRect/>
          </a:stretch>
        </p:blipFill>
        <p:spPr>
          <a:xfrm>
            <a:off x="18751171" y="5853865"/>
            <a:ext cx="2553520" cy="3297903"/>
          </a:xfrm>
          <a:prstGeom prst="rect">
            <a:avLst/>
          </a:prstGeom>
          <a:ln w="12700">
            <a:miter lim="400000"/>
          </a:ln>
        </p:spPr>
      </p:pic>
      <p:pic>
        <p:nvPicPr>
          <p:cNvPr id="177" name="image.png" descr="image.png"/>
          <p:cNvPicPr>
            <a:picLocks noChangeAspect="1"/>
          </p:cNvPicPr>
          <p:nvPr/>
        </p:nvPicPr>
        <p:blipFill>
          <a:blip r:embed="rId4">
            <a:extLst/>
          </a:blip>
          <a:stretch>
            <a:fillRect/>
          </a:stretch>
        </p:blipFill>
        <p:spPr>
          <a:xfrm>
            <a:off x="18277921" y="9629347"/>
            <a:ext cx="4289844" cy="381046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1" descr="Picture 1"/>
          <p:cNvPicPr>
            <a:picLocks noChangeAspect="1"/>
          </p:cNvPicPr>
          <p:nvPr/>
        </p:nvPicPr>
        <p:blipFill>
          <a:blip r:embed="rId2">
            <a:extLst/>
          </a:blip>
          <a:stretch>
            <a:fillRect/>
          </a:stretch>
        </p:blipFill>
        <p:spPr>
          <a:xfrm>
            <a:off x="5073650" y="2901950"/>
            <a:ext cx="14385927" cy="9204326"/>
          </a:xfrm>
          <a:prstGeom prst="rect">
            <a:avLst/>
          </a:prstGeom>
          <a:ln w="12700">
            <a:miter lim="400000"/>
          </a:ln>
        </p:spPr>
      </p:pic>
      <p:sp>
        <p:nvSpPr>
          <p:cNvPr id="180" name="Science, then, and now"/>
          <p:cNvSpPr txBox="1"/>
          <p:nvPr/>
        </p:nvSpPr>
        <p:spPr>
          <a:xfrm>
            <a:off x="604512" y="652224"/>
            <a:ext cx="22479001"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ctr">
              <a:lnSpc>
                <a:spcPct val="90000"/>
              </a:lnSpc>
              <a:spcBef>
                <a:spcPts val="2300"/>
              </a:spcBef>
              <a:defRPr sz="9800">
                <a:solidFill>
                  <a:srgbClr val="D93E2B"/>
                </a:solidFill>
                <a:latin typeface="+mn-lt"/>
                <a:ea typeface="+mn-ea"/>
                <a:cs typeface="+mn-cs"/>
                <a:sym typeface="Bodoni SvtyTwo ITC TT-Book"/>
              </a:defRPr>
            </a:pPr>
            <a:r>
              <a:t>Science, </a:t>
            </a:r>
            <a:r>
              <a:rPr>
                <a:solidFill>
                  <a:srgbClr val="D83F2B"/>
                </a:solidFill>
              </a:rPr>
              <a:t>then</a:t>
            </a:r>
            <a:r>
              <a:t>, and </a:t>
            </a:r>
            <a:r>
              <a:rPr>
                <a:solidFill>
                  <a:schemeClr val="accent1"/>
                </a:solidFill>
              </a:rPr>
              <a:t>now</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Mathematical Modeling"/>
          <p:cNvSpPr txBox="1"/>
          <p:nvPr>
            <p:ph type="title"/>
          </p:nvPr>
        </p:nvSpPr>
        <p:spPr>
          <a:prstGeom prst="rect">
            <a:avLst/>
          </a:prstGeom>
        </p:spPr>
        <p:txBody>
          <a:bodyPr/>
          <a:lstStyle/>
          <a:p>
            <a:pPr/>
            <a:r>
              <a:t>Mathematical Modeling</a:t>
            </a:r>
          </a:p>
        </p:txBody>
      </p:sp>
      <p:pic>
        <p:nvPicPr>
          <p:cNvPr id="183" name="Picture 3" descr="Picture 3"/>
          <p:cNvPicPr>
            <a:picLocks noChangeAspect="1"/>
          </p:cNvPicPr>
          <p:nvPr/>
        </p:nvPicPr>
        <p:blipFill>
          <a:blip r:embed="rId2">
            <a:extLst/>
          </a:blip>
          <a:stretch>
            <a:fillRect/>
          </a:stretch>
        </p:blipFill>
        <p:spPr>
          <a:xfrm>
            <a:off x="4911382" y="3759200"/>
            <a:ext cx="14077951" cy="84582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ext Box 4"/>
          <p:cNvSpPr txBox="1"/>
          <p:nvPr/>
        </p:nvSpPr>
        <p:spPr>
          <a:xfrm>
            <a:off x="8050392" y="1283444"/>
            <a:ext cx="6439199" cy="1116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9C5238"/>
                </a:solidFill>
                <a:latin typeface="Times New Roman"/>
                <a:ea typeface="Times New Roman"/>
                <a:cs typeface="Times New Roman"/>
                <a:sym typeface="Times New Roman"/>
              </a:defRPr>
            </a:lvl1pPr>
          </a:lstStyle>
          <a:p>
            <a:pPr/>
            <a:r>
              <a:t>Context: Biology</a:t>
            </a:r>
          </a:p>
        </p:txBody>
      </p:sp>
      <p:sp>
        <p:nvSpPr>
          <p:cNvPr id="186" name="Rectangle 7"/>
          <p:cNvSpPr txBox="1"/>
          <p:nvPr>
            <p:ph type="body" idx="1"/>
          </p:nvPr>
        </p:nvSpPr>
        <p:spPr>
          <a:prstGeom prst="rect">
            <a:avLst/>
          </a:prstGeom>
        </p:spPr>
        <p:txBody>
          <a:bodyPr/>
          <a:lstStyle/>
          <a:p>
            <a:pPr marL="685800" indent="-685800">
              <a:lnSpc>
                <a:spcPct val="80000"/>
              </a:lnSpc>
              <a:defRPr sz="4400">
                <a:solidFill>
                  <a:srgbClr val="000000"/>
                </a:solidFill>
                <a:latin typeface="Times New Roman"/>
                <a:ea typeface="Times New Roman"/>
                <a:cs typeface="Times New Roman"/>
                <a:sym typeface="Times New Roman"/>
              </a:defRPr>
            </a:pPr>
            <a:r>
              <a:t>“</a:t>
            </a:r>
            <a:r>
              <a:t>Life sciences</a:t>
            </a:r>
            <a:r>
              <a:t>”</a:t>
            </a:r>
            <a:r>
              <a:t> have their origins in ancient Greece</a:t>
            </a:r>
          </a:p>
          <a:p>
            <a:pPr marL="685800" indent="-685800">
              <a:lnSpc>
                <a:spcPct val="80000"/>
              </a:lnSpc>
              <a:buSzTx/>
              <a:buNone/>
              <a:defRPr sz="4400">
                <a:solidFill>
                  <a:srgbClr val="000000"/>
                </a:solidFill>
                <a:latin typeface="Times New Roman"/>
                <a:ea typeface="Times New Roman"/>
                <a:cs typeface="Times New Roman"/>
                <a:sym typeface="Times New Roman"/>
              </a:defRPr>
            </a:pPr>
            <a:r>
              <a:t>		</a:t>
            </a:r>
            <a:r>
              <a:rPr i="1" sz="3600"/>
              <a:t>Aristotle wrote influential treatises on zoology, anatomy and 	botany, that remained influential till the Renaissance</a:t>
            </a:r>
          </a:p>
          <a:p>
            <a:pPr marL="685800" indent="-685800">
              <a:lnSpc>
                <a:spcPct val="80000"/>
              </a:lnSpc>
              <a:defRPr sz="4400">
                <a:solidFill>
                  <a:srgbClr val="000000"/>
                </a:solidFill>
                <a:latin typeface="Times New Roman"/>
                <a:ea typeface="Times New Roman"/>
                <a:cs typeface="Times New Roman"/>
                <a:sym typeface="Times New Roman"/>
              </a:defRPr>
            </a:pPr>
            <a:r>
              <a:t>“</a:t>
            </a:r>
            <a:r>
              <a:t>Life sciences</a:t>
            </a:r>
            <a:r>
              <a:t>”</a:t>
            </a:r>
            <a:r>
              <a:t> have always relied both on observation and discovery</a:t>
            </a:r>
          </a:p>
          <a:p>
            <a:pPr marL="685800" indent="-685800">
              <a:lnSpc>
                <a:spcPct val="80000"/>
              </a:lnSpc>
              <a:buSzTx/>
              <a:buNone/>
              <a:defRPr sz="4400">
                <a:solidFill>
                  <a:srgbClr val="000000"/>
                </a:solidFill>
                <a:latin typeface="Times New Roman"/>
                <a:ea typeface="Times New Roman"/>
                <a:cs typeface="Times New Roman"/>
                <a:sym typeface="Times New Roman"/>
              </a:defRPr>
            </a:pPr>
            <a:r>
              <a:t>		</a:t>
            </a:r>
            <a:r>
              <a:rPr i="1" sz="3600"/>
              <a:t>taxonomy, classifications, theory of evolution,…</a:t>
            </a:r>
          </a:p>
          <a:p>
            <a:pPr marL="685800" indent="-685800">
              <a:lnSpc>
                <a:spcPct val="80000"/>
              </a:lnSpc>
              <a:defRPr sz="4400">
                <a:solidFill>
                  <a:srgbClr val="000000"/>
                </a:solidFill>
                <a:latin typeface="Times New Roman"/>
                <a:ea typeface="Times New Roman"/>
                <a:cs typeface="Times New Roman"/>
                <a:sym typeface="Times New Roman"/>
              </a:defRPr>
            </a:pPr>
            <a:r>
              <a:t>Biology is changing with the arrival of massive amount of data from the different genomics experiments</a:t>
            </a:r>
          </a:p>
          <a:p>
            <a:pPr marL="685800" indent="-685800">
              <a:lnSpc>
                <a:spcPct val="80000"/>
              </a:lnSpc>
              <a:buSzTx/>
              <a:buNone/>
              <a:defRPr sz="4400">
                <a:latin typeface="Times New Roman"/>
                <a:ea typeface="Times New Roman"/>
                <a:cs typeface="Times New Roman"/>
                <a:sym typeface="Times New Roman"/>
              </a:defRPr>
            </a:pP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s and Dynamics of Biological Systems: Connecting the dots…"/>
          <p:cNvSpPr txBox="1"/>
          <p:nvPr>
            <p:ph type="title" idx="4294967295"/>
          </p:nvPr>
        </p:nvSpPr>
        <p:spPr>
          <a:xfrm>
            <a:off x="2545663" y="109837"/>
            <a:ext cx="20334863" cy="1417639"/>
          </a:xfrm>
          <a:prstGeom prst="rect">
            <a:avLst/>
          </a:prstGeom>
        </p:spPr>
        <p:txBody>
          <a:bodyPr lIns="45719" tIns="45719" rIns="45719" bIns="45719" anchor="b"/>
          <a:lstStyle>
            <a:lvl1pPr algn="l" defTabSz="361188">
              <a:lnSpc>
                <a:spcPct val="100000"/>
              </a:lnSpc>
              <a:spcBef>
                <a:spcPts val="0"/>
              </a:spcBef>
              <a:defRPr b="1" sz="5530">
                <a:solidFill>
                  <a:schemeClr val="accent5">
                    <a:hueOff val="-411174"/>
                    <a:satOff val="4030"/>
                    <a:lumOff val="-29867"/>
                  </a:schemeClr>
                </a:solidFill>
                <a:latin typeface="Times New Roman"/>
                <a:ea typeface="Times New Roman"/>
                <a:cs typeface="Times New Roman"/>
                <a:sym typeface="Times New Roman"/>
              </a:defRPr>
            </a:lvl1pPr>
          </a:lstStyle>
          <a:p>
            <a:pPr/>
            <a:r>
              <a:t>Shapes and Dynamics of Biological Systems: Connecting the dots…</a:t>
            </a:r>
          </a:p>
        </p:txBody>
      </p:sp>
      <p:pic>
        <p:nvPicPr>
          <p:cNvPr id="191" name="Image" descr="Image"/>
          <p:cNvPicPr>
            <a:picLocks noChangeAspect="1"/>
          </p:cNvPicPr>
          <p:nvPr/>
        </p:nvPicPr>
        <p:blipFill>
          <a:blip r:embed="rId2">
            <a:extLst/>
          </a:blip>
          <a:stretch>
            <a:fillRect/>
          </a:stretch>
        </p:blipFill>
        <p:spPr>
          <a:xfrm>
            <a:off x="4079317" y="2495035"/>
            <a:ext cx="16225366" cy="11403248"/>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