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200" u="none" kumimoji="0" normalizeH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952500" y="9245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4" name="Line"/>
          <p:cNvSpPr/>
          <p:nvPr/>
        </p:nvSpPr>
        <p:spPr>
          <a:xfrm>
            <a:off x="952500" y="5765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" name="Line"/>
          <p:cNvSpPr/>
          <p:nvPr/>
        </p:nvSpPr>
        <p:spPr>
          <a:xfrm flipV="1">
            <a:off x="14989317" y="6339647"/>
            <a:ext cx="1" cy="231012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" name="Lorem Ipsum Dolor"/>
          <p:cNvSpPr txBox="1"/>
          <p:nvPr>
            <p:ph type="body" sz="quarter" idx="21"/>
          </p:nvPr>
        </p:nvSpPr>
        <p:spPr>
          <a:xfrm>
            <a:off x="952500" y="49657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17" name="Title Text"/>
          <p:cNvSpPr txBox="1"/>
          <p:nvPr>
            <p:ph type="title"/>
          </p:nvPr>
        </p:nvSpPr>
        <p:spPr>
          <a:xfrm>
            <a:off x="952500" y="58293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5532100" y="58293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990600" y="8420100"/>
            <a:ext cx="22390100" cy="812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700"/>
              </a:spcBef>
              <a:buClrTx/>
              <a:buSzTx/>
              <a:buFontTx/>
              <a:buNone/>
              <a:defRPr i="1" sz="42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60007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looking up at the suspension cables of a bridge with clouds in the background"/>
          <p:cNvSpPr/>
          <p:nvPr>
            <p:ph type="pic" idx="21"/>
          </p:nvPr>
        </p:nvSpPr>
        <p:spPr>
          <a:xfrm>
            <a:off x="0" y="-2654300"/>
            <a:ext cx="24384000" cy="17153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" name="Line"/>
          <p:cNvSpPr/>
          <p:nvPr/>
        </p:nvSpPr>
        <p:spPr>
          <a:xfrm>
            <a:off x="952500" y="12801600"/>
            <a:ext cx="224989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8" name="Line"/>
          <p:cNvSpPr/>
          <p:nvPr/>
        </p:nvSpPr>
        <p:spPr>
          <a:xfrm>
            <a:off x="952500" y="9321800"/>
            <a:ext cx="22500035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9" name="Line"/>
          <p:cNvSpPr/>
          <p:nvPr/>
        </p:nvSpPr>
        <p:spPr>
          <a:xfrm flipV="1">
            <a:off x="14989317" y="9919062"/>
            <a:ext cx="1" cy="231013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0" name="Lorem Ipsum Dolor"/>
          <p:cNvSpPr txBox="1"/>
          <p:nvPr>
            <p:ph type="body" sz="quarter" idx="21"/>
          </p:nvPr>
        </p:nvSpPr>
        <p:spPr>
          <a:xfrm>
            <a:off x="952500" y="8610600"/>
            <a:ext cx="13500100" cy="635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31" name="Black and white photo of the Zeeland Bridge in the Netherlands"/>
          <p:cNvSpPr/>
          <p:nvPr>
            <p:ph type="pic" idx="22"/>
          </p:nvPr>
        </p:nvSpPr>
        <p:spPr>
          <a:xfrm>
            <a:off x="952500" y="-1460500"/>
            <a:ext cx="22479000" cy="13893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2" name="Title Text"/>
          <p:cNvSpPr txBox="1"/>
          <p:nvPr>
            <p:ph type="title"/>
          </p:nvPr>
        </p:nvSpPr>
        <p:spPr>
          <a:xfrm>
            <a:off x="952500" y="9398000"/>
            <a:ext cx="13500100" cy="33401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quarter" idx="1"/>
          </p:nvPr>
        </p:nvSpPr>
        <p:spPr>
          <a:xfrm>
            <a:off x="15532100" y="9398000"/>
            <a:ext cx="7950200" cy="33401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/>
          <p:nvPr>
            <p:ph type="title"/>
          </p:nvPr>
        </p:nvSpPr>
        <p:spPr>
          <a:xfrm>
            <a:off x="952500" y="5194300"/>
            <a:ext cx="22479000" cy="33401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952500" y="6858000"/>
            <a:ext cx="1064320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0" name="Line"/>
          <p:cNvSpPr/>
          <p:nvPr/>
        </p:nvSpPr>
        <p:spPr>
          <a:xfrm>
            <a:off x="952500" y="3898900"/>
            <a:ext cx="106430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1" name="Lorem Ipsum Dolor"/>
          <p:cNvSpPr txBox="1"/>
          <p:nvPr>
            <p:ph type="body" sz="quarter" idx="21"/>
          </p:nvPr>
        </p:nvSpPr>
        <p:spPr>
          <a:xfrm>
            <a:off x="952500" y="3124200"/>
            <a:ext cx="106426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i="1" sz="3200"/>
            </a:lvl1pPr>
          </a:lstStyle>
          <a:p>
            <a:pPr/>
            <a:r>
              <a:t>Lorem Ipsum Dolor</a:t>
            </a:r>
          </a:p>
        </p:txBody>
      </p:sp>
      <p:sp>
        <p:nvSpPr>
          <p:cNvPr id="52" name="Black and white photo of the underside of a bridge going over a river and against the sky "/>
          <p:cNvSpPr/>
          <p:nvPr>
            <p:ph type="pic" idx="22"/>
          </p:nvPr>
        </p:nvSpPr>
        <p:spPr>
          <a:xfrm>
            <a:off x="12534900" y="-1651000"/>
            <a:ext cx="10799069" cy="15824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3" name="Title Text"/>
          <p:cNvSpPr txBox="1"/>
          <p:nvPr>
            <p:ph type="title"/>
          </p:nvPr>
        </p:nvSpPr>
        <p:spPr>
          <a:xfrm>
            <a:off x="952500" y="3975100"/>
            <a:ext cx="10642600" cy="2806700"/>
          </a:xfrm>
          <a:prstGeom prst="rect">
            <a:avLst/>
          </a:prstGeom>
        </p:spPr>
        <p:txBody>
          <a:bodyPr/>
          <a:lstStyle>
            <a:lvl1pPr algn="l">
              <a:defRPr sz="7800"/>
            </a:lvl1pPr>
          </a:lstStyle>
          <a:p>
            <a:pPr/>
            <a:r>
              <a:t>Title Text</a:t>
            </a:r>
          </a:p>
        </p:txBody>
      </p:sp>
      <p:sp>
        <p:nvSpPr>
          <p:cNvPr id="54" name="Body Level One…"/>
          <p:cNvSpPr txBox="1"/>
          <p:nvPr>
            <p:ph type="body" sz="quarter" idx="1"/>
          </p:nvPr>
        </p:nvSpPr>
        <p:spPr>
          <a:xfrm>
            <a:off x="952500" y="7086600"/>
            <a:ext cx="10642600" cy="5638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3200"/>
            </a:lvl1pPr>
            <a:lvl2pPr marL="0" indent="0">
              <a:spcBef>
                <a:spcPts val="0"/>
              </a:spcBef>
              <a:buClrTx/>
              <a:buSzTx/>
              <a:buFontTx/>
              <a:buNone/>
              <a:defRPr sz="3200"/>
            </a:lvl2pPr>
            <a:lvl3pPr marL="0" indent="0">
              <a:spcBef>
                <a:spcPts val="0"/>
              </a:spcBef>
              <a:buClrTx/>
              <a:buSzTx/>
              <a:buFontTx/>
              <a:buNone/>
              <a:defRPr sz="3200"/>
            </a:lvl3pPr>
            <a:lvl4pPr marL="0" indent="0">
              <a:spcBef>
                <a:spcPts val="0"/>
              </a:spcBef>
              <a:buClrTx/>
              <a:buSzTx/>
              <a:buFontTx/>
              <a:buNone/>
              <a:defRPr sz="3200"/>
            </a:lvl4pPr>
            <a:lvl5pPr marL="0" indent="0">
              <a:spcBef>
                <a:spcPts val="0"/>
              </a:spcBef>
              <a:buClrTx/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1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Line"/>
          <p:cNvSpPr/>
          <p:nvPr/>
        </p:nvSpPr>
        <p:spPr>
          <a:xfrm>
            <a:off x="952500" y="3048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3" name="Black and white photo of the underside of a bridge going over a river and against the sky "/>
          <p:cNvSpPr/>
          <p:nvPr>
            <p:ph type="pic" idx="21"/>
          </p:nvPr>
        </p:nvSpPr>
        <p:spPr>
          <a:xfrm>
            <a:off x="12636500" y="-2413000"/>
            <a:ext cx="11024412" cy="16154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5" name="Body Level One…"/>
          <p:cNvSpPr txBox="1"/>
          <p:nvPr>
            <p:ph type="body" sz="half" idx="1"/>
          </p:nvPr>
        </p:nvSpPr>
        <p:spPr>
          <a:xfrm>
            <a:off x="952500" y="3797300"/>
            <a:ext cx="10909300" cy="8928100"/>
          </a:xfrm>
          <a:prstGeom prst="rect">
            <a:avLst/>
          </a:prstGeom>
        </p:spPr>
        <p:txBody>
          <a:bodyPr/>
          <a:lstStyle>
            <a:lvl1pPr marL="508000" indent="-508000">
              <a:spcBef>
                <a:spcPts val="2500"/>
              </a:spcBef>
              <a:buSzPct val="65000"/>
              <a:defRPr sz="4200"/>
            </a:lvl1pPr>
            <a:lvl2pPr marL="1016000" indent="-508000">
              <a:spcBef>
                <a:spcPts val="2500"/>
              </a:spcBef>
              <a:buSzPct val="65000"/>
              <a:defRPr sz="4200"/>
            </a:lvl2pPr>
            <a:lvl3pPr marL="1524000" indent="-508000">
              <a:spcBef>
                <a:spcPts val="2500"/>
              </a:spcBef>
              <a:buSzPct val="65000"/>
              <a:defRPr sz="4200"/>
            </a:lvl3pPr>
            <a:lvl4pPr marL="2032000" indent="-508000">
              <a:spcBef>
                <a:spcPts val="2500"/>
              </a:spcBef>
              <a:buSzPct val="65000"/>
              <a:defRPr sz="4200"/>
            </a:lvl4pPr>
            <a:lvl5pPr marL="2540000" indent="-508000">
              <a:spcBef>
                <a:spcPts val="2500"/>
              </a:spcBef>
              <a:buSzPct val="65000"/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idx="1"/>
          </p:nvPr>
        </p:nvSpPr>
        <p:spPr>
          <a:xfrm>
            <a:off x="952500" y="1778000"/>
            <a:ext cx="224790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looking up at the suspension cables of a bridge with clouds in the background"/>
          <p:cNvSpPr/>
          <p:nvPr>
            <p:ph type="pic" sz="half" idx="21"/>
          </p:nvPr>
        </p:nvSpPr>
        <p:spPr>
          <a:xfrm>
            <a:off x="12232231" y="6024722"/>
            <a:ext cx="11497993" cy="808851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he Zeeland Bridge in the Netherlands"/>
          <p:cNvSpPr/>
          <p:nvPr>
            <p:ph type="pic" sz="half" idx="22"/>
          </p:nvPr>
        </p:nvSpPr>
        <p:spPr>
          <a:xfrm>
            <a:off x="12349986" y="635000"/>
            <a:ext cx="11226801" cy="68072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the underside of a bridge going over a river and against the sky "/>
          <p:cNvSpPr/>
          <p:nvPr>
            <p:ph type="pic" idx="23"/>
          </p:nvPr>
        </p:nvSpPr>
        <p:spPr>
          <a:xfrm>
            <a:off x="730989" y="-2438400"/>
            <a:ext cx="11050413" cy="16192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952500" y="30607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Line"/>
          <p:cNvSpPr/>
          <p:nvPr/>
        </p:nvSpPr>
        <p:spPr>
          <a:xfrm>
            <a:off x="952500" y="889000"/>
            <a:ext cx="2249492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952500" y="1143000"/>
            <a:ext cx="22479000" cy="1663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952500" y="3695700"/>
            <a:ext cx="22479000" cy="857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11976100" y="13017500"/>
            <a:ext cx="419100" cy="508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solidFill>
                  <a:srgbClr val="4C494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0" algn="ctr" defTabSz="825500" rtl="0" latinLnBrk="0">
        <a:lnSpc>
          <a:spcPct val="9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800" u="none"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1219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828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2438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30480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36576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42672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48768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5486400" marR="0" indent="-609600" algn="l" defTabSz="825500" rtl="0" latinLnBrk="0">
        <a:lnSpc>
          <a:spcPct val="100000"/>
        </a:lnSpc>
        <a:spcBef>
          <a:spcPts val="3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b="0" baseline="0" cap="none" i="0" spc="0" strike="noStrike" sz="5000" u="none"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png"/><Relationship Id="rId3" Type="http://schemas.openxmlformats.org/officeDocument/2006/relationships/image" Target="../media/image4.png"/><Relationship Id="rId4" Type="http://schemas.openxmlformats.org/officeDocument/2006/relationships/image" Target="../media/image19.png"/><Relationship Id="rId5" Type="http://schemas.openxmlformats.org/officeDocument/2006/relationships/image" Target="../media/image6.png"/><Relationship Id="rId6" Type="http://schemas.openxmlformats.org/officeDocument/2006/relationships/image" Target="../media/image20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21.png"/><Relationship Id="rId10" Type="http://schemas.openxmlformats.org/officeDocument/2006/relationships/image" Target="../media/image11.png"/><Relationship Id="rId11" Type="http://schemas.openxmlformats.org/officeDocument/2006/relationships/image" Target="../media/image2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23.png"/><Relationship Id="rId15" Type="http://schemas.openxmlformats.org/officeDocument/2006/relationships/image" Target="../media/image24.png"/><Relationship Id="rId16" Type="http://schemas.openxmlformats.org/officeDocument/2006/relationships/image" Target="../media/image2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6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7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s://en.wikipedia.org/wiki/Method_of_complements" TargetMode="Externa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png"/><Relationship Id="rId3" Type="http://schemas.openxmlformats.org/officeDocument/2006/relationships/hyperlink" Target="https://www.wired.com/2005/11/historys-worst-software-bugs/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www.unicode.org/versions/Unicode14.0.0/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1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5.png"/><Relationship Id="rId3" Type="http://schemas.openxmlformats.org/officeDocument/2006/relationships/hyperlink" Target="http://www.atpm.com/6.02/digitalaudio.shtml" TargetMode="Externa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hyperlink" Target="http://www.atpm.com/6.02/digitalaudio.shtml" TargetMode="External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Relationship Id="rId3" Type="http://schemas.openxmlformats.org/officeDocument/2006/relationships/hyperlink" Target="http://www.atpm.com/6.02/digitalaudio.shtml" TargetMode="Externa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Relationship Id="rId3" Type="http://schemas.openxmlformats.org/officeDocument/2006/relationships/image" Target="../media/image37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tif"/><Relationship Id="rId3" Type="http://schemas.openxmlformats.org/officeDocument/2006/relationships/image" Target="../media/image4.tif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tif"/><Relationship Id="rId3" Type="http://schemas.openxmlformats.org/officeDocument/2006/relationships/image" Target="../media/image6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138" name="Patrice Koehl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0" indent="36512">
              <a:spcBef>
                <a:spcPts val="0"/>
              </a:spcBef>
              <a:buSzTx/>
              <a:buNone/>
              <a:defRPr i="1" sz="48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Patrice Koehl</a:t>
            </a:r>
          </a:p>
          <a:p>
            <a:pPr marL="0" indent="36512">
              <a:spcBef>
                <a:spcPts val="0"/>
              </a:spcBef>
              <a:buSzTx/>
              <a:buNone/>
              <a:defRPr i="1" sz="48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Computer Science</a:t>
            </a:r>
          </a:p>
          <a:p>
            <a:pPr marL="0" indent="36512">
              <a:spcBef>
                <a:spcPts val="0"/>
              </a:spcBef>
              <a:buSzTx/>
              <a:buNone/>
              <a:defRPr i="1" sz="4800">
                <a:solidFill>
                  <a:srgbClr val="79766F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UC Davis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27311" y="4442260"/>
            <a:ext cx="10959828" cy="80272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Big Data: Volume"/>
          <p:cNvSpPr txBox="1"/>
          <p:nvPr>
            <p:ph type="title" idx="4294967295"/>
          </p:nvPr>
        </p:nvSpPr>
        <p:spPr>
          <a:xfrm>
            <a:off x="952500" y="37565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Big Data: </a:t>
            </a:r>
            <a:r>
              <a:rPr>
                <a:solidFill>
                  <a:srgbClr val="DA1F28"/>
                </a:solidFill>
              </a:rPr>
              <a:t>Volume</a:t>
            </a:r>
          </a:p>
        </p:txBody>
      </p:sp>
      <p:sp>
        <p:nvSpPr>
          <p:cNvPr id="259" name="Line"/>
          <p:cNvSpPr/>
          <p:nvPr/>
        </p:nvSpPr>
        <p:spPr>
          <a:xfrm>
            <a:off x="3822700" y="8953499"/>
            <a:ext cx="16386175" cy="3177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60" name="Circle"/>
          <p:cNvSpPr/>
          <p:nvPr/>
        </p:nvSpPr>
        <p:spPr>
          <a:xfrm>
            <a:off x="382270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1" name="Circle"/>
          <p:cNvSpPr/>
          <p:nvPr/>
        </p:nvSpPr>
        <p:spPr>
          <a:xfrm>
            <a:off x="58388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2" name="Circle"/>
          <p:cNvSpPr/>
          <p:nvPr/>
        </p:nvSpPr>
        <p:spPr>
          <a:xfrm>
            <a:off x="7854950" y="88201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3" name="Circle"/>
          <p:cNvSpPr/>
          <p:nvPr/>
        </p:nvSpPr>
        <p:spPr>
          <a:xfrm>
            <a:off x="9867900" y="88455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4" name="Circle"/>
          <p:cNvSpPr/>
          <p:nvPr/>
        </p:nvSpPr>
        <p:spPr>
          <a:xfrm>
            <a:off x="11884025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5" name="Circle"/>
          <p:cNvSpPr/>
          <p:nvPr/>
        </p:nvSpPr>
        <p:spPr>
          <a:xfrm>
            <a:off x="1390015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6" name="Circle"/>
          <p:cNvSpPr/>
          <p:nvPr/>
        </p:nvSpPr>
        <p:spPr>
          <a:xfrm>
            <a:off x="15913100" y="88201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7" name="Circle"/>
          <p:cNvSpPr/>
          <p:nvPr/>
        </p:nvSpPr>
        <p:spPr>
          <a:xfrm>
            <a:off x="179292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8" name="Circle"/>
          <p:cNvSpPr/>
          <p:nvPr/>
        </p:nvSpPr>
        <p:spPr>
          <a:xfrm>
            <a:off x="19945350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69" name="Byte             Kilobyte          Megabyte        Gigabyte       Terabyte        Petabyte       Exabyte        Zettabyte       Yottabyte…"/>
          <p:cNvSpPr txBox="1"/>
          <p:nvPr/>
        </p:nvSpPr>
        <p:spPr>
          <a:xfrm>
            <a:off x="3248955" y="9437603"/>
            <a:ext cx="17533665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Byte             Kilobyte          Megabyte        Gigabyte       Terabyte        Petabyte       Exabyte        Zettabyte       Yottabyte</a:t>
            </a:r>
          </a:p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</a:t>
            </a:r>
            <a:r>
              <a:t>KB                  MB                     GB                  TB                      PB                  EB                    ZB                   YB</a:t>
            </a:r>
          </a:p>
          <a:p>
            <a:pPr defTabSz="914400">
              <a:defRPr sz="3600"/>
            </a:pPr>
            <a:r>
              <a:t>              1000 bytes   1000 KB    1000 MB  1000 GB  1000 TB    1000 PB   1000 ZB   1000YB</a:t>
            </a:r>
          </a:p>
          <a:p>
            <a:pPr defTabSz="914400">
              <a:defRPr sz="3600"/>
            </a:pPr>
            <a:r>
              <a:t>     </a:t>
            </a:r>
          </a:p>
        </p:txBody>
      </p:sp>
      <p:sp>
        <p:nvSpPr>
          <p:cNvPr id="270" name="Line"/>
          <p:cNvSpPr/>
          <p:nvPr/>
        </p:nvSpPr>
        <p:spPr>
          <a:xfrm flipH="1">
            <a:off x="1004803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71" name="Line"/>
          <p:cNvSpPr/>
          <p:nvPr/>
        </p:nvSpPr>
        <p:spPr>
          <a:xfrm flipH="1">
            <a:off x="5955463" y="4924257"/>
            <a:ext cx="3177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274" name="Group"/>
          <p:cNvGrpSpPr/>
          <p:nvPr/>
        </p:nvGrpSpPr>
        <p:grpSpPr>
          <a:xfrm>
            <a:off x="5533189" y="4003507"/>
            <a:ext cx="1466851" cy="1032273"/>
            <a:chOff x="0" y="0"/>
            <a:chExt cx="1466850" cy="1032271"/>
          </a:xfrm>
        </p:grpSpPr>
        <p:sp>
          <p:nvSpPr>
            <p:cNvPr id="272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3" name="30K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30KB</a:t>
              </a:r>
            </a:p>
          </p:txBody>
        </p:sp>
      </p:grpSp>
      <p:pic>
        <p:nvPicPr>
          <p:cNvPr id="275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189" y="7610307"/>
            <a:ext cx="1231901" cy="1069976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One page…"/>
          <p:cNvSpPr txBox="1"/>
          <p:nvPr/>
        </p:nvSpPr>
        <p:spPr>
          <a:xfrm>
            <a:off x="5319732" y="2300358"/>
            <a:ext cx="1893765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One page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text</a:t>
            </a:r>
          </a:p>
        </p:txBody>
      </p:sp>
      <p:grpSp>
        <p:nvGrpSpPr>
          <p:cNvPr id="279" name="Group"/>
          <p:cNvGrpSpPr/>
          <p:nvPr/>
        </p:nvGrpSpPr>
        <p:grpSpPr>
          <a:xfrm>
            <a:off x="7784264" y="4000332"/>
            <a:ext cx="1466851" cy="1032273"/>
            <a:chOff x="0" y="0"/>
            <a:chExt cx="1466850" cy="1032271"/>
          </a:xfrm>
        </p:grpSpPr>
        <p:sp>
          <p:nvSpPr>
            <p:cNvPr id="277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78" name="5 M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MB</a:t>
              </a:r>
            </a:p>
          </p:txBody>
        </p:sp>
      </p:grpSp>
      <p:sp>
        <p:nvSpPr>
          <p:cNvPr id="280" name="One song"/>
          <p:cNvSpPr txBox="1"/>
          <p:nvPr/>
        </p:nvSpPr>
        <p:spPr>
          <a:xfrm>
            <a:off x="7355150" y="2579758"/>
            <a:ext cx="185291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song</a:t>
            </a:r>
          </a:p>
        </p:txBody>
      </p:sp>
      <p:pic>
        <p:nvPicPr>
          <p:cNvPr id="281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94039" y="7432507"/>
            <a:ext cx="1139826" cy="142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84" name="Group"/>
          <p:cNvGrpSpPr/>
          <p:nvPr/>
        </p:nvGrpSpPr>
        <p:grpSpPr>
          <a:xfrm>
            <a:off x="9628939" y="4003507"/>
            <a:ext cx="1466851" cy="1032273"/>
            <a:chOff x="0" y="0"/>
            <a:chExt cx="1466850" cy="1032271"/>
          </a:xfrm>
        </p:grpSpPr>
        <p:sp>
          <p:nvSpPr>
            <p:cNvPr id="282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83" name="5 G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GB</a:t>
              </a:r>
            </a:p>
          </p:txBody>
        </p:sp>
      </p:grpSp>
      <p:sp>
        <p:nvSpPr>
          <p:cNvPr id="285" name="One movie"/>
          <p:cNvSpPr txBox="1"/>
          <p:nvPr/>
        </p:nvSpPr>
        <p:spPr>
          <a:xfrm>
            <a:off x="9250819" y="2487683"/>
            <a:ext cx="209155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movie</a:t>
            </a:r>
          </a:p>
        </p:txBody>
      </p:sp>
      <p:sp>
        <p:nvSpPr>
          <p:cNvPr id="286" name="Line"/>
          <p:cNvSpPr/>
          <p:nvPr/>
        </p:nvSpPr>
        <p:spPr>
          <a:xfrm flipH="1">
            <a:off x="11956214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87" name="6 million…"/>
          <p:cNvSpPr txBox="1"/>
          <p:nvPr/>
        </p:nvSpPr>
        <p:spPr>
          <a:xfrm>
            <a:off x="11461370" y="2208283"/>
            <a:ext cx="1700436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6 million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books</a:t>
            </a:r>
          </a:p>
        </p:txBody>
      </p:sp>
      <p:pic>
        <p:nvPicPr>
          <p:cNvPr id="288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62514" y="6626057"/>
            <a:ext cx="1501776" cy="2276476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Line"/>
          <p:cNvSpPr/>
          <p:nvPr/>
        </p:nvSpPr>
        <p:spPr>
          <a:xfrm flipH="1">
            <a:off x="818748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pic>
        <p:nvPicPr>
          <p:cNvPr id="290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84264" y="7435682"/>
            <a:ext cx="1409701" cy="1419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93" name="Group"/>
          <p:cNvGrpSpPr/>
          <p:nvPr/>
        </p:nvGrpSpPr>
        <p:grpSpPr>
          <a:xfrm>
            <a:off x="11562514" y="4003507"/>
            <a:ext cx="1466851" cy="1032273"/>
            <a:chOff x="0" y="0"/>
            <a:chExt cx="1466850" cy="1032271"/>
          </a:xfrm>
        </p:grpSpPr>
        <p:sp>
          <p:nvSpPr>
            <p:cNvPr id="291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92" name="1 T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TB</a:t>
              </a:r>
            </a:p>
          </p:txBody>
        </p:sp>
      </p:grpSp>
      <p:pic>
        <p:nvPicPr>
          <p:cNvPr id="294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92889" y="5660857"/>
            <a:ext cx="2066926" cy="3019426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Line"/>
          <p:cNvSpPr/>
          <p:nvPr/>
        </p:nvSpPr>
        <p:spPr>
          <a:xfrm flipH="1">
            <a:off x="13978689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96" name="55 storeys…"/>
          <p:cNvSpPr txBox="1"/>
          <p:nvPr/>
        </p:nvSpPr>
        <p:spPr>
          <a:xfrm>
            <a:off x="13331254" y="2208283"/>
            <a:ext cx="1990652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55 storeys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DVD</a:t>
            </a:r>
          </a:p>
        </p:txBody>
      </p:sp>
      <p:grpSp>
        <p:nvGrpSpPr>
          <p:cNvPr id="299" name="Group"/>
          <p:cNvGrpSpPr/>
          <p:nvPr/>
        </p:nvGrpSpPr>
        <p:grpSpPr>
          <a:xfrm>
            <a:off x="13584989" y="4006682"/>
            <a:ext cx="1466851" cy="1032273"/>
            <a:chOff x="0" y="0"/>
            <a:chExt cx="1466850" cy="1032271"/>
          </a:xfrm>
        </p:grpSpPr>
        <p:sp>
          <p:nvSpPr>
            <p:cNvPr id="297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98" name="1 P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PB</a:t>
              </a:r>
            </a:p>
          </p:txBody>
        </p:sp>
      </p:grpSp>
      <p:pic>
        <p:nvPicPr>
          <p:cNvPr id="300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458239" y="6813382"/>
            <a:ext cx="17653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160039" y="6533982"/>
            <a:ext cx="2397126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242840" y="6305382"/>
            <a:ext cx="2257426" cy="225742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Line"/>
          <p:cNvSpPr/>
          <p:nvPr/>
        </p:nvSpPr>
        <p:spPr>
          <a:xfrm flipH="1">
            <a:off x="16090064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04" name="Data…"/>
          <p:cNvSpPr txBox="1"/>
          <p:nvPr/>
        </p:nvSpPr>
        <p:spPr>
          <a:xfrm>
            <a:off x="15806570" y="2300358"/>
            <a:ext cx="1070000" cy="167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up to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2003</a:t>
            </a:r>
          </a:p>
        </p:txBody>
      </p:sp>
      <p:grpSp>
        <p:nvGrpSpPr>
          <p:cNvPr id="307" name="Group"/>
          <p:cNvGrpSpPr/>
          <p:nvPr/>
        </p:nvGrpSpPr>
        <p:grpSpPr>
          <a:xfrm>
            <a:off x="15563015" y="4031884"/>
            <a:ext cx="1470026" cy="1032273"/>
            <a:chOff x="0" y="0"/>
            <a:chExt cx="1470024" cy="1032271"/>
          </a:xfrm>
        </p:grpSpPr>
        <p:sp>
          <p:nvSpPr>
            <p:cNvPr id="305" name="Shape"/>
            <p:cNvSpPr/>
            <p:nvPr/>
          </p:nvSpPr>
          <p:spPr>
            <a:xfrm>
              <a:off x="0" y="0"/>
              <a:ext cx="1470025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06" name="5 EB"/>
            <p:cNvSpPr txBox="1"/>
            <p:nvPr/>
          </p:nvSpPr>
          <p:spPr>
            <a:xfrm>
              <a:off x="104139" y="103187"/>
              <a:ext cx="1261746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EB</a:t>
              </a:r>
            </a:p>
          </p:txBody>
        </p:sp>
      </p:grpSp>
      <p:sp>
        <p:nvSpPr>
          <p:cNvPr id="308" name="Line"/>
          <p:cNvSpPr/>
          <p:nvPr/>
        </p:nvSpPr>
        <p:spPr>
          <a:xfrm flipH="1">
            <a:off x="18023639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09" name="Data…"/>
          <p:cNvSpPr txBox="1"/>
          <p:nvPr/>
        </p:nvSpPr>
        <p:spPr>
          <a:xfrm>
            <a:off x="17614281" y="2300358"/>
            <a:ext cx="1484561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in 2011</a:t>
            </a:r>
          </a:p>
        </p:txBody>
      </p:sp>
      <p:grpSp>
        <p:nvGrpSpPr>
          <p:cNvPr id="312" name="Group"/>
          <p:cNvGrpSpPr/>
          <p:nvPr/>
        </p:nvGrpSpPr>
        <p:grpSpPr>
          <a:xfrm>
            <a:off x="17626765" y="3887620"/>
            <a:ext cx="1466851" cy="1320801"/>
            <a:chOff x="0" y="-35212"/>
            <a:chExt cx="1466850" cy="1320800"/>
          </a:xfrm>
        </p:grpSpPr>
        <p:sp>
          <p:nvSpPr>
            <p:cNvPr id="310" name="Shape"/>
            <p:cNvSpPr/>
            <p:nvPr/>
          </p:nvSpPr>
          <p:spPr>
            <a:xfrm>
              <a:off x="0" y="166399"/>
              <a:ext cx="1466850" cy="103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5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1" name="1.8 ZB"/>
            <p:cNvSpPr txBox="1"/>
            <p:nvPr/>
          </p:nvSpPr>
          <p:spPr>
            <a:xfrm>
              <a:off x="104139" y="-35213"/>
              <a:ext cx="1258571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1.8 ZB</a:t>
              </a:r>
            </a:p>
          </p:txBody>
        </p:sp>
      </p:grpSp>
      <p:sp>
        <p:nvSpPr>
          <p:cNvPr id="313" name="Line"/>
          <p:cNvSpPr/>
          <p:nvPr/>
        </p:nvSpPr>
        <p:spPr>
          <a:xfrm flipH="1">
            <a:off x="19712741" y="5108407"/>
            <a:ext cx="3175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14" name="NSA…"/>
          <p:cNvSpPr txBox="1"/>
          <p:nvPr/>
        </p:nvSpPr>
        <p:spPr>
          <a:xfrm>
            <a:off x="19256905" y="2300358"/>
            <a:ext cx="2229297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NSA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 center</a:t>
            </a:r>
          </a:p>
        </p:txBody>
      </p:sp>
      <p:grpSp>
        <p:nvGrpSpPr>
          <p:cNvPr id="317" name="Group"/>
          <p:cNvGrpSpPr/>
          <p:nvPr/>
        </p:nvGrpSpPr>
        <p:grpSpPr>
          <a:xfrm>
            <a:off x="19319040" y="4187657"/>
            <a:ext cx="1466851" cy="1032273"/>
            <a:chOff x="0" y="0"/>
            <a:chExt cx="1466850" cy="1032271"/>
          </a:xfrm>
        </p:grpSpPr>
        <p:sp>
          <p:nvSpPr>
            <p:cNvPr id="315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16" name="1 Y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YB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Big Data: Volume"/>
          <p:cNvSpPr txBox="1"/>
          <p:nvPr>
            <p:ph type="title" idx="4294967295"/>
          </p:nvPr>
        </p:nvSpPr>
        <p:spPr>
          <a:xfrm>
            <a:off x="952500" y="37565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Big Data: </a:t>
            </a:r>
            <a:r>
              <a:rPr>
                <a:solidFill>
                  <a:srgbClr val="DA1F28"/>
                </a:solidFill>
              </a:rPr>
              <a:t>Volume</a:t>
            </a:r>
          </a:p>
        </p:txBody>
      </p:sp>
      <p:sp>
        <p:nvSpPr>
          <p:cNvPr id="320" name="Line"/>
          <p:cNvSpPr/>
          <p:nvPr/>
        </p:nvSpPr>
        <p:spPr>
          <a:xfrm>
            <a:off x="3822700" y="8953499"/>
            <a:ext cx="16386175" cy="3177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21" name="Circle"/>
          <p:cNvSpPr/>
          <p:nvPr/>
        </p:nvSpPr>
        <p:spPr>
          <a:xfrm>
            <a:off x="382270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2" name="Circle"/>
          <p:cNvSpPr/>
          <p:nvPr/>
        </p:nvSpPr>
        <p:spPr>
          <a:xfrm>
            <a:off x="58388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3" name="Circle"/>
          <p:cNvSpPr/>
          <p:nvPr/>
        </p:nvSpPr>
        <p:spPr>
          <a:xfrm>
            <a:off x="7854950" y="88201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4" name="Circle"/>
          <p:cNvSpPr/>
          <p:nvPr/>
        </p:nvSpPr>
        <p:spPr>
          <a:xfrm>
            <a:off x="9867900" y="88455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5" name="Circle"/>
          <p:cNvSpPr/>
          <p:nvPr/>
        </p:nvSpPr>
        <p:spPr>
          <a:xfrm>
            <a:off x="11884025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6" name="Circle"/>
          <p:cNvSpPr/>
          <p:nvPr/>
        </p:nvSpPr>
        <p:spPr>
          <a:xfrm>
            <a:off x="1390015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7" name="Circle"/>
          <p:cNvSpPr/>
          <p:nvPr/>
        </p:nvSpPr>
        <p:spPr>
          <a:xfrm>
            <a:off x="15913100" y="88201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8" name="Circle"/>
          <p:cNvSpPr/>
          <p:nvPr/>
        </p:nvSpPr>
        <p:spPr>
          <a:xfrm>
            <a:off x="179292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29" name="Circle"/>
          <p:cNvSpPr/>
          <p:nvPr/>
        </p:nvSpPr>
        <p:spPr>
          <a:xfrm>
            <a:off x="19945350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30" name="Byte             Kilobyte          Megabyte        Gigabyte       Terabyte        Petabyte       Exabyte        Zettabyte       Yottabyte…"/>
          <p:cNvSpPr txBox="1"/>
          <p:nvPr/>
        </p:nvSpPr>
        <p:spPr>
          <a:xfrm>
            <a:off x="3248955" y="9437603"/>
            <a:ext cx="17533665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Byte             Kilobyte          Megabyte        Gigabyte       Terabyte        Petabyte       Exabyte        Zettabyte       Yottabyte</a:t>
            </a:r>
          </a:p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</a:t>
            </a:r>
            <a:r>
              <a:t>KB                  MB                     GB                  TB                      PB                  EB                    ZB                   YB</a:t>
            </a:r>
          </a:p>
          <a:p>
            <a:pPr defTabSz="914400">
              <a:defRPr sz="3600"/>
            </a:pPr>
            <a:r>
              <a:t>              1000 bytes   1000 KB    1000 MB  1000 GB  1000 TB    1000 PB   1000 ZB   1000YB</a:t>
            </a:r>
          </a:p>
          <a:p>
            <a:pPr defTabSz="914400">
              <a:defRPr sz="3600"/>
            </a:pPr>
            <a:r>
              <a:t>     </a:t>
            </a:r>
          </a:p>
        </p:txBody>
      </p:sp>
      <p:sp>
        <p:nvSpPr>
          <p:cNvPr id="331" name="Line"/>
          <p:cNvSpPr/>
          <p:nvPr/>
        </p:nvSpPr>
        <p:spPr>
          <a:xfrm flipH="1">
            <a:off x="1004803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32" name="Line"/>
          <p:cNvSpPr/>
          <p:nvPr/>
        </p:nvSpPr>
        <p:spPr>
          <a:xfrm flipH="1">
            <a:off x="5955463" y="4924257"/>
            <a:ext cx="3177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grpSp>
        <p:nvGrpSpPr>
          <p:cNvPr id="335" name="Group"/>
          <p:cNvGrpSpPr/>
          <p:nvPr/>
        </p:nvGrpSpPr>
        <p:grpSpPr>
          <a:xfrm>
            <a:off x="5533189" y="4003507"/>
            <a:ext cx="1466851" cy="1032273"/>
            <a:chOff x="0" y="0"/>
            <a:chExt cx="1466850" cy="1032271"/>
          </a:xfrm>
        </p:grpSpPr>
        <p:sp>
          <p:nvSpPr>
            <p:cNvPr id="333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2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4" name="30K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30KB</a:t>
              </a:r>
            </a:p>
          </p:txBody>
        </p:sp>
      </p:grpSp>
      <p:pic>
        <p:nvPicPr>
          <p:cNvPr id="336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3189" y="7610307"/>
            <a:ext cx="1231901" cy="1069976"/>
          </a:xfrm>
          <a:prstGeom prst="rect">
            <a:avLst/>
          </a:prstGeom>
          <a:ln w="12700">
            <a:miter lim="400000"/>
          </a:ln>
        </p:spPr>
      </p:pic>
      <p:sp>
        <p:nvSpPr>
          <p:cNvPr id="337" name="One page…"/>
          <p:cNvSpPr txBox="1"/>
          <p:nvPr/>
        </p:nvSpPr>
        <p:spPr>
          <a:xfrm>
            <a:off x="5319732" y="2300358"/>
            <a:ext cx="1893765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One page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text</a:t>
            </a:r>
          </a:p>
        </p:txBody>
      </p:sp>
      <p:grpSp>
        <p:nvGrpSpPr>
          <p:cNvPr id="340" name="Group"/>
          <p:cNvGrpSpPr/>
          <p:nvPr/>
        </p:nvGrpSpPr>
        <p:grpSpPr>
          <a:xfrm>
            <a:off x="7784264" y="4000332"/>
            <a:ext cx="1466851" cy="1032273"/>
            <a:chOff x="0" y="0"/>
            <a:chExt cx="1466850" cy="1032271"/>
          </a:xfrm>
        </p:grpSpPr>
        <p:sp>
          <p:nvSpPr>
            <p:cNvPr id="338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39" name="5 M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MB</a:t>
              </a:r>
            </a:p>
          </p:txBody>
        </p:sp>
      </p:grpSp>
      <p:sp>
        <p:nvSpPr>
          <p:cNvPr id="341" name="One song"/>
          <p:cNvSpPr txBox="1"/>
          <p:nvPr/>
        </p:nvSpPr>
        <p:spPr>
          <a:xfrm>
            <a:off x="7355150" y="2579758"/>
            <a:ext cx="1852911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song</a:t>
            </a:r>
          </a:p>
        </p:txBody>
      </p:sp>
      <p:pic>
        <p:nvPicPr>
          <p:cNvPr id="342" name="image.png" descr="image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794039" y="7432507"/>
            <a:ext cx="1139826" cy="14224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45" name="Group"/>
          <p:cNvGrpSpPr/>
          <p:nvPr/>
        </p:nvGrpSpPr>
        <p:grpSpPr>
          <a:xfrm>
            <a:off x="9628939" y="4003507"/>
            <a:ext cx="1466851" cy="1032273"/>
            <a:chOff x="0" y="0"/>
            <a:chExt cx="1466850" cy="1032271"/>
          </a:xfrm>
        </p:grpSpPr>
        <p:sp>
          <p:nvSpPr>
            <p:cNvPr id="343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44" name="5 G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GB</a:t>
              </a:r>
            </a:p>
          </p:txBody>
        </p:sp>
      </p:grpSp>
      <p:sp>
        <p:nvSpPr>
          <p:cNvPr id="346" name="One movie"/>
          <p:cNvSpPr txBox="1"/>
          <p:nvPr/>
        </p:nvSpPr>
        <p:spPr>
          <a:xfrm>
            <a:off x="9250819" y="2487683"/>
            <a:ext cx="2091557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One movie</a:t>
            </a:r>
          </a:p>
        </p:txBody>
      </p:sp>
      <p:sp>
        <p:nvSpPr>
          <p:cNvPr id="347" name="Line"/>
          <p:cNvSpPr/>
          <p:nvPr/>
        </p:nvSpPr>
        <p:spPr>
          <a:xfrm flipH="1">
            <a:off x="11956214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48" name="6 million…"/>
          <p:cNvSpPr txBox="1"/>
          <p:nvPr/>
        </p:nvSpPr>
        <p:spPr>
          <a:xfrm>
            <a:off x="11461370" y="2208283"/>
            <a:ext cx="1700436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6 million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books</a:t>
            </a:r>
          </a:p>
        </p:txBody>
      </p:sp>
      <p:pic>
        <p:nvPicPr>
          <p:cNvPr id="349" name="image.png" descr="image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562514" y="6626057"/>
            <a:ext cx="1501776" cy="2276476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Line"/>
          <p:cNvSpPr/>
          <p:nvPr/>
        </p:nvSpPr>
        <p:spPr>
          <a:xfrm flipH="1">
            <a:off x="8187489" y="4917907"/>
            <a:ext cx="3176" cy="2689226"/>
          </a:xfrm>
          <a:prstGeom prst="line">
            <a:avLst/>
          </a:prstGeom>
          <a:ln w="127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pic>
        <p:nvPicPr>
          <p:cNvPr id="351" name="image.png" descr="image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784264" y="7435682"/>
            <a:ext cx="1409701" cy="141922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4" name="Group"/>
          <p:cNvGrpSpPr/>
          <p:nvPr/>
        </p:nvGrpSpPr>
        <p:grpSpPr>
          <a:xfrm>
            <a:off x="11562514" y="4003507"/>
            <a:ext cx="1466851" cy="1032273"/>
            <a:chOff x="0" y="0"/>
            <a:chExt cx="1466850" cy="1032271"/>
          </a:xfrm>
        </p:grpSpPr>
        <p:sp>
          <p:nvSpPr>
            <p:cNvPr id="352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9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53" name="1 T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TB</a:t>
              </a:r>
            </a:p>
          </p:txBody>
        </p:sp>
      </p:grpSp>
      <p:pic>
        <p:nvPicPr>
          <p:cNvPr id="355" name="image.png" descr="image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3292889" y="5660857"/>
            <a:ext cx="2066926" cy="3019426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ine"/>
          <p:cNvSpPr/>
          <p:nvPr/>
        </p:nvSpPr>
        <p:spPr>
          <a:xfrm flipH="1">
            <a:off x="13978689" y="4924257"/>
            <a:ext cx="3176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57" name="55 storeys…"/>
          <p:cNvSpPr txBox="1"/>
          <p:nvPr/>
        </p:nvSpPr>
        <p:spPr>
          <a:xfrm>
            <a:off x="13331254" y="2208283"/>
            <a:ext cx="1990652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55 storeys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of DVD</a:t>
            </a:r>
          </a:p>
        </p:txBody>
      </p:sp>
      <p:grpSp>
        <p:nvGrpSpPr>
          <p:cNvPr id="360" name="Group"/>
          <p:cNvGrpSpPr/>
          <p:nvPr/>
        </p:nvGrpSpPr>
        <p:grpSpPr>
          <a:xfrm>
            <a:off x="13584989" y="4006682"/>
            <a:ext cx="1466851" cy="1032273"/>
            <a:chOff x="0" y="0"/>
            <a:chExt cx="1466850" cy="1032271"/>
          </a:xfrm>
        </p:grpSpPr>
        <p:sp>
          <p:nvSpPr>
            <p:cNvPr id="358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1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59" name="1 P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PB</a:t>
              </a:r>
            </a:p>
          </p:txBody>
        </p:sp>
      </p:grpSp>
      <p:pic>
        <p:nvPicPr>
          <p:cNvPr id="361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5458239" y="6813382"/>
            <a:ext cx="1765301" cy="1587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2" name="image.png" descr="image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7160039" y="6533982"/>
            <a:ext cx="2397126" cy="215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63" name="image.png" descr="image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9242840" y="6305382"/>
            <a:ext cx="2257426" cy="2257426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Line"/>
          <p:cNvSpPr/>
          <p:nvPr/>
        </p:nvSpPr>
        <p:spPr>
          <a:xfrm flipH="1">
            <a:off x="16090064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65" name="Data…"/>
          <p:cNvSpPr txBox="1"/>
          <p:nvPr/>
        </p:nvSpPr>
        <p:spPr>
          <a:xfrm>
            <a:off x="15806570" y="2300358"/>
            <a:ext cx="1070000" cy="1677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up to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2003</a:t>
            </a:r>
          </a:p>
        </p:txBody>
      </p:sp>
      <p:grpSp>
        <p:nvGrpSpPr>
          <p:cNvPr id="368" name="Group"/>
          <p:cNvGrpSpPr/>
          <p:nvPr/>
        </p:nvGrpSpPr>
        <p:grpSpPr>
          <a:xfrm>
            <a:off x="15563015" y="4031884"/>
            <a:ext cx="1470026" cy="1032273"/>
            <a:chOff x="0" y="0"/>
            <a:chExt cx="1470024" cy="1032271"/>
          </a:xfrm>
        </p:grpSpPr>
        <p:sp>
          <p:nvSpPr>
            <p:cNvPr id="366" name="Shape"/>
            <p:cNvSpPr/>
            <p:nvPr/>
          </p:nvSpPr>
          <p:spPr>
            <a:xfrm>
              <a:off x="0" y="0"/>
              <a:ext cx="1470025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4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67" name="5 EB"/>
            <p:cNvSpPr txBox="1"/>
            <p:nvPr/>
          </p:nvSpPr>
          <p:spPr>
            <a:xfrm>
              <a:off x="104139" y="103187"/>
              <a:ext cx="1261746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5 EB</a:t>
              </a:r>
            </a:p>
          </p:txBody>
        </p:sp>
      </p:grpSp>
      <p:sp>
        <p:nvSpPr>
          <p:cNvPr id="369" name="Line"/>
          <p:cNvSpPr/>
          <p:nvPr/>
        </p:nvSpPr>
        <p:spPr>
          <a:xfrm flipH="1">
            <a:off x="18023639" y="5006807"/>
            <a:ext cx="3176" cy="1806577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0" name="Data…"/>
          <p:cNvSpPr txBox="1"/>
          <p:nvPr/>
        </p:nvSpPr>
        <p:spPr>
          <a:xfrm>
            <a:off x="17614281" y="2300358"/>
            <a:ext cx="1484561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in 2011</a:t>
            </a:r>
          </a:p>
        </p:txBody>
      </p:sp>
      <p:grpSp>
        <p:nvGrpSpPr>
          <p:cNvPr id="373" name="Group"/>
          <p:cNvGrpSpPr/>
          <p:nvPr/>
        </p:nvGrpSpPr>
        <p:grpSpPr>
          <a:xfrm>
            <a:off x="17626765" y="3887620"/>
            <a:ext cx="1466851" cy="1320801"/>
            <a:chOff x="0" y="-35212"/>
            <a:chExt cx="1466850" cy="1320800"/>
          </a:xfrm>
        </p:grpSpPr>
        <p:sp>
          <p:nvSpPr>
            <p:cNvPr id="371" name="Shape"/>
            <p:cNvSpPr/>
            <p:nvPr/>
          </p:nvSpPr>
          <p:spPr>
            <a:xfrm>
              <a:off x="0" y="166399"/>
              <a:ext cx="1466850" cy="103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5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2" name="1.8 ZB"/>
            <p:cNvSpPr txBox="1"/>
            <p:nvPr/>
          </p:nvSpPr>
          <p:spPr>
            <a:xfrm>
              <a:off x="104139" y="-35213"/>
              <a:ext cx="1258571" cy="1320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1.8 ZB</a:t>
              </a:r>
            </a:p>
          </p:txBody>
        </p:sp>
      </p:grpSp>
      <p:sp>
        <p:nvSpPr>
          <p:cNvPr id="374" name="Line"/>
          <p:cNvSpPr/>
          <p:nvPr/>
        </p:nvSpPr>
        <p:spPr>
          <a:xfrm flipH="1">
            <a:off x="19712741" y="5108407"/>
            <a:ext cx="3175" cy="1803402"/>
          </a:xfrm>
          <a:prstGeom prst="line">
            <a:avLst/>
          </a:prstGeom>
          <a:ln w="50800">
            <a:solidFill>
              <a:srgbClr val="00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375" name="NSA…"/>
          <p:cNvSpPr txBox="1"/>
          <p:nvPr/>
        </p:nvSpPr>
        <p:spPr>
          <a:xfrm>
            <a:off x="19256905" y="2300358"/>
            <a:ext cx="2229297" cy="11182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NSA</a:t>
            </a:r>
          </a:p>
          <a:p>
            <a:pPr defTabSz="914400">
              <a:defRPr i="1" sz="3600">
                <a:latin typeface="Calibri"/>
                <a:ea typeface="Calibri"/>
                <a:cs typeface="Calibri"/>
                <a:sym typeface="Calibri"/>
              </a:defRPr>
            </a:pPr>
            <a:r>
              <a:t>data center</a:t>
            </a:r>
          </a:p>
        </p:txBody>
      </p:sp>
      <p:grpSp>
        <p:nvGrpSpPr>
          <p:cNvPr id="378" name="Group"/>
          <p:cNvGrpSpPr/>
          <p:nvPr/>
        </p:nvGrpSpPr>
        <p:grpSpPr>
          <a:xfrm>
            <a:off x="19319040" y="4187657"/>
            <a:ext cx="1466851" cy="1032273"/>
            <a:chOff x="0" y="0"/>
            <a:chExt cx="1466850" cy="1032271"/>
          </a:xfrm>
        </p:grpSpPr>
        <p:sp>
          <p:nvSpPr>
            <p:cNvPr id="376" name="Shape"/>
            <p:cNvSpPr/>
            <p:nvPr/>
          </p:nvSpPr>
          <p:spPr>
            <a:xfrm>
              <a:off x="0" y="0"/>
              <a:ext cx="1466850" cy="1032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0" y="19200"/>
                  </a:lnTo>
                  <a:lnTo>
                    <a:pt x="3600" y="19200"/>
                  </a:lnTo>
                  <a:lnTo>
                    <a:pt x="6300" y="21600"/>
                  </a:lnTo>
                  <a:lnTo>
                    <a:pt x="9000" y="19200"/>
                  </a:lnTo>
                  <a:lnTo>
                    <a:pt x="21600" y="19200"/>
                  </a:lnTo>
                  <a:lnTo>
                    <a:pt x="21600" y="0"/>
                  </a:lnTo>
                  <a:lnTo>
                    <a:pt x="3600" y="0"/>
                  </a:lnTo>
                  <a:close/>
                </a:path>
              </a:pathLst>
            </a:custGeom>
            <a:blipFill rotWithShape="1">
              <a:blip r:embed="rId16"/>
              <a:srcRect l="0" t="0" r="0" b="0"/>
              <a:tile tx="0" ty="0" sx="100000" sy="100000" flip="none" algn="tl"/>
            </a:blipFill>
            <a:ln w="254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377" name="1 YB"/>
            <p:cNvSpPr txBox="1"/>
            <p:nvPr/>
          </p:nvSpPr>
          <p:spPr>
            <a:xfrm>
              <a:off x="104139" y="103187"/>
              <a:ext cx="125857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 defTabSz="914400">
                <a:defRPr sz="3600"/>
              </a:lvl1pPr>
            </a:lstStyle>
            <a:p>
              <a:pPr/>
              <a:r>
                <a:t>1 YB</a:t>
              </a:r>
            </a:p>
          </p:txBody>
        </p:sp>
      </p:grpSp>
      <p:sp>
        <p:nvSpPr>
          <p:cNvPr id="379" name="1s         20 mins       11 days       30 years       300          30 million    30 billion ….…"/>
          <p:cNvSpPr txBox="1"/>
          <p:nvPr/>
        </p:nvSpPr>
        <p:spPr>
          <a:xfrm>
            <a:off x="3663848" y="11637196"/>
            <a:ext cx="14426134" cy="1118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i="1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1s         20 mins       11 days       30 years       300          30 million    30 billion ….</a:t>
            </a:r>
          </a:p>
          <a:p>
            <a:pPr defTabSz="914400">
              <a:defRPr b="1" i="1" sz="36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                                            centuries     years         years   </a:t>
            </a:r>
            <a:r>
              <a:rPr b="0"/>
              <a:t>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Hexadecimal numbers"/>
          <p:cNvSpPr txBox="1"/>
          <p:nvPr/>
        </p:nvSpPr>
        <p:spPr>
          <a:xfrm>
            <a:off x="8257182" y="149225"/>
            <a:ext cx="82379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Hexadecimal numbers</a:t>
            </a:r>
          </a:p>
        </p:txBody>
      </p:sp>
      <p:sp>
        <p:nvSpPr>
          <p:cNvPr id="382" name="While base 10 and base 2 are the most common bases used…"/>
          <p:cNvSpPr txBox="1"/>
          <p:nvPr/>
        </p:nvSpPr>
        <p:spPr>
          <a:xfrm>
            <a:off x="438729" y="1933575"/>
            <a:ext cx="15994559" cy="325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While base 10 and base 2 are the most common bases used </a:t>
            </a:r>
          </a:p>
          <a:p>
            <a:pPr algn="l" defTabSz="914400">
              <a:defRPr sz="4800"/>
            </a:pPr>
            <a:r>
              <a:t>to represent numbers, others are also possible: </a:t>
            </a:r>
          </a:p>
          <a:p>
            <a:pPr algn="l" defTabSz="914400">
              <a:defRPr sz="4800">
                <a:solidFill>
                  <a:srgbClr val="FF0000"/>
                </a:solidFill>
              </a:defRPr>
            </a:pPr>
            <a:r>
              <a:t>base 16</a:t>
            </a:r>
            <a:r>
              <a:rPr>
                <a:solidFill>
                  <a:srgbClr val="000000"/>
                </a:solidFill>
              </a:rPr>
              <a:t> is another popular one, corresponding to </a:t>
            </a:r>
          </a:p>
          <a:p>
            <a:pPr algn="l" defTabSz="914400">
              <a:defRPr sz="4800">
                <a:solidFill>
                  <a:srgbClr val="FF0000"/>
                </a:solidFill>
              </a:defRPr>
            </a:pPr>
            <a:r>
              <a:t>hexadecimal numbers</a:t>
            </a:r>
          </a:p>
        </p:txBody>
      </p:sp>
      <p:sp>
        <p:nvSpPr>
          <p:cNvPr id="383" name="Rectangle"/>
          <p:cNvSpPr/>
          <p:nvPr/>
        </p:nvSpPr>
        <p:spPr>
          <a:xfrm>
            <a:off x="13290550" y="58134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4" name="Rectangle"/>
          <p:cNvSpPr/>
          <p:nvPr/>
        </p:nvSpPr>
        <p:spPr>
          <a:xfrm>
            <a:off x="11461750" y="58134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5" name="Rectangle"/>
          <p:cNvSpPr/>
          <p:nvPr/>
        </p:nvSpPr>
        <p:spPr>
          <a:xfrm>
            <a:off x="9632950" y="58134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86" name="256            16               1"/>
          <p:cNvSpPr txBox="1"/>
          <p:nvPr/>
        </p:nvSpPr>
        <p:spPr>
          <a:xfrm>
            <a:off x="9906000" y="5788024"/>
            <a:ext cx="45720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256            16               1</a:t>
            </a:r>
          </a:p>
        </p:txBody>
      </p:sp>
      <p:sp>
        <p:nvSpPr>
          <p:cNvPr id="387" name="162           161           160"/>
          <p:cNvSpPr txBox="1"/>
          <p:nvPr/>
        </p:nvSpPr>
        <p:spPr>
          <a:xfrm>
            <a:off x="10001250" y="6684962"/>
            <a:ext cx="438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16</a:t>
            </a:r>
            <a:r>
              <a:rPr baseline="31000"/>
              <a:t>2 </a:t>
            </a:r>
            <a:r>
              <a:t>          16</a:t>
            </a:r>
            <a:r>
              <a:rPr baseline="31000"/>
              <a:t>1 </a:t>
            </a:r>
            <a:r>
              <a:t>          16</a:t>
            </a:r>
            <a:r>
              <a:rPr baseline="31000"/>
              <a:t>0</a:t>
            </a:r>
          </a:p>
        </p:txBody>
      </p:sp>
      <p:sp>
        <p:nvSpPr>
          <p:cNvPr id="388" name="The “digits” are: 0 1 2 3 4 5 6 7 8 9 A B C D E F"/>
          <p:cNvSpPr txBox="1"/>
          <p:nvPr/>
        </p:nvSpPr>
        <p:spPr>
          <a:xfrm>
            <a:off x="371634" y="7826375"/>
            <a:ext cx="12444413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800"/>
            </a:pPr>
            <a:r>
              <a:t>The </a:t>
            </a:r>
            <a:r>
              <a:t>“</a:t>
            </a:r>
            <a:r>
              <a:t>digits</a:t>
            </a:r>
            <a:r>
              <a:t>”</a:t>
            </a:r>
            <a:r>
              <a:t> are: </a:t>
            </a:r>
            <a:r>
              <a:rPr>
                <a:solidFill>
                  <a:srgbClr val="FF0000"/>
                </a:solidFill>
              </a:rPr>
              <a:t>0 1 2 3 4 5 6 7 8 9 A B C D E F</a:t>
            </a:r>
          </a:p>
        </p:txBody>
      </p:sp>
      <p:sp>
        <p:nvSpPr>
          <p:cNvPr id="389" name="Example:"/>
          <p:cNvSpPr txBox="1"/>
          <p:nvPr/>
        </p:nvSpPr>
        <p:spPr>
          <a:xfrm>
            <a:off x="3240220" y="10557292"/>
            <a:ext cx="2365177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390" name="Rectangle"/>
          <p:cNvSpPr/>
          <p:nvPr/>
        </p:nvSpPr>
        <p:spPr>
          <a:xfrm>
            <a:off x="12223750" y="106902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1" name="Rectangle"/>
          <p:cNvSpPr/>
          <p:nvPr/>
        </p:nvSpPr>
        <p:spPr>
          <a:xfrm>
            <a:off x="10394950" y="106902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2" name="Rectangle"/>
          <p:cNvSpPr/>
          <p:nvPr/>
        </p:nvSpPr>
        <p:spPr>
          <a:xfrm>
            <a:off x="8566150" y="10690225"/>
            <a:ext cx="1828800" cy="7620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393" name="256            16               1"/>
          <p:cNvSpPr txBox="1"/>
          <p:nvPr/>
        </p:nvSpPr>
        <p:spPr>
          <a:xfrm>
            <a:off x="9023350" y="10715624"/>
            <a:ext cx="45720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256            16               1</a:t>
            </a:r>
          </a:p>
        </p:txBody>
      </p:sp>
      <p:sp>
        <p:nvSpPr>
          <p:cNvPr id="394" name="2                A               F"/>
          <p:cNvSpPr txBox="1"/>
          <p:nvPr/>
        </p:nvSpPr>
        <p:spPr>
          <a:xfrm>
            <a:off x="9082174" y="9819606"/>
            <a:ext cx="445435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/>
            </a:lvl1pPr>
          </a:lstStyle>
          <a:p>
            <a:pPr/>
            <a:r>
              <a:t>2                A               F</a:t>
            </a:r>
          </a:p>
        </p:txBody>
      </p:sp>
      <p:sp>
        <p:nvSpPr>
          <p:cNvPr id="395" name="2x256  + 10*16   +    15x1  = 687"/>
          <p:cNvSpPr txBox="1"/>
          <p:nvPr/>
        </p:nvSpPr>
        <p:spPr>
          <a:xfrm>
            <a:off x="8492490" y="11635037"/>
            <a:ext cx="666452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2x</a:t>
            </a:r>
            <a:r>
              <a:rPr>
                <a:solidFill>
                  <a:srgbClr val="FF0000"/>
                </a:solidFill>
              </a:rPr>
              <a:t>256</a:t>
            </a:r>
            <a:r>
              <a:t>  + 10*</a:t>
            </a:r>
            <a:r>
              <a:rPr>
                <a:solidFill>
                  <a:srgbClr val="FF0000"/>
                </a:solidFill>
              </a:rPr>
              <a:t>16</a:t>
            </a:r>
            <a:r>
              <a:t>   +    15x</a:t>
            </a:r>
            <a:r>
              <a:rPr>
                <a:solidFill>
                  <a:srgbClr val="FF0000"/>
                </a:solidFill>
              </a:rPr>
              <a:t>1</a:t>
            </a:r>
            <a:r>
              <a:t>  = 687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15200" y="5318125"/>
            <a:ext cx="9753600" cy="8302625"/>
          </a:xfrm>
          <a:prstGeom prst="rect">
            <a:avLst/>
          </a:prstGeom>
          <a:ln w="12700">
            <a:miter lim="400000"/>
          </a:ln>
        </p:spPr>
      </p:pic>
      <p:sp>
        <p:nvSpPr>
          <p:cNvPr id="398" name="Hexadecimal numbers"/>
          <p:cNvSpPr txBox="1"/>
          <p:nvPr/>
        </p:nvSpPr>
        <p:spPr>
          <a:xfrm>
            <a:off x="8073032" y="19050"/>
            <a:ext cx="82379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Hexadecimal numbers</a:t>
            </a:r>
          </a:p>
        </p:txBody>
      </p:sp>
      <p:sp>
        <p:nvSpPr>
          <p:cNvPr id="399" name="Everything we have learned in base 10 should be studied…"/>
          <p:cNvSpPr txBox="1"/>
          <p:nvPr/>
        </p:nvSpPr>
        <p:spPr>
          <a:xfrm>
            <a:off x="484964" y="1719857"/>
            <a:ext cx="15648088" cy="3078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Everything we have learned in base 10 should be studied </a:t>
            </a:r>
          </a:p>
          <a:p>
            <a:pPr algn="l" defTabSz="914400">
              <a:defRPr sz="4800"/>
            </a:pPr>
            <a:r>
              <a:t>again in other bases !!</a:t>
            </a:r>
          </a:p>
          <a:p>
            <a:pPr algn="l" defTabSz="914400">
              <a:defRPr sz="4800"/>
            </a:pPr>
          </a:p>
          <a:p>
            <a:pPr algn="l" defTabSz="914400">
              <a:defRPr i="1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Example: multiplication table in base 16: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" name="Table 1"/>
          <p:cNvGraphicFramePr/>
          <p:nvPr/>
        </p:nvGraphicFramePr>
        <p:xfrm>
          <a:off x="5689600" y="1727200"/>
          <a:ext cx="12192000" cy="113982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4054475"/>
                <a:gridCol w="4054475"/>
                <a:gridCol w="4054475"/>
              </a:tblGrid>
              <a:tr h="695765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0000"/>
                          </a:solidFill>
                        </a:rPr>
                        <a:t>Base 10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0000"/>
                          </a:solidFill>
                        </a:rPr>
                        <a:t>Base 2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FF0000"/>
                          </a:solidFill>
                        </a:rPr>
                        <a:t>Base 16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2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0011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3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4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5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6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7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0111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7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8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8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9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A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1011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B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12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1100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C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13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1101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D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80151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14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1110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E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695765"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15</a:t>
                      </a:r>
                    </a:p>
                  </a:txBody>
                  <a:tcPr marL="45715" marR="45715" marT="45715" marB="45715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1111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8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3600">
                          <a:solidFill>
                            <a:srgbClr val="414141"/>
                          </a:solidFill>
                        </a:rPr>
                        <a:t>F</a:t>
                      </a:r>
                    </a:p>
                  </a:txBody>
                  <a:tcPr marL="45715" marR="45715" marT="45715" marB="45715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402" name="Hexadecimal numbers"/>
          <p:cNvSpPr txBox="1"/>
          <p:nvPr/>
        </p:nvSpPr>
        <p:spPr>
          <a:xfrm>
            <a:off x="8073032" y="19050"/>
            <a:ext cx="82379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Hexadecimal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Conversion: From base 2 to base 16, and back"/>
          <p:cNvSpPr txBox="1"/>
          <p:nvPr/>
        </p:nvSpPr>
        <p:spPr>
          <a:xfrm>
            <a:off x="5882640" y="469900"/>
            <a:ext cx="130314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spcBef>
                <a:spcPts val="2800"/>
              </a:spcBef>
              <a:defRPr sz="4800">
                <a:solidFill>
                  <a:srgbClr val="C0504D"/>
                </a:solidFill>
              </a:defRPr>
            </a:lvl1pPr>
          </a:lstStyle>
          <a:p>
            <a:pPr/>
            <a:r>
              <a:t>Conversion: From base 2 to base 16, and back</a:t>
            </a:r>
          </a:p>
        </p:txBody>
      </p:sp>
      <p:sp>
        <p:nvSpPr>
          <p:cNvPr id="405" name="This is in fact easy!!…"/>
          <p:cNvSpPr txBox="1"/>
          <p:nvPr/>
        </p:nvSpPr>
        <p:spPr>
          <a:xfrm>
            <a:off x="700123" y="1975429"/>
            <a:ext cx="5258297" cy="1957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/>
            </a:pPr>
            <a:r>
              <a:t>This is in fact easy!!</a:t>
            </a:r>
          </a:p>
          <a:p>
            <a:pPr defTabSz="914400">
              <a:defRPr sz="4000"/>
            </a:pPr>
          </a:p>
          <a:p>
            <a:pPr defTabSz="914400">
              <a:buSzPct val="100000"/>
              <a:buChar char="-"/>
              <a:defRPr b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From base 2 to base 16:</a:t>
            </a:r>
          </a:p>
        </p:txBody>
      </p:sp>
      <p:sp>
        <p:nvSpPr>
          <p:cNvPr id="406" name="Example: 11011000100…"/>
          <p:cNvSpPr txBox="1"/>
          <p:nvPr/>
        </p:nvSpPr>
        <p:spPr>
          <a:xfrm>
            <a:off x="7190962" y="4126497"/>
            <a:ext cx="9450071" cy="902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2800">
                <a:solidFill>
                  <a:srgbClr val="C0504D"/>
                </a:solidFill>
              </a:defRPr>
            </a:pPr>
            <a:r>
              <a:t>Example:</a:t>
            </a:r>
            <a:r>
              <a:rPr>
                <a:solidFill>
                  <a:srgbClr val="000000"/>
                </a:solidFill>
              </a:rPr>
              <a:t> 11011000100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1:</a:t>
            </a:r>
            <a:r>
              <a:rPr>
                <a:solidFill>
                  <a:srgbClr val="000000"/>
                </a:solidFill>
              </a:rPr>
              <a:t> break into groups of 4 (starting from the right):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110	1100	0100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2:</a:t>
            </a:r>
            <a:r>
              <a:rPr>
                <a:solidFill>
                  <a:srgbClr val="000000"/>
                </a:solidFill>
              </a:rPr>
              <a:t> pad with 0, if needed: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0110	1100	0100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3:</a:t>
            </a:r>
            <a:r>
              <a:rPr>
                <a:solidFill>
                  <a:srgbClr val="000000"/>
                </a:solidFill>
              </a:rPr>
              <a:t> convert each group of 4, using table: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 6	  C	  4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4:</a:t>
            </a:r>
            <a:r>
              <a:rPr>
                <a:solidFill>
                  <a:srgbClr val="000000"/>
                </a:solidFill>
              </a:rPr>
              <a:t> regroup: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6C4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11011000100 (base 2) = 6C4 (base 16)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From base 16 to base 2:"/>
          <p:cNvSpPr txBox="1"/>
          <p:nvPr/>
        </p:nvSpPr>
        <p:spPr>
          <a:xfrm>
            <a:off x="1136159" y="2065666"/>
            <a:ext cx="5102772" cy="61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b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base 16 to base 2:</a:t>
            </a:r>
          </a:p>
        </p:txBody>
      </p:sp>
      <p:sp>
        <p:nvSpPr>
          <p:cNvPr id="409" name="Example: 4FD…"/>
          <p:cNvSpPr txBox="1"/>
          <p:nvPr/>
        </p:nvSpPr>
        <p:spPr>
          <a:xfrm>
            <a:off x="7021166" y="2979152"/>
            <a:ext cx="6685137" cy="977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C0504D"/>
                </a:solidFill>
              </a:defRPr>
            </a:pPr>
            <a:r>
              <a:t>Example:</a:t>
            </a:r>
            <a:r>
              <a:rPr>
                <a:solidFill>
                  <a:srgbClr val="000000"/>
                </a:solidFill>
              </a:rPr>
              <a:t> 4FD</a:t>
            </a:r>
          </a:p>
          <a:p>
            <a:pPr algn="l" defTabSz="914400">
              <a:defRPr sz="36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1:</a:t>
            </a:r>
            <a:r>
              <a:rPr>
                <a:solidFill>
                  <a:srgbClr val="000000"/>
                </a:solidFill>
              </a:rPr>
              <a:t> split: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4	F	D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2:</a:t>
            </a:r>
            <a:r>
              <a:rPr>
                <a:solidFill>
                  <a:srgbClr val="000000"/>
                </a:solidFill>
              </a:rPr>
              <a:t> convert each </a:t>
            </a:r>
            <a:r>
              <a:rPr>
                <a:solidFill>
                  <a:srgbClr val="000000"/>
                </a:solidFill>
              </a:rPr>
              <a:t>“</a:t>
            </a:r>
            <a:r>
              <a:rPr>
                <a:solidFill>
                  <a:srgbClr val="000000"/>
                </a:solidFill>
              </a:rPr>
              <a:t>digit</a:t>
            </a:r>
            <a:r>
              <a:rPr>
                <a:solidFill>
                  <a:srgbClr val="000000"/>
                </a:solidFill>
              </a:rPr>
              <a:t>”</a:t>
            </a:r>
            <a:r>
              <a:rPr>
                <a:solidFill>
                  <a:srgbClr val="000000"/>
                </a:solidFill>
              </a:rPr>
              <a:t>, using table: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0100	1111	1101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3:</a:t>
            </a:r>
            <a:r>
              <a:rPr>
                <a:solidFill>
                  <a:srgbClr val="000000"/>
                </a:solidFill>
              </a:rPr>
              <a:t> Remove leading 0, if needed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  100	1111	 1101</a:t>
            </a:r>
          </a:p>
          <a:p>
            <a:pPr algn="l" defTabSz="914400">
              <a:defRPr sz="2800"/>
            </a:pPr>
          </a:p>
          <a:p>
            <a:pPr algn="l" defTabSz="914400">
              <a:defRPr sz="2800">
                <a:solidFill>
                  <a:srgbClr val="FF0000"/>
                </a:solidFill>
              </a:defRPr>
            </a:pPr>
            <a:r>
              <a:t>Step 4:</a:t>
            </a:r>
            <a:r>
              <a:rPr>
                <a:solidFill>
                  <a:srgbClr val="000000"/>
                </a:solidFill>
              </a:rPr>
              <a:t> regroup: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10011111101</a:t>
            </a: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</a:p>
          <a:p>
            <a:pPr algn="l" defTabSz="914400">
              <a:defRPr sz="2800"/>
            </a:pPr>
            <a:r>
              <a:t>	4FD (base 16) = 10011111101 (base 2)</a:t>
            </a:r>
          </a:p>
        </p:txBody>
      </p:sp>
      <p:sp>
        <p:nvSpPr>
          <p:cNvPr id="410" name="Conversion: From base 2 to base 16, and back"/>
          <p:cNvSpPr txBox="1"/>
          <p:nvPr/>
        </p:nvSpPr>
        <p:spPr>
          <a:xfrm>
            <a:off x="5882640" y="469900"/>
            <a:ext cx="1303147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spcBef>
                <a:spcPts val="2800"/>
              </a:spcBef>
              <a:defRPr sz="4800">
                <a:solidFill>
                  <a:srgbClr val="C0504D"/>
                </a:solidFill>
              </a:defRPr>
            </a:lvl1pPr>
          </a:lstStyle>
          <a:p>
            <a:pPr/>
            <a:r>
              <a:t>Conversion: From base 2 to base 16, and back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413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414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415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416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417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rcRect l="20547" t="7622" r="22009" b="68686"/>
          <a:stretch>
            <a:fillRect/>
          </a:stretch>
        </p:blipFill>
        <p:spPr>
          <a:xfrm>
            <a:off x="950077" y="3046245"/>
            <a:ext cx="20034608" cy="10690786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TextBox 4"/>
          <p:cNvSpPr txBox="1"/>
          <p:nvPr/>
        </p:nvSpPr>
        <p:spPr>
          <a:xfrm>
            <a:off x="5366769" y="564231"/>
            <a:ext cx="9229476" cy="85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l" defTabSz="457200"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The different set of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presenting Integers"/>
          <p:cNvSpPr txBox="1"/>
          <p:nvPr>
            <p:ph type="title" idx="4294967295"/>
          </p:nvPr>
        </p:nvSpPr>
        <p:spPr>
          <a:xfrm>
            <a:off x="7739758" y="-80907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Representing Integers</a:t>
            </a:r>
          </a:p>
        </p:txBody>
      </p:sp>
      <p:sp>
        <p:nvSpPr>
          <p:cNvPr id="423" name="Rectangle"/>
          <p:cNvSpPr/>
          <p:nvPr/>
        </p:nvSpPr>
        <p:spPr>
          <a:xfrm>
            <a:off x="2317667" y="3646403"/>
            <a:ext cx="5047510" cy="851388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24" name="Num"/>
          <p:cNvSpPr txBox="1"/>
          <p:nvPr/>
        </p:nvSpPr>
        <p:spPr>
          <a:xfrm>
            <a:off x="2543182" y="3661607"/>
            <a:ext cx="4596480" cy="820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>
            <a:lvl1pPr algn="l" defTabSz="457200">
              <a:defRPr sz="4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Num</a:t>
            </a:r>
          </a:p>
        </p:txBody>
      </p:sp>
      <p:sp>
        <p:nvSpPr>
          <p:cNvPr id="425" name="Sizes…"/>
          <p:cNvSpPr txBox="1"/>
          <p:nvPr/>
        </p:nvSpPr>
        <p:spPr>
          <a:xfrm>
            <a:off x="2186144" y="5682826"/>
            <a:ext cx="9445626" cy="343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Sizes</a:t>
            </a:r>
          </a:p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Char: 1 bit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Unsigned short: 16 bits (2 bytes)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Unsigned int: 32 bits (4 bytes)</a:t>
            </a:r>
          </a:p>
        </p:txBody>
      </p:sp>
      <p:sp>
        <p:nvSpPr>
          <p:cNvPr id="426" name="Unsigned integers (natural numbers):"/>
          <p:cNvSpPr txBox="1"/>
          <p:nvPr/>
        </p:nvSpPr>
        <p:spPr>
          <a:xfrm>
            <a:off x="1617488" y="2186516"/>
            <a:ext cx="8804624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Unsigned integers (natural numbers):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142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143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144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145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146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Representing Integers"/>
          <p:cNvSpPr txBox="1"/>
          <p:nvPr>
            <p:ph type="title" idx="4294967295"/>
          </p:nvPr>
        </p:nvSpPr>
        <p:spPr>
          <a:xfrm>
            <a:off x="7384158" y="-97840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Representing Integers</a:t>
            </a:r>
          </a:p>
        </p:txBody>
      </p:sp>
      <p:sp>
        <p:nvSpPr>
          <p:cNvPr id="429" name="Sizes…"/>
          <p:cNvSpPr txBox="1"/>
          <p:nvPr/>
        </p:nvSpPr>
        <p:spPr>
          <a:xfrm>
            <a:off x="2338544" y="9848426"/>
            <a:ext cx="6995171" cy="3434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Sizes</a:t>
            </a:r>
          </a:p>
          <a:p>
            <a:pPr algn="l" defTabSz="895350">
              <a:lnSpc>
                <a:spcPct val="65000"/>
              </a:lnSpc>
              <a:spcBef>
                <a:spcPts val="200"/>
              </a:spcBef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Char: 1 bit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Short: 16 bits (2 bytes)</a:t>
            </a:r>
          </a:p>
          <a:p>
            <a:pPr lvl="1" marL="560387" indent="-222250" algn="l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int: 32 bits (4 bytes)</a:t>
            </a:r>
          </a:p>
        </p:txBody>
      </p:sp>
      <p:sp>
        <p:nvSpPr>
          <p:cNvPr id="430" name="Signed integers"/>
          <p:cNvSpPr txBox="1"/>
          <p:nvPr/>
        </p:nvSpPr>
        <p:spPr>
          <a:xfrm>
            <a:off x="2219275" y="2118783"/>
            <a:ext cx="3740250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4000"/>
            </a:lvl1pPr>
          </a:lstStyle>
          <a:p>
            <a:pPr/>
            <a:r>
              <a:t>Signed integers</a:t>
            </a:r>
          </a:p>
        </p:txBody>
      </p:sp>
      <p:sp>
        <p:nvSpPr>
          <p:cNvPr id="431" name="Square"/>
          <p:cNvSpPr/>
          <p:nvPr/>
        </p:nvSpPr>
        <p:spPr>
          <a:xfrm>
            <a:off x="2658533" y="3324670"/>
            <a:ext cx="851388" cy="851388"/>
          </a:xfrm>
          <a:prstGeom prst="rect">
            <a:avLst/>
          </a:prstGeom>
          <a:solidFill>
            <a:srgbClr val="E3DED1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2" name="s"/>
          <p:cNvSpPr txBox="1"/>
          <p:nvPr/>
        </p:nvSpPr>
        <p:spPr>
          <a:xfrm>
            <a:off x="2799163" y="3339873"/>
            <a:ext cx="571700" cy="82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>
            <a:lvl1pPr algn="l" defTabSz="457200">
              <a:defRPr sz="5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s</a:t>
            </a:r>
          </a:p>
        </p:txBody>
      </p:sp>
      <p:sp>
        <p:nvSpPr>
          <p:cNvPr id="433" name="Rectangle"/>
          <p:cNvSpPr/>
          <p:nvPr/>
        </p:nvSpPr>
        <p:spPr>
          <a:xfrm>
            <a:off x="3570733" y="3324670"/>
            <a:ext cx="5047511" cy="851388"/>
          </a:xfrm>
          <a:prstGeom prst="rect">
            <a:avLst/>
          </a:prstGeom>
          <a:solidFill>
            <a:srgbClr val="FFFF99"/>
          </a:solidFill>
          <a:ln w="25400">
            <a:solidFill>
              <a:srgbClr val="000000"/>
            </a:solidFill>
            <a:miter/>
          </a:ln>
        </p:spPr>
        <p:txBody>
          <a:bodyPr lIns="45719" rIns="45719" anchor="ctr"/>
          <a:lstStyle/>
          <a:p>
            <a:pPr algn="l" defTabSz="457200">
              <a:defRPr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434" name="Num"/>
          <p:cNvSpPr txBox="1"/>
          <p:nvPr/>
        </p:nvSpPr>
        <p:spPr>
          <a:xfrm>
            <a:off x="3711363" y="3339873"/>
            <a:ext cx="1228592" cy="8209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ctr"/>
          <a:lstStyle>
            <a:lvl1pPr algn="l" defTabSz="457200">
              <a:defRPr sz="49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Num</a:t>
            </a:r>
          </a:p>
        </p:txBody>
      </p:sp>
      <p:sp>
        <p:nvSpPr>
          <p:cNvPr id="435" name="S:…"/>
          <p:cNvSpPr txBox="1"/>
          <p:nvPr/>
        </p:nvSpPr>
        <p:spPr>
          <a:xfrm>
            <a:off x="2487943" y="4999566"/>
            <a:ext cx="13691414" cy="520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4000"/>
            </a:pPr>
            <a:r>
              <a:t>S:</a:t>
            </a:r>
          </a:p>
          <a:p>
            <a:pPr marL="487679" indent="-487679" algn="l">
              <a:buSzPct val="75000"/>
              <a:buChar char="•"/>
              <a:defRPr sz="4000"/>
            </a:pPr>
            <a:r>
              <a:t>sign bit: 0 means positive, 1 means negative</a:t>
            </a:r>
          </a:p>
          <a:p>
            <a:pPr algn="l">
              <a:defRPr sz="4000"/>
            </a:pPr>
          </a:p>
          <a:p>
            <a:pPr algn="l">
              <a:defRPr b="1" sz="4000"/>
            </a:pPr>
            <a:r>
              <a:t>Num:</a:t>
            </a:r>
          </a:p>
          <a:p>
            <a:pPr marL="487679" indent="-487679" algn="l">
              <a:buSzPct val="75000"/>
              <a:buChar char="•"/>
              <a:defRPr sz="4000"/>
            </a:pPr>
            <a:r>
              <a:t>If s = 0, direct representation of the number in binary form</a:t>
            </a:r>
          </a:p>
          <a:p>
            <a:pPr marL="487679" indent="-487679" algn="l">
              <a:buSzPct val="75000"/>
              <a:buChar char="•"/>
              <a:defRPr sz="4000"/>
            </a:pPr>
            <a:r>
              <a:t>If s = 1, two’s complement of the number</a:t>
            </a: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Representing Integers: two’s complement"/>
          <p:cNvSpPr txBox="1"/>
          <p:nvPr>
            <p:ph type="title" idx="4294967295"/>
          </p:nvPr>
        </p:nvSpPr>
        <p:spPr>
          <a:xfrm>
            <a:off x="6012558" y="-47040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Representing Integers: two’s complement</a:t>
            </a:r>
          </a:p>
        </p:txBody>
      </p:sp>
      <p:sp>
        <p:nvSpPr>
          <p:cNvPr id="438" name="The two's complement of an N-bit number is defined as its complement with respect to 2N…"/>
          <p:cNvSpPr txBox="1"/>
          <p:nvPr/>
        </p:nvSpPr>
        <p:spPr>
          <a:xfrm>
            <a:off x="701336" y="2950885"/>
            <a:ext cx="19589329" cy="493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two's complement of an 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t>-bit number is defined as its </a:t>
            </a:r>
            <a:r>
              <a:rPr>
                <a:solidFill>
                  <a:srgbClr val="0645AD"/>
                </a:solidFill>
                <a:hlinkClick r:id="rId2" invalidUrl="" action="" tgtFrame="" tooltip="" history="1" highlightClick="0" endSnd="0"/>
              </a:rPr>
              <a:t>complement</a:t>
            </a:r>
            <a:r>
              <a:t> with respect to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1999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endParaRPr baseline="31999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baseline="31999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sum of a number and its two's complement is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baseline="31999" i="1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t>. </a:t>
            </a: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instance, for the three-bit number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010</a:t>
            </a:r>
            <a:r>
              <a:t>, the two's complement is 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110</a:t>
            </a:r>
            <a:r>
              <a:t>, because </a:t>
            </a: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010 + 110 = 1000 (= 2</a:t>
            </a:r>
            <a:r>
              <a:rPr baseline="31999">
                <a:latin typeface="Times New Roman"/>
                <a:ea typeface="Times New Roman"/>
                <a:cs typeface="Times New Roman"/>
                <a:sym typeface="Times New Roman"/>
              </a:rPr>
              <a:t>3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= 8)</a:t>
            </a:r>
            <a:r>
              <a:t>. </a:t>
            </a: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defRPr sz="3900">
                <a:solidFill>
                  <a:srgbClr val="202122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The two's complement is calculated by inverting the bits and adding one.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26367" y="2188633"/>
            <a:ext cx="9829801" cy="962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IEEE Standard 754…"/>
          <p:cNvSpPr txBox="1"/>
          <p:nvPr>
            <p:ph type="body" idx="4294967295"/>
          </p:nvPr>
        </p:nvSpPr>
        <p:spPr>
          <a:xfrm>
            <a:off x="536491" y="2830428"/>
            <a:ext cx="21170880" cy="8755343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IEEE Standard 754</a:t>
            </a:r>
          </a:p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Established in 1985 as uniform standard for floating point arithmetic</a:t>
            </a:r>
          </a:p>
          <a:p>
            <a:pPr lvl="2" marL="182562" indent="420687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Before that, many idiosyncratic formats</a:t>
            </a:r>
          </a:p>
          <a:p>
            <a:pPr lvl="2" marL="182562" indent="420687" defTabSz="914400"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Supported by all major CPUs</a:t>
            </a:r>
          </a:p>
          <a:p>
            <a:pPr lvl="1" marL="547687" indent="-200025" defTabSz="914400">
              <a:spcBef>
                <a:spcPts val="200"/>
              </a:spcBef>
              <a:buClr>
                <a:srgbClr val="F07F09"/>
              </a:buClr>
              <a:buSzPct val="100000"/>
              <a:buFont typeface="Verdana"/>
              <a:buChar char="◦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Driven by Numerical Concerns</a:t>
            </a:r>
          </a:p>
          <a:p>
            <a:pPr marL="0" indent="0" defTabSz="914400"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Nice standards for rounding, overflow, underflow</a:t>
            </a:r>
          </a:p>
          <a:p>
            <a:pPr lvl="1" marL="547687" indent="-200025" defTabSz="914400"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Hard to make go fast</a:t>
            </a:r>
          </a:p>
          <a:p>
            <a:pPr lvl="2" marL="1706879" indent="-487679" defTabSz="914400">
              <a:spcBef>
                <a:spcPts val="200"/>
              </a:spcBef>
              <a:buClrTx/>
              <a:buSzPct val="75000"/>
              <a:buFontTx/>
              <a:buChar char="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Numerical analysts predominated over hardware types in defining standard</a:t>
            </a:r>
          </a:p>
        </p:txBody>
      </p:sp>
      <p:sp>
        <p:nvSpPr>
          <p:cNvPr id="443" name="IEEE Floating Point Representation"/>
          <p:cNvSpPr txBox="1"/>
          <p:nvPr>
            <p:ph type="title" idx="4294967295"/>
          </p:nvPr>
        </p:nvSpPr>
        <p:spPr>
          <a:xfrm>
            <a:off x="7384158" y="-97840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IEEE Floating Point Representation"/>
          <p:cNvSpPr txBox="1"/>
          <p:nvPr>
            <p:ph type="title" idx="4294967295"/>
          </p:nvPr>
        </p:nvSpPr>
        <p:spPr>
          <a:xfrm>
            <a:off x="7367225" y="-30107"/>
            <a:ext cx="13497204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  <p:sp>
        <p:nvSpPr>
          <p:cNvPr id="446" name="Numerical Form…"/>
          <p:cNvSpPr txBox="1"/>
          <p:nvPr>
            <p:ph type="body" idx="4294967295"/>
          </p:nvPr>
        </p:nvSpPr>
        <p:spPr>
          <a:xfrm>
            <a:off x="2136217" y="3072648"/>
            <a:ext cx="16988155" cy="10344482"/>
          </a:xfrm>
          <a:prstGeom prst="rect">
            <a:avLst/>
          </a:prstGeom>
        </p:spPr>
        <p:txBody>
          <a:bodyPr lIns="44450" tIns="44450" rIns="44450" bIns="44450" anchor="t">
            <a:noAutofit/>
          </a:bodyPr>
          <a:lstStyle/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Numerical Form</a:t>
            </a:r>
          </a:p>
          <a:p>
            <a:pPr marL="223838" indent="-223838" defTabSz="895350">
              <a:lnSpc>
                <a:spcPct val="65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222250" indent="115887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(–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1)</a:t>
            </a:r>
            <a:r>
              <a:rPr baseline="31000" i="1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 M  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aseline="31000" i="1">
                <a:latin typeface="Verdana"/>
                <a:ea typeface="Verdana"/>
                <a:cs typeface="Verdana"/>
                <a:sym typeface="Verdana"/>
              </a:rPr>
              <a:t>E</a:t>
            </a:r>
            <a:endParaRPr baseline="31000" i="1">
              <a:latin typeface="Verdana"/>
              <a:ea typeface="Verdana"/>
              <a:cs typeface="Verdana"/>
              <a:sym typeface="Verdana"/>
            </a:endParaRPr>
          </a:p>
          <a:p>
            <a:pPr lvl="1" marL="222250" indent="115887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</a:p>
          <a:p>
            <a:pPr lvl="2" marL="839787" indent="-16510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Sign bit </a:t>
            </a:r>
            <a:r>
              <a:rPr b="1" i="1"/>
              <a:t>s</a:t>
            </a:r>
            <a:r>
              <a:t> determines whether number is negative or positive</a:t>
            </a:r>
          </a:p>
          <a:p>
            <a:pPr lvl="2" marL="839787" indent="-16510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Significand </a:t>
            </a:r>
            <a:r>
              <a:rPr b="1" i="1"/>
              <a:t>M</a:t>
            </a:r>
            <a:r>
              <a:rPr i="1">
                <a:solidFill>
                  <a:srgbClr val="6B9F25"/>
                </a:solidFill>
              </a:rPr>
              <a:t>  </a:t>
            </a:r>
            <a:r>
              <a:t>normally a fractional value in range [1.0,2.0).</a:t>
            </a:r>
          </a:p>
          <a:p>
            <a:pPr lvl="2" marL="839787" indent="-16510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Exponent </a:t>
            </a:r>
            <a:r>
              <a:rPr b="1" i="1"/>
              <a:t>E</a:t>
            </a:r>
            <a:r>
              <a:t> weights value by power of two</a:t>
            </a:r>
          </a:p>
          <a:p>
            <a:pPr lvl="2" marL="165100" indent="509587" defTabSz="895350">
              <a:lnSpc>
                <a:spcPct val="77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Encoding</a:t>
            </a: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Pct val="100000"/>
              <a:buFont typeface="Verdana"/>
              <a:buChar char="◦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MSB is sign bit</a:t>
            </a:r>
          </a:p>
          <a:p>
            <a:pPr lvl="1" marL="560387" indent="-22225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exp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E</a:t>
            </a:r>
          </a:p>
          <a:p>
            <a:pPr lvl="1" marL="560387" indent="-222250" defTabSz="895350">
              <a:lnSpc>
                <a:spcPct val="15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frac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M</a:t>
            </a:r>
          </a:p>
        </p:txBody>
      </p:sp>
      <p:grpSp>
        <p:nvGrpSpPr>
          <p:cNvPr id="453" name="Group"/>
          <p:cNvGrpSpPr/>
          <p:nvPr/>
        </p:nvGrpSpPr>
        <p:grpSpPr>
          <a:xfrm>
            <a:off x="3352800" y="9031203"/>
            <a:ext cx="16723676" cy="851388"/>
            <a:chOff x="0" y="0"/>
            <a:chExt cx="16723675" cy="851387"/>
          </a:xfrm>
        </p:grpSpPr>
        <p:sp>
          <p:nvSpPr>
            <p:cNvPr id="447" name="Square"/>
            <p:cNvSpPr/>
            <p:nvPr/>
          </p:nvSpPr>
          <p:spPr>
            <a:xfrm>
              <a:off x="0" y="0"/>
              <a:ext cx="851388" cy="851388"/>
            </a:xfrm>
            <a:prstGeom prst="rect">
              <a:avLst/>
            </a:prstGeom>
            <a:solidFill>
              <a:srgbClr val="E3DED1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48" name="s"/>
            <p:cNvSpPr txBox="1"/>
            <p:nvPr/>
          </p:nvSpPr>
          <p:spPr>
            <a:xfrm>
              <a:off x="140629" y="15203"/>
              <a:ext cx="571700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50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449" name="Rectangle"/>
            <p:cNvSpPr/>
            <p:nvPr/>
          </p:nvSpPr>
          <p:spPr>
            <a:xfrm>
              <a:off x="912200" y="0"/>
              <a:ext cx="5047510" cy="851388"/>
            </a:xfrm>
            <a:prstGeom prst="rect">
              <a:avLst/>
            </a:prstGeom>
            <a:solidFill>
              <a:srgbClr val="FFFF9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0" name="exp"/>
            <p:cNvSpPr txBox="1"/>
            <p:nvPr/>
          </p:nvSpPr>
          <p:spPr>
            <a:xfrm>
              <a:off x="1052830" y="15203"/>
              <a:ext cx="1228591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9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exp</a:t>
              </a:r>
            </a:p>
          </p:txBody>
        </p:sp>
        <p:sp>
          <p:nvSpPr>
            <p:cNvPr id="451" name="Rectangle"/>
            <p:cNvSpPr/>
            <p:nvPr/>
          </p:nvSpPr>
          <p:spPr>
            <a:xfrm>
              <a:off x="6020523" y="0"/>
              <a:ext cx="10703153" cy="851388"/>
            </a:xfrm>
            <a:prstGeom prst="rect">
              <a:avLst/>
            </a:prstGeom>
            <a:solidFill>
              <a:srgbClr val="CC99FF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2" name="frac"/>
            <p:cNvSpPr txBox="1"/>
            <p:nvPr/>
          </p:nvSpPr>
          <p:spPr>
            <a:xfrm>
              <a:off x="6161152" y="15203"/>
              <a:ext cx="1557037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frac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Encoding…"/>
          <p:cNvSpPr txBox="1"/>
          <p:nvPr>
            <p:ph type="body" idx="4294967295"/>
          </p:nvPr>
        </p:nvSpPr>
        <p:spPr>
          <a:xfrm>
            <a:off x="1492779" y="3911600"/>
            <a:ext cx="14697641" cy="9499308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Encoding</a:t>
            </a:r>
          </a:p>
          <a:p>
            <a:pPr marL="223837" indent="-223837" defTabSz="895350">
              <a:lnSpc>
                <a:spcPct val="65000"/>
              </a:lnSpc>
              <a:spcBef>
                <a:spcPts val="200"/>
              </a:spcBef>
              <a:buClr>
                <a:srgbClr val="F07F09"/>
              </a:buClr>
              <a:buSzPct val="80000"/>
              <a:buFontTx/>
              <a:buChar char="●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12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MSB is sign bit</a:t>
            </a:r>
          </a:p>
          <a:p>
            <a:pPr lvl="1" marL="560387" indent="-222250" defTabSz="895350">
              <a:lnSpc>
                <a:spcPct val="12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exp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E</a:t>
            </a:r>
          </a:p>
          <a:p>
            <a:pPr lvl="1" marL="560387" indent="-222250" defTabSz="895350">
              <a:lnSpc>
                <a:spcPct val="12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frac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field encodes </a:t>
            </a:r>
            <a:r>
              <a:rPr i="1">
                <a:latin typeface="Verdana"/>
                <a:ea typeface="Verdana"/>
                <a:cs typeface="Verdana"/>
                <a:sym typeface="Verdana"/>
              </a:rPr>
              <a:t>M</a:t>
            </a: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F07F09"/>
              </a:buClr>
              <a:buSzPct val="100000"/>
              <a:buFont typeface="Verdana"/>
              <a:buChar char="◦"/>
              <a:defRPr i="1" sz="4000">
                <a:solidFill>
                  <a:srgbClr val="6B9F25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Sizes</a:t>
            </a:r>
          </a:p>
          <a:p>
            <a:pPr marL="0" indent="0" defTabSz="895350">
              <a:lnSpc>
                <a:spcPct val="65000"/>
              </a:lnSpc>
              <a:spcBef>
                <a:spcPts val="200"/>
              </a:spcBef>
              <a:buClrTx/>
              <a:buSzTx/>
              <a:buFontTx/>
              <a:buNone/>
              <a:defRPr b="1"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Single precision: 8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bits, 23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t> bits</a:t>
            </a:r>
          </a:p>
          <a:p>
            <a:pPr lvl="2" marL="165100" indent="509587" defTabSz="895350">
              <a:lnSpc>
                <a:spcPct val="77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(32 bits total)</a:t>
            </a:r>
          </a:p>
          <a:p>
            <a:pPr lvl="2" marL="839787" indent="-165100" defTabSz="895350">
              <a:lnSpc>
                <a:spcPct val="77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Double precision: 11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bits, 52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t> bits</a:t>
            </a:r>
          </a:p>
          <a:p>
            <a:pPr lvl="2" marL="165100" indent="509587" defTabSz="895350">
              <a:lnSpc>
                <a:spcPct val="77000"/>
              </a:lnSpc>
              <a:spcBef>
                <a:spcPts val="200"/>
              </a:spcBef>
              <a:buClr>
                <a:srgbClr val="F07F09"/>
              </a:buClr>
              <a:buSzTx/>
              <a:buFont typeface="Wingdings 2"/>
              <a:buNone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(64 bits total)</a:t>
            </a:r>
          </a:p>
          <a:p>
            <a:pPr lvl="2" marL="839787" indent="-165100" defTabSz="895350">
              <a:lnSpc>
                <a:spcPct val="77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i="1" sz="4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60387" indent="-222250" defTabSz="895350">
              <a:lnSpc>
                <a:spcPct val="70000"/>
              </a:lnSpc>
              <a:spcBef>
                <a:spcPts val="200"/>
              </a:spcBef>
              <a:buClr>
                <a:srgbClr val="9F2936"/>
              </a:buClr>
              <a:buSzPct val="100000"/>
              <a:buFontTx/>
              <a:buChar char="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Extended precision: 15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bits, 63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t> bits</a:t>
            </a:r>
          </a:p>
          <a:p>
            <a:pPr lvl="2" marL="1706879" indent="-487679" defTabSz="895350">
              <a:lnSpc>
                <a:spcPct val="77000"/>
              </a:lnSpc>
              <a:spcBef>
                <a:spcPts val="200"/>
              </a:spcBef>
              <a:buClrTx/>
              <a:buSzPct val="75000"/>
              <a:buFontTx/>
              <a:buChar char="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Only found in Intel-compatible machines</a:t>
            </a:r>
          </a:p>
          <a:p>
            <a:pPr lvl="2" marL="1706879" indent="-487679" defTabSz="895350">
              <a:lnSpc>
                <a:spcPct val="77000"/>
              </a:lnSpc>
              <a:spcBef>
                <a:spcPts val="200"/>
              </a:spcBef>
              <a:buClrTx/>
              <a:buSzPct val="75000"/>
              <a:buFontTx/>
              <a:buChar char="•"/>
              <a:defRPr sz="4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Stored in 80 bits (1 bit wasted)</a:t>
            </a:r>
          </a:p>
        </p:txBody>
      </p:sp>
      <p:grpSp>
        <p:nvGrpSpPr>
          <p:cNvPr id="462" name="Group"/>
          <p:cNvGrpSpPr/>
          <p:nvPr/>
        </p:nvGrpSpPr>
        <p:grpSpPr>
          <a:xfrm>
            <a:off x="1456266" y="2122403"/>
            <a:ext cx="16723676" cy="851388"/>
            <a:chOff x="0" y="0"/>
            <a:chExt cx="16723675" cy="851387"/>
          </a:xfrm>
        </p:grpSpPr>
        <p:sp>
          <p:nvSpPr>
            <p:cNvPr id="456" name="Square"/>
            <p:cNvSpPr/>
            <p:nvPr/>
          </p:nvSpPr>
          <p:spPr>
            <a:xfrm>
              <a:off x="0" y="0"/>
              <a:ext cx="851388" cy="851388"/>
            </a:xfrm>
            <a:prstGeom prst="rect">
              <a:avLst/>
            </a:prstGeom>
            <a:solidFill>
              <a:srgbClr val="E3DED1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7" name="s"/>
            <p:cNvSpPr txBox="1"/>
            <p:nvPr/>
          </p:nvSpPr>
          <p:spPr>
            <a:xfrm>
              <a:off x="140629" y="15203"/>
              <a:ext cx="571700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50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s</a:t>
              </a:r>
            </a:p>
          </p:txBody>
        </p:sp>
        <p:sp>
          <p:nvSpPr>
            <p:cNvPr id="458" name="Rectangle"/>
            <p:cNvSpPr/>
            <p:nvPr/>
          </p:nvSpPr>
          <p:spPr>
            <a:xfrm>
              <a:off x="912200" y="0"/>
              <a:ext cx="5047510" cy="851388"/>
            </a:xfrm>
            <a:prstGeom prst="rect">
              <a:avLst/>
            </a:prstGeom>
            <a:solidFill>
              <a:srgbClr val="FFFF99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59" name="exp"/>
            <p:cNvSpPr txBox="1"/>
            <p:nvPr/>
          </p:nvSpPr>
          <p:spPr>
            <a:xfrm>
              <a:off x="1052830" y="15203"/>
              <a:ext cx="1228591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9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exp</a:t>
              </a:r>
            </a:p>
          </p:txBody>
        </p:sp>
        <p:sp>
          <p:nvSpPr>
            <p:cNvPr id="460" name="Rectangle"/>
            <p:cNvSpPr/>
            <p:nvPr/>
          </p:nvSpPr>
          <p:spPr>
            <a:xfrm>
              <a:off x="6020523" y="0"/>
              <a:ext cx="10703153" cy="851388"/>
            </a:xfrm>
            <a:prstGeom prst="rect">
              <a:avLst/>
            </a:prstGeom>
            <a:solidFill>
              <a:srgbClr val="CC99FF"/>
            </a:solidFill>
            <a:ln w="254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 defTabSz="457200">
                <a:defRPr sz="18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461" name="frac"/>
            <p:cNvSpPr txBox="1"/>
            <p:nvPr/>
          </p:nvSpPr>
          <p:spPr>
            <a:xfrm>
              <a:off x="6161152" y="15203"/>
              <a:ext cx="1557037" cy="8209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4450" tIns="44450" rIns="44450" bIns="44450" numCol="1" anchor="ctr">
              <a:noAutofit/>
            </a:bodyPr>
            <a:lstStyle>
              <a:lvl1pPr algn="l" defTabSz="457200">
                <a:defRPr sz="4800">
                  <a:solidFill>
                    <a:srgbClr val="000000"/>
                  </a:solidFill>
                  <a:latin typeface="Courier New"/>
                  <a:ea typeface="Courier New"/>
                  <a:cs typeface="Courier New"/>
                  <a:sym typeface="Courier New"/>
                </a:defRPr>
              </a:lvl1pPr>
            </a:lstStyle>
            <a:p>
              <a:pPr/>
              <a:r>
                <a:t>frac</a:t>
              </a:r>
            </a:p>
          </p:txBody>
        </p:sp>
      </p:grpSp>
      <p:sp>
        <p:nvSpPr>
          <p:cNvPr id="463" name="IEEE Floating Point Representation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IEEE Floating Point Representation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IEEE Floating Point Representation</a:t>
            </a:r>
          </a:p>
        </p:txBody>
      </p:sp>
      <p:sp>
        <p:nvSpPr>
          <p:cNvPr id="466" name="Special value:…"/>
          <p:cNvSpPr txBox="1"/>
          <p:nvPr>
            <p:ph type="body" sz="half" idx="4294967295"/>
          </p:nvPr>
        </p:nvSpPr>
        <p:spPr>
          <a:xfrm>
            <a:off x="919163" y="3287183"/>
            <a:ext cx="13359129" cy="8852945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225346" indent="-225346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b="1" i="1"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Special value:</a:t>
            </a:r>
          </a:p>
          <a:p>
            <a:pPr marL="225346" indent="-225346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170021" indent="125492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 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t> =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111</a:t>
            </a:r>
            <a:r>
              <a:t>…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1</a:t>
            </a:r>
          </a:p>
          <a:p>
            <a:pPr marL="225346" indent="-225346" defTabSz="777240">
              <a:lnSpc>
                <a:spcPct val="9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465534" indent="-170021" defTabSz="777240">
              <a:lnSpc>
                <a:spcPct val="90000"/>
              </a:lnSpc>
              <a:spcBef>
                <a:spcPts val="100"/>
              </a:spcBef>
              <a:buClr>
                <a:srgbClr val="9F2936"/>
              </a:buClr>
              <a:buSzPct val="100000"/>
              <a:buFontTx/>
              <a:buChar char="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exp</a:t>
            </a:r>
            <a:r>
              <a:rPr b="1"/>
              <a:t> =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111</a:t>
            </a:r>
            <a:r>
              <a:rPr b="1"/>
              <a:t>…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b="1"/>
              <a:t>,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frac</a:t>
            </a:r>
            <a:r>
              <a:rPr b="1"/>
              <a:t> =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000</a:t>
            </a:r>
            <a:r>
              <a:rPr b="1"/>
              <a:t>…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b="1"/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Represents value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 ¥ </a:t>
            </a:r>
            <a:r>
              <a:t>(infinity)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Operation that overflows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Both positive and negative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E.g., 1.0/0.0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1.0/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0.0 = 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,  1.0/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</a:t>
            </a:r>
            <a:r>
              <a:t>0.0 =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-¥</a:t>
            </a:r>
          </a:p>
          <a:p>
            <a:pPr lvl="2" marL="667941" indent="-155178" defTabSz="777240">
              <a:lnSpc>
                <a:spcPct val="90000"/>
              </a:lnSpc>
              <a:spcBef>
                <a:spcPts val="100"/>
              </a:spcBef>
              <a:buClr>
                <a:srgbClr val="ED3742"/>
              </a:buClr>
              <a:buSzPct val="100000"/>
              <a:buFontTx/>
              <a:buChar char="●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465534" indent="-170021" defTabSz="777240">
              <a:lnSpc>
                <a:spcPct val="90000"/>
              </a:lnSpc>
              <a:spcBef>
                <a:spcPts val="100"/>
              </a:spcBef>
              <a:buClr>
                <a:srgbClr val="9F2936"/>
              </a:buClr>
              <a:buSzPct val="100000"/>
              <a:buFontTx/>
              <a:buChar char="➢"/>
              <a:defRPr b="1" sz="340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defRPr>
            </a:pPr>
            <a:r>
              <a:t>exp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= </a:t>
            </a:r>
            <a:r>
              <a:t>111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t>1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, </a:t>
            </a:r>
            <a:r>
              <a:t>frac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b="0">
                <a:latin typeface="Symbol"/>
                <a:ea typeface="Symbol"/>
                <a:cs typeface="Symbol"/>
                <a:sym typeface="Symbol"/>
              </a:rPr>
              <a:t>¹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t>000</a:t>
            </a:r>
            <a:r>
              <a:rPr>
                <a:latin typeface="Verdana"/>
                <a:ea typeface="Verdana"/>
                <a:cs typeface="Verdana"/>
                <a:sym typeface="Verdana"/>
              </a:rPr>
              <a:t>…</a:t>
            </a:r>
            <a:r>
              <a:t>0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Not-a-Number (NaN)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Represents case when no numeric value can be determined</a:t>
            </a:r>
          </a:p>
          <a:p>
            <a:pPr lvl="2" marL="1450847" indent="-414527" defTabSz="777240">
              <a:lnSpc>
                <a:spcPct val="120000"/>
              </a:lnSpc>
              <a:spcBef>
                <a:spcPts val="100"/>
              </a:spcBef>
              <a:buClrTx/>
              <a:buSzPct val="75000"/>
              <a:buFontTx/>
              <a:buChar char="•"/>
              <a:defRPr sz="3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E.g., sqrt(–1),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 - ¥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onceptual View…"/>
          <p:cNvSpPr txBox="1"/>
          <p:nvPr>
            <p:ph type="body" sz="half" idx="4294967295"/>
          </p:nvPr>
        </p:nvSpPr>
        <p:spPr>
          <a:xfrm>
            <a:off x="719666" y="1967441"/>
            <a:ext cx="14453989" cy="7610647"/>
          </a:xfrm>
          <a:prstGeom prst="rect">
            <a:avLst/>
          </a:prstGeom>
        </p:spPr>
        <p:txBody>
          <a:bodyPr lIns="44450" tIns="44450" rIns="44450" bIns="44450" anchor="t"/>
          <a:lstStyle/>
          <a:p>
            <a:pPr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b="1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Conceptual View</a:t>
            </a:r>
          </a:p>
          <a:p>
            <a:pPr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b="1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877823" indent="-390143" defTabSz="716280">
              <a:lnSpc>
                <a:spcPct val="120000"/>
              </a:lnSpc>
              <a:spcBef>
                <a:spcPts val="100"/>
              </a:spcBef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First compute exact result</a:t>
            </a:r>
          </a:p>
          <a:p>
            <a:pPr lvl="1" marL="877823" indent="-390143" defTabSz="716280">
              <a:lnSpc>
                <a:spcPct val="120000"/>
              </a:lnSpc>
              <a:spcBef>
                <a:spcPts val="100"/>
              </a:spcBef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Make it fit into desired precision</a:t>
            </a:r>
          </a:p>
          <a:p>
            <a:pPr lvl="2" marL="1365503" indent="-390143" defTabSz="716280">
              <a:spcBef>
                <a:spcPts val="100"/>
              </a:spcBef>
              <a:buClrTx/>
              <a:buSzPct val="75000"/>
              <a:buFontTx/>
              <a:buChar char="•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Possibly overflow if exponent too large</a:t>
            </a:r>
          </a:p>
          <a:p>
            <a:pPr lvl="2" marL="1365503" indent="-390143" defTabSz="716280">
              <a:spcBef>
                <a:spcPts val="100"/>
              </a:spcBef>
              <a:buClrTx/>
              <a:buSzPct val="75000"/>
              <a:buFontTx/>
              <a:buChar char="•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Possibly round to fit into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frac</a:t>
            </a:r>
          </a:p>
          <a:p>
            <a:pPr lvl="2" marL="671830" indent="-132080" defTabSz="716280">
              <a:lnSpc>
                <a:spcPct val="80000"/>
              </a:lnSpc>
              <a:spcBef>
                <a:spcPts val="100"/>
              </a:spcBef>
              <a:buClr>
                <a:srgbClr val="ED3742"/>
              </a:buClr>
              <a:buSzPct val="100000"/>
              <a:buFontTx/>
              <a:buChar char="●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9F2936"/>
              </a:buClr>
              <a:buSzPct val="80000"/>
              <a:buFontTx/>
              <a:buChar char="◆"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b="1"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Rounding Modes (illustrate with $ rounding)</a:t>
            </a: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		     $1.40  $1.60	$1.50	  $2.50  –$1.50</a:t>
            </a:r>
          </a:p>
          <a:p>
            <a:pPr marL="179070" indent="-179070" defTabSz="716280">
              <a:lnSpc>
                <a:spcPct val="80000"/>
              </a:lnSpc>
              <a:spcBef>
                <a:spcPts val="100"/>
              </a:spcBef>
              <a:buClr>
                <a:srgbClr val="F07F09"/>
              </a:buClr>
              <a:buSzTx/>
              <a:buFont typeface="Wingdings 2"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Round down (-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)	$1	     $1	   $1	     $2	–$2</a:t>
            </a:r>
          </a:p>
          <a:p>
            <a:pPr lvl="1"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Round up (+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¥</a:t>
            </a:r>
            <a:r>
              <a:t>) 	$2	     $2	   $2	     $3	–$1</a:t>
            </a:r>
          </a:p>
          <a:p>
            <a:pPr lvl="1" marL="0" indent="0" defTabSz="716280">
              <a:lnSpc>
                <a:spcPct val="80000"/>
              </a:lnSpc>
              <a:spcBef>
                <a:spcPts val="100"/>
              </a:spcBef>
              <a:buClrTx/>
              <a:buSzTx/>
              <a:buFontTx/>
              <a:buNone/>
              <a:tabLst>
                <a:tab pos="2552700" algn="l"/>
                <a:tab pos="3289300" algn="l"/>
                <a:tab pos="4013200" algn="l"/>
                <a:tab pos="4749800" algn="l"/>
                <a:tab pos="5486400" algn="l"/>
              </a:tabLst>
              <a:defRPr sz="32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Nearest Even 	      $1	     $2	   $2	     $2	–$2</a:t>
            </a:r>
          </a:p>
        </p:txBody>
      </p:sp>
      <p:sp>
        <p:nvSpPr>
          <p:cNvPr id="469" name="Text Box 4"/>
          <p:cNvSpPr txBox="1"/>
          <p:nvPr/>
        </p:nvSpPr>
        <p:spPr>
          <a:xfrm>
            <a:off x="968586" y="10541000"/>
            <a:ext cx="14436475" cy="1463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i="1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Note: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i="1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1.  Round down: rounded result is close to but no greater than true result.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algn="l" defTabSz="457200">
              <a:defRPr i="1" sz="30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2.  Round up: rounded result is close to but no less than true result. </a:t>
            </a:r>
          </a:p>
        </p:txBody>
      </p:sp>
      <p:sp>
        <p:nvSpPr>
          <p:cNvPr id="470" name="Floating Point Operations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Floating Point Operations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61291" y="2363133"/>
            <a:ext cx="5048853" cy="9820017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TextBox 3"/>
          <p:cNvSpPr txBox="1"/>
          <p:nvPr/>
        </p:nvSpPr>
        <p:spPr>
          <a:xfrm>
            <a:off x="10069724" y="2810933"/>
            <a:ext cx="8435292" cy="6932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l" defTabSz="457200">
              <a:defRPr b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Computers encounter noise!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Ariane 5 tragedy: On June 1996,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first Ariane 5 was launched…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and exploded after 37 seconds</a:t>
            </a:r>
          </a:p>
          <a:p>
            <a:pPr algn="l" defTabSz="457200"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failure of the Ariane 501 was 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caused by the complete loss of 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guidance and altitude information 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37 seconds after start….due to a</a:t>
            </a:r>
          </a:p>
          <a:p>
            <a:pPr algn="l" defTabSz="457200">
              <a:defRPr i="1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numerical error.</a:t>
            </a:r>
          </a:p>
        </p:txBody>
      </p:sp>
      <p:sp>
        <p:nvSpPr>
          <p:cNvPr id="474" name="Unwanted noise"/>
          <p:cNvSpPr txBox="1"/>
          <p:nvPr>
            <p:ph type="title" idx="4294967295"/>
          </p:nvPr>
        </p:nvSpPr>
        <p:spPr>
          <a:xfrm>
            <a:off x="7384159" y="-36153"/>
            <a:ext cx="13497203" cy="1220748"/>
          </a:xfrm>
          <a:prstGeom prst="rect">
            <a:avLst/>
          </a:prstGeom>
        </p:spPr>
        <p:txBody>
          <a:bodyPr lIns="45719" tIns="45719" rIns="45719" bIns="45719" anchor="b">
            <a:noAutofit/>
          </a:bodyPr>
          <a:lstStyle>
            <a:lvl1pPr algn="l" defTabSz="9144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9F2936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Unwanted noise</a:t>
            </a:r>
          </a:p>
        </p:txBody>
      </p:sp>
      <p:sp>
        <p:nvSpPr>
          <p:cNvPr id="475" name="https://www.wired.com/2005/11/historys-worst-software-bugs/"/>
          <p:cNvSpPr txBox="1"/>
          <p:nvPr/>
        </p:nvSpPr>
        <p:spPr>
          <a:xfrm>
            <a:off x="9724132" y="11823700"/>
            <a:ext cx="12200136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rPr u="sng">
                <a:hlinkClick r:id="rId3" invalidUrl="" action="" tgtFrame="" tooltip="" history="1" highlightClick="0" endSnd="0"/>
              </a:rPr>
              <a:t>https://www.wired.com/2005/11/historys-worst-software-bugs/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478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479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480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481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482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149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150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151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152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153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ASCII…"/>
          <p:cNvSpPr txBox="1"/>
          <p:nvPr/>
        </p:nvSpPr>
        <p:spPr>
          <a:xfrm>
            <a:off x="6085110" y="11697"/>
            <a:ext cx="1221377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5600">
                <a:solidFill>
                  <a:srgbClr val="C0504D"/>
                </a:solidFill>
              </a:defRPr>
            </a:pPr>
            <a:r>
              <a:t>ASCII</a:t>
            </a:r>
            <a:endParaRPr sz="3600"/>
          </a:p>
          <a:p>
            <a:pPr defTabSz="914400">
              <a:defRPr sz="4000"/>
            </a:pPr>
            <a:r>
              <a:t>American Standard Code for Information Interchange</a:t>
            </a:r>
          </a:p>
        </p:txBody>
      </p:sp>
      <p:sp>
        <p:nvSpPr>
          <p:cNvPr id="485" name="So far, we have seen how computers can handle numbers.…"/>
          <p:cNvSpPr txBox="1"/>
          <p:nvPr/>
        </p:nvSpPr>
        <p:spPr>
          <a:xfrm>
            <a:off x="778496" y="3053013"/>
            <a:ext cx="16656547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So far, we have seen how computers can handle numbers. </a:t>
            </a:r>
          </a:p>
          <a:p>
            <a:pPr algn="l" defTabSz="914400">
              <a:defRPr sz="4800"/>
            </a:pPr>
          </a:p>
          <a:p>
            <a:pPr algn="l" defTabSz="914400">
              <a:defRPr sz="4800"/>
            </a:pPr>
            <a:r>
              <a:t>What about letters / characters?</a:t>
            </a:r>
          </a:p>
          <a:p>
            <a:pPr algn="l" defTabSz="914400">
              <a:defRPr sz="4800"/>
            </a:pPr>
          </a:p>
          <a:p>
            <a:pPr algn="l" defTabSz="914400">
              <a:defRPr sz="4800"/>
            </a:pPr>
            <a:r>
              <a:t>The ASCII code was designed for that: it assigns a number to </a:t>
            </a:r>
          </a:p>
          <a:p>
            <a:pPr algn="l" defTabSz="914400">
              <a:defRPr sz="4800"/>
            </a:pPr>
            <a:r>
              <a:t>each character:</a:t>
            </a:r>
          </a:p>
        </p:txBody>
      </p:sp>
      <p:sp>
        <p:nvSpPr>
          <p:cNvPr id="486" name="A-Z: 65-  90…"/>
          <p:cNvSpPr txBox="1"/>
          <p:nvPr/>
        </p:nvSpPr>
        <p:spPr>
          <a:xfrm>
            <a:off x="3499583" y="8906376"/>
            <a:ext cx="4177904" cy="246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2" indent="914400" algn="l" defTabSz="914400">
              <a:defRPr sz="4800"/>
            </a:pPr>
            <a:r>
              <a:t>A-Z: </a:t>
            </a:r>
            <a:r>
              <a:rPr>
                <a:solidFill>
                  <a:srgbClr val="FF0000"/>
                </a:solidFill>
              </a:rPr>
              <a:t>65-  90</a:t>
            </a:r>
          </a:p>
          <a:p>
            <a:pPr lvl="2" indent="914400" algn="l" defTabSz="914400">
              <a:defRPr sz="4800"/>
            </a:pPr>
            <a:r>
              <a:t>a-z:   </a:t>
            </a:r>
            <a:r>
              <a:rPr>
                <a:solidFill>
                  <a:srgbClr val="FF0000"/>
                </a:solidFill>
              </a:rPr>
              <a:t>97-122</a:t>
            </a:r>
          </a:p>
          <a:p>
            <a:pPr lvl="2" indent="914400" algn="l" defTabSz="914400">
              <a:defRPr sz="4800"/>
            </a:pPr>
            <a:r>
              <a:t>0-9:   </a:t>
            </a:r>
            <a:r>
              <a:rPr>
                <a:solidFill>
                  <a:srgbClr val="FF0000"/>
                </a:solidFill>
              </a:rPr>
              <a:t>48- 57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89050" y="1943417"/>
            <a:ext cx="10982119" cy="11726462"/>
          </a:xfrm>
          <a:prstGeom prst="rect">
            <a:avLst/>
          </a:prstGeom>
          <a:ln w="12700">
            <a:miter lim="400000"/>
          </a:ln>
        </p:spPr>
      </p:pic>
      <p:sp>
        <p:nvSpPr>
          <p:cNvPr id="489" name="ASCII…"/>
          <p:cNvSpPr txBox="1"/>
          <p:nvPr/>
        </p:nvSpPr>
        <p:spPr>
          <a:xfrm>
            <a:off x="6085110" y="11697"/>
            <a:ext cx="12213779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5600">
                <a:solidFill>
                  <a:srgbClr val="C0504D"/>
                </a:solidFill>
              </a:defRPr>
            </a:pPr>
            <a:r>
              <a:t>ASCII</a:t>
            </a:r>
            <a:endParaRPr sz="3600"/>
          </a:p>
          <a:p>
            <a:pPr defTabSz="914400">
              <a:defRPr sz="4000"/>
            </a:pPr>
            <a:r>
              <a:t>American Standard Code for Information Interchange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UNICODE"/>
          <p:cNvSpPr txBox="1"/>
          <p:nvPr/>
        </p:nvSpPr>
        <p:spPr>
          <a:xfrm>
            <a:off x="7369532" y="19050"/>
            <a:ext cx="403661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UNICODE</a:t>
            </a:r>
          </a:p>
        </p:txBody>
      </p:sp>
      <p:sp>
        <p:nvSpPr>
          <p:cNvPr id="492" name="ASCII only contains 127 characters (though an extended version exists with 257 characters).…"/>
          <p:cNvSpPr txBox="1"/>
          <p:nvPr/>
        </p:nvSpPr>
        <p:spPr>
          <a:xfrm>
            <a:off x="640451" y="2329447"/>
            <a:ext cx="19432377" cy="937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4800"/>
            </a:pPr>
            <a:r>
              <a:t>ASCII only contains </a:t>
            </a:r>
            <a:r>
              <a:rPr>
                <a:solidFill>
                  <a:srgbClr val="FF0000"/>
                </a:solidFill>
              </a:rPr>
              <a:t>127 characters</a:t>
            </a:r>
            <a:r>
              <a:t> (though an extended version exists with 257 characters).</a:t>
            </a:r>
          </a:p>
          <a:p>
            <a:pPr algn="l" defTabSz="914400">
              <a:defRPr sz="4800"/>
            </a:pPr>
          </a:p>
          <a:p>
            <a:pPr algn="l" defTabSz="914400">
              <a:defRPr sz="4800"/>
            </a:pPr>
            <a:r>
              <a:t>This is by far not enough as it is too restrictive to the English language.</a:t>
            </a:r>
          </a:p>
          <a:p>
            <a:pPr algn="l" defTabSz="914400">
              <a:defRPr sz="4800"/>
            </a:pPr>
          </a:p>
          <a:p>
            <a:pPr algn="l" defTabSz="914400">
              <a:defRPr sz="4800">
                <a:solidFill>
                  <a:srgbClr val="FF0000"/>
                </a:solidFill>
              </a:defRPr>
            </a:pPr>
            <a:r>
              <a:t>UNICODE</a:t>
            </a:r>
            <a:r>
              <a:rPr>
                <a:solidFill>
                  <a:srgbClr val="000000"/>
                </a:solidFill>
              </a:rPr>
              <a:t> was developed to alleviate this problem: </a:t>
            </a:r>
            <a:r>
              <a:t>the latest version, </a:t>
            </a:r>
            <a:r>
              <a:t>UNICODE 14.0 (September 2021)</a:t>
            </a:r>
            <a:r>
              <a:t> contains more than 140,000 characters</a:t>
            </a:r>
            <a:r>
              <a:rPr>
                <a:solidFill>
                  <a:srgbClr val="000000"/>
                </a:solidFill>
              </a:rPr>
              <a:t>, covering most existing languages.</a:t>
            </a:r>
          </a:p>
          <a:p>
            <a:pPr algn="l" defTabSz="914400">
              <a:defRPr sz="4800"/>
            </a:pPr>
          </a:p>
          <a:p>
            <a:pPr algn="l" defTabSz="914400">
              <a:defRPr i="1" sz="4800"/>
            </a:pPr>
            <a:r>
              <a:t>For more information, see:</a:t>
            </a:r>
            <a:endParaRPr sz="3600"/>
          </a:p>
          <a:p>
            <a:pPr algn="l" defTabSz="914400">
              <a:defRPr sz="3600"/>
            </a:pPr>
          </a:p>
          <a:p>
            <a:pPr algn="l" defTabSz="914400">
              <a:defRPr sz="4800"/>
            </a:pPr>
            <a:r>
              <a:rPr u="sng">
                <a:hlinkClick r:id="rId2" invalidUrl="" action="" tgtFrame="" tooltip="" history="1" highlightClick="0" endSnd="0"/>
              </a:rPr>
              <a:t>http://www.unicode.org/versions/Unicode14.0.0/</a:t>
            </a:r>
            <a:r>
              <a:rPr sz="3600"/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495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496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497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498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499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ound is produced by the vibration of a media like air or water. Audio refers to the sound within the range of human hearing.  Naturally, a sound signal is analog, i.e. continuous in both time and amplitude.  To store and process sound information in a c"/>
          <p:cNvSpPr txBox="1"/>
          <p:nvPr>
            <p:ph type="title" idx="4294967295"/>
          </p:nvPr>
        </p:nvSpPr>
        <p:spPr>
          <a:xfrm>
            <a:off x="434340" y="1592178"/>
            <a:ext cx="22479001" cy="770212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l">
              <a:lnSpc>
                <a:spcPct val="100000"/>
              </a:lnSpc>
              <a:spcBef>
                <a:spcPts val="3400"/>
              </a:spcBef>
              <a:defRPr sz="5000">
                <a:solidFill>
                  <a:srgbClr val="414141"/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rPr sz="4000"/>
              <a:t>Sound is produced by the vibration of a media like air or water. Audio refers to the sound within the range of human hearing. </a:t>
            </a:r>
            <a:br>
              <a:rPr sz="4000"/>
            </a:br>
            <a:r>
              <a:rPr sz="4000"/>
              <a:t>Naturally, a sound signal is analog, i.e. continuous in both time and amplitude.</a:t>
            </a:r>
            <a:br>
              <a:rPr sz="4000"/>
            </a:br>
            <a:br>
              <a:rPr sz="4000"/>
            </a:br>
            <a:r>
              <a:rPr sz="4000"/>
              <a:t>To store and process sound information in a computer or to transmit it through a computer network, we must first convert the analog signal to digital form using an analog-to-digital converter ( ADC ); the conversion involves two steps: </a:t>
            </a:r>
            <a:endParaRPr sz="4000"/>
          </a:p>
          <a:p>
            <a:pPr algn="l">
              <a:lnSpc>
                <a:spcPct val="100000"/>
              </a:lnSpc>
              <a:spcBef>
                <a:spcPts val="3400"/>
              </a:spcBef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(1) sampling, </a:t>
            </a:r>
            <a:r>
              <a:rPr>
                <a:solidFill>
                  <a:srgbClr val="000000"/>
                </a:solidFill>
              </a:rPr>
              <a:t>and </a:t>
            </a:r>
            <a:endParaRPr>
              <a:solidFill>
                <a:srgbClr val="000000"/>
              </a:solidFill>
            </a:endParaRPr>
          </a:p>
          <a:p>
            <a:pPr algn="l">
              <a:lnSpc>
                <a:spcPct val="100000"/>
              </a:lnSpc>
              <a:spcBef>
                <a:spcPts val="3400"/>
              </a:spcBef>
              <a:defRPr sz="4000">
                <a:solidFill>
                  <a:schemeClr val="accent5">
                    <a:hueOff val="-411174"/>
                    <a:satOff val="4030"/>
                    <a:lumOff val="-29867"/>
                  </a:schemeClr>
                </a:solidFill>
                <a:latin typeface="Palatino"/>
                <a:ea typeface="Palatino"/>
                <a:cs typeface="Palatino"/>
                <a:sym typeface="Palatino"/>
              </a:defRPr>
            </a:pPr>
            <a:r>
              <a:t>(2) quantization.</a:t>
            </a:r>
          </a:p>
        </p:txBody>
      </p:sp>
      <p:sp>
        <p:nvSpPr>
          <p:cNvPr id="502" name="Digital Sound"/>
          <p:cNvSpPr txBox="1"/>
          <p:nvPr/>
        </p:nvSpPr>
        <p:spPr>
          <a:xfrm>
            <a:off x="6680557" y="171450"/>
            <a:ext cx="510976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Sound</a:t>
            </a:r>
          </a:p>
        </p:txBody>
      </p:sp>
      <p:pic>
        <p:nvPicPr>
          <p:cNvPr id="50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5335" r="0" b="0"/>
          <a:stretch>
            <a:fillRect/>
          </a:stretch>
        </p:blipFill>
        <p:spPr>
          <a:xfrm>
            <a:off x="7091362" y="8042442"/>
            <a:ext cx="10201276" cy="5407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ampling"/>
          <p:cNvSpPr txBox="1"/>
          <p:nvPr/>
        </p:nvSpPr>
        <p:spPr>
          <a:xfrm>
            <a:off x="7916823" y="19050"/>
            <a:ext cx="3551635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Sampling</a:t>
            </a:r>
          </a:p>
        </p:txBody>
      </p:sp>
      <p:sp>
        <p:nvSpPr>
          <p:cNvPr id="506" name="Sampling is the process of examining the value of a continuous  function…"/>
          <p:cNvSpPr txBox="1"/>
          <p:nvPr/>
        </p:nvSpPr>
        <p:spPr>
          <a:xfrm>
            <a:off x="1315987" y="1521325"/>
            <a:ext cx="17190721" cy="1229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sz="3600">
                <a:solidFill>
                  <a:srgbClr val="FF0000"/>
                </a:solidFill>
              </a:defRPr>
            </a:pPr>
            <a:r>
              <a:t>Sampling</a:t>
            </a:r>
            <a:r>
              <a:rPr>
                <a:solidFill>
                  <a:srgbClr val="000000"/>
                </a:solidFill>
              </a:rPr>
              <a:t> is the process of examining the value of a continuous  function </a:t>
            </a:r>
          </a:p>
          <a:p>
            <a:pPr algn="l" defTabSz="914400">
              <a:defRPr sz="3600"/>
            </a:pPr>
            <a:r>
              <a:t>at regular intervals. </a:t>
            </a: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</a:p>
          <a:p>
            <a:pPr algn="l" defTabSz="914400">
              <a:defRPr sz="3600"/>
            </a:pPr>
            <a:r>
              <a:t>Sampling usually occurs at </a:t>
            </a:r>
            <a:r>
              <a:rPr>
                <a:solidFill>
                  <a:srgbClr val="FF0000"/>
                </a:solidFill>
              </a:rPr>
              <a:t>uniform</a:t>
            </a:r>
            <a:r>
              <a:t> intervals, which are referred to as </a:t>
            </a:r>
            <a:r>
              <a:rPr>
                <a:solidFill>
                  <a:srgbClr val="FF0000"/>
                </a:solidFill>
              </a:rPr>
              <a:t>sampling intervals</a:t>
            </a:r>
            <a:r>
              <a:t>. The </a:t>
            </a:r>
            <a:r>
              <a:rPr>
                <a:solidFill>
                  <a:srgbClr val="FF0000"/>
                </a:solidFill>
              </a:rPr>
              <a:t>reciprocal</a:t>
            </a:r>
            <a:r>
              <a:t> of sampling interval is referred to as the </a:t>
            </a:r>
            <a:r>
              <a:rPr>
                <a:solidFill>
                  <a:srgbClr val="FF0000"/>
                </a:solidFill>
              </a:rPr>
              <a:t>sampling frequency</a:t>
            </a:r>
            <a:r>
              <a:t> or </a:t>
            </a:r>
            <a:r>
              <a:rPr>
                <a:solidFill>
                  <a:srgbClr val="FF0000"/>
                </a:solidFill>
              </a:rPr>
              <a:t>sampling rate</a:t>
            </a:r>
            <a:r>
              <a:t>. </a:t>
            </a:r>
          </a:p>
          <a:p>
            <a:pPr algn="l" defTabSz="914400">
              <a:defRPr sz="3600"/>
            </a:pPr>
            <a:r>
              <a:t>If the sampling is done in </a:t>
            </a:r>
            <a:r>
              <a:rPr>
                <a:solidFill>
                  <a:srgbClr val="FF0000"/>
                </a:solidFill>
              </a:rPr>
              <a:t>time domain</a:t>
            </a:r>
            <a:r>
              <a:t>, the unit of sampling interval is </a:t>
            </a:r>
            <a:r>
              <a:rPr>
                <a:solidFill>
                  <a:srgbClr val="FF0000"/>
                </a:solidFill>
              </a:rPr>
              <a:t>second</a:t>
            </a:r>
            <a:r>
              <a:t> and the unit of sampling rate is </a:t>
            </a:r>
            <a:r>
              <a:rPr>
                <a:solidFill>
                  <a:srgbClr val="FF0000"/>
                </a:solidFill>
              </a:rPr>
              <a:t>Hz</a:t>
            </a:r>
            <a:r>
              <a:t>, which means </a:t>
            </a:r>
            <a:r>
              <a:rPr>
                <a:solidFill>
                  <a:srgbClr val="FF0000"/>
                </a:solidFill>
              </a:rPr>
              <a:t>cycles per second</a:t>
            </a:r>
            <a:r>
              <a:t>. </a:t>
            </a:r>
          </a:p>
        </p:txBody>
      </p:sp>
      <p:pic>
        <p:nvPicPr>
          <p:cNvPr id="507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0" t="4258" r="0" b="0"/>
          <a:stretch>
            <a:fillRect/>
          </a:stretch>
        </p:blipFill>
        <p:spPr>
          <a:xfrm>
            <a:off x="6331284" y="3239669"/>
            <a:ext cx="9194801" cy="685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71978" y="2900947"/>
            <a:ext cx="13792201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Note that choosing the sampling rate is not innocent:"/>
          <p:cNvSpPr txBox="1"/>
          <p:nvPr/>
        </p:nvSpPr>
        <p:spPr>
          <a:xfrm>
            <a:off x="514326" y="1812924"/>
            <a:ext cx="11977887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000"/>
            </a:lvl1pPr>
          </a:lstStyle>
          <a:p>
            <a:pPr/>
            <a:r>
              <a:t>Note that choosing the sampling rate is not innocent:</a:t>
            </a:r>
          </a:p>
        </p:txBody>
      </p:sp>
      <p:sp>
        <p:nvSpPr>
          <p:cNvPr id="511" name="Sampling"/>
          <p:cNvSpPr txBox="1"/>
          <p:nvPr/>
        </p:nvSpPr>
        <p:spPr>
          <a:xfrm>
            <a:off x="8069223" y="19050"/>
            <a:ext cx="3551635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Sampling</a:t>
            </a:r>
          </a:p>
        </p:txBody>
      </p:sp>
      <p:sp>
        <p:nvSpPr>
          <p:cNvPr id="512" name="A higher sampling rate usually allows for a better representation of the original sound…"/>
          <p:cNvSpPr txBox="1"/>
          <p:nvPr/>
        </p:nvSpPr>
        <p:spPr>
          <a:xfrm>
            <a:off x="839947" y="10927848"/>
            <a:ext cx="21733968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3600"/>
            </a:pPr>
            <a:r>
              <a:t>A </a:t>
            </a:r>
            <a:r>
              <a:rPr>
                <a:solidFill>
                  <a:srgbClr val="FF0000"/>
                </a:solidFill>
              </a:rPr>
              <a:t>higher</a:t>
            </a:r>
            <a:r>
              <a:t> sampling rate usually allows for a </a:t>
            </a:r>
            <a:r>
              <a:rPr>
                <a:solidFill>
                  <a:srgbClr val="FF0000"/>
                </a:solidFill>
              </a:rPr>
              <a:t>better</a:t>
            </a:r>
            <a:r>
              <a:t> representation of the original sound </a:t>
            </a:r>
          </a:p>
          <a:p>
            <a:pPr algn="l" defTabSz="914400">
              <a:defRPr sz="3600"/>
            </a:pPr>
            <a:r>
              <a:t>wave. However, when the sampling rate is set to be </a:t>
            </a:r>
            <a:r>
              <a:rPr b="1">
                <a:solidFill>
                  <a:srgbClr val="FF4141"/>
                </a:solidFill>
              </a:rPr>
              <a:t>strictly greater than</a:t>
            </a:r>
            <a:r>
              <a:t>  </a:t>
            </a:r>
            <a:r>
              <a:rPr>
                <a:solidFill>
                  <a:srgbClr val="FF0000"/>
                </a:solidFill>
              </a:rPr>
              <a:t>twice the highest frequency</a:t>
            </a:r>
            <a:r>
              <a:t> in the</a:t>
            </a:r>
          </a:p>
          <a:p>
            <a:pPr algn="l" defTabSz="914400">
              <a:defRPr sz="3600"/>
            </a:pPr>
            <a:r>
              <a:t>signal, the original sound wave can be reconstructed without loss from the samples.</a:t>
            </a:r>
          </a:p>
          <a:p>
            <a:pPr algn="l" defTabSz="914400">
              <a:defRPr sz="3600"/>
            </a:pPr>
            <a:r>
              <a:t>This is known as the </a:t>
            </a:r>
            <a:r>
              <a:rPr>
                <a:solidFill>
                  <a:srgbClr val="FF0000"/>
                </a:solidFill>
              </a:rPr>
              <a:t>Nyquist theorem</a:t>
            </a:r>
            <a:r>
              <a:t>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Quantization"/>
          <p:cNvSpPr txBox="1"/>
          <p:nvPr/>
        </p:nvSpPr>
        <p:spPr>
          <a:xfrm>
            <a:off x="8762404" y="19050"/>
            <a:ext cx="4855767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Quantization</a:t>
            </a:r>
          </a:p>
        </p:txBody>
      </p:sp>
      <p:sp>
        <p:nvSpPr>
          <p:cNvPr id="515" name="Quantization is the process of limiting the value of a sample of a continuous…"/>
          <p:cNvSpPr txBox="1"/>
          <p:nvPr/>
        </p:nvSpPr>
        <p:spPr>
          <a:xfrm>
            <a:off x="346763" y="1673225"/>
            <a:ext cx="17298988" cy="2120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000"/>
            </a:pPr>
            <a:r>
              <a:t>Quantization is the process of limiting the value of a sample of a continuous </a:t>
            </a:r>
          </a:p>
          <a:p>
            <a:pPr algn="l" defTabSz="914400">
              <a:defRPr sz="4000"/>
            </a:pPr>
            <a:r>
              <a:t>function to one of a predetermined number of allowed values, </a:t>
            </a:r>
          </a:p>
          <a:p>
            <a:pPr algn="l" defTabSz="914400">
              <a:defRPr sz="4000"/>
            </a:pPr>
            <a:r>
              <a:t>which can then be represented by a finite number of bits.</a:t>
            </a:r>
          </a:p>
        </p:txBody>
      </p:sp>
      <p:pic>
        <p:nvPicPr>
          <p:cNvPr id="51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43600" y="4267200"/>
            <a:ext cx="10493375" cy="83597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61000" y="4181809"/>
            <a:ext cx="13462000" cy="6629401"/>
          </a:xfrm>
          <a:prstGeom prst="rect">
            <a:avLst/>
          </a:prstGeom>
          <a:ln w="12700">
            <a:miter lim="400000"/>
          </a:ln>
        </p:spPr>
      </p:pic>
      <p:sp>
        <p:nvSpPr>
          <p:cNvPr id="519" name="Quantization"/>
          <p:cNvSpPr txBox="1"/>
          <p:nvPr/>
        </p:nvSpPr>
        <p:spPr>
          <a:xfrm>
            <a:off x="10489220" y="174123"/>
            <a:ext cx="485576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Quantization</a:t>
            </a:r>
          </a:p>
        </p:txBody>
      </p:sp>
      <p:sp>
        <p:nvSpPr>
          <p:cNvPr id="520" name="The number of bits used to store each intensity defines the accuracy of…"/>
          <p:cNvSpPr txBox="1"/>
          <p:nvPr/>
        </p:nvSpPr>
        <p:spPr>
          <a:xfrm>
            <a:off x="436826" y="1723774"/>
            <a:ext cx="1597764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/>
            </a:pPr>
            <a:r>
              <a:t>The number of bits used to store each intensity defines the accuracy of </a:t>
            </a:r>
          </a:p>
          <a:p>
            <a:pPr defTabSz="914400">
              <a:defRPr sz="4000"/>
            </a:pPr>
            <a:r>
              <a:t>the digital sound:</a:t>
            </a:r>
          </a:p>
        </p:txBody>
      </p:sp>
      <p:sp>
        <p:nvSpPr>
          <p:cNvPr id="521" name="Line"/>
          <p:cNvSpPr/>
          <p:nvPr/>
        </p:nvSpPr>
        <p:spPr>
          <a:xfrm>
            <a:off x="9922042" y="11415288"/>
            <a:ext cx="5029201" cy="1"/>
          </a:xfrm>
          <a:prstGeom prst="line">
            <a:avLst/>
          </a:prstGeom>
          <a:ln w="1016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22" name="Adding one bit makes the sample twice as accurate"/>
          <p:cNvSpPr txBox="1"/>
          <p:nvPr/>
        </p:nvSpPr>
        <p:spPr>
          <a:xfrm>
            <a:off x="5511700" y="12019367"/>
            <a:ext cx="9565706" cy="5594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Adding one bit makes the sample twice as accurate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Audio Sound"/>
          <p:cNvSpPr txBox="1"/>
          <p:nvPr/>
        </p:nvSpPr>
        <p:spPr>
          <a:xfrm>
            <a:off x="7219315" y="171450"/>
            <a:ext cx="494665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Audio Sound</a:t>
            </a:r>
          </a:p>
        </p:txBody>
      </p:sp>
      <p:sp>
        <p:nvSpPr>
          <p:cNvPr id="525" name="Sampling:…"/>
          <p:cNvSpPr txBox="1"/>
          <p:nvPr/>
        </p:nvSpPr>
        <p:spPr>
          <a:xfrm>
            <a:off x="592416" y="2373395"/>
            <a:ext cx="18200448" cy="4635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914400">
              <a:defRPr i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Sampling:</a:t>
            </a:r>
          </a:p>
          <a:p>
            <a:pPr algn="l" defTabSz="914400">
              <a:defRPr sz="4000"/>
            </a:pPr>
          </a:p>
          <a:p>
            <a:pPr algn="l" defTabSz="914400">
              <a:defRPr sz="4000"/>
            </a:pPr>
            <a:r>
              <a:t>The human ear can hear sound up to 20,000 Hz: a sampling rate of </a:t>
            </a:r>
          </a:p>
          <a:p>
            <a:pPr algn="l" defTabSz="914400">
              <a:defRPr sz="4000"/>
            </a:pPr>
            <a:r>
              <a:t> 40,000 Hz is therefore sufficient. The standard for digital audio is </a:t>
            </a:r>
          </a:p>
          <a:p>
            <a:pPr algn="l" defTabSz="914400">
              <a:defRPr sz="4000"/>
            </a:pPr>
            <a:r>
              <a:t>44,100 Hz.</a:t>
            </a:r>
          </a:p>
          <a:p>
            <a:pPr defTabSz="914400">
              <a:defRPr sz="3600"/>
            </a:pPr>
          </a:p>
        </p:txBody>
      </p:sp>
      <p:sp>
        <p:nvSpPr>
          <p:cNvPr id="526" name="Quantization:"/>
          <p:cNvSpPr txBox="1"/>
          <p:nvPr/>
        </p:nvSpPr>
        <p:spPr>
          <a:xfrm>
            <a:off x="509947" y="6489699"/>
            <a:ext cx="2906813" cy="6117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Quantization:</a:t>
            </a:r>
          </a:p>
        </p:txBody>
      </p:sp>
      <p:sp>
        <p:nvSpPr>
          <p:cNvPr id="527" name="The current standard for the digital representation of audio sound is to use…"/>
          <p:cNvSpPr txBox="1"/>
          <p:nvPr/>
        </p:nvSpPr>
        <p:spPr>
          <a:xfrm>
            <a:off x="495909" y="7631362"/>
            <a:ext cx="17003813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defRPr sz="4000"/>
            </a:pPr>
            <a:r>
              <a:t>The current standard for the digital representation of audio sound is to use </a:t>
            </a:r>
          </a:p>
          <a:p>
            <a:pPr algn="l" defTabSz="914400">
              <a:defRPr sz="4000"/>
            </a:pPr>
            <a:r>
              <a:t>16 bits (i.e 65536 levels, half positive and half negative)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Number representation"/>
          <p:cNvSpPr txBox="1"/>
          <p:nvPr>
            <p:ph type="title" idx="4294967295"/>
          </p:nvPr>
        </p:nvSpPr>
        <p:spPr>
          <a:xfrm>
            <a:off x="984250" y="211786"/>
            <a:ext cx="22479000" cy="1663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Number representation</a:t>
            </a:r>
          </a:p>
        </p:txBody>
      </p:sp>
      <p:sp>
        <p:nvSpPr>
          <p:cNvPr id="156" name="Rectangle"/>
          <p:cNvSpPr/>
          <p:nvPr/>
        </p:nvSpPr>
        <p:spPr>
          <a:xfrm>
            <a:off x="131381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7" name="Rectangle"/>
          <p:cNvSpPr/>
          <p:nvPr/>
        </p:nvSpPr>
        <p:spPr>
          <a:xfrm>
            <a:off x="113093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8" name="Rectangle"/>
          <p:cNvSpPr/>
          <p:nvPr/>
        </p:nvSpPr>
        <p:spPr>
          <a:xfrm>
            <a:off x="94805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59" name="Rectangle"/>
          <p:cNvSpPr/>
          <p:nvPr/>
        </p:nvSpPr>
        <p:spPr>
          <a:xfrm>
            <a:off x="7651750" y="96583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60" name="1"/>
          <p:cNvSpPr txBox="1"/>
          <p:nvPr/>
        </p:nvSpPr>
        <p:spPr>
          <a:xfrm>
            <a:off x="8352790" y="8299450"/>
            <a:ext cx="45847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1</a:t>
            </a:r>
          </a:p>
        </p:txBody>
      </p:sp>
      <p:sp>
        <p:nvSpPr>
          <p:cNvPr id="161" name="7"/>
          <p:cNvSpPr txBox="1"/>
          <p:nvPr/>
        </p:nvSpPr>
        <p:spPr>
          <a:xfrm>
            <a:off x="9819640" y="8299450"/>
            <a:ext cx="419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7</a:t>
            </a:r>
          </a:p>
        </p:txBody>
      </p:sp>
      <p:sp>
        <p:nvSpPr>
          <p:cNvPr id="162" name="3"/>
          <p:cNvSpPr txBox="1"/>
          <p:nvPr/>
        </p:nvSpPr>
        <p:spPr>
          <a:xfrm>
            <a:off x="11648440" y="8299450"/>
            <a:ext cx="419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3</a:t>
            </a:r>
          </a:p>
        </p:txBody>
      </p:sp>
      <p:sp>
        <p:nvSpPr>
          <p:cNvPr id="163" name="2"/>
          <p:cNvSpPr txBox="1"/>
          <p:nvPr/>
        </p:nvSpPr>
        <p:spPr>
          <a:xfrm>
            <a:off x="13477239" y="8299450"/>
            <a:ext cx="4191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2</a:t>
            </a:r>
          </a:p>
        </p:txBody>
      </p:sp>
      <p:sp>
        <p:nvSpPr>
          <p:cNvPr id="164" name="1000"/>
          <p:cNvSpPr txBox="1"/>
          <p:nvPr/>
        </p:nvSpPr>
        <p:spPr>
          <a:xfrm>
            <a:off x="7929011" y="9607549"/>
            <a:ext cx="10287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1000</a:t>
            </a:r>
          </a:p>
        </p:txBody>
      </p:sp>
      <p:sp>
        <p:nvSpPr>
          <p:cNvPr id="165" name="100"/>
          <p:cNvSpPr txBox="1"/>
          <p:nvPr/>
        </p:nvSpPr>
        <p:spPr>
          <a:xfrm>
            <a:off x="9687961" y="9607549"/>
            <a:ext cx="8001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66" name="10"/>
          <p:cNvSpPr txBox="1"/>
          <p:nvPr/>
        </p:nvSpPr>
        <p:spPr>
          <a:xfrm>
            <a:off x="11935861" y="9607549"/>
            <a:ext cx="57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67" name="1"/>
          <p:cNvSpPr txBox="1"/>
          <p:nvPr/>
        </p:nvSpPr>
        <p:spPr>
          <a:xfrm>
            <a:off x="14031360" y="9607549"/>
            <a:ext cx="342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68" name="1x1000+7x100+3x10+2x1 = 1732"/>
          <p:cNvSpPr txBox="1"/>
          <p:nvPr/>
        </p:nvSpPr>
        <p:spPr>
          <a:xfrm>
            <a:off x="7320413" y="10737850"/>
            <a:ext cx="941832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4800"/>
            </a:pPr>
            <a:r>
              <a:t>1x</a:t>
            </a:r>
            <a:r>
              <a:rPr>
                <a:solidFill>
                  <a:srgbClr val="FF0000"/>
                </a:solidFill>
              </a:rPr>
              <a:t>1000</a:t>
            </a:r>
            <a:r>
              <a:t>+7x</a:t>
            </a:r>
            <a:r>
              <a:rPr>
                <a:solidFill>
                  <a:srgbClr val="FF0000"/>
                </a:solidFill>
              </a:rPr>
              <a:t>100</a:t>
            </a:r>
            <a:r>
              <a:t>+3x</a:t>
            </a:r>
            <a:r>
              <a:rPr>
                <a:solidFill>
                  <a:srgbClr val="FF0000"/>
                </a:solidFill>
              </a:rPr>
              <a:t>10</a:t>
            </a:r>
            <a:r>
              <a:t>+2x</a:t>
            </a:r>
            <a:r>
              <a:rPr>
                <a:solidFill>
                  <a:srgbClr val="FF0000"/>
                </a:solidFill>
              </a:rPr>
              <a:t>1</a:t>
            </a:r>
            <a:r>
              <a:t> = 1732</a:t>
            </a:r>
          </a:p>
        </p:txBody>
      </p:sp>
      <p:sp>
        <p:nvSpPr>
          <p:cNvPr id="169" name="Rectangle"/>
          <p:cNvSpPr/>
          <p:nvPr/>
        </p:nvSpPr>
        <p:spPr>
          <a:xfrm>
            <a:off x="131381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0" name="Rectangle"/>
          <p:cNvSpPr/>
          <p:nvPr/>
        </p:nvSpPr>
        <p:spPr>
          <a:xfrm>
            <a:off x="113093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94805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2" name="Rectangle"/>
          <p:cNvSpPr/>
          <p:nvPr/>
        </p:nvSpPr>
        <p:spPr>
          <a:xfrm>
            <a:off x="7651750" y="4933950"/>
            <a:ext cx="18288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73" name="1000"/>
          <p:cNvSpPr txBox="1"/>
          <p:nvPr/>
        </p:nvSpPr>
        <p:spPr>
          <a:xfrm>
            <a:off x="7912651" y="4911724"/>
            <a:ext cx="10287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1000</a:t>
            </a:r>
          </a:p>
        </p:txBody>
      </p:sp>
      <p:sp>
        <p:nvSpPr>
          <p:cNvPr id="174" name="100"/>
          <p:cNvSpPr txBox="1"/>
          <p:nvPr/>
        </p:nvSpPr>
        <p:spPr>
          <a:xfrm>
            <a:off x="9864925" y="4911724"/>
            <a:ext cx="8001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100</a:t>
            </a:r>
          </a:p>
        </p:txBody>
      </p:sp>
      <p:sp>
        <p:nvSpPr>
          <p:cNvPr id="175" name="10"/>
          <p:cNvSpPr txBox="1"/>
          <p:nvPr/>
        </p:nvSpPr>
        <p:spPr>
          <a:xfrm>
            <a:off x="11891327" y="4911724"/>
            <a:ext cx="5715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</a:t>
            </a:r>
          </a:p>
        </p:txBody>
      </p:sp>
      <p:sp>
        <p:nvSpPr>
          <p:cNvPr id="176" name="1"/>
          <p:cNvSpPr txBox="1"/>
          <p:nvPr/>
        </p:nvSpPr>
        <p:spPr>
          <a:xfrm>
            <a:off x="13825253" y="4911724"/>
            <a:ext cx="342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7" name="We are used to counting in base 10:"/>
          <p:cNvSpPr txBox="1"/>
          <p:nvPr/>
        </p:nvSpPr>
        <p:spPr>
          <a:xfrm>
            <a:off x="518868" y="2732411"/>
            <a:ext cx="11835210" cy="1903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1500"/>
              </a:spcBef>
              <a:defRPr i="1" sz="6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We are used to counting in base 10:</a:t>
            </a:r>
          </a:p>
        </p:txBody>
      </p:sp>
      <p:sp>
        <p:nvSpPr>
          <p:cNvPr id="178" name="Example:"/>
          <p:cNvSpPr txBox="1"/>
          <p:nvPr/>
        </p:nvSpPr>
        <p:spPr>
          <a:xfrm>
            <a:off x="2566451" y="7836662"/>
            <a:ext cx="2365178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179" name="…..    thousands  hundreds     tens         units"/>
          <p:cNvSpPr txBox="1"/>
          <p:nvPr/>
        </p:nvSpPr>
        <p:spPr>
          <a:xfrm>
            <a:off x="6151610" y="6342146"/>
            <a:ext cx="898572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/>
            </a:lvl1pPr>
          </a:lstStyle>
          <a:p>
            <a:pPr/>
            <a:r>
              <a:t>…..    thousands  hundreds     tens         units</a:t>
            </a:r>
          </a:p>
        </p:txBody>
      </p:sp>
      <p:sp>
        <p:nvSpPr>
          <p:cNvPr id="180" name="103        102           101          100"/>
          <p:cNvSpPr txBox="1"/>
          <p:nvPr/>
        </p:nvSpPr>
        <p:spPr>
          <a:xfrm>
            <a:off x="7983821" y="5492749"/>
            <a:ext cx="68275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10</a:t>
            </a:r>
            <a:r>
              <a:rPr baseline="31000"/>
              <a:t>3</a:t>
            </a:r>
            <a:r>
              <a:t>        10</a:t>
            </a:r>
            <a:r>
              <a:rPr baseline="31000"/>
              <a:t>2</a:t>
            </a:r>
            <a:r>
              <a:t>           10</a:t>
            </a:r>
            <a:r>
              <a:rPr baseline="31000"/>
              <a:t>1</a:t>
            </a:r>
            <a:r>
              <a:t>          10</a:t>
            </a:r>
            <a:r>
              <a:rPr baseline="31000"/>
              <a:t>0</a:t>
            </a:r>
          </a:p>
        </p:txBody>
      </p:sp>
      <p:sp>
        <p:nvSpPr>
          <p:cNvPr id="181" name="Line"/>
          <p:cNvSpPr/>
          <p:nvPr/>
        </p:nvSpPr>
        <p:spPr>
          <a:xfrm>
            <a:off x="14400693" y="8743950"/>
            <a:ext cx="1371601" cy="0"/>
          </a:xfrm>
          <a:prstGeom prst="line">
            <a:avLst/>
          </a:prstGeom>
          <a:ln w="50800">
            <a:solidFill>
              <a:srgbClr val="008080"/>
            </a:solidFill>
            <a:head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182" name="digits"/>
          <p:cNvSpPr txBox="1"/>
          <p:nvPr/>
        </p:nvSpPr>
        <p:spPr>
          <a:xfrm>
            <a:off x="16661657" y="8385770"/>
            <a:ext cx="146238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digits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How much space do we need to store one minute of music?"/>
          <p:cNvSpPr txBox="1"/>
          <p:nvPr/>
        </p:nvSpPr>
        <p:spPr>
          <a:xfrm>
            <a:off x="685085" y="2610513"/>
            <a:ext cx="12267357" cy="6117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0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How much space do we need to store one minute of music?</a:t>
            </a:r>
          </a:p>
        </p:txBody>
      </p:sp>
      <p:sp>
        <p:nvSpPr>
          <p:cNvPr id="530" name="60 seconds…"/>
          <p:cNvSpPr txBox="1"/>
          <p:nvPr/>
        </p:nvSpPr>
        <p:spPr>
          <a:xfrm>
            <a:off x="4459839" y="3991977"/>
            <a:ext cx="6380213" cy="279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buSzPct val="100000"/>
              <a:buChar char="-"/>
              <a:defRPr sz="3600"/>
            </a:pPr>
            <a:r>
              <a:t> </a:t>
            </a:r>
            <a:r>
              <a:rPr sz="4000"/>
              <a:t>60 seconds</a:t>
            </a:r>
            <a:endParaRPr sz="4000"/>
          </a:p>
          <a:p>
            <a:pPr algn="l" defTabSz="914400">
              <a:buSzPct val="100000"/>
              <a:buChar char="-"/>
              <a:defRPr sz="4000"/>
            </a:pPr>
            <a:r>
              <a:t> 44,100 samples</a:t>
            </a:r>
          </a:p>
          <a:p>
            <a:pPr algn="l" defTabSz="914400">
              <a:buSzPct val="100000"/>
              <a:buChar char="-"/>
              <a:defRPr sz="4000"/>
            </a:pPr>
            <a:r>
              <a:t>16 bits (2 bytes) per sample</a:t>
            </a:r>
          </a:p>
          <a:p>
            <a:pPr algn="l" defTabSz="914400">
              <a:buSzPct val="100000"/>
              <a:buChar char="-"/>
              <a:defRPr sz="4000"/>
            </a:pPr>
            <a:r>
              <a:t> 2 channels (stereo)</a:t>
            </a:r>
          </a:p>
        </p:txBody>
      </p:sp>
      <p:sp>
        <p:nvSpPr>
          <p:cNvPr id="531" name="S = 60x44100x2x2 = 10,534,000 bytes ≈ 10 MB !!"/>
          <p:cNvSpPr txBox="1"/>
          <p:nvPr/>
        </p:nvSpPr>
        <p:spPr>
          <a:xfrm>
            <a:off x="1045495" y="7790280"/>
            <a:ext cx="10545912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4000"/>
            </a:pPr>
            <a:r>
              <a:t>S = 60x44100x2x2 = 10,534,000 bytes ≈ </a:t>
            </a:r>
            <a:r>
              <a:rPr>
                <a:solidFill>
                  <a:srgbClr val="FF0000"/>
                </a:solidFill>
              </a:rPr>
              <a:t>10 MB !!</a:t>
            </a:r>
          </a:p>
        </p:txBody>
      </p:sp>
      <p:sp>
        <p:nvSpPr>
          <p:cNvPr id="532" name="1 hour of music would be more than 600 MB !"/>
          <p:cNvSpPr txBox="1"/>
          <p:nvPr/>
        </p:nvSpPr>
        <p:spPr>
          <a:xfrm>
            <a:off x="2856041" y="9425405"/>
            <a:ext cx="10363846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000">
                <a:solidFill>
                  <a:srgbClr val="FF0000"/>
                </a:solidFill>
              </a:defRPr>
            </a:lvl1pPr>
          </a:lstStyle>
          <a:p>
            <a:pPr/>
            <a:r>
              <a:t>1 hour of music would be more than 600 MB !</a:t>
            </a:r>
          </a:p>
        </p:txBody>
      </p:sp>
      <p:sp>
        <p:nvSpPr>
          <p:cNvPr id="533" name="Audio Sound"/>
          <p:cNvSpPr txBox="1"/>
          <p:nvPr/>
        </p:nvSpPr>
        <p:spPr>
          <a:xfrm>
            <a:off x="7219315" y="171450"/>
            <a:ext cx="494665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Audio Sound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96547" y="2259263"/>
            <a:ext cx="11582401" cy="10509251"/>
          </a:xfrm>
          <a:prstGeom prst="rect">
            <a:avLst/>
          </a:prstGeom>
          <a:ln w="12700">
            <a:miter lim="400000"/>
          </a:ln>
        </p:spPr>
      </p:pic>
      <p:sp>
        <p:nvSpPr>
          <p:cNvPr id="536" name="www.atpm.com/6.02/digitalaudio.shtml"/>
          <p:cNvSpPr txBox="1"/>
          <p:nvPr/>
        </p:nvSpPr>
        <p:spPr>
          <a:xfrm>
            <a:off x="7910537" y="12796346"/>
            <a:ext cx="856292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www.atpm.com/6.02/digitalaudio.shtml</a:t>
            </a:r>
            <a:r>
              <a:rPr i="0" sz="4800"/>
              <a:t> </a:t>
            </a:r>
          </a:p>
        </p:txBody>
      </p:sp>
      <p:sp>
        <p:nvSpPr>
          <p:cNvPr id="537" name="Analog Recording"/>
          <p:cNvSpPr txBox="1"/>
          <p:nvPr/>
        </p:nvSpPr>
        <p:spPr>
          <a:xfrm>
            <a:off x="7885072" y="83218"/>
            <a:ext cx="6663136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Analog Recording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2105" y="1863187"/>
            <a:ext cx="11277601" cy="10417176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www.atpm.com/6.02/digitalaudio.shtml"/>
          <p:cNvSpPr txBox="1"/>
          <p:nvPr/>
        </p:nvSpPr>
        <p:spPr>
          <a:xfrm>
            <a:off x="12135493" y="12646620"/>
            <a:ext cx="856292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www.atpm.com/6.02/digitalaudio.shtml</a:t>
            </a:r>
            <a:r>
              <a:rPr i="0" sz="4800"/>
              <a:t> </a:t>
            </a:r>
          </a:p>
        </p:txBody>
      </p:sp>
      <p:sp>
        <p:nvSpPr>
          <p:cNvPr id="541" name="DIGITAL RECORDING"/>
          <p:cNvSpPr txBox="1"/>
          <p:nvPr/>
        </p:nvSpPr>
        <p:spPr>
          <a:xfrm>
            <a:off x="7045086" y="-197519"/>
            <a:ext cx="864790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RECORDING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2105" y="1863187"/>
            <a:ext cx="11277601" cy="10417176"/>
          </a:xfrm>
          <a:prstGeom prst="rect">
            <a:avLst/>
          </a:prstGeom>
          <a:ln w="12700">
            <a:miter lim="400000"/>
          </a:ln>
        </p:spPr>
      </p:pic>
      <p:sp>
        <p:nvSpPr>
          <p:cNvPr id="544" name="www.atpm.com/6.02/digitalaudio.shtml"/>
          <p:cNvSpPr txBox="1"/>
          <p:nvPr/>
        </p:nvSpPr>
        <p:spPr>
          <a:xfrm>
            <a:off x="12135493" y="12646620"/>
            <a:ext cx="8562926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i="1" sz="4000"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hlinkClick r:id="rId3" invalidUrl="" action="" tgtFrame="" tooltip="" history="1" highlightClick="0" endSnd="0"/>
              </a:rPr>
              <a:t>www.atpm.com/6.02/digitalaudio.shtml</a:t>
            </a:r>
            <a:r>
              <a:rPr i="0" sz="4800"/>
              <a:t> </a:t>
            </a:r>
          </a:p>
        </p:txBody>
      </p:sp>
      <p:sp>
        <p:nvSpPr>
          <p:cNvPr id="545" name="DIGITAL RECORDING"/>
          <p:cNvSpPr txBox="1"/>
          <p:nvPr/>
        </p:nvSpPr>
        <p:spPr>
          <a:xfrm>
            <a:off x="7045086" y="-197519"/>
            <a:ext cx="8647908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RECORDING</a:t>
            </a:r>
          </a:p>
        </p:txBody>
      </p:sp>
      <p:sp>
        <p:nvSpPr>
          <p:cNvPr id="546" name="Faithful…"/>
          <p:cNvSpPr txBox="1"/>
          <p:nvPr/>
        </p:nvSpPr>
        <p:spPr>
          <a:xfrm>
            <a:off x="494345" y="5736389"/>
            <a:ext cx="7837141" cy="314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buSzPct val="100000"/>
              <a:buChar char="-"/>
              <a:defRPr sz="3600">
                <a:solidFill>
                  <a:srgbClr val="C0504D"/>
                </a:solidFill>
              </a:defRPr>
            </a:pPr>
            <a:r>
              <a:t>Faithful</a:t>
            </a:r>
          </a:p>
          <a:p>
            <a:pPr lvl="1" marL="457200" algn="l" defTabSz="914400">
              <a:buSzPct val="100000"/>
              <a:buChar char="-"/>
              <a:defRPr sz="3600"/>
            </a:pPr>
            <a:r>
              <a:t> </a:t>
            </a:r>
            <a:r>
              <a:rPr>
                <a:solidFill>
                  <a:srgbClr val="FF0000"/>
                </a:solidFill>
              </a:rPr>
              <a:t>can make multiple identical copies</a:t>
            </a:r>
          </a:p>
          <a:p>
            <a:pPr lvl="1" marL="457200" algn="l" defTabSz="914400">
              <a:buSzPct val="100000"/>
              <a:buChar char="-"/>
              <a:defRPr sz="3600"/>
            </a:pPr>
          </a:p>
          <a:p>
            <a:pPr algn="l" defTabSz="914400">
              <a:buSzPct val="100000"/>
              <a:buChar char="-"/>
              <a:defRPr sz="3600">
                <a:solidFill>
                  <a:srgbClr val="C0504D"/>
                </a:solidFill>
              </a:defRPr>
            </a:pPr>
            <a:r>
              <a:t>Can be processed</a:t>
            </a:r>
          </a:p>
          <a:p>
            <a:pPr lvl="1" marL="457200" algn="l" defTabSz="914400">
              <a:buSzPct val="100000"/>
              <a:buChar char="-"/>
              <a:defRPr sz="3600"/>
            </a:pPr>
            <a:r>
              <a:t> </a:t>
            </a:r>
            <a:r>
              <a:rPr>
                <a:solidFill>
                  <a:srgbClr val="FF0000"/>
                </a:solidFill>
              </a:rPr>
              <a:t>compression (MP3)</a:t>
            </a:r>
          </a:p>
        </p:txBody>
      </p:sp>
      <p:sp>
        <p:nvSpPr>
          <p:cNvPr id="547" name="Advantages of digital recording:"/>
          <p:cNvSpPr txBox="1"/>
          <p:nvPr/>
        </p:nvSpPr>
        <p:spPr>
          <a:xfrm>
            <a:off x="799322" y="3463410"/>
            <a:ext cx="6033121" cy="5594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36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Advantages of digital recording:</a:t>
            </a:r>
          </a:p>
        </p:txBody>
      </p:sp>
      <p:sp>
        <p:nvSpPr>
          <p:cNvPr id="548" name="Rectangle"/>
          <p:cNvSpPr/>
          <p:nvPr/>
        </p:nvSpPr>
        <p:spPr>
          <a:xfrm>
            <a:off x="374315" y="5406189"/>
            <a:ext cx="8077201" cy="3810001"/>
          </a:xfrm>
          <a:prstGeom prst="rect">
            <a:avLst/>
          </a:prstGeom>
          <a:ln w="50800">
            <a:solidFill>
              <a:srgbClr val="FF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Digital Data"/>
          <p:cNvSpPr txBox="1"/>
          <p:nvPr>
            <p:ph type="title" idx="4294967295"/>
          </p:nvPr>
        </p:nvSpPr>
        <p:spPr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Digital Data</a:t>
            </a:r>
          </a:p>
        </p:txBody>
      </p:sp>
      <p:sp>
        <p:nvSpPr>
          <p:cNvPr id="551" name="Binary and hexadecimal representations"/>
          <p:cNvSpPr txBox="1"/>
          <p:nvPr/>
        </p:nvSpPr>
        <p:spPr>
          <a:xfrm>
            <a:off x="1433934" y="4346742"/>
            <a:ext cx="935545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Binary and hexadecimal representations</a:t>
            </a:r>
          </a:p>
        </p:txBody>
      </p:sp>
      <p:sp>
        <p:nvSpPr>
          <p:cNvPr id="552" name="ASCII code and UNICODE"/>
          <p:cNvSpPr txBox="1"/>
          <p:nvPr/>
        </p:nvSpPr>
        <p:spPr>
          <a:xfrm>
            <a:off x="1433934" y="7707562"/>
            <a:ext cx="6380244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ASCII code and UNICODE</a:t>
            </a:r>
          </a:p>
        </p:txBody>
      </p:sp>
      <p:sp>
        <p:nvSpPr>
          <p:cNvPr id="553" name="Sound: Sampling, and Quantitizing"/>
          <p:cNvSpPr txBox="1"/>
          <p:nvPr/>
        </p:nvSpPr>
        <p:spPr>
          <a:xfrm>
            <a:off x="1433934" y="9387973"/>
            <a:ext cx="8275409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Sound: Sampling, and Quantitizing</a:t>
            </a:r>
          </a:p>
        </p:txBody>
      </p:sp>
      <p:sp>
        <p:nvSpPr>
          <p:cNvPr id="554" name="Images"/>
          <p:cNvSpPr txBox="1"/>
          <p:nvPr/>
        </p:nvSpPr>
        <p:spPr>
          <a:xfrm>
            <a:off x="1433934" y="11068384"/>
            <a:ext cx="1769455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100"/>
            </a:lvl1pPr>
          </a:lstStyle>
          <a:p>
            <a:pPr/>
            <a:r>
              <a:t>Images</a:t>
            </a:r>
          </a:p>
        </p:txBody>
      </p:sp>
      <p:sp>
        <p:nvSpPr>
          <p:cNvPr id="555" name="Different types of numbers: natural numbers, integers, real numbers"/>
          <p:cNvSpPr txBox="1"/>
          <p:nvPr/>
        </p:nvSpPr>
        <p:spPr>
          <a:xfrm>
            <a:off x="1433934" y="6027152"/>
            <a:ext cx="1579047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100"/>
            </a:lvl1pPr>
          </a:lstStyle>
          <a:p>
            <a:pPr/>
            <a:r>
              <a:t>Different types of numbers: natural numbers, integers, real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Daisy1.jpeg" descr="Daisy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0050" y="3727450"/>
            <a:ext cx="5651500" cy="5651500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Daisy1.jpeg" descr="Daisy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40050" y="3727450"/>
            <a:ext cx="5651500" cy="5651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61" name="Daisy2.png" descr="Daisy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4866" y="1729316"/>
            <a:ext cx="11684001" cy="9309101"/>
          </a:xfrm>
          <a:prstGeom prst="rect">
            <a:avLst/>
          </a:prstGeom>
          <a:ln w="12700">
            <a:miter lim="400000"/>
          </a:ln>
        </p:spPr>
      </p:pic>
      <p:sp>
        <p:nvSpPr>
          <p:cNvPr id="562" name="Square"/>
          <p:cNvSpPr/>
          <p:nvPr/>
        </p:nvSpPr>
        <p:spPr>
          <a:xfrm>
            <a:off x="17287132" y="5240335"/>
            <a:ext cx="753218" cy="751096"/>
          </a:xfrm>
          <a:prstGeom prst="rect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563" name="Line"/>
          <p:cNvSpPr/>
          <p:nvPr/>
        </p:nvSpPr>
        <p:spPr>
          <a:xfrm>
            <a:off x="11934491" y="1884211"/>
            <a:ext cx="5357686" cy="3376504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64" name="Line"/>
          <p:cNvSpPr/>
          <p:nvPr/>
        </p:nvSpPr>
        <p:spPr>
          <a:xfrm flipV="1">
            <a:off x="11985292" y="5978445"/>
            <a:ext cx="5256085" cy="4973567"/>
          </a:xfrm>
          <a:prstGeom prst="line">
            <a:avLst/>
          </a:prstGeom>
          <a:ln w="25400">
            <a:solidFill>
              <a:srgbClr val="414141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565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  <p:sp>
        <p:nvSpPr>
          <p:cNvPr id="568" name="Sampling:…"/>
          <p:cNvSpPr txBox="1"/>
          <p:nvPr/>
        </p:nvSpPr>
        <p:spPr>
          <a:xfrm>
            <a:off x="641680" y="1866900"/>
            <a:ext cx="22169569" cy="967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b="1" sz="5000"/>
            </a:pPr>
            <a:r>
              <a:t>Sampling:</a:t>
            </a:r>
          </a:p>
          <a:p>
            <a:pPr algn="l">
              <a:defRPr sz="4000"/>
            </a:pPr>
            <a:r>
              <a:t>Images are broken down into little squares: pixels</a:t>
            </a:r>
          </a:p>
          <a:p>
            <a:pPr algn="l">
              <a:defRPr sz="4000"/>
            </a:pPr>
            <a:r>
              <a:t>Resolution: Number of squares along each direction</a:t>
            </a:r>
          </a:p>
          <a:p>
            <a:pPr algn="l"/>
          </a:p>
          <a:p>
            <a:pPr algn="l"/>
          </a:p>
          <a:p>
            <a:pPr algn="l">
              <a:defRPr b="1" sz="5000"/>
            </a:pPr>
            <a:r>
              <a:t>Quantization:</a:t>
            </a:r>
          </a:p>
          <a:p>
            <a:pPr algn="l">
              <a:defRPr sz="4100"/>
            </a:pPr>
            <a:r>
              <a:t>Each pixel is characterized either as </a:t>
            </a:r>
          </a:p>
          <a:p>
            <a:pPr algn="l">
              <a:defRPr sz="4100"/>
            </a:pPr>
          </a:p>
          <a:p>
            <a:pPr marL="499872" indent="-499872" algn="l">
              <a:buSzPct val="75000"/>
              <a:buChar char="•"/>
              <a:defRPr sz="4100"/>
            </a:pPr>
            <a:r>
              <a:t>A binary number (0 or 1) to indicate black or white</a:t>
            </a:r>
          </a:p>
          <a:p>
            <a:pPr marL="499872" indent="-499872" algn="l">
              <a:buSzPct val="75000"/>
              <a:buChar char="•"/>
              <a:defRPr sz="4100"/>
            </a:pPr>
            <a:r>
              <a:t>A natural number between 0 and 255, to indicate a gray scale</a:t>
            </a:r>
          </a:p>
          <a:p>
            <a:pPr marL="499872" indent="-499872" algn="l">
              <a:buSzPct val="75000"/>
              <a:buChar char="•"/>
              <a:defRPr sz="4100"/>
            </a:pPr>
            <a:r>
              <a:t>- A set of three numbers, each between 0 and 255, to indicate the amount of Red (R), Green (G), and Blue (B)</a:t>
            </a:r>
          </a:p>
          <a:p>
            <a:pPr algn="l">
              <a:defRPr sz="4100"/>
            </a:pPr>
          </a:p>
          <a:p>
            <a:pPr algn="l">
              <a:defRPr sz="4100"/>
            </a:pPr>
            <a:r>
              <a:t>“True Color”: a pixel is represented by 24 bits, corresponding to 16,777,216 possible colors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45866" y="7433733"/>
            <a:ext cx="5588001" cy="5588001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  <p:sp>
        <p:nvSpPr>
          <p:cNvPr id="572" name="The RGB color model (used for most digital representations of images)"/>
          <p:cNvSpPr txBox="1"/>
          <p:nvPr/>
        </p:nvSpPr>
        <p:spPr>
          <a:xfrm>
            <a:off x="716524" y="1748366"/>
            <a:ext cx="1323121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The RGB color model (used for most digital representations of images)</a:t>
            </a:r>
          </a:p>
        </p:txBody>
      </p:sp>
      <p:sp>
        <p:nvSpPr>
          <p:cNvPr id="573" name="Mixing colors:"/>
          <p:cNvSpPr txBox="1"/>
          <p:nvPr/>
        </p:nvSpPr>
        <p:spPr>
          <a:xfrm>
            <a:off x="956105" y="6842125"/>
            <a:ext cx="2778324" cy="63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Mixing colors:</a:t>
            </a:r>
          </a:p>
        </p:txBody>
      </p:sp>
      <p:pic>
        <p:nvPicPr>
          <p:cNvPr id="57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73233" y="2566458"/>
            <a:ext cx="8813801" cy="3835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19600" y="3637678"/>
            <a:ext cx="6440643" cy="6440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054207" y="3500820"/>
            <a:ext cx="6616848" cy="6616847"/>
          </a:xfrm>
          <a:prstGeom prst="rect">
            <a:avLst/>
          </a:prstGeom>
          <a:ln w="12700">
            <a:miter lim="400000"/>
          </a:ln>
        </p:spPr>
      </p:pic>
      <p:sp>
        <p:nvSpPr>
          <p:cNvPr id="578" name="Digital Images"/>
          <p:cNvSpPr txBox="1"/>
          <p:nvPr/>
        </p:nvSpPr>
        <p:spPr>
          <a:xfrm>
            <a:off x="7899955" y="133350"/>
            <a:ext cx="5363370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Digital Images</a:t>
            </a:r>
          </a:p>
        </p:txBody>
      </p:sp>
      <p:sp>
        <p:nvSpPr>
          <p:cNvPr id="579" name="The CMYK color model (used by color printers)"/>
          <p:cNvSpPr txBox="1"/>
          <p:nvPr/>
        </p:nvSpPr>
        <p:spPr>
          <a:xfrm>
            <a:off x="1839581" y="2158564"/>
            <a:ext cx="8953104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/>
            </a:lvl1pPr>
          </a:lstStyle>
          <a:p>
            <a:pPr/>
            <a:r>
              <a:t>The CMYK color model (used by color printers)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Rectangle"/>
          <p:cNvSpPr/>
          <p:nvPr/>
        </p:nvSpPr>
        <p:spPr>
          <a:xfrm>
            <a:off x="141732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5" name="Rectangle"/>
          <p:cNvSpPr/>
          <p:nvPr/>
        </p:nvSpPr>
        <p:spPr>
          <a:xfrm>
            <a:off x="129540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6" name="Rectangle"/>
          <p:cNvSpPr/>
          <p:nvPr/>
        </p:nvSpPr>
        <p:spPr>
          <a:xfrm>
            <a:off x="117348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7" name="Rectangle"/>
          <p:cNvSpPr/>
          <p:nvPr/>
        </p:nvSpPr>
        <p:spPr>
          <a:xfrm>
            <a:off x="105156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8" name="Rectangle"/>
          <p:cNvSpPr/>
          <p:nvPr/>
        </p:nvSpPr>
        <p:spPr>
          <a:xfrm>
            <a:off x="92964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89" name="Rectangle"/>
          <p:cNvSpPr/>
          <p:nvPr/>
        </p:nvSpPr>
        <p:spPr>
          <a:xfrm>
            <a:off x="80772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0" name="Rectangle"/>
          <p:cNvSpPr/>
          <p:nvPr/>
        </p:nvSpPr>
        <p:spPr>
          <a:xfrm>
            <a:off x="68580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1" name="Rectangle"/>
          <p:cNvSpPr/>
          <p:nvPr/>
        </p:nvSpPr>
        <p:spPr>
          <a:xfrm>
            <a:off x="56388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2" name="Rectangle"/>
          <p:cNvSpPr/>
          <p:nvPr/>
        </p:nvSpPr>
        <p:spPr>
          <a:xfrm>
            <a:off x="153924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3" name="Rectangle"/>
          <p:cNvSpPr/>
          <p:nvPr/>
        </p:nvSpPr>
        <p:spPr>
          <a:xfrm>
            <a:off x="44196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4" name="Rectangle"/>
          <p:cNvSpPr/>
          <p:nvPr/>
        </p:nvSpPr>
        <p:spPr>
          <a:xfrm>
            <a:off x="16611600" y="1051560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195" name="1      1      0      1      1      0      0      0      1       0      0"/>
          <p:cNvSpPr txBox="1"/>
          <p:nvPr/>
        </p:nvSpPr>
        <p:spPr>
          <a:xfrm>
            <a:off x="4898857" y="9402010"/>
            <a:ext cx="12763501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1      1      0      1      1      0      0      0      1       0      0</a:t>
            </a:r>
          </a:p>
        </p:txBody>
      </p:sp>
      <p:sp>
        <p:nvSpPr>
          <p:cNvPr id="196" name="1024    512    256     128     64       32       16       8        4          2         1"/>
          <p:cNvSpPr txBox="1"/>
          <p:nvPr/>
        </p:nvSpPr>
        <p:spPr>
          <a:xfrm>
            <a:off x="4527550" y="10464799"/>
            <a:ext cx="12915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1024    512    256     128     64       32       16       8        4          2         1</a:t>
            </a:r>
          </a:p>
        </p:txBody>
      </p:sp>
      <p:sp>
        <p:nvSpPr>
          <p:cNvPr id="197" name="1x1024+1x512+0x256+1x128+1x64+0x32+ 0x16+ 0x8 + 1x4  + 0x2 + 0x1  = 1732"/>
          <p:cNvSpPr txBox="1"/>
          <p:nvPr/>
        </p:nvSpPr>
        <p:spPr>
          <a:xfrm>
            <a:off x="4042792" y="11349789"/>
            <a:ext cx="15930117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1x</a:t>
            </a:r>
            <a:r>
              <a:rPr>
                <a:solidFill>
                  <a:srgbClr val="FF0000"/>
                </a:solidFill>
              </a:rPr>
              <a:t>1024</a:t>
            </a:r>
            <a:r>
              <a:t>+1x</a:t>
            </a:r>
            <a:r>
              <a:rPr>
                <a:solidFill>
                  <a:srgbClr val="FF0000"/>
                </a:solidFill>
              </a:rPr>
              <a:t>512</a:t>
            </a:r>
            <a:r>
              <a:t>+0x</a:t>
            </a:r>
            <a:r>
              <a:rPr>
                <a:solidFill>
                  <a:srgbClr val="FF0000"/>
                </a:solidFill>
              </a:rPr>
              <a:t>256</a:t>
            </a:r>
            <a:r>
              <a:t>+1x</a:t>
            </a:r>
            <a:r>
              <a:rPr>
                <a:solidFill>
                  <a:srgbClr val="FF0000"/>
                </a:solidFill>
              </a:rPr>
              <a:t>128</a:t>
            </a:r>
            <a:r>
              <a:t>+1x</a:t>
            </a:r>
            <a:r>
              <a:rPr>
                <a:solidFill>
                  <a:srgbClr val="FF0000"/>
                </a:solidFill>
              </a:rPr>
              <a:t>64</a:t>
            </a:r>
            <a:r>
              <a:t>+0x</a:t>
            </a:r>
            <a:r>
              <a:rPr>
                <a:solidFill>
                  <a:srgbClr val="FF0000"/>
                </a:solidFill>
              </a:rPr>
              <a:t>32</a:t>
            </a:r>
            <a:r>
              <a:t>+ 0x</a:t>
            </a:r>
            <a:r>
              <a:rPr>
                <a:solidFill>
                  <a:srgbClr val="FF0000"/>
                </a:solidFill>
              </a:rPr>
              <a:t>16</a:t>
            </a:r>
            <a:r>
              <a:t>+ 0x</a:t>
            </a:r>
            <a:r>
              <a:rPr>
                <a:solidFill>
                  <a:srgbClr val="FF0000"/>
                </a:solidFill>
              </a:rPr>
              <a:t>8</a:t>
            </a:r>
            <a:r>
              <a:t> + 1x</a:t>
            </a:r>
            <a:r>
              <a:rPr>
                <a:solidFill>
                  <a:srgbClr val="FF0000"/>
                </a:solidFill>
              </a:rPr>
              <a:t>4</a:t>
            </a:r>
            <a:r>
              <a:t>  + 0x</a:t>
            </a:r>
            <a:r>
              <a:rPr>
                <a:solidFill>
                  <a:srgbClr val="FF0000"/>
                </a:solidFill>
              </a:rPr>
              <a:t>2</a:t>
            </a:r>
            <a:r>
              <a:t> + 0x</a:t>
            </a:r>
            <a:r>
              <a:rPr>
                <a:solidFill>
                  <a:srgbClr val="FF0000"/>
                </a:solidFill>
              </a:rPr>
              <a:t>1</a:t>
            </a:r>
            <a:r>
              <a:t>  = 1732 </a:t>
            </a:r>
          </a:p>
        </p:txBody>
      </p:sp>
      <p:sp>
        <p:nvSpPr>
          <p:cNvPr id="198" name="Computers use a different system: base 2:"/>
          <p:cNvSpPr txBox="1"/>
          <p:nvPr/>
        </p:nvSpPr>
        <p:spPr>
          <a:xfrm>
            <a:off x="240307" y="2701423"/>
            <a:ext cx="13781486" cy="217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spcBef>
                <a:spcPts val="1500"/>
              </a:spcBef>
              <a:defRPr i="1" sz="64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Computers use a different system: base 2:</a:t>
            </a:r>
          </a:p>
        </p:txBody>
      </p:sp>
      <p:sp>
        <p:nvSpPr>
          <p:cNvPr id="199" name="Rectangle"/>
          <p:cNvSpPr/>
          <p:nvPr/>
        </p:nvSpPr>
        <p:spPr>
          <a:xfrm>
            <a:off x="150558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0" name="Rectangle"/>
          <p:cNvSpPr/>
          <p:nvPr/>
        </p:nvSpPr>
        <p:spPr>
          <a:xfrm>
            <a:off x="138366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1" name="Rectangle"/>
          <p:cNvSpPr/>
          <p:nvPr/>
        </p:nvSpPr>
        <p:spPr>
          <a:xfrm>
            <a:off x="126174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2" name="Rectangle"/>
          <p:cNvSpPr/>
          <p:nvPr/>
        </p:nvSpPr>
        <p:spPr>
          <a:xfrm>
            <a:off x="113982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3" name="Rectangle"/>
          <p:cNvSpPr/>
          <p:nvPr/>
        </p:nvSpPr>
        <p:spPr>
          <a:xfrm>
            <a:off x="101790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4" name="Rectangle"/>
          <p:cNvSpPr/>
          <p:nvPr/>
        </p:nvSpPr>
        <p:spPr>
          <a:xfrm>
            <a:off x="89598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5" name="Rectangle"/>
          <p:cNvSpPr/>
          <p:nvPr/>
        </p:nvSpPr>
        <p:spPr>
          <a:xfrm>
            <a:off x="77406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6" name="Rectangle"/>
          <p:cNvSpPr/>
          <p:nvPr/>
        </p:nvSpPr>
        <p:spPr>
          <a:xfrm>
            <a:off x="65214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7" name="Rectangle"/>
          <p:cNvSpPr/>
          <p:nvPr/>
        </p:nvSpPr>
        <p:spPr>
          <a:xfrm>
            <a:off x="162750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8" name="Rectangle"/>
          <p:cNvSpPr/>
          <p:nvPr/>
        </p:nvSpPr>
        <p:spPr>
          <a:xfrm>
            <a:off x="53022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09" name="Rectangle"/>
          <p:cNvSpPr/>
          <p:nvPr/>
        </p:nvSpPr>
        <p:spPr>
          <a:xfrm>
            <a:off x="17494250" y="4667250"/>
            <a:ext cx="1219200" cy="609600"/>
          </a:xfrm>
          <a:prstGeom prst="rect">
            <a:avLst/>
          </a:prstGeom>
          <a:ln w="50800">
            <a:solidFill>
              <a:srgbClr val="000000"/>
            </a:solidFill>
          </a:ln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10" name="1024    512    256     128     64       32       16       8        4          2         1"/>
          <p:cNvSpPr txBox="1"/>
          <p:nvPr/>
        </p:nvSpPr>
        <p:spPr>
          <a:xfrm>
            <a:off x="5373971" y="4591049"/>
            <a:ext cx="12915901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3600">
                <a:solidFill>
                  <a:srgbClr val="FF0000"/>
                </a:solidFill>
              </a:defRPr>
            </a:lvl1pPr>
          </a:lstStyle>
          <a:p>
            <a:pPr/>
            <a:r>
              <a:t>1024    512    256     128     64       32       16       8        4          2         1</a:t>
            </a:r>
          </a:p>
        </p:txBody>
      </p:sp>
      <p:sp>
        <p:nvSpPr>
          <p:cNvPr id="211" name="210      29      28        27      26        25       24       23       22       21        20"/>
          <p:cNvSpPr txBox="1"/>
          <p:nvPr/>
        </p:nvSpPr>
        <p:spPr>
          <a:xfrm>
            <a:off x="5698490" y="5378449"/>
            <a:ext cx="12923520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2</a:t>
            </a:r>
            <a:r>
              <a:rPr baseline="31000"/>
              <a:t>10</a:t>
            </a:r>
            <a:r>
              <a:t>      2</a:t>
            </a:r>
            <a:r>
              <a:rPr baseline="31000"/>
              <a:t>9</a:t>
            </a:r>
            <a:r>
              <a:t>      2</a:t>
            </a:r>
            <a:r>
              <a:rPr baseline="31000"/>
              <a:t>8</a:t>
            </a:r>
            <a:r>
              <a:t>        2</a:t>
            </a:r>
            <a:r>
              <a:rPr baseline="31000"/>
              <a:t>7</a:t>
            </a:r>
            <a:r>
              <a:t>      2</a:t>
            </a:r>
            <a:r>
              <a:rPr baseline="31000"/>
              <a:t>6</a:t>
            </a:r>
            <a:r>
              <a:t>        2</a:t>
            </a:r>
            <a:r>
              <a:rPr baseline="31000"/>
              <a:t>5</a:t>
            </a:r>
            <a:r>
              <a:t>       2</a:t>
            </a:r>
            <a:r>
              <a:rPr baseline="31000"/>
              <a:t>4 </a:t>
            </a:r>
            <a:r>
              <a:t>      2</a:t>
            </a:r>
            <a:r>
              <a:rPr baseline="31000"/>
              <a:t>3</a:t>
            </a:r>
            <a:r>
              <a:t>       2</a:t>
            </a:r>
            <a:r>
              <a:rPr baseline="31000"/>
              <a:t>2</a:t>
            </a:r>
            <a:r>
              <a:t>       2</a:t>
            </a:r>
            <a:r>
              <a:rPr baseline="31000"/>
              <a:t>1</a:t>
            </a:r>
            <a:r>
              <a:t>        2</a:t>
            </a:r>
            <a:r>
              <a:rPr baseline="31000"/>
              <a:t>0</a:t>
            </a:r>
          </a:p>
        </p:txBody>
      </p:sp>
      <p:sp>
        <p:nvSpPr>
          <p:cNvPr id="212" name="Example:"/>
          <p:cNvSpPr txBox="1"/>
          <p:nvPr/>
        </p:nvSpPr>
        <p:spPr>
          <a:xfrm>
            <a:off x="2960151" y="6995120"/>
            <a:ext cx="2365178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Example:</a:t>
            </a:r>
          </a:p>
        </p:txBody>
      </p:sp>
      <p:sp>
        <p:nvSpPr>
          <p:cNvPr id="213" name="Line"/>
          <p:cNvSpPr/>
          <p:nvPr/>
        </p:nvSpPr>
        <p:spPr>
          <a:xfrm>
            <a:off x="18127510" y="8994942"/>
            <a:ext cx="1371601" cy="1"/>
          </a:xfrm>
          <a:prstGeom prst="line">
            <a:avLst/>
          </a:prstGeom>
          <a:ln w="50800">
            <a:solidFill>
              <a:srgbClr val="008080"/>
            </a:solidFill>
            <a:head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14" name="bits"/>
          <p:cNvSpPr txBox="1"/>
          <p:nvPr/>
        </p:nvSpPr>
        <p:spPr>
          <a:xfrm>
            <a:off x="20356760" y="8636762"/>
            <a:ext cx="1009056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bits</a:t>
            </a:r>
          </a:p>
        </p:txBody>
      </p:sp>
      <p:sp>
        <p:nvSpPr>
          <p:cNvPr id="215" name="Number representation"/>
          <p:cNvSpPr txBox="1"/>
          <p:nvPr>
            <p:ph type="title" idx="4294967295"/>
          </p:nvPr>
        </p:nvSpPr>
        <p:spPr>
          <a:xfrm>
            <a:off x="984250" y="211786"/>
            <a:ext cx="22479000" cy="1663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Number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Table 1"/>
          <p:cNvGraphicFramePr/>
          <p:nvPr/>
        </p:nvGraphicFramePr>
        <p:xfrm>
          <a:off x="5334000" y="2794000"/>
          <a:ext cx="13716000" cy="1030287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843712"/>
                <a:gridCol w="6843712"/>
              </a:tblGrid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</a:rPr>
                        <a:t>Base 10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FF0000"/>
                          </a:solidFill>
                        </a:rPr>
                        <a:t>Base 2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508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3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4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100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5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101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6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253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11111101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254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11111110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88382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255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11111111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25400">
                      <a:solidFill>
                        <a:srgbClr val="000000"/>
                      </a:solidFill>
                    </a:lnB>
                  </a:tcPr>
                </a:tc>
              </a:tr>
              <a:tr h="791548"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50800">
                      <a:solidFill>
                        <a:srgbClr val="000000"/>
                      </a:solidFill>
                    </a:lnL>
                    <a:lnR w="254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spcBef>
                          <a:spcPts val="900"/>
                        </a:spcBef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4000">
                          <a:solidFill>
                            <a:srgbClr val="414141"/>
                          </a:solidFill>
                        </a:rPr>
                        <a:t>…</a:t>
                      </a:r>
                    </a:p>
                  </a:txBody>
                  <a:tcPr marL="45720" marR="45720" marT="45720" marB="45720" anchor="ctr" anchorCtr="0" horzOverflow="overflow">
                    <a:lnL w="25400">
                      <a:solidFill>
                        <a:srgbClr val="000000"/>
                      </a:solidFill>
                    </a:lnL>
                    <a:lnR w="50800">
                      <a:solidFill>
                        <a:srgbClr val="000000"/>
                      </a:solidFill>
                    </a:lnR>
                    <a:lnT w="25400">
                      <a:solidFill>
                        <a:srgbClr val="000000"/>
                      </a:solidFill>
                    </a:lnT>
                    <a:lnB w="50800">
                      <a:solidFill>
                        <a:srgbClr val="000000"/>
                      </a:solidFill>
                    </a:lnB>
                  </a:tcPr>
                </a:tc>
              </a:tr>
            </a:tbl>
          </a:graphicData>
        </a:graphic>
      </p:graphicFrame>
      <p:sp>
        <p:nvSpPr>
          <p:cNvPr id="218" name="Number representation"/>
          <p:cNvSpPr txBox="1"/>
          <p:nvPr>
            <p:ph type="title" idx="4294967295"/>
          </p:nvPr>
        </p:nvSpPr>
        <p:spPr>
          <a:xfrm>
            <a:off x="984250" y="211786"/>
            <a:ext cx="22479000" cy="1663701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C0504D"/>
                </a:solidFill>
                <a:effectLst>
                  <a:outerShdw sx="100000" sy="100000" kx="0" ky="0" algn="b" rotWithShape="0" blurRad="12700" dist="25400" dir="2700000">
                    <a:srgbClr val="DDDDDD"/>
                  </a:outerShdw>
                </a:effectLst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Number representation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From base 2 to base 10:"/>
          <p:cNvSpPr txBox="1"/>
          <p:nvPr/>
        </p:nvSpPr>
        <p:spPr>
          <a:xfrm>
            <a:off x="198194" y="1233090"/>
            <a:ext cx="5989440" cy="7163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base 2 to base 10:</a:t>
            </a:r>
          </a:p>
        </p:txBody>
      </p:sp>
      <p:sp>
        <p:nvSpPr>
          <p:cNvPr id="221" name="1      1      1      0      1      0      1     0      1       0      0"/>
          <p:cNvSpPr txBox="1"/>
          <p:nvPr/>
        </p:nvSpPr>
        <p:spPr>
          <a:xfrm>
            <a:off x="4923790" y="1932739"/>
            <a:ext cx="12771120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914400">
              <a:defRPr sz="4800"/>
            </a:lvl1pPr>
          </a:lstStyle>
          <a:p>
            <a:pPr/>
            <a:r>
              <a:t>1      1      1      0      1      0      1     0      1       0      0</a:t>
            </a:r>
          </a:p>
        </p:txBody>
      </p:sp>
      <p:grpSp>
        <p:nvGrpSpPr>
          <p:cNvPr id="234" name="Group"/>
          <p:cNvGrpSpPr/>
          <p:nvPr/>
        </p:nvGrpSpPr>
        <p:grpSpPr>
          <a:xfrm>
            <a:off x="4603750" y="2754730"/>
            <a:ext cx="13411200" cy="711201"/>
            <a:chOff x="0" y="0"/>
            <a:chExt cx="13411200" cy="711200"/>
          </a:xfrm>
        </p:grpSpPr>
        <p:sp>
          <p:nvSpPr>
            <p:cNvPr id="222" name="Rectangle"/>
            <p:cNvSpPr/>
            <p:nvPr/>
          </p:nvSpPr>
          <p:spPr>
            <a:xfrm>
              <a:off x="97536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3" name="Rectangle"/>
            <p:cNvSpPr/>
            <p:nvPr/>
          </p:nvSpPr>
          <p:spPr>
            <a:xfrm>
              <a:off x="85344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4" name="Rectangle"/>
            <p:cNvSpPr/>
            <p:nvPr/>
          </p:nvSpPr>
          <p:spPr>
            <a:xfrm>
              <a:off x="73152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5" name="Rectangle"/>
            <p:cNvSpPr/>
            <p:nvPr/>
          </p:nvSpPr>
          <p:spPr>
            <a:xfrm>
              <a:off x="60960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6" name="Rectangle"/>
            <p:cNvSpPr/>
            <p:nvPr/>
          </p:nvSpPr>
          <p:spPr>
            <a:xfrm>
              <a:off x="48768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7" name="Rectangle"/>
            <p:cNvSpPr/>
            <p:nvPr/>
          </p:nvSpPr>
          <p:spPr>
            <a:xfrm>
              <a:off x="36576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8" name="Rectangle"/>
            <p:cNvSpPr/>
            <p:nvPr/>
          </p:nvSpPr>
          <p:spPr>
            <a:xfrm>
              <a:off x="24384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29" name="Rectangle"/>
            <p:cNvSpPr/>
            <p:nvPr/>
          </p:nvSpPr>
          <p:spPr>
            <a:xfrm>
              <a:off x="12192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0" name="Rectangle"/>
            <p:cNvSpPr/>
            <p:nvPr/>
          </p:nvSpPr>
          <p:spPr>
            <a:xfrm>
              <a:off x="109728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1" name="Rectangle"/>
            <p:cNvSpPr/>
            <p:nvPr/>
          </p:nvSpPr>
          <p:spPr>
            <a:xfrm>
              <a:off x="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2" name="Rectangle"/>
            <p:cNvSpPr/>
            <p:nvPr/>
          </p:nvSpPr>
          <p:spPr>
            <a:xfrm>
              <a:off x="12192000" y="85725"/>
              <a:ext cx="1219200" cy="609601"/>
            </a:xfrm>
            <a:prstGeom prst="rect">
              <a:avLst/>
            </a:prstGeom>
            <a:noFill/>
            <a:ln w="50800" cap="flat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914400">
                <a:defRPr sz="3600">
                  <a:solidFill>
                    <a:srgbClr val="FFFFFF"/>
                  </a:solidFill>
                  <a:effectLst>
                    <a:outerShdw sx="100000" sy="100000" kx="0" ky="0" algn="b" rotWithShape="0" blurRad="25400" dist="33948" dir="2700000">
                      <a:srgbClr val="3B3936"/>
                    </a:outerShdw>
                  </a:effectLst>
                </a:defRPr>
              </a:pPr>
            </a:p>
          </p:txBody>
        </p:sp>
        <p:sp>
          <p:nvSpPr>
            <p:cNvPr id="233" name="1024    512    256     128     64       32       16       8        4          2         1"/>
            <p:cNvSpPr txBox="1"/>
            <p:nvPr/>
          </p:nvSpPr>
          <p:spPr>
            <a:xfrm>
              <a:off x="93111" y="-1"/>
              <a:ext cx="12915901" cy="7112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defTabSz="914400">
                <a:defRPr sz="3600">
                  <a:solidFill>
                    <a:srgbClr val="FF0000"/>
                  </a:solidFill>
                </a:defRPr>
              </a:lvl1pPr>
            </a:lstStyle>
            <a:p>
              <a:pPr/>
              <a:r>
                <a:t>1024    512    256     128     64       32       16       8        4          2         1</a:t>
              </a:r>
            </a:p>
          </p:txBody>
        </p:sp>
      </p:grpSp>
      <p:sp>
        <p:nvSpPr>
          <p:cNvPr id="235" name="1x1024+1x512+1x256+0x128+1x64+0x32+ 1x16+ 0x8 + 1x4  + 0x2 + 0x1  = 1876"/>
          <p:cNvSpPr txBox="1"/>
          <p:nvPr/>
        </p:nvSpPr>
        <p:spPr>
          <a:xfrm>
            <a:off x="3787691" y="3682665"/>
            <a:ext cx="16078368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1x</a:t>
            </a:r>
            <a:r>
              <a:rPr>
                <a:solidFill>
                  <a:srgbClr val="FF0000"/>
                </a:solidFill>
              </a:rPr>
              <a:t>1024</a:t>
            </a:r>
            <a:r>
              <a:t>+1x</a:t>
            </a:r>
            <a:r>
              <a:rPr>
                <a:solidFill>
                  <a:srgbClr val="FF0000"/>
                </a:solidFill>
              </a:rPr>
              <a:t>512</a:t>
            </a:r>
            <a:r>
              <a:t>+1x</a:t>
            </a:r>
            <a:r>
              <a:rPr>
                <a:solidFill>
                  <a:srgbClr val="FF0000"/>
                </a:solidFill>
              </a:rPr>
              <a:t>256</a:t>
            </a:r>
            <a:r>
              <a:t>+0x</a:t>
            </a:r>
            <a:r>
              <a:rPr>
                <a:solidFill>
                  <a:srgbClr val="FF0000"/>
                </a:solidFill>
              </a:rPr>
              <a:t>128</a:t>
            </a:r>
            <a:r>
              <a:t>+1x</a:t>
            </a:r>
            <a:r>
              <a:rPr>
                <a:solidFill>
                  <a:srgbClr val="FF0000"/>
                </a:solidFill>
              </a:rPr>
              <a:t>64</a:t>
            </a:r>
            <a:r>
              <a:t>+0x</a:t>
            </a:r>
            <a:r>
              <a:rPr>
                <a:solidFill>
                  <a:srgbClr val="FF0000"/>
                </a:solidFill>
              </a:rPr>
              <a:t>32</a:t>
            </a:r>
            <a:r>
              <a:t>+ 1x</a:t>
            </a:r>
            <a:r>
              <a:rPr>
                <a:solidFill>
                  <a:srgbClr val="FF0000"/>
                </a:solidFill>
              </a:rPr>
              <a:t>16</a:t>
            </a:r>
            <a:r>
              <a:t>+ 0x</a:t>
            </a:r>
            <a:r>
              <a:rPr>
                <a:solidFill>
                  <a:srgbClr val="FF0000"/>
                </a:solidFill>
              </a:rPr>
              <a:t>8</a:t>
            </a:r>
            <a:r>
              <a:t> + 1x</a:t>
            </a:r>
            <a:r>
              <a:rPr>
                <a:solidFill>
                  <a:srgbClr val="FF0000"/>
                </a:solidFill>
              </a:rPr>
              <a:t>4</a:t>
            </a:r>
            <a:r>
              <a:t>  + 0x</a:t>
            </a:r>
            <a:r>
              <a:rPr>
                <a:solidFill>
                  <a:srgbClr val="FF0000"/>
                </a:solidFill>
              </a:rPr>
              <a:t>2</a:t>
            </a:r>
            <a:r>
              <a:t> + 0x</a:t>
            </a:r>
            <a:r>
              <a:rPr>
                <a:solidFill>
                  <a:srgbClr val="FF0000"/>
                </a:solidFill>
              </a:rPr>
              <a:t>1</a:t>
            </a:r>
            <a:r>
              <a:t>  = 1876 </a:t>
            </a:r>
          </a:p>
        </p:txBody>
      </p:sp>
      <p:sp>
        <p:nvSpPr>
          <p:cNvPr id="236" name="Conversion"/>
          <p:cNvSpPr txBox="1"/>
          <p:nvPr/>
        </p:nvSpPr>
        <p:spPr>
          <a:xfrm>
            <a:off x="9689504" y="-109287"/>
            <a:ext cx="4274742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6400">
                <a:solidFill>
                  <a:srgbClr val="C0504D"/>
                </a:solidFill>
              </a:defRPr>
            </a:lvl1pPr>
          </a:lstStyle>
          <a:p>
            <a:pPr/>
            <a:r>
              <a:t>Conversion</a:t>
            </a:r>
          </a:p>
        </p:txBody>
      </p:sp>
      <p:sp>
        <p:nvSpPr>
          <p:cNvPr id="237" name="From base 10 to base 2:"/>
          <p:cNvSpPr txBox="1"/>
          <p:nvPr/>
        </p:nvSpPr>
        <p:spPr>
          <a:xfrm>
            <a:off x="390699" y="4808474"/>
            <a:ext cx="5989440" cy="716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i="1" sz="4800">
                <a:solidFill>
                  <a:srgbClr val="C0504D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From base 10 to base 2:</a:t>
            </a:r>
          </a:p>
        </p:txBody>
      </p:sp>
      <p:sp>
        <p:nvSpPr>
          <p:cNvPr id="238" name="1877 %2  =  938  Remainder 1…"/>
          <p:cNvSpPr txBox="1"/>
          <p:nvPr/>
        </p:nvSpPr>
        <p:spPr>
          <a:xfrm>
            <a:off x="5409494" y="5532187"/>
            <a:ext cx="5981776" cy="680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sz="3600"/>
            </a:pPr>
            <a:r>
              <a:t>1877 %2  =  938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938 %2  =  469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469 %2  =  234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234 %2  =  117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117 %2  =    58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58 %2  =    29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  29 %2  =    14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14 %2  =      7  Remainder </a:t>
            </a:r>
            <a:r>
              <a:rPr>
                <a:solidFill>
                  <a:srgbClr val="FF0000"/>
                </a:solidFill>
              </a:rPr>
              <a:t>0</a:t>
            </a:r>
          </a:p>
          <a:p>
            <a:pPr defTabSz="914400">
              <a:defRPr sz="3600"/>
            </a:pPr>
            <a:r>
              <a:t>      7 %2  =      3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  3  %2 =      1  Remainder </a:t>
            </a:r>
            <a:r>
              <a:rPr>
                <a:solidFill>
                  <a:srgbClr val="FF0000"/>
                </a:solidFill>
              </a:rPr>
              <a:t>1</a:t>
            </a:r>
          </a:p>
          <a:p>
            <a:pPr defTabSz="914400">
              <a:defRPr sz="3600"/>
            </a:pPr>
            <a:r>
              <a:t>      1  %2 =      0  Remainder </a:t>
            </a:r>
            <a:r>
              <a:rPr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39" name="Line"/>
          <p:cNvSpPr/>
          <p:nvPr/>
        </p:nvSpPr>
        <p:spPr>
          <a:xfrm flipV="1">
            <a:off x="12192000" y="6516102"/>
            <a:ext cx="0" cy="5181601"/>
          </a:xfrm>
          <a:prstGeom prst="line">
            <a:avLst/>
          </a:prstGeom>
          <a:ln w="50800">
            <a:solidFill>
              <a:srgbClr val="FF0000"/>
            </a:solidFill>
            <a:tailEnd type="stealth"/>
          </a:ln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0" name="1877 (base10) = 11101010101 (base 2)"/>
          <p:cNvSpPr txBox="1"/>
          <p:nvPr/>
        </p:nvSpPr>
        <p:spPr>
          <a:xfrm>
            <a:off x="4464267" y="12785724"/>
            <a:ext cx="8237588" cy="77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4000"/>
            </a:lvl1pPr>
          </a:lstStyle>
          <a:p>
            <a:pPr/>
            <a:r>
              <a:t>1877 (base10) = 11101010101 (base 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Each “digit” of a binary number (each 0 or 1) is called a bit…"/>
          <p:cNvSpPr txBox="1"/>
          <p:nvPr/>
        </p:nvSpPr>
        <p:spPr>
          <a:xfrm>
            <a:off x="2235457" y="2748212"/>
            <a:ext cx="16539965" cy="1141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914400">
              <a:buSzPct val="100000"/>
              <a:buChar char="-"/>
              <a:defRPr sz="4000"/>
            </a:pPr>
            <a:r>
              <a:t>Each </a:t>
            </a:r>
            <a:r>
              <a:t>“</a:t>
            </a:r>
            <a:r>
              <a:t>digit</a:t>
            </a:r>
            <a:r>
              <a:t>”</a:t>
            </a:r>
            <a:r>
              <a:t> of a binary number (each 0 or 1) is called a </a:t>
            </a:r>
            <a:r>
              <a:rPr>
                <a:solidFill>
                  <a:srgbClr val="FF0000"/>
                </a:solidFill>
              </a:rPr>
              <a:t>bit</a:t>
            </a:r>
          </a:p>
          <a:p>
            <a:pPr algn="l" defTabSz="914400">
              <a:buSzPct val="100000"/>
              <a:buChar char="-"/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</a:t>
            </a:r>
            <a:r>
              <a:rPr>
                <a:solidFill>
                  <a:srgbClr val="FF0000"/>
                </a:solidFill>
              </a:rPr>
              <a:t>byte</a:t>
            </a:r>
            <a:r>
              <a:t> = 8 bits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KB = 1 kilobyte = 2</a:t>
            </a:r>
            <a:r>
              <a:rPr baseline="31000"/>
              <a:t>10</a:t>
            </a:r>
            <a:r>
              <a:t> bytes = 1024 bytes (≈1 thousand bytes)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MB = 1 Megabyte = 2</a:t>
            </a:r>
            <a:r>
              <a:rPr baseline="31000"/>
              <a:t>20</a:t>
            </a:r>
            <a:r>
              <a:t> bytes = 1,048,580 bytes (≈ 1 million bytes)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GB = 1 Gigabyte = 2</a:t>
            </a:r>
            <a:r>
              <a:rPr baseline="31000"/>
              <a:t>30</a:t>
            </a:r>
            <a:r>
              <a:t> bytes = 1,073,741,824 bytes (≈1 billion bytes)</a:t>
            </a:r>
          </a:p>
          <a:p>
            <a:pPr algn="l" defTabSz="914400"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1 TB =  1 Tetabyte = 2</a:t>
            </a:r>
            <a:r>
              <a:rPr baseline="31000"/>
              <a:t>40</a:t>
            </a:r>
            <a:r>
              <a:t> bytes = 1,099,511,627,776 bytes (≈ 1 trillion bytes)</a:t>
            </a:r>
          </a:p>
          <a:p>
            <a:pPr algn="l" defTabSz="914400">
              <a:buSzPct val="100000"/>
              <a:buChar char="-"/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A byte can represent numbers up to 255: 11111111 (base 2) = 255 (base 10)</a:t>
            </a:r>
          </a:p>
          <a:p>
            <a:pPr algn="l" defTabSz="914400">
              <a:buSzPct val="100000"/>
              <a:buChar char="-"/>
              <a:defRPr sz="4000"/>
            </a:pPr>
          </a:p>
          <a:p>
            <a:pPr algn="l" defTabSz="914400">
              <a:buSzPct val="100000"/>
              <a:buChar char="-"/>
              <a:defRPr sz="4000"/>
            </a:pPr>
            <a:r>
              <a:t>The largest number represented by a binary number of size N is </a:t>
            </a:r>
            <a:r>
              <a:rPr>
                <a:solidFill>
                  <a:srgbClr val="FF0000"/>
                </a:solidFill>
              </a:rPr>
              <a:t>2</a:t>
            </a:r>
            <a:r>
              <a:rPr baseline="31000">
                <a:solidFill>
                  <a:srgbClr val="FF0000"/>
                </a:solidFill>
              </a:rPr>
              <a:t>N</a:t>
            </a:r>
            <a:r>
              <a:rPr>
                <a:solidFill>
                  <a:srgbClr val="FF0000"/>
                </a:solidFill>
              </a:rPr>
              <a:t> - 1</a:t>
            </a:r>
          </a:p>
          <a:p>
            <a:pPr defTabSz="914400">
              <a:buSzPct val="100000"/>
              <a:buChar char="-"/>
              <a:defRPr sz="3600"/>
            </a:pPr>
          </a:p>
        </p:txBody>
      </p:sp>
      <p:sp>
        <p:nvSpPr>
          <p:cNvPr id="243" name="Facts about Binary Numbers"/>
          <p:cNvSpPr txBox="1"/>
          <p:nvPr/>
        </p:nvSpPr>
        <p:spPr>
          <a:xfrm>
            <a:off x="5609027" y="198855"/>
            <a:ext cx="11664405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914400">
              <a:defRPr sz="7200">
                <a:solidFill>
                  <a:srgbClr val="C0504D"/>
                </a:solidFill>
              </a:defRPr>
            </a:lvl1pPr>
          </a:lstStyle>
          <a:p>
            <a:pPr/>
            <a:r>
              <a:t>Facts about Binary Numbers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Big Data: Volume"/>
          <p:cNvSpPr txBox="1"/>
          <p:nvPr>
            <p:ph type="title" idx="4294967295"/>
          </p:nvPr>
        </p:nvSpPr>
        <p:spPr>
          <a:xfrm>
            <a:off x="952500" y="375652"/>
            <a:ext cx="22479000" cy="1663701"/>
          </a:xfrm>
          <a:prstGeom prst="rect">
            <a:avLst/>
          </a:prstGeom>
        </p:spPr>
        <p:txBody>
          <a:bodyPr/>
          <a:lstStyle/>
          <a:p>
            <a:pPr/>
            <a:r>
              <a:t>Big Data: </a:t>
            </a:r>
            <a:r>
              <a:rPr>
                <a:solidFill>
                  <a:srgbClr val="DA1F28"/>
                </a:solidFill>
              </a:rPr>
              <a:t>Volume</a:t>
            </a:r>
          </a:p>
        </p:txBody>
      </p:sp>
      <p:sp>
        <p:nvSpPr>
          <p:cNvPr id="246" name="Line"/>
          <p:cNvSpPr/>
          <p:nvPr/>
        </p:nvSpPr>
        <p:spPr>
          <a:xfrm>
            <a:off x="3822700" y="8953499"/>
            <a:ext cx="16386175" cy="3177"/>
          </a:xfrm>
          <a:prstGeom prst="line">
            <a:avLst/>
          </a:prstGeom>
          <a:ln w="50800">
            <a:solidFill>
              <a:srgbClr val="4F81BD"/>
            </a:solidFill>
          </a:ln>
          <a:effectLst>
            <a:outerShdw sx="100000" sy="100000" kx="0" ky="0" algn="b" rotWithShape="0" blurRad="76200" dist="38100" dir="5400000">
              <a:srgbClr val="808080">
                <a:alpha val="37998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4400"/>
            </a:pPr>
          </a:p>
        </p:txBody>
      </p:sp>
      <p:sp>
        <p:nvSpPr>
          <p:cNvPr id="247" name="Circle"/>
          <p:cNvSpPr/>
          <p:nvPr/>
        </p:nvSpPr>
        <p:spPr>
          <a:xfrm>
            <a:off x="382270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8" name="Circle"/>
          <p:cNvSpPr/>
          <p:nvPr/>
        </p:nvSpPr>
        <p:spPr>
          <a:xfrm>
            <a:off x="58388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49" name="Circle"/>
          <p:cNvSpPr/>
          <p:nvPr/>
        </p:nvSpPr>
        <p:spPr>
          <a:xfrm>
            <a:off x="7854950" y="88201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0" name="Circle"/>
          <p:cNvSpPr/>
          <p:nvPr/>
        </p:nvSpPr>
        <p:spPr>
          <a:xfrm>
            <a:off x="9867900" y="88455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1" name="Circle"/>
          <p:cNvSpPr/>
          <p:nvPr/>
        </p:nvSpPr>
        <p:spPr>
          <a:xfrm>
            <a:off x="11884025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2" name="Circle"/>
          <p:cNvSpPr/>
          <p:nvPr/>
        </p:nvSpPr>
        <p:spPr>
          <a:xfrm>
            <a:off x="13900150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3" name="Circle"/>
          <p:cNvSpPr/>
          <p:nvPr/>
        </p:nvSpPr>
        <p:spPr>
          <a:xfrm>
            <a:off x="15913100" y="8820150"/>
            <a:ext cx="266700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4" name="Circle"/>
          <p:cNvSpPr/>
          <p:nvPr/>
        </p:nvSpPr>
        <p:spPr>
          <a:xfrm>
            <a:off x="17929225" y="8816975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5" name="Circle"/>
          <p:cNvSpPr/>
          <p:nvPr/>
        </p:nvSpPr>
        <p:spPr>
          <a:xfrm>
            <a:off x="19945350" y="8845550"/>
            <a:ext cx="263525" cy="263525"/>
          </a:xfrm>
          <a:prstGeom prst="ellips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  <a:effectLst>
            <a:outerShdw sx="100000" sy="100000" kx="0" ky="0" algn="b" rotWithShape="0" blurRad="76200" dist="38100" dir="5400000">
              <a:srgbClr val="808080">
                <a:alpha val="34999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z="3600">
                <a:solidFill>
                  <a:srgbClr val="FFFFFF"/>
                </a:solidFill>
                <a:effectLst>
                  <a:outerShdw sx="100000" sy="100000" kx="0" ky="0" algn="b" rotWithShape="0" blurRad="25400" dist="33948" dir="2700000">
                    <a:srgbClr val="3B3936"/>
                  </a:outerShdw>
                </a:effectLst>
              </a:defRPr>
            </a:pPr>
          </a:p>
        </p:txBody>
      </p:sp>
      <p:sp>
        <p:nvSpPr>
          <p:cNvPr id="256" name="Byte             Kilobyte          Megabyte        Gigabyte       Terabyte        Petabyte       Exabyte        Zettabyte       Yottabyte…"/>
          <p:cNvSpPr txBox="1"/>
          <p:nvPr/>
        </p:nvSpPr>
        <p:spPr>
          <a:xfrm>
            <a:off x="3248955" y="9437603"/>
            <a:ext cx="17533665" cy="2184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Byte             Kilobyte          Megabyte        Gigabyte       Terabyte        Petabyte       Exabyte        Zettabyte       Yottabyte</a:t>
            </a:r>
          </a:p>
          <a:p>
            <a:pPr defTabSz="914400">
              <a:defRPr b="1" sz="2800">
                <a:latin typeface="Calibri"/>
                <a:ea typeface="Calibri"/>
                <a:cs typeface="Calibri"/>
                <a:sym typeface="Calibri"/>
              </a:defRPr>
            </a:pPr>
            <a:r>
              <a:t>                      </a:t>
            </a:r>
            <a:r>
              <a:t>KB                  MB                     GB                  TB                      PB                  EB                    ZB                   YB</a:t>
            </a:r>
          </a:p>
          <a:p>
            <a:pPr defTabSz="914400">
              <a:defRPr sz="3600"/>
            </a:pPr>
            <a:r>
              <a:t>              1000 bytes   1000 KB    1000 MB  1000 GB  1000 TB    1000 PB   1000 ZB   1000YB</a:t>
            </a:r>
          </a:p>
          <a:p>
            <a:pPr defTabSz="914400">
              <a:defRPr sz="3600"/>
            </a:pPr>
            <a:r>
              <a:t>   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33948" dir="270000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