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7CA"/>
          </a:solidFill>
        </a:fill>
      </a:tcStyle>
    </a:wholeTbl>
    <a:band2H>
      <a:tcTxStyle b="def" i="def"/>
      <a:tcStyle>
        <a:tcBdr/>
        <a:fill>
          <a:solidFill>
            <a:srgbClr val="FCEC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337" y="427037"/>
            <a:ext cx="8315326" cy="312102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2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337" y="427037"/>
            <a:ext cx="8315326" cy="4352926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" name="Shape 51"/>
          <p:cNvSpPr/>
          <p:nvPr/>
        </p:nvSpPr>
        <p:spPr>
          <a:xfrm>
            <a:off x="6400800" y="433387"/>
            <a:ext cx="2324100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2" name="Shape 62"/>
          <p:cNvSpPr/>
          <p:nvPr/>
        </p:nvSpPr>
        <p:spPr>
          <a:xfrm>
            <a:off x="418596" y="434162"/>
            <a:ext cx="8306810" cy="3108961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Shape 63"/>
          <p:cNvSpPr/>
          <p:nvPr>
            <p:ph type="title"/>
          </p:nvPr>
        </p:nvSpPr>
        <p:spPr>
          <a:xfrm>
            <a:off x="722376" y="1820205"/>
            <a:ext cx="7772401" cy="1828801"/>
          </a:xfrm>
          <a:prstGeom prst="rect">
            <a:avLst/>
          </a:prstGeom>
        </p:spPr>
        <p:txBody>
          <a:bodyPr/>
          <a:lstStyle>
            <a:lvl1pPr algn="r">
              <a:defRPr sz="4500">
                <a:solidFill>
                  <a:srgbClr val="FF9254"/>
                </a:solidFill>
                <a:effectLst>
                  <a:outerShdw sx="100000" sy="100000" kx="0" ky="0" algn="b" rotWithShape="0" blurRad="50800" dist="22860" dir="540000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body" sz="quarter" idx="1"/>
          </p:nvPr>
        </p:nvSpPr>
        <p:spPr>
          <a:xfrm>
            <a:off x="722376" y="3685032"/>
            <a:ext cx="7772401" cy="914401"/>
          </a:xfrm>
          <a:prstGeom prst="rect">
            <a:avLst/>
          </a:prstGeom>
        </p:spPr>
        <p:txBody>
          <a:bodyPr lIns="0" tIns="0" rIns="0" bIns="0"/>
          <a:lstStyle>
            <a:lvl1pPr marL="0" indent="36576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1pPr>
            <a:lvl2pPr marL="0" indent="4572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2pPr>
            <a:lvl3pPr marL="0" indent="9144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3pPr>
            <a:lvl4pPr marL="0" indent="13716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4pPr>
            <a:lvl5pPr marL="0" indent="18288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xfrm>
            <a:off x="8539909" y="6233159"/>
            <a:ext cx="265619" cy="243841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A6A29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04800" y="328612"/>
            <a:ext cx="8532813" cy="6197601"/>
          </a:xfrm>
          <a:prstGeom prst="roundRect">
            <a:avLst>
              <a:gd name="adj" fmla="val 2079"/>
            </a:avLst>
          </a:prstGeom>
          <a:gradFill>
            <a:gsLst>
              <a:gs pos="0">
                <a:srgbClr val="DADADA"/>
              </a:gs>
              <a:gs pos="944">
                <a:srgbClr val="F7F7F7"/>
              </a:gs>
              <a:gs pos="2000">
                <a:srgbClr val="FFFFFF"/>
              </a:gs>
              <a:gs pos="100000">
                <a:srgbClr val="FFFFFF"/>
              </a:gs>
            </a:gsLst>
            <a:lin ang="16200000"/>
          </a:gradFill>
          <a:ln w="3175" cap="rnd">
            <a:solidFill>
              <a:srgbClr val="A4A3A3"/>
            </a:solidFill>
          </a:ln>
          <a:effectLst>
            <a:outerShdw sx="100000" sy="100000" kx="0" ky="0" algn="b" rotWithShape="0" blurRad="76200" dist="50800" dir="5400000">
              <a:srgbClr val="80808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337" y="427037"/>
            <a:ext cx="8315326" cy="54975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3237" y="530225"/>
            <a:ext cx="8183563" cy="4187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8540243" y="6233159"/>
            <a:ext cx="265620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 defTabSz="914400">
              <a:defRPr sz="1000">
                <a:solidFill>
                  <a:srgbClr val="A7A39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8D3E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265112" marR="0" indent="-26511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8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581025" marR="0" indent="-23336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835602" marR="0" indent="-232352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110414" marR="0" indent="-269039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12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13809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18381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22953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27525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209748" marR="0" indent="-28398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3" Type="http://schemas.openxmlformats.org/officeDocument/2006/relationships/hyperlink" Target="https://en.wikipedia.org/wiki/Microscope" TargetMode="Externa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"/><Relationship Id="rId3" Type="http://schemas.openxmlformats.org/officeDocument/2006/relationships/image" Target="../media/image36.png"/><Relationship Id="rId4" Type="http://schemas.openxmlformats.org/officeDocument/2006/relationships/hyperlink" Target="https://www.ncbi.nlm.nih.gov/books/NBK21629/" TargetMode="Externa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3" Type="http://schemas.openxmlformats.org/officeDocument/2006/relationships/hyperlink" Target="https://en.wikipedia.org/wiki/Microscopy" TargetMode="Externa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"/><Relationship Id="rId3" Type="http://schemas.openxmlformats.org/officeDocument/2006/relationships/hyperlink" Target="https://www.ncbi.nlm.nih.gov/books/NBK21629/" TargetMode="Externa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hyperlink" Target="http://jb.asm.org/content/194/10/2437/F1.expansion.html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tif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"/><Relationship Id="rId3" Type="http://schemas.openxmlformats.org/officeDocument/2006/relationships/hyperlink" Target="https://en.wikipedia.org/wiki/Microscope" TargetMode="Externa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hyperlink" Target="https://www.spandidos-publications.com/10.3892/ijo.2012.1613" TargetMode="Externa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hyperlink" Target="https://en.wikipedia.org/wiki/3D_scanner" TargetMode="Externa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"/><Relationship Id="rId3" Type="http://schemas.openxmlformats.org/officeDocument/2006/relationships/image" Target="../media/image4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tif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tif"/><Relationship Id="rId3" Type="http://schemas.openxmlformats.org/officeDocument/2006/relationships/hyperlink" Target="http://www.sciencedirect.com/science/article/pii/S1360138510000981" TargetMode="Externa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Relationship Id="rId3" Type="http://schemas.openxmlformats.org/officeDocument/2006/relationships/hyperlink" Target="http://www.sciencedirect.com/science/article/pii/S1360138510000981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722312" y="1820863"/>
            <a:ext cx="7772401" cy="1828801"/>
          </a:xfrm>
          <a:prstGeom prst="rect">
            <a:avLst/>
          </a:prstGeom>
        </p:spPr>
        <p:txBody>
          <a:bodyPr/>
          <a:lstStyle/>
          <a:p>
            <a:pPr defTabSz="813816">
              <a:defRPr sz="4005">
                <a:effectLst>
                  <a:outerShdw sx="100000" sy="100000" kx="0" ky="0" algn="b" rotWithShape="0" blurRad="45212" dist="20345" dir="5400000">
                    <a:srgbClr val="000000">
                      <a:alpha val="5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Tutorial 1</a:t>
            </a:r>
          </a:p>
          <a:p>
            <a:pPr defTabSz="813816">
              <a:defRPr sz="4005">
                <a:effectLst>
                  <a:outerShdw sx="100000" sy="100000" kx="0" ky="0" algn="b" rotWithShape="0" blurRad="45212" dist="20345" dir="5400000">
                    <a:srgbClr val="000000">
                      <a:alpha val="5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Geometry, Topology, and Biology</a:t>
            </a:r>
          </a:p>
        </p:txBody>
      </p:sp>
      <p:sp>
        <p:nvSpPr>
          <p:cNvPr id="75" name="Shape 75"/>
          <p:cNvSpPr/>
          <p:nvPr>
            <p:ph type="body" sz="quarter" idx="1"/>
          </p:nvPr>
        </p:nvSpPr>
        <p:spPr>
          <a:xfrm>
            <a:off x="722312" y="4141787"/>
            <a:ext cx="7981951" cy="914401"/>
          </a:xfrm>
          <a:prstGeom prst="rect">
            <a:avLst/>
          </a:prstGeom>
        </p:spPr>
        <p:txBody>
          <a:bodyPr/>
          <a:lstStyle/>
          <a:p>
            <a:pPr indent="25237" defTabSz="630936">
              <a:defRPr b="1" sz="1725">
                <a:latin typeface="Arial"/>
                <a:ea typeface="Arial"/>
                <a:cs typeface="Arial"/>
                <a:sym typeface="Arial"/>
              </a:defRPr>
            </a:pPr>
            <a:r>
              <a:t>Patrice Koehl and Joel Hass</a:t>
            </a:r>
          </a:p>
          <a:p>
            <a:pPr indent="25237" defTabSz="630936">
              <a:defRPr b="1" sz="1725">
                <a:latin typeface="Arial"/>
                <a:ea typeface="Arial"/>
                <a:cs typeface="Arial"/>
                <a:sym typeface="Arial"/>
              </a:defRPr>
            </a:pPr>
          </a:p>
          <a:p>
            <a:pPr indent="25237" defTabSz="630936">
              <a:defRPr sz="1380">
                <a:latin typeface="Arial"/>
                <a:ea typeface="Arial"/>
                <a:cs typeface="Arial"/>
                <a:sym typeface="Arial"/>
              </a:defRPr>
            </a:pPr>
            <a:r>
              <a:t>University of California, Davis, USA</a:t>
            </a:r>
          </a:p>
          <a:p>
            <a:pPr indent="25237" defTabSz="630936">
              <a:defRPr sz="1380">
                <a:latin typeface="Arial"/>
                <a:ea typeface="Arial"/>
                <a:cs typeface="Arial"/>
                <a:sym typeface="Arial"/>
              </a:defRPr>
            </a:pPr>
            <a:r>
              <a:t>http://www.cs.ucdavis.edu/~koehl/IMS2017/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8850" y="330200"/>
            <a:ext cx="4876800" cy="6197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876300" y="455612"/>
            <a:ext cx="434512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Observing biomolecules</a:t>
            </a:r>
          </a:p>
        </p:txBody>
      </p:sp>
      <p:sp>
        <p:nvSpPr>
          <p:cNvPr id="147" name="Shape 147"/>
          <p:cNvSpPr/>
          <p:nvPr/>
        </p:nvSpPr>
        <p:spPr>
          <a:xfrm>
            <a:off x="876300" y="1828800"/>
            <a:ext cx="7777086" cy="3164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i="1"/>
            </a:pPr>
            <a:r>
              <a:t>Methods for finding the 3D structure of a biomolecule:</a:t>
            </a:r>
          </a:p>
          <a:p>
            <a:pPr defTabSz="914400"/>
            <a:endParaRPr i="1"/>
          </a:p>
          <a:p>
            <a:pPr lvl="1" defTabSz="914400">
              <a:defRPr>
                <a:solidFill>
                  <a:schemeClr val="accent2"/>
                </a:solidFill>
              </a:defRPr>
            </a:pPr>
          </a:p>
          <a:p>
            <a:pPr defTabSz="914400">
              <a:buSzPct val="100000"/>
              <a:buChar char="-"/>
              <a:defRPr>
                <a:solidFill>
                  <a:schemeClr val="accent2"/>
                </a:solidFill>
              </a:defRPr>
            </a:pPr>
            <a:r>
              <a:t>X-ray crystallography </a:t>
            </a:r>
          </a:p>
          <a:p>
            <a:pPr defTabSz="914400">
              <a:defRPr>
                <a:solidFill>
                  <a:schemeClr val="accent2"/>
                </a:solidFill>
              </a:defRPr>
            </a:pPr>
            <a:r>
              <a:t>	</a:t>
            </a:r>
            <a:r>
              <a:rPr i="1">
                <a:solidFill>
                  <a:srgbClr val="000000"/>
                </a:solidFill>
              </a:rPr>
              <a:t>(high resolution; finds structure of a protein in a crystal)</a:t>
            </a:r>
            <a:endParaRPr i="1"/>
          </a:p>
          <a:p>
            <a:pPr defTabSz="914400">
              <a:defRPr>
                <a:solidFill>
                  <a:schemeClr val="accent2"/>
                </a:solidFill>
              </a:defRPr>
            </a:pPr>
          </a:p>
          <a:p>
            <a:pPr defTabSz="914400">
              <a:buSzPct val="100000"/>
              <a:buChar char="-"/>
              <a:defRPr>
                <a:solidFill>
                  <a:schemeClr val="accent2"/>
                </a:solidFill>
              </a:defRPr>
            </a:pPr>
            <a:r>
              <a:t> NMR spectroscopy</a:t>
            </a:r>
          </a:p>
          <a:p>
            <a:pPr lvl="2" defTabSz="914400">
              <a:defRPr>
                <a:solidFill>
                  <a:schemeClr val="accent2"/>
                </a:solidFill>
              </a:defRPr>
            </a:pPr>
            <a:r>
              <a:rPr i="1">
                <a:solidFill>
                  <a:srgbClr val="000000"/>
                </a:solidFill>
              </a:rPr>
              <a:t>(high resolution; finds structure of a protein in solution)</a:t>
            </a:r>
            <a:endParaRPr i="1"/>
          </a:p>
          <a:p>
            <a:pPr defTabSz="914400">
              <a:defRPr>
                <a:solidFill>
                  <a:schemeClr val="accent2"/>
                </a:solidFill>
              </a:defRPr>
            </a:pPr>
          </a:p>
          <a:p>
            <a:pPr defTabSz="914400">
              <a:buSzPct val="100000"/>
              <a:buChar char="-"/>
              <a:defRPr>
                <a:solidFill>
                  <a:schemeClr val="accent2"/>
                </a:solidFill>
              </a:defRPr>
            </a:pPr>
            <a:r>
              <a:t> Cryo EM </a:t>
            </a:r>
          </a:p>
          <a:p>
            <a:pPr defTabSz="914400">
              <a:defRPr>
                <a:solidFill>
                  <a:schemeClr val="accent2"/>
                </a:solidFill>
              </a:defRPr>
            </a:pPr>
            <a:r>
              <a:t>	</a:t>
            </a:r>
            <a:r>
              <a:rPr i="1">
                <a:solidFill>
                  <a:srgbClr val="000000"/>
                </a:solidFill>
              </a:rPr>
              <a:t>(medium -high resolution; finds structure of large systems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1774825" y="455612"/>
            <a:ext cx="571004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Proteins: X-ray Crystallography</a:t>
            </a:r>
          </a:p>
        </p:txBody>
      </p:sp>
      <p:pic>
        <p:nvPicPr>
          <p:cNvPr id="150" name="image.png"/>
          <p:cNvPicPr>
            <a:picLocks noChangeAspect="1"/>
          </p:cNvPicPr>
          <p:nvPr/>
        </p:nvPicPr>
        <p:blipFill>
          <a:blip r:embed="rId2">
            <a:extLst/>
          </a:blip>
          <a:srcRect l="0" t="0" r="12521" b="0"/>
          <a:stretch>
            <a:fillRect/>
          </a:stretch>
        </p:blipFill>
        <p:spPr>
          <a:xfrm>
            <a:off x="563562" y="1231900"/>
            <a:ext cx="5075239" cy="245903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3130550" y="1231900"/>
            <a:ext cx="941388" cy="3873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6283325" y="1435100"/>
            <a:ext cx="158390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Bragg’s Law:</a:t>
            </a:r>
          </a:p>
        </p:txBody>
      </p:sp>
      <p:pic>
        <p:nvPicPr>
          <p:cNvPr id="153" name="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0125" y="2228850"/>
            <a:ext cx="2327275" cy="557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.png"/>
          <p:cNvPicPr>
            <a:picLocks noChangeAspect="1"/>
          </p:cNvPicPr>
          <p:nvPr/>
        </p:nvPicPr>
        <p:blipFill>
          <a:blip r:embed="rId4">
            <a:extLst/>
          </a:blip>
          <a:srcRect l="12020" t="0" r="5102" b="14619"/>
          <a:stretch>
            <a:fillRect/>
          </a:stretch>
        </p:blipFill>
        <p:spPr>
          <a:xfrm>
            <a:off x="935037" y="3727450"/>
            <a:ext cx="3492501" cy="244316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3130550" y="3690937"/>
            <a:ext cx="295275" cy="830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756"/>
                </a:moveTo>
                <a:lnTo>
                  <a:pt x="5400" y="17756"/>
                </a:lnTo>
                <a:lnTo>
                  <a:pt x="5400" y="0"/>
                </a:lnTo>
                <a:lnTo>
                  <a:pt x="16200" y="0"/>
                </a:lnTo>
                <a:lnTo>
                  <a:pt x="16200" y="17756"/>
                </a:lnTo>
                <a:lnTo>
                  <a:pt x="21600" y="17756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D55800"/>
              </a:gs>
              <a:gs pos="60000">
                <a:srgbClr val="FF7D00"/>
              </a:gs>
              <a:gs pos="100000">
                <a:srgbClr val="FF7A00"/>
              </a:gs>
            </a:gsLst>
            <a:lin ang="16200000"/>
          </a:gradFill>
          <a:ln>
            <a:solidFill>
              <a:srgbClr val="FF8000"/>
            </a:solidFill>
          </a:ln>
          <a:effectLst>
            <a:outerShdw sx="100000" sy="100000" kx="0" ky="0" algn="b" rotWithShape="0" blurRad="63500" dist="38100" dir="5400000">
              <a:srgbClr val="808080">
                <a:alpha val="39999"/>
              </a:srgbClr>
            </a:outerShdw>
          </a:effectLst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Shape 156"/>
          <p:cNvSpPr/>
          <p:nvPr/>
        </p:nvSpPr>
        <p:spPr>
          <a:xfrm>
            <a:off x="2232025" y="6170612"/>
            <a:ext cx="7458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i="1"/>
            </a:lvl1pPr>
          </a:lstStyle>
          <a:p>
            <a:pPr/>
            <a:r>
              <a:t>Angle</a:t>
            </a:r>
          </a:p>
        </p:txBody>
      </p:sp>
      <p:sp>
        <p:nvSpPr>
          <p:cNvPr id="157" name="Shape 157"/>
          <p:cNvSpPr/>
          <p:nvPr/>
        </p:nvSpPr>
        <p:spPr>
          <a:xfrm rot="16200000">
            <a:off x="190704" y="4806202"/>
            <a:ext cx="112290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i="1"/>
            </a:lvl1pPr>
          </a:lstStyle>
          <a:p>
            <a:pPr/>
            <a:r>
              <a:t>Intensity</a:t>
            </a:r>
          </a:p>
        </p:txBody>
      </p:sp>
      <p:sp>
        <p:nvSpPr>
          <p:cNvPr id="158" name="Shape 158"/>
          <p:cNvSpPr/>
          <p:nvPr/>
        </p:nvSpPr>
        <p:spPr>
          <a:xfrm rot="19781281">
            <a:off x="3456992" y="3336950"/>
            <a:ext cx="1004889" cy="391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i="1">
                <a:solidFill>
                  <a:srgbClr val="FF0000"/>
                </a:solidFill>
              </a:defRPr>
            </a:pPr>
            <a:r>
              <a:t>d</a:t>
            </a:r>
            <a:r>
              <a:rPr i="0"/>
              <a:t>sin(</a:t>
            </a:r>
            <a:r>
              <a:rPr i="0">
                <a:latin typeface="Symbol"/>
                <a:ea typeface="Symbol"/>
                <a:cs typeface="Symbol"/>
                <a:sym typeface="Symbol"/>
              </a:rPr>
              <a:t>θ</a:t>
            </a:r>
            <a:r>
              <a:rPr i="0"/>
              <a:t>)</a:t>
            </a:r>
          </a:p>
        </p:txBody>
      </p:sp>
      <p:sp>
        <p:nvSpPr>
          <p:cNvPr id="159" name="Shape 159"/>
          <p:cNvSpPr/>
          <p:nvPr/>
        </p:nvSpPr>
        <p:spPr>
          <a:xfrm>
            <a:off x="4876800" y="3935412"/>
            <a:ext cx="3602891" cy="178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i="1" sz="1600"/>
            </a:pPr>
            <a:r>
              <a:t>From the “pattern of</a:t>
            </a:r>
          </a:p>
          <a:p>
            <a:pPr defTabSz="914400">
              <a:defRPr i="1" sz="1600"/>
            </a:pPr>
            <a:r>
              <a:t>diffraction”, i.e. the maximum</a:t>
            </a:r>
          </a:p>
          <a:p>
            <a:pPr defTabSz="914400">
              <a:defRPr i="1" sz="1600"/>
            </a:pPr>
            <a:r>
              <a:t>of intensities observed, we</a:t>
            </a:r>
          </a:p>
          <a:p>
            <a:pPr defTabSz="914400">
              <a:defRPr i="1" sz="1600"/>
            </a:pPr>
            <a:r>
              <a:t>can find the angles of</a:t>
            </a:r>
          </a:p>
          <a:p>
            <a:pPr defTabSz="914400">
              <a:defRPr i="1" sz="1600"/>
            </a:pPr>
            <a:r>
              <a:t>diffraction and for each</a:t>
            </a:r>
          </a:p>
          <a:p>
            <a:pPr defTabSz="914400">
              <a:defRPr i="1" sz="1600"/>
            </a:pPr>
            <a:r>
              <a:t>angle we get the corresponding d</a:t>
            </a:r>
          </a:p>
          <a:p>
            <a:pPr defTabSz="914400">
              <a:defRPr i="1" sz="1600"/>
            </a:pPr>
            <a:r>
              <a:t>using Bragg’s law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275" y="615950"/>
            <a:ext cx="3602038" cy="5789613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4254500" y="495300"/>
            <a:ext cx="4664309" cy="6060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i="1" sz="2000">
                <a:solidFill>
                  <a:schemeClr val="accent2"/>
                </a:solidFill>
              </a:defRPr>
            </a:pPr>
            <a:r>
              <a:t>General principle of X-ray</a:t>
            </a:r>
          </a:p>
          <a:p>
            <a:pPr defTabSz="914400">
              <a:defRPr i="1" sz="2000">
                <a:solidFill>
                  <a:schemeClr val="accent2"/>
                </a:solidFill>
              </a:defRPr>
            </a:pPr>
            <a:r>
              <a:t>crystallography applied to</a:t>
            </a:r>
          </a:p>
          <a:p>
            <a:pPr defTabSz="914400">
              <a:defRPr i="1" sz="2000">
                <a:solidFill>
                  <a:schemeClr val="accent2"/>
                </a:solidFill>
              </a:defRPr>
            </a:pPr>
            <a:r>
              <a:t>proteins:</a:t>
            </a:r>
          </a:p>
          <a:p>
            <a:pPr defTabSz="914400"/>
            <a:endParaRPr i="1" sz="2000">
              <a:solidFill>
                <a:schemeClr val="accent2"/>
              </a:solidFill>
            </a:endParaRPr>
          </a:p>
          <a:p>
            <a:pPr defTabSz="914400">
              <a:buSzPct val="100000"/>
              <a:buAutoNum type="arabicParenR" startAt="1"/>
            </a:pPr>
            <a:r>
              <a:t>We need a crystal</a:t>
            </a:r>
          </a:p>
          <a:p>
            <a:pPr defTabSz="914400">
              <a:buSzPct val="100000"/>
              <a:buAutoNum type="arabicParenR" startAt="1"/>
            </a:pPr>
          </a:p>
          <a:p>
            <a:pPr defTabSz="914400">
              <a:buSzPct val="100000"/>
              <a:buAutoNum type="arabicParenR" startAt="2"/>
            </a:pPr>
            <a:r>
              <a:t>From the diffraction pattern,</a:t>
            </a:r>
          </a:p>
          <a:p>
            <a:pPr defTabSz="914400"/>
            <a:r>
              <a:t>     we get the crystal organization</a:t>
            </a:r>
          </a:p>
          <a:p>
            <a:pPr defTabSz="914400"/>
          </a:p>
          <a:p>
            <a:pPr defTabSz="914400">
              <a:buSzPct val="100000"/>
              <a:buAutoNum type="arabicParenR" startAt="3"/>
            </a:pPr>
            <a:r>
              <a:t>From the diffraction intensities,</a:t>
            </a:r>
          </a:p>
          <a:p>
            <a:pPr defTabSz="914400"/>
            <a:r>
              <a:t>	we get the electron densities</a:t>
            </a:r>
          </a:p>
          <a:p>
            <a:pPr defTabSz="914400"/>
          </a:p>
          <a:p>
            <a:pPr defTabSz="914400"/>
            <a:r>
              <a:t>4) Once the electron density map</a:t>
            </a:r>
          </a:p>
          <a:p>
            <a:pPr defTabSz="914400"/>
            <a:r>
              <a:t>	we fit a structure that matches</a:t>
            </a:r>
          </a:p>
          <a:p>
            <a:pPr defTabSz="914400"/>
            <a:r>
              <a:t>	with this density</a:t>
            </a:r>
          </a:p>
          <a:p>
            <a:pPr defTabSz="914400"/>
          </a:p>
          <a:p>
            <a:pPr defTabSz="914400">
              <a:buSzPct val="100000"/>
              <a:buAutoNum type="arabicParenR" startAt="5"/>
            </a:pPr>
            <a:r>
              <a:t>From the atomic model, we</a:t>
            </a:r>
          </a:p>
          <a:p>
            <a:pPr defTabSz="914400"/>
            <a:r>
              <a:t>	can compute a theoretical</a:t>
            </a:r>
          </a:p>
          <a:p>
            <a:pPr defTabSz="914400"/>
            <a:r>
              <a:t>	diffraction map; if it matches</a:t>
            </a:r>
          </a:p>
          <a:p>
            <a:pPr defTabSz="914400"/>
            <a:r>
              <a:t>	with the experimental one, </a:t>
            </a:r>
          </a:p>
          <a:p>
            <a:pPr defTabSz="914400"/>
            <a:r>
              <a:t>	we are done; otherwise refine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687" y="2082800"/>
            <a:ext cx="4851401" cy="2692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2846387" y="406400"/>
            <a:ext cx="3063712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Getting a crystal</a:t>
            </a:r>
          </a:p>
        </p:txBody>
      </p:sp>
      <p:sp>
        <p:nvSpPr>
          <p:cNvPr id="166" name="Shape 166"/>
          <p:cNvSpPr/>
          <p:nvPr/>
        </p:nvSpPr>
        <p:spPr>
          <a:xfrm>
            <a:off x="822325" y="1403350"/>
            <a:ext cx="3291258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The “hanging drop” method</a:t>
            </a:r>
          </a:p>
        </p:txBody>
      </p:sp>
      <p:pic>
        <p:nvPicPr>
          <p:cNvPr id="167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1162" y="1403350"/>
            <a:ext cx="3106738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4576762" y="3141662"/>
            <a:ext cx="695326" cy="219076"/>
          </a:xfrm>
          <a:prstGeom prst="rightArrow">
            <a:avLst>
              <a:gd name="adj1" fmla="val 50000"/>
              <a:gd name="adj2" fmla="val 49930"/>
            </a:avLst>
          </a:prstGeom>
          <a:gradFill>
            <a:gsLst>
              <a:gs pos="0">
                <a:srgbClr val="D55800"/>
              </a:gs>
              <a:gs pos="60000">
                <a:srgbClr val="FF7D00"/>
              </a:gs>
              <a:gs pos="100000">
                <a:srgbClr val="FF7A00"/>
              </a:gs>
            </a:gsLst>
            <a:lin ang="16200000"/>
          </a:gradFill>
          <a:ln>
            <a:solidFill>
              <a:srgbClr val="FF8000"/>
            </a:solidFill>
          </a:ln>
          <a:effectLst>
            <a:outerShdw sx="100000" sy="100000" kx="0" ky="0" algn="b" rotWithShape="0" blurRad="63500" dist="38100" dir="5400000">
              <a:srgbClr val="808080">
                <a:alpha val="39999"/>
              </a:srgbClr>
            </a:outerShdw>
          </a:effectLst>
        </p:spPr>
        <p:txBody>
          <a:bodyPr lIns="45719" rIns="45719" anchor="ctr"/>
          <a:lstStyle/>
          <a:p>
            <a:pPr algn="ctr" defTabSz="91440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4394200" y="5233987"/>
            <a:ext cx="4357797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200"/>
            </a:lvl1pPr>
          </a:lstStyle>
          <a:p>
            <a:pPr/>
            <a:r>
              <a:t>(http://www.molbio1.princeton.edu/macro/about.html)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37" y="2100262"/>
            <a:ext cx="4419601" cy="298767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1739900" y="406400"/>
            <a:ext cx="5500822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Getting the Diffraction Pattern</a:t>
            </a:r>
          </a:p>
        </p:txBody>
      </p:sp>
      <p:pic>
        <p:nvPicPr>
          <p:cNvPr id="173" name="image.png"/>
          <p:cNvPicPr>
            <a:picLocks noChangeAspect="1"/>
          </p:cNvPicPr>
          <p:nvPr/>
        </p:nvPicPr>
        <p:blipFill>
          <a:blip r:embed="rId3">
            <a:extLst/>
          </a:blip>
          <a:srcRect l="44485" t="0" r="0" b="0"/>
          <a:stretch>
            <a:fillRect/>
          </a:stretch>
        </p:blipFill>
        <p:spPr>
          <a:xfrm>
            <a:off x="4926012" y="1312862"/>
            <a:ext cx="3898901" cy="415766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5254625" y="5638800"/>
            <a:ext cx="319091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i="1"/>
            </a:pPr>
            <a:r>
              <a:t>Rosalyn Franklin: </a:t>
            </a:r>
          </a:p>
          <a:p>
            <a:pPr defTabSz="914400">
              <a:defRPr i="1"/>
            </a:pPr>
            <a:r>
              <a:t>Diffraction pattern for DNA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 standalone="yes"?><p:sld xmlns:a="http://schemas.openxmlformats.org/drawingml/2006/main" xmlns:r="http://schemas.openxmlformats.org/officeDocument/2006/relationships" xmlns:p="http://schemas.openxmlformats.org/presentationml/2006/main" showMasterSp="1" showMasterPhAnim="1"><p:cSld><p:spTree><p:nvGrpSpPr><p:cNvPr id="1" name=""/><p:cNvGrpSpPr/><p:nvPr/></p:nvGrpSpPr><p:grpSpPr><a:xfrm><a:off x="0" y="0"/><a:ext cx="0" cy="0"/><a:chOff x="0" y="0"/><a:chExt cx="0" cy="0"/></a:xfrm></p:grpSpPr><p:pic><p:nvPicPr><p:cNvPr id="176" name="image.png" descr="Untitled-2.psd                                                 0002DEDESpinifex                       B4A2E879:"/><p:cNvPicPr><a:picLocks noChangeAspect="1"/></p:cNvPicPr><p:nvPr/></p:nvPicPr><p:blipFill><a:blip r:embed="rId2"><a:extLst/></a:blip><a:stretch><a:fillRect/></a:stretch></p:blipFill><p:spPr><a:xfrm><a:off x="990600" y="2501900"/><a:ext cx="1822450" cy="1981200"/></a:xfrm><a:prstGeom prst="rect"><a:avLst/></a:prstGeom><a:ln w="12700"><a:miter lim="400000"/></a:ln></p:spPr></p:pic><p:pic><p:nvPicPr><p:cNvPr id="177" name="image.png" descr="medium_edens.gif                                               0002DEDESpinifex                       B4A2E879:"/><p:cNvPicPr><a:picLocks noChangeAspect="1"/></p:cNvPicPr><p:nvPr/></p:nvPicPr><p:blipFill><a:blip r:embed="rId3"><a:extLst/></a:blip><a:stretch><a:fillRect/></a:stretch></p:blipFill><p:spPr><a:xfrm><a:off x="6096000" y="2501900"/><a:ext cx="2046288" cy="1981200"/></a:xfrm><a:prstGeom prst="rect"><a:avLst/></a:prstGeom><a:ln w="12700"><a:miter lim="400000"/></a:ln></p:spPr></p:pic><p:sp><p:nvSpPr><p:cNvPr id="178" name="Shape 178"/><p:cNvSpPr/><p:nvPr/></p:nvSpPr><p:spPr><a:xfrm><a:off x="3200400" y="3340100"/><a:ext cx="2743200" cy="457200"/></a:xfrm><a:prstGeom prst="rightArrow"><a:avLst><a:gd name="adj1" fmla="val 50000"/><a:gd name="adj2" fmla="val 150000"/></a:avLst></a:prstGeom><a:solidFill><a:schemeClr val="accent1"/></a:solidFill><a:ln><a:solidFill><a:srgbClr val="000000"/></a:solidFill></a:ln></p:spPr><p:txBody><a:bodyPr lIns="45719" rIns="45719" anchor="ctr"/><a:lstStyle/><a:p><a:pPr/></a:p></p:txBody></p:sp><p:sp><p:nvSpPr><p:cNvPr id="179" name="Shape 179"/><p:cNvSpPr/><p:nvPr/></p:nvSpPr><p:spPr><a:xfrm><a:off x="3200400" y="2870200"/><a:ext cx="2541722" cy="370840"/></a:xfrm><a:prstGeom prst="rect"><a:avLst/></a:prstGeom><a:ln w="12700"><a:miter lim="400000"/></a:ln><a:extLst><a:ext uri="{C572A759-6A51-4108-AA02-DFA0A04FC94B}"><ma14:wrappingTextBoxFlag val="1" xmlns:ma14="http://schemas.microsoft.com/office/mac/drawingml/2011/main"/></a:ext></a:extLst></p:spPr><p:txBody><a:bodyPr wrap="none" lIns="45719" rIns="45719"><a:spAutoFit/></a:bodyPr><a:lstStyle/><a:p><a:pPr/><a:r><a:t>3D Fourier Transform</a:t></a:r></a:p></p:txBody></p:sp><p:sp><p:nvSpPr><p:cNvPr id="180" name="Shape 180"/><p:cNvSpPr/><p:nvPr/></p:nvSpPr><p:spPr><a:xfrm><a:off x="614362" y="406400"/><a:ext cx="7377099" cy="523240"/></a:xfrm><a:prstGeom prst="rect"><a:avLst/></a:prstGeom><a:ln w="12700"><a:miter lim="400000"/></a:ln><a:extLst><a:ext uri="{C572A759-6A51-4108-AA02-DFA0A04FC94B}"><ma14:wrappingTextBoxFlag val="1" xmlns:ma14="http://schemas.microsoft.com/office/mac/drawingml/2011/main"/></a:ext></a:extLst></p:spPr><p:txBody><a:bodyPr wrap="none" lIns="45719" rIns="45719"><a:spAutoFit/></a:bodyPr><a:lstStyle><a:lvl1pPr defTabSz="914400"><a:defRPr sz="2800"><a:solidFill><a:schemeClr val="accent2"/></a:solidFill></a:defRPr></a:lvl1pPr></a:lstStyle><a:p><a:pPr/><a:r><a:t>From Diffraction to Electron Density Map</a:t></a:r></a:p></p:txBody></p:sp><p:sp><p:nvSpPr><p:cNvPr id="181" name="Shape 181"/><p:cNvSpPr/><p:nvPr/></p:nvSpPr><p:spPr><a:xfrm><a:off x="614362" y="5046662"/><a:ext cx="7832562" cy="929641"/></a:xfrm><a:prstGeom prst="rect"><a:avLst/></a:prstGeom><a:ln w="12700"><a:miter lim="400000"/></a:ln><a:extLst><a:ext uri="{C572A759-6A51-4108-AA02-DFA0A04FC94B}"><ma14:wrappingTextBoxFlag val="1" xmlns:ma14="http://schemas.microsoft.com/office/mac/drawingml/2011/main"/></a:ext></a:extLst></p:spPr><p:txBody><a:bodyPr wrap="none" lIns="45719" rIns="45719"><a:spAutoFit/></a:bodyPr><a:lstStyle/><a:p><a:pPr defTabSz="914400"><a:defRPr b="1" i="1"><a:solidFill><a:schemeClr val="accent2"/></a:solidFill></a:defRPr></a:pPr><a:r><a:t>One hidden problem:</a:t></a:r><a:r><a:rPr b="0" i="0"><a:solidFill><a:srgbClr val="000000"/></a:solidFill></a:rPr><a:t> diffraction patterns provide intensities; for</a:t></a:r><a:endParaRPr b="0" i="0"><a:solidFill><a:srgbClr val="000000"/></a:solidFill></a:endParaRPr></a:p><a:p><a:pPr defTabSz="914400"/><a:r><a:t>Fourier transform, need intensity and phase. A significant step in</a:t></a:r></a:p><a:p><a:pPr defTabSz="914400"/><a:r><a:t>X-ray crystallography is the solve the “phase problem”.</a:t></a:r></a:p></p:txBody></p:sp></p:spTree></p:cSld><p:clrMapOvr><a:masterClrMapping/></p:clrMapOvr><p:transition xmlns:p14="http://schemas.microsoft.com/office/powerpoint/2010/main" spd="med" advClick="1" p14:dur="1000"/></p:sld>
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075" y="1716087"/>
            <a:ext cx="3556000" cy="3835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1754187"/>
            <a:ext cx="3429000" cy="379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1062037" y="5529262"/>
            <a:ext cx="19301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2.6 Å resolution</a:t>
            </a:r>
          </a:p>
        </p:txBody>
      </p:sp>
      <p:sp>
        <p:nvSpPr>
          <p:cNvPr id="186" name="Shape 186"/>
          <p:cNvSpPr/>
          <p:nvPr/>
        </p:nvSpPr>
        <p:spPr>
          <a:xfrm>
            <a:off x="5218112" y="5529262"/>
            <a:ext cx="19301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1.2 Å resolution</a:t>
            </a:r>
          </a:p>
        </p:txBody>
      </p:sp>
      <p:sp>
        <p:nvSpPr>
          <p:cNvPr id="187" name="Shape 187"/>
          <p:cNvSpPr/>
          <p:nvPr/>
        </p:nvSpPr>
        <p:spPr>
          <a:xfrm>
            <a:off x="1944149" y="393700"/>
            <a:ext cx="4819140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914400">
              <a:defRPr sz="2800">
                <a:solidFill>
                  <a:schemeClr val="accent2"/>
                </a:solidFill>
              </a:defRPr>
            </a:pPr>
            <a:r>
              <a:t>Fitting the structure: </a:t>
            </a:r>
          </a:p>
          <a:p>
            <a:pPr algn="ctr" defTabSz="914400">
              <a:defRPr sz="2800">
                <a:solidFill>
                  <a:schemeClr val="accent2"/>
                </a:solidFill>
              </a:defRPr>
            </a:pPr>
            <a:r>
              <a:t>Influence of the resolution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446087" y="1357312"/>
            <a:ext cx="8137526" cy="448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b="1" sz="1600"/>
            </a:pPr>
            <a:r>
              <a:t>Resolution (Å) 	Meaning</a:t>
            </a:r>
          </a:p>
          <a:p>
            <a:pPr defTabSz="914400">
              <a:defRPr b="1" sz="1600"/>
            </a:pPr>
          </a:p>
          <a:p>
            <a:pPr defTabSz="914400">
              <a:defRPr sz="1500"/>
            </a:pPr>
            <a:r>
              <a:t>&gt;4.0 		Individual coordinates meaningless</a:t>
            </a:r>
          </a:p>
          <a:p>
            <a:pPr defTabSz="914400">
              <a:defRPr sz="1500"/>
            </a:pPr>
          </a:p>
          <a:p>
            <a:pPr defTabSz="914400">
              <a:defRPr sz="1500"/>
            </a:pPr>
            <a:r>
              <a:t>3.0 - 4.0 		Fold possibly correct, but errors are very likely. </a:t>
            </a:r>
          </a:p>
          <a:p>
            <a:pPr defTabSz="914400">
              <a:defRPr sz="1500"/>
            </a:pPr>
          </a:p>
          <a:p>
            <a:pPr defTabSz="914400">
              <a:defRPr sz="1500"/>
            </a:pPr>
            <a:r>
              <a:t>2.5 - 3.0 		Fold likely correct except that some surface loops 			might be mis-modelled. </a:t>
            </a:r>
          </a:p>
          <a:p>
            <a:pPr defTabSz="914400">
              <a:defRPr sz="1500"/>
            </a:pPr>
          </a:p>
          <a:p>
            <a:pPr defTabSz="914400">
              <a:defRPr sz="1500"/>
            </a:pPr>
            <a:r>
              <a:t>2.0 - 3.0              Many small errors can normally be detected.  </a:t>
            </a:r>
          </a:p>
          <a:p>
            <a:pPr lvl="4" defTabSz="914400">
              <a:defRPr sz="1500"/>
            </a:pPr>
            <a:r>
              <a:t>Fold normally correct and number of errors in surface loops is small. Water molecules and small ligands become visible.</a:t>
            </a:r>
          </a:p>
          <a:p>
            <a:pPr defTabSz="914400">
              <a:defRPr sz="1500"/>
            </a:pPr>
          </a:p>
          <a:p>
            <a:pPr defTabSz="914400">
              <a:defRPr sz="1500"/>
            </a:pPr>
            <a:r>
              <a:t>1.5 - 2.0 		Many small errors can normally be detected. </a:t>
            </a:r>
          </a:p>
          <a:p>
            <a:pPr lvl="5" defTabSz="914400">
              <a:defRPr sz="1500"/>
            </a:pPr>
            <a:r>
              <a:t>		Folds are extremely rarely incorrect, even in surface loops.</a:t>
            </a:r>
          </a:p>
          <a:p>
            <a:pPr defTabSz="914400">
              <a:defRPr sz="1500"/>
            </a:pPr>
          </a:p>
          <a:p>
            <a:pPr defTabSz="914400">
              <a:defRPr sz="1600"/>
            </a:pPr>
            <a:r>
              <a:rPr sz="1500"/>
              <a:t>0.5 - 1.5 		In general, structures have almost no errors at this 			resolution. geometry studies are made from these </a:t>
            </a:r>
            <a:r>
              <a:t>			structures.</a:t>
            </a:r>
          </a:p>
        </p:txBody>
      </p:sp>
      <p:sp>
        <p:nvSpPr>
          <p:cNvPr id="190" name="Shape 190"/>
          <p:cNvSpPr/>
          <p:nvPr/>
        </p:nvSpPr>
        <p:spPr>
          <a:xfrm>
            <a:off x="1620837" y="406400"/>
            <a:ext cx="5432064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Resolution of X-ray structures</a:t>
            </a:r>
          </a:p>
        </p:txBody>
      </p:sp>
      <p:sp>
        <p:nvSpPr>
          <p:cNvPr id="191" name="Shape 191"/>
          <p:cNvSpPr/>
          <p:nvPr/>
        </p:nvSpPr>
        <p:spPr>
          <a:xfrm>
            <a:off x="446087" y="1751013"/>
            <a:ext cx="8137526" cy="1587"/>
          </a:xfrm>
          <a:prstGeom prst="line">
            <a:avLst/>
          </a:pr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808080">
                <a:alpha val="39999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2" name="Shape 192"/>
          <p:cNvSpPr/>
          <p:nvPr/>
        </p:nvSpPr>
        <p:spPr>
          <a:xfrm>
            <a:off x="446087" y="1355725"/>
            <a:ext cx="8137526" cy="1587"/>
          </a:xfrm>
          <a:prstGeom prst="line">
            <a:avLst/>
          </a:pr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808080">
                <a:alpha val="39999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3" name="Shape 193"/>
          <p:cNvSpPr/>
          <p:nvPr/>
        </p:nvSpPr>
        <p:spPr>
          <a:xfrm>
            <a:off x="446087" y="5819775"/>
            <a:ext cx="8137526" cy="1587"/>
          </a:xfrm>
          <a:prstGeom prst="line">
            <a:avLst/>
          </a:prstGeom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808080">
                <a:alpha val="39999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94" name="Shape 194"/>
          <p:cNvSpPr/>
          <p:nvPr/>
        </p:nvSpPr>
        <p:spPr>
          <a:xfrm>
            <a:off x="2944812" y="6091237"/>
            <a:ext cx="545559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i="1" sz="1400"/>
            </a:lvl1pPr>
          </a:lstStyle>
          <a:p>
            <a:pPr/>
            <a:r>
              <a:t>(http://en.wikipedia.org/wiki/Resolution_(electron_density)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1184679" y="393700"/>
            <a:ext cx="6338080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914400">
              <a:defRPr sz="2800">
                <a:solidFill>
                  <a:schemeClr val="accent2"/>
                </a:solidFill>
              </a:defRPr>
            </a:pPr>
            <a:r>
              <a:t>Large molecular assemblies: </a:t>
            </a:r>
          </a:p>
          <a:p>
            <a:pPr algn="ctr" defTabSz="914400">
              <a:defRPr sz="2800">
                <a:solidFill>
                  <a:schemeClr val="accent2"/>
                </a:solidFill>
              </a:defRPr>
            </a:pPr>
            <a:r>
              <a:t>X-ray crystallography and Cryo-EM</a:t>
            </a:r>
          </a:p>
        </p:txBody>
      </p:sp>
      <p:pic>
        <p:nvPicPr>
          <p:cNvPr id="197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51112" y="2357437"/>
            <a:ext cx="5041901" cy="2882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1598612" y="5375275"/>
            <a:ext cx="6483175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i="1"/>
            </a:lvl1pPr>
          </a:lstStyle>
          <a:p>
            <a:pPr/>
            <a:r>
              <a:t>(Norwalk virus: http://www.bcm.edu/molvir/norovirus)</a:t>
            </a:r>
          </a:p>
        </p:txBody>
      </p:sp>
      <p:sp>
        <p:nvSpPr>
          <p:cNvPr id="199" name="Shape 199"/>
          <p:cNvSpPr/>
          <p:nvPr/>
        </p:nvSpPr>
        <p:spPr>
          <a:xfrm>
            <a:off x="630237" y="1987550"/>
            <a:ext cx="2064877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b="1" i="1"/>
            </a:lvl1pPr>
          </a:lstStyle>
          <a:p>
            <a:pPr/>
            <a:r>
              <a:t>X-ray structure</a:t>
            </a:r>
          </a:p>
        </p:txBody>
      </p:sp>
      <p:sp>
        <p:nvSpPr>
          <p:cNvPr id="200" name="Shape 200"/>
          <p:cNvSpPr/>
          <p:nvPr/>
        </p:nvSpPr>
        <p:spPr>
          <a:xfrm>
            <a:off x="379412" y="2595562"/>
            <a:ext cx="216689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(180 copies of</a:t>
            </a:r>
          </a:p>
          <a:p>
            <a:pPr/>
            <a:r>
              <a:t>the same protein)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flipH="1">
            <a:off x="1133073" y="5448300"/>
            <a:ext cx="254402" cy="0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8" name="Shape 78"/>
          <p:cNvSpPr/>
          <p:nvPr/>
        </p:nvSpPr>
        <p:spPr>
          <a:xfrm flipH="1">
            <a:off x="1133073" y="4898206"/>
            <a:ext cx="254402" cy="1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9" name="Shape 79"/>
          <p:cNvSpPr/>
          <p:nvPr/>
        </p:nvSpPr>
        <p:spPr>
          <a:xfrm flipH="1">
            <a:off x="1133073" y="4348111"/>
            <a:ext cx="254402" cy="1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0" name="Shape 80"/>
          <p:cNvSpPr/>
          <p:nvPr/>
        </p:nvSpPr>
        <p:spPr>
          <a:xfrm flipH="1">
            <a:off x="1133073" y="3798017"/>
            <a:ext cx="254402" cy="1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1" name="Shape 81"/>
          <p:cNvSpPr/>
          <p:nvPr/>
        </p:nvSpPr>
        <p:spPr>
          <a:xfrm flipH="1">
            <a:off x="1133073" y="3247923"/>
            <a:ext cx="254402" cy="1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2" name="Shape 82"/>
          <p:cNvSpPr/>
          <p:nvPr/>
        </p:nvSpPr>
        <p:spPr>
          <a:xfrm flipH="1">
            <a:off x="1133073" y="2697829"/>
            <a:ext cx="254402" cy="1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3" name="Shape 83"/>
          <p:cNvSpPr/>
          <p:nvPr/>
        </p:nvSpPr>
        <p:spPr>
          <a:xfrm flipH="1">
            <a:off x="1133073" y="2147735"/>
            <a:ext cx="254402" cy="1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4" name="Shape 84"/>
          <p:cNvSpPr/>
          <p:nvPr/>
        </p:nvSpPr>
        <p:spPr>
          <a:xfrm flipV="1">
            <a:off x="2082800" y="5905928"/>
            <a:ext cx="1" cy="202773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5" name="Shape 85"/>
          <p:cNvSpPr/>
          <p:nvPr/>
        </p:nvSpPr>
        <p:spPr>
          <a:xfrm flipV="1">
            <a:off x="2725737" y="5905928"/>
            <a:ext cx="1" cy="202773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6" name="Shape 86"/>
          <p:cNvSpPr/>
          <p:nvPr/>
        </p:nvSpPr>
        <p:spPr>
          <a:xfrm flipV="1">
            <a:off x="3368675" y="5905928"/>
            <a:ext cx="1" cy="202773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7" name="Shape 87"/>
          <p:cNvSpPr/>
          <p:nvPr/>
        </p:nvSpPr>
        <p:spPr>
          <a:xfrm flipV="1">
            <a:off x="4011612" y="5905928"/>
            <a:ext cx="1" cy="202773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8" name="Shape 88"/>
          <p:cNvSpPr/>
          <p:nvPr/>
        </p:nvSpPr>
        <p:spPr>
          <a:xfrm flipV="1">
            <a:off x="4654550" y="5905928"/>
            <a:ext cx="1" cy="202773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89" name="Shape 89"/>
          <p:cNvSpPr/>
          <p:nvPr/>
        </p:nvSpPr>
        <p:spPr>
          <a:xfrm flipV="1">
            <a:off x="5297487" y="5905928"/>
            <a:ext cx="1" cy="202773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0" name="Shape 90"/>
          <p:cNvSpPr/>
          <p:nvPr/>
        </p:nvSpPr>
        <p:spPr>
          <a:xfrm flipV="1">
            <a:off x="5940425" y="5905928"/>
            <a:ext cx="1" cy="202773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1" name="Shape 91"/>
          <p:cNvSpPr/>
          <p:nvPr/>
        </p:nvSpPr>
        <p:spPr>
          <a:xfrm flipV="1">
            <a:off x="6583362" y="5905928"/>
            <a:ext cx="1" cy="202773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2" name="Shape 92"/>
          <p:cNvSpPr/>
          <p:nvPr/>
        </p:nvSpPr>
        <p:spPr>
          <a:xfrm flipV="1">
            <a:off x="7226299" y="5905928"/>
            <a:ext cx="1" cy="202773"/>
          </a:xfrm>
          <a:prstGeom prst="line">
            <a:avLst/>
          </a:prstGeom>
          <a:ln w="38100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93" name="image3.png" descr="bdna_cp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9850" y="4740575"/>
            <a:ext cx="951161" cy="878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1374" y="3789055"/>
            <a:ext cx="880477" cy="758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80933" y="1933875"/>
            <a:ext cx="878632" cy="878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10.png" descr="subject1_sulci0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78918" y="3118961"/>
            <a:ext cx="783414" cy="87863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 flipV="1">
            <a:off x="1349174" y="1423275"/>
            <a:ext cx="1" cy="4468650"/>
          </a:xfrm>
          <a:prstGeom prst="line">
            <a:avLst/>
          </a:prstGeom>
          <a:ln w="76200">
            <a:solidFill>
              <a:srgbClr val="E15360"/>
            </a:solidFill>
            <a:tailEnd type="arrow"/>
          </a:ln>
          <a:effectLst>
            <a:outerShdw sx="100000" sy="100000" kx="0" ky="0" algn="b" rotWithShape="0" blurRad="101600" dist="25400" dir="5400000">
              <a:srgbClr val="000000">
                <a:alpha val="7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8" name="Shape 98"/>
          <p:cNvSpPr/>
          <p:nvPr/>
        </p:nvSpPr>
        <p:spPr>
          <a:xfrm>
            <a:off x="1587500" y="5917324"/>
            <a:ext cx="6838774" cy="1"/>
          </a:xfrm>
          <a:prstGeom prst="line">
            <a:avLst/>
          </a:prstGeom>
          <a:ln w="76200">
            <a:solidFill>
              <a:srgbClr val="E15360"/>
            </a:solidFill>
            <a:tailEnd type="arrow"/>
          </a:ln>
          <a:effectLst>
            <a:outerShdw sx="100000" sy="100000" kx="0" ky="0" algn="b" rotWithShape="0" blurRad="101600" dist="25400" dir="5400000">
              <a:srgbClr val="000000">
                <a:alpha val="7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9" name="Shape 99"/>
          <p:cNvSpPr/>
          <p:nvPr>
            <p:ph type="title" idx="4294967295"/>
          </p:nvPr>
        </p:nvSpPr>
        <p:spPr>
          <a:xfrm>
            <a:off x="457200" y="393700"/>
            <a:ext cx="8229600" cy="990600"/>
          </a:xfrm>
          <a:prstGeom prst="rect">
            <a:avLst/>
          </a:prstGeom>
        </p:spPr>
        <p:txBody>
          <a:bodyPr anchor="ctr"/>
          <a:lstStyle>
            <a:lvl1pPr>
              <a:defRPr b="0" spc="-100" sz="400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Biology = Multiscale ….</a:t>
            </a:r>
          </a:p>
        </p:txBody>
      </p:sp>
      <p:sp>
        <p:nvSpPr>
          <p:cNvPr id="100" name="Shape 100"/>
          <p:cNvSpPr/>
          <p:nvPr/>
        </p:nvSpPr>
        <p:spPr>
          <a:xfrm>
            <a:off x="1899965" y="6126479"/>
            <a:ext cx="36567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ps</a:t>
            </a:r>
          </a:p>
        </p:txBody>
      </p:sp>
      <p:sp>
        <p:nvSpPr>
          <p:cNvPr id="101" name="Shape 101"/>
          <p:cNvSpPr/>
          <p:nvPr/>
        </p:nvSpPr>
        <p:spPr>
          <a:xfrm>
            <a:off x="2542903" y="6126479"/>
            <a:ext cx="3679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ns</a:t>
            </a:r>
          </a:p>
        </p:txBody>
      </p:sp>
      <p:sp>
        <p:nvSpPr>
          <p:cNvPr id="102" name="Shape 102"/>
          <p:cNvSpPr/>
          <p:nvPr/>
        </p:nvSpPr>
        <p:spPr>
          <a:xfrm>
            <a:off x="3186584" y="6126479"/>
            <a:ext cx="3694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μs</a:t>
            </a:r>
          </a:p>
        </p:txBody>
      </p:sp>
      <p:sp>
        <p:nvSpPr>
          <p:cNvPr id="103" name="Shape 103"/>
          <p:cNvSpPr/>
          <p:nvPr/>
        </p:nvSpPr>
        <p:spPr>
          <a:xfrm>
            <a:off x="3833243" y="6126479"/>
            <a:ext cx="4455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ms</a:t>
            </a:r>
          </a:p>
        </p:txBody>
      </p:sp>
      <p:sp>
        <p:nvSpPr>
          <p:cNvPr id="104" name="Shape 104"/>
          <p:cNvSpPr/>
          <p:nvPr/>
        </p:nvSpPr>
        <p:spPr>
          <a:xfrm>
            <a:off x="4554613" y="6126479"/>
            <a:ext cx="22324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</a:t>
            </a:r>
          </a:p>
        </p:txBody>
      </p:sp>
      <p:sp>
        <p:nvSpPr>
          <p:cNvPr id="105" name="Shape 105"/>
          <p:cNvSpPr/>
          <p:nvPr/>
        </p:nvSpPr>
        <p:spPr>
          <a:xfrm>
            <a:off x="4971182" y="6126479"/>
            <a:ext cx="6107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10</a:t>
            </a:r>
            <a:r>
              <a:rPr baseline="31999"/>
              <a:t>3</a:t>
            </a:r>
            <a:r>
              <a:t>s</a:t>
            </a:r>
          </a:p>
        </p:txBody>
      </p:sp>
      <p:sp>
        <p:nvSpPr>
          <p:cNvPr id="106" name="Shape 106"/>
          <p:cNvSpPr/>
          <p:nvPr/>
        </p:nvSpPr>
        <p:spPr>
          <a:xfrm>
            <a:off x="5641752" y="6126479"/>
            <a:ext cx="6107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10</a:t>
            </a:r>
            <a:r>
              <a:rPr baseline="31999"/>
              <a:t>6</a:t>
            </a:r>
            <a:r>
              <a:t>s</a:t>
            </a:r>
          </a:p>
        </p:txBody>
      </p:sp>
      <p:sp>
        <p:nvSpPr>
          <p:cNvPr id="107" name="Shape 107"/>
          <p:cNvSpPr/>
          <p:nvPr/>
        </p:nvSpPr>
        <p:spPr>
          <a:xfrm>
            <a:off x="6312322" y="6126479"/>
            <a:ext cx="61078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10</a:t>
            </a:r>
            <a:r>
              <a:rPr baseline="31999"/>
              <a:t>9</a:t>
            </a:r>
            <a:r>
              <a:t>s</a:t>
            </a:r>
          </a:p>
        </p:txBody>
      </p:sp>
      <p:sp>
        <p:nvSpPr>
          <p:cNvPr id="108" name="Shape 108"/>
          <p:cNvSpPr/>
          <p:nvPr/>
        </p:nvSpPr>
        <p:spPr>
          <a:xfrm>
            <a:off x="7042349" y="6126479"/>
            <a:ext cx="70767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10</a:t>
            </a:r>
            <a:r>
              <a:rPr baseline="31999"/>
              <a:t>12</a:t>
            </a:r>
            <a:r>
              <a:t>s</a:t>
            </a:r>
          </a:p>
        </p:txBody>
      </p:sp>
      <p:sp>
        <p:nvSpPr>
          <p:cNvPr id="109" name="Shape 109"/>
          <p:cNvSpPr/>
          <p:nvPr/>
        </p:nvSpPr>
        <p:spPr>
          <a:xfrm>
            <a:off x="874980" y="5262879"/>
            <a:ext cx="26041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Å</a:t>
            </a:r>
          </a:p>
        </p:txBody>
      </p:sp>
      <p:sp>
        <p:nvSpPr>
          <p:cNvPr id="110" name="Shape 110"/>
          <p:cNvSpPr/>
          <p:nvPr/>
        </p:nvSpPr>
        <p:spPr>
          <a:xfrm>
            <a:off x="664239" y="4709991"/>
            <a:ext cx="4711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nm</a:t>
            </a:r>
          </a:p>
        </p:txBody>
      </p:sp>
      <p:sp>
        <p:nvSpPr>
          <p:cNvPr id="111" name="Shape 111"/>
          <p:cNvSpPr/>
          <p:nvPr/>
        </p:nvSpPr>
        <p:spPr>
          <a:xfrm>
            <a:off x="662676" y="4162691"/>
            <a:ext cx="47271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μm</a:t>
            </a:r>
          </a:p>
        </p:txBody>
      </p:sp>
      <p:sp>
        <p:nvSpPr>
          <p:cNvPr id="112" name="Shape 112"/>
          <p:cNvSpPr/>
          <p:nvPr/>
        </p:nvSpPr>
        <p:spPr>
          <a:xfrm>
            <a:off x="586551" y="3619039"/>
            <a:ext cx="54883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mm</a:t>
            </a:r>
          </a:p>
        </p:txBody>
      </p:sp>
      <p:sp>
        <p:nvSpPr>
          <p:cNvPr id="113" name="Shape 113"/>
          <p:cNvSpPr/>
          <p:nvPr/>
        </p:nvSpPr>
        <p:spPr>
          <a:xfrm>
            <a:off x="808900" y="3058160"/>
            <a:ext cx="32649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m</a:t>
            </a:r>
          </a:p>
        </p:txBody>
      </p:sp>
      <p:sp>
        <p:nvSpPr>
          <p:cNvPr id="114" name="Shape 114"/>
          <p:cNvSpPr/>
          <p:nvPr/>
        </p:nvSpPr>
        <p:spPr>
          <a:xfrm>
            <a:off x="421352" y="2497280"/>
            <a:ext cx="7140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10</a:t>
            </a:r>
            <a:r>
              <a:rPr baseline="31999"/>
              <a:t>3</a:t>
            </a:r>
            <a:r>
              <a:t>m</a:t>
            </a:r>
          </a:p>
        </p:txBody>
      </p:sp>
      <p:sp>
        <p:nvSpPr>
          <p:cNvPr id="115" name="Shape 115"/>
          <p:cNvSpPr/>
          <p:nvPr/>
        </p:nvSpPr>
        <p:spPr>
          <a:xfrm>
            <a:off x="421352" y="1935746"/>
            <a:ext cx="7140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10</a:t>
            </a:r>
            <a:r>
              <a:rPr baseline="31999"/>
              <a:t>6</a:t>
            </a:r>
            <a:r>
              <a:t>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1184679" y="393700"/>
            <a:ext cx="6338080" cy="95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914400">
              <a:defRPr sz="2800">
                <a:solidFill>
                  <a:schemeClr val="accent2"/>
                </a:solidFill>
              </a:defRPr>
            </a:pPr>
            <a:r>
              <a:t>Large molecular assemblies: </a:t>
            </a:r>
          </a:p>
          <a:p>
            <a:pPr algn="ctr" defTabSz="914400">
              <a:defRPr sz="2800">
                <a:solidFill>
                  <a:schemeClr val="accent2"/>
                </a:solidFill>
              </a:defRPr>
            </a:pPr>
            <a:r>
              <a:t>X-ray crystallography and Cryo-EM</a:t>
            </a:r>
          </a:p>
        </p:txBody>
      </p:sp>
      <p:pic>
        <p:nvPicPr>
          <p:cNvPr id="203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4425" y="1347787"/>
            <a:ext cx="3727450" cy="508158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5122862" y="2090737"/>
            <a:ext cx="3509031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b="1" i="1"/>
            </a:pPr>
            <a:r>
              <a:t>Cryo-EM:</a:t>
            </a:r>
          </a:p>
          <a:p>
            <a:pPr defTabSz="914400"/>
            <a:endParaRPr b="1" i="1"/>
          </a:p>
          <a:p>
            <a:pPr defTabSz="914400">
              <a:buSzPct val="100000"/>
              <a:buChar char="-"/>
            </a:pPr>
            <a:r>
              <a:t>Microscopy technique;</a:t>
            </a:r>
          </a:p>
          <a:p>
            <a:pPr defTabSz="914400"/>
            <a:r>
              <a:t> as such, do not need crystal</a:t>
            </a:r>
          </a:p>
          <a:p>
            <a:pPr defTabSz="914400"/>
            <a:r>
              <a:t> (closer to physiological</a:t>
            </a:r>
          </a:p>
          <a:p>
            <a:pPr defTabSz="914400"/>
            <a:r>
              <a:t>  conditions)</a:t>
            </a:r>
          </a:p>
          <a:p>
            <a:pPr defTabSz="914400"/>
          </a:p>
          <a:p>
            <a:pPr defTabSz="914400">
              <a:buSzPct val="100000"/>
              <a:buChar char="-"/>
            </a:pPr>
            <a:r>
              <a:t>Not high-resolution enough</a:t>
            </a:r>
          </a:p>
          <a:p>
            <a:pPr defTabSz="914400"/>
            <a:r>
              <a:t>  to provide atomic details;</a:t>
            </a:r>
          </a:p>
          <a:p>
            <a:pPr defTabSz="914400"/>
            <a:r>
              <a:t>  used in combination with</a:t>
            </a:r>
          </a:p>
          <a:p>
            <a:pPr defTabSz="914400"/>
            <a:r>
              <a:t>  modeling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" y="368300"/>
            <a:ext cx="8077200" cy="612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508000"/>
            <a:ext cx="7759700" cy="584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241300"/>
            <a:ext cx="8153400" cy="607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876300" y="455612"/>
            <a:ext cx="2811597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2800">
                <a:solidFill>
                  <a:schemeClr val="accent2"/>
                </a:solidFill>
              </a:defRPr>
            </a:lvl1pPr>
          </a:lstStyle>
          <a:p>
            <a:pPr/>
            <a:r>
              <a:t>Observing cells</a:t>
            </a:r>
          </a:p>
        </p:txBody>
      </p:sp>
      <p:sp>
        <p:nvSpPr>
          <p:cNvPr id="213" name="Shape 213"/>
          <p:cNvSpPr/>
          <p:nvPr/>
        </p:nvSpPr>
        <p:spPr>
          <a:xfrm>
            <a:off x="469900" y="1003300"/>
            <a:ext cx="5163701" cy="346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914400">
              <a:defRPr i="1"/>
            </a:pPr>
            <a:r>
              <a:t>Methods for finding the geometry of cells:</a:t>
            </a:r>
          </a:p>
          <a:p>
            <a:pPr defTabSz="914400"/>
            <a:endParaRPr i="1"/>
          </a:p>
          <a:p>
            <a:pPr lvl="1" defTabSz="914400">
              <a:defRPr>
                <a:solidFill>
                  <a:schemeClr val="accent2"/>
                </a:solidFill>
              </a:defRPr>
            </a:pPr>
          </a:p>
          <a:p>
            <a:pPr defTabSz="914400">
              <a:buSzPct val="100000"/>
              <a:buChar char="-"/>
              <a:defRPr>
                <a:solidFill>
                  <a:schemeClr val="accent2"/>
                </a:solidFill>
              </a:defRPr>
            </a:pPr>
            <a:r>
              <a:t>Light microscopy</a:t>
            </a:r>
          </a:p>
          <a:p>
            <a:pPr defTabSz="914400">
              <a:defRPr>
                <a:solidFill>
                  <a:schemeClr val="accent2"/>
                </a:solidFill>
              </a:defRPr>
            </a:pPr>
            <a:r>
              <a:t>	</a:t>
            </a:r>
            <a:r>
              <a:rPr i="1">
                <a:solidFill>
                  <a:srgbClr val="000000"/>
                </a:solidFill>
              </a:rPr>
              <a:t>(resolution 0.2 </a:t>
            </a:r>
            <a:r>
              <a:rPr>
                <a:solidFill>
                  <a:srgbClr val="000000"/>
                </a:solidFill>
                <a:latin typeface="Symbol"/>
                <a:ea typeface="Symbol"/>
                <a:cs typeface="Symbol"/>
                <a:sym typeface="Symbol"/>
              </a:rPr>
              <a:t>μ</a:t>
            </a:r>
            <a:r>
              <a:rPr i="1">
                <a:solidFill>
                  <a:srgbClr val="000000"/>
                </a:solidFill>
              </a:rPr>
              <a:t>m; see organelles)</a:t>
            </a:r>
            <a:endParaRPr i="1"/>
          </a:p>
          <a:p>
            <a:pPr defTabSz="914400">
              <a:defRPr>
                <a:solidFill>
                  <a:schemeClr val="accent2"/>
                </a:solidFill>
              </a:defRPr>
            </a:pPr>
          </a:p>
          <a:p>
            <a:pPr defTabSz="914400">
              <a:buSzPct val="100000"/>
              <a:buChar char="-"/>
              <a:defRPr>
                <a:solidFill>
                  <a:schemeClr val="accent2"/>
                </a:solidFill>
              </a:defRPr>
            </a:pPr>
            <a:r>
              <a:t> Fluorescence microscopy</a:t>
            </a:r>
          </a:p>
          <a:p>
            <a:pPr lvl="2" defTabSz="914400">
              <a:defRPr>
                <a:solidFill>
                  <a:schemeClr val="accent2"/>
                </a:solidFill>
              </a:defRPr>
            </a:pPr>
            <a:r>
              <a:rPr i="1">
                <a:solidFill>
                  <a:srgbClr val="000000"/>
                </a:solidFill>
              </a:rPr>
              <a:t>(see individual molecules</a:t>
            </a:r>
            <a:endParaRPr i="1">
              <a:solidFill>
                <a:srgbClr val="000000"/>
              </a:solidFill>
            </a:endParaRPr>
          </a:p>
          <a:p>
            <a:pPr lvl="2" defTabSz="914400">
              <a:defRPr>
                <a:solidFill>
                  <a:schemeClr val="accent2"/>
                </a:solidFill>
              </a:defRPr>
            </a:pPr>
            <a:r>
              <a:rPr i="1">
                <a:solidFill>
                  <a:srgbClr val="000000"/>
                </a:solidFill>
              </a:rPr>
              <a:t> inside the cells)</a:t>
            </a:r>
            <a:endParaRPr i="1"/>
          </a:p>
          <a:p>
            <a:pPr defTabSz="914400">
              <a:defRPr>
                <a:solidFill>
                  <a:schemeClr val="accent2"/>
                </a:solidFill>
              </a:defRPr>
            </a:pPr>
          </a:p>
          <a:p>
            <a:pPr defTabSz="914400">
              <a:buSzPct val="100000"/>
              <a:buChar char="-"/>
              <a:defRPr>
                <a:solidFill>
                  <a:schemeClr val="accent2"/>
                </a:solidFill>
              </a:defRPr>
            </a:pPr>
            <a:r>
              <a:t> Electron microscopy </a:t>
            </a:r>
          </a:p>
          <a:p>
            <a:pPr defTabSz="914400">
              <a:defRPr>
                <a:solidFill>
                  <a:schemeClr val="accent2"/>
                </a:solidFill>
              </a:defRPr>
            </a:pPr>
            <a:r>
              <a:t>	</a:t>
            </a:r>
            <a:r>
              <a:rPr i="1">
                <a:solidFill>
                  <a:srgbClr val="000000"/>
                </a:solidFill>
              </a:rPr>
              <a:t>(high resolution)</a:t>
            </a:r>
          </a:p>
        </p:txBody>
      </p:sp>
      <p:pic>
        <p:nvPicPr>
          <p:cNvPr id="21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4065" y="2429240"/>
            <a:ext cx="3588013" cy="378106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4281004" y="6189979"/>
            <a:ext cx="441214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400"/>
            </a:pPr>
            <a:r>
              <a:t>(from 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 invalidUrl="" action="" tgtFrame="" tooltip="" history="1" highlightClick="0" endSnd="0"/>
              </a:rPr>
              <a:t>https://en.wikipedia.org/wiki/Microscope</a:t>
            </a:r>
            <a:r>
              <a:t>)</a:t>
            </a:r>
          </a:p>
        </p:txBody>
      </p:sp>
      <p:sp>
        <p:nvSpPr>
          <p:cNvPr id="216" name="Shape 216"/>
          <p:cNvSpPr/>
          <p:nvPr/>
        </p:nvSpPr>
        <p:spPr>
          <a:xfrm>
            <a:off x="5843104" y="1656079"/>
            <a:ext cx="2947844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300"/>
            </a:pPr>
            <a:r>
              <a:t>Optical: light microscopy</a:t>
            </a:r>
          </a:p>
          <a:p>
            <a:pPr>
              <a:defRPr i="1" sz="1300"/>
            </a:pPr>
            <a:r>
              <a:t>TEM: Transmission EM</a:t>
            </a:r>
          </a:p>
          <a:p>
            <a:pPr>
              <a:defRPr i="1" sz="1300"/>
            </a:pPr>
            <a:r>
              <a:t>ACTEM: Aberration Corrected TEM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044" y="1066800"/>
            <a:ext cx="2508733" cy="5301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9074" y="1006741"/>
            <a:ext cx="2464503" cy="5421905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2749979" y="386079"/>
            <a:ext cx="3266515" cy="523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730000"/>
                </a:solidFill>
              </a:defRPr>
            </a:lvl1pPr>
          </a:lstStyle>
          <a:p>
            <a:pPr/>
            <a:r>
              <a:t>Light Microscopes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1460500"/>
            <a:ext cx="2700710" cy="350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0513" y="1128735"/>
            <a:ext cx="4687090" cy="416767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2749979" y="386079"/>
            <a:ext cx="3266515" cy="523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730000"/>
                </a:solidFill>
              </a:defRPr>
            </a:lvl1pPr>
          </a:lstStyle>
          <a:p>
            <a:pPr/>
            <a:r>
              <a:t>Light Microscopes</a:t>
            </a:r>
          </a:p>
        </p:txBody>
      </p:sp>
      <p:sp>
        <p:nvSpPr>
          <p:cNvPr id="225" name="Shape 225"/>
          <p:cNvSpPr/>
          <p:nvPr/>
        </p:nvSpPr>
        <p:spPr>
          <a:xfrm>
            <a:off x="3630968" y="5847079"/>
            <a:ext cx="520885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400"/>
            </a:pPr>
            <a:r>
              <a:t>(from 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4" invalidUrl="" action="" tgtFrame="" tooltip="" history="1" highlightClick="0" endSnd="0"/>
              </a:rPr>
              <a:t>https://www.ncbi.nlm.nih.gov/books/NBK21629/</a:t>
            </a:r>
            <a:r>
              <a:t> )</a:t>
            </a:r>
          </a:p>
        </p:txBody>
      </p:sp>
      <p:sp>
        <p:nvSpPr>
          <p:cNvPr id="226" name="Shape 226"/>
          <p:cNvSpPr/>
          <p:nvPr/>
        </p:nvSpPr>
        <p:spPr>
          <a:xfrm>
            <a:off x="953605" y="5847079"/>
            <a:ext cx="2211696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Gary Larson, “Far Side”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" y="1574800"/>
            <a:ext cx="8166100" cy="3708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2749979" y="386079"/>
            <a:ext cx="3266515" cy="523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730000"/>
                </a:solidFill>
              </a:defRPr>
            </a:lvl1pPr>
          </a:lstStyle>
          <a:p>
            <a:pPr/>
            <a:r>
              <a:t>Light Microscopes</a:t>
            </a:r>
          </a:p>
        </p:txBody>
      </p:sp>
      <p:sp>
        <p:nvSpPr>
          <p:cNvPr id="230" name="Shape 230"/>
          <p:cNvSpPr/>
          <p:nvPr/>
        </p:nvSpPr>
        <p:spPr>
          <a:xfrm>
            <a:off x="4141304" y="6037579"/>
            <a:ext cx="447378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400"/>
            </a:pPr>
            <a:r>
              <a:t>(from 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 invalidUrl="" action="" tgtFrame="" tooltip="" history="1" highlightClick="0" endSnd="0"/>
              </a:rPr>
              <a:t>https://en.wikipedia.org/wiki/Microscopy</a:t>
            </a:r>
            <a:r>
              <a:t> 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795" y="866312"/>
            <a:ext cx="6470573" cy="5125376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2318179" y="386079"/>
            <a:ext cx="4507642" cy="5232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730000"/>
                </a:solidFill>
              </a:defRPr>
            </a:lvl1pPr>
          </a:lstStyle>
          <a:p>
            <a:pPr/>
            <a:r>
              <a:t>Fluorescence Microscopy</a:t>
            </a:r>
          </a:p>
        </p:txBody>
      </p:sp>
      <p:sp>
        <p:nvSpPr>
          <p:cNvPr id="234" name="Shape 234"/>
          <p:cNvSpPr/>
          <p:nvPr/>
        </p:nvSpPr>
        <p:spPr>
          <a:xfrm>
            <a:off x="3618268" y="6088379"/>
            <a:ext cx="520885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400"/>
            </a:pPr>
            <a:r>
              <a:t>(from 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 invalidUrl="" action="" tgtFrame="" tooltip="" history="1" highlightClick="0" endSnd="0"/>
              </a:rPr>
              <a:t>https://www.ncbi.nlm.nih.gov/books/NBK21629/</a:t>
            </a:r>
            <a:r>
              <a:t> 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522" t="0" r="522" b="34048"/>
          <a:stretch>
            <a:fillRect/>
          </a:stretch>
        </p:blipFill>
        <p:spPr>
          <a:xfrm>
            <a:off x="873601" y="714992"/>
            <a:ext cx="3727214" cy="526433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5131904" y="1325880"/>
            <a:ext cx="319638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t>Flagellar filament (green) </a:t>
            </a:r>
          </a:p>
          <a:p>
            <a:pPr>
              <a:defRPr i="1"/>
            </a:pPr>
            <a:r>
              <a:t>from Ecoli (red)</a:t>
            </a:r>
          </a:p>
        </p:txBody>
      </p:sp>
      <p:sp>
        <p:nvSpPr>
          <p:cNvPr id="238" name="Shape 238"/>
          <p:cNvSpPr/>
          <p:nvPr/>
        </p:nvSpPr>
        <p:spPr>
          <a:xfrm>
            <a:off x="4767517" y="3776979"/>
            <a:ext cx="392515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/>
            </a:pPr>
            <a:r>
              <a:t>Same image, with green shown </a:t>
            </a:r>
          </a:p>
          <a:p>
            <a:pPr>
              <a:defRPr i="1"/>
            </a:pPr>
            <a:r>
              <a:t>in white and other colors in black</a:t>
            </a:r>
          </a:p>
        </p:txBody>
      </p:sp>
      <p:sp>
        <p:nvSpPr>
          <p:cNvPr id="239" name="Shape 239"/>
          <p:cNvSpPr/>
          <p:nvPr/>
        </p:nvSpPr>
        <p:spPr>
          <a:xfrm>
            <a:off x="2706204" y="6228079"/>
            <a:ext cx="612833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400"/>
            </a:pPr>
            <a:r>
              <a:t>(from 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 invalidUrl="" action="" tgtFrame="" tooltip="" history="1" highlightClick="0" endSnd="0"/>
              </a:rPr>
              <a:t>http://jb.asm.org/content/194/10/2437/F1.expansion.html</a:t>
            </a:r>
            <a:r>
              <a:t> 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3.png" descr="bdna_cp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8950" y="2060875"/>
            <a:ext cx="951161" cy="878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2474" y="2120715"/>
            <a:ext cx="880477" cy="758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7933" y="2060875"/>
            <a:ext cx="878632" cy="87863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4440299" y="2315827"/>
            <a:ext cx="497411" cy="368729"/>
          </a:xfrm>
          <a:prstGeom prst="rightArrow">
            <a:avLst>
              <a:gd name="adj1" fmla="val 29309"/>
              <a:gd name="adj2" fmla="val 66988"/>
            </a:avLst>
          </a:prstGeom>
          <a:solidFill>
            <a:srgbClr val="E8B1A4"/>
          </a:solidFill>
          <a:ln w="11429">
            <a:solidFill>
              <a:srgbClr val="D16349"/>
            </a:solidFill>
            <a:prstDash val="sysDash"/>
          </a:ln>
          <a:effectLst>
            <a:outerShdw sx="100000" sy="100000" kx="0" ky="0" algn="b" rotWithShape="0" blurRad="50800" dist="25400" dir="5400000">
              <a:srgbClr val="000000">
                <a:alpha val="4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2107715" y="2315827"/>
            <a:ext cx="497412" cy="368729"/>
          </a:xfrm>
          <a:prstGeom prst="rightArrow">
            <a:avLst>
              <a:gd name="adj1" fmla="val 29309"/>
              <a:gd name="adj2" fmla="val 66988"/>
            </a:avLst>
          </a:prstGeom>
          <a:solidFill>
            <a:srgbClr val="E8B1A4"/>
          </a:solidFill>
          <a:ln w="11429">
            <a:solidFill>
              <a:srgbClr val="D16349"/>
            </a:solidFill>
            <a:prstDash val="sysDash"/>
          </a:ln>
          <a:effectLst>
            <a:outerShdw sx="100000" sy="100000" kx="0" ky="0" algn="b" rotWithShape="0" blurRad="50800" dist="25400" dir="5400000">
              <a:srgbClr val="000000">
                <a:alpha val="4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pic>
        <p:nvPicPr>
          <p:cNvPr id="122" name="image10.png" descr="subject1_sulci0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00843" y="2060875"/>
            <a:ext cx="783413" cy="87863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6447389" y="2315827"/>
            <a:ext cx="497411" cy="368729"/>
          </a:xfrm>
          <a:prstGeom prst="rightArrow">
            <a:avLst>
              <a:gd name="adj1" fmla="val 29309"/>
              <a:gd name="adj2" fmla="val 66988"/>
            </a:avLst>
          </a:prstGeom>
          <a:solidFill>
            <a:srgbClr val="E8B1A4"/>
          </a:solidFill>
          <a:ln w="11429">
            <a:solidFill>
              <a:srgbClr val="D16349"/>
            </a:solidFill>
            <a:prstDash val="sysDash"/>
          </a:ln>
          <a:effectLst>
            <a:outerShdw sx="100000" sy="100000" kx="0" ky="0" algn="b" rotWithShape="0" blurRad="50800" dist="25400" dir="5400000">
              <a:srgbClr val="000000">
                <a:alpha val="4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</a:p>
        </p:txBody>
      </p:sp>
      <p:pic>
        <p:nvPicPr>
          <p:cNvPr id="124" name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1324" y="3627567"/>
            <a:ext cx="2026413" cy="1782094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>
            <p:ph type="title" idx="4294967295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anchor="ctr"/>
          <a:lstStyle>
            <a:lvl1pPr>
              <a:defRPr b="0" spc="-100" sz="400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Biology = Quantitative Science ….</a:t>
            </a:r>
          </a:p>
        </p:txBody>
      </p:sp>
      <p:pic>
        <p:nvPicPr>
          <p:cNvPr id="126" name="pasted-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73300" y="3934850"/>
            <a:ext cx="2182294" cy="1167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58601" y="3934850"/>
            <a:ext cx="1667897" cy="1167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29505" y="3730747"/>
            <a:ext cx="1333968" cy="13339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685800"/>
            <a:ext cx="7620000" cy="54864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4281004" y="6101079"/>
            <a:ext cx="441214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400"/>
            </a:pPr>
            <a:r>
              <a:t>(from 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 invalidUrl="" action="" tgtFrame="" tooltip="" history="1" highlightClick="0" endSnd="0"/>
              </a:rPr>
              <a:t>https://en.wikipedia.org/wiki/Microscope</a:t>
            </a:r>
            <a:r>
              <a:t>)</a:t>
            </a:r>
          </a:p>
        </p:txBody>
      </p:sp>
      <p:sp>
        <p:nvSpPr>
          <p:cNvPr id="243" name="Shape 243"/>
          <p:cNvSpPr/>
          <p:nvPr/>
        </p:nvSpPr>
        <p:spPr>
          <a:xfrm>
            <a:off x="5474804" y="906780"/>
            <a:ext cx="251276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300"/>
            </a:lvl1pPr>
          </a:lstStyle>
          <a:p>
            <a:pPr/>
            <a:r>
              <a:t>(scanning probe microscopy)</a:t>
            </a:r>
          </a:p>
        </p:txBody>
      </p:sp>
      <p:sp>
        <p:nvSpPr>
          <p:cNvPr id="244" name="Shape 244"/>
          <p:cNvSpPr/>
          <p:nvPr/>
        </p:nvSpPr>
        <p:spPr>
          <a:xfrm>
            <a:off x="4865204" y="1910079"/>
            <a:ext cx="1278222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300"/>
            </a:pPr>
            <a:r>
              <a:t>(Atomic force</a:t>
            </a:r>
          </a:p>
          <a:p>
            <a:pPr>
              <a:defRPr i="1" sz="1300"/>
            </a:pPr>
            <a:r>
              <a:t> microscopy)</a:t>
            </a:r>
          </a:p>
        </p:txBody>
      </p:sp>
      <p:sp>
        <p:nvSpPr>
          <p:cNvPr id="245" name="Shape 245"/>
          <p:cNvSpPr/>
          <p:nvPr/>
        </p:nvSpPr>
        <p:spPr>
          <a:xfrm>
            <a:off x="6144556" y="1808479"/>
            <a:ext cx="117326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300"/>
            </a:pPr>
            <a:r>
              <a:t>(scanning </a:t>
            </a:r>
          </a:p>
          <a:p>
            <a:pPr>
              <a:defRPr i="1" sz="1300"/>
            </a:pPr>
            <a:r>
              <a:t>tunneling</a:t>
            </a:r>
          </a:p>
          <a:p>
            <a:pPr>
              <a:defRPr i="1" sz="1300"/>
            </a:pPr>
            <a:r>
              <a:t> microscope)</a:t>
            </a:r>
          </a:p>
        </p:txBody>
      </p:sp>
      <p:sp>
        <p:nvSpPr>
          <p:cNvPr id="246" name="Shape 246"/>
          <p:cNvSpPr/>
          <p:nvPr/>
        </p:nvSpPr>
        <p:spPr>
          <a:xfrm>
            <a:off x="7608405" y="1808479"/>
            <a:ext cx="1115217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300"/>
            </a:pPr>
            <a:r>
              <a:t>(scanning </a:t>
            </a:r>
          </a:p>
          <a:p>
            <a:pPr>
              <a:defRPr i="1" sz="1300"/>
            </a:pPr>
            <a:r>
              <a:t>near-field </a:t>
            </a:r>
          </a:p>
          <a:p>
            <a:pPr>
              <a:defRPr i="1" sz="1300"/>
            </a:pPr>
            <a:r>
              <a:t>optical </a:t>
            </a:r>
          </a:p>
          <a:p>
            <a:pPr>
              <a:defRPr i="1" sz="1300"/>
            </a:pPr>
            <a:r>
              <a:t>microscope)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344" y="1258836"/>
            <a:ext cx="8089750" cy="4941018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hape 249"/>
          <p:cNvSpPr/>
          <p:nvPr/>
        </p:nvSpPr>
        <p:spPr>
          <a:xfrm>
            <a:off x="1995004" y="6113779"/>
            <a:ext cx="6703404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400"/>
            </a:pPr>
            <a:r>
              <a:t>(from 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 invalidUrl="" action="" tgtFrame="" tooltip="" history="1" highlightClick="0" endSnd="0"/>
              </a:rPr>
              <a:t>https://www.spandidos-publications.com/10.3892/ijo.2012.1613</a:t>
            </a:r>
            <a:r>
              <a:t> ) </a:t>
            </a:r>
          </a:p>
        </p:txBody>
      </p:sp>
      <p:sp>
        <p:nvSpPr>
          <p:cNvPr id="250" name="Shape 250"/>
          <p:cNvSpPr/>
          <p:nvPr/>
        </p:nvSpPr>
        <p:spPr>
          <a:xfrm>
            <a:off x="375079" y="297179"/>
            <a:ext cx="8176280" cy="8280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730000"/>
                </a:solidFill>
              </a:defRPr>
            </a:lvl1pPr>
          </a:lstStyle>
          <a:p>
            <a:pPr/>
            <a:r>
              <a:t>Differences between Light Microscopes and Electron Microscopes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559905" y="1062990"/>
            <a:ext cx="7508762" cy="437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0789" indent="-300789">
              <a:buSzPct val="100000"/>
              <a:buAutoNum type="arabicParenR" startAt="1"/>
              <a:defRPr b="1" sz="2400"/>
            </a:pPr>
            <a:r>
              <a:t>Surface scanners</a:t>
            </a:r>
          </a:p>
          <a:p>
            <a:pPr/>
          </a:p>
          <a:p>
            <a:pPr/>
          </a:p>
          <a:p>
            <a:pPr marL="300789" indent="-300789">
              <a:buSzPct val="100000"/>
              <a:buAutoNum type="alphaUcParenR" startAt="1"/>
              <a:defRPr i="1"/>
            </a:pPr>
            <a:r>
              <a:t>Contact scanners</a:t>
            </a:r>
          </a:p>
          <a:p>
            <a:pPr/>
          </a:p>
          <a:p>
            <a:pPr/>
          </a:p>
          <a:p>
            <a:pPr lvl="8" indent="1828800">
              <a:defRPr i="1"/>
            </a:pPr>
          </a:p>
          <a:p>
            <a:pPr lvl="8" indent="1828800" algn="ctr">
              <a:defRPr i="1"/>
            </a:pPr>
          </a:p>
          <a:p>
            <a:pPr lvl="8" indent="1828800" algn="ctr">
              <a:defRPr i="1"/>
            </a:pPr>
            <a:r>
              <a:t>B) Laser scanner: time of flight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C) Laser scanner: triangulation</a:t>
            </a:r>
          </a:p>
        </p:txBody>
      </p:sp>
      <p:sp>
        <p:nvSpPr>
          <p:cNvPr id="253" name="Shape 253"/>
          <p:cNvSpPr/>
          <p:nvPr/>
        </p:nvSpPr>
        <p:spPr>
          <a:xfrm>
            <a:off x="1980773" y="360679"/>
            <a:ext cx="518245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92162D"/>
                </a:solidFill>
              </a:defRPr>
            </a:lvl1pPr>
          </a:lstStyle>
          <a:p>
            <a:pPr/>
            <a:r>
              <a:t>Imaging larger objects: scanners</a:t>
            </a:r>
          </a:p>
        </p:txBody>
      </p:sp>
      <p:pic>
        <p:nvPicPr>
          <p:cNvPr id="25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7936" y="1305740"/>
            <a:ext cx="1389928" cy="1942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5050" y="2794000"/>
            <a:ext cx="1698975" cy="2265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2934" y="4064000"/>
            <a:ext cx="1893836" cy="2134511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4286451" y="6228079"/>
            <a:ext cx="461329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400"/>
            </a:pPr>
            <a:r>
              <a:t>(from 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5" invalidUrl="" action="" tgtFrame="" tooltip="" history="1" highlightClick="0" endSnd="0"/>
              </a:rPr>
              <a:t>https://en.wikipedia.org/wiki/3D_scanner</a:t>
            </a:r>
            <a:r>
              <a:t> )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559905" y="1062990"/>
            <a:ext cx="7508762" cy="590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0789" indent="-300789">
              <a:buSzPct val="100000"/>
              <a:buAutoNum type="arabicParenR" startAt="1"/>
              <a:defRPr b="1" sz="2400"/>
            </a:pPr>
            <a:r>
              <a:t>Volumetric Scanners</a:t>
            </a:r>
          </a:p>
          <a:p>
            <a:pPr>
              <a:defRPr b="1" sz="2400"/>
            </a:pPr>
          </a:p>
          <a:p>
            <a:pPr>
              <a:defRPr b="1" sz="2400"/>
            </a:pPr>
          </a:p>
          <a:p>
            <a:pPr>
              <a:defRPr i="1" sz="2400"/>
            </a:pPr>
            <a:r>
              <a:t>X-ray computer tomography </a:t>
            </a:r>
          </a:p>
          <a:p>
            <a:pPr>
              <a:defRPr i="1" sz="2400"/>
            </a:pPr>
            <a:r>
              <a:t>(CT scanners)</a:t>
            </a:r>
          </a:p>
          <a:p>
            <a:pPr>
              <a:defRPr i="1" sz="2400"/>
            </a:pPr>
          </a:p>
          <a:p>
            <a:pPr>
              <a:defRPr i="1" sz="2400"/>
            </a:pPr>
          </a:p>
          <a:p>
            <a:pPr>
              <a:defRPr i="1" sz="2400"/>
            </a:pPr>
          </a:p>
          <a:p>
            <a:pPr>
              <a:defRPr i="1" sz="2400"/>
            </a:pPr>
          </a:p>
          <a:p>
            <a:pPr>
              <a:defRPr i="1" sz="2400"/>
            </a:pPr>
          </a:p>
          <a:p>
            <a:pPr>
              <a:defRPr i="1" sz="2400"/>
            </a:pPr>
            <a:r>
              <a:t>Magnetic Resonance</a:t>
            </a:r>
          </a:p>
          <a:p>
            <a:pPr>
              <a:defRPr i="1" sz="2400"/>
            </a:pPr>
            <a:r>
              <a:t> Imaging (MRI)</a:t>
            </a:r>
          </a:p>
          <a:p>
            <a:pPr/>
          </a:p>
          <a:p>
            <a:pPr/>
          </a:p>
          <a:p>
            <a:pPr/>
          </a:p>
          <a:p>
            <a:pPr/>
          </a:p>
        </p:txBody>
      </p:sp>
      <p:sp>
        <p:nvSpPr>
          <p:cNvPr id="260" name="Shape 260"/>
          <p:cNvSpPr/>
          <p:nvPr/>
        </p:nvSpPr>
        <p:spPr>
          <a:xfrm>
            <a:off x="1980773" y="360679"/>
            <a:ext cx="518245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92162D"/>
                </a:solidFill>
              </a:defRPr>
            </a:lvl1pPr>
          </a:lstStyle>
          <a:p>
            <a:pPr/>
            <a:r>
              <a:t>Imaging larger objects: scanners</a:t>
            </a:r>
          </a:p>
        </p:txBody>
      </p:sp>
      <p:pic>
        <p:nvPicPr>
          <p:cNvPr id="26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3500" y="1492250"/>
            <a:ext cx="2895600" cy="280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asted-image.tiff"/>
          <p:cNvPicPr>
            <a:picLocks noChangeAspect="1"/>
          </p:cNvPicPr>
          <p:nvPr/>
        </p:nvPicPr>
        <p:blipFill>
          <a:blip r:embed="rId3">
            <a:extLst/>
          </a:blip>
          <a:srcRect l="0" t="1586" r="33876" b="0"/>
          <a:stretch>
            <a:fillRect/>
          </a:stretch>
        </p:blipFill>
        <p:spPr>
          <a:xfrm>
            <a:off x="4832153" y="4380970"/>
            <a:ext cx="3518048" cy="1936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1512405" y="513080"/>
            <a:ext cx="535702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/>
            <a:r>
              <a:t>Geometry and Topology in Biology</a:t>
            </a:r>
          </a:p>
        </p:txBody>
      </p:sp>
      <p:sp>
        <p:nvSpPr>
          <p:cNvPr id="265" name="Shape 265"/>
          <p:cNvSpPr/>
          <p:nvPr/>
        </p:nvSpPr>
        <p:spPr>
          <a:xfrm>
            <a:off x="572605" y="1668779"/>
            <a:ext cx="3447081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25592" indent="-225592">
              <a:buSzPct val="100000"/>
              <a:buAutoNum type="arabicParenR" startAt="1"/>
            </a:pPr>
            <a:r>
              <a:t>Phylogenetic trees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marL="225592" indent="-225592">
              <a:buSzPct val="100000"/>
              <a:buAutoNum type="arabicParenR" startAt="2"/>
            </a:pPr>
            <a:r>
              <a:t>Geometry of Biomolecules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marL="225592" indent="-225592">
              <a:buSzPct val="100000"/>
              <a:buAutoNum type="arabicParenR" startAt="3"/>
            </a:pPr>
            <a:r>
              <a:t>Morphometrics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1512405" y="513080"/>
            <a:ext cx="535702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/>
            <a:r>
              <a:t>Geometry and Topology in Biology</a:t>
            </a:r>
          </a:p>
        </p:txBody>
      </p:sp>
      <p:sp>
        <p:nvSpPr>
          <p:cNvPr id="268" name="Shape 268"/>
          <p:cNvSpPr/>
          <p:nvPr/>
        </p:nvSpPr>
        <p:spPr>
          <a:xfrm>
            <a:off x="572605" y="1668779"/>
            <a:ext cx="3447081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25592" indent="-225592">
              <a:buSzPct val="100000"/>
              <a:buAutoNum type="arabicParenR" startAt="1"/>
            </a:pPr>
            <a:r>
              <a:t>Phylogenetic trees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marL="225592" indent="-225592">
              <a:buSzPct val="100000"/>
              <a:buAutoNum type="arabicParenR" startAt="2"/>
            </a:pPr>
            <a:r>
              <a:t>Geometry of Biomolecules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marL="225592" indent="-225592">
              <a:buSzPct val="100000"/>
              <a:buAutoNum type="arabicParenR" startAt="3"/>
            </a:pPr>
            <a:r>
              <a:t>Morphometrics</a:t>
            </a:r>
          </a:p>
        </p:txBody>
      </p:sp>
      <p:sp>
        <p:nvSpPr>
          <p:cNvPr id="269" name="Shape 269"/>
          <p:cNvSpPr/>
          <p:nvPr/>
        </p:nvSpPr>
        <p:spPr>
          <a:xfrm>
            <a:off x="381000" y="2857500"/>
            <a:ext cx="4782840" cy="3331965"/>
          </a:xfrm>
          <a:prstGeom prst="rect">
            <a:avLst/>
          </a:prstGeom>
          <a:solidFill>
            <a:srgbClr val="FFFFFF">
              <a:alpha val="73906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247650"/>
            <a:ext cx="83820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406400"/>
            <a:ext cx="7340600" cy="604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1700" y="495300"/>
            <a:ext cx="7340600" cy="586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9450" y="1574800"/>
            <a:ext cx="3746500" cy="370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62500" y="1181100"/>
            <a:ext cx="4013200" cy="497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777" y="1712993"/>
            <a:ext cx="7305238" cy="467411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>
            <p:ph type="title" idx="4294967295"/>
          </p:nvPr>
        </p:nvSpPr>
        <p:spPr>
          <a:xfrm>
            <a:off x="457200" y="419100"/>
            <a:ext cx="8229600" cy="990600"/>
          </a:xfrm>
          <a:prstGeom prst="rect">
            <a:avLst/>
          </a:prstGeom>
        </p:spPr>
        <p:txBody>
          <a:bodyPr anchor="ctr"/>
          <a:lstStyle>
            <a:lvl1pPr>
              <a:defRPr b="0" spc="-100" sz="400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Biology = Data Science ….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3950" y="1530350"/>
            <a:ext cx="6896100" cy="379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1512405" y="513080"/>
            <a:ext cx="535702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/>
            <a:r>
              <a:t>Geometry and Topology in Biology</a:t>
            </a:r>
          </a:p>
        </p:txBody>
      </p:sp>
      <p:sp>
        <p:nvSpPr>
          <p:cNvPr id="283" name="Shape 283"/>
          <p:cNvSpPr/>
          <p:nvPr/>
        </p:nvSpPr>
        <p:spPr>
          <a:xfrm>
            <a:off x="572605" y="1668779"/>
            <a:ext cx="3447081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25592" indent="-225592">
              <a:buSzPct val="100000"/>
              <a:buAutoNum type="arabicParenR" startAt="1"/>
            </a:pPr>
            <a:r>
              <a:t>Phylogenetic trees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marL="225592" indent="-225592">
              <a:buSzPct val="100000"/>
              <a:buAutoNum type="arabicParenR" startAt="2"/>
            </a:pPr>
            <a:r>
              <a:t>Geometry of Biomolecules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marL="225592" indent="-225592">
              <a:buSzPct val="100000"/>
              <a:buAutoNum type="arabicParenR" startAt="3"/>
            </a:pPr>
            <a:r>
              <a:t>Morphometrics</a:t>
            </a:r>
          </a:p>
        </p:txBody>
      </p:sp>
      <p:sp>
        <p:nvSpPr>
          <p:cNvPr id="284" name="Shape 284"/>
          <p:cNvSpPr/>
          <p:nvPr/>
        </p:nvSpPr>
        <p:spPr>
          <a:xfrm>
            <a:off x="508000" y="1409700"/>
            <a:ext cx="4782840" cy="1523207"/>
          </a:xfrm>
          <a:prstGeom prst="rect">
            <a:avLst/>
          </a:prstGeom>
          <a:solidFill>
            <a:srgbClr val="FFFFFF">
              <a:alpha val="73906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5" name="Shape 285"/>
          <p:cNvSpPr/>
          <p:nvPr/>
        </p:nvSpPr>
        <p:spPr>
          <a:xfrm>
            <a:off x="673100" y="4330700"/>
            <a:ext cx="4782840" cy="1523207"/>
          </a:xfrm>
          <a:prstGeom prst="rect">
            <a:avLst/>
          </a:prstGeom>
          <a:solidFill>
            <a:srgbClr val="FFFFFF">
              <a:alpha val="73906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350" y="1327346"/>
            <a:ext cx="6932017" cy="5175054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3130991" y="525780"/>
            <a:ext cx="288201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/>
            <a:r>
              <a:t>Protein Structures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" y="2171700"/>
            <a:ext cx="8483600" cy="25146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2584891" y="525780"/>
            <a:ext cx="375206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/>
            <a:r>
              <a:t>Protein Structure Space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3883" y="1479550"/>
            <a:ext cx="8391367" cy="474504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2465561" y="525780"/>
            <a:ext cx="464801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/>
            <a:r>
              <a:t>Protein Structure Comparison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250" y="1206500"/>
            <a:ext cx="8191500" cy="4445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2465561" y="525780"/>
            <a:ext cx="464801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/>
            <a:r>
              <a:t>Protein Structure Comparison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718" y="1612945"/>
            <a:ext cx="7858564" cy="363211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/>
          <p:nvPr/>
        </p:nvSpPr>
        <p:spPr>
          <a:xfrm>
            <a:off x="2465561" y="525780"/>
            <a:ext cx="464801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/>
            <a:r>
              <a:t>Protein Structure Comparison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00" y="1993900"/>
            <a:ext cx="7264400" cy="2870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hape 303"/>
          <p:cNvSpPr/>
          <p:nvPr/>
        </p:nvSpPr>
        <p:spPr>
          <a:xfrm>
            <a:off x="1576561" y="525780"/>
            <a:ext cx="622663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/>
            <a:r>
              <a:t>A Picture of the Protein Structure Space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999" y="1435100"/>
            <a:ext cx="7845401" cy="495381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hape 306"/>
          <p:cNvSpPr/>
          <p:nvPr/>
        </p:nvSpPr>
        <p:spPr>
          <a:xfrm>
            <a:off x="1576561" y="525780"/>
            <a:ext cx="622663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/>
            <a:r>
              <a:t>A Picture of the Protein Structure Space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1512405" y="513080"/>
            <a:ext cx="535702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/>
            <a:r>
              <a:t>Geometry and Topology in Biology</a:t>
            </a:r>
          </a:p>
        </p:txBody>
      </p:sp>
      <p:sp>
        <p:nvSpPr>
          <p:cNvPr id="309" name="Shape 309"/>
          <p:cNvSpPr/>
          <p:nvPr/>
        </p:nvSpPr>
        <p:spPr>
          <a:xfrm>
            <a:off x="572605" y="1668779"/>
            <a:ext cx="3447081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25592" indent="-225592">
              <a:buSzPct val="100000"/>
              <a:buAutoNum type="arabicParenR" startAt="1"/>
            </a:pPr>
            <a:r>
              <a:t>Phylogenetic trees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marL="225592" indent="-225592">
              <a:buSzPct val="100000"/>
              <a:buAutoNum type="arabicParenR" startAt="2"/>
            </a:pPr>
            <a:r>
              <a:t>Geometry of Biomolecules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 marL="225592" indent="-225592">
              <a:buSzPct val="100000"/>
              <a:buAutoNum type="arabicParenR" startAt="3"/>
            </a:pPr>
            <a:r>
              <a:t>Morphometrics</a:t>
            </a:r>
          </a:p>
        </p:txBody>
      </p:sp>
      <p:sp>
        <p:nvSpPr>
          <p:cNvPr id="310" name="Shape 310"/>
          <p:cNvSpPr/>
          <p:nvPr/>
        </p:nvSpPr>
        <p:spPr>
          <a:xfrm>
            <a:off x="508000" y="1409700"/>
            <a:ext cx="4782840" cy="1523207"/>
          </a:xfrm>
          <a:prstGeom prst="rect">
            <a:avLst/>
          </a:prstGeom>
          <a:solidFill>
            <a:srgbClr val="FFFFFF">
              <a:alpha val="73906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11" name="Shape 311"/>
          <p:cNvSpPr/>
          <p:nvPr/>
        </p:nvSpPr>
        <p:spPr>
          <a:xfrm>
            <a:off x="508000" y="3073400"/>
            <a:ext cx="4782840" cy="1523207"/>
          </a:xfrm>
          <a:prstGeom prst="rect">
            <a:avLst/>
          </a:prstGeom>
          <a:solidFill>
            <a:srgbClr val="FFFFFF">
              <a:alpha val="73906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 idx="4294967295"/>
          </p:nvPr>
        </p:nvSpPr>
        <p:spPr>
          <a:xfrm>
            <a:off x="457200" y="419100"/>
            <a:ext cx="8229600" cy="990600"/>
          </a:xfrm>
          <a:prstGeom prst="rect">
            <a:avLst/>
          </a:prstGeom>
        </p:spPr>
        <p:txBody>
          <a:bodyPr anchor="ctr"/>
          <a:lstStyle>
            <a:lvl1pPr>
              <a:defRPr b="0" spc="-100" sz="4000">
                <a:solidFill>
                  <a:srgbClr val="D253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Biology = Quantitative Science ….</a:t>
            </a:r>
          </a:p>
        </p:txBody>
      </p:sp>
      <p:pic>
        <p:nvPicPr>
          <p:cNvPr id="13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900" y="1689100"/>
            <a:ext cx="7061200" cy="424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755" y="1442308"/>
            <a:ext cx="8066490" cy="4481384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2173461" y="474980"/>
            <a:ext cx="456958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/>
            <a:r>
              <a:t>3D Morphometrics of Orchids</a:t>
            </a:r>
          </a:p>
        </p:txBody>
      </p:sp>
      <p:sp>
        <p:nvSpPr>
          <p:cNvPr id="315" name="Shape 315"/>
          <p:cNvSpPr/>
          <p:nvPr/>
        </p:nvSpPr>
        <p:spPr>
          <a:xfrm>
            <a:off x="1664804" y="6139179"/>
            <a:ext cx="717143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400"/>
            </a:pPr>
            <a:r>
              <a:t>(from 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 invalidUrl="" action="" tgtFrame="" tooltip="" history="1" highlightClick="0" endSnd="0"/>
              </a:rPr>
              <a:t>http://www.sciencedirect.com/science/article/pii/S1360138510000981</a:t>
            </a:r>
            <a:r>
              <a:t> 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2675" y="1000067"/>
            <a:ext cx="5818650" cy="5172133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/>
        </p:nvSpPr>
        <p:spPr>
          <a:xfrm>
            <a:off x="2173461" y="474980"/>
            <a:ext cx="456958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/>
            <a:r>
              <a:t>3D Morphometrics of Orchids</a:t>
            </a:r>
          </a:p>
        </p:txBody>
      </p:sp>
      <p:sp>
        <p:nvSpPr>
          <p:cNvPr id="319" name="Shape 319"/>
          <p:cNvSpPr/>
          <p:nvPr/>
        </p:nvSpPr>
        <p:spPr>
          <a:xfrm>
            <a:off x="6014144" y="5791200"/>
            <a:ext cx="1463130" cy="4343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0" name="Shape 320"/>
          <p:cNvSpPr/>
          <p:nvPr/>
        </p:nvSpPr>
        <p:spPr>
          <a:xfrm>
            <a:off x="1151385" y="6170929"/>
            <a:ext cx="717143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1400"/>
            </a:pPr>
            <a:r>
              <a:t>(from </a:t>
            </a:r>
            <a:r>
              <a:rPr u="sng">
                <a:solidFill>
                  <a:srgbClr val="6B9F25"/>
                </a:solidFill>
                <a:uFill>
                  <a:solidFill>
                    <a:srgbClr val="6B9F25"/>
                  </a:solidFill>
                </a:uFill>
                <a:hlinkClick r:id="rId3" invalidUrl="" action="" tgtFrame="" tooltip="" history="1" highlightClick="0" endSnd="0"/>
              </a:rPr>
              <a:t>http://www.sciencedirect.com/science/article/pii/S1360138510000981</a:t>
            </a:r>
            <a:r>
              <a:t> 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050" y="527050"/>
            <a:ext cx="7772400" cy="580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863600"/>
            <a:ext cx="8153400" cy="513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850" y="463550"/>
            <a:ext cx="8432800" cy="593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342900"/>
            <a:ext cx="8343900" cy="617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E3DED1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