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7CA"/>
          </a:solidFill>
        </a:fill>
      </a:tcStyle>
    </a:wholeTbl>
    <a:band2H>
      <a:tcTxStyle b="def" i="def"/>
      <a:tcStyle>
        <a:tcBdr/>
        <a:fill>
          <a:solidFill>
            <a:srgbClr val="FCECE6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0D6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DD0"/>
          </a:solidFill>
        </a:fill>
      </a:tcStyle>
    </a:wholeTbl>
    <a:band2H>
      <a:tcTxStyle b="def" i="def"/>
      <a:tcStyle>
        <a:tcBdr/>
        <a:fill>
          <a:solidFill>
            <a:srgbClr val="F4EFE9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04800" y="329184"/>
            <a:ext cx="8532056" cy="61968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76200" dist="50800" dir="54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418596" y="434162"/>
            <a:ext cx="8306810" cy="3108961"/>
          </a:xfrm>
          <a:prstGeom prst="roundRect">
            <a:avLst>
              <a:gd name="adj" fmla="val 4578"/>
            </a:avLst>
          </a:prstGeom>
          <a:gradFill>
            <a:gsLst>
              <a:gs pos="0">
                <a:srgbClr val="FFFFFF"/>
              </a:gs>
              <a:gs pos="55000">
                <a:srgbClr val="E0E0E0"/>
              </a:gs>
              <a:gs pos="100000">
                <a:srgbClr val="9E9E9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" name="Shape 15"/>
          <p:cNvSpPr/>
          <p:nvPr>
            <p:ph type="title"/>
          </p:nvPr>
        </p:nvSpPr>
        <p:spPr>
          <a:xfrm>
            <a:off x="722376" y="1820205"/>
            <a:ext cx="7772401" cy="1828801"/>
          </a:xfrm>
          <a:prstGeom prst="rect">
            <a:avLst/>
          </a:prstGeom>
        </p:spPr>
        <p:txBody>
          <a:bodyPr/>
          <a:lstStyle>
            <a:lvl1pPr algn="r"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16" name="Shape 16"/>
          <p:cNvSpPr/>
          <p:nvPr>
            <p:ph type="body" sz="quarter" idx="1"/>
          </p:nvPr>
        </p:nvSpPr>
        <p:spPr>
          <a:xfrm>
            <a:off x="722376" y="3685032"/>
            <a:ext cx="7772401" cy="914401"/>
          </a:xfrm>
          <a:prstGeom prst="rect">
            <a:avLst/>
          </a:prstGeom>
        </p:spPr>
        <p:txBody>
          <a:bodyPr lIns="0" tIns="0" rIns="0" bIns="0"/>
          <a:lstStyle>
            <a:lvl1pPr marL="0" indent="36576" algn="r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79766F"/>
                </a:solidFill>
              </a:defRPr>
            </a:lvl1pPr>
            <a:lvl2pPr marL="0" indent="457200" algn="r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79766F"/>
                </a:solidFill>
              </a:defRPr>
            </a:lvl2pPr>
            <a:lvl3pPr marL="0" indent="914400" algn="r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79766F"/>
                </a:solidFill>
              </a:defRPr>
            </a:lvl3pPr>
            <a:lvl4pPr marL="0" indent="1371600" algn="r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79766F"/>
                </a:solidFill>
              </a:defRPr>
            </a:lvl4pPr>
            <a:lvl5pPr marL="0" indent="1828800" algn="r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79766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6629400" y="533404"/>
            <a:ext cx="1981200" cy="525779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xfrm>
            <a:off x="533400" y="533401"/>
            <a:ext cx="5943600" cy="525780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9" name="Shape 119"/>
          <p:cNvSpPr/>
          <p:nvPr/>
        </p:nvSpPr>
        <p:spPr>
          <a:xfrm>
            <a:off x="0" y="-1"/>
            <a:ext cx="9144000" cy="13933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0" name="Shape 12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3" name="Shape 123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4" name="Shape 124"/>
          <p:cNvSpPr/>
          <p:nvPr/>
        </p:nvSpPr>
        <p:spPr>
          <a:xfrm>
            <a:off x="152399" y="1276742"/>
            <a:ext cx="8833106" cy="1"/>
          </a:xfrm>
          <a:prstGeom prst="line">
            <a:avLst/>
          </a:prstGeom>
          <a:ln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5" name="Shape 125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301752" y="228600"/>
            <a:ext cx="8534401" cy="758952"/>
          </a:xfrm>
          <a:prstGeom prst="rect">
            <a:avLst/>
          </a:prstGeom>
        </p:spPr>
        <p:txBody>
          <a:bodyPr/>
          <a:lstStyle>
            <a:lvl1pPr algn="ctr">
              <a:defRPr b="0" sz="3300">
                <a:solidFill>
                  <a:srgbClr val="7B989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4413914" y="1090312"/>
            <a:ext cx="316172" cy="33274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1600">
                <a:solidFill>
                  <a:srgbClr val="7B989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304800" y="328612"/>
            <a:ext cx="8532813" cy="6197601"/>
          </a:xfrm>
          <a:prstGeom prst="roundRect">
            <a:avLst>
              <a:gd name="adj" fmla="val 2079"/>
            </a:avLst>
          </a:prstGeom>
          <a:gradFill>
            <a:gsLst>
              <a:gs pos="0">
                <a:srgbClr val="DADADA"/>
              </a:gs>
              <a:gs pos="944">
                <a:srgbClr val="F7F7F7"/>
              </a:gs>
              <a:gs pos="2000">
                <a:srgbClr val="FFFFFF"/>
              </a:gs>
              <a:gs pos="100000">
                <a:srgbClr val="FFFFFF"/>
              </a:gs>
            </a:gsLst>
            <a:lin ang="16200000"/>
          </a:gradFill>
          <a:ln w="3175" cap="rnd">
            <a:solidFill>
              <a:srgbClr val="A4A3A3"/>
            </a:solidFill>
          </a:ln>
          <a:effectLst>
            <a:outerShdw sx="100000" sy="100000" kx="0" ky="0" algn="b" rotWithShape="0" blurRad="76200" dist="50800" dir="5400000">
              <a:srgbClr val="80808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8540243" y="6233159"/>
            <a:ext cx="265620" cy="243841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A7A3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304800" y="329184"/>
            <a:ext cx="8532056" cy="61968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76200" dist="50800" dir="54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" name="Shape 34"/>
          <p:cNvSpPr/>
          <p:nvPr/>
        </p:nvSpPr>
        <p:spPr>
          <a:xfrm>
            <a:off x="418596" y="434162"/>
            <a:ext cx="8306810" cy="4341329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E0E0E0"/>
              </a:gs>
              <a:gs pos="100000">
                <a:srgbClr val="9E9E9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" name="Shape 35"/>
          <p:cNvSpPr/>
          <p:nvPr>
            <p:ph type="title"/>
          </p:nvPr>
        </p:nvSpPr>
        <p:spPr>
          <a:xfrm>
            <a:off x="468343" y="4928615"/>
            <a:ext cx="8183882" cy="676657"/>
          </a:xfrm>
          <a:prstGeom prst="rect">
            <a:avLst/>
          </a:prstGeom>
        </p:spPr>
        <p:txBody>
          <a:bodyPr lIns="0" tIns="0" rIns="0" bIns="0"/>
          <a:lstStyle>
            <a:lvl1pPr>
              <a:defRPr b="0">
                <a:solidFill>
                  <a:srgbClr val="79766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xfrm>
            <a:off x="468343" y="5624483"/>
            <a:ext cx="8183882" cy="420625"/>
          </a:xfrm>
          <a:prstGeom prst="rect">
            <a:avLst/>
          </a:prstGeom>
        </p:spPr>
        <p:txBody>
          <a:bodyPr lIns="0" tIns="0" rIns="0" bIns="0"/>
          <a:lstStyle>
            <a:lvl1pPr marL="0" marR="36576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65D00"/>
                </a:solidFill>
              </a:defRPr>
            </a:lvl1pPr>
            <a:lvl2pPr marL="0" marR="36576" indent="347472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65D00"/>
                </a:solidFill>
              </a:defRPr>
            </a:lvl2pPr>
            <a:lvl3pPr marL="0" marR="36576" indent="603503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65D00"/>
                </a:solidFill>
              </a:defRPr>
            </a:lvl3pPr>
            <a:lvl4pPr marL="0" marR="36576" indent="841247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65D00"/>
                </a:solidFill>
              </a:defRPr>
            </a:lvl4pPr>
            <a:lvl5pPr marL="0" marR="36576" indent="109728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B65D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502919" y="4985589"/>
            <a:ext cx="8183882" cy="105156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Shape 45"/>
          <p:cNvSpPr/>
          <p:nvPr>
            <p:ph type="body" sz="half" idx="1"/>
          </p:nvPr>
        </p:nvSpPr>
        <p:spPr>
          <a:xfrm>
            <a:off x="514351" y="530351"/>
            <a:ext cx="3931922" cy="438912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585216" indent="-237744">
              <a:defRPr sz="2600"/>
            </a:lvl2pPr>
            <a:lvl3pPr marL="841247" indent="-237744">
              <a:defRPr sz="2600"/>
            </a:lvl3pPr>
            <a:lvl4pPr marL="1105408" indent="-264160">
              <a:defRPr sz="2600"/>
            </a:lvl4pPr>
            <a:lvl5pPr marL="1361440" indent="-264160"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607223" y="579437"/>
            <a:ext cx="3931922" cy="792163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b="1" sz="2400"/>
            </a:lvl1pPr>
            <a:lvl2pPr marL="0" indent="347472">
              <a:buClrTx/>
              <a:buSzTx/>
              <a:buFontTx/>
              <a:buNone/>
              <a:defRPr b="1" sz="2400"/>
            </a:lvl2pPr>
            <a:lvl3pPr marL="0" indent="603503">
              <a:buClrTx/>
              <a:buSzTx/>
              <a:buFontTx/>
              <a:buNone/>
              <a:defRPr b="1" sz="2400"/>
            </a:lvl3pPr>
            <a:lvl4pPr marL="0" indent="841247">
              <a:buClrTx/>
              <a:buSzTx/>
              <a:buFontTx/>
              <a:buNone/>
              <a:defRPr b="1" sz="2400"/>
            </a:lvl4pPr>
            <a:lvl5pPr marL="0" indent="1097280"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/>
          <p:nvPr>
            <p:ph type="body" sz="quarter" idx="13"/>
          </p:nvPr>
        </p:nvSpPr>
        <p:spPr>
          <a:xfrm>
            <a:off x="4652169" y="579437"/>
            <a:ext cx="3931921" cy="7921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FontTx/>
              <a:buNone/>
              <a:defRPr b="1" sz="2400"/>
            </a:pP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502919" y="4985589"/>
            <a:ext cx="8183882" cy="105156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304800" y="329184"/>
            <a:ext cx="8532056" cy="61968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76200" dist="50800" dir="54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5538784" y="533400"/>
            <a:ext cx="2971801" cy="914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5538847" y="1447802"/>
            <a:ext cx="2971801" cy="4206112"/>
          </a:xfrm>
          <a:prstGeom prst="rect">
            <a:avLst/>
          </a:prstGeom>
        </p:spPr>
        <p:txBody>
          <a:bodyPr/>
          <a:lstStyle>
            <a:lvl1pPr marL="0" marR="18288" indent="18288">
              <a:spcBef>
                <a:spcPts val="0"/>
              </a:spcBef>
              <a:buClrTx/>
              <a:buSzTx/>
              <a:buFontTx/>
              <a:buNone/>
              <a:defRPr sz="1400"/>
            </a:lvl1pPr>
            <a:lvl2pPr marL="0" marR="18288" indent="347472">
              <a:spcBef>
                <a:spcPts val="0"/>
              </a:spcBef>
              <a:buClrTx/>
              <a:buSzTx/>
              <a:buFontTx/>
              <a:buNone/>
              <a:defRPr sz="1400"/>
            </a:lvl2pPr>
            <a:lvl3pPr marL="0" marR="18288" indent="603503">
              <a:spcBef>
                <a:spcPts val="0"/>
              </a:spcBef>
              <a:buClrTx/>
              <a:buSzTx/>
              <a:buFontTx/>
              <a:buNone/>
              <a:defRPr sz="1400"/>
            </a:lvl3pPr>
            <a:lvl4pPr marL="0" marR="18288" indent="841247">
              <a:spcBef>
                <a:spcPts val="0"/>
              </a:spcBef>
              <a:buClrTx/>
              <a:buSzTx/>
              <a:buFontTx/>
              <a:buNone/>
              <a:defRPr sz="1400"/>
            </a:lvl4pPr>
            <a:lvl5pPr marL="0" marR="18288" indent="1097280">
              <a:spcBef>
                <a:spcPts val="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304800" y="329184"/>
            <a:ext cx="8532056" cy="61968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76200" dist="50800" dir="54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6400800" y="434162"/>
            <a:ext cx="2324606" cy="434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006" y="0"/>
                </a:lnTo>
                <a:cubicBezTo>
                  <a:pt x="21334" y="0"/>
                  <a:pt x="21600" y="142"/>
                  <a:pt x="21600" y="318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" name="Shape 90"/>
          <p:cNvSpPr/>
          <p:nvPr>
            <p:ph type="title"/>
          </p:nvPr>
        </p:nvSpPr>
        <p:spPr>
          <a:xfrm>
            <a:off x="457200" y="5012056"/>
            <a:ext cx="8229600" cy="1051561"/>
          </a:xfrm>
          <a:prstGeom prst="rect">
            <a:avLst/>
          </a:prstGeom>
        </p:spPr>
        <p:txBody>
          <a:bodyPr anchor="t"/>
          <a:lstStyle>
            <a:lvl1pPr>
              <a:defRPr b="0">
                <a:solidFill>
                  <a:srgbClr val="79766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91" name="Shape 91"/>
          <p:cNvSpPr/>
          <p:nvPr>
            <p:ph type="body" sz="quarter" idx="1"/>
          </p:nvPr>
        </p:nvSpPr>
        <p:spPr>
          <a:xfrm>
            <a:off x="6462712" y="533400"/>
            <a:ext cx="2240281" cy="4211481"/>
          </a:xfrm>
          <a:prstGeom prst="rect">
            <a:avLst/>
          </a:prstGeom>
        </p:spPr>
        <p:txBody>
          <a:bodyPr/>
          <a:lstStyle>
            <a:lvl1pPr marL="0" indent="45719">
              <a:spcBef>
                <a:spcPts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Tx/>
              <a:buFontTx/>
              <a:defRPr sz="1400">
                <a:solidFill>
                  <a:srgbClr val="FFFFFF"/>
                </a:solidFill>
              </a:defRPr>
            </a:lvl2pPr>
            <a:lvl3pPr marL="859536" indent="-256032">
              <a:spcBef>
                <a:spcPts val="0"/>
              </a:spcBef>
              <a:buClrTx/>
              <a:buFontTx/>
              <a:defRPr sz="1400">
                <a:solidFill>
                  <a:srgbClr val="FFFFFF"/>
                </a:solidFill>
              </a:defRPr>
            </a:lvl3pPr>
            <a:lvl4pPr marL="1125727" indent="-284480">
              <a:spcBef>
                <a:spcPts val="0"/>
              </a:spcBef>
              <a:buClrTx/>
              <a:buFontTx/>
              <a:defRPr sz="1400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Tx/>
              <a:buFontTx/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/>
          <p:nvPr>
            <p:ph type="pic" idx="13"/>
          </p:nvPr>
        </p:nvSpPr>
        <p:spPr>
          <a:xfrm>
            <a:off x="421479" y="435768"/>
            <a:ext cx="5925313" cy="4343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304800" y="329184"/>
            <a:ext cx="8532056" cy="61968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76200" dist="50800" dir="54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18596" y="434162"/>
            <a:ext cx="8306810" cy="5486401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55000">
                <a:srgbClr val="E0E0E0"/>
              </a:gs>
              <a:gs pos="100000">
                <a:srgbClr val="9E9E9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2919" y="4983479"/>
            <a:ext cx="8183882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502919" y="530351"/>
            <a:ext cx="8183882" cy="418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8539909" y="6233159"/>
            <a:ext cx="265619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000">
                <a:solidFill>
                  <a:srgbClr val="A6A2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FF9254"/>
          </a:solidFill>
          <a:effectLst>
            <a:outerShdw sx="100000" sy="100000" kx="0" ky="0" algn="b" rotWithShape="0" blurRad="50800" dist="22860" dir="5400000">
              <a:srgbClr val="000000">
                <a:alpha val="55000"/>
              </a:srgbClr>
            </a:outerShdw>
          </a:effectLst>
          <a:uFillTx/>
          <a:latin typeface="Verdana"/>
          <a:ea typeface="Verdana"/>
          <a:cs typeface="Verdana"/>
          <a:sym typeface="Verdana"/>
        </a:defRPr>
      </a:lvl9pPr>
    </p:titleStyle>
    <p:bodyStyle>
      <a:lvl1pPr marL="265175" marR="0" indent="-265175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80000"/>
        <a:buFont typeface="Wingdings 2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582168" marR="0" indent="-234696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836260" marR="0" indent="-232756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1110755" marR="0" indent="-269507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12000"/>
        <a:buFont typeface="Wingdings 2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1381760" marR="0" indent="-28448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1608806" marR="0" indent="-301214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1859279" marR="0" indent="-341375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2078735" marR="0" indent="-341375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2307335" marR="0" indent="-341375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hyperlink" Target="https://en.wikipedia.org/wiki/Voronoi_diagram" TargetMode="Externa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en.wikipedia.org/wiki/Polyhedron" TargetMode="External"/><Relationship Id="rId6" Type="http://schemas.openxmlformats.org/officeDocument/2006/relationships/hyperlink" Target="https://en.wikipedia.org/wiki/Triangle" TargetMode="External"/><Relationship Id="rId7" Type="http://schemas.openxmlformats.org/officeDocument/2006/relationships/hyperlink" Target="https://en.wikipedia.org/wiki/Triangle_mesh" TargetMode="External"/><Relationship Id="rId8" Type="http://schemas.openxmlformats.org/officeDocument/2006/relationships/hyperlink" Target="https://en.wikipedia.org/wiki/Quadrilateral" TargetMode="External"/><Relationship Id="rId9" Type="http://schemas.openxmlformats.org/officeDocument/2006/relationships/hyperlink" Target="https://en.wikipedia.org/wiki/Convex_polygon" TargetMode="External"/><Relationship Id="rId10" Type="http://schemas.openxmlformats.org/officeDocument/2006/relationships/hyperlink" Target="https://en.wikipedia.org/wiki/Rendering_(computer_graphics)" TargetMode="Externa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n.wikipedia.org/wiki/Surface_(topology)" TargetMode="External"/><Relationship Id="rId3" Type="http://schemas.openxmlformats.org/officeDocument/2006/relationships/hyperlink" Target="https://en.wikipedia.org/wiki/Euclidean_space" TargetMode="External"/><Relationship Id="rId4" Type="http://schemas.openxmlformats.org/officeDocument/2006/relationships/hyperlink" Target="https://en.wikipedia.org/wiki/Vector_(mathematics)" TargetMode="External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ctrTitle"/>
          </p:nvPr>
        </p:nvSpPr>
        <p:spPr>
          <a:xfrm>
            <a:off x="722312" y="1820863"/>
            <a:ext cx="7772401" cy="1828801"/>
          </a:xfrm>
          <a:prstGeom prst="rect">
            <a:avLst/>
          </a:prstGeom>
        </p:spPr>
        <p:txBody>
          <a:bodyPr/>
          <a:lstStyle/>
          <a:p>
            <a:pPr defTabSz="859536">
              <a:defRPr sz="4230">
                <a:effectLst>
                  <a:outerShdw sx="100000" sy="100000" kx="0" ky="0" algn="b" rotWithShape="0" blurRad="47752" dist="21488" dir="5400000">
                    <a:srgbClr val="000000">
                      <a:alpha val="5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Tutorial 3</a:t>
            </a:r>
          </a:p>
          <a:p>
            <a:pPr defTabSz="859536">
              <a:defRPr sz="4230">
                <a:effectLst>
                  <a:outerShdw sx="100000" sy="100000" kx="0" ky="0" algn="b" rotWithShape="0" blurRad="47752" dist="21488" dir="5400000">
                    <a:srgbClr val="000000">
                      <a:alpha val="5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Comparing Biological Shapes</a:t>
            </a:r>
          </a:p>
        </p:txBody>
      </p:sp>
      <p:sp>
        <p:nvSpPr>
          <p:cNvPr id="146" name="Shape 146"/>
          <p:cNvSpPr/>
          <p:nvPr>
            <p:ph type="subTitle" sz="quarter" idx="1"/>
          </p:nvPr>
        </p:nvSpPr>
        <p:spPr>
          <a:xfrm>
            <a:off x="722312" y="4141787"/>
            <a:ext cx="7981951" cy="914401"/>
          </a:xfrm>
          <a:prstGeom prst="rect">
            <a:avLst/>
          </a:prstGeom>
        </p:spPr>
        <p:txBody>
          <a:bodyPr/>
          <a:lstStyle/>
          <a:p>
            <a:pPr indent="25237" defTabSz="630936">
              <a:defRPr b="1" sz="1725">
                <a:latin typeface="Arial"/>
                <a:ea typeface="Arial"/>
                <a:cs typeface="Arial"/>
                <a:sym typeface="Arial"/>
              </a:defRPr>
            </a:pPr>
            <a:r>
              <a:t>Patrice Koehl and Joel Hass</a:t>
            </a:r>
          </a:p>
          <a:p>
            <a:pPr indent="25237" defTabSz="630936">
              <a:defRPr b="1" sz="1725">
                <a:latin typeface="Arial"/>
                <a:ea typeface="Arial"/>
                <a:cs typeface="Arial"/>
                <a:sym typeface="Arial"/>
              </a:defRPr>
            </a:pPr>
          </a:p>
          <a:p>
            <a:pPr indent="25237" defTabSz="630936">
              <a:defRPr sz="1380">
                <a:latin typeface="Arial"/>
                <a:ea typeface="Arial"/>
                <a:cs typeface="Arial"/>
                <a:sym typeface="Arial"/>
              </a:defRPr>
            </a:pPr>
            <a:r>
              <a:t>University of California, Davis, USA</a:t>
            </a:r>
          </a:p>
          <a:p>
            <a:pPr indent="25237" defTabSz="630936">
              <a:defRPr sz="1380">
                <a:latin typeface="Arial"/>
                <a:ea typeface="Arial"/>
                <a:cs typeface="Arial"/>
                <a:sym typeface="Arial"/>
              </a:defRPr>
            </a:pPr>
            <a:r>
              <a:t>http://www.cs.ucdavis.edu/~koehl/IMS2017/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856" y="1540478"/>
            <a:ext cx="7102288" cy="377704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>
            <p:ph type="title" idx="4294967295"/>
          </p:nvPr>
        </p:nvSpPr>
        <p:spPr>
          <a:xfrm>
            <a:off x="301752" y="351817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Topology of a surface</a:t>
            </a:r>
          </a:p>
        </p:txBody>
      </p:sp>
      <p:sp>
        <p:nvSpPr>
          <p:cNvPr id="195" name="Shape 195"/>
          <p:cNvSpPr/>
          <p:nvPr/>
        </p:nvSpPr>
        <p:spPr>
          <a:xfrm>
            <a:off x="1437826" y="5515583"/>
            <a:ext cx="114333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/>
            </a:lvl1pPr>
          </a:lstStyle>
          <a:p>
            <a:pPr/>
            <a:r>
              <a:t>Genus 0</a:t>
            </a:r>
          </a:p>
        </p:txBody>
      </p:sp>
      <p:sp>
        <p:nvSpPr>
          <p:cNvPr id="196" name="Shape 196"/>
          <p:cNvSpPr/>
          <p:nvPr/>
        </p:nvSpPr>
        <p:spPr>
          <a:xfrm>
            <a:off x="3575209" y="5515583"/>
            <a:ext cx="114333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/>
            </a:lvl1pPr>
          </a:lstStyle>
          <a:p>
            <a:pPr/>
            <a:r>
              <a:t>Genus 1</a:t>
            </a:r>
          </a:p>
        </p:txBody>
      </p:sp>
      <p:sp>
        <p:nvSpPr>
          <p:cNvPr id="197" name="Shape 197"/>
          <p:cNvSpPr/>
          <p:nvPr/>
        </p:nvSpPr>
        <p:spPr>
          <a:xfrm>
            <a:off x="6078460" y="5515583"/>
            <a:ext cx="114333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/>
            </a:lvl1pPr>
          </a:lstStyle>
          <a:p>
            <a:pPr/>
            <a:r>
              <a:t>Genus 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62060" y="1081076"/>
            <a:ext cx="467867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0789" indent="-300789">
              <a:buSzPct val="100000"/>
              <a:buAutoNum type="arabicParenR" startAt="1"/>
              <a:defRPr b="1">
                <a:solidFill>
                  <a:schemeClr val="accent2"/>
                </a:solidFill>
              </a:defRPr>
            </a:pPr>
            <a:r>
              <a:t>Continuous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Metric on 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Topology</a:t>
            </a:r>
          </a:p>
          <a:p>
            <a:pPr lvl="1" marL="935789" indent="-300789">
              <a:buSzPct val="100000"/>
              <a:buAutoNum type="arabicParenR" startAt="1"/>
            </a:pPr>
            <a:r>
              <a:t>Orientation</a:t>
            </a:r>
          </a:p>
          <a:p>
            <a:pPr/>
          </a:p>
          <a:p>
            <a:pPr marL="300789" indent="-300789">
              <a:buSzPct val="100000"/>
              <a:buAutoNum type="arabicParenR" startAt="2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Sets of points and 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Simplicial complexes </a:t>
            </a:r>
          </a:p>
          <a:p>
            <a:pPr lvl="1" marL="935789" indent="-300789">
              <a:buSzPct val="100000"/>
              <a:buAutoNum type="arabicParenR" startAt="1"/>
            </a:pPr>
            <a:r>
              <a:t>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Delaunay and applications</a:t>
            </a:r>
          </a:p>
          <a:p>
            <a:pPr/>
          </a:p>
          <a:p>
            <a:pPr marL="300789" indent="-300789">
              <a:buSzPct val="100000"/>
              <a:buAutoNum type="arabicParenR" startAt="3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Meshes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Manifold/ orientation</a:t>
            </a:r>
          </a:p>
          <a:p>
            <a:pPr lvl="1" marL="935789" indent="-300789">
              <a:buSzPct val="100000"/>
              <a:buAutoNum type="arabicParenR" startAt="1"/>
            </a:pPr>
            <a:r>
              <a:t>Geometry / topology</a:t>
            </a:r>
          </a:p>
          <a:p>
            <a:pPr/>
          </a:p>
          <a:p>
            <a:pPr marL="300789" indent="-300789">
              <a:buSzPct val="100000"/>
              <a:buAutoNum type="arabicParenR" startAt="4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Manipulating 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Basic mesh operations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Remeshing</a:t>
            </a:r>
          </a:p>
        </p:txBody>
      </p:sp>
      <p:sp>
        <p:nvSpPr>
          <p:cNvPr id="200" name="Shape 200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Discrete representations of shapes</a:t>
            </a:r>
          </a:p>
        </p:txBody>
      </p:sp>
      <p:sp>
        <p:nvSpPr>
          <p:cNvPr id="201" name="Shape 201"/>
          <p:cNvSpPr/>
          <p:nvPr/>
        </p:nvSpPr>
        <p:spPr>
          <a:xfrm>
            <a:off x="340561" y="4069884"/>
            <a:ext cx="5739607" cy="2405370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" name="Shape 202"/>
          <p:cNvSpPr/>
          <p:nvPr/>
        </p:nvSpPr>
        <p:spPr>
          <a:xfrm>
            <a:off x="519274" y="880871"/>
            <a:ext cx="5739607" cy="1703186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818" y="2736985"/>
            <a:ext cx="6474660" cy="187019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675285" y="4488720"/>
            <a:ext cx="754904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0-simplex      1-simplex        2-simplex           3-simplex      …..</a:t>
            </a:r>
          </a:p>
          <a:p>
            <a:pPr/>
            <a:r>
              <a:t> (vertex)         (edge)           (triangle)           (tetrahedron)</a:t>
            </a:r>
          </a:p>
        </p:txBody>
      </p:sp>
      <p:sp>
        <p:nvSpPr>
          <p:cNvPr id="206" name="Shape 206"/>
          <p:cNvSpPr/>
          <p:nvPr/>
        </p:nvSpPr>
        <p:spPr>
          <a:xfrm>
            <a:off x="588444" y="1388839"/>
            <a:ext cx="787542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/>
              <a:t>Definition:</a:t>
            </a:r>
            <a:r>
              <a:t> A </a:t>
            </a:r>
            <a:r>
              <a:rPr b="1" i="1"/>
              <a:t>k-simplex</a:t>
            </a:r>
            <a:r>
              <a:t> is a k-dimensional polytope which is the </a:t>
            </a:r>
          </a:p>
          <a:p>
            <a:pPr/>
            <a:r>
              <a:t>convex hull of its k+1 vertices</a:t>
            </a:r>
          </a:p>
        </p:txBody>
      </p:sp>
      <p:sp>
        <p:nvSpPr>
          <p:cNvPr id="207" name="Shape 207"/>
          <p:cNvSpPr/>
          <p:nvPr>
            <p:ph type="title" idx="4294967295"/>
          </p:nvPr>
        </p:nvSpPr>
        <p:spPr>
          <a:xfrm>
            <a:off x="457200" y="377757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Simplices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6340" y="1768127"/>
            <a:ext cx="4006985" cy="389679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>
            <p:ph type="title" idx="4294967295"/>
          </p:nvPr>
        </p:nvSpPr>
        <p:spPr>
          <a:xfrm>
            <a:off x="457200" y="377757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Simplicial complex</a:t>
            </a:r>
          </a:p>
        </p:txBody>
      </p:sp>
      <p:sp>
        <p:nvSpPr>
          <p:cNvPr id="211" name="Shape 211"/>
          <p:cNvSpPr/>
          <p:nvPr/>
        </p:nvSpPr>
        <p:spPr>
          <a:xfrm>
            <a:off x="649345" y="1518541"/>
            <a:ext cx="3385243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Definition:</a:t>
            </a:r>
          </a:p>
          <a:p>
            <a:pPr/>
          </a:p>
          <a:p>
            <a:pPr/>
            <a:r>
              <a:t>A </a:t>
            </a:r>
            <a:r>
              <a:rPr b="1" i="1"/>
              <a:t>simplicial complex</a:t>
            </a:r>
            <a:r>
              <a:t> K</a:t>
            </a:r>
          </a:p>
          <a:p>
            <a:pPr/>
            <a:r>
              <a:t>is a set of simplices that</a:t>
            </a:r>
          </a:p>
          <a:p>
            <a:pPr/>
            <a:r>
              <a:t>satisfies the two following</a:t>
            </a:r>
          </a:p>
          <a:p>
            <a:pPr/>
            <a:r>
              <a:t>conditions:</a:t>
            </a:r>
          </a:p>
          <a:p>
            <a:pPr/>
          </a:p>
          <a:p>
            <a:pPr marL="300789" indent="-300789">
              <a:buSzPct val="100000"/>
              <a:buAutoNum type="alphaLcParenR" startAt="1"/>
            </a:pPr>
            <a:r>
              <a:t>Any face of a simplex</a:t>
            </a:r>
          </a:p>
          <a:p>
            <a:pPr/>
            <a:r>
              <a:t>    from K is also in K</a:t>
            </a:r>
          </a:p>
          <a:p>
            <a:pPr/>
          </a:p>
          <a:p>
            <a:pPr marL="300789" indent="-300789">
              <a:buSzPct val="100000"/>
              <a:buAutoNum type="alphaLcParenR" startAt="2"/>
            </a:pPr>
            <a:r>
              <a:t>The intersection of any</a:t>
            </a:r>
          </a:p>
          <a:p>
            <a:pPr lvl="1" indent="228600"/>
            <a:r>
              <a:t>  two simplices S1 and S2</a:t>
            </a:r>
          </a:p>
          <a:p>
            <a:pPr lvl="1" indent="228600"/>
            <a:r>
              <a:t>  is either ø or a face of</a:t>
            </a:r>
          </a:p>
          <a:p>
            <a:pPr lvl="1" indent="228600"/>
            <a:r>
              <a:t>  both S1 and S2</a:t>
            </a:r>
          </a:p>
        </p:txBody>
      </p:sp>
      <p:sp>
        <p:nvSpPr>
          <p:cNvPr id="212" name="Shape 212"/>
          <p:cNvSpPr/>
          <p:nvPr/>
        </p:nvSpPr>
        <p:spPr>
          <a:xfrm>
            <a:off x="473953" y="1406187"/>
            <a:ext cx="3645728" cy="4620673"/>
          </a:xfrm>
          <a:prstGeom prst="rect">
            <a:avLst/>
          </a:prstGeom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13" name="Shape 213"/>
          <p:cNvSpPr/>
          <p:nvPr/>
        </p:nvSpPr>
        <p:spPr>
          <a:xfrm>
            <a:off x="5331592" y="5837622"/>
            <a:ext cx="300115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/>
            </a:lvl1pPr>
          </a:lstStyle>
          <a:p>
            <a:pPr/>
            <a:r>
              <a:t>A simplicial 3-complex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301" y="1807858"/>
            <a:ext cx="2422171" cy="249121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>
            <p:ph type="title" idx="4294967295"/>
          </p:nvPr>
        </p:nvSpPr>
        <p:spPr>
          <a:xfrm>
            <a:off x="457200" y="377757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Examples of simplicial complexes</a:t>
            </a:r>
          </a:p>
        </p:txBody>
      </p:sp>
      <p:pic>
        <p:nvPicPr>
          <p:cNvPr id="217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5694" y="1370225"/>
            <a:ext cx="2566240" cy="158080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1320386" y="464874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19" name="Shape 219"/>
          <p:cNvSpPr/>
          <p:nvPr/>
        </p:nvSpPr>
        <p:spPr>
          <a:xfrm>
            <a:off x="3090883" y="4507419"/>
            <a:ext cx="1328627" cy="1263599"/>
          </a:xfrm>
          <a:prstGeom prst="pentagon">
            <a:avLst/>
          </a:prstGeom>
          <a:solidFill>
            <a:srgbClr val="FFFFFF"/>
          </a:solidFill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220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53912" t="4310" r="8840" b="9599"/>
          <a:stretch>
            <a:fillRect/>
          </a:stretch>
        </p:blipFill>
        <p:spPr>
          <a:xfrm>
            <a:off x="5127204" y="3197462"/>
            <a:ext cx="1623265" cy="2813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 defTabSz="822959">
              <a:defRPr b="0" spc="-9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Counter examples of simplicial complexes</a:t>
            </a:r>
          </a:p>
        </p:txBody>
      </p:sp>
      <p:pic>
        <p:nvPicPr>
          <p:cNvPr id="2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134026"/>
            <a:ext cx="8229600" cy="2094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0990" y="1220734"/>
            <a:ext cx="3224121" cy="523919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 defTabSz="822959">
              <a:defRPr b="0" spc="-9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Counter examples of simplicial complexes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89" y="3165329"/>
            <a:ext cx="7939422" cy="249803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Star in a simplicial complex</a:t>
            </a:r>
          </a:p>
        </p:txBody>
      </p:sp>
      <p:sp>
        <p:nvSpPr>
          <p:cNvPr id="230" name="Shape 230"/>
          <p:cNvSpPr/>
          <p:nvPr/>
        </p:nvSpPr>
        <p:spPr>
          <a:xfrm>
            <a:off x="589246" y="1430545"/>
            <a:ext cx="7717258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Let K be a simplicial complex and S a set of simplices of K.</a:t>
            </a:r>
          </a:p>
          <a:p>
            <a:pPr/>
          </a:p>
          <a:p>
            <a:pPr/>
            <a:r>
              <a:t>The </a:t>
            </a:r>
            <a:r>
              <a:rPr b="1" i="1"/>
              <a:t>star</a:t>
            </a:r>
            <a:r>
              <a:t> of S is the union of the stars of all simplices s in S.</a:t>
            </a:r>
          </a:p>
          <a:p>
            <a:pPr/>
          </a:p>
          <a:p>
            <a:pPr/>
            <a:r>
              <a:t>The </a:t>
            </a:r>
            <a:r>
              <a:rPr b="1" i="1"/>
              <a:t>star of a simplex s</a:t>
            </a:r>
            <a:r>
              <a:t> is the set of simplices having a face in s.</a:t>
            </a:r>
          </a:p>
        </p:txBody>
      </p:sp>
      <p:sp>
        <p:nvSpPr>
          <p:cNvPr id="231" name="Shape 231"/>
          <p:cNvSpPr/>
          <p:nvPr/>
        </p:nvSpPr>
        <p:spPr>
          <a:xfrm>
            <a:off x="329060" y="5726648"/>
            <a:ext cx="848911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/>
            </a:pPr>
            <a:r>
              <a:t>The star of the vertex shown in yellow on the left is the set of the green</a:t>
            </a:r>
          </a:p>
          <a:p>
            <a:pPr>
              <a:defRPr i="1"/>
            </a:pPr>
            <a:r>
              <a:t>triangles, edges, and vertices on the right.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Closure in a simplicial complex</a:t>
            </a:r>
          </a:p>
        </p:txBody>
      </p:sp>
      <p:sp>
        <p:nvSpPr>
          <p:cNvPr id="234" name="Shape 234"/>
          <p:cNvSpPr/>
          <p:nvPr/>
        </p:nvSpPr>
        <p:spPr>
          <a:xfrm>
            <a:off x="589246" y="1430545"/>
            <a:ext cx="7900316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Let K be a simplicial complex and S a set of simplices of K.</a:t>
            </a:r>
          </a:p>
          <a:p>
            <a:pPr/>
          </a:p>
          <a:p>
            <a:pPr/>
            <a:r>
              <a:t>The </a:t>
            </a:r>
            <a:r>
              <a:rPr b="1" i="1"/>
              <a:t>closure</a:t>
            </a:r>
            <a:r>
              <a:t> of S is is the smallest simplicial subcomplex of K that </a:t>
            </a:r>
          </a:p>
          <a:p>
            <a:pPr/>
            <a:r>
              <a:t>contains each simplex in S.</a:t>
            </a:r>
          </a:p>
        </p:txBody>
      </p:sp>
      <p:sp>
        <p:nvSpPr>
          <p:cNvPr id="235" name="Shape 235"/>
          <p:cNvSpPr/>
          <p:nvPr/>
        </p:nvSpPr>
        <p:spPr>
          <a:xfrm>
            <a:off x="329060" y="5726648"/>
            <a:ext cx="852271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/>
            </a:pPr>
            <a:r>
              <a:t>The closure of the simplices shown in yellow on the left is the set of the </a:t>
            </a:r>
          </a:p>
          <a:p>
            <a:pPr>
              <a:defRPr i="1"/>
            </a:pPr>
            <a:r>
              <a:t>green triangles, edges, and vertices on the right.</a:t>
            </a:r>
          </a:p>
        </p:txBody>
      </p:sp>
      <p:pic>
        <p:nvPicPr>
          <p:cNvPr id="23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344" y="3073139"/>
            <a:ext cx="6272198" cy="1998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Link in a simplicial complex</a:t>
            </a:r>
          </a:p>
        </p:txBody>
      </p:sp>
      <p:sp>
        <p:nvSpPr>
          <p:cNvPr id="239" name="Shape 239"/>
          <p:cNvSpPr/>
          <p:nvPr/>
        </p:nvSpPr>
        <p:spPr>
          <a:xfrm>
            <a:off x="589246" y="1430545"/>
            <a:ext cx="806852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Let K be a simplicial complex and S a set of simplices of K.</a:t>
            </a:r>
          </a:p>
          <a:p>
            <a:pPr/>
          </a:p>
          <a:p>
            <a:pPr/>
            <a:r>
              <a:t>The </a:t>
            </a:r>
            <a:r>
              <a:rPr b="1" i="1"/>
              <a:t>link</a:t>
            </a:r>
            <a:r>
              <a:t> of S is the closed star of S minus the stars of all faces of S.</a:t>
            </a:r>
          </a:p>
        </p:txBody>
      </p:sp>
      <p:sp>
        <p:nvSpPr>
          <p:cNvPr id="240" name="Shape 240"/>
          <p:cNvSpPr/>
          <p:nvPr/>
        </p:nvSpPr>
        <p:spPr>
          <a:xfrm>
            <a:off x="329060" y="5726648"/>
            <a:ext cx="779271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/>
            </a:pPr>
            <a:r>
              <a:t>The link of the vertex shown in yellow on the left is the set of the </a:t>
            </a:r>
          </a:p>
          <a:p>
            <a:pPr>
              <a:defRPr i="1"/>
            </a:pPr>
            <a:r>
              <a:t>green edges, and vertices on the right.</a:t>
            </a:r>
          </a:p>
        </p:txBody>
      </p:sp>
      <p:pic>
        <p:nvPicPr>
          <p:cNvPr id="2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89" y="2906329"/>
            <a:ext cx="6724154" cy="2142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 idx="4294967295"/>
          </p:nvPr>
        </p:nvSpPr>
        <p:spPr>
          <a:xfrm>
            <a:off x="301752" y="533400"/>
            <a:ext cx="8229601" cy="990600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What is a shape?</a:t>
            </a:r>
          </a:p>
        </p:txBody>
      </p:sp>
      <p:sp>
        <p:nvSpPr>
          <p:cNvPr id="149" name="Shape 149"/>
          <p:cNvSpPr/>
          <p:nvPr/>
        </p:nvSpPr>
        <p:spPr>
          <a:xfrm>
            <a:off x="301752" y="1573501"/>
            <a:ext cx="7897277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shape is a 2-manifold with a </a:t>
            </a:r>
            <a:r>
              <a:rPr b="1"/>
              <a:t>Riemannian metric </a:t>
            </a:r>
            <a:r>
              <a:t>(angle, distance, </a:t>
            </a:r>
          </a:p>
          <a:p>
            <a:pPr>
              <a:defRPr sz="20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surface area, volume, derivatives,…)</a:t>
            </a:r>
          </a:p>
        </p:txBody>
      </p:sp>
      <p:pic>
        <p:nvPicPr>
          <p:cNvPr id="150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0133" y="2750661"/>
            <a:ext cx="3275659" cy="32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0.png" descr="subject1_sulci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0418" y="2941161"/>
            <a:ext cx="2367793" cy="2655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404976" y="1827176"/>
            <a:ext cx="863179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b="1" i="1"/>
              <a:t>Triangulation</a:t>
            </a:r>
            <a:r>
              <a:t> is the division of a surface or plane polygon into a set of triangles, </a:t>
            </a:r>
          </a:p>
          <a:p>
            <a:pPr>
              <a:defRPr sz="1600"/>
            </a:pPr>
            <a:r>
              <a:t>usually with the restriction that each  triangle side is entirely shared by two </a:t>
            </a:r>
          </a:p>
          <a:p>
            <a:pPr>
              <a:defRPr sz="1600"/>
            </a:pPr>
            <a:r>
              <a:t>adjacent triangles. It was proved in 1925 that every surface has a triangulation, </a:t>
            </a:r>
          </a:p>
          <a:p>
            <a:pPr>
              <a:defRPr sz="1600"/>
            </a:pPr>
            <a:r>
              <a:t>but it might require an infinite number of triangles and the proof is difficult.</a:t>
            </a:r>
          </a:p>
        </p:txBody>
      </p:sp>
      <p:sp>
        <p:nvSpPr>
          <p:cNvPr id="244" name="Shape 244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Triangulation</a:t>
            </a:r>
          </a:p>
        </p:txBody>
      </p:sp>
      <p:pic>
        <p:nvPicPr>
          <p:cNvPr id="24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1083" y="3100551"/>
            <a:ext cx="3034416" cy="299792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4740832" y="4136959"/>
            <a:ext cx="32171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A triangulation of the torus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537621" y="1522292"/>
            <a:ext cx="8323919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232323"/>
                </a:solidFill>
              </a:defRPr>
            </a:pPr>
            <a:r>
              <a:t>A </a:t>
            </a:r>
            <a:r>
              <a:rPr b="1"/>
              <a:t>Delaunay triangulation</a:t>
            </a:r>
            <a:r>
              <a:t> for a set </a:t>
            </a:r>
            <a:r>
              <a:rPr b="1"/>
              <a:t>P</a:t>
            </a:r>
            <a:r>
              <a:t> of points in a plane is a </a:t>
            </a:r>
          </a:p>
          <a:p>
            <a:pPr>
              <a:defRPr>
                <a:solidFill>
                  <a:srgbClr val="232323"/>
                </a:solidFill>
              </a:defRPr>
            </a:pPr>
            <a:r>
              <a:t>triangulation DT(</a:t>
            </a:r>
            <a:r>
              <a:rPr b="1"/>
              <a:t>P</a:t>
            </a:r>
            <a:r>
              <a:t>) such that no point in </a:t>
            </a:r>
            <a:r>
              <a:rPr b="1"/>
              <a:t>P</a:t>
            </a:r>
            <a:r>
              <a:t> is inside the </a:t>
            </a:r>
            <a:r>
              <a:rPr>
                <a:solidFill>
                  <a:srgbClr val="000000"/>
                </a:solidFill>
              </a:rPr>
              <a:t>circumcircle</a:t>
            </a:r>
            <a:r>
              <a:t> </a:t>
            </a:r>
          </a:p>
          <a:p>
            <a:pPr>
              <a:defRPr>
                <a:solidFill>
                  <a:srgbClr val="232323"/>
                </a:solidFill>
              </a:defRPr>
            </a:pPr>
            <a:r>
              <a:t>of any </a:t>
            </a:r>
            <a:r>
              <a:rPr>
                <a:solidFill>
                  <a:srgbClr val="000000"/>
                </a:solidFill>
              </a:rPr>
              <a:t>triangle</a:t>
            </a:r>
            <a:r>
              <a:t> in DT(</a:t>
            </a:r>
            <a:r>
              <a:rPr b="1"/>
              <a:t>P</a:t>
            </a:r>
            <a:r>
              <a:t>). </a:t>
            </a:r>
          </a:p>
          <a:p>
            <a:pPr>
              <a:defRPr>
                <a:solidFill>
                  <a:srgbClr val="232323"/>
                </a:solidFill>
              </a:defRPr>
            </a:pPr>
          </a:p>
          <a:p>
            <a:pPr>
              <a:defRPr>
                <a:solidFill>
                  <a:srgbClr val="232323"/>
                </a:solidFill>
              </a:defRPr>
            </a:pPr>
            <a:r>
              <a:t>Delaunay triangulations maximize the minimum angle of all the angles</a:t>
            </a:r>
          </a:p>
          <a:p>
            <a:pPr>
              <a:defRPr>
                <a:solidFill>
                  <a:srgbClr val="232323"/>
                </a:solidFill>
              </a:defRPr>
            </a:pPr>
            <a:r>
              <a:t> of the triangles in the triangulation</a:t>
            </a:r>
          </a:p>
        </p:txBody>
      </p:sp>
      <p:sp>
        <p:nvSpPr>
          <p:cNvPr id="249" name="Shape 249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Delaunay Triangulation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551" y="1615965"/>
            <a:ext cx="3048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4689" y="1716689"/>
            <a:ext cx="3048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Delaunay Triangulation: edge flipping</a:t>
            </a:r>
          </a:p>
        </p:txBody>
      </p:sp>
      <p:sp>
        <p:nvSpPr>
          <p:cNvPr id="254" name="Shape 254"/>
          <p:cNvSpPr/>
          <p:nvPr/>
        </p:nvSpPr>
        <p:spPr>
          <a:xfrm>
            <a:off x="451800" y="5003539"/>
            <a:ext cx="402743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500">
                <a:solidFill>
                  <a:srgbClr val="232323"/>
                </a:solidFill>
              </a:defRPr>
            </a:pPr>
            <a:r>
              <a:t>This pair of triangles does not meet the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Delaunay condition (the circumcircle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contains more than three points).</a:t>
            </a:r>
          </a:p>
        </p:txBody>
      </p:sp>
      <p:sp>
        <p:nvSpPr>
          <p:cNvPr id="255" name="Shape 255"/>
          <p:cNvSpPr/>
          <p:nvPr/>
        </p:nvSpPr>
        <p:spPr>
          <a:xfrm>
            <a:off x="4752101" y="5003539"/>
            <a:ext cx="381740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500">
                <a:solidFill>
                  <a:srgbClr val="232323"/>
                </a:solidFill>
              </a:defRPr>
            </a:pPr>
            <a:r>
              <a:t>Flipping the common edge produces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a valid Delaunay triangulation for the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four points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841" y="2391103"/>
            <a:ext cx="28448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1339" y="2281839"/>
            <a:ext cx="3048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424203" y="1564552"/>
            <a:ext cx="83292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The Delaunay triangulation of a discrete point set </a:t>
            </a:r>
            <a:r>
              <a:rPr b="1"/>
              <a:t>P</a:t>
            </a:r>
            <a:r>
              <a:t> in general position corresponds to the dual graph of the </a:t>
            </a:r>
            <a:r>
              <a:rPr>
                <a:hlinkClick r:id="rId4" invalidUrl="" action="" tgtFrame="" tooltip="" history="1" highlightClick="0" endSnd="0"/>
              </a:rPr>
              <a:t>Voronoi diagram</a:t>
            </a:r>
            <a:r>
              <a:t> for </a:t>
            </a:r>
            <a:r>
              <a:rPr b="1"/>
              <a:t>P</a:t>
            </a:r>
          </a:p>
        </p:txBody>
      </p:sp>
      <p:sp>
        <p:nvSpPr>
          <p:cNvPr id="260" name="Shape 260"/>
          <p:cNvSpPr/>
          <p:nvPr>
            <p:ph type="title" idx="4294967295"/>
          </p:nvPr>
        </p:nvSpPr>
        <p:spPr>
          <a:xfrm>
            <a:off x="457200" y="285791"/>
            <a:ext cx="8229600" cy="990601"/>
          </a:xfrm>
          <a:prstGeom prst="rect">
            <a:avLst/>
          </a:prstGeom>
        </p:spPr>
        <p:txBody>
          <a:bodyPr anchor="ctr"/>
          <a:lstStyle>
            <a:lvl1pPr defTabSz="768095">
              <a:defRPr b="0" spc="-84" sz="3359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Delaunay Triangulation and Voronoi Diagram</a:t>
            </a:r>
          </a:p>
        </p:txBody>
      </p:sp>
      <p:sp>
        <p:nvSpPr>
          <p:cNvPr id="261" name="Shape 261"/>
          <p:cNvSpPr/>
          <p:nvPr/>
        </p:nvSpPr>
        <p:spPr>
          <a:xfrm>
            <a:off x="520329" y="5396886"/>
            <a:ext cx="383479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500">
                <a:solidFill>
                  <a:srgbClr val="232323"/>
                </a:solidFill>
              </a:defRPr>
            </a:pPr>
            <a:r>
              <a:t>The Delaunay triangulation with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 all the circumcircles and their centers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(in red)</a:t>
            </a:r>
          </a:p>
        </p:txBody>
      </p:sp>
      <p:sp>
        <p:nvSpPr>
          <p:cNvPr id="262" name="Shape 262"/>
          <p:cNvSpPr/>
          <p:nvPr/>
        </p:nvSpPr>
        <p:spPr>
          <a:xfrm>
            <a:off x="4823044" y="5396886"/>
            <a:ext cx="307791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500">
                <a:solidFill>
                  <a:srgbClr val="232323"/>
                </a:solidFill>
              </a:defRPr>
            </a:pPr>
            <a:r>
              <a:t>Connecting the centers of the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t>circumcircles produces the </a:t>
            </a:r>
          </a:p>
          <a:p>
            <a:pPr>
              <a:defRPr i="1" sz="1500">
                <a:solidFill>
                  <a:srgbClr val="232323"/>
                </a:solidFill>
              </a:defRPr>
            </a:pPr>
            <a:r>
              <a:rPr>
                <a:solidFill>
                  <a:srgbClr val="000000"/>
                </a:solidFill>
              </a:rPr>
              <a:t>Voronoi diagram</a:t>
            </a:r>
            <a:r>
              <a:t> (in red).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3.png"/>
          <p:cNvPicPr>
            <a:picLocks noChangeAspect="1"/>
          </p:cNvPicPr>
          <p:nvPr/>
        </p:nvPicPr>
        <p:blipFill>
          <a:blip r:embed="rId2">
            <a:extLst/>
          </a:blip>
          <a:srcRect l="51786" t="49405" r="12946" b="9074"/>
          <a:stretch>
            <a:fillRect/>
          </a:stretch>
        </p:blipFill>
        <p:spPr>
          <a:xfrm>
            <a:off x="2512216" y="3759198"/>
            <a:ext cx="2164341" cy="1911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3.png"/>
          <p:cNvPicPr>
            <a:picLocks noChangeAspect="1"/>
          </p:cNvPicPr>
          <p:nvPr/>
        </p:nvPicPr>
        <p:blipFill>
          <a:blip r:embed="rId2">
            <a:extLst/>
          </a:blip>
          <a:srcRect l="33929" t="7142" r="35578" b="51889"/>
          <a:stretch>
            <a:fillRect/>
          </a:stretch>
        </p:blipFill>
        <p:spPr>
          <a:xfrm>
            <a:off x="2690015" y="1600199"/>
            <a:ext cx="1871291" cy="188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4.png" descr="bdna_cpk.png"/>
          <p:cNvPicPr>
            <a:picLocks noChangeAspect="1"/>
          </p:cNvPicPr>
          <p:nvPr/>
        </p:nvPicPr>
        <p:blipFill>
          <a:blip r:embed="rId3">
            <a:extLst/>
          </a:blip>
          <a:srcRect l="25158" t="0" r="24682" b="3599"/>
          <a:stretch>
            <a:fillRect/>
          </a:stretch>
        </p:blipFill>
        <p:spPr>
          <a:xfrm>
            <a:off x="463620" y="2186901"/>
            <a:ext cx="1534869" cy="272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5.png"/>
          <p:cNvPicPr>
            <a:picLocks noChangeAspect="1"/>
          </p:cNvPicPr>
          <p:nvPr/>
        </p:nvPicPr>
        <p:blipFill>
          <a:blip r:embed="rId4">
            <a:extLst/>
          </a:blip>
          <a:srcRect l="38586" t="71565" r="0" b="0"/>
          <a:stretch>
            <a:fillRect/>
          </a:stretch>
        </p:blipFill>
        <p:spPr>
          <a:xfrm>
            <a:off x="4827737" y="4044881"/>
            <a:ext cx="3973363" cy="195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6.png"/>
          <p:cNvPicPr>
            <a:picLocks noChangeAspect="1"/>
          </p:cNvPicPr>
          <p:nvPr/>
        </p:nvPicPr>
        <p:blipFill>
          <a:blip r:embed="rId5">
            <a:extLst/>
          </a:blip>
          <a:srcRect l="0" t="0" r="51722" b="9711"/>
          <a:stretch>
            <a:fillRect/>
          </a:stretch>
        </p:blipFill>
        <p:spPr>
          <a:xfrm>
            <a:off x="6271903" y="1390412"/>
            <a:ext cx="2133826" cy="211631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725674" y="5421901"/>
            <a:ext cx="60409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DNA</a:t>
            </a:r>
          </a:p>
        </p:txBody>
      </p:sp>
      <p:sp>
        <p:nvSpPr>
          <p:cNvPr id="270" name="Shape 270"/>
          <p:cNvSpPr/>
          <p:nvPr/>
        </p:nvSpPr>
        <p:spPr>
          <a:xfrm>
            <a:off x="2690016" y="5862063"/>
            <a:ext cx="134782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Nucleosome</a:t>
            </a:r>
          </a:p>
        </p:txBody>
      </p:sp>
      <p:sp>
        <p:nvSpPr>
          <p:cNvPr id="271" name="Shape 271"/>
          <p:cNvSpPr/>
          <p:nvPr/>
        </p:nvSpPr>
        <p:spPr>
          <a:xfrm>
            <a:off x="6614583" y="3621509"/>
            <a:ext cx="11528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Viral DNA</a:t>
            </a:r>
          </a:p>
        </p:txBody>
      </p:sp>
      <p:sp>
        <p:nvSpPr>
          <p:cNvPr id="272" name="Shape 272"/>
          <p:cNvSpPr/>
          <p:nvPr/>
        </p:nvSpPr>
        <p:spPr>
          <a:xfrm>
            <a:off x="5751774" y="6060356"/>
            <a:ext cx="291877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Chromosome arrangements</a:t>
            </a:r>
          </a:p>
        </p:txBody>
      </p:sp>
      <p:sp>
        <p:nvSpPr>
          <p:cNvPr id="273" name="Shape 273"/>
          <p:cNvSpPr/>
          <p:nvPr>
            <p:ph type="title" idx="4294967295"/>
          </p:nvPr>
        </p:nvSpPr>
        <p:spPr>
          <a:xfrm>
            <a:off x="708152" y="2666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Sphere Representations in Biology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7.png" descr="file_2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69" y="1433057"/>
            <a:ext cx="4572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8.png" descr="file_2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966" y="1471157"/>
            <a:ext cx="4572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5140209" y="1511681"/>
            <a:ext cx="3692871" cy="434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Algorithm for computing </a:t>
            </a: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Delaunay  triangulation: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Input:</a:t>
            </a:r>
            <a:r>
              <a:rPr b="0"/>
              <a:t> N: number of points</a:t>
            </a:r>
            <a:endParaRPr b="0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     Ci: position of point I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42900" indent="-342900">
              <a:buSzPct val="100000"/>
              <a:buAutoNum type="arabicParenR" startAt="1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Randomize points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2) For i = 1:N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- </a:t>
            </a:r>
            <a:r>
              <a:rPr b="1"/>
              <a:t>Location</a:t>
            </a:r>
            <a:r>
              <a:t>: find triangle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  		     t that contains Ci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  <a:r>
              <a:rPr b="1"/>
              <a:t>- Addition</a:t>
            </a:r>
            <a:r>
              <a:t>: Divide t into 3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	     triangles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  <a:r>
              <a:rPr b="1"/>
              <a:t>- Correct</a:t>
            </a:r>
            <a:r>
              <a:t>: flip non local triangles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Output:</a:t>
            </a:r>
            <a:r>
              <a:rPr b="0"/>
              <a:t> list of triangles</a:t>
            </a:r>
          </a:p>
        </p:txBody>
      </p:sp>
      <p:pic>
        <p:nvPicPr>
          <p:cNvPr id="282" name="media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41895" y="1400146"/>
            <a:ext cx="4572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5583661" y="1955108"/>
            <a:ext cx="3178074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Compute Voronoi diagram from</a:t>
            </a: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Delaunay complex: dual</a:t>
            </a:r>
          </a:p>
        </p:txBody>
      </p:sp>
      <p:pic>
        <p:nvPicPr>
          <p:cNvPr id="286" name="image10.png" descr="file_2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067" y="1471160"/>
            <a:ext cx="4572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5583661" y="1955108"/>
            <a:ext cx="2771550" cy="141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Restrict Voronoi diagram to</a:t>
            </a: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Union of Balls:</a:t>
            </a: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diagram</a:t>
            </a:r>
          </a:p>
        </p:txBody>
      </p:sp>
      <p:pic>
        <p:nvPicPr>
          <p:cNvPr id="290" name="image11.png" descr="pow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248" y="1138580"/>
            <a:ext cx="4580840" cy="458084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62060" y="1081076"/>
            <a:ext cx="467867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0789" indent="-300789">
              <a:buSzPct val="100000"/>
              <a:buAutoNum type="arabicParenR" startAt="1"/>
              <a:defRPr b="1">
                <a:solidFill>
                  <a:schemeClr val="accent2"/>
                </a:solidFill>
              </a:defRPr>
            </a:pPr>
            <a:r>
              <a:t>Continuous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Metric on 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Topology</a:t>
            </a:r>
          </a:p>
          <a:p>
            <a:pPr lvl="1" marL="935789" indent="-300789">
              <a:buSzPct val="100000"/>
              <a:buAutoNum type="arabicParenR" startAt="1"/>
            </a:pPr>
            <a:r>
              <a:t>Orientation</a:t>
            </a:r>
          </a:p>
          <a:p>
            <a:pPr/>
          </a:p>
          <a:p>
            <a:pPr marL="300789" indent="-300789">
              <a:buSzPct val="100000"/>
              <a:buAutoNum type="arabicParenR" startAt="2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Sets of points and 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Simplicial complexes </a:t>
            </a:r>
          </a:p>
          <a:p>
            <a:pPr lvl="1" marL="935789" indent="-300789">
              <a:buSzPct val="100000"/>
              <a:buAutoNum type="arabicParenR" startAt="1"/>
            </a:pPr>
            <a:r>
              <a:t>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Delaunay and applications</a:t>
            </a:r>
          </a:p>
          <a:p>
            <a:pPr/>
          </a:p>
          <a:p>
            <a:pPr marL="300789" indent="-300789">
              <a:buSzPct val="100000"/>
              <a:buAutoNum type="arabicParenR" startAt="3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Meshes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Manifold/ orientation</a:t>
            </a:r>
          </a:p>
          <a:p>
            <a:pPr lvl="1" marL="935789" indent="-300789">
              <a:buSzPct val="100000"/>
              <a:buAutoNum type="arabicParenR" startAt="1"/>
            </a:pPr>
            <a:r>
              <a:t>Geometry / topology</a:t>
            </a:r>
          </a:p>
          <a:p>
            <a:pPr/>
          </a:p>
          <a:p>
            <a:pPr marL="300789" indent="-300789">
              <a:buSzPct val="100000"/>
              <a:buAutoNum type="arabicParenR" startAt="4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Manipulating 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Basic mesh operations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Remeshing</a:t>
            </a:r>
          </a:p>
        </p:txBody>
      </p:sp>
      <p:sp>
        <p:nvSpPr>
          <p:cNvPr id="154" name="Shape 154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Discrete representations of shapes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11.png" descr="pow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448" y="1237465"/>
            <a:ext cx="4580840" cy="458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1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3400" y="2942097"/>
            <a:ext cx="2406650" cy="117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1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3400" y="4473575"/>
            <a:ext cx="2457450" cy="119538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 flipV="1">
            <a:off x="3831772" y="2045535"/>
            <a:ext cx="323970" cy="226622"/>
          </a:xfrm>
          <a:prstGeom prst="line">
            <a:avLst/>
          </a:prstGeom>
          <a:ln w="11429">
            <a:solidFill>
              <a:srgbClr val="000000"/>
            </a:solidFill>
            <a:prstDash val="sysDash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97" name="Shape 297"/>
          <p:cNvSpPr/>
          <p:nvPr/>
        </p:nvSpPr>
        <p:spPr>
          <a:xfrm>
            <a:off x="3774380" y="1743630"/>
            <a:ext cx="242440" cy="40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r</a:t>
            </a:r>
            <a:r>
              <a:rPr baseline="-25000"/>
              <a:t>i</a:t>
            </a:r>
          </a:p>
        </p:txBody>
      </p:sp>
      <p:sp>
        <p:nvSpPr>
          <p:cNvPr id="298" name="Shape 298"/>
          <p:cNvSpPr/>
          <p:nvPr/>
        </p:nvSpPr>
        <p:spPr>
          <a:xfrm>
            <a:off x="5705561" y="1827288"/>
            <a:ext cx="2614835" cy="9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Atom i:</a:t>
            </a:r>
          </a:p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Fraction in Voronoi cell:</a:t>
            </a:r>
          </a:p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σ</a:t>
            </a:r>
            <a:r>
              <a:rPr baseline="-25000"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t>β</a:t>
            </a:r>
            <a:r>
              <a:rPr baseline="-25000">
                <a:latin typeface="Georgia"/>
                <a:ea typeface="Georgia"/>
                <a:cs typeface="Georgia"/>
                <a:sym typeface="Georgia"/>
              </a:rPr>
              <a:t>i</a:t>
            </a:r>
          </a:p>
        </p:txBody>
      </p:sp>
      <p:sp>
        <p:nvSpPr>
          <p:cNvPr id="299" name="Shape 299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14.png" descr="Bal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430" y="1961434"/>
            <a:ext cx="8253716" cy="347204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15.png" descr="delauna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886" y="1485419"/>
            <a:ext cx="6715126" cy="451485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>
            <a:off x="619818" y="4521200"/>
            <a:ext cx="1114387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Protein</a:t>
            </a:r>
          </a:p>
        </p:txBody>
      </p:sp>
      <p:sp>
        <p:nvSpPr>
          <p:cNvPr id="306" name="Shape 306"/>
          <p:cNvSpPr/>
          <p:nvPr/>
        </p:nvSpPr>
        <p:spPr>
          <a:xfrm>
            <a:off x="2554192" y="4521200"/>
            <a:ext cx="2698513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400">
                <a:solidFill>
                  <a:srgbClr val="D1634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Delaunay Complex</a:t>
            </a:r>
          </a:p>
        </p:txBody>
      </p:sp>
      <p:sp>
        <p:nvSpPr>
          <p:cNvPr id="307" name="Shape 307"/>
          <p:cNvSpPr/>
          <p:nvPr/>
        </p:nvSpPr>
        <p:spPr>
          <a:xfrm>
            <a:off x="7152019" y="1706476"/>
            <a:ext cx="151890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K complex</a:t>
            </a:r>
          </a:p>
        </p:txBody>
      </p:sp>
      <p:sp>
        <p:nvSpPr>
          <p:cNvPr id="308" name="Shape 308"/>
          <p:cNvSpPr/>
          <p:nvPr/>
        </p:nvSpPr>
        <p:spPr>
          <a:xfrm>
            <a:off x="7245136" y="4697326"/>
            <a:ext cx="100246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400">
                <a:solidFill>
                  <a:srgbClr val="00CC6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Pocket</a:t>
            </a:r>
          </a:p>
        </p:txBody>
      </p:sp>
      <p:sp>
        <p:nvSpPr>
          <p:cNvPr id="309" name="Shape 309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16.png" descr="Void_Pock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925" y="1483123"/>
            <a:ext cx="4955719" cy="4596079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5113222" y="2449124"/>
            <a:ext cx="899776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Cavity</a:t>
            </a:r>
          </a:p>
        </p:txBody>
      </p:sp>
      <p:sp>
        <p:nvSpPr>
          <p:cNvPr id="313" name="Shape 313"/>
          <p:cNvSpPr/>
          <p:nvPr/>
        </p:nvSpPr>
        <p:spPr>
          <a:xfrm>
            <a:off x="3757264" y="4654270"/>
            <a:ext cx="950377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Pocket</a:t>
            </a:r>
          </a:p>
        </p:txBody>
      </p:sp>
      <p:sp>
        <p:nvSpPr>
          <p:cNvPr id="314" name="Shape 314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Measuring a Union of Balls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17.png" descr="hiv1.png"/>
          <p:cNvPicPr>
            <a:picLocks noChangeAspect="1"/>
          </p:cNvPicPr>
          <p:nvPr/>
        </p:nvPicPr>
        <p:blipFill>
          <a:blip r:embed="rId2">
            <a:extLst/>
          </a:blip>
          <a:srcRect l="6408" t="11181" r="0" b="7721"/>
          <a:stretch>
            <a:fillRect/>
          </a:stretch>
        </p:blipFill>
        <p:spPr>
          <a:xfrm>
            <a:off x="394114" y="2483399"/>
            <a:ext cx="2813541" cy="182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18.png" descr="hiv2.png"/>
          <p:cNvPicPr>
            <a:picLocks noChangeAspect="1"/>
          </p:cNvPicPr>
          <p:nvPr/>
        </p:nvPicPr>
        <p:blipFill>
          <a:blip r:embed="rId3">
            <a:extLst/>
          </a:blip>
          <a:srcRect l="4630" t="10422" r="5077" b="6789"/>
          <a:stretch>
            <a:fillRect/>
          </a:stretch>
        </p:blipFill>
        <p:spPr>
          <a:xfrm>
            <a:off x="3063721" y="2483398"/>
            <a:ext cx="2758801" cy="189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19.png" descr="hiv3.png"/>
          <p:cNvPicPr>
            <a:picLocks noChangeAspect="1"/>
          </p:cNvPicPr>
          <p:nvPr/>
        </p:nvPicPr>
        <p:blipFill>
          <a:blip r:embed="rId4">
            <a:extLst/>
          </a:blip>
          <a:srcRect l="5716" t="8541" r="5335" b="8919"/>
          <a:stretch>
            <a:fillRect/>
          </a:stretch>
        </p:blipFill>
        <p:spPr>
          <a:xfrm>
            <a:off x="5997683" y="2483398"/>
            <a:ext cx="2725959" cy="189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536433" y="4389935"/>
            <a:ext cx="211041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HIV protease (3MXE)</a:t>
            </a:r>
          </a:p>
        </p:txBody>
      </p:sp>
      <p:sp>
        <p:nvSpPr>
          <p:cNvPr id="320" name="Shape 320"/>
          <p:cNvSpPr/>
          <p:nvPr/>
        </p:nvSpPr>
        <p:spPr>
          <a:xfrm>
            <a:off x="3895973" y="4389935"/>
            <a:ext cx="118954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Main cavity</a:t>
            </a:r>
          </a:p>
        </p:txBody>
      </p:sp>
      <p:sp>
        <p:nvSpPr>
          <p:cNvPr id="321" name="Shape 321"/>
          <p:cNvSpPr/>
          <p:nvPr/>
        </p:nvSpPr>
        <p:spPr>
          <a:xfrm>
            <a:off x="6316776" y="4380545"/>
            <a:ext cx="2225054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Actual position of K54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(inhibitor)</a:t>
            </a:r>
          </a:p>
        </p:txBody>
      </p:sp>
      <p:sp>
        <p:nvSpPr>
          <p:cNvPr id="322" name="Shape 322"/>
          <p:cNvSpPr/>
          <p:nvPr>
            <p:ph type="title" idx="4294967295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6349"/>
                </a:solidFill>
              </a:defRPr>
            </a:lvl1pPr>
          </a:lstStyle>
          <a:p>
            <a:pPr/>
            <a:r>
              <a:t>Applications to drug design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462060" y="1081076"/>
            <a:ext cx="467867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0789" indent="-300789">
              <a:buSzPct val="100000"/>
              <a:buAutoNum type="arabicParenR" startAt="1"/>
              <a:defRPr b="1">
                <a:solidFill>
                  <a:schemeClr val="accent2"/>
                </a:solidFill>
              </a:defRPr>
            </a:pPr>
            <a:r>
              <a:t>Continuous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Metric on 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Topology</a:t>
            </a:r>
          </a:p>
          <a:p>
            <a:pPr lvl="1" marL="935789" indent="-300789">
              <a:buSzPct val="100000"/>
              <a:buAutoNum type="arabicParenR" startAt="1"/>
            </a:pPr>
            <a:r>
              <a:t>Orientation</a:t>
            </a:r>
          </a:p>
          <a:p>
            <a:pPr/>
          </a:p>
          <a:p>
            <a:pPr marL="300789" indent="-300789">
              <a:buSzPct val="100000"/>
              <a:buAutoNum type="arabicParenR" startAt="2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Sets of points and 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Simplicial complexes </a:t>
            </a:r>
          </a:p>
          <a:p>
            <a:pPr lvl="1" marL="935789" indent="-300789">
              <a:buSzPct val="100000"/>
              <a:buAutoNum type="arabicParenR" startAt="1"/>
            </a:pPr>
            <a:r>
              <a:t>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Delaunay and applications</a:t>
            </a:r>
          </a:p>
          <a:p>
            <a:pPr/>
          </a:p>
          <a:p>
            <a:pPr marL="300789" indent="-300789">
              <a:buSzPct val="100000"/>
              <a:buAutoNum type="arabicParenR" startAt="3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Meshes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Manifold/ orientation</a:t>
            </a:r>
          </a:p>
          <a:p>
            <a:pPr lvl="1" marL="935789" indent="-300789">
              <a:buSzPct val="100000"/>
              <a:buAutoNum type="arabicParenR" startAt="1"/>
            </a:pPr>
            <a:r>
              <a:t>Geometry / topology</a:t>
            </a:r>
          </a:p>
          <a:p>
            <a:pPr/>
          </a:p>
          <a:p>
            <a:pPr marL="300789" indent="-300789">
              <a:buSzPct val="100000"/>
              <a:buAutoNum type="arabicParenR" startAt="4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Manipulating 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Basic mesh operations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Remeshing</a:t>
            </a:r>
          </a:p>
        </p:txBody>
      </p:sp>
      <p:sp>
        <p:nvSpPr>
          <p:cNvPr id="325" name="Shape 325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Discrete representations of shapes</a:t>
            </a:r>
          </a:p>
        </p:txBody>
      </p:sp>
      <p:sp>
        <p:nvSpPr>
          <p:cNvPr id="326" name="Shape 326"/>
          <p:cNvSpPr/>
          <p:nvPr/>
        </p:nvSpPr>
        <p:spPr>
          <a:xfrm>
            <a:off x="524492" y="1046481"/>
            <a:ext cx="5739607" cy="2955096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7" name="Shape 327"/>
          <p:cNvSpPr/>
          <p:nvPr/>
        </p:nvSpPr>
        <p:spPr>
          <a:xfrm>
            <a:off x="524492" y="5619593"/>
            <a:ext cx="5739607" cy="847536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017" y="2991502"/>
            <a:ext cx="2566240" cy="1580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806" y="2251536"/>
            <a:ext cx="2354927" cy="23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9002" y="2634271"/>
            <a:ext cx="2461573" cy="189425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572605" y="1275080"/>
            <a:ext cx="7576615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polygon mesh is a collection of vertices, edges and faces that </a:t>
            </a:r>
          </a:p>
          <a:p>
            <a:pPr/>
            <a:r>
              <a:t>defines the shape of a </a:t>
            </a:r>
            <a:r>
              <a:rPr>
                <a:hlinkClick r:id="rId5" invalidUrl="" action="" tgtFrame="" tooltip="" history="1" highlightClick="0" endSnd="0"/>
              </a:rPr>
              <a:t>polyhedral</a:t>
            </a:r>
            <a:r>
              <a:t> object </a:t>
            </a:r>
          </a:p>
        </p:txBody>
      </p:sp>
      <p:sp>
        <p:nvSpPr>
          <p:cNvPr id="333" name="Shape 333"/>
          <p:cNvSpPr/>
          <p:nvPr/>
        </p:nvSpPr>
        <p:spPr>
          <a:xfrm>
            <a:off x="469895" y="4958079"/>
            <a:ext cx="81693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The faces usually consist of </a:t>
            </a:r>
            <a:r>
              <a:rPr>
                <a:hlinkClick r:id="rId6" invalidUrl="" action="" tgtFrame="" tooltip="" history="1" highlightClick="0" endSnd="0"/>
              </a:rPr>
              <a:t>triangles</a:t>
            </a:r>
            <a:r>
              <a:t> (</a:t>
            </a:r>
            <a:r>
              <a:rPr>
                <a:hlinkClick r:id="rId7" invalidUrl="" action="" tgtFrame="" tooltip="" history="1" highlightClick="0" endSnd="0"/>
              </a:rPr>
              <a:t>triangle mesh</a:t>
            </a:r>
            <a:r>
              <a:t>), </a:t>
            </a:r>
            <a:r>
              <a:rPr>
                <a:hlinkClick r:id="rId8" invalidUrl="" action="" tgtFrame="" tooltip="" history="1" highlightClick="0" endSnd="0"/>
              </a:rPr>
              <a:t>quadrilaterals</a:t>
            </a:r>
            <a:r>
              <a:t>, </a:t>
            </a:r>
          </a:p>
          <a:p>
            <a:pPr/>
            <a:r>
              <a:t>or other simple </a:t>
            </a:r>
            <a:r>
              <a:rPr>
                <a:hlinkClick r:id="rId9" invalidUrl="" action="" tgtFrame="" tooltip="" history="1" highlightClick="0" endSnd="0"/>
              </a:rPr>
              <a:t>convex polygons</a:t>
            </a:r>
            <a:r>
              <a:t>, since this simplifies </a:t>
            </a:r>
            <a:r>
              <a:rPr>
                <a:hlinkClick r:id="rId10" invalidUrl="" action="" tgtFrame="" tooltip="" history="1" highlightClick="0" endSnd="0"/>
              </a:rPr>
              <a:t>rendering</a:t>
            </a:r>
            <a:r>
              <a:t>.</a:t>
            </a:r>
          </a:p>
        </p:txBody>
      </p:sp>
      <p:sp>
        <p:nvSpPr>
          <p:cNvPr id="334" name="Shape 334"/>
          <p:cNvSpPr/>
          <p:nvPr>
            <p:ph type="title" idx="4294967295"/>
          </p:nvPr>
        </p:nvSpPr>
        <p:spPr>
          <a:xfrm>
            <a:off x="246112" y="23766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Polygonal meshes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708150"/>
            <a:ext cx="8218454" cy="309333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>
            <p:ph type="title" idx="4294967295"/>
          </p:nvPr>
        </p:nvSpPr>
        <p:spPr>
          <a:xfrm>
            <a:off x="297993" y="26360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Polygonal meshes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6651" y="1270328"/>
            <a:ext cx="3833156" cy="431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680" y="1222042"/>
            <a:ext cx="3573787" cy="441391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>
            <p:ph type="title" idx="4294967295"/>
          </p:nvPr>
        </p:nvSpPr>
        <p:spPr>
          <a:xfrm>
            <a:off x="297993" y="26360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Polygonal meshes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650331" y="1516380"/>
            <a:ext cx="8294451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>
                <a:solidFill>
                  <a:schemeClr val="accent2"/>
                </a:solidFill>
              </a:rPr>
              <a:t>degenerate:</a:t>
            </a:r>
            <a:r>
              <a:t> contains duplicate triangles </a:t>
            </a:r>
          </a:p>
          <a:p>
            <a:pPr lvl="6" indent="1371600"/>
            <a:r>
              <a:t>(i.e. the same three vertices describe two triangles) , </a:t>
            </a:r>
          </a:p>
          <a:p>
            <a:pPr lvl="6" indent="1371600"/>
            <a:r>
              <a:t>or triangles with two or three overlapping vertices.</a:t>
            </a:r>
          </a:p>
          <a:p>
            <a:pPr/>
          </a:p>
          <a:p>
            <a:pPr lvl="1" indent="228600"/>
            <a:r>
              <a:rPr b="1">
                <a:solidFill>
                  <a:schemeClr val="accent2"/>
                </a:solidFill>
              </a:rPr>
              <a:t>manifold:</a:t>
            </a:r>
            <a:r>
              <a:t> no vertex is adjacent to more than two boundary edges, </a:t>
            </a:r>
          </a:p>
          <a:p>
            <a:pPr lvl="6" indent="1371600"/>
            <a:r>
              <a:t>and no edge is shared by more than two triangles.</a:t>
            </a:r>
          </a:p>
        </p:txBody>
      </p:sp>
      <p:pic>
        <p:nvPicPr>
          <p:cNvPr id="34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650" y="3397250"/>
            <a:ext cx="4754033" cy="3051637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648805" y="3916679"/>
            <a:ext cx="155303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600"/>
            </a:pPr>
            <a:r>
              <a:t>Non-manifold</a:t>
            </a:r>
          </a:p>
          <a:p>
            <a:pPr>
              <a:defRPr i="1" sz="1600"/>
            </a:pPr>
            <a:r>
              <a:t> vertex</a:t>
            </a:r>
          </a:p>
        </p:txBody>
      </p:sp>
      <p:sp>
        <p:nvSpPr>
          <p:cNvPr id="346" name="Shape 346"/>
          <p:cNvSpPr/>
          <p:nvPr/>
        </p:nvSpPr>
        <p:spPr>
          <a:xfrm>
            <a:off x="6681305" y="3764279"/>
            <a:ext cx="155303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600"/>
            </a:pPr>
            <a:r>
              <a:t>Non-manifold</a:t>
            </a:r>
          </a:p>
          <a:p>
            <a:pPr>
              <a:defRPr i="1" sz="1600"/>
            </a:pPr>
            <a:r>
              <a:t> vertex</a:t>
            </a:r>
          </a:p>
        </p:txBody>
      </p:sp>
      <p:sp>
        <p:nvSpPr>
          <p:cNvPr id="347" name="Shape 347"/>
          <p:cNvSpPr/>
          <p:nvPr/>
        </p:nvSpPr>
        <p:spPr>
          <a:xfrm>
            <a:off x="6681305" y="5161279"/>
            <a:ext cx="155303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1600"/>
            </a:pPr>
            <a:r>
              <a:t>Non-manifold</a:t>
            </a:r>
          </a:p>
          <a:p>
            <a:pPr>
              <a:defRPr i="1" sz="1600"/>
            </a:pPr>
            <a:r>
              <a:t> edge</a:t>
            </a:r>
          </a:p>
        </p:txBody>
      </p:sp>
      <p:sp>
        <p:nvSpPr>
          <p:cNvPr id="348" name="Shape 348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Some definitions about meshes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62060" y="1081076"/>
            <a:ext cx="467867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0789" indent="-300789">
              <a:buSzPct val="100000"/>
              <a:buAutoNum type="arabicParenR" startAt="1"/>
              <a:defRPr b="1">
                <a:solidFill>
                  <a:schemeClr val="accent2"/>
                </a:solidFill>
              </a:defRPr>
            </a:pPr>
            <a:r>
              <a:t>Continuous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Metric on 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Topology</a:t>
            </a:r>
          </a:p>
          <a:p>
            <a:pPr lvl="1" marL="935789" indent="-300789">
              <a:buSzPct val="100000"/>
              <a:buAutoNum type="arabicParenR" startAt="1"/>
            </a:pPr>
            <a:r>
              <a:t>Orientation</a:t>
            </a:r>
          </a:p>
          <a:p>
            <a:pPr/>
          </a:p>
          <a:p>
            <a:pPr marL="300789" indent="-300789">
              <a:buSzPct val="100000"/>
              <a:buAutoNum type="arabicParenR" startAt="2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Sets of points and 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Simplicial complexes </a:t>
            </a:r>
          </a:p>
          <a:p>
            <a:pPr lvl="1" marL="935789" indent="-300789">
              <a:buSzPct val="100000"/>
              <a:buAutoNum type="arabicParenR" startAt="1"/>
            </a:pPr>
            <a:r>
              <a:t>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Delaunay and applications</a:t>
            </a:r>
          </a:p>
          <a:p>
            <a:pPr/>
          </a:p>
          <a:p>
            <a:pPr marL="300789" indent="-300789">
              <a:buSzPct val="100000"/>
              <a:buAutoNum type="arabicParenR" startAt="3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Meshes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Manifold/ orientation</a:t>
            </a:r>
          </a:p>
          <a:p>
            <a:pPr lvl="1" marL="935789" indent="-300789">
              <a:buSzPct val="100000"/>
              <a:buAutoNum type="arabicParenR" startAt="1"/>
            </a:pPr>
            <a:r>
              <a:t>Geometry / topology</a:t>
            </a:r>
          </a:p>
          <a:p>
            <a:pPr/>
          </a:p>
          <a:p>
            <a:pPr marL="300789" indent="-300789">
              <a:buSzPct val="100000"/>
              <a:buAutoNum type="arabicParenR" startAt="4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Manipulating 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Basic mesh operations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Remeshing</a:t>
            </a:r>
          </a:p>
        </p:txBody>
      </p:sp>
      <p:sp>
        <p:nvSpPr>
          <p:cNvPr id="157" name="Shape 157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Discrete representations of shapes</a:t>
            </a:r>
          </a:p>
        </p:txBody>
      </p:sp>
      <p:sp>
        <p:nvSpPr>
          <p:cNvPr id="158" name="Shape 158"/>
          <p:cNvSpPr/>
          <p:nvPr/>
        </p:nvSpPr>
        <p:spPr>
          <a:xfrm>
            <a:off x="314285" y="2662446"/>
            <a:ext cx="5739607" cy="3847450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820" t="15928" r="1820" b="9429"/>
          <a:stretch>
            <a:fillRect/>
          </a:stretch>
        </p:blipFill>
        <p:spPr>
          <a:xfrm>
            <a:off x="993016" y="2372669"/>
            <a:ext cx="6815734" cy="3959722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650331" y="1516380"/>
            <a:ext cx="78726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>
                <a:solidFill>
                  <a:schemeClr val="accent2"/>
                </a:solidFill>
              </a:rPr>
              <a:t>orientable:</a:t>
            </a:r>
            <a:r>
              <a:t> a mesh is orientable if all normals of the triangles can</a:t>
            </a:r>
          </a:p>
          <a:p>
            <a:pPr lvl="6" indent="1371600"/>
            <a:r>
              <a:t> be made compatible</a:t>
            </a:r>
          </a:p>
        </p:txBody>
      </p:sp>
      <p:sp>
        <p:nvSpPr>
          <p:cNvPr id="352" name="Shape 352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Some definitions about meshes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Meshes: geometry and topology</a:t>
            </a:r>
          </a:p>
        </p:txBody>
      </p:sp>
      <p:sp>
        <p:nvSpPr>
          <p:cNvPr id="355" name="Shape 355"/>
          <p:cNvSpPr/>
          <p:nvPr/>
        </p:nvSpPr>
        <p:spPr>
          <a:xfrm>
            <a:off x="444811" y="1168345"/>
            <a:ext cx="838676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The </a:t>
            </a:r>
            <a:r>
              <a:rPr b="1"/>
              <a:t>topology</a:t>
            </a:r>
            <a:r>
              <a:t> of a mesh is given by the combinatorics of its edges and triangles</a:t>
            </a:r>
          </a:p>
          <a:p>
            <a:pPr/>
            <a:r>
              <a:t>The </a:t>
            </a:r>
            <a:r>
              <a:rPr b="1"/>
              <a:t>geometry</a:t>
            </a:r>
            <a:r>
              <a:t> of a mesh is given by the position (coordinates) of </a:t>
            </a:r>
          </a:p>
          <a:p>
            <a:pPr/>
            <a:r>
              <a:t>its vertices and/or lengths of its edges.</a:t>
            </a:r>
          </a:p>
        </p:txBody>
      </p:sp>
      <p:pic>
        <p:nvPicPr>
          <p:cNvPr id="35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4329" t="17790" r="21711" b="9046"/>
          <a:stretch>
            <a:fillRect/>
          </a:stretch>
        </p:blipFill>
        <p:spPr>
          <a:xfrm>
            <a:off x="2876752" y="2362552"/>
            <a:ext cx="5431969" cy="403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Euler formula for triangular meshes</a:t>
            </a:r>
          </a:p>
        </p:txBody>
      </p:sp>
      <p:sp>
        <p:nvSpPr>
          <p:cNvPr id="359" name="Shape 359"/>
          <p:cNvSpPr/>
          <p:nvPr/>
        </p:nvSpPr>
        <p:spPr>
          <a:xfrm>
            <a:off x="372034" y="1285077"/>
            <a:ext cx="8399932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Let M be a mesh that contains V vertices, E edges, T triangles, B edges</a:t>
            </a:r>
          </a:p>
          <a:p>
            <a:pPr/>
            <a:r>
              <a:t>at its boundaries (if any), and C components. Let us assume that this</a:t>
            </a:r>
          </a:p>
          <a:p>
            <a:pPr/>
            <a:r>
              <a:t>mesh represents a surface of genus g. Then the following formula is</a:t>
            </a:r>
          </a:p>
          <a:p>
            <a:pPr/>
            <a:r>
              <a:t>true:</a:t>
            </a:r>
          </a:p>
        </p:txBody>
      </p:sp>
      <p:pic>
        <p:nvPicPr>
          <p:cNvPr id="3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314" y="2795621"/>
            <a:ext cx="4952128" cy="68305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428851" y="3671597"/>
            <a:ext cx="836298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Most common meshes: </a:t>
            </a:r>
          </a:p>
          <a:p>
            <a:pPr/>
            <a:r>
              <a:t>C = 1 (a single component), B=0 (no boundaries), g = 0 (genus 0, i.e.</a:t>
            </a:r>
          </a:p>
          <a:p>
            <a:pPr/>
            <a:r>
              <a:t>topologically equivalent to the sphere); then:</a:t>
            </a:r>
          </a:p>
        </p:txBody>
      </p:sp>
      <p:pic>
        <p:nvPicPr>
          <p:cNvPr id="36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8373" y="4958574"/>
            <a:ext cx="2871437" cy="574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Examples</a:t>
            </a:r>
          </a:p>
        </p:txBody>
      </p:sp>
      <p:pic>
        <p:nvPicPr>
          <p:cNvPr id="36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7589" y="1653617"/>
            <a:ext cx="2703639" cy="2703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0400" y="1896623"/>
            <a:ext cx="2155736" cy="2502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fig1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1960815"/>
            <a:ext cx="7033023" cy="335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fig2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0720" y="446170"/>
            <a:ext cx="7386782" cy="351999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908749" y="4695026"/>
            <a:ext cx="109857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</a:t>
            </a:r>
          </a:p>
          <a:p>
            <a:pPr/>
            <a:r>
              <a:t>E =</a:t>
            </a:r>
          </a:p>
          <a:p>
            <a:pPr/>
            <a:r>
              <a:t>T =</a:t>
            </a:r>
          </a:p>
          <a:p>
            <a:pPr/>
            <a:r>
              <a:t>V-E+T =</a:t>
            </a:r>
          </a:p>
        </p:txBody>
      </p:sp>
      <p:sp>
        <p:nvSpPr>
          <p:cNvPr id="370" name="Shape 370"/>
          <p:cNvSpPr/>
          <p:nvPr/>
        </p:nvSpPr>
        <p:spPr>
          <a:xfrm>
            <a:off x="3577911" y="4695026"/>
            <a:ext cx="1098573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</a:t>
            </a:r>
          </a:p>
          <a:p>
            <a:pPr/>
            <a:r>
              <a:t>E =</a:t>
            </a:r>
          </a:p>
          <a:p>
            <a:pPr/>
            <a:r>
              <a:t>T =</a:t>
            </a:r>
          </a:p>
          <a:p>
            <a:pPr/>
            <a:r>
              <a:t>V-E+T =</a:t>
            </a:r>
          </a:p>
        </p:txBody>
      </p:sp>
      <p:sp>
        <p:nvSpPr>
          <p:cNvPr id="371" name="Shape 371"/>
          <p:cNvSpPr/>
          <p:nvPr/>
        </p:nvSpPr>
        <p:spPr>
          <a:xfrm>
            <a:off x="6624825" y="4695026"/>
            <a:ext cx="1098573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</a:t>
            </a:r>
          </a:p>
          <a:p>
            <a:pPr/>
            <a:r>
              <a:t>E =</a:t>
            </a:r>
          </a:p>
          <a:p>
            <a:pPr/>
            <a:r>
              <a:t>T =</a:t>
            </a:r>
          </a:p>
          <a:p>
            <a:pPr/>
            <a:r>
              <a:t>V-E+T =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title" idx="4294967295"/>
          </p:nvPr>
        </p:nvSpPr>
        <p:spPr>
          <a:xfrm>
            <a:off x="285022" y="325120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Examples</a:t>
            </a:r>
          </a:p>
        </p:txBody>
      </p:sp>
      <p:pic>
        <p:nvPicPr>
          <p:cNvPr id="37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7589" y="1653617"/>
            <a:ext cx="2703639" cy="2703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0400" y="1896623"/>
            <a:ext cx="2155736" cy="2502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fig1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1960815"/>
            <a:ext cx="7033023" cy="335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fig2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0720" y="446170"/>
            <a:ext cx="7386782" cy="3519993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908749" y="4695026"/>
            <a:ext cx="124390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 </a:t>
            </a:r>
            <a:r>
              <a:rPr>
                <a:solidFill>
                  <a:srgbClr val="FF2936"/>
                </a:solidFill>
              </a:rPr>
              <a:t>6</a:t>
            </a:r>
          </a:p>
          <a:p>
            <a:pPr/>
            <a:r>
              <a:t>E = </a:t>
            </a:r>
            <a:r>
              <a:rPr>
                <a:solidFill>
                  <a:srgbClr val="FF212B"/>
                </a:solidFill>
              </a:rPr>
              <a:t>12</a:t>
            </a:r>
          </a:p>
          <a:p>
            <a:pPr/>
            <a:r>
              <a:t>T = </a:t>
            </a:r>
            <a:r>
              <a:rPr>
                <a:solidFill>
                  <a:srgbClr val="FF212B"/>
                </a:solidFill>
              </a:rPr>
              <a:t>8</a:t>
            </a:r>
          </a:p>
          <a:p>
            <a:pPr/>
            <a:r>
              <a:t>V-E+T =</a:t>
            </a:r>
            <a:r>
              <a:rPr>
                <a:solidFill>
                  <a:srgbClr val="FF212B"/>
                </a:solidFill>
              </a:rPr>
              <a:t>2</a:t>
            </a:r>
          </a:p>
        </p:txBody>
      </p:sp>
      <p:sp>
        <p:nvSpPr>
          <p:cNvPr id="379" name="Shape 379"/>
          <p:cNvSpPr/>
          <p:nvPr/>
        </p:nvSpPr>
        <p:spPr>
          <a:xfrm>
            <a:off x="3577911" y="4695026"/>
            <a:ext cx="132427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 </a:t>
            </a:r>
            <a:r>
              <a:rPr>
                <a:solidFill>
                  <a:srgbClr val="FF212B"/>
                </a:solidFill>
              </a:rPr>
              <a:t>12</a:t>
            </a:r>
            <a:endParaRPr>
              <a:solidFill>
                <a:srgbClr val="FF212B"/>
              </a:solidFill>
            </a:endParaRPr>
          </a:p>
          <a:p>
            <a:pPr/>
            <a:r>
              <a:t>E = </a:t>
            </a:r>
            <a:r>
              <a:rPr>
                <a:solidFill>
                  <a:srgbClr val="FF212B"/>
                </a:solidFill>
              </a:rPr>
              <a:t>30</a:t>
            </a:r>
            <a:endParaRPr>
              <a:solidFill>
                <a:srgbClr val="FF212B"/>
              </a:solidFill>
            </a:endParaRPr>
          </a:p>
          <a:p>
            <a:pPr/>
            <a:r>
              <a:t>T = </a:t>
            </a:r>
            <a:r>
              <a:rPr>
                <a:solidFill>
                  <a:srgbClr val="FF0000"/>
                </a:solidFill>
              </a:rPr>
              <a:t>20</a:t>
            </a:r>
          </a:p>
          <a:p>
            <a:pPr/>
            <a:r>
              <a:t>V-E+T = </a:t>
            </a:r>
            <a:r>
              <a:rPr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0" name="Shape 380"/>
          <p:cNvSpPr/>
          <p:nvPr/>
        </p:nvSpPr>
        <p:spPr>
          <a:xfrm>
            <a:off x="6624825" y="4695026"/>
            <a:ext cx="1494605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= </a:t>
            </a:r>
            <a:r>
              <a:rPr>
                <a:solidFill>
                  <a:srgbClr val="FF0000"/>
                </a:solidFill>
              </a:rPr>
              <a:t>12</a:t>
            </a:r>
          </a:p>
          <a:p>
            <a:pPr/>
            <a:r>
              <a:t>E = </a:t>
            </a:r>
            <a:r>
              <a:rPr>
                <a:solidFill>
                  <a:srgbClr val="FF0000"/>
                </a:solidFill>
              </a:rPr>
              <a:t>36</a:t>
            </a:r>
          </a:p>
          <a:p>
            <a:pPr/>
            <a:r>
              <a:t>T = </a:t>
            </a:r>
            <a:r>
              <a:rPr>
                <a:solidFill>
                  <a:srgbClr val="FF0000"/>
                </a:solidFill>
              </a:rPr>
              <a:t>24</a:t>
            </a:r>
          </a:p>
          <a:p>
            <a:pPr/>
            <a:r>
              <a:t>V-E+T = </a:t>
            </a:r>
            <a:r>
              <a:rPr>
                <a:solidFill>
                  <a:srgbClr val="FF0000"/>
                </a:solidFill>
              </a:rPr>
              <a:t>0 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462060" y="1081076"/>
            <a:ext cx="467867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0789" indent="-300789">
              <a:buSzPct val="100000"/>
              <a:buAutoNum type="arabicParenR" startAt="1"/>
              <a:defRPr b="1">
                <a:solidFill>
                  <a:schemeClr val="accent2"/>
                </a:solidFill>
              </a:defRPr>
            </a:pPr>
            <a:r>
              <a:t>Continuous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Metric on manifolds</a:t>
            </a:r>
          </a:p>
          <a:p>
            <a:pPr lvl="1" marL="935789" indent="-300789">
              <a:buSzPct val="100000"/>
              <a:buAutoNum type="arabicParenR" startAt="1"/>
            </a:pPr>
            <a:r>
              <a:t>Topology</a:t>
            </a:r>
          </a:p>
          <a:p>
            <a:pPr lvl="1" marL="935789" indent="-300789">
              <a:buSzPct val="100000"/>
              <a:buAutoNum type="arabicParenR" startAt="1"/>
            </a:pPr>
            <a:r>
              <a:t>Orientation</a:t>
            </a:r>
          </a:p>
          <a:p>
            <a:pPr/>
          </a:p>
          <a:p>
            <a:pPr marL="300789" indent="-300789">
              <a:buSzPct val="100000"/>
              <a:buAutoNum type="arabicParenR" startAt="2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Sets of points and 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Simplicial complexes </a:t>
            </a:r>
          </a:p>
          <a:p>
            <a:pPr lvl="1" marL="935789" indent="-300789">
              <a:buSzPct val="100000"/>
              <a:buAutoNum type="arabicParenR" startAt="1"/>
            </a:pPr>
            <a:r>
              <a:t>Triangulations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Delaunay and applications</a:t>
            </a:r>
          </a:p>
          <a:p>
            <a:pPr/>
          </a:p>
          <a:p>
            <a:pPr marL="300789" indent="-300789">
              <a:buSzPct val="100000"/>
              <a:buAutoNum type="arabicParenR" startAt="3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Meshes</a:t>
            </a:r>
          </a:p>
          <a:p>
            <a:pPr lvl="1" marL="935789" indent="-300789">
              <a:buSzPct val="100000"/>
              <a:buAutoNum type="arabicParenR" startAt="1"/>
            </a:pPr>
            <a:r>
              <a:t>Manifold/ orientation</a:t>
            </a:r>
          </a:p>
          <a:p>
            <a:pPr lvl="1" marL="935789" indent="-300789">
              <a:buSzPct val="100000"/>
              <a:buAutoNum type="arabicParenR" startAt="1"/>
            </a:pPr>
            <a:r>
              <a:t>Geometry / topology</a:t>
            </a:r>
          </a:p>
          <a:p>
            <a:pPr/>
          </a:p>
          <a:p>
            <a:pPr marL="300789" indent="-300789">
              <a:buSzPct val="100000"/>
              <a:buAutoNum type="arabicParenR" startAt="4"/>
              <a:defRPr b="1">
                <a:solidFill>
                  <a:schemeClr val="accent2">
                    <a:lumOff val="-7843"/>
                  </a:schemeClr>
                </a:solidFill>
              </a:defRPr>
            </a:pPr>
            <a:r>
              <a:t>Manipulating discrete surfaces</a:t>
            </a:r>
          </a:p>
          <a:p>
            <a:pPr lvl="1" marL="935789" indent="-300789">
              <a:buSzPct val="100000"/>
              <a:buAutoNum type="arabicParenR" startAt="1"/>
            </a:pPr>
            <a:r>
              <a:t>Basic mesh operations</a:t>
            </a:r>
          </a:p>
          <a:p>
            <a:pPr lvl="1" marL="935789" indent="-300789">
              <a:buSzPct val="100000"/>
              <a:buAutoNum type="arabicParenR" startAt="1"/>
            </a:pPr>
            <a:r>
              <a:t>Remeshing</a:t>
            </a:r>
          </a:p>
        </p:txBody>
      </p:sp>
      <p:sp>
        <p:nvSpPr>
          <p:cNvPr id="383" name="Shape 383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Discrete representations of shapes</a:t>
            </a:r>
          </a:p>
        </p:txBody>
      </p:sp>
      <p:sp>
        <p:nvSpPr>
          <p:cNvPr id="384" name="Shape 384"/>
          <p:cNvSpPr/>
          <p:nvPr/>
        </p:nvSpPr>
        <p:spPr>
          <a:xfrm>
            <a:off x="419388" y="1072756"/>
            <a:ext cx="5739608" cy="4371171"/>
          </a:xfrm>
          <a:prstGeom prst="rect">
            <a:avLst/>
          </a:prstGeom>
          <a:solidFill>
            <a:srgbClr val="FFFFFF">
              <a:alpha val="7040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338" y="1879822"/>
            <a:ext cx="6375324" cy="197701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Basic mesh operations</a:t>
            </a:r>
          </a:p>
        </p:txBody>
      </p:sp>
      <p:sp>
        <p:nvSpPr>
          <p:cNvPr id="388" name="Shape 388"/>
          <p:cNvSpPr/>
          <p:nvPr/>
        </p:nvSpPr>
        <p:spPr>
          <a:xfrm>
            <a:off x="573454" y="1345698"/>
            <a:ext cx="812389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>
                <a:solidFill>
                  <a:schemeClr val="accent2">
                    <a:lumOff val="-7843"/>
                  </a:schemeClr>
                </a:solidFill>
              </a:rPr>
              <a:t>1. Edge flip:</a:t>
            </a:r>
            <a:r>
              <a:t> triangles (a,b,c) and (b,c,d) become (a,c d) and (a,b,d)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659" y="2446975"/>
            <a:ext cx="6990682" cy="1964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874" y="1568799"/>
            <a:ext cx="6693769" cy="213828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455213" y="1354456"/>
            <a:ext cx="73594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>
                <a:solidFill>
                  <a:schemeClr val="accent2">
                    <a:lumOff val="-7843"/>
                  </a:schemeClr>
                </a:solidFill>
              </a:rPr>
              <a:t>2. Edge split:</a:t>
            </a:r>
            <a:r>
              <a:t> add midpoint of edge (b,c) and form 4 triangles</a:t>
            </a:r>
          </a:p>
        </p:txBody>
      </p:sp>
      <p:pic>
        <p:nvPicPr>
          <p:cNvPr id="39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900" y="4224666"/>
            <a:ext cx="7787717" cy="229749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441867" y="3634844"/>
            <a:ext cx="77014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3</a:t>
            </a:r>
            <a:r>
              <a:rPr b="1">
                <a:solidFill>
                  <a:schemeClr val="accent2">
                    <a:lumOff val="-7843"/>
                  </a:schemeClr>
                </a:solidFill>
              </a:rPr>
              <a:t>. Edge removal:</a:t>
            </a:r>
            <a:r>
              <a:t> replace edge (c,d) by single vertex m, usually</a:t>
            </a:r>
          </a:p>
          <a:p>
            <a:pPr/>
            <a:r>
              <a:t>                            midpoint of c and d.</a:t>
            </a:r>
          </a:p>
        </p:txBody>
      </p:sp>
      <p:sp>
        <p:nvSpPr>
          <p:cNvPr id="396" name="Shape 396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Basic mesh operations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0409"/>
            <a:ext cx="9144000" cy="595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541" y="1712113"/>
            <a:ext cx="7040022" cy="471628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>
            <p:ph type="title" idx="4294967295"/>
          </p:nvPr>
        </p:nvSpPr>
        <p:spPr>
          <a:xfrm>
            <a:off x="301752" y="533400"/>
            <a:ext cx="8229601" cy="990600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What is a manifold?</a:t>
            </a:r>
          </a:p>
        </p:txBody>
      </p:sp>
      <p:sp>
        <p:nvSpPr>
          <p:cNvPr id="162" name="Shape 162"/>
          <p:cNvSpPr/>
          <p:nvPr/>
        </p:nvSpPr>
        <p:spPr>
          <a:xfrm>
            <a:off x="831850" y="1790700"/>
            <a:ext cx="376536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282934"/>
            <a:ext cx="7620000" cy="3632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624280" y="756131"/>
            <a:ext cx="810570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rPr>
                <a:solidFill>
                  <a:schemeClr val="accent2">
                    <a:lumOff val="-7843"/>
                  </a:schemeClr>
                </a:solidFill>
              </a:rPr>
              <a:t>Reconstruction:</a:t>
            </a:r>
            <a:r>
              <a:t> </a:t>
            </a:r>
            <a:r>
              <a:rPr b="0" i="1"/>
              <a:t>the result of a scan of an object is a set of points. </a:t>
            </a:r>
            <a:endParaRPr b="0" i="1"/>
          </a:p>
          <a:p>
            <a:pPr>
              <a:defRPr i="1"/>
            </a:pPr>
            <a:r>
              <a:t>The first step of any processing is to generate a surface </a:t>
            </a:r>
          </a:p>
          <a:p>
            <a:pPr>
              <a:defRPr i="1"/>
            </a:pPr>
            <a:r>
              <a:t>mesh from those points.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467" y="2253155"/>
            <a:ext cx="68961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Remeshing as resampling</a:t>
            </a:r>
          </a:p>
        </p:txBody>
      </p:sp>
      <p:sp>
        <p:nvSpPr>
          <p:cNvPr id="405" name="Shape 405"/>
          <p:cNvSpPr/>
          <p:nvPr/>
        </p:nvSpPr>
        <p:spPr>
          <a:xfrm>
            <a:off x="628054" y="1226486"/>
            <a:ext cx="7550719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Sampling</a:t>
            </a:r>
            <a:r>
              <a:t> is the process of examining the value of a continuous  function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at regular intervals. </a:t>
            </a:r>
          </a:p>
        </p:txBody>
      </p:sp>
      <p:sp>
        <p:nvSpPr>
          <p:cNvPr id="406" name="Shape 406"/>
          <p:cNvSpPr/>
          <p:nvPr/>
        </p:nvSpPr>
        <p:spPr>
          <a:xfrm>
            <a:off x="627102" y="1930702"/>
            <a:ext cx="549220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Note that choosing the sampling rate is not innocent:</a:t>
            </a:r>
          </a:p>
        </p:txBody>
      </p:sp>
      <p:sp>
        <p:nvSpPr>
          <p:cNvPr id="407" name="Shape 407"/>
          <p:cNvSpPr/>
          <p:nvPr/>
        </p:nvSpPr>
        <p:spPr>
          <a:xfrm>
            <a:off x="450242" y="5944974"/>
            <a:ext cx="790634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r>
              <a:rPr>
                <a:solidFill>
                  <a:srgbClr val="FF2600"/>
                </a:solidFill>
              </a:rPr>
              <a:t>higher</a:t>
            </a:r>
            <a:r>
              <a:t> sampling rate usually allows for a </a:t>
            </a:r>
            <a:r>
              <a:rPr>
                <a:solidFill>
                  <a:srgbClr val="FF2600"/>
                </a:solidFill>
              </a:rPr>
              <a:t>better</a:t>
            </a:r>
            <a:r>
              <a:t> representation of the signal.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Remeshing as resampling</a:t>
            </a:r>
          </a:p>
        </p:txBody>
      </p:sp>
      <p:pic>
        <p:nvPicPr>
          <p:cNvPr id="41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25" y="4013839"/>
            <a:ext cx="7861978" cy="1840893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878280" y="1246614"/>
            <a:ext cx="6511052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/>
            </a:pPr>
            <a:r>
              <a:t>Surface analysis is no different from signal processing:</a:t>
            </a:r>
          </a:p>
          <a:p>
            <a:pPr/>
          </a:p>
          <a:p>
            <a:pPr marL="170975" indent="-170975">
              <a:buSzPct val="100000"/>
              <a:buChar char="-"/>
            </a:pPr>
            <a:r>
              <a:t>undersampling leads to loss of features</a:t>
            </a:r>
          </a:p>
          <a:p>
            <a:pPr/>
          </a:p>
          <a:p>
            <a:pPr marL="170975" indent="-170975">
              <a:buSzPct val="100000"/>
              <a:buChar char="-"/>
            </a:pPr>
            <a:r>
              <a:t>oversampling leads to loss of performance</a:t>
            </a:r>
          </a:p>
          <a:p>
            <a:pPr marL="170975" indent="-170975">
              <a:buSzPct val="100000"/>
              <a:buChar char="-"/>
            </a:pPr>
          </a:p>
          <a:p>
            <a:pPr marL="170975" indent="-170975">
              <a:buSzPct val="100000"/>
              <a:buChar char="-"/>
            </a:pPr>
            <a:r>
              <a:t>quality sampling improves geometry and performance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6596" y="1408495"/>
            <a:ext cx="3900895" cy="226888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3937000" y="974909"/>
            <a:ext cx="1853047" cy="5875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5" name="Shape 415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Mesh “quality”</a:t>
            </a:r>
          </a:p>
        </p:txBody>
      </p:sp>
      <p:sp>
        <p:nvSpPr>
          <p:cNvPr id="416" name="Shape 416"/>
          <p:cNvSpPr/>
          <p:nvPr/>
        </p:nvSpPr>
        <p:spPr>
          <a:xfrm>
            <a:off x="457867" y="1180924"/>
            <a:ext cx="35669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1) Triangles should be regular</a:t>
            </a:r>
          </a:p>
        </p:txBody>
      </p:sp>
      <p:pic>
        <p:nvPicPr>
          <p:cNvPr id="41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245" y="4527972"/>
            <a:ext cx="6990682" cy="196404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4021108" y="3917257"/>
            <a:ext cx="327161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When to flip? If α+β&gt;π, flip</a:t>
            </a:r>
          </a:p>
        </p:txBody>
      </p:sp>
      <p:sp>
        <p:nvSpPr>
          <p:cNvPr id="419" name="Shape 419"/>
          <p:cNvSpPr/>
          <p:nvPr/>
        </p:nvSpPr>
        <p:spPr>
          <a:xfrm>
            <a:off x="497280" y="3917257"/>
            <a:ext cx="329840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How to improve: flip edges.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368" y="1528626"/>
            <a:ext cx="6952726" cy="171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602384" y="1116735"/>
            <a:ext cx="41460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2) Vertex degree should be regular</a:t>
            </a:r>
          </a:p>
        </p:txBody>
      </p:sp>
      <p:sp>
        <p:nvSpPr>
          <p:cNvPr id="423" name="Shape 423"/>
          <p:cNvSpPr/>
          <p:nvPr>
            <p:ph type="title" idx="4294967295"/>
          </p:nvPr>
        </p:nvSpPr>
        <p:spPr>
          <a:xfrm>
            <a:off x="288614" y="191813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Mesh “quality”</a:t>
            </a:r>
          </a:p>
        </p:txBody>
      </p:sp>
      <p:pic>
        <p:nvPicPr>
          <p:cNvPr id="42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1827" y="4129699"/>
            <a:ext cx="5876253" cy="232459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>
            <a:off x="589246" y="3453786"/>
            <a:ext cx="803482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i="1"/>
              <a:t>How to improve:</a:t>
            </a:r>
            <a:r>
              <a:t> flips! </a:t>
            </a:r>
          </a:p>
          <a:p>
            <a:pPr/>
            <a:r>
              <a:rPr i="1"/>
              <a:t>When to flip an edge</a:t>
            </a:r>
            <a:r>
              <a:t>: if total variation from degree 6 decreases, flip.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 idx="4294967295"/>
          </p:nvPr>
        </p:nvSpPr>
        <p:spPr>
          <a:xfrm>
            <a:off x="301752" y="351817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Why a manifold?</a:t>
            </a:r>
          </a:p>
        </p:txBody>
      </p:sp>
      <p:pic>
        <p:nvPicPr>
          <p:cNvPr id="16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50" y="2212022"/>
            <a:ext cx="6387275" cy="374585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229469" y="5841404"/>
            <a:ext cx="1093143" cy="49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7" name="Shape 167"/>
          <p:cNvSpPr/>
          <p:nvPr/>
        </p:nvSpPr>
        <p:spPr>
          <a:xfrm>
            <a:off x="2085330" y="5904582"/>
            <a:ext cx="373460" cy="1250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8" name="Shape 168"/>
          <p:cNvSpPr/>
          <p:nvPr/>
        </p:nvSpPr>
        <p:spPr>
          <a:xfrm>
            <a:off x="610434" y="1363199"/>
            <a:ext cx="581069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-"/>
              <a:defRPr sz="2100"/>
            </a:pPr>
            <a:r>
              <a:t>All surfaces look similar (at least locally)</a:t>
            </a:r>
          </a:p>
          <a:p>
            <a:pPr marL="180473" indent="-180473">
              <a:buSzPct val="100000"/>
              <a:buChar char="-"/>
              <a:defRPr sz="2100"/>
            </a:pPr>
            <a:r>
              <a:t>We can set a (local) coordinate system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344" y="1671580"/>
            <a:ext cx="3826800" cy="4317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>
            <p:ph type="title" idx="4294967295"/>
          </p:nvPr>
        </p:nvSpPr>
        <p:spPr>
          <a:xfrm>
            <a:off x="301752" y="351817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Not every surface is a manifold</a:t>
            </a:r>
          </a:p>
        </p:txBody>
      </p:sp>
      <p:sp>
        <p:nvSpPr>
          <p:cNvPr id="172" name="Shape 172"/>
          <p:cNvSpPr/>
          <p:nvPr/>
        </p:nvSpPr>
        <p:spPr>
          <a:xfrm>
            <a:off x="616625" y="1436484"/>
            <a:ext cx="1153421" cy="5806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3" name="Shape 173"/>
          <p:cNvSpPr/>
          <p:nvPr/>
        </p:nvSpPr>
        <p:spPr>
          <a:xfrm>
            <a:off x="4281004" y="3243579"/>
            <a:ext cx="433681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2000"/>
            </a:pPr>
            <a:r>
              <a:t>Cannot set a coordinate system </a:t>
            </a:r>
          </a:p>
          <a:p>
            <a:pPr>
              <a:defRPr i="1" sz="2000"/>
            </a:pPr>
            <a:r>
              <a:t>at the junction point…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0553" y="2134410"/>
            <a:ext cx="3784848" cy="2589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217" y="1977446"/>
            <a:ext cx="4222703" cy="290310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>
            <p:ph type="title" idx="4294967295"/>
          </p:nvPr>
        </p:nvSpPr>
        <p:spPr>
          <a:xfrm>
            <a:off x="301752" y="351817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Riemannian Manifold </a:t>
            </a:r>
          </a:p>
        </p:txBody>
      </p:sp>
      <p:sp>
        <p:nvSpPr>
          <p:cNvPr id="178" name="Shape 178"/>
          <p:cNvSpPr/>
          <p:nvPr/>
        </p:nvSpPr>
        <p:spPr>
          <a:xfrm>
            <a:off x="480732" y="1474511"/>
            <a:ext cx="20587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chemeClr val="accent2"/>
                </a:solidFill>
              </a:defRPr>
            </a:lvl1pPr>
          </a:lstStyle>
          <a:p>
            <a:pPr/>
            <a:r>
              <a:t>Tangent space:</a:t>
            </a:r>
          </a:p>
        </p:txBody>
      </p:sp>
      <p:sp>
        <p:nvSpPr>
          <p:cNvPr id="179" name="Shape 179"/>
          <p:cNvSpPr/>
          <p:nvPr/>
        </p:nvSpPr>
        <p:spPr>
          <a:xfrm>
            <a:off x="4797111" y="1474511"/>
            <a:ext cx="11327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chemeClr val="accent2"/>
                </a:solidFill>
              </a:defRPr>
            </a:lvl1pPr>
          </a:lstStyle>
          <a:p>
            <a:pPr/>
            <a:r>
              <a:t>Normal:</a:t>
            </a:r>
          </a:p>
        </p:txBody>
      </p:sp>
      <p:sp>
        <p:nvSpPr>
          <p:cNvPr id="180" name="Shape 180"/>
          <p:cNvSpPr/>
          <p:nvPr/>
        </p:nvSpPr>
        <p:spPr>
          <a:xfrm>
            <a:off x="688256" y="5168320"/>
            <a:ext cx="18978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chemeClr val="accent2"/>
                </a:solidFill>
              </a:defRPr>
            </a:lvl1pPr>
          </a:lstStyle>
          <a:p>
            <a:pPr/>
            <a:r>
              <a:t>Metric tensor:</a:t>
            </a:r>
          </a:p>
        </p:txBody>
      </p:sp>
      <p:pic>
        <p:nvPicPr>
          <p:cNvPr id="18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9995" y="5384490"/>
            <a:ext cx="3944010" cy="107844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357221" y="1354306"/>
            <a:ext cx="4180203" cy="3711334"/>
          </a:xfrm>
          <a:prstGeom prst="rect">
            <a:avLst/>
          </a:prstGeom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3" name="Shape 183"/>
          <p:cNvSpPr/>
          <p:nvPr/>
        </p:nvSpPr>
        <p:spPr>
          <a:xfrm>
            <a:off x="4608748" y="1351200"/>
            <a:ext cx="4180203" cy="3711334"/>
          </a:xfrm>
          <a:prstGeom prst="rect">
            <a:avLst/>
          </a:prstGeom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4" name="Shape 184"/>
          <p:cNvSpPr/>
          <p:nvPr/>
        </p:nvSpPr>
        <p:spPr>
          <a:xfrm>
            <a:off x="603655" y="5190862"/>
            <a:ext cx="6566509" cy="1337588"/>
          </a:xfrm>
          <a:prstGeom prst="rect">
            <a:avLst/>
          </a:prstGeom>
          <a:ln w="42500">
            <a:solidFill>
              <a:schemeClr val="accent1"/>
            </a:solidFill>
          </a:ln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434622" y="1148080"/>
            <a:ext cx="8573169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b="1">
                <a:solidFill>
                  <a:schemeClr val="accent2"/>
                </a:solidFill>
              </a:rPr>
              <a:t>Orientability of a surface:</a:t>
            </a:r>
            <a:r>
              <a:t> a property of </a:t>
            </a:r>
            <a:r>
              <a:rPr>
                <a:hlinkClick r:id="rId2" invalidUrl="" action="" tgtFrame="" tooltip="" history="1" highlightClick="0" endSnd="0"/>
              </a:rPr>
              <a:t>surfaces</a:t>
            </a:r>
            <a:r>
              <a:t> in </a:t>
            </a:r>
          </a:p>
          <a:p>
            <a:pPr>
              <a:defRPr sz="2100"/>
            </a:pPr>
            <a:r>
              <a:rPr>
                <a:hlinkClick r:id="rId3" invalidUrl="" action="" tgtFrame="" tooltip="" history="1" highlightClick="0" endSnd="0"/>
              </a:rPr>
              <a:t>Euclidean space</a:t>
            </a:r>
            <a:r>
              <a:t> that measures whether it is possible to make </a:t>
            </a:r>
          </a:p>
          <a:p>
            <a:pPr>
              <a:defRPr sz="2100"/>
            </a:pPr>
            <a:r>
              <a:t>a consistent choice of surface normal </a:t>
            </a:r>
            <a:r>
              <a:rPr>
                <a:hlinkClick r:id="rId4" invalidUrl="" action="" tgtFrame="" tooltip="" history="1" highlightClick="0" endSnd="0"/>
              </a:rPr>
              <a:t>vector</a:t>
            </a:r>
            <a:r>
              <a:t> at every point.</a:t>
            </a:r>
          </a:p>
        </p:txBody>
      </p:sp>
      <p:pic>
        <p:nvPicPr>
          <p:cNvPr id="18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861" y="2864272"/>
            <a:ext cx="3884227" cy="2489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44779" y="2737390"/>
            <a:ext cx="34671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818019" y="5442301"/>
            <a:ext cx="129391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Orientable</a:t>
            </a:r>
          </a:p>
        </p:txBody>
      </p:sp>
      <p:sp>
        <p:nvSpPr>
          <p:cNvPr id="190" name="Shape 190"/>
          <p:cNvSpPr/>
          <p:nvPr/>
        </p:nvSpPr>
        <p:spPr>
          <a:xfrm>
            <a:off x="5792215" y="5442301"/>
            <a:ext cx="178749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Non orientable</a:t>
            </a:r>
          </a:p>
        </p:txBody>
      </p:sp>
      <p:sp>
        <p:nvSpPr>
          <p:cNvPr id="191" name="Shape 191"/>
          <p:cNvSpPr/>
          <p:nvPr>
            <p:ph type="title" idx="4294967295"/>
          </p:nvPr>
        </p:nvSpPr>
        <p:spPr>
          <a:xfrm>
            <a:off x="304127" y="209144"/>
            <a:ext cx="8229601" cy="990601"/>
          </a:xfrm>
          <a:prstGeom prst="rect">
            <a:avLst/>
          </a:prstGeom>
        </p:spPr>
        <p:txBody>
          <a:bodyPr anchor="ctr"/>
          <a:lstStyle>
            <a:lvl1pPr>
              <a:defRPr b="0" spc="-100" sz="40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Orientation of a manifold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Aspect">
  <a:themeElements>
    <a:clrScheme name="Aspect">
      <a:dk1>
        <a:srgbClr val="000000"/>
      </a:dk1>
      <a:lt1>
        <a:srgbClr val="E3DED1"/>
      </a:lt1>
      <a:dk2>
        <a:srgbClr val="A7A7A7"/>
      </a:dk2>
      <a:lt2>
        <a:srgbClr val="535353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FF"/>
      </a:hlink>
      <a:folHlink>
        <a:srgbClr val="FF00FF"/>
      </a:folHlink>
    </a:clrScheme>
    <a:fontScheme name="Aspec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2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42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Aspect">
  <a:themeElements>
    <a:clrScheme name="Aspec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FF"/>
      </a:hlink>
      <a:folHlink>
        <a:srgbClr val="FF00FF"/>
      </a:folHlink>
    </a:clrScheme>
    <a:fontScheme name="Aspec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2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42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