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tags/tag13.xml" ContentType="application/vnd.openxmlformats-officedocument.presentationml.tags+xml"/>
  <Override PartName="/ppt/notesSlides/notesSlide31.xml" ContentType="application/vnd.openxmlformats-officedocument.presentationml.notesSlide+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3.xml" ContentType="application/vnd.openxmlformats-officedocument.presentationml.tags+xml"/>
  <Override PartName="/ppt/notesSlides/notesSlide44.xml" ContentType="application/vnd.openxmlformats-officedocument.presentationml.notesSlide+xml"/>
  <Override PartName="/ppt/tags/tag2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5.xml" ContentType="application/vnd.openxmlformats-officedocument.presentationml.tags+xml"/>
  <Override PartName="/ppt/notesSlides/notesSlide49.xml" ContentType="application/vnd.openxmlformats-officedocument.presentationml.notesSlide+xml"/>
  <Override PartName="/ppt/tags/tag26.xml" ContentType="application/vnd.openxmlformats-officedocument.presentationml.tags+xml"/>
  <Override PartName="/ppt/notesSlides/notesSlide50.xml" ContentType="application/vnd.openxmlformats-officedocument.presentationml.notesSlide+xml"/>
  <Override PartName="/ppt/tags/tag27.xml" ContentType="application/vnd.openxmlformats-officedocument.presentationml.tags+xml"/>
  <Override PartName="/ppt/notesSlides/notesSlide51.xml" ContentType="application/vnd.openxmlformats-officedocument.presentationml.notesSlide+xml"/>
  <Override PartName="/ppt/tags/tag28.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tags/tag30.xml" ContentType="application/vnd.openxmlformats-officedocument.presentationml.tags+xml"/>
  <Override PartName="/ppt/notesSlides/notesSlide55.xml" ContentType="application/vnd.openxmlformats-officedocument.presentationml.notesSlide+xml"/>
  <Override PartName="/ppt/media/image239.tif" ContentType="image/tif"/>
  <Override PartName="/ppt/tags/tag31.xml" ContentType="application/vnd.openxmlformats-officedocument.presentationml.tags+xml"/>
  <Override PartName="/ppt/notesSlides/notesSlide56.xml" ContentType="application/vnd.openxmlformats-officedocument.presentationml.notesSlide+xml"/>
  <Override PartName="/ppt/tags/tag32.xml" ContentType="application/vnd.openxmlformats-officedocument.presentationml.tags+xml"/>
  <Override PartName="/ppt/notesSlides/notesSlide57.xml" ContentType="application/vnd.openxmlformats-officedocument.presentationml.notesSlide+xml"/>
  <Override PartName="/ppt/tags/tag33.xml" ContentType="application/vnd.openxmlformats-officedocument.presentationml.tags+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0"/>
  </p:notesMasterIdLst>
  <p:sldIdLst>
    <p:sldId id="303" r:id="rId2"/>
    <p:sldId id="346" r:id="rId3"/>
    <p:sldId id="347" r:id="rId4"/>
    <p:sldId id="313" r:id="rId5"/>
    <p:sldId id="304" r:id="rId6"/>
    <p:sldId id="305" r:id="rId7"/>
    <p:sldId id="321" r:id="rId8"/>
    <p:sldId id="314" r:id="rId9"/>
    <p:sldId id="315" r:id="rId10"/>
    <p:sldId id="262" r:id="rId11"/>
    <p:sldId id="300" r:id="rId12"/>
    <p:sldId id="301" r:id="rId13"/>
    <p:sldId id="302" r:id="rId14"/>
    <p:sldId id="264" r:id="rId15"/>
    <p:sldId id="265" r:id="rId16"/>
    <p:sldId id="266" r:id="rId17"/>
    <p:sldId id="267" r:id="rId18"/>
    <p:sldId id="268" r:id="rId19"/>
    <p:sldId id="269" r:id="rId20"/>
    <p:sldId id="366" r:id="rId21"/>
    <p:sldId id="343" r:id="rId22"/>
    <p:sldId id="389" r:id="rId23"/>
    <p:sldId id="322" r:id="rId24"/>
    <p:sldId id="323" r:id="rId25"/>
    <p:sldId id="325" r:id="rId26"/>
    <p:sldId id="324" r:id="rId27"/>
    <p:sldId id="326" r:id="rId28"/>
    <p:sldId id="327" r:id="rId29"/>
    <p:sldId id="328" r:id="rId30"/>
    <p:sldId id="329" r:id="rId31"/>
    <p:sldId id="333" r:id="rId32"/>
    <p:sldId id="334" r:id="rId33"/>
    <p:sldId id="336" r:id="rId34"/>
    <p:sldId id="332" r:id="rId35"/>
    <p:sldId id="331" r:id="rId36"/>
    <p:sldId id="337" r:id="rId37"/>
    <p:sldId id="338" r:id="rId38"/>
    <p:sldId id="390" r:id="rId39"/>
    <p:sldId id="394" r:id="rId40"/>
    <p:sldId id="395" r:id="rId41"/>
    <p:sldId id="396" r:id="rId42"/>
    <p:sldId id="397" r:id="rId43"/>
    <p:sldId id="398" r:id="rId44"/>
    <p:sldId id="399" r:id="rId45"/>
    <p:sldId id="401" r:id="rId46"/>
    <p:sldId id="308" r:id="rId47"/>
    <p:sldId id="316" r:id="rId48"/>
    <p:sldId id="317" r:id="rId49"/>
    <p:sldId id="330" r:id="rId50"/>
    <p:sldId id="340" r:id="rId51"/>
    <p:sldId id="411" r:id="rId52"/>
    <p:sldId id="309" r:id="rId53"/>
    <p:sldId id="412" r:id="rId54"/>
    <p:sldId id="413" r:id="rId55"/>
    <p:sldId id="370" r:id="rId56"/>
    <p:sldId id="406" r:id="rId57"/>
    <p:sldId id="407" r:id="rId58"/>
    <p:sldId id="402" r:id="rId59"/>
    <p:sldId id="403" r:id="rId60"/>
    <p:sldId id="405" r:id="rId61"/>
    <p:sldId id="404" r:id="rId62"/>
    <p:sldId id="368" r:id="rId63"/>
    <p:sldId id="369" r:id="rId64"/>
    <p:sldId id="256" r:id="rId65"/>
    <p:sldId id="259" r:id="rId66"/>
    <p:sldId id="260" r:id="rId67"/>
    <p:sldId id="409" r:id="rId68"/>
    <p:sldId id="410" r:id="rId69"/>
    <p:sldId id="373" r:id="rId70"/>
    <p:sldId id="374" r:id="rId71"/>
    <p:sldId id="375" r:id="rId72"/>
    <p:sldId id="414" r:id="rId73"/>
    <p:sldId id="371" r:id="rId74"/>
    <p:sldId id="376" r:id="rId75"/>
    <p:sldId id="377" r:id="rId76"/>
    <p:sldId id="378" r:id="rId77"/>
    <p:sldId id="379" r:id="rId78"/>
    <p:sldId id="380" r:id="rId79"/>
    <p:sldId id="381" r:id="rId80"/>
    <p:sldId id="270" r:id="rId81"/>
    <p:sldId id="271" r:id="rId82"/>
    <p:sldId id="382" r:id="rId83"/>
    <p:sldId id="273" r:id="rId84"/>
    <p:sldId id="274" r:id="rId85"/>
    <p:sldId id="275" r:id="rId86"/>
    <p:sldId id="383" r:id="rId87"/>
    <p:sldId id="384" r:id="rId88"/>
    <p:sldId id="385" r:id="rId89"/>
    <p:sldId id="386" r:id="rId90"/>
    <p:sldId id="280" r:id="rId91"/>
    <p:sldId id="281" r:id="rId92"/>
    <p:sldId id="387" r:id="rId93"/>
    <p:sldId id="388" r:id="rId94"/>
    <p:sldId id="342" r:id="rId95"/>
    <p:sldId id="335" r:id="rId96"/>
    <p:sldId id="341" r:id="rId97"/>
    <p:sldId id="367" r:id="rId98"/>
    <p:sldId id="344" r:id="rId99"/>
    <p:sldId id="345" r:id="rId100"/>
    <p:sldId id="339" r:id="rId101"/>
    <p:sldId id="320" r:id="rId102"/>
    <p:sldId id="257" r:id="rId103"/>
    <p:sldId id="348" r:id="rId104"/>
    <p:sldId id="258" r:id="rId105"/>
    <p:sldId id="349" r:id="rId106"/>
    <p:sldId id="261" r:id="rId107"/>
    <p:sldId id="263" r:id="rId108"/>
    <p:sldId id="350" r:id="rId109"/>
    <p:sldId id="351" r:id="rId110"/>
    <p:sldId id="352" r:id="rId111"/>
    <p:sldId id="276" r:id="rId112"/>
    <p:sldId id="307" r:id="rId113"/>
    <p:sldId id="277" r:id="rId114"/>
    <p:sldId id="278" r:id="rId115"/>
    <p:sldId id="279" r:id="rId116"/>
    <p:sldId id="282" r:id="rId117"/>
    <p:sldId id="353" r:id="rId118"/>
    <p:sldId id="283" r:id="rId119"/>
    <p:sldId id="285" r:id="rId120"/>
    <p:sldId id="354" r:id="rId121"/>
    <p:sldId id="288" r:id="rId122"/>
    <p:sldId id="312" r:id="rId123"/>
    <p:sldId id="311" r:id="rId124"/>
    <p:sldId id="360" r:id="rId125"/>
    <p:sldId id="361" r:id="rId126"/>
    <p:sldId id="287" r:id="rId127"/>
    <p:sldId id="362" r:id="rId128"/>
    <p:sldId id="291" r:id="rId129"/>
    <p:sldId id="296" r:id="rId130"/>
    <p:sldId id="293" r:id="rId131"/>
    <p:sldId id="294" r:id="rId132"/>
    <p:sldId id="298" r:id="rId133"/>
    <p:sldId id="363" r:id="rId134"/>
    <p:sldId id="364" r:id="rId135"/>
    <p:sldId id="272" r:id="rId136"/>
    <p:sldId id="297" r:id="rId137"/>
    <p:sldId id="365" r:id="rId138"/>
    <p:sldId id="318"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C3E2E85-A710-49C6-91F6-E8645BC49CBF}">
          <p14:sldIdLst>
            <p14:sldId id="303"/>
            <p14:sldId id="346"/>
            <p14:sldId id="347"/>
            <p14:sldId id="313"/>
            <p14:sldId id="304"/>
            <p14:sldId id="305"/>
            <p14:sldId id="321"/>
            <p14:sldId id="314"/>
            <p14:sldId id="315"/>
            <p14:sldId id="262"/>
            <p14:sldId id="300"/>
            <p14:sldId id="301"/>
            <p14:sldId id="302"/>
            <p14:sldId id="264"/>
            <p14:sldId id="265"/>
            <p14:sldId id="266"/>
            <p14:sldId id="267"/>
            <p14:sldId id="268"/>
            <p14:sldId id="269"/>
            <p14:sldId id="366"/>
          </p14:sldIdLst>
        </p14:section>
        <p14:section name="tile complexity of squares" id="{3D290AEE-D697-4573-8534-B7B0727AEB8F}">
          <p14:sldIdLst>
            <p14:sldId id="343"/>
            <p14:sldId id="389"/>
            <p14:sldId id="322"/>
            <p14:sldId id="323"/>
            <p14:sldId id="325"/>
            <p14:sldId id="324"/>
            <p14:sldId id="326"/>
            <p14:sldId id="327"/>
            <p14:sldId id="328"/>
            <p14:sldId id="329"/>
            <p14:sldId id="333"/>
            <p14:sldId id="334"/>
            <p14:sldId id="336"/>
            <p14:sldId id="332"/>
            <p14:sldId id="331"/>
            <p14:sldId id="337"/>
            <p14:sldId id="338"/>
          </p14:sldIdLst>
        </p14:section>
        <p14:section name="formal definitions" id="{7E764578-1AD4-4B61-98F1-5DA993F96036}">
          <p14:sldIdLst>
            <p14:sldId id="390"/>
            <p14:sldId id="394"/>
            <p14:sldId id="395"/>
            <p14:sldId id="396"/>
          </p14:sldIdLst>
        </p14:section>
        <p14:section name="basic reachability results" id="{64F8F3F4-6A94-4327-BF95-CC553CFAD34F}">
          <p14:sldIdLst>
            <p14:sldId id="397"/>
            <p14:sldId id="398"/>
            <p14:sldId id="399"/>
            <p14:sldId id="401"/>
          </p14:sldIdLst>
        </p14:section>
        <p14:section name="tile complexity of general shapes" id="{A5702D6F-F48F-42B7-BE5B-4D21213E74F1}">
          <p14:sldIdLst>
            <p14:sldId id="308"/>
            <p14:sldId id="316"/>
            <p14:sldId id="317"/>
            <p14:sldId id="330"/>
            <p14:sldId id="340"/>
            <p14:sldId id="411"/>
            <p14:sldId id="309"/>
            <p14:sldId id="412"/>
            <p14:sldId id="413"/>
            <p14:sldId id="370"/>
          </p14:sldIdLst>
        </p14:section>
        <p14:section name="strict and weak self-assembly of shapes" id="{86BA132F-78A7-4BAF-9001-5FD889B5711B}">
          <p14:sldIdLst>
            <p14:sldId id="406"/>
            <p14:sldId id="407"/>
            <p14:sldId id="402"/>
            <p14:sldId id="403"/>
            <p14:sldId id="405"/>
            <p14:sldId id="404"/>
          </p14:sldIdLst>
        </p14:section>
        <p14:section name="randomized self-assembly" id="{78AFD0C9-C7B6-4D70-90D0-68882C2E45D2}">
          <p14:sldIdLst>
            <p14:sldId id="368"/>
            <p14:sldId id="369"/>
            <p14:sldId id="256"/>
            <p14:sldId id="259"/>
            <p14:sldId id="260"/>
            <p14:sldId id="409"/>
            <p14:sldId id="410"/>
            <p14:sldId id="373"/>
            <p14:sldId id="374"/>
            <p14:sldId id="375"/>
            <p14:sldId id="414"/>
            <p14:sldId id="371"/>
            <p14:sldId id="376"/>
          </p14:sldIdLst>
        </p14:section>
        <p14:section name="power of nondeterminism" id="{CDE65EF7-658B-4946-B9E1-9ABC92A750DC}">
          <p14:sldIdLst>
            <p14:sldId id="377"/>
            <p14:sldId id="378"/>
            <p14:sldId id="379"/>
            <p14:sldId id="380"/>
            <p14:sldId id="381"/>
            <p14:sldId id="270"/>
            <p14:sldId id="271"/>
            <p14:sldId id="382"/>
            <p14:sldId id="273"/>
            <p14:sldId id="274"/>
            <p14:sldId id="275"/>
            <p14:sldId id="383"/>
            <p14:sldId id="384"/>
            <p14:sldId id="385"/>
            <p14:sldId id="386"/>
            <p14:sldId id="280"/>
            <p14:sldId id="281"/>
            <p14:sldId id="387"/>
            <p14:sldId id="388"/>
          </p14:sldIdLst>
        </p14:section>
        <p14:section name="error correction" id="{2B531F82-BF76-463F-B583-C4D0C0018EDA}">
          <p14:sldIdLst>
            <p14:sldId id="342"/>
            <p14:sldId id="335"/>
            <p14:sldId id="341"/>
            <p14:sldId id="367"/>
            <p14:sldId id="344"/>
            <p14:sldId id="345"/>
          </p14:sldIdLst>
        </p14:section>
        <p14:section name="experiments" id="{FA1FCAE5-5ACB-4E1F-A04B-6EBDDDD54F39}">
          <p14:sldIdLst>
            <p14:sldId id="339"/>
            <p14:sldId id="320"/>
            <p14:sldId id="257"/>
            <p14:sldId id="348"/>
            <p14:sldId id="258"/>
            <p14:sldId id="349"/>
            <p14:sldId id="261"/>
            <p14:sldId id="263"/>
            <p14:sldId id="350"/>
            <p14:sldId id="351"/>
            <p14:sldId id="352"/>
            <p14:sldId id="276"/>
            <p14:sldId id="307"/>
            <p14:sldId id="277"/>
            <p14:sldId id="278"/>
            <p14:sldId id="279"/>
            <p14:sldId id="282"/>
            <p14:sldId id="353"/>
            <p14:sldId id="283"/>
            <p14:sldId id="285"/>
            <p14:sldId id="354"/>
            <p14:sldId id="288"/>
            <p14:sldId id="312"/>
            <p14:sldId id="311"/>
            <p14:sldId id="360"/>
            <p14:sldId id="361"/>
            <p14:sldId id="287"/>
            <p14:sldId id="362"/>
            <p14:sldId id="291"/>
            <p14:sldId id="296"/>
            <p14:sldId id="293"/>
            <p14:sldId id="294"/>
            <p14:sldId id="298"/>
            <p14:sldId id="363"/>
            <p14:sldId id="364"/>
            <p14:sldId id="272"/>
            <p14:sldId id="297"/>
            <p14:sldId id="365"/>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1" autoAdjust="0"/>
    <p:restoredTop sz="94660"/>
  </p:normalViewPr>
  <p:slideViewPr>
    <p:cSldViewPr snapToGrid="0">
      <p:cViewPr varScale="1">
        <p:scale>
          <a:sx n="112" d="100"/>
          <a:sy n="112" d="100"/>
        </p:scale>
        <p:origin x="29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0E85-AC32-408D-AB10-B710C3B82A88}"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04A89-D022-4EB3-B8AE-1E5A9902E76F}" type="slidenum">
              <a:rPr lang="en-US" smtClean="0"/>
              <a:t>‹#›</a:t>
            </a:fld>
            <a:endParaRPr lang="en-US"/>
          </a:p>
        </p:txBody>
      </p:sp>
    </p:spTree>
    <p:extLst>
      <p:ext uri="{BB962C8B-B14F-4D97-AF65-F5344CB8AC3E}">
        <p14:creationId xmlns:p14="http://schemas.microsoft.com/office/powerpoint/2010/main" val="101333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lvl1pPr defTabSz="584200">
              <a:lnSpc>
                <a:spcPct val="100000"/>
              </a:lnSpc>
              <a:defRPr sz="2200">
                <a:latin typeface="Lucida Grande"/>
                <a:ea typeface="Lucida Grande"/>
                <a:cs typeface="Lucida Grande"/>
                <a:sym typeface="Lucida Grande"/>
              </a:defRPr>
            </a:lvl1pPr>
          </a:lstStyle>
          <a:p>
            <a:r>
              <a:rPr lang="en-US" sz="1600" dirty="0"/>
              <a:t>P</a:t>
            </a:r>
            <a:endParaRPr sz="1600" dirty="0"/>
          </a:p>
        </p:txBody>
      </p:sp>
    </p:spTree>
    <p:extLst>
      <p:ext uri="{BB962C8B-B14F-4D97-AF65-F5344CB8AC3E}">
        <p14:creationId xmlns:p14="http://schemas.microsoft.com/office/powerpoint/2010/main" val="1190421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what’s so “algorithmic” about tiles forming a crystal? </a:t>
            </a:r>
            <a:r>
              <a:rPr lang="en-US" baseline="0" dirty="0"/>
              <a:t>Erik </a:t>
            </a:r>
            <a:r>
              <a:rPr lang="en-US" baseline="0" dirty="0" err="1"/>
              <a:t>Winfree</a:t>
            </a:r>
            <a:r>
              <a:rPr lang="en-US" baseline="0" dirty="0"/>
              <a:t> asked two questions, “What if there is more than one tile type?” And “What if some sticky ends are ‘weak’?”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14</a:t>
            </a:fld>
            <a:endParaRPr lang="en-US"/>
          </a:p>
        </p:txBody>
      </p:sp>
    </p:spTree>
    <p:extLst>
      <p:ext uri="{BB962C8B-B14F-4D97-AF65-F5344CB8AC3E}">
        <p14:creationId xmlns:p14="http://schemas.microsoft.com/office/powerpoint/2010/main" val="2152053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formalize those ideas</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We model the tile as a square.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Each side has a “glue” with a </a:t>
            </a:r>
            <a:r>
              <a:rPr lang="en-US" i="1" baseline="0" dirty="0"/>
              <a:t>label</a:t>
            </a:r>
            <a:r>
              <a:rPr lang="en-US" baseline="0" dirty="0"/>
              <a:t> and an integer </a:t>
            </a:r>
            <a:r>
              <a:rPr lang="en-US" i="1" baseline="0" dirty="0"/>
              <a:t>strength,</a:t>
            </a:r>
            <a:r>
              <a:rPr lang="en-US" i="0" baseline="0" dirty="0"/>
              <a:t> strength 1 is </a:t>
            </a:r>
            <a:r>
              <a:rPr lang="en-US" b="1" i="0" baseline="0" dirty="0"/>
              <a:t>weak</a:t>
            </a:r>
            <a:r>
              <a:rPr lang="en-US" i="0" baseline="0" dirty="0"/>
              <a:t>, and strength 2 is </a:t>
            </a:r>
            <a:r>
              <a:rPr lang="en-US" b="1" i="0" baseline="0" dirty="0"/>
              <a:t>strong</a:t>
            </a:r>
            <a:r>
              <a:rPr lang="en-US" i="0" baseline="0" dirty="0"/>
              <a:t> </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tiles cannot rotate.  Obviously, real tiles will rotate; what we mean is that we’ll design glues so that they cannot match between two tiles rotated relative to each other.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There are finitely many types of tiles but an infinite number of tiles of each type available, ∞ serving as a useful approximation of 50 billion, which is about how many will be in a test tube at one time.</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Assembly starts from a single copy of a specially designated “seed” tile type, and </a:t>
            </a:r>
            <a:endParaRPr lang="en-US" baseline="0" dirty="0">
              <a:sym typeface="Wingdings" pitchFamily="2" charset="2"/>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the key rule that makes it all work, a tile can only bind to an assembly if it binds with total strength at least 2; that means either </a:t>
            </a:r>
            <a:r>
              <a:rPr lang="en-US" u="sng" baseline="0" dirty="0"/>
              <a:t>two weak glues</a:t>
            </a:r>
            <a:r>
              <a:rPr lang="en-US" baseline="0" dirty="0"/>
              <a:t>, or </a:t>
            </a:r>
            <a:r>
              <a:rPr lang="en-US" u="sng" baseline="0" dirty="0"/>
              <a:t>one strong glue</a:t>
            </a:r>
            <a:r>
              <a:rPr lang="en-US" baseline="0" dirty="0"/>
              <a:t>. </a:t>
            </a:r>
            <a:r>
              <a:rPr lang="en-US" dirty="0">
                <a:sym typeface="Wingdings" pitchFamily="2" charset="2"/>
              </a:rPr>
              <a:t> </a:t>
            </a:r>
            <a:endParaRPr lang="en-US" baseline="0" dirty="0"/>
          </a:p>
        </p:txBody>
      </p:sp>
      <p:sp>
        <p:nvSpPr>
          <p:cNvPr id="4" name="Slide Number Placeholder 3"/>
          <p:cNvSpPr>
            <a:spLocks noGrp="1"/>
          </p:cNvSpPr>
          <p:nvPr>
            <p:ph type="sldNum" sz="quarter" idx="10"/>
          </p:nvPr>
        </p:nvSpPr>
        <p:spPr/>
        <p:txBody>
          <a:bodyPr/>
          <a:lstStyle/>
          <a:p>
            <a:fld id="{1700542E-3E61-46E1-B726-92D8960EF015}" type="slidenum">
              <a:rPr lang="en-US" smtClean="0"/>
              <a:t>15</a:t>
            </a:fld>
            <a:endParaRPr lang="en-US"/>
          </a:p>
        </p:txBody>
      </p:sp>
    </p:spTree>
    <p:extLst>
      <p:ext uri="{BB962C8B-B14F-4D97-AF65-F5344CB8AC3E}">
        <p14:creationId xmlns:p14="http://schemas.microsoft.com/office/powerpoint/2010/main" val="402849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Let’s see an example.  I</a:t>
            </a:r>
            <a:r>
              <a:rPr lang="en-US" baseline="0" dirty="0"/>
              <a:t> said we have a finite set of tile types; there’s 7 of them. </a:t>
            </a:r>
          </a:p>
          <a:p>
            <a:pPr marL="171450" indent="-171450">
              <a:buFont typeface="Wingdings" panose="05000000000000000000" pitchFamily="2" charset="2"/>
              <a:buChar char="à"/>
            </a:pPr>
            <a:r>
              <a:rPr lang="en-US" baseline="0" dirty="0"/>
              <a:t>We start with a single copy of the seed.  Tiles bind asynchronously and </a:t>
            </a:r>
            <a:r>
              <a:rPr lang="en-US" baseline="0" dirty="0" err="1"/>
              <a:t>nondeterministically</a:t>
            </a:r>
            <a:r>
              <a:rPr lang="en-US" baseline="0" dirty="0"/>
              <a:t> whenever there is a way to attach with strength 2, </a:t>
            </a:r>
          </a:p>
          <a:p>
            <a:pPr marL="171450" indent="-171450">
              <a:buFont typeface="Wingdings" panose="05000000000000000000" pitchFamily="2" charset="2"/>
              <a:buChar char="à"/>
            </a:pPr>
            <a:r>
              <a:rPr lang="en-US" baseline="0" dirty="0"/>
              <a:t>so the first few attachments might involve these strong bonds.  </a:t>
            </a:r>
          </a:p>
          <a:p>
            <a:pPr marL="171450" indent="-171450">
              <a:buFont typeface="Wingdings" panose="05000000000000000000" pitchFamily="2" charset="2"/>
              <a:buChar char="à"/>
            </a:pPr>
            <a:r>
              <a:rPr lang="en-US" baseline="0" dirty="0"/>
              <a:t>More interesting is when a tile binds using two weak bonds; this is known as </a:t>
            </a:r>
            <a:r>
              <a:rPr lang="en-US" i="1" baseline="0" dirty="0"/>
              <a:t>cooperative binding</a:t>
            </a:r>
            <a:r>
              <a:rPr lang="en-US" baseline="0" dirty="0"/>
              <a:t>.  Because both the bottom and right glues have to match for the orange tile to attach, we think of the tile as computing a </a:t>
            </a:r>
            <a:endParaRPr lang="en-US" dirty="0">
              <a:sym typeface="Wingdings" pitchFamily="2" charset="2"/>
            </a:endParaRPr>
          </a:p>
          <a:p>
            <a:pPr marL="171450" indent="-171450">
              <a:buFont typeface="Wingdings" panose="05000000000000000000" pitchFamily="2" charset="2"/>
              <a:buChar char="à"/>
            </a:pPr>
            <a:r>
              <a:rPr lang="en-US" baseline="0" dirty="0"/>
              <a:t>function of two inputs, which are the bits representing each glue. </a:t>
            </a:r>
            <a:endParaRPr lang="en-US" dirty="0">
              <a:sym typeface="Wingdings" pitchFamily="2" charset="2"/>
            </a:endParaRPr>
          </a:p>
          <a:p>
            <a:pPr marL="171450" indent="-171450">
              <a:buFont typeface="Wingdings" panose="05000000000000000000" pitchFamily="2" charset="2"/>
              <a:buChar char="à"/>
            </a:pPr>
            <a:r>
              <a:rPr lang="en-US" baseline="0" dirty="0"/>
              <a:t>If you examine</a:t>
            </a:r>
            <a:r>
              <a:rPr lang="en-US" dirty="0">
                <a:sym typeface="Wingdings" pitchFamily="2" charset="2"/>
              </a:rPr>
              <a:t> </a:t>
            </a:r>
            <a:r>
              <a:rPr lang="en-US" baseline="0" dirty="0"/>
              <a:t>these four tile types, you’ll see that the bottom and right glues enumerate every pair of bits, and that the logical XOR of these bits </a:t>
            </a:r>
            <a:endParaRPr lang="en-US" dirty="0">
              <a:sym typeface="Wingdings" pitchFamily="2" charset="2"/>
            </a:endParaRPr>
          </a:p>
          <a:p>
            <a:pPr marL="171450" indent="-171450">
              <a:buFont typeface="Wingdings" panose="05000000000000000000" pitchFamily="2" charset="2"/>
              <a:buChar char="à"/>
            </a:pPr>
            <a:r>
              <a:rPr lang="en-US" baseline="0" dirty="0"/>
              <a:t>is then “advertised” on</a:t>
            </a:r>
            <a:r>
              <a:rPr lang="en-US" dirty="0">
                <a:sym typeface="Wingdings" pitchFamily="2" charset="2"/>
              </a:rPr>
              <a:t> </a:t>
            </a:r>
            <a:r>
              <a:rPr lang="en-US" baseline="0" dirty="0"/>
              <a:t>the top and left glues. </a:t>
            </a:r>
          </a:p>
          <a:p>
            <a:pPr marL="171450" indent="-171450">
              <a:buFont typeface="Wingdings" panose="05000000000000000000" pitchFamily="2" charset="2"/>
              <a:buChar char="à"/>
            </a:pPr>
            <a:r>
              <a:rPr lang="en-US" dirty="0"/>
              <a:t>If we allow growth to continue, a</a:t>
            </a:r>
            <a:r>
              <a:rPr lang="en-US" baseline="0" dirty="0"/>
              <a:t> pattern emerges,</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16</a:t>
            </a:fld>
            <a:endParaRPr lang="en-US"/>
          </a:p>
        </p:txBody>
      </p:sp>
    </p:spTree>
    <p:extLst>
      <p:ext uri="{BB962C8B-B14F-4D97-AF65-F5344CB8AC3E}">
        <p14:creationId xmlns:p14="http://schemas.microsoft.com/office/powerpoint/2010/main" val="2545240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sym typeface="Wingdings" pitchFamily="2" charset="2"/>
              </a:rPr>
              <a:t> </a:t>
            </a:r>
            <a:r>
              <a:rPr lang="en-US" baseline="0" dirty="0"/>
              <a:t>this pattern that we call the discrete </a:t>
            </a:r>
            <a:r>
              <a:rPr lang="en-US" baseline="0" dirty="0" err="1"/>
              <a:t>Sierpinski</a:t>
            </a:r>
            <a:r>
              <a:rPr lang="en-US" baseline="0" dirty="0"/>
              <a:t> triangle, painted onto the entire second quadrant.  Not terribly complex, but not what you would expect to see from random crystal formation, although that’s precisely what this is.  </a:t>
            </a:r>
            <a:r>
              <a:rPr lang="en-US" dirty="0"/>
              <a:t>I</a:t>
            </a:r>
            <a:r>
              <a:rPr lang="en-US" baseline="0" dirty="0"/>
              <a:t> said that the tile types compute a function; we could change that function.  XOR is sum modulo 2, in other words, add the bits and throw away the most significant bit of the result.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17</a:t>
            </a:fld>
            <a:endParaRPr lang="en-US"/>
          </a:p>
        </p:txBody>
      </p:sp>
    </p:spTree>
    <p:extLst>
      <p:ext uri="{BB962C8B-B14F-4D97-AF65-F5344CB8AC3E}">
        <p14:creationId xmlns:p14="http://schemas.microsoft.com/office/powerpoint/2010/main" val="4129628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Well, instead of throwing it away, we could put it on the left side. </a:t>
            </a:r>
            <a:r>
              <a:rPr lang="en-US" dirty="0"/>
              <a:t>Now the tiles compute a different logical function called a “half-adder”.  And if we let these grow, they form a different pattern,</a:t>
            </a:r>
            <a:r>
              <a:rPr lang="en-US" baseline="0" dirty="0"/>
              <a: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familiar to computer scientists; a binary counter. The </a:t>
            </a:r>
            <a:r>
              <a:rPr lang="en-US" i="1" baseline="0" dirty="0" err="1"/>
              <a:t>n</a:t>
            </a:r>
            <a:r>
              <a:rPr lang="en-US" baseline="0" dirty="0" err="1"/>
              <a:t>’th</a:t>
            </a:r>
            <a:r>
              <a:rPr lang="en-US" baseline="0" dirty="0"/>
              <a:t> row of this assembly represents </a:t>
            </a:r>
            <a:r>
              <a:rPr lang="en-US" i="1" baseline="0" dirty="0"/>
              <a:t>n</a:t>
            </a:r>
            <a:r>
              <a:rPr lang="en-US" baseline="0" dirty="0"/>
              <a:t> in binary, with a lot of leading 0s. </a:t>
            </a:r>
            <a:r>
              <a:rPr lang="en-US" dirty="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18</a:t>
            </a:fld>
            <a:endParaRPr lang="en-US"/>
          </a:p>
        </p:txBody>
      </p:sp>
    </p:spTree>
    <p:extLst>
      <p:ext uri="{BB962C8B-B14F-4D97-AF65-F5344CB8AC3E}">
        <p14:creationId xmlns:p14="http://schemas.microsoft.com/office/powerpoint/2010/main" val="388938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some lab results</a:t>
            </a:r>
            <a:r>
              <a:rPr lang="en-US" baseline="0" dirty="0"/>
              <a:t>. These tiles aren’t square shaped, they’re elongated so the rows of the counter aren’t rectilinear, but I sheared the image to make it look like a rectangle. </a:t>
            </a:r>
          </a:p>
          <a:p>
            <a:pPr marL="171450" indent="-171450">
              <a:buFont typeface="Wingdings" panose="05000000000000000000" pitchFamily="2" charset="2"/>
              <a:buChar char="à"/>
            </a:pPr>
            <a:r>
              <a:rPr lang="en-US" dirty="0">
                <a:sym typeface="Wingdings" pitchFamily="2" charset="2"/>
              </a:rPr>
              <a:t>On the right is some</a:t>
            </a:r>
            <a:r>
              <a:rPr lang="en-US" baseline="0" dirty="0">
                <a:sym typeface="Wingdings" pitchFamily="2" charset="2"/>
              </a:rPr>
              <a:t> unpublished experimental research showing many more varied computations being done by tiles. And if you’re just starting to get comfortable with Tile Assembly, well now we’re going to stop talking about it.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19</a:t>
            </a:fld>
            <a:endParaRPr lang="en-US"/>
          </a:p>
        </p:txBody>
      </p:sp>
    </p:spTree>
    <p:extLst>
      <p:ext uri="{BB962C8B-B14F-4D97-AF65-F5344CB8AC3E}">
        <p14:creationId xmlns:p14="http://schemas.microsoft.com/office/powerpoint/2010/main" val="2847670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model is </a:t>
            </a:r>
            <a:r>
              <a:rPr lang="en-US" i="1" dirty="0"/>
              <a:t>Turing-universal</a:t>
            </a:r>
            <a:r>
              <a:rPr lang="en-US" dirty="0"/>
              <a:t>, which means that it can simulate any algorithm, in a straightforward manner.  We</a:t>
            </a:r>
            <a:r>
              <a:rPr lang="en-US" baseline="0" dirty="0"/>
              <a:t> can define “algorithm” to mean “single-tape Turing machine”, which is defined by </a:t>
            </a:r>
            <a:r>
              <a:rPr lang="en-US" dirty="0">
                <a:sym typeface="Wingdings" pitchFamily="2" charset="2"/>
              </a:rPr>
              <a:t> </a:t>
            </a:r>
            <a:r>
              <a:rPr lang="en-US" baseline="0" dirty="0"/>
              <a:t>rules like this, which stipulate that if the machine is in a </a:t>
            </a:r>
            <a:r>
              <a:rPr lang="en-US" dirty="0">
                <a:sym typeface="Wingdings" pitchFamily="2" charset="2"/>
              </a:rPr>
              <a:t> </a:t>
            </a:r>
            <a:r>
              <a:rPr lang="en-US" baseline="0" dirty="0"/>
              <a:t>state s and reading the </a:t>
            </a:r>
            <a:r>
              <a:rPr lang="en-US" dirty="0">
                <a:sym typeface="Wingdings" pitchFamily="2" charset="2"/>
              </a:rPr>
              <a:t> </a:t>
            </a:r>
            <a:r>
              <a:rPr lang="en-US" baseline="0" dirty="0"/>
              <a:t>bit 0, then it changes to </a:t>
            </a:r>
            <a:r>
              <a:rPr lang="en-US" dirty="0">
                <a:sym typeface="Wingdings" pitchFamily="2" charset="2"/>
              </a:rPr>
              <a:t> </a:t>
            </a:r>
            <a:r>
              <a:rPr lang="en-US" baseline="0" dirty="0"/>
              <a:t>state q, writes a </a:t>
            </a:r>
            <a:r>
              <a:rPr lang="en-US" dirty="0">
                <a:sym typeface="Wingdings" pitchFamily="2" charset="2"/>
              </a:rPr>
              <a:t> </a:t>
            </a:r>
            <a:r>
              <a:rPr lang="en-US" baseline="0" dirty="0"/>
              <a:t>bit 0 (in other words, leaves the bit alone), and </a:t>
            </a:r>
            <a:r>
              <a:rPr lang="en-US" dirty="0">
                <a:sym typeface="Wingdings" pitchFamily="2" charset="2"/>
              </a:rPr>
              <a:t> </a:t>
            </a:r>
            <a:r>
              <a:rPr lang="en-US" baseline="0" dirty="0"/>
              <a:t>moves to the right. </a:t>
            </a:r>
            <a:r>
              <a:rPr lang="en-US" dirty="0">
                <a:sym typeface="Wingdings" pitchFamily="2" charset="2"/>
              </a:rPr>
              <a:t> </a:t>
            </a:r>
            <a:r>
              <a:rPr lang="en-US" baseline="0" dirty="0"/>
              <a:t>A finite list of such rules define a Turing machine.  We can represent this machine in its initial state s by a </a:t>
            </a:r>
            <a:r>
              <a:rPr lang="en-US" dirty="0">
                <a:sym typeface="Wingdings" pitchFamily="2" charset="2"/>
              </a:rPr>
              <a:t> </a:t>
            </a:r>
            <a:r>
              <a:rPr lang="en-US" baseline="0" dirty="0"/>
              <a:t>tile that encodes the state s, and </a:t>
            </a:r>
            <a:r>
              <a:rPr lang="en-US" dirty="0">
                <a:sym typeface="Wingdings" pitchFamily="2" charset="2"/>
              </a:rPr>
              <a:t> </a:t>
            </a:r>
            <a:r>
              <a:rPr lang="en-US" baseline="0" dirty="0"/>
              <a:t>some tiles that immediately bind to the right to represent the initial input bit string, with a blank symbol just to the right.  The orange tile represents where the tape head is. </a:t>
            </a:r>
            <a:r>
              <a:rPr lang="en-US" dirty="0">
                <a:sym typeface="Wingdings" pitchFamily="2" charset="2"/>
              </a:rPr>
              <a:t> </a:t>
            </a:r>
            <a:r>
              <a:rPr lang="en-US" baseline="0" dirty="0"/>
              <a:t>This means the first rule applies, and on the </a:t>
            </a:r>
            <a:r>
              <a:rPr lang="en-US" dirty="0">
                <a:sym typeface="Wingdings" pitchFamily="2" charset="2"/>
              </a:rPr>
              <a:t> </a:t>
            </a:r>
            <a:r>
              <a:rPr lang="en-US" baseline="0" dirty="0"/>
              <a:t>next tile to attach, we represent the written bit on the </a:t>
            </a:r>
            <a:r>
              <a:rPr lang="en-US" dirty="0">
                <a:sym typeface="Wingdings" pitchFamily="2" charset="2"/>
              </a:rPr>
              <a:t> </a:t>
            </a:r>
            <a:r>
              <a:rPr lang="en-US" baseline="0" dirty="0"/>
              <a:t>top glue and the next state and tape move </a:t>
            </a:r>
            <a:r>
              <a:rPr lang="en-US" dirty="0">
                <a:sym typeface="Wingdings" pitchFamily="2" charset="2"/>
              </a:rPr>
              <a:t> </a:t>
            </a:r>
            <a:r>
              <a:rPr lang="en-US" baseline="0" dirty="0"/>
              <a:t>on the right glue.  The </a:t>
            </a:r>
            <a:r>
              <a:rPr lang="en-US" dirty="0">
                <a:sym typeface="Wingdings" pitchFamily="2" charset="2"/>
              </a:rPr>
              <a:t> </a:t>
            </a:r>
            <a:r>
              <a:rPr lang="en-US" baseline="0" dirty="0"/>
              <a:t>next attachment crucially uses cooperative binding to combine the </a:t>
            </a:r>
            <a:r>
              <a:rPr lang="en-US" dirty="0">
                <a:sym typeface="Wingdings" pitchFamily="2" charset="2"/>
              </a:rPr>
              <a:t> </a:t>
            </a:r>
            <a:r>
              <a:rPr lang="en-US" baseline="0" dirty="0"/>
              <a:t>new state with the symbol on the new tape cell. </a:t>
            </a:r>
            <a:r>
              <a:rPr lang="en-US" dirty="0">
                <a:sym typeface="Wingdings" pitchFamily="2" charset="2"/>
              </a:rPr>
              <a:t> </a:t>
            </a:r>
            <a:r>
              <a:rPr lang="en-US" baseline="0" dirty="0"/>
              <a:t>Some tiles bind to copy the rest of the bits to the next row.  We also design the tiles at the edge to expand the number of tape cells by one each time, </a:t>
            </a:r>
            <a:r>
              <a:rPr lang="en-US" dirty="0">
                <a:sym typeface="Wingdings" pitchFamily="2" charset="2"/>
              </a:rPr>
              <a:t> </a:t>
            </a:r>
            <a:r>
              <a:rPr lang="en-US" baseline="0" dirty="0"/>
              <a:t>which ensures that the Turing machine has an arbitrary amount of tape space available, should it be needed.  Now that we’ve simulated a step of the Turing machine, </a:t>
            </a:r>
            <a:r>
              <a:rPr lang="en-US" dirty="0">
                <a:sym typeface="Wingdings" pitchFamily="2" charset="2"/>
              </a:rPr>
              <a:t> </a:t>
            </a:r>
            <a:r>
              <a:rPr lang="en-US" baseline="0" dirty="0"/>
              <a:t>a new transition rules applies. </a:t>
            </a:r>
            <a:r>
              <a:rPr lang="en-US" dirty="0">
                <a:sym typeface="Wingdings" pitchFamily="2" charset="2"/>
              </a:rPr>
              <a:t> </a:t>
            </a:r>
            <a:r>
              <a:rPr lang="en-US" baseline="0" dirty="0"/>
              <a:t>We apply it as before. </a:t>
            </a:r>
            <a:r>
              <a:rPr lang="en-US" dirty="0">
                <a:sym typeface="Wingdings" pitchFamily="2" charset="2"/>
              </a:rPr>
              <a:t> </a:t>
            </a:r>
            <a:r>
              <a:rPr lang="en-US" baseline="0" dirty="0"/>
              <a:t>And again. </a:t>
            </a:r>
            <a:r>
              <a:rPr lang="en-US" dirty="0">
                <a:sym typeface="Wingdings" pitchFamily="2" charset="2"/>
              </a:rPr>
              <a:t> </a:t>
            </a:r>
            <a:r>
              <a:rPr lang="en-US" baseline="0" dirty="0"/>
              <a:t>And again. </a:t>
            </a:r>
            <a:r>
              <a:rPr lang="en-US" dirty="0">
                <a:sym typeface="Wingdings" pitchFamily="2" charset="2"/>
              </a:rPr>
              <a:t> </a:t>
            </a:r>
            <a:r>
              <a:rPr lang="en-US" baseline="0" dirty="0"/>
              <a:t>And again.  Finally, </a:t>
            </a:r>
            <a:r>
              <a:rPr lang="en-US" dirty="0">
                <a:sym typeface="Wingdings" pitchFamily="2" charset="2"/>
              </a:rPr>
              <a:t> </a:t>
            </a:r>
            <a:r>
              <a:rPr lang="en-US" baseline="0" dirty="0"/>
              <a:t>the computation is done.  What we’ve assembled is a </a:t>
            </a:r>
            <a:r>
              <a:rPr lang="en-US" dirty="0">
                <a:sym typeface="Wingdings" pitchFamily="2" charset="2"/>
              </a:rPr>
              <a:t> </a:t>
            </a:r>
            <a:r>
              <a:rPr lang="en-US" baseline="0" dirty="0"/>
              <a:t>space </a:t>
            </a:r>
            <a:r>
              <a:rPr lang="en-US" dirty="0">
                <a:sym typeface="Wingdings" pitchFamily="2" charset="2"/>
              </a:rPr>
              <a:t> </a:t>
            </a:r>
            <a:r>
              <a:rPr lang="en-US" baseline="0" dirty="0"/>
              <a:t>time configuration history of the Turing machine.  What this means is that self-assembling tiles can do any computation that is possible </a:t>
            </a:r>
            <a:r>
              <a:rPr lang="en-US" sz="1200" kern="1200" dirty="0">
                <a:solidFill>
                  <a:schemeClr val="tx1"/>
                </a:solidFill>
                <a:effectLst/>
                <a:latin typeface="+mn-lt"/>
                <a:ea typeface="+mn-ea"/>
                <a:cs typeface="+mn-cs"/>
              </a:rPr>
              <a:t>that is possible to do by any algorithm</a:t>
            </a:r>
            <a:r>
              <a:rPr lang="en-US" baseline="0" dirty="0"/>
              <a:t>, and therefore that computation can be used to control the assembly of the tiles.  It’s essentially a </a:t>
            </a:r>
            <a:r>
              <a:rPr lang="en-US" dirty="0">
                <a:sym typeface="Wingdings" pitchFamily="2" charset="2"/>
              </a:rPr>
              <a:t> </a:t>
            </a:r>
            <a:r>
              <a:rPr lang="en-US" baseline="0" dirty="0"/>
              <a:t>crystal that thinks about how it’s growing.  And this is the reason that computer science has had so much to say about the possibilities, and limitations, of molecular self-assembly.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48</a:t>
            </a:fld>
            <a:endParaRPr lang="en-US"/>
          </a:p>
        </p:txBody>
      </p:sp>
    </p:spTree>
    <p:extLst>
      <p:ext uri="{BB962C8B-B14F-4D97-AF65-F5344CB8AC3E}">
        <p14:creationId xmlns:p14="http://schemas.microsoft.com/office/powerpoint/2010/main" val="640355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 name="PlaceHolder 1"/>
          <p:cNvSpPr>
            <a:spLocks noGrp="1" noRot="1" noChangeAspect="1"/>
          </p:cNvSpPr>
          <p:nvPr>
            <p:ph type="sldImg"/>
          </p:nvPr>
        </p:nvSpPr>
        <p:spPr>
          <a:xfrm>
            <a:off x="217488" y="812800"/>
            <a:ext cx="7123112" cy="4008438"/>
          </a:xfrm>
          <a:prstGeom prst="rect">
            <a:avLst/>
          </a:prstGeom>
        </p:spPr>
      </p:sp>
      <p:sp>
        <p:nvSpPr>
          <p:cNvPr id="5202" name="PlaceHolder 2"/>
          <p:cNvSpPr>
            <a:spLocks noGrp="1"/>
          </p:cNvSpPr>
          <p:nvPr>
            <p:ph type="body"/>
          </p:nvPr>
        </p:nvSpPr>
        <p:spPr>
          <a:xfrm>
            <a:off x="170640" y="5078520"/>
            <a:ext cx="7159320" cy="4995360"/>
          </a:xfrm>
          <a:prstGeom prst="rect">
            <a:avLst/>
          </a:prstGeom>
        </p:spPr>
        <p:txBody>
          <a:bodyPr lIns="0" tIns="0" rIns="0" bIns="0">
            <a:noAutofit/>
          </a:bodyPr>
          <a:lstStyle/>
          <a:p>
            <a:r>
              <a:rPr lang="en-US" sz="1400" b="0" strike="noStrike" spc="-1">
                <a:latin typeface="Arial"/>
              </a:rPr>
              <a:t>* Finally, the main task.</a:t>
            </a:r>
          </a:p>
          <a:p>
            <a:r>
              <a:rPr lang="en-US" sz="1400" b="0" strike="noStrike" spc="-1">
                <a:latin typeface="Arial"/>
              </a:rPr>
              <a:t>* We have a shape we want to grow, and I want to think of one of its points as being at the origin; we'll start the growth of tiles there.</a:t>
            </a:r>
          </a:p>
          <a:p>
            <a:r>
              <a:rPr lang="en-US" sz="1400" b="0" strike="noStrike" spc="-1">
                <a:latin typeface="Arial"/>
              </a:rPr>
              <a:t>* Now this point won't correspond to a single tile; it'll be represented by a big square block of tiles; we assemble a scaled-up version of the shape instead of the shape itself.</a:t>
            </a:r>
          </a:p>
          <a:p>
            <a:r>
              <a:rPr lang="en-US" sz="1400" b="0" strike="noStrike" spc="-1">
                <a:latin typeface="Arial"/>
              </a:rPr>
              <a:t>* We start with what we know how to do, assemble a rectangle inside this block that encodes a binary string of our choosing.</a:t>
            </a:r>
          </a:p>
          <a:p>
            <a:r>
              <a:rPr lang="en-US" sz="1400" b="0" strike="noStrike" spc="-1">
                <a:latin typeface="Arial"/>
              </a:rPr>
              <a:t>* So what string should we choose? It'll be three parts, a program (as in, something you could give to a universal Turing machine), together with two integer inputs to the program, which represent coordinates of a point in this shape.</a:t>
            </a:r>
          </a:p>
          <a:p>
            <a:r>
              <a:rPr lang="en-US" sz="1400" b="0" strike="noStrike" spc="-1">
                <a:latin typeface="Arial"/>
              </a:rPr>
              <a:t>* P is specific to this shape, so different shapes would have a different program.</a:t>
            </a:r>
          </a:p>
          <a:p>
            <a:r>
              <a:rPr lang="en-US" sz="1400" b="0" strike="noStrike" spc="-1">
                <a:latin typeface="Arial"/>
              </a:rPr>
              <a:t>* What does P do? It figures out a spanning tree of the shape, rooted at the origin, and  it outputs the children of the  input point in the spanning tree.</a:t>
            </a:r>
          </a:p>
          <a:p>
            <a:r>
              <a:rPr lang="en-US" sz="1400" b="0" strike="noStrike" spc="-1">
                <a:latin typeface="Arial"/>
              </a:rPr>
              <a:t>* The tiles run this program on input (0,0), and it outputs the children of (0,0), which are the point below (0,-1), and the point to the right (1,0), along with  copies of the program P.</a:t>
            </a:r>
          </a:p>
          <a:p>
            <a:r>
              <a:rPr lang="en-US" sz="1400" b="0" strike="noStrike" spc="-1">
                <a:latin typeface="Arial"/>
              </a:rPr>
              <a:t>* Now some tiles grow to propagate this data to the neighboring blocks that represent these points, so this one goes below and this one goes to the right.</a:t>
            </a:r>
          </a:p>
          <a:p>
            <a:r>
              <a:rPr lang="en-US" sz="1400" b="0" strike="noStrike" spc="-1">
                <a:latin typeface="Arial"/>
              </a:rPr>
              <a:t>* Some tiles fill in the rest of the block.</a:t>
            </a:r>
          </a:p>
          <a:p>
            <a:r>
              <a:rPr lang="en-US" sz="1400" b="0" strike="noStrike" spc="-1">
                <a:latin typeface="Arial"/>
              </a:rPr>
              <a:t>* And now, look at what we have; these blocks now have the information needed to do what this block just did: figure out *their* child blocks and grow into them.</a:t>
            </a:r>
          </a:p>
          <a:p>
            <a:r>
              <a:rPr lang="en-US" sz="1400" b="0" strike="noStrike" spc="-1">
                <a:latin typeface="Arial"/>
              </a:rPr>
              <a:t>* And in this way, the tiles assemble the whole shape, in an order dictated by the spanning tree.</a:t>
            </a:r>
          </a:p>
          <a:p>
            <a:r>
              <a:rPr lang="en-US" sz="1400" b="0" strike="noStrike" spc="-1">
                <a:latin typeface="Arial"/>
              </a:rPr>
              <a:t>* And that's how we make whatever shape we want grow from this universal tile set, just by adjusting their concentrations.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PlaceHolder 1"/>
          <p:cNvSpPr>
            <a:spLocks noGrp="1" noRot="1" noChangeAspect="1"/>
          </p:cNvSpPr>
          <p:nvPr>
            <p:ph type="sldImg"/>
          </p:nvPr>
        </p:nvSpPr>
        <p:spPr>
          <a:xfrm>
            <a:off x="217488" y="812800"/>
            <a:ext cx="7123112" cy="4008438"/>
          </a:xfrm>
          <a:prstGeom prst="rect">
            <a:avLst/>
          </a:prstGeom>
        </p:spPr>
      </p:sp>
      <p:sp>
        <p:nvSpPr>
          <p:cNvPr id="1294" name="PlaceHolder 2"/>
          <p:cNvSpPr>
            <a:spLocks noGrp="1"/>
          </p:cNvSpPr>
          <p:nvPr>
            <p:ph type="body"/>
          </p:nvPr>
        </p:nvSpPr>
        <p:spPr>
          <a:xfrm>
            <a:off x="756000" y="5078520"/>
            <a:ext cx="6047640" cy="5375520"/>
          </a:xfrm>
          <a:prstGeom prst="rect">
            <a:avLst/>
          </a:prstGeom>
        </p:spPr>
        <p:txBody>
          <a:bodyPr lIns="0" tIns="0" rIns="0" bIns="0">
            <a:noAutofit/>
          </a:bodyPr>
          <a:lstStyle/>
          <a:p>
            <a:r>
              <a:rPr lang="en-US" sz="1800" b="0" strike="noStrike" spc="-1">
                <a:latin typeface="Arial"/>
              </a:rPr>
              <a:t>* The tile sets I showed already were deterministic in the sense that, no matter the binding site chosen for the next attachment, at any given binding site, only one tile type can attach.</a:t>
            </a:r>
          </a:p>
          <a:p>
            <a:endParaRPr lang="en-US" sz="1800" b="0" strike="noStrike" spc="-1">
              <a:latin typeface="Arial"/>
            </a:endParaRPr>
          </a:p>
          <a:p>
            <a:r>
              <a:rPr lang="en-US" sz="1800" b="0" strike="noStrike" spc="-1">
                <a:latin typeface="Arial"/>
              </a:rPr>
              <a:t>* If instead two tile types compete, it's reasonable to assume that their relative concentrations determine the probability that each succeeds.</a:t>
            </a:r>
          </a:p>
          <a:p>
            <a:endParaRPr lang="en-US" sz="1800" b="0" strike="noStrike" spc="-1">
              <a:latin typeface="Arial"/>
            </a:endParaRPr>
          </a:p>
          <a:p>
            <a:r>
              <a:rPr lang="en-US" sz="1800" b="0" strike="noStrike" spc="-1">
                <a:latin typeface="Arial"/>
              </a:rPr>
              <a:t>* In this case, the probability of ending up with a green tile is 11/12, since it's 11 times more concentrated than the red tile.</a:t>
            </a:r>
          </a:p>
          <a:p>
            <a:endParaRPr lang="en-US" sz="1800" b="0" strike="noStrike" spc="-1">
              <a:latin typeface="Arial"/>
            </a:endParaRPr>
          </a:p>
          <a:p>
            <a:r>
              <a:rPr lang="en-US" sz="1800" b="0" strike="noStrike" spc="-1">
                <a:latin typeface="Arial"/>
              </a:rPr>
              <a:t>* If a tile set is deterministic, it can only assemble one structure. If you want to assemble different structures, you're going to need to design more and more tile types to assemble them.</a:t>
            </a:r>
          </a:p>
          <a:p>
            <a:endParaRPr lang="en-US" sz="1800" b="0" strike="noStrike" spc="-1">
              <a:latin typeface="Arial"/>
            </a:endParaRPr>
          </a:p>
          <a:p>
            <a:r>
              <a:rPr lang="en-US" sz="1800" b="0" strike="noStrike" spc="-1">
                <a:latin typeface="Arial"/>
              </a:rPr>
              <a:t>* Here's what playing around with the concentrations of a nondeterministic tile set buys us.</a:t>
            </a:r>
          </a:p>
          <a:p>
            <a:endParaRPr lang="en-US" sz="18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 name="PlaceHolder 1"/>
          <p:cNvSpPr>
            <a:spLocks noGrp="1" noRot="1" noChangeAspect="1"/>
          </p:cNvSpPr>
          <p:nvPr>
            <p:ph type="sldImg"/>
          </p:nvPr>
        </p:nvSpPr>
        <p:spPr>
          <a:xfrm>
            <a:off x="217488" y="812800"/>
            <a:ext cx="7123112" cy="4008438"/>
          </a:xfrm>
          <a:prstGeom prst="rect">
            <a:avLst/>
          </a:prstGeom>
        </p:spPr>
      </p:sp>
      <p:sp>
        <p:nvSpPr>
          <p:cNvPr id="1300" name="PlaceHolder 2"/>
          <p:cNvSpPr>
            <a:spLocks noGrp="1"/>
          </p:cNvSpPr>
          <p:nvPr>
            <p:ph type="body"/>
          </p:nvPr>
        </p:nvSpPr>
        <p:spPr>
          <a:xfrm>
            <a:off x="274320" y="4970520"/>
            <a:ext cx="6858000" cy="4721040"/>
          </a:xfrm>
          <a:prstGeom prst="rect">
            <a:avLst/>
          </a:prstGeom>
        </p:spPr>
        <p:txBody>
          <a:bodyPr lIns="0" tIns="0" rIns="0" bIns="0">
            <a:noAutofit/>
          </a:bodyPr>
          <a:lstStyle/>
          <a:p>
            <a:r>
              <a:rPr lang="en-US" sz="2000" b="0" strike="noStrike" spc="-1">
                <a:latin typeface="Arial"/>
              </a:rPr>
              <a:t>* We start with these three tile types.</a:t>
            </a:r>
          </a:p>
          <a:p>
            <a:endParaRPr lang="en-US" sz="2000" b="0" strike="noStrike" spc="-1">
              <a:latin typeface="Arial"/>
            </a:endParaRPr>
          </a:p>
          <a:p>
            <a:r>
              <a:rPr lang="en-US" sz="2000" b="0" strike="noStrike" spc="-1">
                <a:latin typeface="Arial"/>
              </a:rPr>
              <a:t>* The green tile has the same left and right glue, so it can keep attaching to form this polymer (by which I mean “line”), which will stop growing when the red tile attaches.</a:t>
            </a:r>
          </a:p>
          <a:p>
            <a:endParaRPr lang="en-US" sz="2000" b="0" strike="noStrike" spc="-1">
              <a:latin typeface="Arial"/>
            </a:endParaRPr>
          </a:p>
          <a:p>
            <a:r>
              <a:rPr lang="en-US" sz="2000" b="0" strike="noStrike" spc="-1">
                <a:latin typeface="Arial"/>
              </a:rPr>
              <a:t>* So we can control the expected length of the line with concentrations.</a:t>
            </a:r>
          </a:p>
          <a:p>
            <a:endParaRPr lang="en-US" sz="2000" b="0" strike="noStrike" spc="-1">
              <a:latin typeface="Arial"/>
            </a:endParaRPr>
          </a:p>
          <a:p>
            <a:r>
              <a:rPr lang="en-US" sz="2000" b="0" strike="noStrike" spc="-1">
                <a:latin typeface="Arial"/>
              </a:rPr>
              <a:t>* But... not very precisely. The length will have what's called a “geometric distribution”, which has a high variance, so the actual length of the line is quite likely to be far from this expected length.</a:t>
            </a:r>
          </a:p>
          <a:p>
            <a:endParaRPr lang="en-US" sz="2000" b="0" strike="noStrike" spc="-1">
              <a:latin typeface="Arial"/>
            </a:endParaRPr>
          </a:p>
          <a:p>
            <a:r>
              <a:rPr lang="en-US" sz="2000" b="0" strike="noStrike" spc="-1">
                <a:latin typeface="Arial"/>
              </a:rPr>
              <a:t>* Let's boost the precision.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90D7B-8D60-4E23-B22D-5ACC00216E47}" type="slidenum">
              <a:rPr lang="en-US" smtClean="0"/>
              <a:t>3</a:t>
            </a:fld>
            <a:endParaRPr lang="en-US"/>
          </a:p>
        </p:txBody>
      </p:sp>
    </p:spTree>
    <p:extLst>
      <p:ext uri="{BB962C8B-B14F-4D97-AF65-F5344CB8AC3E}">
        <p14:creationId xmlns:p14="http://schemas.microsoft.com/office/powerpoint/2010/main" val="274649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PlaceHolder 1"/>
          <p:cNvSpPr>
            <a:spLocks noGrp="1" noRot="1" noChangeAspect="1"/>
          </p:cNvSpPr>
          <p:nvPr>
            <p:ph type="sldImg"/>
          </p:nvPr>
        </p:nvSpPr>
        <p:spPr>
          <a:xfrm>
            <a:off x="217488" y="812800"/>
            <a:ext cx="7123112" cy="4008438"/>
          </a:xfrm>
          <a:prstGeom prst="rect">
            <a:avLst/>
          </a:prstGeom>
        </p:spPr>
      </p:sp>
      <p:sp>
        <p:nvSpPr>
          <p:cNvPr id="1302" name="PlaceHolder 2"/>
          <p:cNvSpPr>
            <a:spLocks noGrp="1"/>
          </p:cNvSpPr>
          <p:nvPr>
            <p:ph type="body"/>
          </p:nvPr>
        </p:nvSpPr>
        <p:spPr>
          <a:xfrm>
            <a:off x="756000" y="5078520"/>
            <a:ext cx="6047640" cy="4721040"/>
          </a:xfrm>
          <a:prstGeom prst="rect">
            <a:avLst/>
          </a:prstGeom>
        </p:spPr>
        <p:txBody>
          <a:bodyPr lIns="0" tIns="0" rIns="0" bIns="0">
            <a:noAutofit/>
          </a:bodyPr>
          <a:lstStyle/>
          <a:p>
            <a:r>
              <a:rPr lang="en-US" sz="2000" b="0" strike="noStrike" spc="-1">
                <a:latin typeface="Arial"/>
              </a:rPr>
              <a:t>* Instead of a single decision to “stop growth”, now, we have 3 separate stages of growth, and the first 2 S's don't mean “stop”, they mean “go to the next stage”.</a:t>
            </a:r>
          </a:p>
          <a:p>
            <a:endParaRPr lang="en-US" sz="2000" b="0" strike="noStrike" spc="-1">
              <a:latin typeface="Arial"/>
            </a:endParaRPr>
          </a:p>
          <a:p>
            <a:r>
              <a:rPr lang="en-US" sz="2000" b="0" strike="noStrike" spc="-1">
                <a:latin typeface="Arial"/>
              </a:rPr>
              <a:t>* 3 stages, each of expected length 4, have total expected length 12 by linearity of expectation, but because errors in each stage tend to cancel, the actual length is likely to be closer to the expected length.</a:t>
            </a:r>
          </a:p>
          <a:p>
            <a:endParaRPr lang="en-US" sz="2000" b="0" strike="noStrike" spc="-1">
              <a:latin typeface="Arial"/>
            </a:endParaRPr>
          </a:p>
          <a:p>
            <a:r>
              <a:rPr lang="en-US" sz="2000" b="0" strike="noStrike" spc="-1">
                <a:latin typeface="Arial"/>
              </a:rPr>
              <a:t>* The question is, how likely and how close?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 name="PlaceHolder 1"/>
          <p:cNvSpPr>
            <a:spLocks noGrp="1" noRot="1" noChangeAspect="1"/>
          </p:cNvSpPr>
          <p:nvPr>
            <p:ph type="sldImg"/>
          </p:nvPr>
        </p:nvSpPr>
        <p:spPr>
          <a:xfrm>
            <a:off x="217488" y="812800"/>
            <a:ext cx="7123112" cy="4008438"/>
          </a:xfrm>
          <a:prstGeom prst="rect">
            <a:avLst/>
          </a:prstGeom>
        </p:spPr>
      </p:sp>
      <p:sp>
        <p:nvSpPr>
          <p:cNvPr id="1304" name="PlaceHolder 2"/>
          <p:cNvSpPr>
            <a:spLocks noGrp="1"/>
          </p:cNvSpPr>
          <p:nvPr>
            <p:ph type="body"/>
          </p:nvPr>
        </p:nvSpPr>
        <p:spPr>
          <a:xfrm>
            <a:off x="284400" y="5078520"/>
            <a:ext cx="6951600" cy="4721040"/>
          </a:xfrm>
          <a:prstGeom prst="rect">
            <a:avLst/>
          </a:prstGeom>
        </p:spPr>
        <p:txBody>
          <a:bodyPr lIns="0" tIns="0" rIns="0" bIns="0">
            <a:noAutofit/>
          </a:bodyPr>
          <a:lstStyle/>
          <a:p>
            <a:r>
              <a:rPr lang="en-US" sz="2000" b="0" strike="noStrike" spc="-1">
                <a:latin typeface="Arial"/>
              </a:rPr>
              <a:t>* It turns out, with 90 stages, you can make the line be 99% certain to have length in between any two consecutive powers of 2 that you want.</a:t>
            </a:r>
          </a:p>
          <a:p>
            <a:endParaRPr lang="en-US" sz="2000" b="0" strike="noStrike" spc="-1">
              <a:latin typeface="Arial"/>
            </a:endParaRPr>
          </a:p>
          <a:p>
            <a:r>
              <a:rPr lang="en-US" sz="2000" b="0" strike="noStrike" spc="-1">
                <a:latin typeface="Arial"/>
              </a:rPr>
              <a:t>* Set concentrations like this, and the line's length will probably be between 8 and 16.</a:t>
            </a:r>
          </a:p>
          <a:p>
            <a:endParaRPr lang="en-US" sz="2000" b="0" strike="noStrike" spc="-1">
              <a:latin typeface="Arial"/>
            </a:endParaRPr>
          </a:p>
          <a:p>
            <a:r>
              <a:rPr lang="en-US" sz="2000" b="0" strike="noStrike" spc="-1">
                <a:latin typeface="Arial"/>
              </a:rPr>
              <a:t>* Change the concentrations, and the length will probably be between 16 and 32.</a:t>
            </a:r>
          </a:p>
          <a:p>
            <a:endParaRPr lang="en-US" sz="2000" b="0" strike="noStrike" spc="-1">
              <a:latin typeface="Arial"/>
            </a:endParaRPr>
          </a:p>
          <a:p>
            <a:r>
              <a:rPr lang="en-US" sz="2000" b="0" strike="noStrike" spc="-1">
                <a:latin typeface="Arial"/>
              </a:rPr>
              <a:t>* So we aren't controlling the exact length, but we can do that if we are willing to settle for only lengths that are powers of 2, as we will now see.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PlaceHolder 1"/>
          <p:cNvSpPr>
            <a:spLocks noGrp="1" noRot="1" noChangeAspect="1"/>
          </p:cNvSpPr>
          <p:nvPr>
            <p:ph type="sldImg"/>
          </p:nvPr>
        </p:nvSpPr>
        <p:spPr>
          <a:xfrm>
            <a:off x="217488" y="812800"/>
            <a:ext cx="7123112" cy="4008438"/>
          </a:xfrm>
          <a:prstGeom prst="rect">
            <a:avLst/>
          </a:prstGeom>
        </p:spPr>
      </p:sp>
      <p:sp>
        <p:nvSpPr>
          <p:cNvPr id="1306" name="PlaceHolder 2"/>
          <p:cNvSpPr>
            <a:spLocks noGrp="1"/>
          </p:cNvSpPr>
          <p:nvPr>
            <p:ph type="body"/>
          </p:nvPr>
        </p:nvSpPr>
        <p:spPr>
          <a:xfrm>
            <a:off x="88560" y="4970520"/>
            <a:ext cx="7270920" cy="5191920"/>
          </a:xfrm>
          <a:prstGeom prst="rect">
            <a:avLst/>
          </a:prstGeom>
        </p:spPr>
        <p:txBody>
          <a:bodyPr lIns="0" tIns="0" rIns="0" bIns="0">
            <a:noAutofit/>
          </a:bodyPr>
          <a:lstStyle/>
          <a:p>
            <a:r>
              <a:rPr lang="en-US" sz="1600" b="0" strike="noStrike" spc="-1">
                <a:latin typeface="Arial"/>
              </a:rPr>
              <a:t>* We have in mind a power of 2, 256 in this example, and we want to assemble a structure whose length is 256.</a:t>
            </a:r>
          </a:p>
          <a:p>
            <a:endParaRPr lang="en-US" sz="1600" b="0" strike="noStrike" spc="-1">
              <a:latin typeface="Arial"/>
            </a:endParaRPr>
          </a:p>
          <a:p>
            <a:r>
              <a:rPr lang="en-US" sz="1600" b="0" strike="noStrike" spc="-1">
                <a:latin typeface="Arial"/>
              </a:rPr>
              <a:t>* We first do what we know how to do: grow a line whose length is between 256 and the next power of 2 down.</a:t>
            </a:r>
          </a:p>
          <a:p>
            <a:endParaRPr lang="en-US" sz="1600" b="0" strike="noStrike" spc="-1">
              <a:latin typeface="Arial"/>
            </a:endParaRPr>
          </a:p>
          <a:p>
            <a:r>
              <a:rPr lang="en-US" sz="1600" b="0" strike="noStrike" spc="-1">
                <a:latin typeface="Arial"/>
              </a:rPr>
              <a:t>* Now, some tile types, very similar to ones I already showed you that count in binary, can count how long this line is.</a:t>
            </a:r>
          </a:p>
          <a:p>
            <a:endParaRPr lang="en-US" sz="1600" b="0" strike="noStrike" spc="-1">
              <a:latin typeface="Arial"/>
            </a:endParaRPr>
          </a:p>
          <a:p>
            <a:r>
              <a:rPr lang="en-US" sz="1600" b="0" strike="noStrike" spc="-1">
                <a:latin typeface="Arial"/>
              </a:rPr>
              <a:t>* I'm leaving off the glues to make it easier to read.</a:t>
            </a:r>
          </a:p>
          <a:p>
            <a:endParaRPr lang="en-US" sz="1600" b="0" strike="noStrike" spc="-1">
              <a:latin typeface="Arial"/>
            </a:endParaRPr>
          </a:p>
          <a:p>
            <a:r>
              <a:rPr lang="en-US" sz="1600" b="0" strike="noStrike" spc="-1">
                <a:latin typeface="Arial"/>
              </a:rPr>
              <a:t>* These tiles have no leading 0's; they create a new most significant 1 on top whenever it is needed.</a:t>
            </a:r>
          </a:p>
          <a:p>
            <a:endParaRPr lang="en-US" sz="1600" b="0" strike="noStrike" spc="-1">
              <a:latin typeface="Arial"/>
            </a:endParaRPr>
          </a:p>
          <a:p>
            <a:r>
              <a:rPr lang="en-US" sz="1600" b="0" strike="noStrike" spc="-1">
                <a:latin typeface="Arial"/>
              </a:rPr>
              <a:t>* The red S tile communicates “stop counting at the next power of 2”; in other words, if the number is all 1's, stop instead of growing a new MSB. So these pink tiles count just like the white tiles, except they stop at all 1's.</a:t>
            </a:r>
          </a:p>
          <a:p>
            <a:endParaRPr lang="en-US" sz="1600" b="0" strike="noStrike" spc="-1">
              <a:latin typeface="Arial"/>
            </a:endParaRPr>
          </a:p>
          <a:p>
            <a:r>
              <a:rPr lang="en-US" sz="1600" b="0" strike="noStrike" spc="-1">
                <a:latin typeface="Arial"/>
              </a:rPr>
              <a:t>* This is a way to grow a “polymer” (rectangle, actually, if we fill in the gaps with some tiles), whose horizontal length is any power of 2 that we want.</a:t>
            </a:r>
          </a:p>
          <a:p>
            <a:endParaRPr lang="en-US" sz="1600" b="0" strike="noStrike" spc="-1">
              <a:latin typeface="Arial"/>
            </a:endParaRPr>
          </a:p>
          <a:p>
            <a:r>
              <a:rPr lang="en-US" sz="1600" b="0" strike="noStrike" spc="-1">
                <a:latin typeface="Arial"/>
              </a:rPr>
              <a:t>* What can we do with this? Let's switch gears for a moment and think about using concentrations to encode not a shape, but a piece of data.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PlaceHolder 1"/>
          <p:cNvSpPr>
            <a:spLocks noGrp="1" noRot="1" noChangeAspect="1"/>
          </p:cNvSpPr>
          <p:nvPr>
            <p:ph type="sldImg"/>
          </p:nvPr>
        </p:nvSpPr>
        <p:spPr>
          <a:xfrm>
            <a:off x="217488" y="812800"/>
            <a:ext cx="7123112" cy="4008438"/>
          </a:xfrm>
          <a:prstGeom prst="rect">
            <a:avLst/>
          </a:prstGeom>
        </p:spPr>
      </p:sp>
      <p:sp>
        <p:nvSpPr>
          <p:cNvPr id="1308" name="PlaceHolder 2"/>
          <p:cNvSpPr>
            <a:spLocks noGrp="1"/>
          </p:cNvSpPr>
          <p:nvPr>
            <p:ph type="body"/>
          </p:nvPr>
        </p:nvSpPr>
        <p:spPr>
          <a:xfrm>
            <a:off x="156240" y="5078520"/>
            <a:ext cx="7151040" cy="5195160"/>
          </a:xfrm>
          <a:prstGeom prst="rect">
            <a:avLst/>
          </a:prstGeom>
        </p:spPr>
        <p:txBody>
          <a:bodyPr lIns="0" tIns="0" rIns="0" bIns="0">
            <a:noAutofit/>
          </a:bodyPr>
          <a:lstStyle/>
          <a:p>
            <a:r>
              <a:rPr lang="en-US" sz="1400" b="0" strike="noStrike" spc="-1">
                <a:latin typeface="Arial"/>
              </a:rPr>
              <a:t>* Let's say I have in mind a binary string (or equivalently the integer it represents), and I want the tiles to assemble a structure that encodes that string in the identity of some of its tiles.</a:t>
            </a:r>
          </a:p>
          <a:p>
            <a:r>
              <a:rPr lang="en-US" sz="1400" b="0" strike="noStrike" spc="-1">
                <a:latin typeface="Arial"/>
              </a:rPr>
              <a:t>* We'll start with what we know how to do: grow a rectangle of a prescribed power-of-2 length; it turns out, for reasons I won't elaborate on, that the correct length something like the square of this integer.</a:t>
            </a:r>
          </a:p>
          <a:p>
            <a:r>
              <a:rPr lang="en-US" sz="1400" b="0" strike="noStrike" spc="-1">
                <a:latin typeface="Arial"/>
              </a:rPr>
              <a:t>* The bottom of these tiles share an identical strength-2 glue, which matches the top glue of these two tiles.</a:t>
            </a:r>
          </a:p>
          <a:p>
            <a:r>
              <a:rPr lang="en-US" sz="1400" b="0" strike="noStrike" spc="-1">
                <a:latin typeface="Arial"/>
              </a:rPr>
              <a:t>* The blue tile's concentration is 13.5/16, in other words, this number, point 5, divided by the next highest power of two, and the other tile's concentration is 1 minus that; we'll see in a moment what all this sorcery accomplishes.</a:t>
            </a:r>
          </a:p>
          <a:p>
            <a:endParaRPr lang="en-US" sz="1400" b="0" strike="noStrike" spc="-1">
              <a:latin typeface="Arial"/>
            </a:endParaRPr>
          </a:p>
          <a:p>
            <a:r>
              <a:rPr lang="en-US" sz="1400" b="0" strike="noStrike" spc="-1">
                <a:latin typeface="Arial"/>
              </a:rPr>
              <a:t>* They now compete to bind to the bottom of the rectangle, we're just flipping 2^a biased coins here, and we expect 13.5/16'ths fraction of the tiles to be blue.</a:t>
            </a:r>
          </a:p>
          <a:p>
            <a:endParaRPr lang="en-US" sz="1400" b="0" strike="noStrike" spc="-1">
              <a:latin typeface="Arial"/>
            </a:endParaRPr>
          </a:p>
          <a:p>
            <a:r>
              <a:rPr lang="en-US" sz="1400" b="0" strike="noStrike" spc="-1">
                <a:latin typeface="Arial"/>
              </a:rPr>
              <a:t>* To figure out how many are actually blue, a second counter assembles on the bottom. This one doesn't increment every time, only when there is a blue tile.</a:t>
            </a:r>
          </a:p>
          <a:p>
            <a:endParaRPr lang="en-US" sz="1400" b="0" strike="noStrike" spc="-1">
              <a:latin typeface="Arial"/>
            </a:endParaRPr>
          </a:p>
          <a:p>
            <a:r>
              <a:rPr lang="en-US" sz="1400" b="0" strike="noStrike" spc="-1">
                <a:latin typeface="Arial"/>
              </a:rPr>
              <a:t>* So when it gets to the end, this string represents in binary the total number of blue tiles.</a:t>
            </a:r>
          </a:p>
          <a:p>
            <a:endParaRPr lang="en-US" sz="1400" b="0" strike="noStrike" spc="-1">
              <a:latin typeface="Arial"/>
            </a:endParaRPr>
          </a:p>
          <a:p>
            <a:r>
              <a:rPr lang="en-US" sz="1400" b="0" strike="noStrike" spc="-1">
                <a:latin typeface="Arial"/>
              </a:rPr>
              <a:t>* With enough trials, that number is very likely to be between 13/16'ths and 14/16'ths fraction of the total. Put differently, since the total was a power of 2, the most significant 4 bits are very likely to represent the number 13, exactly what we wanted.</a:t>
            </a:r>
          </a:p>
          <a:p>
            <a:endParaRPr lang="en-US" sz="1400" b="0" strike="noStrike" spc="-1">
              <a:latin typeface="Arial"/>
            </a:endParaRPr>
          </a:p>
          <a:p>
            <a:r>
              <a:rPr lang="en-US" sz="1400" b="0" strike="noStrike" spc="-1">
                <a:latin typeface="Arial"/>
              </a:rPr>
              <a:t>* The low order bits essentially absorb the error.</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 name="PlaceHolder 1"/>
          <p:cNvSpPr>
            <a:spLocks noGrp="1" noRot="1" noChangeAspect="1"/>
          </p:cNvSpPr>
          <p:nvPr>
            <p:ph type="sldImg"/>
          </p:nvPr>
        </p:nvSpPr>
        <p:spPr>
          <a:xfrm>
            <a:off x="217488" y="812800"/>
            <a:ext cx="7123112" cy="4008438"/>
          </a:xfrm>
          <a:prstGeom prst="rect">
            <a:avLst/>
          </a:prstGeom>
        </p:spPr>
      </p:sp>
      <p:sp>
        <p:nvSpPr>
          <p:cNvPr id="5202" name="PlaceHolder 2"/>
          <p:cNvSpPr>
            <a:spLocks noGrp="1"/>
          </p:cNvSpPr>
          <p:nvPr>
            <p:ph type="body"/>
          </p:nvPr>
        </p:nvSpPr>
        <p:spPr>
          <a:xfrm>
            <a:off x="170640" y="5078520"/>
            <a:ext cx="7159320" cy="4995360"/>
          </a:xfrm>
          <a:prstGeom prst="rect">
            <a:avLst/>
          </a:prstGeom>
        </p:spPr>
        <p:txBody>
          <a:bodyPr lIns="0" tIns="0" rIns="0" bIns="0">
            <a:noAutofit/>
          </a:bodyPr>
          <a:lstStyle/>
          <a:p>
            <a:r>
              <a:rPr lang="en-US" sz="1400" b="0" strike="noStrike" spc="-1">
                <a:latin typeface="Arial"/>
              </a:rPr>
              <a:t>* Finally, the main task.</a:t>
            </a:r>
          </a:p>
          <a:p>
            <a:r>
              <a:rPr lang="en-US" sz="1400" b="0" strike="noStrike" spc="-1">
                <a:latin typeface="Arial"/>
              </a:rPr>
              <a:t>* We have a shape we want to grow, and I want to think of one of its points as being at the origin; we'll start the growth of tiles there.</a:t>
            </a:r>
          </a:p>
          <a:p>
            <a:r>
              <a:rPr lang="en-US" sz="1400" b="0" strike="noStrike" spc="-1">
                <a:latin typeface="Arial"/>
              </a:rPr>
              <a:t>* Now this point won't correspond to a single tile; it'll be represented by a big square block of tiles; we assemble a scaled-up version of the shape instead of the shape itself.</a:t>
            </a:r>
          </a:p>
          <a:p>
            <a:r>
              <a:rPr lang="en-US" sz="1400" b="0" strike="noStrike" spc="-1">
                <a:latin typeface="Arial"/>
              </a:rPr>
              <a:t>* We start with what we know how to do, assemble a rectangle inside this block that encodes a binary string of our choosing.</a:t>
            </a:r>
          </a:p>
          <a:p>
            <a:r>
              <a:rPr lang="en-US" sz="1400" b="0" strike="noStrike" spc="-1">
                <a:latin typeface="Arial"/>
              </a:rPr>
              <a:t>* So what string should we choose? It'll be three parts, a program (as in, something you could give to a universal Turing machine), together with two integer inputs to the program, which represent coordinates of a point in this shape.</a:t>
            </a:r>
          </a:p>
          <a:p>
            <a:r>
              <a:rPr lang="en-US" sz="1400" b="0" strike="noStrike" spc="-1">
                <a:latin typeface="Arial"/>
              </a:rPr>
              <a:t>* P is specific to this shape, so different shapes would have a different program.</a:t>
            </a:r>
          </a:p>
          <a:p>
            <a:r>
              <a:rPr lang="en-US" sz="1400" b="0" strike="noStrike" spc="-1">
                <a:latin typeface="Arial"/>
              </a:rPr>
              <a:t>* What does P do? It figures out a spanning tree of the shape, rooted at the origin, and  it outputs the children of the  input point in the spanning tree.</a:t>
            </a:r>
          </a:p>
          <a:p>
            <a:r>
              <a:rPr lang="en-US" sz="1400" b="0" strike="noStrike" spc="-1">
                <a:latin typeface="Arial"/>
              </a:rPr>
              <a:t>* The tiles run this program on input (0,0), and it outputs the children of (0,0), which are the point below (0,-1), and the point to the right (1,0), along with  copies of the program P.</a:t>
            </a:r>
          </a:p>
          <a:p>
            <a:r>
              <a:rPr lang="en-US" sz="1400" b="0" strike="noStrike" spc="-1">
                <a:latin typeface="Arial"/>
              </a:rPr>
              <a:t>* Now some tiles grow to propagate this data to the neighboring blocks that represent these points, so this one goes below and this one goes to the right.</a:t>
            </a:r>
          </a:p>
          <a:p>
            <a:r>
              <a:rPr lang="en-US" sz="1400" b="0" strike="noStrike" spc="-1">
                <a:latin typeface="Arial"/>
              </a:rPr>
              <a:t>* Some tiles fill in the rest of the block.</a:t>
            </a:r>
          </a:p>
          <a:p>
            <a:r>
              <a:rPr lang="en-US" sz="1400" b="0" strike="noStrike" spc="-1">
                <a:latin typeface="Arial"/>
              </a:rPr>
              <a:t>* And now, look at what we have; these blocks now have the information needed to do what this block just did: figure out *their* child blocks and grow into them.</a:t>
            </a:r>
          </a:p>
          <a:p>
            <a:r>
              <a:rPr lang="en-US" sz="1400" b="0" strike="noStrike" spc="-1">
                <a:latin typeface="Arial"/>
              </a:rPr>
              <a:t>* And in this way, the tiles assemble the whole shape, in an order dictated by the spanning tree.</a:t>
            </a:r>
          </a:p>
          <a:p>
            <a:r>
              <a:rPr lang="en-US" sz="1400" b="0" strike="noStrike" spc="-1">
                <a:latin typeface="Arial"/>
              </a:rPr>
              <a:t>* And that's how we make whatever shape we want grow from this universal tile set, just by adjusting their concentrations.</a:t>
            </a:r>
          </a:p>
        </p:txBody>
      </p:sp>
    </p:spTree>
    <p:extLst>
      <p:ext uri="{BB962C8B-B14F-4D97-AF65-F5344CB8AC3E}">
        <p14:creationId xmlns:p14="http://schemas.microsoft.com/office/powerpoint/2010/main" val="1111207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PlaceHolder 1"/>
          <p:cNvSpPr>
            <a:spLocks noGrp="1" noRot="1" noChangeAspect="1"/>
          </p:cNvSpPr>
          <p:nvPr>
            <p:ph type="sldImg"/>
          </p:nvPr>
        </p:nvSpPr>
        <p:spPr>
          <a:xfrm>
            <a:off x="217488" y="812800"/>
            <a:ext cx="7123112" cy="4008438"/>
          </a:xfrm>
          <a:prstGeom prst="rect">
            <a:avLst/>
          </a:prstGeom>
        </p:spPr>
      </p:sp>
      <p:sp>
        <p:nvSpPr>
          <p:cNvPr id="1296" name="PlaceHolder 2"/>
          <p:cNvSpPr>
            <a:spLocks noGrp="1"/>
          </p:cNvSpPr>
          <p:nvPr>
            <p:ph type="body"/>
          </p:nvPr>
        </p:nvSpPr>
        <p:spPr>
          <a:xfrm>
            <a:off x="213120" y="5078520"/>
            <a:ext cx="7065720" cy="4721040"/>
          </a:xfrm>
          <a:prstGeom prst="rect">
            <a:avLst/>
          </a:prstGeom>
        </p:spPr>
        <p:txBody>
          <a:bodyPr lIns="0" tIns="0" rIns="0" bIns="0">
            <a:noAutofit/>
          </a:bodyPr>
          <a:lstStyle/>
          <a:p>
            <a:r>
              <a:rPr lang="en-US" sz="1800" b="0" strike="noStrike" spc="-1">
                <a:latin typeface="Arial"/>
              </a:rPr>
              <a:t>* There's a single, fixed set of tile types that can be made very likely to assemble whatever finite shape you want (possibly scaled up by some constant factor) just by mixing them in the right concentrations based on the shape you want.</a:t>
            </a:r>
          </a:p>
          <a:p>
            <a:endParaRPr lang="en-US" sz="1800" b="0" strike="noStrike" spc="-1">
              <a:latin typeface="Arial"/>
            </a:endParaRPr>
          </a:p>
          <a:p>
            <a:r>
              <a:rPr lang="en-US" sz="1800" b="0" strike="noStrike" spc="-1">
                <a:latin typeface="Arial"/>
              </a:rPr>
              <a:t>* So if you want the tiles to assemble smiley faces, mix them in certain proportions, and nearly everything that is assembled will be a smiley face, though you may see the occasional erroneous shape.</a:t>
            </a:r>
          </a:p>
          <a:p>
            <a:endParaRPr lang="en-US" sz="1800" b="0" strike="noStrike" spc="-1">
              <a:latin typeface="Arial"/>
            </a:endParaRPr>
          </a:p>
          <a:p>
            <a:r>
              <a:rPr lang="en-US" sz="1800" b="0" strike="noStrike" spc="-1">
                <a:latin typeface="Arial"/>
              </a:rPr>
              <a:t>* If instead you want little Eiffel towers, use the exact same tile types, just mix them in different proportions, and you'll get mostly Eiffel towers, with the occasional erroneous shape.</a:t>
            </a:r>
          </a:p>
          <a:p>
            <a:endParaRPr lang="en-US" sz="1800" b="0" strike="noStrike" spc="-1">
              <a:latin typeface="Arial"/>
            </a:endParaRPr>
          </a:p>
          <a:p>
            <a:r>
              <a:rPr lang="en-US" sz="1800" b="0" strike="noStrike" spc="-1">
                <a:latin typeface="Arial"/>
              </a:rPr>
              <a:t>* So how on earth is something like this possible?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7" name="PlaceHolder 1"/>
          <p:cNvSpPr>
            <a:spLocks noGrp="1" noRot="1" noChangeAspect="1"/>
          </p:cNvSpPr>
          <p:nvPr>
            <p:ph type="sldImg"/>
          </p:nvPr>
        </p:nvSpPr>
        <p:spPr>
          <a:xfrm>
            <a:off x="217488" y="812800"/>
            <a:ext cx="7123112" cy="4008438"/>
          </a:xfrm>
          <a:prstGeom prst="rect">
            <a:avLst/>
          </a:prstGeom>
        </p:spPr>
      </p:sp>
      <p:sp>
        <p:nvSpPr>
          <p:cNvPr id="4368" name="PlaceHolder 2"/>
          <p:cNvSpPr>
            <a:spLocks noGrp="1"/>
          </p:cNvSpPr>
          <p:nvPr>
            <p:ph type="body"/>
          </p:nvPr>
        </p:nvSpPr>
        <p:spPr>
          <a:xfrm>
            <a:off x="756000" y="5078520"/>
            <a:ext cx="6047640" cy="4721040"/>
          </a:xfrm>
          <a:prstGeom prst="rect">
            <a:avLst/>
          </a:prstGeom>
        </p:spPr>
        <p:txBody>
          <a:bodyPr lIns="0" tIns="0" rIns="0" bIns="0">
            <a:noAutofit/>
          </a:bodyPr>
          <a:lstStyle/>
          <a:p>
            <a:r>
              <a:rPr lang="en-US" sz="2000" b="0" strike="noStrike" spc="-1">
                <a:latin typeface="Arial"/>
              </a:rPr>
              <a:t>blah</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a:t>
            </a:r>
          </a:p>
        </p:txBody>
      </p:sp>
      <p:sp>
        <p:nvSpPr>
          <p:cNvPr id="4" name="Slide Number Placeholder 3"/>
          <p:cNvSpPr>
            <a:spLocks noGrp="1"/>
          </p:cNvSpPr>
          <p:nvPr>
            <p:ph type="sldNum" sz="quarter" idx="5"/>
          </p:nvPr>
        </p:nvSpPr>
        <p:spPr/>
        <p:txBody>
          <a:bodyPr/>
          <a:lstStyle/>
          <a:p>
            <a:fld id="{EB690D7B-8D60-4E23-B22D-5ACC00216E47}" type="slidenum">
              <a:rPr lang="en-US" smtClean="0"/>
              <a:t>101</a:t>
            </a:fld>
            <a:endParaRPr lang="en-US"/>
          </a:p>
        </p:txBody>
      </p:sp>
    </p:spTree>
    <p:extLst>
      <p:ext uri="{BB962C8B-B14F-4D97-AF65-F5344CB8AC3E}">
        <p14:creationId xmlns:p14="http://schemas.microsoft.com/office/powerpoint/2010/main" val="3477788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thank my co-authors on this work, especially Damien Woods and Erik Winfree, and all the people who helped me learn the lab skills necessary to pull it off.</a:t>
            </a:r>
          </a:p>
        </p:txBody>
      </p:sp>
      <p:sp>
        <p:nvSpPr>
          <p:cNvPr id="4" name="Slide Number Placeholder 3"/>
          <p:cNvSpPr>
            <a:spLocks noGrp="1"/>
          </p:cNvSpPr>
          <p:nvPr>
            <p:ph type="sldNum" sz="quarter" idx="5"/>
          </p:nvPr>
        </p:nvSpPr>
        <p:spPr/>
        <p:txBody>
          <a:bodyPr/>
          <a:lstStyle/>
          <a:p>
            <a:fld id="{EB690D7B-8D60-4E23-B22D-5ACC00216E47}" type="slidenum">
              <a:rPr lang="en-US" smtClean="0"/>
              <a:t>102</a:t>
            </a:fld>
            <a:endParaRPr lang="en-US"/>
          </a:p>
        </p:txBody>
      </p:sp>
    </p:spTree>
    <p:extLst>
      <p:ext uri="{BB962C8B-B14F-4D97-AF65-F5344CB8AC3E}">
        <p14:creationId xmlns:p14="http://schemas.microsoft.com/office/powerpoint/2010/main" val="4115183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we build the tiles, out of our favorite molecule.</a:t>
            </a:r>
          </a:p>
        </p:txBody>
      </p:sp>
      <p:sp>
        <p:nvSpPr>
          <p:cNvPr id="4" name="Slide Number Placeholder 3"/>
          <p:cNvSpPr>
            <a:spLocks noGrp="1"/>
          </p:cNvSpPr>
          <p:nvPr>
            <p:ph type="sldNum" sz="quarter" idx="10"/>
          </p:nvPr>
        </p:nvSpPr>
        <p:spPr/>
        <p:txBody>
          <a:bodyPr/>
          <a:lstStyle/>
          <a:p>
            <a:fld id="{EB690D7B-8D60-4E23-B22D-5ACC00216E47}" type="slidenum">
              <a:rPr lang="en-US" smtClean="0"/>
              <a:t>103</a:t>
            </a:fld>
            <a:endParaRPr lang="en-US"/>
          </a:p>
        </p:txBody>
      </p:sp>
    </p:spTree>
    <p:extLst>
      <p:ext uri="{BB962C8B-B14F-4D97-AF65-F5344CB8AC3E}">
        <p14:creationId xmlns:p14="http://schemas.microsoft.com/office/powerpoint/2010/main" val="323250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90D7B-8D60-4E23-B22D-5ACC00216E47}" type="slidenum">
              <a:rPr lang="en-US" smtClean="0"/>
              <a:t>5</a:t>
            </a:fld>
            <a:endParaRPr lang="en-US"/>
          </a:p>
        </p:txBody>
      </p:sp>
    </p:spTree>
    <p:extLst>
      <p:ext uri="{BB962C8B-B14F-4D97-AF65-F5344CB8AC3E}">
        <p14:creationId xmlns:p14="http://schemas.microsoft.com/office/powerpoint/2010/main" val="814911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There’s some bits… I don’t like them... Don’t care for these bits.</a:t>
            </a:r>
          </a:p>
          <a:p>
            <a:pPr marL="171450" indent="-171450">
              <a:buFont typeface="Arial" panose="020B0604020202020204" pitchFamily="34" charset="0"/>
              <a:buChar char="•"/>
            </a:pPr>
            <a:r>
              <a:rPr lang="en-US" dirty="0"/>
              <a:t>Now these bits on the other hand… these bits I like.</a:t>
            </a:r>
          </a:p>
          <a:p>
            <a:pPr marL="171450" indent="-171450">
              <a:buFont typeface="Arial" panose="020B0604020202020204" pitchFamily="34" charset="0"/>
              <a:buChar char="•"/>
            </a:pPr>
            <a:r>
              <a:rPr lang="en-US" dirty="0"/>
              <a:t>In truth, they’re the same bits, but they’re arranged so nicely, with all the 1’s on top.</a:t>
            </a:r>
          </a:p>
          <a:p>
            <a:pPr marL="171450" indent="-171450">
              <a:buFont typeface="Arial" panose="020B0604020202020204" pitchFamily="34" charset="0"/>
              <a:buChar char="•"/>
            </a:pPr>
            <a:r>
              <a:rPr lang="en-US" dirty="0"/>
              <a:t>How I can get the former bits to be like this?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Imagine</a:t>
            </a:r>
            <a:r>
              <a:rPr lang="en-US" baseline="0" dirty="0"/>
              <a:t> we can examine a pair of adjacent bits and change them.</a:t>
            </a:r>
          </a:p>
          <a:p>
            <a:pPr marL="171450" indent="-171450">
              <a:buFont typeface="Arial" panose="020B0604020202020204" pitchFamily="34" charset="0"/>
              <a:buChar char="•"/>
            </a:pPr>
            <a:r>
              <a:rPr lang="en-US" baseline="0" dirty="0"/>
              <a:t>In this pair, the 0 is on top and the 1 on bottom, but we want the 1 on top, so we swap them.</a:t>
            </a:r>
          </a:p>
          <a:p>
            <a:pPr marL="171450" indent="-171450">
              <a:buFont typeface="Arial" panose="020B0604020202020204" pitchFamily="34" charset="0"/>
              <a:buChar char="•"/>
            </a:pPr>
            <a:r>
              <a:rPr lang="en-US" baseline="0" dirty="0"/>
              <a:t>This pair is already in the correct relative order, so we leave it.</a:t>
            </a:r>
          </a:p>
          <a:p>
            <a:pPr marL="171450" indent="-171450">
              <a:buFont typeface="Arial" panose="020B0604020202020204" pitchFamily="34" charset="0"/>
              <a:buChar char="•"/>
            </a:pPr>
            <a:r>
              <a:rPr lang="en-US" baseline="0" dirty="0"/>
              <a:t>These are both 1’s, so there’s only one order, so we leave it.</a:t>
            </a:r>
          </a:p>
          <a:p>
            <a:pPr marL="171450" indent="-171450">
              <a:buFont typeface="Arial" panose="020B0604020202020204" pitchFamily="34" charset="0"/>
              <a:buChar char="•"/>
            </a:pPr>
            <a:r>
              <a:rPr lang="en-US" baseline="0" dirty="0"/>
              <a:t>If we looked at these pairs again, the bits would stay the same, so we shift the reading frame; this lets more bits get swapped.</a:t>
            </a:r>
          </a:p>
          <a:p>
            <a:pPr marL="171450" indent="-171450">
              <a:buFont typeface="Arial" panose="020B0604020202020204" pitchFamily="34" charset="0"/>
              <a:buChar char="•"/>
            </a:pPr>
            <a:r>
              <a:rPr lang="en-US" baseline="0" dirty="0"/>
              <a:t>In the shifted reading frame, we have a lonesome bit on top and one on bottom, so we add half-gates to propagate these.</a:t>
            </a:r>
          </a:p>
          <a:p>
            <a:pPr marL="171450" indent="-171450">
              <a:buFont typeface="Arial" panose="020B0604020202020204" pitchFamily="34" charset="0"/>
              <a:buChar char="•"/>
            </a:pPr>
            <a:r>
              <a:rPr lang="en-US" baseline="0" dirty="0"/>
              <a:t>Now we just repeat these gates, and eventually, the bits end up sorted.</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104</a:t>
            </a:fld>
            <a:endParaRPr lang="en-US"/>
          </a:p>
        </p:txBody>
      </p:sp>
    </p:spTree>
    <p:extLst>
      <p:ext uri="{BB962C8B-B14F-4D97-AF65-F5344CB8AC3E}">
        <p14:creationId xmlns:p14="http://schemas.microsoft.com/office/powerpoint/2010/main" val="753274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Here’s some more bits… I don’t know yet whether I like these.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like odd numbers of 1’s, but I don’t know how many there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Let’s move them to this</a:t>
            </a:r>
            <a:r>
              <a:rPr lang="en-US" baseline="0" dirty="0"/>
              <a:t> line to count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So the 1’s above the line should move down, but below the line they should move 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indicating I want to allow different gates to compute different functions, so we’ll label the gates differently.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we see two 1’s, we’ll change them both to 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Now, this decreases the number of 1’s by 2, so if it was odd before, it’s still odd.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Eventually the remaining 1 makes its way to the middle, and stays there.</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105</a:t>
            </a:fld>
            <a:endParaRPr lang="en-US"/>
          </a:p>
        </p:txBody>
      </p:sp>
    </p:spTree>
    <p:extLst>
      <p:ext uri="{BB962C8B-B14F-4D97-AF65-F5344CB8AC3E}">
        <p14:creationId xmlns:p14="http://schemas.microsoft.com/office/powerpoint/2010/main" val="101366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a:t>
            </a:r>
            <a:r>
              <a:rPr lang="en-US" baseline="0" dirty="0"/>
              <a:t> consider if we start with an </a:t>
            </a:r>
            <a:r>
              <a:rPr lang="en-US" b="1" i="1" u="sng" baseline="0" dirty="0"/>
              <a:t>even</a:t>
            </a:r>
            <a:r>
              <a:rPr lang="en-US" baseline="0" dirty="0"/>
              <a:t> number of 1’s.</a:t>
            </a:r>
          </a:p>
          <a:p>
            <a:pPr marL="171450" indent="-171450">
              <a:buFont typeface="Arial" panose="020B0604020202020204" pitchFamily="34" charset="0"/>
              <a:buChar char="•"/>
            </a:pPr>
            <a:r>
              <a:rPr lang="en-US" baseline="0" dirty="0"/>
              <a:t>The middle two cancel, and the outer two move toward the middle.</a:t>
            </a:r>
          </a:p>
          <a:p>
            <a:pPr marL="171450" indent="-171450">
              <a:buFont typeface="Arial" panose="020B0604020202020204" pitchFamily="34" charset="0"/>
              <a:buChar char="•"/>
            </a:pPr>
            <a:r>
              <a:rPr lang="en-US" baseline="0" dirty="0"/>
              <a:t>They move again.</a:t>
            </a:r>
          </a:p>
          <a:p>
            <a:pPr marL="171450" indent="-171450">
              <a:buFont typeface="Arial" panose="020B0604020202020204" pitchFamily="34" charset="0"/>
              <a:buChar char="•"/>
            </a:pPr>
            <a:r>
              <a:rPr lang="en-US" baseline="0" dirty="0"/>
              <a:t>Eventually they meet and cancel.</a:t>
            </a:r>
          </a:p>
          <a:p>
            <a:pPr marL="171450" indent="-171450">
              <a:buFont typeface="Arial" panose="020B0604020202020204" pitchFamily="34" charset="0"/>
              <a:buChar char="•"/>
            </a:pPr>
            <a:r>
              <a:rPr lang="en-US" baseline="0" dirty="0"/>
              <a:t>And now we have all 0’s.</a:t>
            </a:r>
          </a:p>
          <a:p>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106</a:t>
            </a:fld>
            <a:endParaRPr lang="en-US"/>
          </a:p>
        </p:txBody>
      </p:sp>
    </p:spTree>
    <p:extLst>
      <p:ext uri="{BB962C8B-B14F-4D97-AF65-F5344CB8AC3E}">
        <p14:creationId xmlns:p14="http://schemas.microsoft.com/office/powerpoint/2010/main" val="291877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a:t>
            </a:r>
            <a:r>
              <a:rPr lang="en-US" b="1" i="1" u="sng" dirty="0"/>
              <a:t>examples</a:t>
            </a:r>
            <a:r>
              <a:rPr lang="en-US" dirty="0"/>
              <a:t> of a formal</a:t>
            </a:r>
            <a:r>
              <a:rPr lang="en-US" baseline="0" dirty="0"/>
              <a:t> circuit model I’ll define now.</a:t>
            </a:r>
          </a:p>
          <a:p>
            <a:pPr marL="171450" indent="-171450">
              <a:buFont typeface="Arial" panose="020B0604020202020204" pitchFamily="34" charset="0"/>
              <a:buChar char="•"/>
            </a:pPr>
            <a:r>
              <a:rPr lang="en-US" baseline="0" dirty="0"/>
              <a:t>The basic unit is a </a:t>
            </a:r>
            <a:r>
              <a:rPr lang="en-US" b="1" i="1" u="sng" baseline="0" dirty="0"/>
              <a:t>gate</a:t>
            </a:r>
            <a:r>
              <a:rPr lang="en-US" i="0" baseline="0" dirty="0"/>
              <a:t>, most gates have two input bits and two output bits, though we also allow one-input/one-output.</a:t>
            </a:r>
          </a:p>
          <a:p>
            <a:pPr marL="171450" indent="-171450">
              <a:buFont typeface="Arial" panose="020B0604020202020204" pitchFamily="34" charset="0"/>
              <a:buChar char="•"/>
            </a:pPr>
            <a:r>
              <a:rPr lang="en-US" i="0" baseline="0" dirty="0"/>
              <a:t>The gate is defined by a </a:t>
            </a:r>
            <a:r>
              <a:rPr lang="en-US" b="1" i="1" u="sng" baseline="0" dirty="0">
                <a:solidFill>
                  <a:srgbClr val="C00000"/>
                </a:solidFill>
              </a:rPr>
              <a:t>truth table</a:t>
            </a:r>
            <a:r>
              <a:rPr lang="en-US" i="0" baseline="0" dirty="0"/>
              <a:t>.</a:t>
            </a:r>
          </a:p>
          <a:p>
            <a:pPr marL="171450" indent="-171450">
              <a:buFont typeface="Arial" panose="020B0604020202020204" pitchFamily="34" charset="0"/>
              <a:buChar char="•"/>
            </a:pPr>
            <a:r>
              <a:rPr lang="en-US" i="0" baseline="0" dirty="0"/>
              <a:t>The outputs can be any function of the inputs you want, so any way to fill in these output bits in the truth table defines a </a:t>
            </a:r>
            <a:r>
              <a:rPr lang="en-US" b="1" i="1" u="sng" baseline="0" dirty="0"/>
              <a:t>legitimate</a:t>
            </a:r>
            <a:r>
              <a:rPr lang="en-US" i="0" baseline="0" dirty="0"/>
              <a:t> gate.</a:t>
            </a:r>
            <a:endParaRPr lang="en-US" i="1" dirty="0"/>
          </a:p>
        </p:txBody>
      </p:sp>
      <p:sp>
        <p:nvSpPr>
          <p:cNvPr id="4" name="Slide Number Placeholder 3"/>
          <p:cNvSpPr>
            <a:spLocks noGrp="1"/>
          </p:cNvSpPr>
          <p:nvPr>
            <p:ph type="sldNum" sz="quarter" idx="10"/>
          </p:nvPr>
        </p:nvSpPr>
        <p:spPr/>
        <p:txBody>
          <a:bodyPr/>
          <a:lstStyle/>
          <a:p>
            <a:fld id="{EB690D7B-8D60-4E23-B22D-5ACC00216E47}" type="slidenum">
              <a:rPr lang="en-US" smtClean="0"/>
              <a:t>107</a:t>
            </a:fld>
            <a:endParaRPr lang="en-US"/>
          </a:p>
        </p:txBody>
      </p:sp>
    </p:spTree>
    <p:extLst>
      <p:ext uri="{BB962C8B-B14F-4D97-AF65-F5344CB8AC3E}">
        <p14:creationId xmlns:p14="http://schemas.microsoft.com/office/powerpoint/2010/main" val="2088834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gate has a </a:t>
            </a:r>
            <a:r>
              <a:rPr lang="en-US" b="1" i="1" u="sng" dirty="0"/>
              <a:t>row</a:t>
            </a:r>
            <a:r>
              <a:rPr lang="en-US" b="1" i="1" u="sng" baseline="0" dirty="0"/>
              <a:t> number</a:t>
            </a:r>
            <a:r>
              <a:rPr lang="en-US" baseline="0" dirty="0"/>
              <a:t>, this one is row 3.</a:t>
            </a:r>
          </a:p>
          <a:p>
            <a:pPr marL="171450" indent="-171450">
              <a:buFont typeface="Arial" panose="020B0604020202020204" pitchFamily="34" charset="0"/>
              <a:buChar char="•"/>
            </a:pPr>
            <a:r>
              <a:rPr lang="en-US" baseline="0" dirty="0"/>
              <a:t>The gate connects to gates in </a:t>
            </a:r>
            <a:r>
              <a:rPr lang="en-US" b="1" i="1" u="sng" baseline="0" dirty="0"/>
              <a:t>adjacent</a:t>
            </a:r>
            <a:r>
              <a:rPr lang="en-US" baseline="0" dirty="0"/>
              <a:t> rows.</a:t>
            </a:r>
          </a:p>
          <a:p>
            <a:pPr marL="171450" indent="-171450">
              <a:buFont typeface="Arial" panose="020B0604020202020204" pitchFamily="34" charset="0"/>
              <a:buChar char="•"/>
            </a:pPr>
            <a:r>
              <a:rPr lang="en-US" baseline="0" dirty="0"/>
              <a:t>All rows put together make a </a:t>
            </a:r>
            <a:r>
              <a:rPr lang="en-US" b="1" i="1" u="sng" baseline="0" dirty="0"/>
              <a:t>layer</a:t>
            </a:r>
            <a:r>
              <a:rPr lang="en-US" baseline="0" dirty="0"/>
              <a:t>.</a:t>
            </a:r>
          </a:p>
          <a:p>
            <a:pPr marL="171450" indent="-171450">
              <a:buFont typeface="Arial" panose="020B0604020202020204" pitchFamily="34" charset="0"/>
              <a:buChar char="•"/>
            </a:pPr>
            <a:r>
              <a:rPr lang="en-US" baseline="0" dirty="0"/>
              <a:t>And gates in different rows can compute </a:t>
            </a:r>
            <a:r>
              <a:rPr lang="en-US" b="1" i="1" u="sng" baseline="0" dirty="0"/>
              <a:t>different functions</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108</a:t>
            </a:fld>
            <a:endParaRPr lang="en-US"/>
          </a:p>
        </p:txBody>
      </p:sp>
    </p:spTree>
    <p:extLst>
      <p:ext uri="{BB962C8B-B14F-4D97-AF65-F5344CB8AC3E}">
        <p14:creationId xmlns:p14="http://schemas.microsoft.com/office/powerpoint/2010/main" val="2118430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feature of the model we haven’t yet seen is </a:t>
            </a:r>
            <a:r>
              <a:rPr lang="en-US" b="1" i="1" u="sng" dirty="0"/>
              <a:t>randomization</a:t>
            </a:r>
            <a:r>
              <a:rPr lang="en-US" dirty="0"/>
              <a:t>.</a:t>
            </a:r>
          </a:p>
          <a:p>
            <a:pPr marL="171450" indent="-171450">
              <a:buFont typeface="Arial" panose="020B0604020202020204" pitchFamily="34" charset="0"/>
              <a:buChar char="•"/>
            </a:pPr>
            <a:r>
              <a:rPr lang="en-US" dirty="0"/>
              <a:t>The programmer can optionally</a:t>
            </a:r>
            <a:r>
              <a:rPr lang="en-US" baseline="0" dirty="0"/>
              <a:t> specify </a:t>
            </a:r>
            <a:r>
              <a:rPr lang="en-US" b="1" i="1" u="sng" baseline="0" dirty="0"/>
              <a:t>multiple</a:t>
            </a:r>
            <a:r>
              <a:rPr lang="en-US" baseline="0" dirty="0"/>
              <a:t> gates per row, </a:t>
            </a:r>
          </a:p>
          <a:p>
            <a:pPr marL="171450" indent="-171450">
              <a:buFont typeface="Arial" panose="020B0604020202020204" pitchFamily="34" charset="0"/>
              <a:buChar char="•"/>
            </a:pPr>
            <a:r>
              <a:rPr lang="en-US" baseline="0" dirty="0"/>
              <a:t>and assign a </a:t>
            </a:r>
            <a:r>
              <a:rPr lang="en-US" b="1" i="1" u="sng" baseline="0" dirty="0"/>
              <a:t>probability</a:t>
            </a:r>
            <a:r>
              <a:rPr lang="en-US" baseline="0" dirty="0"/>
              <a:t> to each to be used each time the gate is evaluated.</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109</a:t>
            </a:fld>
            <a:endParaRPr lang="en-US"/>
          </a:p>
        </p:txBody>
      </p:sp>
    </p:spTree>
    <p:extLst>
      <p:ext uri="{BB962C8B-B14F-4D97-AF65-F5344CB8AC3E}">
        <p14:creationId xmlns:p14="http://schemas.microsoft.com/office/powerpoint/2010/main" val="3397659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the </a:t>
            </a:r>
            <a:r>
              <a:rPr lang="en-US" b="1" i="1" u="sng" dirty="0"/>
              <a:t>programmer</a:t>
            </a:r>
            <a:r>
              <a:rPr lang="en-US" baseline="0" dirty="0"/>
              <a:t> defines a circuit by specifying a layer: the gates that go in each row.</a:t>
            </a:r>
          </a:p>
          <a:p>
            <a:pPr marL="171450" indent="-171450">
              <a:buFont typeface="Arial" panose="020B0604020202020204" pitchFamily="34" charset="0"/>
              <a:buChar char="•"/>
            </a:pPr>
            <a:r>
              <a:rPr lang="en-US" baseline="0" dirty="0"/>
              <a:t>The </a:t>
            </a:r>
            <a:r>
              <a:rPr lang="en-US" b="1" i="1" u="sng" baseline="0" dirty="0"/>
              <a:t>user</a:t>
            </a:r>
            <a:r>
              <a:rPr lang="en-US" baseline="0" dirty="0"/>
              <a:t> gives n input bits to the first layer, n=6 here.</a:t>
            </a:r>
          </a:p>
          <a:p>
            <a:pPr marL="171450" indent="-171450">
              <a:buFont typeface="Arial" panose="020B0604020202020204" pitchFamily="34" charset="0"/>
              <a:buChar char="•"/>
            </a:pPr>
            <a:r>
              <a:rPr lang="en-US" baseline="0" dirty="0"/>
              <a:t>And the layers repeat forever, with </a:t>
            </a:r>
            <a:r>
              <a:rPr lang="en-US" b="1" i="1" u="sng" baseline="0" dirty="0"/>
              <a:t>computation flowing from left to right</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110</a:t>
            </a:fld>
            <a:endParaRPr lang="en-US"/>
          </a:p>
        </p:txBody>
      </p:sp>
    </p:spTree>
    <p:extLst>
      <p:ext uri="{BB962C8B-B14F-4D97-AF65-F5344CB8AC3E}">
        <p14:creationId xmlns:p14="http://schemas.microsoft.com/office/powerpoint/2010/main" val="3373022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go through some more examples.</a:t>
            </a:r>
          </a:p>
          <a:p>
            <a:pPr marL="171450" indent="-171450">
              <a:buFont typeface="Arial" panose="020B0604020202020204" pitchFamily="34" charset="0"/>
              <a:buChar char="•"/>
            </a:pPr>
            <a:r>
              <a:rPr lang="en-US" dirty="0"/>
              <a:t>The simplest circuit we could imagine is </a:t>
            </a:r>
            <a:r>
              <a:rPr lang="en-US" b="1" i="1" u="sng" dirty="0"/>
              <a:t>copying</a:t>
            </a:r>
            <a:r>
              <a:rPr lang="en-US" dirty="0"/>
              <a:t>:</a:t>
            </a:r>
            <a:r>
              <a:rPr lang="en-US" baseline="0" dirty="0"/>
              <a:t> every gate is simply the identity function, so the 1’s and 0’s move in a straight horizontal path to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From now on</a:t>
            </a:r>
            <a:r>
              <a:rPr lang="en-US" baseline="0" dirty="0"/>
              <a:t> I’ll draw </a:t>
            </a:r>
            <a:r>
              <a:rPr lang="en-US" b="0" i="0" u="none" baseline="0" dirty="0"/>
              <a:t>circuit evaluations</a:t>
            </a:r>
            <a:r>
              <a:rPr lang="en-US" baseline="0" dirty="0"/>
              <a:t> like this, with an </a:t>
            </a:r>
            <a:r>
              <a:rPr lang="en-US" b="1" i="1" u="sng" baseline="0" dirty="0"/>
              <a:t>asterisk</a:t>
            </a:r>
            <a:r>
              <a:rPr lang="en-US" baseline="0" dirty="0"/>
              <a:t> indicating a 1, and everywhere else is 0’s.</a:t>
            </a:r>
            <a:endParaRPr lang="en-US" dirty="0"/>
          </a:p>
          <a:p>
            <a:pPr marL="171450" indent="-171450">
              <a:buFont typeface="Arial" panose="020B0604020202020204" pitchFamily="34" charset="0"/>
              <a:buChar char="•"/>
            </a:pPr>
            <a:r>
              <a:rPr lang="en-US" baseline="0" dirty="0"/>
              <a:t>We already saw how to </a:t>
            </a:r>
            <a:r>
              <a:rPr lang="en-US" b="1" i="1" u="sng" baseline="0" dirty="0"/>
              <a:t>sort</a:t>
            </a:r>
            <a:r>
              <a:rPr lang="en-US" baseline="0" dirty="0"/>
              <a:t>: pushing the 1’s up to the top as computation flows from left to right.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111</a:t>
            </a:fld>
            <a:endParaRPr lang="en-US"/>
          </a:p>
        </p:txBody>
      </p:sp>
    </p:spTree>
    <p:extLst>
      <p:ext uri="{BB962C8B-B14F-4D97-AF65-F5344CB8AC3E}">
        <p14:creationId xmlns:p14="http://schemas.microsoft.com/office/powerpoint/2010/main" val="1391674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go through some more examples.</a:t>
            </a:r>
          </a:p>
          <a:p>
            <a:pPr marL="171450" indent="-171450">
              <a:buFont typeface="Arial" panose="020B0604020202020204" pitchFamily="34" charset="0"/>
              <a:buChar char="•"/>
            </a:pPr>
            <a:r>
              <a:rPr lang="en-US" dirty="0"/>
              <a:t>The simplest circuit we could imagine is </a:t>
            </a:r>
            <a:r>
              <a:rPr lang="en-US" b="1" i="1" u="sng" dirty="0"/>
              <a:t>copying</a:t>
            </a:r>
            <a:r>
              <a:rPr lang="en-US" dirty="0"/>
              <a:t>:</a:t>
            </a:r>
            <a:r>
              <a:rPr lang="en-US" baseline="0" dirty="0"/>
              <a:t> every gate is simply the identity function, so the 1’s and 0’s move in a straight horizontal path to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From now on</a:t>
            </a:r>
            <a:r>
              <a:rPr lang="en-US" baseline="0" dirty="0"/>
              <a:t> I’ll draw </a:t>
            </a:r>
            <a:r>
              <a:rPr lang="en-US" b="0" i="0" u="none" baseline="0" dirty="0"/>
              <a:t>circuit evaluations</a:t>
            </a:r>
            <a:r>
              <a:rPr lang="en-US" baseline="0" dirty="0"/>
              <a:t> like this, with an </a:t>
            </a:r>
            <a:r>
              <a:rPr lang="en-US" b="1" i="1" u="sng" baseline="0" dirty="0"/>
              <a:t>asterisk</a:t>
            </a:r>
            <a:r>
              <a:rPr lang="en-US" baseline="0" dirty="0"/>
              <a:t> indicating a 1, and everywhere else is 0’s.</a:t>
            </a:r>
            <a:endParaRPr lang="en-US" dirty="0"/>
          </a:p>
          <a:p>
            <a:pPr marL="171450" indent="-171450">
              <a:buFont typeface="Arial" panose="020B0604020202020204" pitchFamily="34" charset="0"/>
              <a:buChar char="•"/>
            </a:pPr>
            <a:r>
              <a:rPr lang="en-US" baseline="0" dirty="0"/>
              <a:t>We already saw how to </a:t>
            </a:r>
            <a:r>
              <a:rPr lang="en-US" b="1" i="1" u="sng" baseline="0" dirty="0"/>
              <a:t>sort</a:t>
            </a:r>
            <a:r>
              <a:rPr lang="en-US" baseline="0" dirty="0"/>
              <a:t>: pushing the 1’s up to the top as computation flows from left to right.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112</a:t>
            </a:fld>
            <a:endParaRPr lang="en-US"/>
          </a:p>
        </p:txBody>
      </p:sp>
    </p:spTree>
    <p:extLst>
      <p:ext uri="{BB962C8B-B14F-4D97-AF65-F5344CB8AC3E}">
        <p14:creationId xmlns:p14="http://schemas.microsoft.com/office/powerpoint/2010/main" val="9267289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a simple</a:t>
            </a:r>
            <a:r>
              <a:rPr lang="en-US" baseline="0" dirty="0"/>
              <a:t> example of a randomized circuit: we call this </a:t>
            </a:r>
            <a:r>
              <a:rPr lang="en-US" b="1" i="1" u="sng" baseline="0" dirty="0"/>
              <a:t>lazy sorting</a:t>
            </a:r>
            <a:r>
              <a:rPr lang="en-US" baseline="0" dirty="0"/>
              <a:t>.</a:t>
            </a:r>
          </a:p>
          <a:p>
            <a:pPr marL="171450" indent="-171450">
              <a:buFont typeface="Arial" panose="020B0604020202020204" pitchFamily="34" charset="0"/>
              <a:buChar char="•"/>
            </a:pPr>
            <a:r>
              <a:rPr lang="en-US" baseline="0" dirty="0"/>
              <a:t>Every row has a copy and a sort gate, which get </a:t>
            </a:r>
            <a:r>
              <a:rPr lang="en-US" b="1" i="1" u="sng" baseline="0" dirty="0"/>
              <a:t>randomly chosen</a:t>
            </a:r>
            <a:r>
              <a:rPr lang="en-US" baseline="0" dirty="0"/>
              <a:t>.</a:t>
            </a:r>
          </a:p>
          <a:p>
            <a:pPr marL="171450" indent="-171450">
              <a:buFont typeface="Arial" panose="020B0604020202020204" pitchFamily="34" charset="0"/>
              <a:buChar char="•"/>
            </a:pPr>
            <a:r>
              <a:rPr lang="en-US" baseline="0" dirty="0"/>
              <a:t>So the bits </a:t>
            </a:r>
            <a:r>
              <a:rPr lang="en-US" b="1" i="1" u="sng" baseline="0" dirty="0"/>
              <a:t>eventually</a:t>
            </a:r>
            <a:r>
              <a:rPr lang="en-US" baseline="0" dirty="0"/>
              <a:t> get sorted, but it takes longer than normal sorting, </a:t>
            </a:r>
          </a:p>
          <a:p>
            <a:pPr marL="171450" indent="-171450">
              <a:buFont typeface="Arial" panose="020B0604020202020204" pitchFamily="34" charset="0"/>
              <a:buChar char="•"/>
            </a:pPr>
            <a:r>
              <a:rPr lang="en-US" baseline="0" dirty="0"/>
              <a:t>because sometimes </a:t>
            </a:r>
            <a:r>
              <a:rPr lang="en-US" b="1" i="1" u="sng" baseline="0" dirty="0"/>
              <a:t>copy is chosen</a:t>
            </a:r>
            <a:r>
              <a:rPr lang="en-US" baseline="0" dirty="0"/>
              <a:t> when a 1 and 0 should be swapped.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113</a:t>
            </a:fld>
            <a:endParaRPr lang="en-US"/>
          </a:p>
        </p:txBody>
      </p:sp>
    </p:spTree>
    <p:extLst>
      <p:ext uri="{BB962C8B-B14F-4D97-AF65-F5344CB8AC3E}">
        <p14:creationId xmlns:p14="http://schemas.microsoft.com/office/powerpoint/2010/main" val="346100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mean to say that a physical system </a:t>
            </a:r>
            <a:r>
              <a:rPr lang="en-US" i="1" dirty="0"/>
              <a:t>“does computation via molecular binding”</a:t>
            </a:r>
            <a:r>
              <a:rPr lang="en-US" dirty="0"/>
              <a:t>? Well, it could mean a lot of things, but there’s two popular lines of experimental research, with associated theoretical models, that make this idea specific.</a:t>
            </a:r>
          </a:p>
          <a:p>
            <a:pPr marL="171450" indent="-171450">
              <a:buFont typeface="Wingdings" panose="05000000000000000000" pitchFamily="2" charset="2"/>
              <a:buChar char="à"/>
            </a:pPr>
            <a:r>
              <a:rPr lang="en-US" dirty="0"/>
              <a:t>One is </a:t>
            </a:r>
            <a:r>
              <a:rPr lang="en-US" u="sng" dirty="0"/>
              <a:t>DNA tile self-assembly</a:t>
            </a:r>
            <a:r>
              <a:rPr lang="en-US" dirty="0"/>
              <a:t>. DNA complexes called </a:t>
            </a:r>
            <a:r>
              <a:rPr lang="en-US" i="1" dirty="0"/>
              <a:t>tiles</a:t>
            </a:r>
            <a:r>
              <a:rPr lang="en-US" dirty="0"/>
              <a:t>---each could be just one strand, could be 4 or 5 strands, this one here is actually made from hundreds of strands---bind to each other in a lattice to form a crystal. Here’s an AFM image of a 2D square lattice crystal made of DNA tiles. It’s not clear how “computation” could happen here, but we’ll get to that.</a:t>
            </a:r>
          </a:p>
          <a:p>
            <a:pPr marL="171450" indent="-171450">
              <a:buFont typeface="Wingdings" panose="05000000000000000000" pitchFamily="2" charset="2"/>
              <a:buChar char="à"/>
            </a:pPr>
            <a:r>
              <a:rPr lang="en-US" dirty="0"/>
              <a:t>Another popular nanoscale technology is </a:t>
            </a:r>
            <a:r>
              <a:rPr lang="en-US" u="sng" dirty="0"/>
              <a:t>DNA strand displacement</a:t>
            </a:r>
            <a:r>
              <a:rPr lang="en-US" dirty="0"/>
              <a:t>. Here, DNA complexes are more “dynamic”, they can bind, but they can also exchange individual DNA strands with each other and break apart.</a:t>
            </a:r>
          </a:p>
          <a:p>
            <a:endParaRPr lang="en-US" dirty="0"/>
          </a:p>
          <a:p>
            <a:r>
              <a:rPr lang="en-US" dirty="0"/>
              <a:t>I’ll give just enough details of these two methods to justify that they can “compute”, and as I warned, after that we’re going to stop talking about them.</a:t>
            </a:r>
            <a:r>
              <a:rPr lang="en-US" baseline="0" dirty="0"/>
              <a:t>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315F4AE0-2562-4CA3-B732-D1A75BD0347D}" type="slidenum">
              <a:rPr lang="en-US" smtClean="0"/>
              <a:t>8</a:t>
            </a:fld>
            <a:endParaRPr lang="en-US"/>
          </a:p>
        </p:txBody>
      </p:sp>
    </p:spTree>
    <p:extLst>
      <p:ext uri="{BB962C8B-B14F-4D97-AF65-F5344CB8AC3E}">
        <p14:creationId xmlns:p14="http://schemas.microsoft.com/office/powerpoint/2010/main" val="364667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saw how to compute </a:t>
            </a:r>
            <a:r>
              <a:rPr lang="en-US" b="1" i="1" u="sng" dirty="0"/>
              <a:t>parity</a:t>
            </a:r>
            <a:r>
              <a:rPr lang="en-US" dirty="0"/>
              <a:t>, which makes a stripe of 1’s, or not, depending</a:t>
            </a:r>
            <a:r>
              <a:rPr lang="en-US" baseline="0" dirty="0"/>
              <a:t> on whether the initial number of 1’s is odd.</a:t>
            </a:r>
          </a:p>
          <a:p>
            <a:pPr marL="171450" indent="-171450">
              <a:buFont typeface="Arial" panose="020B0604020202020204" pitchFamily="34" charset="0"/>
              <a:buChar char="•"/>
            </a:pPr>
            <a:r>
              <a:rPr lang="en-US" baseline="0" dirty="0"/>
              <a:t>Erik </a:t>
            </a:r>
            <a:r>
              <a:rPr lang="en-US" baseline="0" dirty="0" err="1"/>
              <a:t>Winfree</a:t>
            </a:r>
            <a:r>
              <a:rPr lang="en-US" baseline="0" dirty="0"/>
              <a:t> found a circuit to decide if the bits are a </a:t>
            </a:r>
            <a:r>
              <a:rPr lang="en-US" b="1" i="1" u="sng" baseline="0" dirty="0"/>
              <a:t>palindrome</a:t>
            </a:r>
            <a:r>
              <a:rPr lang="en-US" baseline="0" dirty="0"/>
              <a:t>, meaning they read the same forward and backward, like the name of this Swedish band, making this pattern if so, and this other pattern if not.</a:t>
            </a:r>
          </a:p>
          <a:p>
            <a:pPr marL="171450" indent="-171450">
              <a:buFont typeface="Arial" panose="020B0604020202020204" pitchFamily="34" charset="0"/>
              <a:buChar char="•"/>
            </a:pPr>
            <a:r>
              <a:rPr lang="en-US" baseline="0" dirty="0"/>
              <a:t>The bits could represent an integer in binary, and we want to know if it’s a </a:t>
            </a:r>
            <a:r>
              <a:rPr lang="en-US" b="1" i="1" u="sng" baseline="0" dirty="0"/>
              <a:t>multiple of 3</a:t>
            </a:r>
            <a:r>
              <a:rPr lang="en-US" baseline="0" dirty="0"/>
              <a:t>.</a:t>
            </a:r>
          </a:p>
          <a:p>
            <a:pPr marL="628650" lvl="1" indent="-171450">
              <a:buFont typeface="Arial" panose="020B0604020202020204" pitchFamily="34" charset="0"/>
              <a:buChar char="•"/>
            </a:pPr>
            <a:r>
              <a:rPr lang="en-US" baseline="0" dirty="0"/>
              <a:t>These bits are the binary expansion of 21, a multiple of 3, and the circuit makes this pattern.</a:t>
            </a:r>
          </a:p>
          <a:p>
            <a:pPr marL="628650" lvl="1" indent="-171450">
              <a:buFont typeface="Arial" panose="020B0604020202020204" pitchFamily="34" charset="0"/>
              <a:buChar char="•"/>
            </a:pPr>
            <a:r>
              <a:rPr lang="en-US" baseline="0" dirty="0"/>
              <a:t>Let’s flip the first bit to a 1, </a:t>
            </a:r>
            <a:r>
              <a:rPr lang="en-US" b="1" i="1" u="sng" baseline="0" dirty="0"/>
              <a:t>quick</a:t>
            </a:r>
            <a:r>
              <a:rPr lang="en-US" i="1" u="sng" baseline="0" dirty="0"/>
              <a:t>:</a:t>
            </a:r>
            <a:r>
              <a:rPr lang="en-US" baseline="0" dirty="0"/>
              <a:t> what’s that binary integer? Is it a multiple of 3? … turns out no, it’s not, so this other pattern appears</a:t>
            </a:r>
          </a:p>
          <a:p>
            <a:pPr marL="171450" lvl="0" indent="-171450">
              <a:buFont typeface="Arial" panose="020B0604020202020204" pitchFamily="34" charset="0"/>
              <a:buChar char="•"/>
            </a:pPr>
            <a:r>
              <a:rPr lang="en-US" baseline="0" dirty="0"/>
              <a:t>These are all examples of what computer scientists call </a:t>
            </a:r>
            <a:r>
              <a:rPr lang="en-US" b="1" i="1" u="sng" baseline="0" dirty="0"/>
              <a:t>decision problems</a:t>
            </a:r>
            <a:r>
              <a:rPr lang="en-US" baseline="0" dirty="0"/>
              <a:t>, questions with a yes/no answer.</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dirty="0"/>
              <a:t>Each layer receives 6 bits as input, so after 2^6 = 64 layers, the circuit </a:t>
            </a:r>
            <a:r>
              <a:rPr lang="en-US" b="1" i="1" u="sng" dirty="0"/>
              <a:t>must</a:t>
            </a:r>
            <a:r>
              <a:rPr lang="en-US" dirty="0"/>
              <a:t> repeat… </a:t>
            </a:r>
          </a:p>
          <a:p>
            <a:pPr marL="171450" lvl="0" indent="-171450">
              <a:buFont typeface="Arial" panose="020B0604020202020204" pitchFamily="34" charset="0"/>
              <a:buChar char="•"/>
            </a:pPr>
            <a:r>
              <a:rPr lang="en-US" dirty="0"/>
              <a:t>can we design a circuit that</a:t>
            </a:r>
            <a:r>
              <a:rPr lang="en-US" baseline="0" dirty="0"/>
              <a:t> goes through </a:t>
            </a:r>
            <a:r>
              <a:rPr lang="en-US" b="1" i="1" u="sng" baseline="0" dirty="0"/>
              <a:t>all 64 strings</a:t>
            </a:r>
            <a:r>
              <a:rPr lang="en-US" baseline="0" dirty="0"/>
              <a:t> before repeating?</a:t>
            </a:r>
          </a:p>
          <a:p>
            <a:pPr marL="171450" lvl="0" indent="-171450">
              <a:buFont typeface="Arial" panose="020B0604020202020204" pitchFamily="34" charset="0"/>
              <a:buChar char="•"/>
            </a:pPr>
            <a:r>
              <a:rPr lang="en-US" baseline="0" dirty="0"/>
              <a:t>In order words, how high can these circuits </a:t>
            </a:r>
            <a:r>
              <a:rPr lang="en-US" b="1" i="1" u="sng" baseline="0" dirty="0"/>
              <a:t>count</a:t>
            </a:r>
            <a:r>
              <a:rPr lang="en-US" baseline="0" dirty="0"/>
              <a:t>? </a:t>
            </a:r>
          </a:p>
          <a:p>
            <a:pPr marL="171450" lvl="0" indent="-171450">
              <a:buFont typeface="Arial" panose="020B0604020202020204" pitchFamily="34" charset="0"/>
              <a:buChar char="•"/>
            </a:pPr>
            <a:r>
              <a:rPr lang="en-US" baseline="0" dirty="0"/>
              <a:t>We still don’t know, but Erik found this one that goes through </a:t>
            </a:r>
            <a:r>
              <a:rPr lang="en-US" b="1" i="1" u="sng" baseline="0" dirty="0"/>
              <a:t>63 strings</a:t>
            </a:r>
            <a:r>
              <a:rPr lang="en-US" baseline="0" dirty="0"/>
              <a:t> before repeating.</a:t>
            </a:r>
          </a:p>
          <a:p>
            <a:pPr marL="171450" lvl="0" indent="-171450">
              <a:buFont typeface="Arial" panose="020B0604020202020204" pitchFamily="34" charset="0"/>
              <a:buChar char="•"/>
            </a:pPr>
            <a:endParaRPr lang="en-US" baseline="0" dirty="0"/>
          </a:p>
          <a:p>
            <a:pPr marL="171450" lvl="0" indent="-171450">
              <a:buFont typeface="Arial" panose="020B0604020202020204" pitchFamily="34" charset="0"/>
              <a:buChar char="•"/>
            </a:pPr>
            <a:r>
              <a:rPr lang="en-US" dirty="0"/>
              <a:t>Another model of</a:t>
            </a:r>
            <a:r>
              <a:rPr lang="en-US" baseline="0" dirty="0"/>
              <a:t> </a:t>
            </a:r>
            <a:r>
              <a:rPr lang="en-US" dirty="0"/>
              <a:t>computation similar to ours is a </a:t>
            </a:r>
            <a:r>
              <a:rPr lang="en-US" b="1" i="1" u="sng" dirty="0"/>
              <a:t>cellular automaton</a:t>
            </a:r>
            <a:r>
              <a:rPr lang="en-US" dirty="0"/>
              <a:t>, which examines </a:t>
            </a:r>
            <a:r>
              <a:rPr lang="en-US" b="1" i="1" u="sng" dirty="0"/>
              <a:t>triples</a:t>
            </a:r>
            <a:r>
              <a:rPr lang="en-US" dirty="0"/>
              <a:t> of bits and updates the middle one based on all three.</a:t>
            </a:r>
          </a:p>
          <a:p>
            <a:pPr marL="628650" lvl="1" indent="-171450">
              <a:buFont typeface="Arial" panose="020B0604020202020204" pitchFamily="34" charset="0"/>
              <a:buChar char="•"/>
            </a:pPr>
            <a:r>
              <a:rPr lang="en-US" dirty="0"/>
              <a:t>This one is called “</a:t>
            </a:r>
            <a:r>
              <a:rPr lang="en-US" b="1" i="1" u="sng" dirty="0"/>
              <a:t>Rule 110</a:t>
            </a:r>
            <a:r>
              <a:rPr lang="en-US" dirty="0"/>
              <a:t>”, which makes this pattern.</a:t>
            </a:r>
          </a:p>
          <a:p>
            <a:pPr marL="628650" lvl="1" indent="-171450">
              <a:buFont typeface="Arial" panose="020B0604020202020204" pitchFamily="34" charset="0"/>
              <a:buChar char="•"/>
            </a:pPr>
            <a:r>
              <a:rPr lang="en-US" dirty="0"/>
              <a:t>Our model can only look at </a:t>
            </a:r>
            <a:r>
              <a:rPr lang="en-US" b="1" i="1" u="sng" dirty="0"/>
              <a:t>pairs</a:t>
            </a:r>
            <a:r>
              <a:rPr lang="en-US" dirty="0"/>
              <a:t>, not triples, so it’s not obvious if it could emulate the behavior of Rule 110</a:t>
            </a:r>
            <a:r>
              <a:rPr lang="en-US" baseline="0" dirty="0"/>
              <a:t>.</a:t>
            </a:r>
          </a:p>
          <a:p>
            <a:pPr marL="628650" lvl="1" indent="-171450">
              <a:buFont typeface="Arial" panose="020B0604020202020204" pitchFamily="34" charset="0"/>
              <a:buChar char="•"/>
            </a:pPr>
            <a:r>
              <a:rPr lang="en-US" baseline="0" dirty="0"/>
              <a:t>In fact, there are some cellular automata that our model </a:t>
            </a:r>
            <a:r>
              <a:rPr lang="en-US" b="1" i="1" u="sng" baseline="0" dirty="0"/>
              <a:t>provably cannot emulate</a:t>
            </a:r>
            <a:r>
              <a:rPr lang="en-US" baseline="0" dirty="0"/>
              <a:t>, but Damien figured out how to do Rule 110. </a:t>
            </a:r>
          </a:p>
          <a:p>
            <a:pPr marL="628650" lvl="1" indent="-171450">
              <a:buFont typeface="Arial" panose="020B0604020202020204" pitchFamily="34" charset="0"/>
              <a:buChar char="•"/>
            </a:pPr>
            <a:r>
              <a:rPr lang="en-US" baseline="0" dirty="0"/>
              <a:t>Rule 110 is especially interesting to computer scientists because of this </a:t>
            </a:r>
            <a:r>
              <a:rPr lang="en-US" b="1" i="1" u="sng" baseline="0" dirty="0"/>
              <a:t>theorem</a:t>
            </a:r>
            <a:r>
              <a:rPr lang="en-US" baseline="0" dirty="0"/>
              <a:t>, which Damien helped to prove a decade ago, stating that with enough bits, Rule 110 can efficiently execute any algorithm whatsoever.</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114</a:t>
            </a:fld>
            <a:endParaRPr lang="en-US"/>
          </a:p>
        </p:txBody>
      </p:sp>
    </p:spTree>
    <p:extLst>
      <p:ext uri="{BB962C8B-B14F-4D97-AF65-F5344CB8AC3E}">
        <p14:creationId xmlns:p14="http://schemas.microsoft.com/office/powerpoint/2010/main" val="1884786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Here’s some more examples of randomized circuits.</a:t>
            </a:r>
          </a:p>
          <a:p>
            <a:pPr marL="171450" indent="-171450">
              <a:buFont typeface="Arial" panose="020B0604020202020204" pitchFamily="34" charset="0"/>
              <a:buChar char="•"/>
            </a:pPr>
            <a:r>
              <a:rPr lang="en-US" dirty="0"/>
              <a:t>We saw lazy sorting;</a:t>
            </a:r>
            <a:r>
              <a:rPr lang="en-US" baseline="0" dirty="0"/>
              <a:t> </a:t>
            </a:r>
            <a:r>
              <a:rPr lang="en-US" b="1" i="1" u="sng" baseline="0" dirty="0"/>
              <a:t>lazy parity</a:t>
            </a:r>
            <a:r>
              <a:rPr lang="en-US" baseline="0" dirty="0"/>
              <a:t> is similar, bring 1’s slowly to the middle and cancel them in pairs when they meet.</a:t>
            </a:r>
          </a:p>
          <a:p>
            <a:pPr marL="171450" indent="-171450">
              <a:buFont typeface="Arial" panose="020B0604020202020204" pitchFamily="34" charset="0"/>
              <a:buChar char="•"/>
            </a:pPr>
            <a:r>
              <a:rPr lang="en-US" b="1" i="1" u="sng" baseline="0" dirty="0"/>
              <a:t>Random walking bit</a:t>
            </a:r>
            <a:r>
              <a:rPr lang="en-US" baseline="0" dirty="0"/>
              <a:t> just has a single bit that walks up and down randomly.</a:t>
            </a:r>
          </a:p>
          <a:p>
            <a:pPr marL="171450" indent="-171450">
              <a:buFont typeface="Arial" panose="020B0604020202020204" pitchFamily="34" charset="0"/>
              <a:buChar char="•"/>
            </a:pPr>
            <a:r>
              <a:rPr lang="en-US" baseline="0" dirty="0"/>
              <a:t>Here’s one of Damien’s favorites: usually it’s all 0’s, but occasionally a pair of 1’s materialize in the middle, move out to the edges and back, and annihilate each other, making diamonds, forever.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This is </a:t>
            </a:r>
            <a:r>
              <a:rPr lang="en-US" b="1" i="1" u="sng" baseline="0" dirty="0"/>
              <a:t>my favorite</a:t>
            </a:r>
            <a:r>
              <a:rPr lang="en-US" baseline="0" dirty="0"/>
              <a:t> randomized circuit. </a:t>
            </a:r>
          </a:p>
          <a:p>
            <a:pPr marL="171450" indent="-171450">
              <a:buFont typeface="Arial" panose="020B0604020202020204" pitchFamily="34" charset="0"/>
              <a:buChar char="•"/>
            </a:pPr>
            <a:r>
              <a:rPr lang="en-US" baseline="0" dirty="0"/>
              <a:t>It has one gate with </a:t>
            </a:r>
            <a:r>
              <a:rPr lang="en-US" b="1" i="1" u="sng" baseline="0" dirty="0"/>
              <a:t>two randomized choices</a:t>
            </a:r>
            <a:r>
              <a:rPr lang="en-US" baseline="0" dirty="0"/>
              <a:t>, and it results in one of two eventual patterns: all 0’s eventually, or stripes of 1’s near the bottom.</a:t>
            </a:r>
          </a:p>
          <a:p>
            <a:pPr marL="171450" indent="-171450">
              <a:buFont typeface="Arial" panose="020B0604020202020204" pitchFamily="34" charset="0"/>
              <a:buChar char="•"/>
            </a:pPr>
            <a:r>
              <a:rPr lang="en-US" baseline="0" dirty="0"/>
              <a:t>Each pattern appears with </a:t>
            </a:r>
            <a:r>
              <a:rPr lang="en-US" b="1" i="1" u="sng" baseline="0" dirty="0"/>
              <a:t>probability exactly ½</a:t>
            </a:r>
            <a:r>
              <a:rPr lang="en-US" baseline="0" dirty="0"/>
              <a:t>.</a:t>
            </a:r>
          </a:p>
          <a:p>
            <a:pPr marL="628650" lvl="1" indent="-171450">
              <a:buFont typeface="Arial" panose="020B0604020202020204" pitchFamily="34" charset="0"/>
              <a:buChar char="•"/>
            </a:pPr>
            <a:r>
              <a:rPr lang="en-US" baseline="0" dirty="0"/>
              <a:t>Here’s the cool part: this happens </a:t>
            </a:r>
            <a:r>
              <a:rPr lang="en-US" b="1" i="1" u="sng" baseline="0" dirty="0"/>
              <a:t>no matter what</a:t>
            </a:r>
            <a:r>
              <a:rPr lang="en-US" baseline="0" dirty="0"/>
              <a:t> are the underlying randomized gate probabilities: </a:t>
            </a:r>
          </a:p>
          <a:p>
            <a:pPr marL="628650" lvl="1" indent="-171450">
              <a:buFont typeface="Arial" panose="020B0604020202020204" pitchFamily="34" charset="0"/>
              <a:buChar char="•"/>
            </a:pPr>
            <a:r>
              <a:rPr lang="en-US" baseline="0" dirty="0"/>
              <a:t>they could be 99 to 1, and you’ll still get half the circuits with stripes, and the other half without, using a technique called </a:t>
            </a:r>
            <a:r>
              <a:rPr lang="en-US" b="1" i="1" u="sng" baseline="0" dirty="0"/>
              <a:t>von Neumann rejection sampling</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115</a:t>
            </a:fld>
            <a:endParaRPr lang="en-US"/>
          </a:p>
        </p:txBody>
      </p:sp>
    </p:spTree>
    <p:extLst>
      <p:ext uri="{BB962C8B-B14F-4D97-AF65-F5344CB8AC3E}">
        <p14:creationId xmlns:p14="http://schemas.microsoft.com/office/powerpoint/2010/main" val="85757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 have all these circuits that we thought up, and here’s images of them being simulated.</a:t>
            </a:r>
          </a:p>
          <a:p>
            <a:pPr marL="171450" indent="-171450">
              <a:buFont typeface="Arial" panose="020B0604020202020204" pitchFamily="34" charset="0"/>
              <a:buChar char="•"/>
            </a:pPr>
            <a:r>
              <a:rPr lang="en-US" dirty="0"/>
              <a:t>What else did we do?</a:t>
            </a:r>
          </a:p>
          <a:p>
            <a:pPr marL="171450" indent="-171450">
              <a:buFont typeface="Arial" panose="020B0604020202020204" pitchFamily="34" charset="0"/>
              <a:buChar char="•"/>
            </a:pPr>
            <a:r>
              <a:rPr lang="en-US" dirty="0"/>
              <a:t>We went in the lab, and </a:t>
            </a:r>
          </a:p>
          <a:p>
            <a:pPr marL="628650" lvl="1" indent="-171450">
              <a:buFont typeface="Arial" panose="020B0604020202020204" pitchFamily="34" charset="0"/>
              <a:buChar char="•"/>
            </a:pPr>
            <a:r>
              <a:rPr lang="en-US" dirty="0"/>
              <a:t>using self-assembling </a:t>
            </a:r>
            <a:r>
              <a:rPr lang="en-US" b="1" i="1" u="sng" dirty="0"/>
              <a:t>DNA strands</a:t>
            </a:r>
            <a:r>
              <a:rPr lang="en-US" dirty="0"/>
              <a:t>, </a:t>
            </a:r>
          </a:p>
          <a:p>
            <a:pPr marL="628650" lvl="1" indent="-171450">
              <a:buFont typeface="Arial" panose="020B0604020202020204" pitchFamily="34" charset="0"/>
              <a:buChar char="•"/>
            </a:pPr>
            <a:r>
              <a:rPr lang="en-US" dirty="0"/>
              <a:t>we </a:t>
            </a:r>
            <a:r>
              <a:rPr lang="en-US" b="1" i="1" u="sng" dirty="0"/>
              <a:t>implemented</a:t>
            </a:r>
            <a:r>
              <a:rPr lang="en-US" dirty="0"/>
              <a:t> every one of these circuits, </a:t>
            </a:r>
          </a:p>
          <a:p>
            <a:pPr marL="628650" lvl="1" indent="-171450">
              <a:buFont typeface="Arial" panose="020B0604020202020204" pitchFamily="34" charset="0"/>
              <a:buChar char="•"/>
            </a:pPr>
            <a:r>
              <a:rPr lang="en-US" dirty="0"/>
              <a:t>and </a:t>
            </a:r>
            <a:r>
              <a:rPr lang="en-US" b="1" i="1" u="sng" dirty="0"/>
              <a:t>many more</a:t>
            </a:r>
            <a:r>
              <a:rPr lang="en-US" dirty="0"/>
              <a:t>, </a:t>
            </a:r>
          </a:p>
          <a:p>
            <a:pPr marL="628650" lvl="1" indent="-171450">
              <a:buFont typeface="Arial" panose="020B0604020202020204" pitchFamily="34" charset="0"/>
              <a:buChar char="•"/>
            </a:pPr>
            <a:r>
              <a:rPr lang="en-US" dirty="0"/>
              <a:t>and they </a:t>
            </a:r>
            <a:r>
              <a:rPr lang="en-US" b="1" i="1" u="sng" dirty="0"/>
              <a:t>all worked</a:t>
            </a:r>
            <a:r>
              <a:rPr lang="en-US" dirty="0"/>
              <a:t>,</a:t>
            </a:r>
            <a:r>
              <a:rPr lang="en-US" baseline="0" dirty="0"/>
              <a:t> </a:t>
            </a:r>
          </a:p>
          <a:p>
            <a:pPr marL="628650" lvl="1" indent="-171450">
              <a:buFont typeface="Arial" panose="020B0604020202020204" pitchFamily="34" charset="0"/>
              <a:buChar char="•"/>
            </a:pPr>
            <a:r>
              <a:rPr lang="en-US" baseline="0" dirty="0"/>
              <a:t>with very </a:t>
            </a:r>
            <a:r>
              <a:rPr lang="en-US" b="1" i="1" u="sng" baseline="0" dirty="0"/>
              <a:t>low error rates</a:t>
            </a:r>
            <a:r>
              <a:rPr lang="en-US" baseline="0" dirty="0"/>
              <a:t>.</a:t>
            </a:r>
          </a:p>
          <a:p>
            <a:pPr marL="171450" indent="-171450">
              <a:buFont typeface="Arial" panose="020B0604020202020204" pitchFamily="34" charset="0"/>
              <a:buChar char="•"/>
            </a:pPr>
            <a:r>
              <a:rPr lang="en-US" baseline="0" dirty="0"/>
              <a:t>The scale bar on top tells you </a:t>
            </a:r>
            <a:r>
              <a:rPr lang="en-US" b="1" i="1" u="sng" baseline="0" dirty="0"/>
              <a:t>how big</a:t>
            </a:r>
            <a:r>
              <a:rPr lang="en-US" baseline="0" dirty="0"/>
              <a:t> this stuff is, </a:t>
            </a:r>
            <a:r>
              <a:rPr lang="en-US" b="1" i="1" u="sng" baseline="0" dirty="0"/>
              <a:t>BUT</a:t>
            </a:r>
            <a:r>
              <a:rPr lang="en-US" baseline="0" dirty="0"/>
              <a:t>, you’re not yet supposed to understand what… this… stuff… </a:t>
            </a:r>
            <a:r>
              <a:rPr lang="en-US" b="1" i="1" u="sng" baseline="0" dirty="0"/>
              <a:t>actually is</a:t>
            </a:r>
            <a:r>
              <a:rPr lang="en-US" baseline="0" dirty="0"/>
              <a:t>.</a:t>
            </a:r>
          </a:p>
          <a:p>
            <a:pPr marL="171450" indent="-171450">
              <a:buFont typeface="Arial" panose="020B0604020202020204" pitchFamily="34" charset="0"/>
              <a:buChar char="•"/>
            </a:pPr>
            <a:r>
              <a:rPr lang="en-US" baseline="0" dirty="0"/>
              <a:t>That’s what the rest of the talk is about.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116</a:t>
            </a:fld>
            <a:endParaRPr lang="en-US"/>
          </a:p>
        </p:txBody>
      </p:sp>
    </p:spTree>
    <p:extLst>
      <p:ext uri="{BB962C8B-B14F-4D97-AF65-F5344CB8AC3E}">
        <p14:creationId xmlns:p14="http://schemas.microsoft.com/office/powerpoint/2010/main" val="21950149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We’ll move now from </a:t>
            </a:r>
            <a:r>
              <a:rPr lang="en-US" b="1" i="1" u="sng" baseline="0" dirty="0"/>
              <a:t>static circuits</a:t>
            </a:r>
            <a:r>
              <a:rPr lang="en-US" baseline="0" dirty="0"/>
              <a:t>, </a:t>
            </a:r>
          </a:p>
          <a:p>
            <a:r>
              <a:rPr lang="en-US" baseline="0" dirty="0"/>
              <a:t>which lay still while </a:t>
            </a:r>
            <a:r>
              <a:rPr lang="en-US" b="1" i="1" u="sng" baseline="0" dirty="0"/>
              <a:t>bits flow</a:t>
            </a:r>
            <a:r>
              <a:rPr lang="en-US" baseline="0" dirty="0"/>
              <a:t> through them, </a:t>
            </a:r>
          </a:p>
          <a:p>
            <a:r>
              <a:rPr lang="en-US" baseline="0" dirty="0"/>
              <a:t>to an abstract model of </a:t>
            </a:r>
            <a:r>
              <a:rPr lang="en-US" b="1" i="1" u="sng" baseline="0" dirty="0"/>
              <a:t>self-assembling square tiles</a:t>
            </a:r>
            <a:r>
              <a:rPr lang="en-US" baseline="0" dirty="0"/>
              <a:t>, </a:t>
            </a:r>
          </a:p>
          <a:p>
            <a:r>
              <a:rPr lang="en-US" baseline="0" dirty="0"/>
              <a:t>which </a:t>
            </a:r>
            <a:r>
              <a:rPr lang="en-US" b="1" i="1" u="sng" baseline="0" dirty="0"/>
              <a:t>dynamically bind</a:t>
            </a:r>
            <a:r>
              <a:rPr lang="en-US" baseline="0" dirty="0"/>
              <a:t> to each other.</a:t>
            </a:r>
          </a:p>
          <a:p>
            <a:endParaRPr lang="en-US" baseline="0" dirty="0"/>
          </a:p>
          <a:p>
            <a:r>
              <a:rPr lang="en-US" baseline="0" dirty="0"/>
              <a:t>The third part of the talk shows how to </a:t>
            </a:r>
            <a:r>
              <a:rPr lang="en-US" b="1" i="1" u="sng" baseline="0" dirty="0"/>
              <a:t>actually build</a:t>
            </a:r>
            <a:r>
              <a:rPr lang="en-US" baseline="0" dirty="0"/>
              <a:t> these tiles from DNA.</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117</a:t>
            </a:fld>
            <a:endParaRPr lang="en-US"/>
          </a:p>
        </p:txBody>
      </p:sp>
    </p:spTree>
    <p:extLst>
      <p:ext uri="{BB962C8B-B14F-4D97-AF65-F5344CB8AC3E}">
        <p14:creationId xmlns:p14="http://schemas.microsoft.com/office/powerpoint/2010/main" val="1123170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Each </a:t>
            </a:r>
            <a:r>
              <a:rPr lang="en-US" b="1" i="1" u="sng" dirty="0"/>
              <a:t>gate</a:t>
            </a:r>
            <a:r>
              <a:rPr lang="en-US" dirty="0"/>
              <a:t> is represented by four tiles.</a:t>
            </a:r>
          </a:p>
          <a:p>
            <a:pPr marL="171450" indent="-171450">
              <a:buFont typeface="Arial" panose="020B0604020202020204" pitchFamily="34" charset="0"/>
              <a:buChar char="•"/>
            </a:pPr>
            <a:r>
              <a:rPr lang="en-US" dirty="0"/>
              <a:t>Each </a:t>
            </a:r>
            <a:r>
              <a:rPr lang="en-US" b="1" i="1" u="sng" dirty="0"/>
              <a:t>entry of the gate’s truth table</a:t>
            </a:r>
            <a:r>
              <a:rPr lang="en-US" b="1" dirty="0"/>
              <a:t> </a:t>
            </a:r>
            <a:r>
              <a:rPr lang="en-US" dirty="0"/>
              <a:t>corresponds to</a:t>
            </a:r>
            <a:r>
              <a:rPr lang="en-US" baseline="0" dirty="0"/>
              <a:t> a tile.</a:t>
            </a:r>
          </a:p>
          <a:p>
            <a:pPr marL="171450" indent="-171450">
              <a:buFont typeface="Arial" panose="020B0604020202020204" pitchFamily="34" charset="0"/>
              <a:buChar char="•"/>
            </a:pPr>
            <a:r>
              <a:rPr lang="en-US" baseline="0" dirty="0"/>
              <a:t>Each </a:t>
            </a:r>
            <a:r>
              <a:rPr lang="en-US" b="1" i="1" u="sng" baseline="0" dirty="0"/>
              <a:t>side of the tile</a:t>
            </a:r>
            <a:r>
              <a:rPr lang="en-US" b="1" baseline="0" dirty="0"/>
              <a:t> </a:t>
            </a:r>
            <a:r>
              <a:rPr lang="en-US" baseline="0" dirty="0"/>
              <a:t>has a glue, which helps it bind to other tiles.</a:t>
            </a:r>
          </a:p>
          <a:p>
            <a:pPr marL="171450" indent="-171450">
              <a:buFont typeface="Arial" panose="020B0604020202020204" pitchFamily="34" charset="0"/>
              <a:buChar char="•"/>
            </a:pPr>
            <a:r>
              <a:rPr lang="en-US" baseline="0" dirty="0"/>
              <a:t>Each </a:t>
            </a:r>
            <a:r>
              <a:rPr lang="en-US" b="1" i="1" u="sng" baseline="0" dirty="0"/>
              <a:t>glue</a:t>
            </a:r>
            <a:r>
              <a:rPr lang="en-US" baseline="0" dirty="0"/>
              <a:t> encodes two pieces of information:</a:t>
            </a:r>
          </a:p>
          <a:p>
            <a:pPr marL="628650" lvl="1" indent="-171450">
              <a:buFont typeface="Arial" panose="020B0604020202020204" pitchFamily="34" charset="0"/>
              <a:buChar char="•"/>
            </a:pPr>
            <a:r>
              <a:rPr lang="en-US" dirty="0"/>
              <a:t>a </a:t>
            </a:r>
            <a:r>
              <a:rPr lang="en-US" b="1" i="1" u="sng" dirty="0"/>
              <a:t>bit</a:t>
            </a:r>
            <a:r>
              <a:rPr lang="en-US" dirty="0"/>
              <a:t>, and</a:t>
            </a:r>
          </a:p>
          <a:p>
            <a:pPr marL="628650" lvl="1" indent="-171450">
              <a:buFont typeface="Arial" panose="020B0604020202020204" pitchFamily="34" charset="0"/>
              <a:buChar char="•"/>
            </a:pPr>
            <a:r>
              <a:rPr lang="en-US" dirty="0"/>
              <a:t>the</a:t>
            </a:r>
            <a:r>
              <a:rPr lang="en-US" baseline="0" dirty="0"/>
              <a:t> gate’s</a:t>
            </a:r>
            <a:r>
              <a:rPr lang="en-US" dirty="0"/>
              <a:t> </a:t>
            </a:r>
            <a:r>
              <a:rPr lang="en-US" b="1" i="1" u="sng" dirty="0"/>
              <a:t>row</a:t>
            </a:r>
            <a:r>
              <a:rPr lang="en-US" dirty="0"/>
              <a:t>, so a 0 on row 2 will have a different </a:t>
            </a:r>
            <a:r>
              <a:rPr lang="en-US" i="0" dirty="0"/>
              <a:t>glue</a:t>
            </a:r>
            <a:r>
              <a:rPr lang="en-US" dirty="0"/>
              <a:t> than a 0 on row 3</a:t>
            </a:r>
          </a:p>
          <a:p>
            <a:pPr marL="171450" lvl="0" indent="-171450">
              <a:buFont typeface="Arial" panose="020B0604020202020204" pitchFamily="34" charset="0"/>
              <a:buChar char="•"/>
            </a:pPr>
            <a:r>
              <a:rPr lang="en-US" dirty="0"/>
              <a:t>The </a:t>
            </a:r>
            <a:r>
              <a:rPr lang="en-US" b="1" i="1" u="sng" dirty="0"/>
              <a:t>input bits</a:t>
            </a:r>
            <a:r>
              <a:rPr lang="en-US" b="1" dirty="0"/>
              <a:t> </a:t>
            </a:r>
            <a:r>
              <a:rPr lang="en-US" dirty="0"/>
              <a:t>to the gate are on the left of the tile and the </a:t>
            </a:r>
            <a:r>
              <a:rPr lang="en-US" b="1" i="1" u="sng" dirty="0"/>
              <a:t>output bits</a:t>
            </a:r>
            <a:r>
              <a:rPr lang="en-US" dirty="0"/>
              <a:t> are on the right.</a:t>
            </a:r>
          </a:p>
        </p:txBody>
      </p:sp>
      <p:sp>
        <p:nvSpPr>
          <p:cNvPr id="4" name="Slide Number Placeholder 3"/>
          <p:cNvSpPr>
            <a:spLocks noGrp="1"/>
          </p:cNvSpPr>
          <p:nvPr>
            <p:ph type="sldNum" sz="quarter" idx="10"/>
          </p:nvPr>
        </p:nvSpPr>
        <p:spPr/>
        <p:txBody>
          <a:bodyPr/>
          <a:lstStyle/>
          <a:p>
            <a:fld id="{EB690D7B-8D60-4E23-B22D-5ACC00216E47}" type="slidenum">
              <a:rPr lang="en-US" smtClean="0"/>
              <a:t>118</a:t>
            </a:fld>
            <a:endParaRPr lang="en-US"/>
          </a:p>
        </p:txBody>
      </p:sp>
    </p:spTree>
    <p:extLst>
      <p:ext uri="{BB962C8B-B14F-4D97-AF65-F5344CB8AC3E}">
        <p14:creationId xmlns:p14="http://schemas.microsoft.com/office/powerpoint/2010/main" val="4057705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we’ll see how tiles can self-assemble so as to carry out the circuit computation.</a:t>
            </a:r>
          </a:p>
          <a:p>
            <a:pPr marL="171450" indent="-171450">
              <a:buFont typeface="Arial" panose="020B0604020202020204" pitchFamily="34" charset="0"/>
              <a:buChar char="•"/>
            </a:pPr>
            <a:r>
              <a:rPr lang="en-US" dirty="0"/>
              <a:t>We</a:t>
            </a:r>
            <a:r>
              <a:rPr lang="en-US" baseline="0" dirty="0"/>
              <a:t> start with </a:t>
            </a:r>
            <a:r>
              <a:rPr lang="en-US" b="1" i="1" u="sng" baseline="0" dirty="0"/>
              <a:t>glues representing the input bits</a:t>
            </a:r>
            <a:r>
              <a:rPr lang="en-US" baseline="0" dirty="0"/>
              <a:t> somehow just hanging there in space; in the next part of the talk we’ll see how to implement this.</a:t>
            </a:r>
          </a:p>
          <a:p>
            <a:pPr marL="171450" indent="-171450">
              <a:buFont typeface="Arial" panose="020B0604020202020204" pitchFamily="34" charset="0"/>
              <a:buChar char="•"/>
            </a:pPr>
            <a:r>
              <a:rPr lang="en-US" baseline="0" dirty="0"/>
              <a:t>Tiles attach to these glues, and to each other, in an </a:t>
            </a:r>
            <a:r>
              <a:rPr lang="en-US" b="1" i="1" u="sng" baseline="0" dirty="0"/>
              <a:t>order</a:t>
            </a:r>
            <a:r>
              <a:rPr lang="en-US" baseline="0" dirty="0"/>
              <a:t> like this.</a:t>
            </a:r>
          </a:p>
          <a:p>
            <a:pPr marL="171450" indent="-171450">
              <a:buFont typeface="Arial" panose="020B0604020202020204" pitchFamily="34" charset="0"/>
              <a:buChar char="•"/>
            </a:pPr>
            <a:r>
              <a:rPr lang="en-US" baseline="0" dirty="0"/>
              <a:t>For now I’m </a:t>
            </a:r>
            <a:r>
              <a:rPr lang="en-US" b="1" i="1" u="sng" baseline="0" dirty="0"/>
              <a:t>hiding the glue information</a:t>
            </a:r>
            <a:r>
              <a:rPr lang="en-US" baseline="0" dirty="0"/>
              <a:t> just to show how tiles grow.</a:t>
            </a:r>
          </a:p>
          <a:p>
            <a:pPr marL="171450" indent="-171450">
              <a:buFont typeface="Arial" panose="020B0604020202020204" pitchFamily="34" charset="0"/>
              <a:buChar char="•"/>
            </a:pPr>
            <a:r>
              <a:rPr lang="en-US" baseline="0" dirty="0"/>
              <a:t>Now, I’m drawing the tiles as if they </a:t>
            </a:r>
            <a:r>
              <a:rPr lang="en-US" b="1" i="1" u="sng" baseline="0" dirty="0"/>
              <a:t>lay flat</a:t>
            </a:r>
            <a:r>
              <a:rPr lang="en-US" baseline="0" dirty="0"/>
              <a:t>, but in fact, there’s one special tile that carries no “data” (its glues encode a row but no bit), </a:t>
            </a:r>
          </a:p>
          <a:p>
            <a:pPr marL="171450" indent="-171450">
              <a:buFont typeface="Arial" panose="020B0604020202020204" pitchFamily="34" charset="0"/>
              <a:buChar char="•"/>
            </a:pPr>
            <a:r>
              <a:rPr lang="en-US" baseline="0" dirty="0"/>
              <a:t>and it helps wrap the tiles around into a </a:t>
            </a:r>
            <a:r>
              <a:rPr lang="en-US" b="1" i="1" u="sng" baseline="0" dirty="0"/>
              <a:t>tube</a:t>
            </a:r>
            <a:r>
              <a:rPr lang="en-US" b="1" i="0" u="none" baseline="0" dirty="0"/>
              <a:t>.</a:t>
            </a:r>
          </a:p>
          <a:p>
            <a:pPr marL="171450" indent="-171450">
              <a:buFont typeface="Arial" panose="020B0604020202020204" pitchFamily="34" charset="0"/>
              <a:buChar char="•"/>
            </a:pPr>
            <a:r>
              <a:rPr lang="en-US" i="0" u="none" baseline="0" dirty="0"/>
              <a:t>To help you visualize, I’ve used advanced GPU hardware to create this 3-dimensional rendering of tiles rolled into a tube</a:t>
            </a:r>
            <a:r>
              <a:rPr lang="en-US" baseline="0" dirty="0"/>
              <a: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 the tiles grow a tube from left to right.</a:t>
            </a:r>
          </a:p>
          <a:p>
            <a:pPr marL="171450" indent="-171450">
              <a:buFont typeface="Arial" panose="020B0604020202020204" pitchFamily="34" charset="0"/>
              <a:buChar char="•"/>
            </a:pPr>
            <a:r>
              <a:rPr lang="en-US" baseline="0" dirty="0"/>
              <a:t>Now let’s see some </a:t>
            </a:r>
            <a:r>
              <a:rPr lang="en-US" b="1" i="1" u="sng" baseline="0" dirty="0"/>
              <a:t>actual glue information</a:t>
            </a:r>
            <a:r>
              <a:rPr lang="en-US" baseline="0" dirty="0"/>
              <a:t>… suppose these two tiles have glues encoding bits 0 and 1.</a:t>
            </a:r>
          </a:p>
          <a:p>
            <a:pPr marL="171450" indent="-171450">
              <a:buFont typeface="Arial" panose="020B0604020202020204" pitchFamily="34" charset="0"/>
              <a:buChar char="•"/>
            </a:pPr>
            <a:r>
              <a:rPr lang="en-US" baseline="0" dirty="0"/>
              <a:t>There’s </a:t>
            </a:r>
            <a:r>
              <a:rPr lang="en-US" b="1" i="1" u="sng" baseline="0" dirty="0"/>
              <a:t>four tiles</a:t>
            </a:r>
            <a:r>
              <a:rPr lang="en-US" baseline="0" dirty="0"/>
              <a:t> that could go in row 3, one for each pair of input bits.</a:t>
            </a:r>
          </a:p>
          <a:p>
            <a:pPr marL="171450" indent="-171450">
              <a:buFont typeface="Arial" panose="020B0604020202020204" pitchFamily="34" charset="0"/>
              <a:buChar char="•"/>
            </a:pPr>
            <a:r>
              <a:rPr lang="en-US" baseline="0" dirty="0"/>
              <a:t>But two of these tiles </a:t>
            </a:r>
            <a:r>
              <a:rPr lang="en-US" b="1" i="1" u="sng" baseline="0" dirty="0"/>
              <a:t>mismatch one</a:t>
            </a:r>
            <a:r>
              <a:rPr lang="en-US" baseline="0" dirty="0"/>
              <a:t> of those glues.</a:t>
            </a:r>
          </a:p>
          <a:p>
            <a:pPr marL="171450" indent="-171450">
              <a:buFont typeface="Arial" panose="020B0604020202020204" pitchFamily="34" charset="0"/>
              <a:buChar char="•"/>
            </a:pPr>
            <a:r>
              <a:rPr lang="en-US" baseline="0" dirty="0"/>
              <a:t>One of the tiles </a:t>
            </a:r>
            <a:r>
              <a:rPr lang="en-US" b="1" i="1" u="sng" baseline="0" dirty="0"/>
              <a:t>mismatches both</a:t>
            </a:r>
            <a:r>
              <a:rPr lang="en-US" b="1" i="1" u="none" baseline="0" dirty="0"/>
              <a:t> </a:t>
            </a:r>
            <a:r>
              <a:rPr lang="en-US" baseline="0" dirty="0"/>
              <a:t>of the glues.</a:t>
            </a:r>
          </a:p>
          <a:p>
            <a:pPr marL="171450" indent="-171450">
              <a:buFont typeface="Arial" panose="020B0604020202020204" pitchFamily="34" charset="0"/>
              <a:buChar char="•"/>
            </a:pPr>
            <a:r>
              <a:rPr lang="en-US" baseline="0" dirty="0"/>
              <a:t>Only </a:t>
            </a:r>
            <a:r>
              <a:rPr lang="en-US" b="1" i="1" u="sng" baseline="0" dirty="0"/>
              <a:t>1 of the 4</a:t>
            </a:r>
            <a:r>
              <a:rPr lang="en-US" i="1" u="none" baseline="0" dirty="0"/>
              <a:t> </a:t>
            </a:r>
            <a:r>
              <a:rPr lang="en-US" baseline="0" dirty="0"/>
              <a:t>tiles correctly matches both of the glues, so it will be the only one to bind here.</a:t>
            </a:r>
          </a:p>
          <a:p>
            <a:pPr marL="171450" indent="-171450">
              <a:buFont typeface="Arial" panose="020B0604020202020204" pitchFamily="34" charset="0"/>
              <a:buChar char="•"/>
            </a:pPr>
            <a:r>
              <a:rPr lang="en-US" dirty="0"/>
              <a:t>We call this </a:t>
            </a:r>
            <a:r>
              <a:rPr lang="en-US" b="1" i="1" u="sng" dirty="0"/>
              <a:t>cooperative binding</a:t>
            </a:r>
            <a:r>
              <a:rPr lang="en-US" dirty="0"/>
              <a:t>, since both glues</a:t>
            </a:r>
            <a:r>
              <a:rPr lang="en-US" baseline="0" dirty="0"/>
              <a:t> </a:t>
            </a:r>
            <a:r>
              <a:rPr lang="en-US" dirty="0"/>
              <a:t>must cooperate to attach the tile.</a:t>
            </a:r>
          </a:p>
          <a:p>
            <a:pPr marL="171450" indent="-171450">
              <a:buFont typeface="Arial" panose="020B0604020202020204" pitchFamily="34" charset="0"/>
              <a:buChar char="•"/>
            </a:pPr>
            <a:r>
              <a:rPr lang="en-US" dirty="0"/>
              <a:t>And of course, this tile has </a:t>
            </a:r>
            <a:r>
              <a:rPr lang="en-US" b="1" i="1" u="sng" dirty="0"/>
              <a:t>two other glues on the right side</a:t>
            </a:r>
            <a:r>
              <a:rPr lang="en-US" dirty="0"/>
              <a:t>, which are the outputs of the gate on this input.</a:t>
            </a:r>
          </a:p>
          <a:p>
            <a:pPr marL="171450" indent="-171450">
              <a:buFont typeface="Arial" panose="020B0604020202020204" pitchFamily="34" charset="0"/>
              <a:buChar char="•"/>
            </a:pPr>
            <a:r>
              <a:rPr lang="en-US" dirty="0"/>
              <a:t>This</a:t>
            </a:r>
            <a:r>
              <a:rPr lang="en-US" baseline="0" dirty="0"/>
              <a:t> is how a </a:t>
            </a:r>
            <a:r>
              <a:rPr lang="en-US" b="1" i="1" u="sng" baseline="0" dirty="0"/>
              <a:t>tile attaching can compute</a:t>
            </a:r>
            <a:r>
              <a:rPr lang="en-US" baseline="0" dirty="0"/>
              <a:t> its gate’s function.</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119</a:t>
            </a:fld>
            <a:endParaRPr lang="en-US"/>
          </a:p>
        </p:txBody>
      </p:sp>
    </p:spTree>
    <p:extLst>
      <p:ext uri="{BB962C8B-B14F-4D97-AF65-F5344CB8AC3E}">
        <p14:creationId xmlns:p14="http://schemas.microsoft.com/office/powerpoint/2010/main" val="151797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we build the tiles, out of our favorite molecule.</a:t>
            </a:r>
          </a:p>
        </p:txBody>
      </p:sp>
      <p:sp>
        <p:nvSpPr>
          <p:cNvPr id="4" name="Slide Number Placeholder 3"/>
          <p:cNvSpPr>
            <a:spLocks noGrp="1"/>
          </p:cNvSpPr>
          <p:nvPr>
            <p:ph type="sldNum" sz="quarter" idx="10"/>
          </p:nvPr>
        </p:nvSpPr>
        <p:spPr/>
        <p:txBody>
          <a:bodyPr/>
          <a:lstStyle/>
          <a:p>
            <a:fld id="{EB690D7B-8D60-4E23-B22D-5ACC00216E47}" type="slidenum">
              <a:rPr lang="en-US" smtClean="0"/>
              <a:t>120</a:t>
            </a:fld>
            <a:endParaRPr lang="en-US"/>
          </a:p>
        </p:txBody>
      </p:sp>
    </p:spTree>
    <p:extLst>
      <p:ext uri="{BB962C8B-B14F-4D97-AF65-F5344CB8AC3E}">
        <p14:creationId xmlns:p14="http://schemas.microsoft.com/office/powerpoint/2010/main" val="4067594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There’s many DNA motifs for creating self-assembling tiles.</a:t>
            </a:r>
          </a:p>
          <a:p>
            <a:pPr marL="171450" indent="-171450">
              <a:buFont typeface="Arial" panose="020B0604020202020204" pitchFamily="34" charset="0"/>
              <a:buChar char="•"/>
            </a:pPr>
            <a:r>
              <a:rPr lang="en-US" dirty="0"/>
              <a:t>We use the </a:t>
            </a:r>
            <a:r>
              <a:rPr lang="en-US" b="1" i="1" u="sng" dirty="0"/>
              <a:t>single-stranded tile</a:t>
            </a:r>
            <a:r>
              <a:rPr lang="en-US" dirty="0"/>
              <a:t>,</a:t>
            </a:r>
            <a:r>
              <a:rPr lang="en-US" baseline="0" dirty="0"/>
              <a:t> which is just a single strand of DNA, logically sectioned into 4 binding domains, each implementing a glue.</a:t>
            </a:r>
          </a:p>
          <a:p>
            <a:pPr marL="171450" indent="-171450">
              <a:buFont typeface="Arial" panose="020B0604020202020204" pitchFamily="34" charset="0"/>
              <a:buChar char="•"/>
            </a:pPr>
            <a:r>
              <a:rPr lang="en-US" baseline="0" dirty="0"/>
              <a:t>So the tile isn’t shaped like a square, but it binds to 4 neighboring tiles in a so-called </a:t>
            </a:r>
            <a:r>
              <a:rPr lang="en-US" b="1" i="1" u="sng" baseline="0" dirty="0"/>
              <a:t>square lattice</a:t>
            </a:r>
            <a:r>
              <a:rPr lang="en-US" baseline="0" dirty="0"/>
              <a:t>.</a:t>
            </a:r>
          </a:p>
          <a:p>
            <a:pPr marL="171450" indent="-171450">
              <a:buFont typeface="Arial" panose="020B0604020202020204" pitchFamily="34" charset="0"/>
              <a:buChar char="•"/>
            </a:pPr>
            <a:r>
              <a:rPr lang="en-US" baseline="0" dirty="0"/>
              <a:t>This slide shows the tiles in a flat ribbon shape, but…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121</a:t>
            </a:fld>
            <a:endParaRPr lang="en-US"/>
          </a:p>
        </p:txBody>
      </p:sp>
    </p:spTree>
    <p:extLst>
      <p:ext uri="{BB962C8B-B14F-4D97-AF65-F5344CB8AC3E}">
        <p14:creationId xmlns:p14="http://schemas.microsoft.com/office/powerpoint/2010/main" val="2925647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We’ll actually construct tiles to wrap into a </a:t>
            </a:r>
            <a:r>
              <a:rPr lang="en-US" b="1" i="1" u="sng" dirty="0"/>
              <a:t>16-helix tube</a:t>
            </a:r>
            <a:r>
              <a:rPr lang="en-US" dirty="0"/>
              <a:t>.</a:t>
            </a:r>
          </a:p>
          <a:p>
            <a:pPr marL="171450" indent="-171450">
              <a:buFont typeface="Arial" panose="020B0604020202020204" pitchFamily="34" charset="0"/>
              <a:buChar char="•"/>
            </a:pPr>
            <a:r>
              <a:rPr lang="en-US" dirty="0"/>
              <a:t>So there’s no special tiles for the “top” or</a:t>
            </a:r>
            <a:r>
              <a:rPr lang="en-US" baseline="0" dirty="0"/>
              <a:t> “bottom”; they’re all </a:t>
            </a:r>
            <a:r>
              <a:rPr lang="en-US" b="1" i="1" u="sng" baseline="0" dirty="0"/>
              <a:t>symmetric</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124</a:t>
            </a:fld>
            <a:endParaRPr lang="en-US"/>
          </a:p>
        </p:txBody>
      </p:sp>
    </p:spTree>
    <p:extLst>
      <p:ext uri="{BB962C8B-B14F-4D97-AF65-F5344CB8AC3E}">
        <p14:creationId xmlns:p14="http://schemas.microsoft.com/office/powerpoint/2010/main" val="3189700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We’ll operate at a concentration and temperature at which the tiles actually won’t prefer to grow</a:t>
            </a:r>
            <a:r>
              <a:rPr lang="en-US" baseline="0" dirty="0"/>
              <a:t> on their own</a:t>
            </a:r>
            <a:r>
              <a:rPr lang="en-US" dirty="0"/>
              <a:t>, there’s an </a:t>
            </a:r>
            <a:r>
              <a:rPr lang="en-US" b="1" i="1" u="sng" dirty="0"/>
              <a:t>energetic barrier to nucleation</a:t>
            </a:r>
            <a:r>
              <a:rPr lang="en-US" dirty="0"/>
              <a:t>.</a:t>
            </a:r>
          </a:p>
          <a:p>
            <a:pPr marL="171450" indent="-171450">
              <a:buFont typeface="Arial" panose="020B0604020202020204" pitchFamily="34" charset="0"/>
              <a:buChar char="•"/>
            </a:pPr>
            <a:r>
              <a:rPr lang="en-US" dirty="0"/>
              <a:t>But, by adding a seed structure, the tiles grow from the seed.</a:t>
            </a:r>
          </a:p>
          <a:p>
            <a:pPr marL="171450" indent="-171450">
              <a:buFont typeface="Arial" panose="020B0604020202020204" pitchFamily="34" charset="0"/>
              <a:buChar char="•"/>
            </a:pPr>
            <a:r>
              <a:rPr lang="en-US" dirty="0"/>
              <a:t>Our seed </a:t>
            </a:r>
            <a:r>
              <a:rPr lang="en-US" baseline="0" dirty="0"/>
              <a:t>is a </a:t>
            </a:r>
            <a:r>
              <a:rPr lang="en-US" b="1" i="1" u="sng" baseline="0" dirty="0"/>
              <a:t>DNA origami rectangle</a:t>
            </a:r>
            <a:r>
              <a:rPr lang="en-US" baseline="0" dirty="0"/>
              <a:t>, rolled up into a </a:t>
            </a:r>
            <a:r>
              <a:rPr lang="en-US" b="1" i="1" u="sng" baseline="0" dirty="0"/>
              <a:t>tube</a:t>
            </a:r>
            <a:r>
              <a:rPr lang="en-US" baseline="0" dirty="0"/>
              <a:t>.</a:t>
            </a:r>
          </a:p>
          <a:p>
            <a:pPr marL="171450" indent="-171450">
              <a:buFont typeface="Arial" panose="020B0604020202020204" pitchFamily="34" charset="0"/>
              <a:buChar char="•"/>
            </a:pPr>
            <a:r>
              <a:rPr lang="en-US" baseline="0" dirty="0"/>
              <a:t>It has single-stranded extensions we call “</a:t>
            </a:r>
            <a:r>
              <a:rPr lang="en-US" b="1" i="1" u="sng" baseline="0" dirty="0"/>
              <a:t>adapters</a:t>
            </a:r>
            <a:r>
              <a:rPr lang="en-US" baseline="0" dirty="0"/>
              <a:t>” to which the tiles bind to initiate growth.</a:t>
            </a:r>
          </a:p>
          <a:p>
            <a:pPr marL="171450" indent="-171450">
              <a:buFont typeface="Arial" panose="020B0604020202020204" pitchFamily="34" charset="0"/>
              <a:buChar char="•"/>
            </a:pPr>
            <a:r>
              <a:rPr lang="en-US" baseline="0" dirty="0"/>
              <a:t>By choice of DNA sequence for these adapters to encode 0 or 1 glues, they supply the </a:t>
            </a:r>
            <a:r>
              <a:rPr lang="en-US" b="1" i="1" u="sng" baseline="0" dirty="0"/>
              <a:t>6-bit input</a:t>
            </a:r>
            <a:r>
              <a:rPr lang="en-US" i="0" u="none" baseline="0" dirty="0"/>
              <a:t> </a:t>
            </a:r>
            <a:r>
              <a:rPr lang="en-US" baseline="0" dirty="0"/>
              <a:t>to the circuit.</a:t>
            </a:r>
          </a:p>
          <a:p>
            <a:pPr marL="171450" indent="-171450">
              <a:buFont typeface="Arial" panose="020B0604020202020204" pitchFamily="34" charset="0"/>
              <a:buChar char="•"/>
            </a:pPr>
            <a:r>
              <a:rPr lang="en-US" dirty="0"/>
              <a:t>We</a:t>
            </a:r>
            <a:r>
              <a:rPr lang="en-US" baseline="0" dirty="0"/>
              <a:t> add the tiles, </a:t>
            </a:r>
            <a:r>
              <a:rPr lang="en-US" b="1" i="1" u="sng" baseline="0" dirty="0"/>
              <a:t>100 of them</a:t>
            </a:r>
            <a:r>
              <a:rPr lang="en-US" b="1" i="1" u="none" baseline="0" dirty="0"/>
              <a:t> </a:t>
            </a:r>
            <a:r>
              <a:rPr lang="en-US" baseline="0" dirty="0"/>
              <a:t>to implement a particular circuit (I’m just showing 5 here).</a:t>
            </a:r>
          </a:p>
          <a:p>
            <a:pPr marL="171450" indent="-171450">
              <a:buFont typeface="Arial" panose="020B0604020202020204" pitchFamily="34" charset="0"/>
              <a:buChar char="•"/>
            </a:pPr>
            <a:r>
              <a:rPr lang="en-US" baseline="0" dirty="0"/>
              <a:t>So the tiles encode the circuit, the origami seed encodes the input through its adapters, and the tiles grow from the seed to carry out the circuit computation.</a:t>
            </a:r>
          </a:p>
          <a:p>
            <a:pPr marL="171450" indent="-171450">
              <a:buFont typeface="Arial" panose="020B0604020202020204" pitchFamily="34" charset="0"/>
              <a:buChar char="•"/>
            </a:pPr>
            <a:r>
              <a:rPr lang="en-US" baseline="0" dirty="0"/>
              <a:t>We’d like to know </a:t>
            </a:r>
            <a:r>
              <a:rPr lang="en-US" b="1" i="1" u="sng" baseline="0" dirty="0"/>
              <a:t>which tiles end up where</a:t>
            </a:r>
            <a:r>
              <a:rPr lang="en-US" baseline="0" dirty="0"/>
              <a:t>, but that level of detail is difficult to read out.</a:t>
            </a:r>
          </a:p>
          <a:p>
            <a:pPr marL="171450" indent="-171450">
              <a:buFont typeface="Arial" panose="020B0604020202020204" pitchFamily="34" charset="0"/>
              <a:buChar char="•"/>
            </a:pPr>
            <a:r>
              <a:rPr lang="en-US" baseline="0" dirty="0"/>
              <a:t>What we can do, is put a biotin on any tile with a 1 output, so by later adding streptavidin, we can at least see where are the 1’s in the circuit.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125</a:t>
            </a:fld>
            <a:endParaRPr lang="en-US"/>
          </a:p>
        </p:txBody>
      </p:sp>
    </p:spTree>
    <p:extLst>
      <p:ext uri="{BB962C8B-B14F-4D97-AF65-F5344CB8AC3E}">
        <p14:creationId xmlns:p14="http://schemas.microsoft.com/office/powerpoint/2010/main" val="174065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DNA tile assembly was pioneered by Ned</a:t>
            </a:r>
            <a:r>
              <a:rPr lang="en-US" baseline="0" dirty="0"/>
              <a:t> </a:t>
            </a:r>
            <a:r>
              <a:rPr lang="en-US" baseline="0" dirty="0" err="1"/>
              <a:t>Seeman</a:t>
            </a:r>
            <a:r>
              <a:rPr lang="en-US" baseline="0" dirty="0"/>
              <a:t>, whose first idea used something called a “branched junction” molecule. By synthesizing four strands of DNA as shown, they form this “tile” which has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four “sticky ends”, meaning single strands that are “sticky” because they want to bind to their Watson-Crick complement. </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baseline="0" dirty="0"/>
              <a:t>In this case, west is complementary to east, and</a:t>
            </a:r>
            <a:r>
              <a:rPr lang="en-US" dirty="0">
                <a:sym typeface="Wingdings" pitchFamily="2" charset="2"/>
              </a:rPr>
              <a:t> </a:t>
            </a:r>
            <a:r>
              <a:rPr lang="en-US" baseline="0" dirty="0"/>
              <a:t>north is complementary to south,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9</a:t>
            </a:fld>
            <a:endParaRPr lang="en-US"/>
          </a:p>
        </p:txBody>
      </p:sp>
    </p:spTree>
    <p:extLst>
      <p:ext uri="{BB962C8B-B14F-4D97-AF65-F5344CB8AC3E}">
        <p14:creationId xmlns:p14="http://schemas.microsoft.com/office/powerpoint/2010/main" val="1396407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we grow tiles into tubes,</a:t>
            </a:r>
            <a:r>
              <a:rPr lang="en-US" baseline="0" dirty="0"/>
              <a:t> and we </a:t>
            </a:r>
            <a:r>
              <a:rPr lang="en-US" b="1" i="1" u="sng" baseline="0" dirty="0"/>
              <a:t>could</a:t>
            </a:r>
            <a:r>
              <a:rPr lang="en-US" baseline="0" dirty="0"/>
              <a:t> image those with an </a:t>
            </a:r>
            <a:r>
              <a:rPr lang="en-US" b="1" i="1" u="sng" baseline="0" dirty="0"/>
              <a:t>atomic force microscope</a:t>
            </a:r>
            <a:r>
              <a:rPr lang="en-US" baseline="0" dirty="0"/>
              <a:t>.</a:t>
            </a:r>
          </a:p>
          <a:p>
            <a:pPr marL="171450" indent="-171450">
              <a:buFont typeface="Arial" panose="020B0604020202020204" pitchFamily="34" charset="0"/>
              <a:buChar char="•"/>
            </a:pPr>
            <a:r>
              <a:rPr lang="en-US" baseline="0" dirty="0"/>
              <a:t>But we’d like to see </a:t>
            </a:r>
            <a:r>
              <a:rPr lang="en-US" b="1" i="1" u="sng" baseline="0" dirty="0"/>
              <a:t>more detail</a:t>
            </a:r>
            <a:r>
              <a:rPr lang="en-US" b="1" baseline="0" dirty="0"/>
              <a:t> </a:t>
            </a:r>
            <a:r>
              <a:rPr lang="en-US" baseline="0" dirty="0"/>
              <a:t>on individual helices, so we do the following.</a:t>
            </a:r>
          </a:p>
          <a:p>
            <a:pPr marL="171450" indent="-171450">
              <a:buFont typeface="Arial" panose="020B0604020202020204" pitchFamily="34" charset="0"/>
              <a:buChar char="•"/>
            </a:pPr>
            <a:r>
              <a:rPr lang="en-US" baseline="0" dirty="0"/>
              <a:t>We pick out one helix and </a:t>
            </a:r>
            <a:r>
              <a:rPr lang="en-US" b="1" i="1" u="sng" baseline="0" dirty="0"/>
              <a:t>rip it open</a:t>
            </a:r>
            <a:r>
              <a:rPr lang="en-US" baseline="0" dirty="0"/>
              <a:t> using strand displacement.</a:t>
            </a:r>
          </a:p>
          <a:p>
            <a:pPr marL="171450" indent="-171450">
              <a:buFont typeface="Arial" panose="020B0604020202020204" pitchFamily="34" charset="0"/>
              <a:buChar char="•"/>
            </a:pPr>
            <a:r>
              <a:rPr lang="en-US" baseline="0" dirty="0"/>
              <a:t>Then, by laying the tiles down on mica, they </a:t>
            </a:r>
            <a:r>
              <a:rPr lang="en-US" b="1" i="1" u="sng" baseline="0" dirty="0"/>
              <a:t>flatten</a:t>
            </a:r>
            <a:r>
              <a:rPr lang="en-US" baseline="0" dirty="0"/>
              <a:t> into a ribbon.</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126</a:t>
            </a:fld>
            <a:endParaRPr lang="en-US"/>
          </a:p>
        </p:txBody>
      </p:sp>
    </p:spTree>
    <p:extLst>
      <p:ext uri="{BB962C8B-B14F-4D97-AF65-F5344CB8AC3E}">
        <p14:creationId xmlns:p14="http://schemas.microsoft.com/office/powerpoint/2010/main" val="1615089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a:t>
            </a:r>
            <a:r>
              <a:rPr lang="en-US" baseline="0" dirty="0"/>
              <a:t> want to run </a:t>
            </a:r>
            <a:r>
              <a:rPr lang="en-US" b="1" i="1" u="sng" baseline="0" dirty="0"/>
              <a:t>several experiments in parallel</a:t>
            </a:r>
            <a:r>
              <a:rPr lang="en-US" baseline="0" dirty="0"/>
              <a:t> and mix them together in </a:t>
            </a:r>
            <a:r>
              <a:rPr lang="en-US" b="1" i="1" u="sng" baseline="0" dirty="0"/>
              <a:t>one imaging session</a:t>
            </a:r>
            <a:r>
              <a:rPr lang="en-US" baseline="0" dirty="0"/>
              <a:t>, since anyone who’s used an AFM knows they can be cranky, so once it works we’d like to get a lot of data at once.</a:t>
            </a:r>
            <a:endParaRPr lang="en-US" dirty="0"/>
          </a:p>
          <a:p>
            <a:pPr marL="171450" indent="-171450">
              <a:buFont typeface="Arial" panose="020B0604020202020204" pitchFamily="34" charset="0"/>
              <a:buChar char="•"/>
            </a:pPr>
            <a:r>
              <a:rPr lang="en-US" dirty="0"/>
              <a:t>Now, </a:t>
            </a:r>
            <a:r>
              <a:rPr lang="en-US" b="1" i="1" u="sng" dirty="0"/>
              <a:t>functionally</a:t>
            </a:r>
            <a:r>
              <a:rPr lang="en-US" dirty="0"/>
              <a:t> the origami without the adapter strands always acts the same, it’s just rectangle rolled up into a tube.</a:t>
            </a:r>
          </a:p>
          <a:p>
            <a:pPr marL="171450" indent="-171450">
              <a:buFont typeface="Arial" panose="020B0604020202020204" pitchFamily="34" charset="0"/>
              <a:buChar char="•"/>
            </a:pPr>
            <a:r>
              <a:rPr lang="en-US" dirty="0"/>
              <a:t>But, to help us tell different experiments</a:t>
            </a:r>
            <a:r>
              <a:rPr lang="en-US" baseline="0" dirty="0"/>
              <a:t> apart in a single imaging session, we mark each origami with some </a:t>
            </a:r>
            <a:r>
              <a:rPr lang="en-US" b="1" i="1" u="sng" baseline="0" dirty="0"/>
              <a:t>experiment-specific information</a:t>
            </a:r>
            <a:r>
              <a:rPr lang="en-US" baseline="0" dirty="0"/>
              <a:t>.</a:t>
            </a:r>
          </a:p>
          <a:p>
            <a:pPr marL="171450" indent="-171450">
              <a:buFont typeface="Arial" panose="020B0604020202020204" pitchFamily="34" charset="0"/>
              <a:buChar char="•"/>
            </a:pPr>
            <a:r>
              <a:rPr lang="en-US" baseline="0" dirty="0"/>
              <a:t>How do we do this? Some of the origami staples have a version with a </a:t>
            </a:r>
            <a:r>
              <a:rPr lang="en-US" b="1" i="1" u="sng" baseline="0" dirty="0"/>
              <a:t>biotin</a:t>
            </a:r>
            <a:r>
              <a:rPr lang="en-US" baseline="0" dirty="0"/>
              <a:t>.</a:t>
            </a:r>
          </a:p>
          <a:p>
            <a:pPr marL="171450" indent="-171450">
              <a:buFont typeface="Arial" panose="020B0604020202020204" pitchFamily="34" charset="0"/>
              <a:buChar char="•"/>
            </a:pPr>
            <a:r>
              <a:rPr lang="en-US" dirty="0"/>
              <a:t>By selecting an appropriate subset of these</a:t>
            </a:r>
          </a:p>
          <a:p>
            <a:pPr marL="171450" indent="-171450">
              <a:buFont typeface="Arial" panose="020B0604020202020204" pitchFamily="34" charset="0"/>
              <a:buChar char="•"/>
            </a:pPr>
            <a:r>
              <a:rPr lang="en-US" dirty="0"/>
              <a:t>and then adding streptavidin, we can spell a 3-digit</a:t>
            </a:r>
            <a:r>
              <a:rPr lang="en-US" baseline="0" dirty="0"/>
              <a:t> sequence of our choosing on the unrolled origami rectangle, which represents </a:t>
            </a:r>
            <a:r>
              <a:rPr lang="en-US" b="1" i="1" u="sng" baseline="0" dirty="0"/>
              <a:t>both the circuit and the input</a:t>
            </a:r>
            <a:r>
              <a:rPr lang="en-US" baseline="0" dirty="0"/>
              <a:t> to the circuit in that experiment.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128</a:t>
            </a:fld>
            <a:endParaRPr lang="en-US"/>
          </a:p>
        </p:txBody>
      </p:sp>
    </p:spTree>
    <p:extLst>
      <p:ext uri="{BB962C8B-B14F-4D97-AF65-F5344CB8AC3E}">
        <p14:creationId xmlns:p14="http://schemas.microsoft.com/office/powerpoint/2010/main" val="2141463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Here’s the full experimental procedure.</a:t>
                </a:r>
                <a:r>
                  <a:rPr lang="en-US" baseline="0" dirty="0"/>
                  <a:t> </a:t>
                </a:r>
                <a:r>
                  <a:rPr lang="en-US" b="1" i="1" u="sng" baseline="0" dirty="0"/>
                  <a:t>To execute a circuit </a:t>
                </a:r>
                <a14:m>
                  <m:oMath xmlns:m="http://schemas.openxmlformats.org/officeDocument/2006/math">
                    <m:r>
                      <a:rPr lang="en-US" b="1" i="1" u="sng" smtClean="0">
                        <a:latin typeface="Cambria Math" panose="02040503050406030204" pitchFamily="18" charset="0"/>
                      </a:rPr>
                      <m:t>𝜸</m:t>
                    </m:r>
                  </m:oMath>
                </a14:m>
                <a:r>
                  <a:rPr lang="en-US" b="1" i="1" u="sng" baseline="0" dirty="0"/>
                  <a:t> on input bits x</a:t>
                </a:r>
                <a:r>
                  <a:rPr lang="en-US" baseline="0" dirty="0"/>
                  <a:t>: mix together the</a:t>
                </a:r>
                <a:endParaRPr lang="en-US" dirty="0"/>
              </a:p>
              <a:p>
                <a:pPr marL="171450" indent="-171450">
                  <a:buFont typeface="Arial" panose="020B0604020202020204" pitchFamily="34" charset="0"/>
                  <a:buChar char="•"/>
                </a:pPr>
                <a:r>
                  <a:rPr lang="en-US" b="1" i="1" u="sng" dirty="0"/>
                  <a:t>origami</a:t>
                </a:r>
                <a:r>
                  <a:rPr lang="en-US" dirty="0"/>
                  <a:t>, bar-coded to identify both </a:t>
                </a:r>
                <a14:m>
                  <m:oMath xmlns:m="http://schemas.openxmlformats.org/officeDocument/2006/math">
                    <m:r>
                      <m:rPr>
                        <m:sty m:val="p"/>
                      </m:rPr>
                      <a:rPr lang="en-US" i="0" u="none" smtClean="0">
                        <a:latin typeface="Cambria Math" panose="02040503050406030204" pitchFamily="18" charset="0"/>
                      </a:rPr>
                      <m:t>γ</m:t>
                    </m:r>
                  </m:oMath>
                </a14:m>
                <a:r>
                  <a:rPr lang="en-US" dirty="0"/>
                  <a:t> and</a:t>
                </a:r>
                <a:r>
                  <a:rPr lang="en-US" baseline="0" dirty="0"/>
                  <a:t> x</a:t>
                </a:r>
              </a:p>
              <a:p>
                <a:pPr marL="171450" indent="-171450">
                  <a:buFont typeface="Arial" panose="020B0604020202020204" pitchFamily="34" charset="0"/>
                  <a:buChar char="•"/>
                </a:pPr>
                <a:r>
                  <a:rPr lang="en-US" b="1" i="1" u="sng" baseline="0" dirty="0"/>
                  <a:t>adapter strands</a:t>
                </a:r>
                <a:r>
                  <a:rPr lang="en-US" baseline="0" dirty="0"/>
                  <a:t> to encode the input x</a:t>
                </a:r>
              </a:p>
              <a:p>
                <a:pPr marL="171450" indent="-171450">
                  <a:buFont typeface="Arial" panose="020B0604020202020204" pitchFamily="34" charset="0"/>
                  <a:buChar char="•"/>
                </a:pPr>
                <a:r>
                  <a:rPr lang="en-US" baseline="0" dirty="0"/>
                  <a:t>the appropriate </a:t>
                </a:r>
                <a:r>
                  <a:rPr lang="en-US" b="1" i="1" u="sng" baseline="0" dirty="0"/>
                  <a:t>hundred tiles</a:t>
                </a:r>
                <a:r>
                  <a:rPr lang="en-US" b="1" baseline="0" dirty="0"/>
                  <a:t> </a:t>
                </a:r>
                <a:r>
                  <a:rPr lang="en-US" baseline="0" dirty="0"/>
                  <a:t>implementing the circuit </a:t>
                </a:r>
                <a14:m>
                  <m:oMath xmlns:m="http://schemas.openxmlformats.org/officeDocument/2006/math">
                    <m:r>
                      <m:rPr>
                        <m:sty m:val="p"/>
                      </m:rPr>
                      <a:rPr lang="en-US" i="0" u="none" smtClean="0">
                        <a:latin typeface="Cambria Math" panose="02040503050406030204" pitchFamily="18" charset="0"/>
                      </a:rPr>
                      <m:t>γ</m:t>
                    </m:r>
                  </m:oMath>
                </a14:m>
                <a:endParaRPr lang="en-US" baseline="0" dirty="0"/>
              </a:p>
              <a:p>
                <a:pPr marL="171450" indent="-171450">
                  <a:buFont typeface="Arial" panose="020B0604020202020204" pitchFamily="34" charset="0"/>
                  <a:buChar char="•"/>
                </a:pPr>
                <a:r>
                  <a:rPr lang="en-US" b="1" i="1" u="sng" baseline="0" dirty="0"/>
                  <a:t>anneal slowly</a:t>
                </a:r>
                <a:r>
                  <a:rPr lang="en-US" b="1" baseline="0" dirty="0"/>
                  <a:t> </a:t>
                </a:r>
                <a:r>
                  <a:rPr lang="en-US" baseline="0" dirty="0"/>
                  <a:t>from 90C to about 50C, this lets the origami seeds assemble</a:t>
                </a:r>
              </a:p>
              <a:p>
                <a:pPr marL="171450" indent="-171450">
                  <a:buFont typeface="Arial" panose="020B0604020202020204" pitchFamily="34" charset="0"/>
                  <a:buChar char="•"/>
                </a:pPr>
                <a:r>
                  <a:rPr lang="en-US" b="1" i="1" u="sng" baseline="0" dirty="0"/>
                  <a:t>hold</a:t>
                </a:r>
                <a:r>
                  <a:rPr lang="en-US" baseline="0" dirty="0"/>
                  <a:t> there for a while, which lets the tiles grow onto the seeds</a:t>
                </a:r>
              </a:p>
              <a:p>
                <a:pPr marL="171450" indent="-171450">
                  <a:buFont typeface="Arial" panose="020B0604020202020204" pitchFamily="34" charset="0"/>
                  <a:buChar char="•"/>
                </a:pPr>
                <a:r>
                  <a:rPr lang="en-US" baseline="0" dirty="0"/>
                  <a:t>then there’s a bunch of important steps I don’t have time to explain, </a:t>
                </a:r>
              </a:p>
              <a:p>
                <a:pPr marL="171450" indent="-171450">
                  <a:buFont typeface="Arial" panose="020B0604020202020204" pitchFamily="34" charset="0"/>
                  <a:buChar char="•"/>
                </a:pPr>
                <a:r>
                  <a:rPr lang="en-US" baseline="0" dirty="0"/>
                  <a:t>and then we </a:t>
                </a:r>
                <a:r>
                  <a:rPr lang="en-US" b="1" i="1" u="sng" baseline="0" dirty="0"/>
                  <a:t>image</a:t>
                </a:r>
                <a:r>
                  <a:rPr lang="en-US" baseline="0" dirty="0"/>
                  <a:t>.</a:t>
                </a:r>
              </a:p>
            </p:txBody>
          </p:sp>
        </mc:Choice>
        <mc:Fallback xmlns="">
          <p:sp>
            <p:nvSpPr>
              <p:cNvPr id="3" name="Notes Placeholder 2"/>
              <p:cNvSpPr>
                <a:spLocks noGrp="1"/>
              </p:cNvSpPr>
              <p:nvPr>
                <p:ph type="body" idx="1"/>
              </p:nvPr>
            </p:nvSpPr>
            <p:spPr/>
            <p:txBody>
              <a:bodyPr/>
              <a:lstStyle/>
              <a:p>
                <a:r>
                  <a:rPr lang="en-US" dirty="0"/>
                  <a:t>Here’s the full experimental procedure.</a:t>
                </a:r>
                <a:r>
                  <a:rPr lang="en-US" baseline="0" dirty="0"/>
                  <a:t> </a:t>
                </a:r>
                <a:r>
                  <a:rPr lang="en-US" i="1" u="sng" baseline="0" dirty="0"/>
                  <a:t>To execute a circuit </a:t>
                </a:r>
                <a:r>
                  <a:rPr lang="en-US" i="0" u="sng">
                    <a:latin typeface="Cambria Math" panose="02040503050406030204" pitchFamily="18" charset="0"/>
                  </a:rPr>
                  <a:t>𝛾</a:t>
                </a:r>
                <a:r>
                  <a:rPr lang="en-US" i="1" u="sng" baseline="0" dirty="0"/>
                  <a:t> on input bits x</a:t>
                </a:r>
                <a:r>
                  <a:rPr lang="en-US" baseline="0" dirty="0"/>
                  <a:t>: mix together the</a:t>
                </a:r>
                <a:endParaRPr lang="en-US" dirty="0"/>
              </a:p>
              <a:p>
                <a:pPr marL="171450" indent="-171450">
                  <a:buFont typeface="Arial" panose="020B0604020202020204" pitchFamily="34" charset="0"/>
                  <a:buChar char="•"/>
                </a:pPr>
                <a:r>
                  <a:rPr lang="en-US" i="1" u="sng" dirty="0"/>
                  <a:t>origami</a:t>
                </a:r>
                <a:r>
                  <a:rPr lang="en-US" dirty="0"/>
                  <a:t> (bar-coded to identify both </a:t>
                </a:r>
                <a:r>
                  <a:rPr lang="en-US" i="0" u="none">
                    <a:latin typeface="Cambria Math" panose="02040503050406030204" pitchFamily="18" charset="0"/>
                  </a:rPr>
                  <a:t>γ</a:t>
                </a:r>
                <a:r>
                  <a:rPr lang="en-US" dirty="0"/>
                  <a:t> and</a:t>
                </a:r>
                <a:r>
                  <a:rPr lang="en-US" baseline="0" dirty="0"/>
                  <a:t> x, but otherwise functionally the same in every experiment)</a:t>
                </a:r>
              </a:p>
              <a:p>
                <a:pPr marL="171450" indent="-171450">
                  <a:buFont typeface="Arial" panose="020B0604020202020204" pitchFamily="34" charset="0"/>
                  <a:buChar char="•"/>
                </a:pPr>
                <a:r>
                  <a:rPr lang="en-US" i="1" u="sng" baseline="0" dirty="0"/>
                  <a:t>adapter strands</a:t>
                </a:r>
                <a:r>
                  <a:rPr lang="en-US" baseline="0" dirty="0"/>
                  <a:t> to bind to the origami, whose extending sticky ends encode the input x</a:t>
                </a:r>
              </a:p>
              <a:p>
                <a:pPr marL="171450" indent="-171450">
                  <a:buFont typeface="Arial" panose="020B0604020202020204" pitchFamily="34" charset="0"/>
                  <a:buChar char="•"/>
                </a:pPr>
                <a:r>
                  <a:rPr lang="en-US" baseline="0" dirty="0"/>
                  <a:t>the appropriate </a:t>
                </a:r>
                <a:r>
                  <a:rPr lang="en-US" i="1" u="sng" baseline="0" dirty="0"/>
                  <a:t>hundred tiles</a:t>
                </a:r>
                <a:r>
                  <a:rPr lang="en-US" baseline="0" dirty="0"/>
                  <a:t> representing the circuit </a:t>
                </a:r>
                <a:r>
                  <a:rPr lang="en-US" i="0" u="none">
                    <a:latin typeface="Cambria Math" panose="02040503050406030204" pitchFamily="18" charset="0"/>
                  </a:rPr>
                  <a:t>γ</a:t>
                </a:r>
                <a:endParaRPr lang="en-US" baseline="0" dirty="0"/>
              </a:p>
              <a:p>
                <a:pPr marL="171450" indent="-171450">
                  <a:buFont typeface="Arial" panose="020B0604020202020204" pitchFamily="34" charset="0"/>
                  <a:buChar char="•"/>
                </a:pPr>
                <a:r>
                  <a:rPr lang="en-US" i="1" baseline="0" dirty="0"/>
                  <a:t>anneal slowly</a:t>
                </a:r>
                <a:r>
                  <a:rPr lang="en-US" baseline="0" dirty="0"/>
                  <a:t> from 90C to about 50C, this lets the origami seeds assemble</a:t>
                </a:r>
              </a:p>
              <a:p>
                <a:pPr marL="171450" indent="-171450">
                  <a:buFont typeface="Arial" panose="020B0604020202020204" pitchFamily="34" charset="0"/>
                  <a:buChar char="•"/>
                </a:pPr>
                <a:r>
                  <a:rPr lang="en-US" i="1" u="sng" baseline="0" dirty="0"/>
                  <a:t>hold</a:t>
                </a:r>
                <a:r>
                  <a:rPr lang="en-US" baseline="0" dirty="0"/>
                  <a:t> there for a while, which lets the tiles grow onto the seeds</a:t>
                </a:r>
              </a:p>
              <a:p>
                <a:pPr marL="171450" indent="-171450">
                  <a:buFont typeface="Arial" panose="020B0604020202020204" pitchFamily="34" charset="0"/>
                  <a:buChar char="•"/>
                </a:pPr>
                <a:r>
                  <a:rPr lang="en-US" baseline="0" dirty="0"/>
                  <a:t>then there’s a bunch of important steps I don’t have time to explain, </a:t>
                </a:r>
              </a:p>
              <a:p>
                <a:pPr marL="171450" indent="-171450">
                  <a:buFont typeface="Arial" panose="020B0604020202020204" pitchFamily="34" charset="0"/>
                  <a:buChar char="•"/>
                </a:pPr>
                <a:r>
                  <a:rPr lang="en-US" baseline="0" dirty="0"/>
                  <a:t>and then we </a:t>
                </a:r>
                <a:r>
                  <a:rPr lang="en-US" i="1" u="sng" baseline="0" dirty="0"/>
                  <a:t>image</a:t>
                </a:r>
                <a:r>
                  <a:rPr lang="en-US" baseline="0" dirty="0"/>
                  <a:t>.</a:t>
                </a:r>
              </a:p>
            </p:txBody>
          </p:sp>
        </mc:Fallback>
      </mc:AlternateContent>
      <p:sp>
        <p:nvSpPr>
          <p:cNvPr id="4" name="Slide Number Placeholder 3"/>
          <p:cNvSpPr>
            <a:spLocks noGrp="1"/>
          </p:cNvSpPr>
          <p:nvPr>
            <p:ph type="sldNum" sz="quarter" idx="10"/>
          </p:nvPr>
        </p:nvSpPr>
        <p:spPr/>
        <p:txBody>
          <a:bodyPr/>
          <a:lstStyle/>
          <a:p>
            <a:fld id="{EB690D7B-8D60-4E23-B22D-5ACC00216E47}" type="slidenum">
              <a:rPr lang="en-US" smtClean="0"/>
              <a:t>129</a:t>
            </a:fld>
            <a:endParaRPr lang="en-US"/>
          </a:p>
        </p:txBody>
      </p:sp>
    </p:spTree>
    <p:extLst>
      <p:ext uri="{BB962C8B-B14F-4D97-AF65-F5344CB8AC3E}">
        <p14:creationId xmlns:p14="http://schemas.microsoft.com/office/powerpoint/2010/main" val="9559917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lets look at the results.</a:t>
            </a:r>
          </a:p>
          <a:p>
            <a:pPr marL="171450" indent="-171450">
              <a:buFont typeface="Arial" panose="020B0604020202020204" pitchFamily="34" charset="0"/>
              <a:buChar char="•"/>
            </a:pPr>
            <a:r>
              <a:rPr lang="en-US" dirty="0"/>
              <a:t>What do we expect</a:t>
            </a:r>
            <a:r>
              <a:rPr lang="en-US" baseline="0" dirty="0"/>
              <a:t> to see?</a:t>
            </a:r>
          </a:p>
          <a:p>
            <a:pPr marL="628650" lvl="1" indent="-171450">
              <a:buFont typeface="Arial" panose="020B0604020202020204" pitchFamily="34" charset="0"/>
              <a:buChar char="•"/>
            </a:pPr>
            <a:r>
              <a:rPr lang="en-US" baseline="0" dirty="0"/>
              <a:t>An </a:t>
            </a:r>
            <a:r>
              <a:rPr lang="en-US" b="1" i="1" u="sng" baseline="0" dirty="0"/>
              <a:t>origami rectangle</a:t>
            </a:r>
            <a:r>
              <a:rPr lang="en-US" baseline="0" dirty="0"/>
              <a:t>, with 3 digits written on it.</a:t>
            </a:r>
          </a:p>
          <a:p>
            <a:pPr marL="628650" lvl="1" indent="-171450">
              <a:buFont typeface="Arial" panose="020B0604020202020204" pitchFamily="34" charset="0"/>
              <a:buChar char="•"/>
            </a:pPr>
            <a:r>
              <a:rPr lang="en-US" baseline="0" dirty="0"/>
              <a:t>You’ll have to take my word that the 3 digits always represent the proper experiment.</a:t>
            </a:r>
          </a:p>
          <a:p>
            <a:pPr marL="628650" lvl="1" indent="-171450">
              <a:buFont typeface="Arial" panose="020B0604020202020204" pitchFamily="34" charset="0"/>
              <a:buChar char="•"/>
            </a:pPr>
            <a:r>
              <a:rPr lang="en-US" dirty="0"/>
              <a:t>and </a:t>
            </a:r>
            <a:r>
              <a:rPr lang="en-US" b="1" i="1" u="sng" dirty="0" err="1"/>
              <a:t>streptavidins</a:t>
            </a:r>
            <a:r>
              <a:rPr lang="en-US" baseline="0" dirty="0"/>
              <a:t> to the right of there, showing how the 1’s moved around as the circuit grew.</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130</a:t>
            </a:fld>
            <a:endParaRPr lang="en-US"/>
          </a:p>
        </p:txBody>
      </p:sp>
    </p:spTree>
    <p:extLst>
      <p:ext uri="{BB962C8B-B14F-4D97-AF65-F5344CB8AC3E}">
        <p14:creationId xmlns:p14="http://schemas.microsoft.com/office/powerpoint/2010/main" val="1352504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Our first circuit was </a:t>
            </a:r>
            <a:r>
              <a:rPr lang="en-US" b="1" i="1" u="sng" dirty="0"/>
              <a:t>sorting</a:t>
            </a:r>
            <a:r>
              <a:rPr lang="en-US" dirty="0"/>
              <a:t>.</a:t>
            </a:r>
            <a:r>
              <a:rPr lang="en-US" baseline="0" dirty="0"/>
              <a:t> </a:t>
            </a:r>
            <a:r>
              <a:rPr lang="en-US" dirty="0"/>
              <a:t>As we scan</a:t>
            </a:r>
            <a:r>
              <a:rPr lang="en-US" baseline="0" dirty="0"/>
              <a:t> from left to right, we should see the 1’s move from the bottom to the top, and we do.</a:t>
            </a:r>
          </a:p>
          <a:p>
            <a:pPr marL="171450" indent="-171450">
              <a:buFont typeface="Arial" panose="020B0604020202020204" pitchFamily="34" charset="0"/>
              <a:buChar char="•"/>
            </a:pPr>
            <a:r>
              <a:rPr lang="en-US" b="1" i="1" u="sng" baseline="0" dirty="0"/>
              <a:t>Lazy sorting</a:t>
            </a:r>
            <a:r>
              <a:rPr lang="en-US" b="1" baseline="0" dirty="0"/>
              <a:t> </a:t>
            </a:r>
            <a:r>
              <a:rPr lang="en-US" baseline="0" dirty="0"/>
              <a:t>is similar… it takes longer for the 1’s to reach the top, but they get there.</a:t>
            </a:r>
          </a:p>
          <a:p>
            <a:pPr marL="171450" indent="-171450">
              <a:buFont typeface="Arial" panose="020B0604020202020204" pitchFamily="34" charset="0"/>
              <a:buChar char="•"/>
            </a:pPr>
            <a:r>
              <a:rPr lang="en-US" dirty="0"/>
              <a:t>This shows 3 different runs of lazy sorting on the </a:t>
            </a:r>
            <a:r>
              <a:rPr lang="en-US" b="1" i="1" u="sng" dirty="0"/>
              <a:t>same input</a:t>
            </a:r>
            <a:r>
              <a:rPr lang="en-US" dirty="0"/>
              <a:t>, showing that while the 1’s always get to the top, </a:t>
            </a:r>
            <a:r>
              <a:rPr lang="en-US" b="1" i="1" u="sng" dirty="0"/>
              <a:t>unlike normal sorting</a:t>
            </a:r>
            <a:r>
              <a:rPr lang="en-US" dirty="0"/>
              <a:t>, they don’t do it the same way every time.</a:t>
            </a:r>
          </a:p>
          <a:p>
            <a:pPr marL="171450" indent="-171450">
              <a:buFont typeface="Arial" panose="020B0604020202020204" pitchFamily="34" charset="0"/>
              <a:buChar char="•"/>
            </a:pPr>
            <a:r>
              <a:rPr lang="en-US" b="1" i="1" u="sng" dirty="0"/>
              <a:t>Rule 110</a:t>
            </a:r>
            <a:r>
              <a:rPr lang="en-US" b="1" dirty="0"/>
              <a:t> </a:t>
            </a:r>
            <a:r>
              <a:rPr lang="en-US" dirty="0"/>
              <a:t>on 6 bits doesn’t do much interesting, but it does it very well.</a:t>
            </a:r>
          </a:p>
          <a:p>
            <a:pPr marL="171450" indent="-171450">
              <a:buFont typeface="Arial" panose="020B0604020202020204" pitchFamily="34" charset="0"/>
              <a:buChar char="•"/>
            </a:pPr>
            <a:r>
              <a:rPr lang="en-US" dirty="0"/>
              <a:t>And</a:t>
            </a:r>
            <a:r>
              <a:rPr lang="en-US" baseline="0" dirty="0"/>
              <a:t> here are the </a:t>
            </a:r>
            <a:r>
              <a:rPr lang="en-US" b="1" i="1" u="sng" baseline="0" dirty="0"/>
              <a:t>palindrome</a:t>
            </a:r>
            <a:r>
              <a:rPr lang="en-US" baseline="0" dirty="0"/>
              <a:t> circuit and the </a:t>
            </a:r>
            <a:r>
              <a:rPr lang="en-US" b="1" i="1" u="sng" baseline="0" dirty="0"/>
              <a:t>multiple-of-3</a:t>
            </a:r>
            <a:r>
              <a:rPr lang="en-US" i="0" u="none" baseline="0" dirty="0"/>
              <a:t> circuit</a:t>
            </a:r>
            <a:r>
              <a:rPr lang="en-US" baseline="0" dirty="0"/>
              <a:t>.</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131</a:t>
            </a:fld>
            <a:endParaRPr lang="en-US"/>
          </a:p>
        </p:txBody>
      </p:sp>
    </p:spTree>
    <p:extLst>
      <p:ext uri="{BB962C8B-B14F-4D97-AF65-F5344CB8AC3E}">
        <p14:creationId xmlns:p14="http://schemas.microsoft.com/office/powerpoint/2010/main" val="3610509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1" name="Shape 4081"/>
          <p:cNvSpPr>
            <a:spLocks noGrp="1" noRot="1" noChangeAspect="1"/>
          </p:cNvSpPr>
          <p:nvPr>
            <p:ph type="sldImg"/>
          </p:nvPr>
        </p:nvSpPr>
        <p:spPr>
          <a:xfrm>
            <a:off x="685800" y="1143000"/>
            <a:ext cx="5486400" cy="3086100"/>
          </a:xfrm>
          <a:prstGeom prst="rect">
            <a:avLst/>
          </a:prstGeom>
        </p:spPr>
        <p:txBody>
          <a:bodyPr/>
          <a:lstStyle/>
          <a:p>
            <a:endParaRPr/>
          </a:p>
        </p:txBody>
      </p:sp>
      <p:sp>
        <p:nvSpPr>
          <p:cNvPr id="4082" name="Shape 4082"/>
          <p:cNvSpPr>
            <a:spLocks noGrp="1"/>
          </p:cNvSpPr>
          <p:nvPr>
            <p:ph type="body" sz="quarter" idx="1"/>
          </p:nvPr>
        </p:nvSpPr>
        <p:spPr>
          <a:prstGeom prst="rect">
            <a:avLst/>
          </a:prstGeom>
        </p:spPr>
        <p:txBody>
          <a:bodyPr/>
          <a:lstStyle>
            <a:lvl1pPr>
              <a:defRPr sz="1000"/>
            </a:lvl1pPr>
          </a:lstStyle>
          <a:p>
            <a:pPr marL="171450" indent="-171450">
              <a:buFont typeface="Arial" panose="020B0604020202020204" pitchFamily="34" charset="0"/>
              <a:buChar char="•"/>
            </a:pPr>
            <a:r>
              <a:rPr lang="en-US" dirty="0"/>
              <a:t>Here’s </a:t>
            </a:r>
            <a:r>
              <a:rPr lang="en-US" b="1" i="1" u="sng" dirty="0"/>
              <a:t>parity</a:t>
            </a:r>
            <a:r>
              <a:rPr lang="en-US" dirty="0"/>
              <a:t>,</a:t>
            </a:r>
            <a:r>
              <a:rPr lang="en-US" baseline="0" dirty="0"/>
              <a:t> recall</a:t>
            </a:r>
          </a:p>
          <a:p>
            <a:pPr marL="628650" lvl="1" indent="-171450">
              <a:buFont typeface="Arial" panose="020B0604020202020204" pitchFamily="34" charset="0"/>
              <a:buChar char="•"/>
            </a:pPr>
            <a:r>
              <a:rPr lang="en-US" baseline="0" dirty="0"/>
              <a:t>a </a:t>
            </a:r>
            <a:r>
              <a:rPr lang="en-US" b="1" i="1" u="sng" baseline="0" dirty="0"/>
              <a:t>stripe of 1’s</a:t>
            </a:r>
            <a:r>
              <a:rPr lang="en-US" baseline="0" dirty="0"/>
              <a:t> should appear if the initial number of 1’s is odd,</a:t>
            </a:r>
          </a:p>
          <a:p>
            <a:pPr marL="628650" lvl="1" indent="-171450">
              <a:buFont typeface="Arial" panose="020B0604020202020204" pitchFamily="34" charset="0"/>
              <a:buChar char="•"/>
            </a:pPr>
            <a:r>
              <a:rPr lang="en-US" b="1" i="1" u="sng" baseline="0" dirty="0"/>
              <a:t>eventually all 0’s</a:t>
            </a:r>
            <a:r>
              <a:rPr lang="en-US" b="1" baseline="0" dirty="0"/>
              <a:t> </a:t>
            </a:r>
            <a:r>
              <a:rPr lang="en-US" baseline="0" dirty="0"/>
              <a:t>otherwise.</a:t>
            </a:r>
          </a:p>
          <a:p>
            <a:pPr marL="171450" lvl="0" indent="-171450">
              <a:buFont typeface="Arial" panose="020B0604020202020204" pitchFamily="34" charset="0"/>
              <a:buChar char="•"/>
            </a:pPr>
            <a:r>
              <a:rPr lang="en-US" b="1" i="1" u="sng" baseline="0" dirty="0"/>
              <a:t>Lazy parity</a:t>
            </a:r>
            <a:r>
              <a:rPr lang="en-US" b="1" baseline="0" dirty="0"/>
              <a:t> </a:t>
            </a:r>
            <a:r>
              <a:rPr lang="en-US" baseline="0" dirty="0"/>
              <a:t>does the same thing, only slower.</a:t>
            </a:r>
          </a:p>
          <a:p>
            <a:pPr marL="171450" lvl="0" indent="-171450">
              <a:buFont typeface="Arial" panose="020B0604020202020204" pitchFamily="34" charset="0"/>
              <a:buChar char="•"/>
            </a:pPr>
            <a:r>
              <a:rPr lang="en-US" baseline="0" dirty="0"/>
              <a:t>This is the circuit that </a:t>
            </a:r>
            <a:r>
              <a:rPr lang="en-US" b="1" i="1" u="sng" baseline="0" dirty="0"/>
              <a:t>counts 63 </a:t>
            </a:r>
            <a:r>
              <a:rPr lang="en-US" b="1" i="1" u="sng" baseline="0" dirty="0" err="1"/>
              <a:t>bitstrings</a:t>
            </a:r>
            <a:r>
              <a:rPr lang="en-US" b="1" baseline="0" dirty="0"/>
              <a:t> </a:t>
            </a:r>
            <a:r>
              <a:rPr lang="en-US" baseline="0" dirty="0"/>
              <a:t>before repeating; as you can see, reading this one is a little tougher.</a:t>
            </a:r>
          </a:p>
          <a:p>
            <a:pPr marL="171450" lvl="0" indent="-171450">
              <a:buFont typeface="Arial" panose="020B0604020202020204" pitchFamily="34" charset="0"/>
              <a:buChar char="•"/>
            </a:pPr>
            <a:r>
              <a:rPr lang="en-US" b="1" i="1" u="sng" baseline="0" dirty="0"/>
              <a:t>Waves</a:t>
            </a:r>
            <a:r>
              <a:rPr lang="en-US" baseline="0" dirty="0"/>
              <a:t> is an interesting randomized circuit I didn’t show yet: this has a stripe of 1’s along the bottom, but occasionally at random the 1 </a:t>
            </a:r>
            <a:r>
              <a:rPr lang="en-US" b="1" i="1" u="sng" baseline="0" dirty="0"/>
              <a:t>CRESTS</a:t>
            </a:r>
            <a:r>
              <a:rPr lang="en-US" baseline="0" dirty="0"/>
              <a:t> to the top before crashing back down.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circuits were tested on only a </a:t>
            </a:r>
            <a:r>
              <a:rPr lang="en-US" b="1" i="1" u="sng" dirty="0"/>
              <a:t>handful</a:t>
            </a:r>
            <a:r>
              <a:rPr lang="en-US" dirty="0"/>
              <a:t> of inputs…</a:t>
            </a:r>
          </a:p>
        </p:txBody>
      </p:sp>
    </p:spTree>
    <p:extLst>
      <p:ext uri="{BB962C8B-B14F-4D97-AF65-F5344CB8AC3E}">
        <p14:creationId xmlns:p14="http://schemas.microsoft.com/office/powerpoint/2010/main" val="30095779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i="1" u="sng" dirty="0"/>
              <a:t>Parity</a:t>
            </a:r>
            <a:r>
              <a:rPr lang="en-US" dirty="0"/>
              <a:t> we tested on all 64 inputs.</a:t>
            </a:r>
          </a:p>
          <a:p>
            <a:pPr marL="171450" indent="-171450">
              <a:buFont typeface="Arial" panose="020B0604020202020204" pitchFamily="34" charset="0"/>
              <a:buChar char="•"/>
            </a:pPr>
            <a:r>
              <a:rPr lang="en-US" dirty="0"/>
              <a:t>32 of them have an </a:t>
            </a:r>
            <a:r>
              <a:rPr lang="en-US" b="1" i="1" u="sng" dirty="0"/>
              <a:t>even number of 1’s</a:t>
            </a:r>
            <a:r>
              <a:rPr lang="en-US" dirty="0"/>
              <a:t>, so we expect no stripe, that’s what you see on the left</a:t>
            </a:r>
          </a:p>
          <a:p>
            <a:pPr marL="171450" indent="-171450">
              <a:buFont typeface="Arial" panose="020B0604020202020204" pitchFamily="34" charset="0"/>
              <a:buChar char="•"/>
            </a:pPr>
            <a:r>
              <a:rPr lang="en-US" dirty="0"/>
              <a:t>The</a:t>
            </a:r>
            <a:r>
              <a:rPr lang="en-US" baseline="0" dirty="0"/>
              <a:t> </a:t>
            </a:r>
            <a:r>
              <a:rPr lang="en-US" b="1" i="1" u="sng" baseline="0" dirty="0"/>
              <a:t>other 32</a:t>
            </a:r>
            <a:r>
              <a:rPr lang="en-US" baseline="0" dirty="0"/>
              <a:t> we expect a stripe of 1’s; that’s on the right.</a:t>
            </a:r>
          </a:p>
          <a:p>
            <a:pPr marL="171450" indent="-171450">
              <a:buFont typeface="Arial" panose="020B0604020202020204" pitchFamily="34" charset="0"/>
              <a:buChar char="•"/>
            </a:pPr>
            <a:r>
              <a:rPr lang="en-US" baseline="0" dirty="0"/>
              <a:t>This is one way to do a so-called “</a:t>
            </a:r>
            <a:r>
              <a:rPr lang="en-US" b="1" i="1" u="sng" baseline="0" dirty="0"/>
              <a:t>full coverage test</a:t>
            </a:r>
            <a:r>
              <a:rPr lang="en-US" baseline="0" dirty="0"/>
              <a:t>”, but we can imagine others:</a:t>
            </a:r>
          </a:p>
          <a:p>
            <a:pPr marL="628650" lvl="1" indent="-171450">
              <a:buFont typeface="Arial" panose="020B0604020202020204" pitchFamily="34" charset="0"/>
              <a:buChar char="•"/>
            </a:pPr>
            <a:r>
              <a:rPr lang="en-US" b="1" i="1" u="sng" dirty="0"/>
              <a:t>All 356</a:t>
            </a:r>
            <a:r>
              <a:rPr lang="en-US" b="1" dirty="0"/>
              <a:t> </a:t>
            </a:r>
            <a:r>
              <a:rPr lang="en-US" dirty="0"/>
              <a:t>of</a:t>
            </a:r>
            <a:r>
              <a:rPr lang="en-US" baseline="0" dirty="0"/>
              <a:t> the tiles in our library were used in some experiment, so we’ve verified that in some sense “all tiles work”</a:t>
            </a:r>
          </a:p>
          <a:p>
            <a:pPr marL="628650" lvl="1" indent="-171450">
              <a:buFont typeface="Arial" panose="020B0604020202020204" pitchFamily="34" charset="0"/>
              <a:buChar char="•"/>
            </a:pPr>
            <a:r>
              <a:rPr lang="en-US" b="1" i="1" u="sng" dirty="0"/>
              <a:t>For 14 </a:t>
            </a:r>
            <a:r>
              <a:rPr lang="en-US" dirty="0"/>
              <a:t>of the circuits,</a:t>
            </a:r>
            <a:r>
              <a:rPr lang="en-US" baseline="0" dirty="0"/>
              <a:t> although we didn’t test every input, we tested enough inputs that </a:t>
            </a:r>
            <a:r>
              <a:rPr lang="en-US" b="1" i="1" u="sng" baseline="0" dirty="0"/>
              <a:t>every tile in that circuit</a:t>
            </a:r>
            <a:r>
              <a:rPr lang="en-US" baseline="0" dirty="0"/>
              <a:t> got used for some input, so we’ve verified for those that </a:t>
            </a:r>
            <a:r>
              <a:rPr lang="en-US" b="1" i="1" u="sng" baseline="0" dirty="0"/>
              <a:t>all gate tiles work “together</a:t>
            </a:r>
            <a:r>
              <a:rPr lang="en-US" baseline="0" dirty="0"/>
              <a:t>”.</a:t>
            </a:r>
          </a:p>
          <a:p>
            <a:pPr marL="171450" lvl="0" indent="-171450">
              <a:buFont typeface="Arial" panose="020B0604020202020204" pitchFamily="34" charset="0"/>
              <a:buChar char="•"/>
            </a:pPr>
            <a:r>
              <a:rPr lang="en-US" baseline="0" dirty="0"/>
              <a:t>Now, the images I’ve shown so far are obviously </a:t>
            </a:r>
            <a:r>
              <a:rPr lang="en-US" b="1" i="1" u="sng" baseline="0" dirty="0"/>
              <a:t>cherry-picked</a:t>
            </a:r>
            <a:r>
              <a:rPr lang="en-US" baseline="0" dirty="0"/>
              <a:t>, so next let’s see some raw data.</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135</a:t>
            </a:fld>
            <a:endParaRPr lang="en-US"/>
          </a:p>
        </p:txBody>
      </p:sp>
    </p:spTree>
    <p:extLst>
      <p:ext uri="{BB962C8B-B14F-4D97-AF65-F5344CB8AC3E}">
        <p14:creationId xmlns:p14="http://schemas.microsoft.com/office/powerpoint/2010/main" val="2013614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a:t>
            </a:r>
            <a:r>
              <a:rPr lang="en-US" b="1" i="1" u="sng" dirty="0"/>
              <a:t>12 micron AFM image</a:t>
            </a:r>
            <a:r>
              <a:rPr lang="en-US" dirty="0"/>
              <a:t> showing parity on several inputs whose answer is 1.</a:t>
            </a:r>
          </a:p>
          <a:p>
            <a:pPr marL="171450" indent="-171450">
              <a:buFont typeface="Arial" panose="020B0604020202020204" pitchFamily="34" charset="0"/>
              <a:buChar char="•"/>
            </a:pPr>
            <a:r>
              <a:rPr lang="en-US" dirty="0"/>
              <a:t>Zooming in, we expect</a:t>
            </a:r>
            <a:r>
              <a:rPr lang="en-US" baseline="0" dirty="0"/>
              <a:t> to see </a:t>
            </a:r>
            <a:r>
              <a:rPr lang="en-US" b="1" i="1" u="sng" baseline="0" dirty="0"/>
              <a:t>stripes of </a:t>
            </a:r>
            <a:r>
              <a:rPr lang="en-US" b="1" i="1" u="sng" baseline="0" dirty="0" err="1"/>
              <a:t>streptavidins</a:t>
            </a:r>
            <a:r>
              <a:rPr lang="en-US" b="1" i="1" u="sng" baseline="0" dirty="0"/>
              <a:t> on each ribbon</a:t>
            </a:r>
            <a:r>
              <a:rPr lang="en-US" baseline="0" dirty="0"/>
              <a:t>, and we do.</a:t>
            </a:r>
          </a:p>
          <a:p>
            <a:pPr marL="171450" indent="-171450">
              <a:buFont typeface="Arial" panose="020B0604020202020204" pitchFamily="34" charset="0"/>
              <a:buChar char="•"/>
            </a:pPr>
            <a:r>
              <a:rPr lang="en-US" baseline="0" dirty="0"/>
              <a:t>Let’s look at some </a:t>
            </a:r>
            <a:r>
              <a:rPr lang="en-US" b="1" i="1" u="sng" baseline="0" dirty="0"/>
              <a:t>non-ideal</a:t>
            </a:r>
            <a:r>
              <a:rPr lang="en-US" baseline="0" dirty="0"/>
              <a:t> parts of this image.</a:t>
            </a:r>
          </a:p>
          <a:p>
            <a:pPr marL="171450" indent="-171450">
              <a:buFont typeface="Arial" panose="020B0604020202020204" pitchFamily="34" charset="0"/>
              <a:buChar char="•"/>
            </a:pPr>
            <a:r>
              <a:rPr lang="en-US" dirty="0"/>
              <a:t>Here’s a </a:t>
            </a:r>
            <a:r>
              <a:rPr lang="en-US" b="1" i="1" u="sng" dirty="0"/>
              <a:t>tile attachment</a:t>
            </a:r>
            <a:r>
              <a:rPr lang="en-US" b="1" i="1" u="sng" baseline="0" dirty="0"/>
              <a:t> error</a:t>
            </a:r>
            <a:r>
              <a:rPr lang="en-US" baseline="0" dirty="0"/>
              <a:t>: there is a stripe on this ribbon for a while, and then it disappears, erroneously flipping a 1 into a 0.</a:t>
            </a:r>
          </a:p>
          <a:p>
            <a:pPr marL="171450" indent="-171450">
              <a:buFont typeface="Arial" panose="020B0604020202020204" pitchFamily="34" charset="0"/>
              <a:buChar char="•"/>
            </a:pPr>
            <a:r>
              <a:rPr lang="en-US" baseline="0" dirty="0"/>
              <a:t>Here are ribbons with </a:t>
            </a:r>
            <a:r>
              <a:rPr lang="en-US" b="1" i="1" u="sng" baseline="0" dirty="0"/>
              <a:t>no origamis attached</a:t>
            </a:r>
            <a:r>
              <a:rPr lang="en-US" baseline="0" dirty="0"/>
              <a:t>.</a:t>
            </a:r>
          </a:p>
          <a:p>
            <a:pPr marL="171450" indent="-171450">
              <a:buFont typeface="Arial" panose="020B0604020202020204" pitchFamily="34" charset="0"/>
              <a:buChar char="•"/>
            </a:pPr>
            <a:r>
              <a:rPr lang="en-US" baseline="0" dirty="0"/>
              <a:t>We believe from control experiments that these did not grow on their own, that they were ripped away from origamis, but of course we don’t know for sure.</a:t>
            </a:r>
          </a:p>
          <a:p>
            <a:pPr marL="171450" lvl="0" indent="-171450">
              <a:buFont typeface="Arial" panose="020B0604020202020204" pitchFamily="34" charset="0"/>
              <a:buChar char="•"/>
            </a:pPr>
            <a:r>
              <a:rPr lang="en-US" dirty="0"/>
              <a:t>And finally, the </a:t>
            </a:r>
            <a:r>
              <a:rPr lang="en-US" b="1" i="1" u="sng" dirty="0"/>
              <a:t>most frustrating</a:t>
            </a:r>
            <a:r>
              <a:rPr lang="en-US" b="1" dirty="0"/>
              <a:t> </a:t>
            </a:r>
            <a:r>
              <a:rPr lang="en-US" dirty="0"/>
              <a:t>and </a:t>
            </a:r>
            <a:r>
              <a:rPr lang="en-US" b="1" i="1" u="sng" dirty="0"/>
              <a:t>frequent</a:t>
            </a:r>
            <a:r>
              <a:rPr lang="en-US" dirty="0"/>
              <a:t> type of error, which we tried several ideas to eliminate but never could:</a:t>
            </a:r>
          </a:p>
          <a:p>
            <a:pPr marL="171450" lvl="0" indent="-171450">
              <a:buFont typeface="Arial" panose="020B0604020202020204" pitchFamily="34" charset="0"/>
              <a:buChar char="•"/>
            </a:pPr>
            <a:r>
              <a:rPr lang="en-US" dirty="0"/>
              <a:t>Several origami seeds have </a:t>
            </a:r>
            <a:r>
              <a:rPr lang="en-US" b="1" i="1" u="sng" dirty="0"/>
              <a:t>little or no growth of tiles</a:t>
            </a:r>
            <a:r>
              <a:rPr lang="en-US" dirty="0"/>
              <a:t>;</a:t>
            </a:r>
          </a:p>
          <a:p>
            <a:pPr marL="171450" lvl="0" indent="-171450">
              <a:buFont typeface="Arial" panose="020B0604020202020204" pitchFamily="34" charset="0"/>
              <a:buChar char="•"/>
            </a:pPr>
            <a:r>
              <a:rPr lang="en-US" dirty="0"/>
              <a:t>There appears to be some energetic barrier to initiating growth.</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Now, the numbers I’ll throw up here are </a:t>
            </a:r>
            <a:r>
              <a:rPr lang="en-US" b="1" i="1" u="sng" dirty="0"/>
              <a:t>very approximate</a:t>
            </a:r>
            <a:r>
              <a:rPr lang="en-US" dirty="0"/>
              <a:t>, very back of the envelope, we are still in the process of counting</a:t>
            </a:r>
            <a:r>
              <a:rPr lang="en-US" baseline="0" dirty="0"/>
              <a:t> and analyzing data, but these are roughly accurate.</a:t>
            </a:r>
          </a:p>
          <a:p>
            <a:pPr marL="171450" lvl="0" indent="-171450">
              <a:buFont typeface="Arial" panose="020B0604020202020204" pitchFamily="34" charset="0"/>
              <a:buChar char="•"/>
            </a:pPr>
            <a:r>
              <a:rPr lang="en-US" baseline="0" dirty="0"/>
              <a:t>About </a:t>
            </a:r>
            <a:r>
              <a:rPr lang="en-US" b="1" i="1" u="sng" baseline="0" dirty="0"/>
              <a:t>½ of origami seeds</a:t>
            </a:r>
            <a:r>
              <a:rPr lang="en-US" b="1" baseline="0" dirty="0"/>
              <a:t> </a:t>
            </a:r>
            <a:r>
              <a:rPr lang="en-US" baseline="0" dirty="0"/>
              <a:t>have significant tile growth into a tube.</a:t>
            </a:r>
          </a:p>
          <a:p>
            <a:pPr marL="171450" lvl="0" indent="-171450">
              <a:buFont typeface="Arial" panose="020B0604020202020204" pitchFamily="34" charset="0"/>
              <a:buChar char="•"/>
            </a:pPr>
            <a:r>
              <a:rPr lang="en-US" baseline="0" dirty="0"/>
              <a:t>Of those, </a:t>
            </a:r>
            <a:r>
              <a:rPr lang="en-US" b="1" i="1" u="sng" baseline="0" dirty="0"/>
              <a:t>92%</a:t>
            </a:r>
            <a:r>
              <a:rPr lang="en-US" baseline="0" dirty="0"/>
              <a:t> have </a:t>
            </a:r>
            <a:r>
              <a:rPr lang="en-US" b="1" i="1" u="sng" baseline="0" dirty="0"/>
              <a:t>no bit-flipping error</a:t>
            </a:r>
            <a:r>
              <a:rPr lang="en-US" baseline="0" dirty="0"/>
              <a:t>, in other words, the circuit computation is correct.</a:t>
            </a:r>
          </a:p>
          <a:p>
            <a:pPr marL="171450" lvl="0" indent="-171450">
              <a:buFont typeface="Arial" panose="020B0604020202020204" pitchFamily="34" charset="0"/>
              <a:buChar char="•"/>
            </a:pPr>
            <a:r>
              <a:rPr lang="en-US" baseline="0" dirty="0"/>
              <a:t>Now, that looks like an 8% error rate, but bear in mind this is the </a:t>
            </a:r>
            <a:r>
              <a:rPr lang="en-US" b="1" i="1" u="sng" baseline="0" dirty="0"/>
              <a:t>error rate per tube</a:t>
            </a:r>
            <a:r>
              <a:rPr lang="en-US" baseline="0" dirty="0"/>
              <a:t>.</a:t>
            </a:r>
          </a:p>
          <a:p>
            <a:pPr marL="171450" lvl="0" indent="-171450">
              <a:buFont typeface="Arial" panose="020B0604020202020204" pitchFamily="34" charset="0"/>
              <a:buChar char="•"/>
            </a:pPr>
            <a:r>
              <a:rPr lang="en-US" baseline="0" dirty="0"/>
              <a:t>Most tubes are hundreds of nanometers long, corresponding to hundreds to over a thousand tile attachments, </a:t>
            </a:r>
          </a:p>
          <a:p>
            <a:pPr marL="171450" lvl="0" indent="-171450">
              <a:buFont typeface="Arial" panose="020B0604020202020204" pitchFamily="34" charset="0"/>
              <a:buChar char="•"/>
            </a:pPr>
            <a:r>
              <a:rPr lang="en-US" baseline="0" dirty="0"/>
              <a:t>so this implies an </a:t>
            </a:r>
            <a:r>
              <a:rPr lang="en-US" b="1" i="1" u="sng" baseline="0" dirty="0"/>
              <a:t>error rate per tile attachment</a:t>
            </a:r>
            <a:r>
              <a:rPr lang="en-US" baseline="0" dirty="0"/>
              <a:t> of something like 1/10,000, </a:t>
            </a:r>
          </a:p>
          <a:p>
            <a:pPr marL="171450" lvl="0" indent="-171450">
              <a:buFont typeface="Arial" panose="020B0604020202020204" pitchFamily="34" charset="0"/>
              <a:buChar char="•"/>
            </a:pPr>
            <a:r>
              <a:rPr lang="en-US" baseline="0" dirty="0"/>
              <a:t>comparable with the </a:t>
            </a:r>
            <a:r>
              <a:rPr lang="en-US" b="1" i="1" u="sng" baseline="0" dirty="0"/>
              <a:t>best prior</a:t>
            </a:r>
            <a:r>
              <a:rPr lang="en-US" baseline="0" dirty="0"/>
              <a:t> algorithmic self-assembly experiments, </a:t>
            </a:r>
          </a:p>
          <a:p>
            <a:pPr marL="171450" lvl="0" indent="-171450">
              <a:buFont typeface="Arial" panose="020B0604020202020204" pitchFamily="34" charset="0"/>
              <a:buChar char="•"/>
            </a:pPr>
            <a:r>
              <a:rPr lang="en-US" baseline="0" dirty="0"/>
              <a:t>but now demonstrated on a much wider variety of computations.</a:t>
            </a:r>
            <a:endParaRPr lang="en-US" dirty="0"/>
          </a:p>
        </p:txBody>
      </p:sp>
      <p:sp>
        <p:nvSpPr>
          <p:cNvPr id="4" name="Slide Number Placeholder 3"/>
          <p:cNvSpPr>
            <a:spLocks noGrp="1"/>
          </p:cNvSpPr>
          <p:nvPr>
            <p:ph type="sldNum" sz="quarter" idx="10"/>
          </p:nvPr>
        </p:nvSpPr>
        <p:spPr/>
        <p:txBody>
          <a:bodyPr/>
          <a:lstStyle/>
          <a:p>
            <a:fld id="{EB690D7B-8D60-4E23-B22D-5ACC00216E47}" type="slidenum">
              <a:rPr lang="en-US" smtClean="0"/>
              <a:t>136</a:t>
            </a:fld>
            <a:endParaRPr lang="en-US"/>
          </a:p>
        </p:txBody>
      </p:sp>
    </p:spTree>
    <p:extLst>
      <p:ext uri="{BB962C8B-B14F-4D97-AF65-F5344CB8AC3E}">
        <p14:creationId xmlns:p14="http://schemas.microsoft.com/office/powerpoint/2010/main" val="2808564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a:t>
            </a:r>
            <a:r>
              <a:rPr lang="en-US" baseline="0" dirty="0"/>
              <a:t> what did we learn?</a:t>
            </a:r>
          </a:p>
          <a:p>
            <a:pPr marL="171450" indent="-171450">
              <a:buFont typeface="Arial" panose="020B0604020202020204" pitchFamily="34" charset="0"/>
              <a:buChar char="•"/>
            </a:pPr>
            <a:r>
              <a:rPr lang="en-US" baseline="0" dirty="0"/>
              <a:t>A single library consisting of a relatively </a:t>
            </a:r>
            <a:r>
              <a:rPr lang="en-US" b="1" i="1" u="sng" baseline="0" dirty="0"/>
              <a:t>small number</a:t>
            </a:r>
            <a:r>
              <a:rPr lang="en-US" baseline="0" dirty="0"/>
              <a:t> of different types of molecules can be mixed and matched to construct a </a:t>
            </a:r>
            <a:r>
              <a:rPr lang="en-US" b="1" i="1" u="sng" baseline="0" dirty="0"/>
              <a:t>huge variety</a:t>
            </a:r>
            <a:r>
              <a:rPr lang="en-US" baseline="0" dirty="0"/>
              <a:t> of complex patterns by </a:t>
            </a:r>
            <a:r>
              <a:rPr lang="en-US" b="1" i="1" u="sng" baseline="0" dirty="0"/>
              <a:t>processing information as they grow</a:t>
            </a:r>
            <a:r>
              <a:rPr lang="en-US" baseline="0" dirty="0"/>
              <a:t>, and this can be done reliably.</a:t>
            </a:r>
          </a:p>
          <a:p>
            <a:pPr marL="171450" indent="-171450">
              <a:buFont typeface="Arial" panose="020B0604020202020204" pitchFamily="34" charset="0"/>
              <a:buChar char="•"/>
            </a:pPr>
            <a:r>
              <a:rPr lang="en-US" baseline="0" dirty="0"/>
              <a:t>Contrasting with other self-assembly approaches: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Compared to “</a:t>
            </a:r>
            <a:r>
              <a:rPr lang="en-US" b="1" i="1" u="sng" baseline="0" dirty="0"/>
              <a:t>periodic</a:t>
            </a:r>
            <a:r>
              <a:rPr lang="en-US" baseline="0" dirty="0"/>
              <a:t>” approaches such as 2D unbounded lattices or periodic tubes, we have </a:t>
            </a:r>
            <a:r>
              <a:rPr lang="en-US" b="1" i="1" u="sng" baseline="0" dirty="0"/>
              <a:t>greater control</a:t>
            </a:r>
            <a:r>
              <a:rPr lang="en-US" baseline="0" dirty="0"/>
              <a:t> over the sort of pattern formed. (Although we aren’t controlling the underlying structure. As in previous work, it’s an unboundedly growing tube.)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Compared to </a:t>
            </a:r>
            <a:r>
              <a:rPr lang="en-US" b="1" i="1" u="sng" baseline="0" dirty="0"/>
              <a:t>“uniquely-addressed”</a:t>
            </a:r>
            <a:r>
              <a:rPr lang="en-US" baseline="0" dirty="0"/>
              <a:t> or “</a:t>
            </a:r>
            <a:r>
              <a:rPr lang="en-US" b="1" i="1" u="sng" baseline="0" dirty="0"/>
              <a:t>hard-coded</a:t>
            </a:r>
            <a:r>
              <a:rPr lang="en-US" baseline="0" dirty="0"/>
              <a:t>” approaches such as DNA origami or single-stranded tile lattices, we </a:t>
            </a:r>
            <a:r>
              <a:rPr lang="en-US" b="1" i="1" u="sng" baseline="0" dirty="0"/>
              <a:t>require fewer distinct types</a:t>
            </a:r>
            <a:r>
              <a:rPr lang="en-US" baseline="0" dirty="0"/>
              <a:t> of molecular components that must be synthesized. (On the other hand, we need to design those strands more carefully, since our system is more sensitive to energetics.)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Compared to </a:t>
            </a:r>
            <a:r>
              <a:rPr lang="en-US" b="1" i="1" u="sng" baseline="0" dirty="0"/>
              <a:t>previous algorithmic self-assembly</a:t>
            </a:r>
            <a:r>
              <a:rPr lang="en-US" baseline="0" dirty="0"/>
              <a:t>, which used tiles with shorter sticky ends, we </a:t>
            </a:r>
            <a:r>
              <a:rPr lang="en-US" baseline="0"/>
              <a:t>have </a:t>
            </a:r>
            <a:r>
              <a:rPr lang="en-US" b="1" i="1" u="sng" baseline="0"/>
              <a:t>available </a:t>
            </a:r>
            <a:r>
              <a:rPr lang="en-US" b="1" i="1" u="sng" baseline="0" dirty="0"/>
              <a:t>more types of tiles</a:t>
            </a:r>
            <a:r>
              <a:rPr lang="en-US" baseline="0" dirty="0"/>
              <a:t>, in order to achieve a </a:t>
            </a:r>
            <a:r>
              <a:rPr lang="en-US" b="1" i="1" u="sng" baseline="0" dirty="0"/>
              <a:t>greater variety</a:t>
            </a:r>
            <a:r>
              <a:rPr lang="en-US" baseline="0" dirty="0"/>
              <a:t> of computations.</a:t>
            </a:r>
          </a:p>
        </p:txBody>
      </p:sp>
      <p:sp>
        <p:nvSpPr>
          <p:cNvPr id="4" name="Slide Number Placeholder 3"/>
          <p:cNvSpPr>
            <a:spLocks noGrp="1"/>
          </p:cNvSpPr>
          <p:nvPr>
            <p:ph type="sldNum" sz="quarter" idx="10"/>
          </p:nvPr>
        </p:nvSpPr>
        <p:spPr/>
        <p:txBody>
          <a:bodyPr/>
          <a:lstStyle/>
          <a:p>
            <a:fld id="{EB690D7B-8D60-4E23-B22D-5ACC00216E47}" type="slidenum">
              <a:rPr lang="en-US" smtClean="0"/>
              <a:t>137</a:t>
            </a:fld>
            <a:endParaRPr lang="en-US"/>
          </a:p>
        </p:txBody>
      </p:sp>
    </p:spTree>
    <p:extLst>
      <p:ext uri="{BB962C8B-B14F-4D97-AF65-F5344CB8AC3E}">
        <p14:creationId xmlns:p14="http://schemas.microsoft.com/office/powerpoint/2010/main" val="306739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so m</a:t>
            </a:r>
            <a:r>
              <a:rPr lang="en-US" dirty="0"/>
              <a:t>ixed</a:t>
            </a:r>
            <a:r>
              <a:rPr lang="en-US" baseline="0" dirty="0"/>
              <a:t> in solution, they self-assemble a regular grid like this. The right image is actually a different tile motif closer to the one you saw a few slides ago, the one on the left doesn’t actually work so well, but it illustrates the idea nicely.</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10</a:t>
            </a:fld>
            <a:endParaRPr lang="en-US"/>
          </a:p>
        </p:txBody>
      </p:sp>
    </p:spTree>
    <p:extLst>
      <p:ext uri="{BB962C8B-B14F-4D97-AF65-F5344CB8AC3E}">
        <p14:creationId xmlns:p14="http://schemas.microsoft.com/office/powerpoint/2010/main" val="296164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 reality, a phenomenon </a:t>
            </a:r>
            <a:r>
              <a:rPr lang="en-US" baseline="0" dirty="0"/>
              <a:t>called “base stacking” implies the tile is more likely to be </a:t>
            </a:r>
            <a:r>
              <a:rPr lang="en-US" dirty="0">
                <a:sym typeface="Wingdings" pitchFamily="2" charset="2"/>
              </a:rPr>
              <a:t> </a:t>
            </a:r>
            <a:r>
              <a:rPr lang="en-US" baseline="0" dirty="0"/>
              <a:t>shaped like this, </a:t>
            </a:r>
            <a:r>
              <a:rPr lang="en-US" dirty="0">
                <a:sym typeface="Wingdings" pitchFamily="2" charset="2"/>
              </a:rPr>
              <a:t> </a:t>
            </a:r>
            <a:r>
              <a:rPr lang="en-US" baseline="0" dirty="0"/>
              <a:t>or like this.  If we could ensure that the tile always folds consistently, </a:t>
            </a:r>
            <a:r>
              <a:rPr lang="en-US" dirty="0">
                <a:sym typeface="Wingdings" pitchFamily="2" charset="2"/>
              </a:rPr>
              <a:t> </a:t>
            </a:r>
            <a:r>
              <a:rPr lang="en-US" baseline="0" dirty="0"/>
              <a:t>then the shape of the grid would </a:t>
            </a:r>
            <a:r>
              <a:rPr lang="en-US" dirty="0">
                <a:sym typeface="Wingdings" pitchFamily="2" charset="2"/>
              </a:rPr>
              <a:t> </a:t>
            </a:r>
            <a:r>
              <a:rPr lang="en-US" baseline="0" dirty="0"/>
              <a:t>flatten, but its connectivity would not change.  So how to ensure they all fold the same way?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11</a:t>
            </a:fld>
            <a:endParaRPr lang="en-US"/>
          </a:p>
        </p:txBody>
      </p:sp>
    </p:spTree>
    <p:extLst>
      <p:ext uri="{BB962C8B-B14F-4D97-AF65-F5344CB8AC3E}">
        <p14:creationId xmlns:p14="http://schemas.microsoft.com/office/powerpoint/2010/main" val="114389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configuration, </a:t>
            </a:r>
            <a:r>
              <a:rPr lang="en-US" dirty="0">
                <a:sym typeface="Wingdings" pitchFamily="2" charset="2"/>
              </a:rPr>
              <a:t> </a:t>
            </a:r>
            <a:r>
              <a:rPr lang="en-US" dirty="0"/>
              <a:t>the tile consists of two DNA helices in parallel, with a single crossover point where they exchange single strands. </a:t>
            </a:r>
            <a:r>
              <a:rPr lang="en-US" dirty="0">
                <a:sym typeface="Wingdings" pitchFamily="2" charset="2"/>
              </a:rPr>
              <a:t> </a:t>
            </a:r>
            <a:r>
              <a:rPr lang="en-US" dirty="0"/>
              <a:t>If instead we have </a:t>
            </a:r>
            <a:r>
              <a:rPr lang="en-US" i="1" dirty="0"/>
              <a:t>two</a:t>
            </a:r>
            <a:r>
              <a:rPr lang="en-US" dirty="0"/>
              <a:t> crossovers, then the tile always orients the same</a:t>
            </a:r>
            <a:r>
              <a:rPr lang="en-US" baseline="0" dirty="0"/>
              <a:t> way.  So does this work?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12</a:t>
            </a:fld>
            <a:endParaRPr lang="en-US"/>
          </a:p>
        </p:txBody>
      </p:sp>
    </p:spTree>
    <p:extLst>
      <p:ext uri="{BB962C8B-B14F-4D97-AF65-F5344CB8AC3E}">
        <p14:creationId xmlns:p14="http://schemas.microsoft.com/office/powerpoint/2010/main" val="2963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no shortage of other experimental designs for making DNA tiles, but this video is about a fascinating theory</a:t>
            </a:r>
            <a:r>
              <a:rPr lang="en-US" baseline="0" dirty="0"/>
              <a:t> inspired by these tiles that is independent of the underlying DNA architecture. </a:t>
            </a:r>
            <a:r>
              <a:rPr lang="en-US" dirty="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700542E-3E61-46E1-B726-92D8960EF015}" type="slidenum">
              <a:rPr lang="en-US" smtClean="0"/>
              <a:t>13</a:t>
            </a:fld>
            <a:endParaRPr lang="en-US"/>
          </a:p>
        </p:txBody>
      </p:sp>
    </p:spTree>
    <p:extLst>
      <p:ext uri="{BB962C8B-B14F-4D97-AF65-F5344CB8AC3E}">
        <p14:creationId xmlns:p14="http://schemas.microsoft.com/office/powerpoint/2010/main" val="27075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C20F788-7903-4EB7-8FEC-531ED6856FDA}" type="datetime1">
              <a:rPr lang="en-US" smtClean="0"/>
              <a:t>11/9/2023</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949638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16CE7-8FF6-48A7-8576-774842B1EBD2}" type="datetime1">
              <a:rPr lang="en-US" smtClean="0"/>
              <a:t>11/9/2023</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81240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8469C8-39CD-448F-8887-E9E9F95F8ED9}" type="datetime1">
              <a:rPr lang="en-US" smtClean="0"/>
              <a:t>11/9/2023</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03672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49" name="PlaceHolder 2"/>
          <p:cNvSpPr>
            <a:spLocks noGrp="1"/>
          </p:cNvSpPr>
          <p:nvPr>
            <p:ph type="body"/>
          </p:nvPr>
        </p:nvSpPr>
        <p:spPr>
          <a:xfrm>
            <a:off x="870803" y="1796220"/>
            <a:ext cx="10710443" cy="3977811"/>
          </a:xfrm>
          <a:prstGeom prst="rect">
            <a:avLst/>
          </a:prstGeom>
        </p:spPr>
        <p:txBody>
          <a:bodyPr lIns="0" tIns="0" rIns="0" bIns="0">
            <a:noAutofit/>
          </a:bodyPr>
          <a:lstStyle/>
          <a:p>
            <a:endParaRPr lang="en-US" sz="2903" b="0" strike="noStrike" spc="-1">
              <a:solidFill>
                <a:srgbClr val="000080"/>
              </a:solidFill>
              <a:latin typeface="Arial"/>
            </a:endParaRPr>
          </a:p>
        </p:txBody>
      </p:sp>
    </p:spTree>
    <p:extLst>
      <p:ext uri="{BB962C8B-B14F-4D97-AF65-F5344CB8AC3E}">
        <p14:creationId xmlns:p14="http://schemas.microsoft.com/office/powerpoint/2010/main" val="383594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51" name="PlaceHolder 2"/>
          <p:cNvSpPr>
            <a:spLocks noGrp="1"/>
          </p:cNvSpPr>
          <p:nvPr>
            <p:ph type="body"/>
          </p:nvPr>
        </p:nvSpPr>
        <p:spPr>
          <a:xfrm>
            <a:off x="870803" y="1796220"/>
            <a:ext cx="5226561" cy="3977811"/>
          </a:xfrm>
          <a:prstGeom prst="rect">
            <a:avLst/>
          </a:prstGeom>
        </p:spPr>
        <p:txBody>
          <a:bodyPr lIns="0" tIns="0" rIns="0" bIns="0">
            <a:noAutofit/>
          </a:bodyPr>
          <a:lstStyle/>
          <a:p>
            <a:endParaRPr lang="en-US" sz="2903" b="0" strike="noStrike" spc="-1">
              <a:solidFill>
                <a:srgbClr val="000080"/>
              </a:solidFill>
              <a:latin typeface="Arial"/>
            </a:endParaRPr>
          </a:p>
        </p:txBody>
      </p:sp>
      <p:sp>
        <p:nvSpPr>
          <p:cNvPr id="52" name="PlaceHolder 3"/>
          <p:cNvSpPr>
            <a:spLocks noGrp="1"/>
          </p:cNvSpPr>
          <p:nvPr>
            <p:ph type="body"/>
          </p:nvPr>
        </p:nvSpPr>
        <p:spPr>
          <a:xfrm>
            <a:off x="6359040" y="1796220"/>
            <a:ext cx="5226561" cy="3977811"/>
          </a:xfrm>
          <a:prstGeom prst="rect">
            <a:avLst/>
          </a:prstGeom>
        </p:spPr>
        <p:txBody>
          <a:bodyPr lIns="0" tIns="0" rIns="0" bIns="0">
            <a:noAutofit/>
          </a:bodyPr>
          <a:lstStyle/>
          <a:p>
            <a:endParaRPr lang="en-US" sz="2903" b="0" strike="noStrike" spc="-1">
              <a:solidFill>
                <a:srgbClr val="000080"/>
              </a:solidFill>
              <a:latin typeface="Arial"/>
            </a:endParaRPr>
          </a:p>
        </p:txBody>
      </p:sp>
    </p:spTree>
    <p:extLst>
      <p:ext uri="{BB962C8B-B14F-4D97-AF65-F5344CB8AC3E}">
        <p14:creationId xmlns:p14="http://schemas.microsoft.com/office/powerpoint/2010/main" val="2483399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562" y="273352"/>
            <a:ext cx="10971684" cy="5308647"/>
          </a:xfrm>
          <a:prstGeom prst="rect">
            <a:avLst/>
          </a:prstGeom>
        </p:spPr>
        <p:txBody>
          <a:bodyPr lIns="0" tIns="0" rIns="0" bIns="0" anchor="ctr">
            <a:noAutofit/>
          </a:bodyPr>
          <a:lstStyle/>
          <a:p>
            <a:pPr algn="ctr"/>
            <a:endParaRPr lang="en-US" sz="2903" b="0" strike="noStrike" spc="-1">
              <a:solidFill>
                <a:srgbClr val="280099"/>
              </a:solidFill>
              <a:latin typeface="Arial"/>
            </a:endParaRPr>
          </a:p>
        </p:txBody>
      </p:sp>
    </p:spTree>
    <p:extLst>
      <p:ext uri="{BB962C8B-B14F-4D97-AF65-F5344CB8AC3E}">
        <p14:creationId xmlns:p14="http://schemas.microsoft.com/office/powerpoint/2010/main" val="280990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64" name="PlaceHolder 2"/>
          <p:cNvSpPr>
            <a:spLocks noGrp="1"/>
          </p:cNvSpPr>
          <p:nvPr>
            <p:ph type="body"/>
          </p:nvPr>
        </p:nvSpPr>
        <p:spPr>
          <a:xfrm>
            <a:off x="870803" y="1796220"/>
            <a:ext cx="5226561" cy="1897135"/>
          </a:xfrm>
          <a:prstGeom prst="rect">
            <a:avLst/>
          </a:prstGeom>
        </p:spPr>
        <p:txBody>
          <a:bodyPr lIns="0" tIns="0" rIns="0" bIns="0">
            <a:noAutofit/>
          </a:bodyPr>
          <a:lstStyle/>
          <a:p>
            <a:endParaRPr lang="en-US" sz="2903" b="0" strike="noStrike" spc="-1">
              <a:solidFill>
                <a:srgbClr val="000080"/>
              </a:solidFill>
              <a:latin typeface="Arial"/>
            </a:endParaRPr>
          </a:p>
        </p:txBody>
      </p:sp>
      <p:sp>
        <p:nvSpPr>
          <p:cNvPr id="65" name="PlaceHolder 3"/>
          <p:cNvSpPr>
            <a:spLocks noGrp="1"/>
          </p:cNvSpPr>
          <p:nvPr>
            <p:ph type="body"/>
          </p:nvPr>
        </p:nvSpPr>
        <p:spPr>
          <a:xfrm>
            <a:off x="6359040" y="1796220"/>
            <a:ext cx="5226561" cy="1897135"/>
          </a:xfrm>
          <a:prstGeom prst="rect">
            <a:avLst/>
          </a:prstGeom>
        </p:spPr>
        <p:txBody>
          <a:bodyPr lIns="0" tIns="0" rIns="0" bIns="0">
            <a:noAutofit/>
          </a:bodyPr>
          <a:lstStyle/>
          <a:p>
            <a:endParaRPr lang="en-US" sz="2903" b="0" strike="noStrike" spc="-1">
              <a:solidFill>
                <a:srgbClr val="000080"/>
              </a:solidFill>
              <a:latin typeface="Arial"/>
            </a:endParaRPr>
          </a:p>
        </p:txBody>
      </p:sp>
      <p:sp>
        <p:nvSpPr>
          <p:cNvPr id="66" name="PlaceHolder 4"/>
          <p:cNvSpPr>
            <a:spLocks noGrp="1"/>
          </p:cNvSpPr>
          <p:nvPr>
            <p:ph type="body"/>
          </p:nvPr>
        </p:nvSpPr>
        <p:spPr>
          <a:xfrm>
            <a:off x="870803" y="3873957"/>
            <a:ext cx="10710443" cy="1897135"/>
          </a:xfrm>
          <a:prstGeom prst="rect">
            <a:avLst/>
          </a:prstGeom>
        </p:spPr>
        <p:txBody>
          <a:bodyPr lIns="0" tIns="0" rIns="0" bIns="0">
            <a:noAutofit/>
          </a:bodyPr>
          <a:lstStyle/>
          <a:p>
            <a:endParaRPr lang="en-US" sz="2903" b="0" strike="noStrike" spc="-1">
              <a:solidFill>
                <a:srgbClr val="000080"/>
              </a:solidFill>
              <a:latin typeface="Arial"/>
            </a:endParaRPr>
          </a:p>
        </p:txBody>
      </p:sp>
    </p:spTree>
    <p:extLst>
      <p:ext uri="{BB962C8B-B14F-4D97-AF65-F5344CB8AC3E}">
        <p14:creationId xmlns:p14="http://schemas.microsoft.com/office/powerpoint/2010/main" val="3638068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562" y="273352"/>
            <a:ext cx="10971684" cy="1145009"/>
          </a:xfrm>
          <a:prstGeom prst="rect">
            <a:avLst/>
          </a:prstGeom>
        </p:spPr>
        <p:txBody>
          <a:bodyPr lIns="0" tIns="0" rIns="0" bIns="0" anchor="ctr">
            <a:noAutofit/>
          </a:bodyPr>
          <a:lstStyle/>
          <a:p>
            <a:pPr algn="ctr"/>
            <a:endParaRPr lang="en-US" sz="3992" b="0" strike="noStrike" spc="-1">
              <a:solidFill>
                <a:srgbClr val="280099"/>
              </a:solidFill>
              <a:latin typeface="Arial"/>
            </a:endParaRPr>
          </a:p>
        </p:txBody>
      </p:sp>
      <p:sp>
        <p:nvSpPr>
          <p:cNvPr id="47" name="PlaceHolder 2"/>
          <p:cNvSpPr>
            <a:spLocks noGrp="1"/>
          </p:cNvSpPr>
          <p:nvPr>
            <p:ph type="subTitle"/>
          </p:nvPr>
        </p:nvSpPr>
        <p:spPr>
          <a:xfrm>
            <a:off x="870803" y="1796220"/>
            <a:ext cx="10710443" cy="3977811"/>
          </a:xfrm>
          <a:prstGeom prst="rect">
            <a:avLst/>
          </a:prstGeom>
        </p:spPr>
        <p:txBody>
          <a:bodyPr lIns="0" tIns="0" rIns="0" bIns="0" anchor="ctr">
            <a:noAutofit/>
          </a:bodyPr>
          <a:lstStyle/>
          <a:p>
            <a:pPr algn="ctr"/>
            <a:endParaRPr lang="en-US" sz="2903" b="0" strike="noStrike" spc="-1">
              <a:solidFill>
                <a:srgbClr val="280099"/>
              </a:solidFill>
              <a:latin typeface="Arial"/>
            </a:endParaRPr>
          </a:p>
        </p:txBody>
      </p:sp>
    </p:spTree>
    <p:extLst>
      <p:ext uri="{BB962C8B-B14F-4D97-AF65-F5344CB8AC3E}">
        <p14:creationId xmlns:p14="http://schemas.microsoft.com/office/powerpoint/2010/main" val="270268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0428D-502F-4EC1-9FDA-5E079C67E742}" type="datetime1">
              <a:rPr lang="en-US" smtClean="0"/>
              <a:t>11/9/2023</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62691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76948D-D422-44B9-BD06-912DA95A3C61}" type="datetime1">
              <a:rPr lang="en-US" smtClean="0"/>
              <a:t>11/9/2023</a:t>
            </a:fld>
            <a:endParaRPr lang="en-US"/>
          </a:p>
        </p:txBody>
      </p:sp>
      <p:sp>
        <p:nvSpPr>
          <p:cNvPr id="5" name="Footer Placeholder 4"/>
          <p:cNvSpPr>
            <a:spLocks noGrp="1"/>
          </p:cNvSpPr>
          <p:nvPr>
            <p:ph type="ftr" sz="quarter" idx="11"/>
          </p:nvPr>
        </p:nvSpPr>
        <p:spPr/>
        <p:txBody>
          <a:bodyPr/>
          <a:lstStyle/>
          <a:p>
            <a:r>
              <a:rPr lang="en-US"/>
              <a:t>1.1: Crossing Bridges</a:t>
            </a:r>
          </a:p>
        </p:txBody>
      </p:sp>
      <p:sp>
        <p:nvSpPr>
          <p:cNvPr id="6" name="Slide Number Placeholder 5"/>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304441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9BD40D-A026-42CC-B312-5BC048D8512A}" type="datetime1">
              <a:rPr lang="en-US" smtClean="0"/>
              <a:t>11/9/2023</a:t>
            </a:fld>
            <a:endParaRPr lang="en-US"/>
          </a:p>
        </p:txBody>
      </p:sp>
      <p:sp>
        <p:nvSpPr>
          <p:cNvPr id="6" name="Footer Placeholder 5"/>
          <p:cNvSpPr>
            <a:spLocks noGrp="1"/>
          </p:cNvSpPr>
          <p:nvPr>
            <p:ph type="ftr" sz="quarter" idx="11"/>
          </p:nvPr>
        </p:nvSpPr>
        <p:spPr/>
        <p:txBody>
          <a:bodyPr/>
          <a:lstStyle/>
          <a:p>
            <a:r>
              <a:rPr lang="en-US"/>
              <a:t>1.1: Crossing Bridges</a:t>
            </a:r>
          </a:p>
        </p:txBody>
      </p:sp>
      <p:sp>
        <p:nvSpPr>
          <p:cNvPr id="7" name="Slide Number Placeholder 6"/>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986367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64E1BC-8DE6-4F32-B692-704BE58D6716}" type="datetime1">
              <a:rPr lang="en-US" smtClean="0"/>
              <a:t>11/9/2023</a:t>
            </a:fld>
            <a:endParaRPr lang="en-US"/>
          </a:p>
        </p:txBody>
      </p:sp>
      <p:sp>
        <p:nvSpPr>
          <p:cNvPr id="8" name="Footer Placeholder 7"/>
          <p:cNvSpPr>
            <a:spLocks noGrp="1"/>
          </p:cNvSpPr>
          <p:nvPr>
            <p:ph type="ftr" sz="quarter" idx="11"/>
          </p:nvPr>
        </p:nvSpPr>
        <p:spPr/>
        <p:txBody>
          <a:bodyPr/>
          <a:lstStyle/>
          <a:p>
            <a:r>
              <a:rPr lang="en-US"/>
              <a:t>1.1: Crossing Bridges</a:t>
            </a:r>
          </a:p>
        </p:txBody>
      </p:sp>
      <p:sp>
        <p:nvSpPr>
          <p:cNvPr id="9" name="Slide Number Placeholder 8"/>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412968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355D6-51BE-418C-8782-E45C228AF0DA}" type="datetime1">
              <a:rPr lang="en-US" smtClean="0"/>
              <a:t>11/9/2023</a:t>
            </a:fld>
            <a:endParaRPr lang="en-US"/>
          </a:p>
        </p:txBody>
      </p:sp>
      <p:sp>
        <p:nvSpPr>
          <p:cNvPr id="4" name="Footer Placeholder 3"/>
          <p:cNvSpPr>
            <a:spLocks noGrp="1"/>
          </p:cNvSpPr>
          <p:nvPr>
            <p:ph type="ftr" sz="quarter" idx="11"/>
          </p:nvPr>
        </p:nvSpPr>
        <p:spPr/>
        <p:txBody>
          <a:bodyPr/>
          <a:lstStyle/>
          <a:p>
            <a:r>
              <a:rPr lang="en-US"/>
              <a:t>1.1: Crossing Bridges</a:t>
            </a:r>
          </a:p>
        </p:txBody>
      </p:sp>
      <p:sp>
        <p:nvSpPr>
          <p:cNvPr id="5" name="Slide Number Placeholder 4"/>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1857505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D609A8-33F2-491C-B8A6-FA6BB7C88C20}" type="datetime1">
              <a:rPr lang="en-US" smtClean="0"/>
              <a:t>11/9/2023</a:t>
            </a:fld>
            <a:endParaRPr lang="en-US"/>
          </a:p>
        </p:txBody>
      </p:sp>
      <p:sp>
        <p:nvSpPr>
          <p:cNvPr id="3" name="Footer Placeholder 2"/>
          <p:cNvSpPr>
            <a:spLocks noGrp="1"/>
          </p:cNvSpPr>
          <p:nvPr>
            <p:ph type="ftr" sz="quarter" idx="11"/>
          </p:nvPr>
        </p:nvSpPr>
        <p:spPr/>
        <p:txBody>
          <a:bodyPr/>
          <a:lstStyle/>
          <a:p>
            <a:r>
              <a:rPr lang="en-US"/>
              <a:t>1.1: Crossing Bridges</a:t>
            </a:r>
          </a:p>
        </p:txBody>
      </p:sp>
      <p:sp>
        <p:nvSpPr>
          <p:cNvPr id="4" name="Slide Number Placeholder 3"/>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72539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3A3B25-4B49-459F-A2C6-A2D7A278E546}" type="datetime1">
              <a:rPr lang="en-US" smtClean="0"/>
              <a:t>11/9/2023</a:t>
            </a:fld>
            <a:endParaRPr lang="en-US"/>
          </a:p>
        </p:txBody>
      </p:sp>
      <p:sp>
        <p:nvSpPr>
          <p:cNvPr id="6" name="Footer Placeholder 5"/>
          <p:cNvSpPr>
            <a:spLocks noGrp="1"/>
          </p:cNvSpPr>
          <p:nvPr>
            <p:ph type="ftr" sz="quarter" idx="11"/>
          </p:nvPr>
        </p:nvSpPr>
        <p:spPr/>
        <p:txBody>
          <a:bodyPr/>
          <a:lstStyle/>
          <a:p>
            <a:r>
              <a:rPr lang="en-US"/>
              <a:t>1.1: Crossing Bridges</a:t>
            </a:r>
          </a:p>
        </p:txBody>
      </p:sp>
      <p:sp>
        <p:nvSpPr>
          <p:cNvPr id="7" name="Slide Number Placeholder 6"/>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665561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D10AB6-E138-44E4-ABE6-147D649B6D63}" type="datetime1">
              <a:rPr lang="en-US" smtClean="0"/>
              <a:t>11/9/2023</a:t>
            </a:fld>
            <a:endParaRPr lang="en-US"/>
          </a:p>
        </p:txBody>
      </p:sp>
      <p:sp>
        <p:nvSpPr>
          <p:cNvPr id="6" name="Footer Placeholder 5"/>
          <p:cNvSpPr>
            <a:spLocks noGrp="1"/>
          </p:cNvSpPr>
          <p:nvPr>
            <p:ph type="ftr" sz="quarter" idx="11"/>
          </p:nvPr>
        </p:nvSpPr>
        <p:spPr/>
        <p:txBody>
          <a:bodyPr/>
          <a:lstStyle/>
          <a:p>
            <a:r>
              <a:rPr lang="en-US"/>
              <a:t>1.1: Crossing Bridges</a:t>
            </a:r>
          </a:p>
        </p:txBody>
      </p:sp>
      <p:sp>
        <p:nvSpPr>
          <p:cNvPr id="7" name="Slide Number Placeholder 6"/>
          <p:cNvSpPr>
            <a:spLocks noGrp="1"/>
          </p:cNvSpPr>
          <p:nvPr>
            <p:ph type="sldNum" sz="quarter" idx="12"/>
          </p:nvPr>
        </p:nvSpPr>
        <p:spPr/>
        <p:txBody>
          <a:bodyPr/>
          <a:lstStyle/>
          <a:p>
            <a:fld id="{DDDDC0DD-A20C-43E8-BBF5-AC705073E80B}" type="slidenum">
              <a:rPr lang="en-US" smtClean="0"/>
              <a:t>‹#›</a:t>
            </a:fld>
            <a:endParaRPr lang="en-US"/>
          </a:p>
        </p:txBody>
      </p:sp>
    </p:spTree>
    <p:extLst>
      <p:ext uri="{BB962C8B-B14F-4D97-AF65-F5344CB8AC3E}">
        <p14:creationId xmlns:p14="http://schemas.microsoft.com/office/powerpoint/2010/main" val="2568449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40BB6-1952-4F1C-9923-151D2F44F9AD}" type="datetime1">
              <a:rPr lang="en-US" smtClean="0"/>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1.1: Crossing Bridges</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DDC0DD-A20C-43E8-BBF5-AC705073E80B}" type="slidenum">
              <a:rPr lang="en-US" smtClean="0"/>
              <a:t>‹#›</a:t>
            </a:fld>
            <a:endParaRPr lang="en-US"/>
          </a:p>
        </p:txBody>
      </p:sp>
    </p:spTree>
    <p:extLst>
      <p:ext uri="{BB962C8B-B14F-4D97-AF65-F5344CB8AC3E}">
        <p14:creationId xmlns:p14="http://schemas.microsoft.com/office/powerpoint/2010/main" val="4184346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gi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10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23.pn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png"/><Relationship Id="rId2" Type="http://schemas.openxmlformats.org/officeDocument/2006/relationships/notesSlide" Target="../notesSlides/notesSlide28.xml"/><Relationship Id="rId16" Type="http://schemas.openxmlformats.org/officeDocument/2006/relationships/image" Target="../media/image126.gif"/><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jpeg"/><Relationship Id="rId15" Type="http://schemas.openxmlformats.org/officeDocument/2006/relationships/image" Target="../media/image125.jpeg"/><Relationship Id="rId10" Type="http://schemas.openxmlformats.org/officeDocument/2006/relationships/image" Target="../media/image134.png"/><Relationship Id="rId4" Type="http://schemas.openxmlformats.org/officeDocument/2006/relationships/image" Target="../media/image128.jpeg"/><Relationship Id="rId9" Type="http://schemas.openxmlformats.org/officeDocument/2006/relationships/image" Target="../media/image133.png"/><Relationship Id="rId14" Type="http://schemas.openxmlformats.org/officeDocument/2006/relationships/image" Target="../media/image12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7.jpe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139.png"/><Relationship Id="rId4" Type="http://schemas.openxmlformats.org/officeDocument/2006/relationships/image" Target="../media/image138.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39.pn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138.png"/><Relationship Id="rId5" Type="http://schemas.openxmlformats.org/officeDocument/2006/relationships/image" Target="../media/image141.png"/><Relationship Id="rId4" Type="http://schemas.openxmlformats.org/officeDocument/2006/relationships/image" Target="../media/image1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39.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80.png"/></Relationships>
</file>

<file path=ppt/slides/_rels/slide111.xml.rels><?xml version="1.0" encoding="UTF-8" standalone="yes"?>
<Relationships xmlns="http://schemas.openxmlformats.org/package/2006/relationships"><Relationship Id="rId8" Type="http://schemas.openxmlformats.org/officeDocument/2006/relationships/image" Target="../media/image145.tif"/><Relationship Id="rId3" Type="http://schemas.openxmlformats.org/officeDocument/2006/relationships/notesSlide" Target="../notesSlides/notesSlide37.xml"/><Relationship Id="rId7"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144.png"/><Relationship Id="rId5" Type="http://schemas.openxmlformats.org/officeDocument/2006/relationships/image" Target="../media/image143.tiff"/><Relationship Id="rId4" Type="http://schemas.openxmlformats.org/officeDocument/2006/relationships/image" Target="../media/image142.tiff"/><Relationship Id="rId9" Type="http://schemas.openxmlformats.org/officeDocument/2006/relationships/image" Target="../media/image146.tif"/></Relationships>
</file>

<file path=ppt/slides/_rels/slide112.xml.rels><?xml version="1.0" encoding="UTF-8" standalone="yes"?>
<Relationships xmlns="http://schemas.openxmlformats.org/package/2006/relationships"><Relationship Id="rId8" Type="http://schemas.openxmlformats.org/officeDocument/2006/relationships/image" Target="../media/image151.tiff"/><Relationship Id="rId3" Type="http://schemas.openxmlformats.org/officeDocument/2006/relationships/notesSlide" Target="../notesSlides/notesSlide38.xml"/><Relationship Id="rId7" Type="http://schemas.openxmlformats.org/officeDocument/2006/relationships/image" Target="../media/image150.t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49.tiff"/><Relationship Id="rId5" Type="http://schemas.openxmlformats.org/officeDocument/2006/relationships/image" Target="../media/image148.tif"/><Relationship Id="rId10" Type="http://schemas.openxmlformats.org/officeDocument/2006/relationships/image" Target="../media/image153.tiff"/><Relationship Id="rId4" Type="http://schemas.openxmlformats.org/officeDocument/2006/relationships/image" Target="../media/image147.tiff"/><Relationship Id="rId9" Type="http://schemas.openxmlformats.org/officeDocument/2006/relationships/image" Target="../media/image152.tiff"/></Relationships>
</file>

<file path=ppt/slides/_rels/slide113.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5.tiff"/><Relationship Id="rId5" Type="http://schemas.openxmlformats.org/officeDocument/2006/relationships/image" Target="../media/image138.png"/><Relationship Id="rId4" Type="http://schemas.openxmlformats.org/officeDocument/2006/relationships/image" Target="../media/image139.png"/></Relationships>
</file>

<file path=ppt/slides/_rels/slide114.xml.rels><?xml version="1.0" encoding="UTF-8" standalone="yes"?>
<Relationships xmlns="http://schemas.openxmlformats.org/package/2006/relationships"><Relationship Id="rId8" Type="http://schemas.openxmlformats.org/officeDocument/2006/relationships/image" Target="../media/image159.tiff"/><Relationship Id="rId13" Type="http://schemas.openxmlformats.org/officeDocument/2006/relationships/image" Target="../media/image164.tiff"/><Relationship Id="rId3" Type="http://schemas.openxmlformats.org/officeDocument/2006/relationships/notesSlide" Target="../notesSlides/notesSlide40.xml"/><Relationship Id="rId7" Type="http://schemas.openxmlformats.org/officeDocument/2006/relationships/image" Target="../media/image147.tiff"/><Relationship Id="rId12" Type="http://schemas.openxmlformats.org/officeDocument/2006/relationships/image" Target="../media/image163.tiff"/><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58.jpeg"/><Relationship Id="rId11" Type="http://schemas.openxmlformats.org/officeDocument/2006/relationships/image" Target="../media/image162.tiff"/><Relationship Id="rId5" Type="http://schemas.openxmlformats.org/officeDocument/2006/relationships/image" Target="../media/image157.png"/><Relationship Id="rId10" Type="http://schemas.openxmlformats.org/officeDocument/2006/relationships/image" Target="../media/image161.tiff"/><Relationship Id="rId4" Type="http://schemas.openxmlformats.org/officeDocument/2006/relationships/image" Target="../media/image156.gif"/><Relationship Id="rId9" Type="http://schemas.openxmlformats.org/officeDocument/2006/relationships/image" Target="../media/image160.tiff"/><Relationship Id="rId14" Type="http://schemas.openxmlformats.org/officeDocument/2006/relationships/image" Target="../media/image165.tiff"/></Relationships>
</file>

<file path=ppt/slides/_rels/slide115.xml.rels><?xml version="1.0" encoding="UTF-8" standalone="yes"?>
<Relationships xmlns="http://schemas.openxmlformats.org/package/2006/relationships"><Relationship Id="rId8" Type="http://schemas.openxmlformats.org/officeDocument/2006/relationships/image" Target="../media/image170.tiff"/><Relationship Id="rId3" Type="http://schemas.openxmlformats.org/officeDocument/2006/relationships/notesSlide" Target="../notesSlides/notesSlide41.xml"/><Relationship Id="rId7" Type="http://schemas.openxmlformats.org/officeDocument/2006/relationships/image" Target="../media/image169.tiff"/><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68.tiff"/><Relationship Id="rId5" Type="http://schemas.openxmlformats.org/officeDocument/2006/relationships/image" Target="../media/image167.tiff"/><Relationship Id="rId4" Type="http://schemas.openxmlformats.org/officeDocument/2006/relationships/image" Target="../media/image166.tiff"/><Relationship Id="rId9" Type="http://schemas.openxmlformats.org/officeDocument/2006/relationships/image" Target="../media/image171.tiff"/></Relationships>
</file>

<file path=ppt/slides/_rels/slide116.xml.rels><?xml version="1.0" encoding="UTF-8" standalone="yes"?>
<Relationships xmlns="http://schemas.openxmlformats.org/package/2006/relationships"><Relationship Id="rId13" Type="http://schemas.openxmlformats.org/officeDocument/2006/relationships/image" Target="../media/image166.tiff"/><Relationship Id="rId18" Type="http://schemas.openxmlformats.org/officeDocument/2006/relationships/image" Target="../media/image179.emf"/><Relationship Id="rId26" Type="http://schemas.openxmlformats.org/officeDocument/2006/relationships/image" Target="../media/image187.png"/><Relationship Id="rId3" Type="http://schemas.openxmlformats.org/officeDocument/2006/relationships/notesSlide" Target="../notesSlides/notesSlide42.xml"/><Relationship Id="rId21" Type="http://schemas.openxmlformats.org/officeDocument/2006/relationships/image" Target="../media/image182.png"/><Relationship Id="rId34" Type="http://schemas.openxmlformats.org/officeDocument/2006/relationships/image" Target="../media/image193.emf"/><Relationship Id="rId7" Type="http://schemas.openxmlformats.org/officeDocument/2006/relationships/image" Target="../media/image165.tiff"/><Relationship Id="rId12" Type="http://schemas.openxmlformats.org/officeDocument/2006/relationships/image" Target="../media/image149.tiff"/><Relationship Id="rId17" Type="http://schemas.openxmlformats.org/officeDocument/2006/relationships/image" Target="../media/image178.emf"/><Relationship Id="rId25" Type="http://schemas.openxmlformats.org/officeDocument/2006/relationships/image" Target="../media/image186.png"/><Relationship Id="rId33" Type="http://schemas.openxmlformats.org/officeDocument/2006/relationships/image" Target="../media/image192.tiff"/><Relationship Id="rId2" Type="http://schemas.openxmlformats.org/officeDocument/2006/relationships/slideLayout" Target="../slideLayouts/slideLayout2.xml"/><Relationship Id="rId16" Type="http://schemas.openxmlformats.org/officeDocument/2006/relationships/image" Target="../media/image177.emf"/><Relationship Id="rId20" Type="http://schemas.openxmlformats.org/officeDocument/2006/relationships/image" Target="../media/image181.png"/><Relationship Id="rId29" Type="http://schemas.openxmlformats.org/officeDocument/2006/relationships/image" Target="../media/image189.png"/><Relationship Id="rId1" Type="http://schemas.openxmlformats.org/officeDocument/2006/relationships/tags" Target="../tags/tag22.xml"/><Relationship Id="rId6" Type="http://schemas.openxmlformats.org/officeDocument/2006/relationships/image" Target="../media/image173.tiff"/><Relationship Id="rId11" Type="http://schemas.openxmlformats.org/officeDocument/2006/relationships/image" Target="../media/image151.tiff"/><Relationship Id="rId24" Type="http://schemas.openxmlformats.org/officeDocument/2006/relationships/image" Target="../media/image185.png"/><Relationship Id="rId32" Type="http://schemas.openxmlformats.org/officeDocument/2006/relationships/image" Target="../media/image191.emf"/><Relationship Id="rId5" Type="http://schemas.openxmlformats.org/officeDocument/2006/relationships/image" Target="../media/image172.tiff"/><Relationship Id="rId15" Type="http://schemas.openxmlformats.org/officeDocument/2006/relationships/image" Target="../media/image176.png"/><Relationship Id="rId23" Type="http://schemas.openxmlformats.org/officeDocument/2006/relationships/image" Target="../media/image184.png"/><Relationship Id="rId28" Type="http://schemas.openxmlformats.org/officeDocument/2006/relationships/image" Target="../media/image161.tiff"/><Relationship Id="rId36" Type="http://schemas.openxmlformats.org/officeDocument/2006/relationships/image" Target="../media/image195.emf"/><Relationship Id="rId10" Type="http://schemas.openxmlformats.org/officeDocument/2006/relationships/image" Target="../media/image163.tiff"/><Relationship Id="rId19" Type="http://schemas.openxmlformats.org/officeDocument/2006/relationships/image" Target="../media/image180.emf"/><Relationship Id="rId31" Type="http://schemas.openxmlformats.org/officeDocument/2006/relationships/image" Target="../media/image190.tiff"/><Relationship Id="rId4" Type="http://schemas.openxmlformats.org/officeDocument/2006/relationships/image" Target="../media/image164.tiff"/><Relationship Id="rId9" Type="http://schemas.openxmlformats.org/officeDocument/2006/relationships/image" Target="../media/image175.tiff"/><Relationship Id="rId14" Type="http://schemas.openxmlformats.org/officeDocument/2006/relationships/image" Target="../media/image147.tiff"/><Relationship Id="rId22" Type="http://schemas.openxmlformats.org/officeDocument/2006/relationships/image" Target="../media/image183.png"/><Relationship Id="rId27" Type="http://schemas.openxmlformats.org/officeDocument/2006/relationships/image" Target="../media/image188.png"/><Relationship Id="rId30" Type="http://schemas.microsoft.com/office/2007/relationships/hdphoto" Target="../media/hdphoto1.wdp"/><Relationship Id="rId35" Type="http://schemas.openxmlformats.org/officeDocument/2006/relationships/image" Target="../media/image194.emf"/><Relationship Id="rId8" Type="http://schemas.openxmlformats.org/officeDocument/2006/relationships/image" Target="../media/image174.tiff"/></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image" Target="../media/image138.png"/><Relationship Id="rId4" Type="http://schemas.openxmlformats.org/officeDocument/2006/relationships/image" Target="../media/image139.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19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41.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22.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4.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12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49.xml"/><Relationship Id="rId7" Type="http://schemas.openxmlformats.org/officeDocument/2006/relationships/image" Target="../media/image210.emf"/><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image" Target="../media/image211.emf"/><Relationship Id="rId4" Type="http://schemas.openxmlformats.org/officeDocument/2006/relationships/image" Target="../media/image207.png"/><Relationship Id="rId9" Type="http://schemas.openxmlformats.org/officeDocument/2006/relationships/image" Target="../media/image138.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13.png"/><Relationship Id="rId4" Type="http://schemas.openxmlformats.org/officeDocument/2006/relationships/image" Target="../media/image212.png"/></Relationships>
</file>

<file path=ppt/slides/_rels/slide12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6.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224.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129.xml.rels><?xml version="1.0" encoding="UTF-8" standalone="yes"?>
<Relationships xmlns="http://schemas.openxmlformats.org/package/2006/relationships"><Relationship Id="rId8" Type="http://schemas.openxmlformats.org/officeDocument/2006/relationships/image" Target="../media/image1570.png"/><Relationship Id="rId3" Type="http://schemas.openxmlformats.org/officeDocument/2006/relationships/notesSlide" Target="../notesSlides/notesSlide52.xml"/><Relationship Id="rId7" Type="http://schemas.openxmlformats.org/officeDocument/2006/relationships/image" Target="../media/image156.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226.emf"/><Relationship Id="rId11" Type="http://schemas.openxmlformats.org/officeDocument/2006/relationships/image" Target="../media/image209.png"/><Relationship Id="rId5" Type="http://schemas.openxmlformats.org/officeDocument/2006/relationships/image" Target="../media/image154.png"/><Relationship Id="rId10" Type="http://schemas.openxmlformats.org/officeDocument/2006/relationships/image" Target="../media/image208.png"/><Relationship Id="rId4" Type="http://schemas.openxmlformats.org/officeDocument/2006/relationships/image" Target="../media/image225.png"/><Relationship Id="rId9" Type="http://schemas.openxmlformats.org/officeDocument/2006/relationships/image" Target="../media/image158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49.png"/><Relationship Id="rId17" Type="http://schemas.openxmlformats.org/officeDocument/2006/relationships/image" Target="../media/image54.emf"/><Relationship Id="rId2" Type="http://schemas.openxmlformats.org/officeDocument/2006/relationships/notesSlide" Target="../notesSlides/notesSlide9.xml"/><Relationship Id="rId16"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33.emf"/><Relationship Id="rId4" Type="http://schemas.openxmlformats.org/officeDocument/2006/relationships/image" Target="../media/image43.png"/><Relationship Id="rId9" Type="http://schemas.openxmlformats.org/officeDocument/2006/relationships/image" Target="../media/image31.emf"/><Relationship Id="rId14" Type="http://schemas.openxmlformats.org/officeDocument/2006/relationships/image" Target="../media/image51.png"/></Relationships>
</file>

<file path=ppt/slides/_rels/slide130.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8" Type="http://schemas.openxmlformats.org/officeDocument/2006/relationships/image" Target="../media/image230.emf"/><Relationship Id="rId3" Type="http://schemas.openxmlformats.org/officeDocument/2006/relationships/notesSlide" Target="../notesSlides/notesSlide54.xml"/><Relationship Id="rId7" Type="http://schemas.openxmlformats.org/officeDocument/2006/relationships/image" Target="../media/image229.emf"/><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228.emf"/><Relationship Id="rId5" Type="http://schemas.openxmlformats.org/officeDocument/2006/relationships/image" Target="../media/image227.emf"/><Relationship Id="rId10" Type="http://schemas.openxmlformats.org/officeDocument/2006/relationships/image" Target="../media/image232.emf"/><Relationship Id="rId4" Type="http://schemas.openxmlformats.org/officeDocument/2006/relationships/image" Target="../media/image211.emf"/><Relationship Id="rId9" Type="http://schemas.openxmlformats.org/officeDocument/2006/relationships/image" Target="../media/image231.emf"/></Relationships>
</file>

<file path=ppt/slides/_rels/slide132.xml.rels><?xml version="1.0" encoding="UTF-8" standalone="yes"?>
<Relationships xmlns="http://schemas.openxmlformats.org/package/2006/relationships"><Relationship Id="rId8" Type="http://schemas.openxmlformats.org/officeDocument/2006/relationships/image" Target="../media/image237.emf"/><Relationship Id="rId3" Type="http://schemas.openxmlformats.org/officeDocument/2006/relationships/notesSlide" Target="../notesSlides/notesSlide55.xml"/><Relationship Id="rId7" Type="http://schemas.openxmlformats.org/officeDocument/2006/relationships/image" Target="../media/image236.emf"/><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235.emf"/><Relationship Id="rId5" Type="http://schemas.openxmlformats.org/officeDocument/2006/relationships/image" Target="../media/image234.emf"/><Relationship Id="rId10" Type="http://schemas.openxmlformats.org/officeDocument/2006/relationships/image" Target="../media/image239.tif"/><Relationship Id="rId4" Type="http://schemas.openxmlformats.org/officeDocument/2006/relationships/image" Target="../media/image233.emf"/><Relationship Id="rId9" Type="http://schemas.openxmlformats.org/officeDocument/2006/relationships/image" Target="../media/image238.emf"/></Relationships>
</file>

<file path=ppt/slides/_rels/slide133.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6.xml"/><Relationship Id="rId4" Type="http://schemas.openxmlformats.org/officeDocument/2006/relationships/image" Target="../media/image242.emf"/></Relationships>
</file>

<file path=ppt/slides/_rels/slide134.xml.rels><?xml version="1.0" encoding="UTF-8" standalone="yes"?>
<Relationships xmlns="http://schemas.openxmlformats.org/package/2006/relationships"><Relationship Id="rId3" Type="http://schemas.openxmlformats.org/officeDocument/2006/relationships/image" Target="../media/image244.emf"/><Relationship Id="rId2" Type="http://schemas.openxmlformats.org/officeDocument/2006/relationships/image" Target="../media/image243.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45.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48.png"/><Relationship Id="rId5" Type="http://schemas.openxmlformats.org/officeDocument/2006/relationships/image" Target="../media/image247.emf"/><Relationship Id="rId4" Type="http://schemas.openxmlformats.org/officeDocument/2006/relationships/image" Target="../media/image246.emf"/></Relationships>
</file>

<file path=ppt/slides/_rels/slide137.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notesSlide" Target="../notesSlides/notesSlide58.xml"/><Relationship Id="rId7" Type="http://schemas.openxmlformats.org/officeDocument/2006/relationships/image" Target="../media/image252.png"/><Relationship Id="rId12" Type="http://schemas.openxmlformats.org/officeDocument/2006/relationships/image" Target="../media/image257.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51.emf"/><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png"/><Relationship Id="rId4" Type="http://schemas.openxmlformats.org/officeDocument/2006/relationships/image" Target="../media/image249.emf"/><Relationship Id="rId9" Type="http://schemas.openxmlformats.org/officeDocument/2006/relationships/image" Target="../media/image254.png"/></Relationships>
</file>

<file path=ppt/slides/_rels/slide138.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62.jpeg"/><Relationship Id="rId2" Type="http://schemas.openxmlformats.org/officeDocument/2006/relationships/image" Target="../media/image244.emf"/><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60.png"/><Relationship Id="rId4" Type="http://schemas.openxmlformats.org/officeDocument/2006/relationships/image" Target="../media/image25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2.xml"/><Relationship Id="rId7"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3.xml"/><Relationship Id="rId7" Type="http://schemas.openxmlformats.org/officeDocument/2006/relationships/image" Target="../media/image59.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58.png"/><Relationship Id="rId11" Type="http://schemas.openxmlformats.org/officeDocument/2006/relationships/image" Target="../media/image65.png"/><Relationship Id="rId5" Type="http://schemas.openxmlformats.org/officeDocument/2006/relationships/image" Target="../media/image57.png"/><Relationship Id="rId10"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4.xml"/><Relationship Id="rId7" Type="http://schemas.openxmlformats.org/officeDocument/2006/relationships/image" Target="../media/image58.png"/><Relationship Id="rId12"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57.png"/><Relationship Id="rId11" Type="http://schemas.openxmlformats.org/officeDocument/2006/relationships/image" Target="../media/image64.png"/><Relationship Id="rId5" Type="http://schemas.openxmlformats.org/officeDocument/2006/relationships/image" Target="../media/image62.png"/><Relationship Id="rId10" Type="http://schemas.openxmlformats.org/officeDocument/2006/relationships/image" Target="../media/image63.png"/><Relationship Id="rId4" Type="http://schemas.openxmlformats.org/officeDocument/2006/relationships/image" Target="../media/image6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1.xml"/><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elf-assembly.net/wiki/index.php?title=ISU_TAS_Tutorials" TargetMode="External"/><Relationship Id="rId7" Type="http://schemas.openxmlformats.org/officeDocument/2006/relationships/image" Target="../media/image70.png"/><Relationship Id="rId2" Type="http://schemas.openxmlformats.org/officeDocument/2006/relationships/hyperlink" Target="http://self-assembly.net/wiki/index.php?title=ISU_TAS" TargetMode="External"/><Relationship Id="rId1" Type="http://schemas.openxmlformats.org/officeDocument/2006/relationships/slideLayout" Target="../slideLayouts/slideLayout6.xml"/><Relationship Id="rId6" Type="http://schemas.openxmlformats.org/officeDocument/2006/relationships/hyperlink" Target="https://www.dna.caltech.edu/Xgrow/" TargetMode="External"/><Relationship Id="rId5" Type="http://schemas.openxmlformats.org/officeDocument/2006/relationships/hyperlink" Target="https://github.com/ericmichael/polyomino" TargetMode="External"/><Relationship Id="rId4" Type="http://schemas.openxmlformats.org/officeDocument/2006/relationships/hyperlink" Target="http://self-assembly.net/software/WebTAS/WebTAS-lates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hyperlink" Target="https://www.dna.caltech.edu/Papers/squares_STOC.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hyperlink" Target="https://arxiv.org/abs/2002.04012" TargetMode="External"/><Relationship Id="rId4" Type="http://schemas.openxmlformats.org/officeDocument/2006/relationships/hyperlink" Target="https://arxiv.org/abs/1902.0225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doi.org/10.1007/s00453-014-9879-3" TargetMode="External"/><Relationship Id="rId2" Type="http://schemas.openxmlformats.org/officeDocument/2006/relationships/hyperlink" Target="https://en.wikipedia.org/wiki/Kolmogorov_complexit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hyperlink" Target="http://openwetware.org/wiki/Biomod/2014/Design"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emf"/><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6.emf"/><Relationship Id="rId5" Type="http://schemas.openxmlformats.org/officeDocument/2006/relationships/image" Target="../media/image105.png"/><Relationship Id="rId10" Type="http://schemas.openxmlformats.org/officeDocument/2006/relationships/image" Target="../media/image110.emf"/><Relationship Id="rId4" Type="http://schemas.openxmlformats.org/officeDocument/2006/relationships/image" Target="../media/image104.png"/><Relationship Id="rId9"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hyperlink" Target="https://dl.acm.org/doi/10.5555/1109557.1109620" TargetMode="External"/><Relationship Id="rId2" Type="http://schemas.openxmlformats.org/officeDocument/2006/relationships/hyperlink" Target="https://doi.org/10.1007/s11047-008-9073-0"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070.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hyperlink" Target="https://arxiv.org/abs/1404.0967" TargetMode="External"/><Relationship Id="rId2" Type="http://schemas.openxmlformats.org/officeDocument/2006/relationships/hyperlink" Target="https://faculty.utrgv.edu/robert.schweller/papers/TheGap.pdf" TargetMode="Externa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9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elf-assembly.net/wiki/index.php?title=ISU_TAS_Tutorials" TargetMode="External"/><Relationship Id="rId2" Type="http://schemas.openxmlformats.org/officeDocument/2006/relationships/hyperlink" Target="http://self-assembly.net/wiki/index.php?title=ISU_TAS" TargetMode="External"/><Relationship Id="rId1" Type="http://schemas.openxmlformats.org/officeDocument/2006/relationships/slideLayout" Target="../slideLayouts/slideLayout2.xml"/><Relationship Id="rId4" Type="http://schemas.openxmlformats.org/officeDocument/2006/relationships/hyperlink" Target="https://www.dna.caltech.edu/Xgrow/"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5D60CC-09FE-427D-BBB3-0AFD4A27856F}"/>
              </a:ext>
            </a:extLst>
          </p:cNvPr>
          <p:cNvSpPr>
            <a:spLocks noGrp="1"/>
          </p:cNvSpPr>
          <p:nvPr>
            <p:ph type="title"/>
          </p:nvPr>
        </p:nvSpPr>
        <p:spPr>
          <a:xfrm>
            <a:off x="838200" y="1734684"/>
            <a:ext cx="10515600" cy="2852737"/>
          </a:xfrm>
        </p:spPr>
        <p:txBody>
          <a:bodyPr/>
          <a:lstStyle/>
          <a:p>
            <a:r>
              <a:rPr lang="en-US" dirty="0"/>
              <a:t>Structural DNA nanotechnology</a:t>
            </a:r>
          </a:p>
        </p:txBody>
      </p:sp>
      <p:sp>
        <p:nvSpPr>
          <p:cNvPr id="9" name="Text Placeholder 8">
            <a:extLst>
              <a:ext uri="{FF2B5EF4-FFF2-40B4-BE49-F238E27FC236}">
                <a16:creationId xmlns:a16="http://schemas.microsoft.com/office/drawing/2014/main" id="{C6A52117-B535-4D62-AC4B-506C4F022318}"/>
              </a:ext>
            </a:extLst>
          </p:cNvPr>
          <p:cNvSpPr>
            <a:spLocks noGrp="1"/>
          </p:cNvSpPr>
          <p:nvPr>
            <p:ph type="body" idx="1"/>
          </p:nvPr>
        </p:nvSpPr>
        <p:spPr>
          <a:xfrm>
            <a:off x="838200" y="4602163"/>
            <a:ext cx="10515600" cy="1973204"/>
          </a:xfrm>
        </p:spPr>
        <p:txBody>
          <a:bodyPr>
            <a:normAutofit/>
          </a:bodyPr>
          <a:lstStyle/>
          <a:p>
            <a:r>
              <a:rPr lang="en-US" i="1" dirty="0"/>
              <a:t>a.k.a.</a:t>
            </a:r>
            <a:r>
              <a:rPr lang="en-US" dirty="0"/>
              <a:t> DNA carpentry</a:t>
            </a:r>
          </a:p>
          <a:p>
            <a:r>
              <a:rPr lang="en-US" i="1" dirty="0"/>
              <a:t>a.k.a.</a:t>
            </a:r>
            <a:r>
              <a:rPr lang="en-US" dirty="0"/>
              <a:t> DNA self-assembly</a:t>
            </a:r>
          </a:p>
          <a:p>
            <a:r>
              <a:rPr lang="en-US" dirty="0"/>
              <a:t>slides © 2021, David Doty</a:t>
            </a:r>
          </a:p>
          <a:p>
            <a:r>
              <a:rPr lang="en-US" dirty="0"/>
              <a:t>ECS 232: Theory of Molecular Computation, UC Davis</a:t>
            </a:r>
          </a:p>
          <a:p>
            <a:endParaRPr lang="en-US" dirty="0"/>
          </a:p>
        </p:txBody>
      </p:sp>
      <p:pic>
        <p:nvPicPr>
          <p:cNvPr id="10" name="Picture 2" descr="http://www.sevacall.com/blog/wp-content/uploads/2013/08/Carpentry-Tools-List-sm.jpg">
            <a:extLst>
              <a:ext uri="{FF2B5EF4-FFF2-40B4-BE49-F238E27FC236}">
                <a16:creationId xmlns:a16="http://schemas.microsoft.com/office/drawing/2014/main" id="{935A7A12-5C3C-40E8-8368-283188EB60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45"/>
          <a:stretch/>
        </p:blipFill>
        <p:spPr bwMode="auto">
          <a:xfrm>
            <a:off x="7633606" y="371475"/>
            <a:ext cx="4046099" cy="28527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dhmh.maryland.gov/laboratories/PublishingImages/dna.jpg">
            <a:extLst>
              <a:ext uri="{FF2B5EF4-FFF2-40B4-BE49-F238E27FC236}">
                <a16:creationId xmlns:a16="http://schemas.microsoft.com/office/drawing/2014/main" id="{279841C3-4D72-4AF2-8FFC-36EC4EF9E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148" y="371475"/>
            <a:ext cx="1499558" cy="99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970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71700" y="1000566"/>
            <a:ext cx="7848600" cy="584775"/>
          </a:xfrm>
          <a:prstGeom prst="rect">
            <a:avLst/>
          </a:prstGeom>
          <a:noFill/>
        </p:spPr>
        <p:txBody>
          <a:bodyPr wrap="square" rtlCol="0">
            <a:spAutoFit/>
          </a:bodyPr>
          <a:lstStyle/>
          <a:p>
            <a:pPr algn="ctr"/>
            <a:r>
              <a:rPr lang="en-US" sz="3200" dirty="0"/>
              <a:t>Place many copies of DNA tile in solution…</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210" y="1585341"/>
            <a:ext cx="6629400" cy="50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413888" y="6261631"/>
            <a:ext cx="4435080" cy="276999"/>
          </a:xfrm>
          <a:prstGeom prst="rect">
            <a:avLst/>
          </a:prstGeom>
          <a:noFill/>
        </p:spPr>
        <p:txBody>
          <a:bodyPr wrap="square" rtlCol="0">
            <a:spAutoFit/>
          </a:bodyPr>
          <a:lstStyle/>
          <a:p>
            <a:r>
              <a:rPr lang="de-DE" sz="1200" dirty="0"/>
              <a:t>Liu, Zhong, Wang, Seeman, </a:t>
            </a:r>
            <a:r>
              <a:rPr lang="de-DE" sz="1200" u="sng" dirty="0"/>
              <a:t>Angewandte Chemie</a:t>
            </a:r>
            <a:r>
              <a:rPr lang="de-DE" sz="1200" dirty="0"/>
              <a:t> 2011</a:t>
            </a:r>
            <a:endParaRPr lang="en-US" sz="1200" dirty="0"/>
          </a:p>
        </p:txBody>
      </p:sp>
      <p:pic>
        <p:nvPicPr>
          <p:cNvPr id="5" name="Picture 4"/>
          <p:cNvPicPr>
            <a:picLocks noChangeAspect="1"/>
          </p:cNvPicPr>
          <p:nvPr/>
        </p:nvPicPr>
        <p:blipFill>
          <a:blip r:embed="rId4"/>
          <a:stretch>
            <a:fillRect/>
          </a:stretch>
        </p:blipFill>
        <p:spPr>
          <a:xfrm>
            <a:off x="7413888" y="2028825"/>
            <a:ext cx="4250702" cy="4232806"/>
          </a:xfrm>
          <a:prstGeom prst="rect">
            <a:avLst/>
          </a:prstGeom>
        </p:spPr>
      </p:pic>
      <p:sp>
        <p:nvSpPr>
          <p:cNvPr id="10" name="Title 1"/>
          <p:cNvSpPr>
            <a:spLocks noGrp="1"/>
          </p:cNvSpPr>
          <p:nvPr>
            <p:ph type="title"/>
          </p:nvPr>
        </p:nvSpPr>
        <p:spPr>
          <a:xfrm>
            <a:off x="838200" y="298450"/>
            <a:ext cx="10515600" cy="777875"/>
          </a:xfrm>
        </p:spPr>
        <p:txBody>
          <a:bodyPr/>
          <a:lstStyle/>
          <a:p>
            <a:r>
              <a:rPr lang="en-US" dirty="0"/>
              <a:t>Practice of DNA tile self-assembly</a:t>
            </a:r>
          </a:p>
        </p:txBody>
      </p:sp>
      <p:sp>
        <p:nvSpPr>
          <p:cNvPr id="11" name="TextBox 10"/>
          <p:cNvSpPr txBox="1"/>
          <p:nvPr/>
        </p:nvSpPr>
        <p:spPr>
          <a:xfrm>
            <a:off x="7309113" y="1680060"/>
            <a:ext cx="3730362" cy="369332"/>
          </a:xfrm>
          <a:prstGeom prst="rect">
            <a:avLst/>
          </a:prstGeom>
          <a:noFill/>
        </p:spPr>
        <p:txBody>
          <a:bodyPr wrap="square" rtlCol="0">
            <a:spAutoFit/>
          </a:bodyPr>
          <a:lstStyle/>
          <a:p>
            <a:r>
              <a:rPr lang="en-US" dirty="0"/>
              <a:t>(not the same tile motif in this image)</a:t>
            </a:r>
          </a:p>
        </p:txBody>
      </p:sp>
      <p:sp>
        <p:nvSpPr>
          <p:cNvPr id="2" name="Slide Number Placeholder 1">
            <a:extLst>
              <a:ext uri="{FF2B5EF4-FFF2-40B4-BE49-F238E27FC236}">
                <a16:creationId xmlns:a16="http://schemas.microsoft.com/office/drawing/2014/main" id="{96084BCD-3441-497F-8FA1-0AF9A5D6DC32}"/>
              </a:ext>
            </a:extLst>
          </p:cNvPr>
          <p:cNvSpPr>
            <a:spLocks noGrp="1"/>
          </p:cNvSpPr>
          <p:nvPr>
            <p:ph type="sldNum" sz="quarter" idx="12"/>
          </p:nvPr>
        </p:nvSpPr>
        <p:spPr/>
        <p:txBody>
          <a:bodyPr/>
          <a:lstStyle/>
          <a:p>
            <a:fld id="{DDDDC0DD-A20C-43E8-BBF5-AC705073E80B}" type="slidenum">
              <a:rPr lang="en-US" smtClean="0"/>
              <a:t>10</a:t>
            </a:fld>
            <a:endParaRPr lang="en-US"/>
          </a:p>
        </p:txBody>
      </p:sp>
    </p:spTree>
    <p:extLst>
      <p:ext uri="{BB962C8B-B14F-4D97-AF65-F5344CB8AC3E}">
        <p14:creationId xmlns:p14="http://schemas.microsoft.com/office/powerpoint/2010/main" val="2747828327"/>
      </p:ext>
    </p:extLst>
  </p:cSld>
  <p:clrMapOvr>
    <a:masterClrMapping/>
  </p:clrMapOvr>
  <mc:AlternateContent xmlns:mc="http://schemas.openxmlformats.org/markup-compatibility/2006" xmlns:p14="http://schemas.microsoft.com/office/powerpoint/2010/main">
    <mc:Choice Requires="p14">
      <p:transition p14:dur="0" advTm="9025"/>
    </mc:Choice>
    <mc:Fallback xmlns="">
      <p:transition advTm="9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2550-C394-4CD7-885B-34C6E85B3270}"/>
              </a:ext>
            </a:extLst>
          </p:cNvPr>
          <p:cNvSpPr>
            <a:spLocks noGrp="1"/>
          </p:cNvSpPr>
          <p:nvPr>
            <p:ph type="title"/>
          </p:nvPr>
        </p:nvSpPr>
        <p:spPr/>
        <p:txBody>
          <a:bodyPr/>
          <a:lstStyle/>
          <a:p>
            <a:r>
              <a:rPr lang="en-US" dirty="0"/>
              <a:t>Experimental algorithmic self-assembly</a:t>
            </a:r>
          </a:p>
        </p:txBody>
      </p:sp>
      <p:sp>
        <p:nvSpPr>
          <p:cNvPr id="4" name="Text Placeholder 3">
            <a:extLst>
              <a:ext uri="{FF2B5EF4-FFF2-40B4-BE49-F238E27FC236}">
                <a16:creationId xmlns:a16="http://schemas.microsoft.com/office/drawing/2014/main" id="{5E71BB6B-ACEB-4F0B-9C6D-F11D8CA9DD3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7137894E-78E1-4D9F-9EC2-56A4FBC7AD73}"/>
              </a:ext>
            </a:extLst>
          </p:cNvPr>
          <p:cNvSpPr>
            <a:spLocks noGrp="1"/>
          </p:cNvSpPr>
          <p:nvPr>
            <p:ph type="sldNum" sz="quarter" idx="12"/>
          </p:nvPr>
        </p:nvSpPr>
        <p:spPr/>
        <p:txBody>
          <a:bodyPr/>
          <a:lstStyle/>
          <a:p>
            <a:fld id="{DDDDC0DD-A20C-43E8-BBF5-AC705073E80B}" type="slidenum">
              <a:rPr lang="en-US" smtClean="0"/>
              <a:t>100</a:t>
            </a:fld>
            <a:endParaRPr lang="en-US"/>
          </a:p>
        </p:txBody>
      </p:sp>
    </p:spTree>
    <p:extLst>
      <p:ext uri="{BB962C8B-B14F-4D97-AF65-F5344CB8AC3E}">
        <p14:creationId xmlns:p14="http://schemas.microsoft.com/office/powerpoint/2010/main" val="42562683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01.hktdc-img.com/product-images/1/enlarge/1X1G99CX/The-Thinker-3D-Crystal-Puzzle.jpg">
            <a:extLst>
              <a:ext uri="{FF2B5EF4-FFF2-40B4-BE49-F238E27FC236}">
                <a16:creationId xmlns:a16="http://schemas.microsoft.com/office/drawing/2014/main" id="{8061A7CE-1B33-4E03-84C6-61763C90C4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77" t="6444" r="21927" b="6043"/>
          <a:stretch/>
        </p:blipFill>
        <p:spPr bwMode="auto">
          <a:xfrm>
            <a:off x="9991817" y="400050"/>
            <a:ext cx="1705935" cy="2619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ACE677-AEAB-4848-A6EA-85DE1BE4D03E}"/>
              </a:ext>
            </a:extLst>
          </p:cNvPr>
          <p:cNvSpPr>
            <a:spLocks noGrp="1"/>
          </p:cNvSpPr>
          <p:nvPr>
            <p:ph type="ctrTitle"/>
          </p:nvPr>
        </p:nvSpPr>
        <p:spPr>
          <a:xfrm>
            <a:off x="1943100" y="1010603"/>
            <a:ext cx="8172450" cy="2157999"/>
          </a:xfrm>
        </p:spPr>
        <p:txBody>
          <a:bodyPr>
            <a:noAutofit/>
          </a:bodyPr>
          <a:lstStyle/>
          <a:p>
            <a:r>
              <a:rPr lang="en-US" sz="8000" dirty="0"/>
              <a:t>Crystals </a:t>
            </a:r>
            <a:r>
              <a:rPr lang="en-US" sz="8000"/>
              <a:t>that think</a:t>
            </a:r>
            <a:br>
              <a:rPr lang="en-US" sz="8000"/>
            </a:br>
            <a:r>
              <a:rPr lang="en-US" sz="4800"/>
              <a:t>about how they’re growing</a:t>
            </a:r>
            <a:endParaRPr lang="en-US" sz="4800" dirty="0"/>
          </a:p>
        </p:txBody>
      </p:sp>
      <p:pic>
        <p:nvPicPr>
          <p:cNvPr id="10" name="Caltech_Logo.pdf">
            <a:extLst>
              <a:ext uri="{FF2B5EF4-FFF2-40B4-BE49-F238E27FC236}">
                <a16:creationId xmlns:a16="http://schemas.microsoft.com/office/drawing/2014/main" id="{9F1F6B99-2286-4B7A-BCD2-A47F9934FED4}"/>
              </a:ext>
            </a:extLst>
          </p:cNvPr>
          <p:cNvPicPr>
            <a:picLocks noChangeAspect="1"/>
          </p:cNvPicPr>
          <p:nvPr/>
        </p:nvPicPr>
        <p:blipFill>
          <a:blip r:embed="rId4"/>
          <a:stretch>
            <a:fillRect/>
          </a:stretch>
        </p:blipFill>
        <p:spPr>
          <a:xfrm>
            <a:off x="3708263" y="5670995"/>
            <a:ext cx="618965" cy="618965"/>
          </a:xfrm>
          <a:prstGeom prst="rect">
            <a:avLst/>
          </a:prstGeom>
          <a:ln w="12700" cap="flat">
            <a:noFill/>
            <a:miter lim="400000"/>
          </a:ln>
          <a:effectLst/>
        </p:spPr>
      </p:pic>
      <p:sp>
        <p:nvSpPr>
          <p:cNvPr id="11" name="Shape 110">
            <a:extLst>
              <a:ext uri="{FF2B5EF4-FFF2-40B4-BE49-F238E27FC236}">
                <a16:creationId xmlns:a16="http://schemas.microsoft.com/office/drawing/2014/main" id="{5A64ADD1-2153-440A-84CB-7B533C230FCB}"/>
              </a:ext>
            </a:extLst>
          </p:cNvPr>
          <p:cNvSpPr/>
          <p:nvPr/>
        </p:nvSpPr>
        <p:spPr>
          <a:xfrm>
            <a:off x="3440385" y="6319601"/>
            <a:ext cx="1161644"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Caltech</a:t>
            </a:r>
          </a:p>
        </p:txBody>
      </p:sp>
      <p:pic>
        <p:nvPicPr>
          <p:cNvPr id="12" name="pasted-image.png">
            <a:extLst>
              <a:ext uri="{FF2B5EF4-FFF2-40B4-BE49-F238E27FC236}">
                <a16:creationId xmlns:a16="http://schemas.microsoft.com/office/drawing/2014/main" id="{F8CF4794-FBDD-4C4D-840D-A27E107FD0A4}"/>
              </a:ext>
            </a:extLst>
          </p:cNvPr>
          <p:cNvPicPr>
            <a:picLocks noChangeAspect="1"/>
          </p:cNvPicPr>
          <p:nvPr/>
        </p:nvPicPr>
        <p:blipFill>
          <a:blip r:embed="rId5"/>
          <a:stretch>
            <a:fillRect/>
          </a:stretch>
        </p:blipFill>
        <p:spPr>
          <a:xfrm>
            <a:off x="7600236" y="5591275"/>
            <a:ext cx="655176" cy="638345"/>
          </a:xfrm>
          <a:prstGeom prst="rect">
            <a:avLst/>
          </a:prstGeom>
          <a:ln w="12700" cap="flat">
            <a:noFill/>
            <a:miter lim="400000"/>
          </a:ln>
          <a:effectLst/>
        </p:spPr>
      </p:pic>
      <p:sp>
        <p:nvSpPr>
          <p:cNvPr id="13" name="Shape 113">
            <a:extLst>
              <a:ext uri="{FF2B5EF4-FFF2-40B4-BE49-F238E27FC236}">
                <a16:creationId xmlns:a16="http://schemas.microsoft.com/office/drawing/2014/main" id="{1BFEBC93-15FD-4760-B9DE-31A1B602D8CB}"/>
              </a:ext>
            </a:extLst>
          </p:cNvPr>
          <p:cNvSpPr/>
          <p:nvPr/>
        </p:nvSpPr>
        <p:spPr>
          <a:xfrm>
            <a:off x="7558593" y="6274903"/>
            <a:ext cx="738465"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Harvard</a:t>
            </a:r>
          </a:p>
        </p:txBody>
      </p:sp>
      <p:pic>
        <p:nvPicPr>
          <p:cNvPr id="14" name="pasted-image.jpg">
            <a:extLst>
              <a:ext uri="{FF2B5EF4-FFF2-40B4-BE49-F238E27FC236}">
                <a16:creationId xmlns:a16="http://schemas.microsoft.com/office/drawing/2014/main" id="{8B9E5BF0-EF5D-47F3-BA8C-FC7A1143F253}"/>
              </a:ext>
            </a:extLst>
          </p:cNvPr>
          <p:cNvPicPr>
            <a:picLocks noChangeAspect="1"/>
          </p:cNvPicPr>
          <p:nvPr/>
        </p:nvPicPr>
        <p:blipFill>
          <a:blip r:embed="rId6"/>
          <a:stretch>
            <a:fillRect/>
          </a:stretch>
        </p:blipFill>
        <p:spPr>
          <a:xfrm>
            <a:off x="4862909" y="5871364"/>
            <a:ext cx="1012278" cy="433182"/>
          </a:xfrm>
          <a:prstGeom prst="rect">
            <a:avLst/>
          </a:prstGeom>
          <a:ln w="12700" cap="flat">
            <a:noFill/>
            <a:miter lim="400000"/>
          </a:ln>
          <a:effectLst/>
        </p:spPr>
      </p:pic>
      <p:sp>
        <p:nvSpPr>
          <p:cNvPr id="15" name="Shape 116">
            <a:extLst>
              <a:ext uri="{FF2B5EF4-FFF2-40B4-BE49-F238E27FC236}">
                <a16:creationId xmlns:a16="http://schemas.microsoft.com/office/drawing/2014/main" id="{48903F06-988A-4451-A39A-8A001B61E156}"/>
              </a:ext>
            </a:extLst>
          </p:cNvPr>
          <p:cNvSpPr/>
          <p:nvPr/>
        </p:nvSpPr>
        <p:spPr>
          <a:xfrm>
            <a:off x="4938588" y="6274903"/>
            <a:ext cx="860923"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3000">
                <a:latin typeface="Arial"/>
                <a:ea typeface="Arial"/>
                <a:cs typeface="Arial"/>
                <a:sym typeface="Arial"/>
              </a:defRPr>
            </a:lvl1pPr>
          </a:lstStyle>
          <a:p>
            <a:pPr algn="ctr"/>
            <a:r>
              <a:rPr lang="en-US" sz="1200" dirty="0" err="1"/>
              <a:t>Inria</a:t>
            </a:r>
            <a:r>
              <a:rPr lang="en-US" sz="1200" dirty="0"/>
              <a:t> </a:t>
            </a:r>
            <a:r>
              <a:rPr sz="1200" dirty="0"/>
              <a:t>Paris</a:t>
            </a:r>
          </a:p>
        </p:txBody>
      </p:sp>
      <p:pic>
        <p:nvPicPr>
          <p:cNvPr id="16" name="pasted-image.gif">
            <a:extLst>
              <a:ext uri="{FF2B5EF4-FFF2-40B4-BE49-F238E27FC236}">
                <a16:creationId xmlns:a16="http://schemas.microsoft.com/office/drawing/2014/main" id="{67FAEC70-EA28-4EC7-AEBA-1F5C302077A5}"/>
              </a:ext>
            </a:extLst>
          </p:cNvPr>
          <p:cNvPicPr>
            <a:picLocks noChangeAspect="1"/>
          </p:cNvPicPr>
          <p:nvPr/>
        </p:nvPicPr>
        <p:blipFill>
          <a:blip r:embed="rId7"/>
          <a:stretch>
            <a:fillRect/>
          </a:stretch>
        </p:blipFill>
        <p:spPr>
          <a:xfrm>
            <a:off x="6318227" y="5591273"/>
            <a:ext cx="702952" cy="674366"/>
          </a:xfrm>
          <a:prstGeom prst="rect">
            <a:avLst/>
          </a:prstGeom>
          <a:ln w="12700" cap="flat">
            <a:noFill/>
            <a:miter lim="400000"/>
          </a:ln>
          <a:effectLst/>
        </p:spPr>
      </p:pic>
      <p:sp>
        <p:nvSpPr>
          <p:cNvPr id="17" name="Shape 119">
            <a:extLst>
              <a:ext uri="{FF2B5EF4-FFF2-40B4-BE49-F238E27FC236}">
                <a16:creationId xmlns:a16="http://schemas.microsoft.com/office/drawing/2014/main" id="{ED2F6F3D-63E7-4CF8-8D35-005E853AB484}"/>
              </a:ext>
            </a:extLst>
          </p:cNvPr>
          <p:cNvSpPr/>
          <p:nvPr/>
        </p:nvSpPr>
        <p:spPr>
          <a:xfrm>
            <a:off x="6236196" y="6279787"/>
            <a:ext cx="867017"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UC Davis</a:t>
            </a:r>
          </a:p>
        </p:txBody>
      </p:sp>
      <p:sp>
        <p:nvSpPr>
          <p:cNvPr id="4" name="Rectangle 3">
            <a:extLst>
              <a:ext uri="{FF2B5EF4-FFF2-40B4-BE49-F238E27FC236}">
                <a16:creationId xmlns:a16="http://schemas.microsoft.com/office/drawing/2014/main" id="{B238E11B-0264-4387-A683-50AE12048AA5}"/>
              </a:ext>
            </a:extLst>
          </p:cNvPr>
          <p:cNvSpPr/>
          <p:nvPr/>
        </p:nvSpPr>
        <p:spPr>
          <a:xfrm>
            <a:off x="0" y="3927189"/>
            <a:ext cx="12192000" cy="400110"/>
          </a:xfrm>
          <a:prstGeom prst="rect">
            <a:avLst/>
          </a:prstGeom>
        </p:spPr>
        <p:txBody>
          <a:bodyPr wrap="square">
            <a:spAutoFit/>
          </a:bodyPr>
          <a:lstStyle/>
          <a:p>
            <a:pPr algn="ctr"/>
            <a:r>
              <a:rPr lang="en-US" sz="2000" dirty="0"/>
              <a:t>joint work with Damien Woods, Erik Winfree, Cameron </a:t>
            </a:r>
            <a:r>
              <a:rPr lang="en-US" sz="2000" dirty="0" err="1"/>
              <a:t>Myhrvold</a:t>
            </a:r>
            <a:r>
              <a:rPr lang="en-US" sz="2000" dirty="0"/>
              <a:t>, Joy Hui, Felix Zhou, Peng Yin</a:t>
            </a:r>
          </a:p>
        </p:txBody>
      </p:sp>
      <p:sp>
        <p:nvSpPr>
          <p:cNvPr id="18" name="Rectangle 17">
            <a:extLst>
              <a:ext uri="{FF2B5EF4-FFF2-40B4-BE49-F238E27FC236}">
                <a16:creationId xmlns:a16="http://schemas.microsoft.com/office/drawing/2014/main" id="{68E7E147-2C9B-4F61-B817-7CDE1867DE5B}"/>
              </a:ext>
            </a:extLst>
          </p:cNvPr>
          <p:cNvSpPr/>
          <p:nvPr/>
        </p:nvSpPr>
        <p:spPr>
          <a:xfrm>
            <a:off x="0" y="4668127"/>
            <a:ext cx="12192000" cy="461665"/>
          </a:xfrm>
          <a:prstGeom prst="rect">
            <a:avLst/>
          </a:prstGeom>
        </p:spPr>
        <p:txBody>
          <a:bodyPr wrap="square">
            <a:spAutoFit/>
          </a:bodyPr>
          <a:lstStyle/>
          <a:p>
            <a:pPr algn="ctr"/>
            <a:r>
              <a:rPr lang="en-US" sz="2400" dirty="0"/>
              <a:t>slides for </a:t>
            </a:r>
            <a:r>
              <a:rPr lang="en-US" sz="2400"/>
              <a:t>ECS 232: </a:t>
            </a:r>
            <a:r>
              <a:rPr lang="en-US" sz="2400" dirty="0"/>
              <a:t>Theory of Molecular Computation</a:t>
            </a:r>
          </a:p>
        </p:txBody>
      </p:sp>
    </p:spTree>
    <p:extLst>
      <p:ext uri="{BB962C8B-B14F-4D97-AF65-F5344CB8AC3E}">
        <p14:creationId xmlns:p14="http://schemas.microsoft.com/office/powerpoint/2010/main" val="41513935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dna.caltech.edu/labmates/Ashwin_webpage.jpg">
            <a:extLst>
              <a:ext uri="{FF2B5EF4-FFF2-40B4-BE49-F238E27FC236}">
                <a16:creationId xmlns:a16="http://schemas.microsoft.com/office/drawing/2014/main" id="{209DF071-342B-41E5-B26A-2722E2296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7960" y="4116531"/>
            <a:ext cx="848843" cy="11715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A1E3C6-8E25-4CB2-8A0A-62B245B31670}"/>
              </a:ext>
            </a:extLst>
          </p:cNvPr>
          <p:cNvSpPr>
            <a:spLocks noGrp="1"/>
          </p:cNvSpPr>
          <p:nvPr>
            <p:ph type="title"/>
          </p:nvPr>
        </p:nvSpPr>
        <p:spPr/>
        <p:txBody>
          <a:bodyPr/>
          <a:lstStyle/>
          <a:p>
            <a:r>
              <a:rPr lang="en-US" dirty="0"/>
              <a:t>Acknowledgements </a:t>
            </a:r>
          </a:p>
        </p:txBody>
      </p:sp>
      <p:pic>
        <p:nvPicPr>
          <p:cNvPr id="5" name="Picture 2" descr="Damien">
            <a:extLst>
              <a:ext uri="{FF2B5EF4-FFF2-40B4-BE49-F238E27FC236}">
                <a16:creationId xmlns:a16="http://schemas.microsoft.com/office/drawing/2014/main" id="{8AD959AC-69F6-4F78-ACA1-4BC624C72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66" t="5324" r="22304" b="4035"/>
          <a:stretch/>
        </p:blipFill>
        <p:spPr bwMode="auto">
          <a:xfrm>
            <a:off x="810393" y="2566195"/>
            <a:ext cx="2124102" cy="2589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02A465-3A6D-4B14-8859-40B029F8F6F5}"/>
              </a:ext>
            </a:extLst>
          </p:cNvPr>
          <p:cNvSpPr txBox="1"/>
          <p:nvPr/>
        </p:nvSpPr>
        <p:spPr>
          <a:xfrm>
            <a:off x="810393" y="1744693"/>
            <a:ext cx="2301006" cy="707886"/>
          </a:xfrm>
          <a:prstGeom prst="rect">
            <a:avLst/>
          </a:prstGeom>
          <a:noFill/>
        </p:spPr>
        <p:txBody>
          <a:bodyPr wrap="square" rtlCol="0">
            <a:spAutoFit/>
          </a:bodyPr>
          <a:lstStyle/>
          <a:p>
            <a:pPr algn="ctr"/>
            <a:r>
              <a:rPr lang="en-US" sz="2400" dirty="0"/>
              <a:t>Damien Woods</a:t>
            </a:r>
          </a:p>
          <a:p>
            <a:pPr algn="ctr"/>
            <a:r>
              <a:rPr lang="en-US" sz="1600" dirty="0"/>
              <a:t>(co-first author)</a:t>
            </a:r>
          </a:p>
        </p:txBody>
      </p:sp>
      <p:sp>
        <p:nvSpPr>
          <p:cNvPr id="7" name="Rectangle 6">
            <a:extLst>
              <a:ext uri="{FF2B5EF4-FFF2-40B4-BE49-F238E27FC236}">
                <a16:creationId xmlns:a16="http://schemas.microsoft.com/office/drawing/2014/main" id="{448CB6D1-E0BF-4BAA-8112-F7348FBC0C41}"/>
              </a:ext>
            </a:extLst>
          </p:cNvPr>
          <p:cNvSpPr/>
          <p:nvPr/>
        </p:nvSpPr>
        <p:spPr>
          <a:xfrm>
            <a:off x="3587720" y="1744693"/>
            <a:ext cx="1778627" cy="461665"/>
          </a:xfrm>
          <a:prstGeom prst="rect">
            <a:avLst/>
          </a:prstGeom>
        </p:spPr>
        <p:txBody>
          <a:bodyPr wrap="none">
            <a:spAutoFit/>
          </a:bodyPr>
          <a:lstStyle/>
          <a:p>
            <a:pPr algn="ctr"/>
            <a:r>
              <a:rPr lang="en-US" sz="2400" dirty="0"/>
              <a:t>Erik Winfree</a:t>
            </a:r>
            <a:r>
              <a:rPr lang="en-US" sz="1600" dirty="0"/>
              <a:t> </a:t>
            </a:r>
          </a:p>
        </p:txBody>
      </p:sp>
      <p:pic>
        <p:nvPicPr>
          <p:cNvPr id="8" name="Picture 4" descr="http://www.dna.caltech.edu/~winfree/Images/ErikHead_no4.jpeg">
            <a:extLst>
              <a:ext uri="{FF2B5EF4-FFF2-40B4-BE49-F238E27FC236}">
                <a16:creationId xmlns:a16="http://schemas.microsoft.com/office/drawing/2014/main" id="{3FA93093-BF56-4F58-9A6B-8377DEB3E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6484" y="2547929"/>
            <a:ext cx="2033580" cy="2589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937618-60EA-4C23-9890-B877CF9C3B7F}"/>
              </a:ext>
            </a:extLst>
          </p:cNvPr>
          <p:cNvPicPr>
            <a:picLocks noChangeAspect="1"/>
          </p:cNvPicPr>
          <p:nvPr/>
        </p:nvPicPr>
        <p:blipFill>
          <a:blip r:embed="rId6"/>
          <a:stretch>
            <a:fillRect/>
          </a:stretch>
        </p:blipFill>
        <p:spPr>
          <a:xfrm>
            <a:off x="6120241" y="3895594"/>
            <a:ext cx="848843" cy="1067907"/>
          </a:xfrm>
          <a:prstGeom prst="rect">
            <a:avLst/>
          </a:prstGeom>
        </p:spPr>
      </p:pic>
      <p:pic>
        <p:nvPicPr>
          <p:cNvPr id="10" name="Picture 6" descr="https://wyss-prod.imgix.net/app/uploads/2016/08/07092551/Peng-Yin-Headshot.jpg">
            <a:extLst>
              <a:ext uri="{FF2B5EF4-FFF2-40B4-BE49-F238E27FC236}">
                <a16:creationId xmlns:a16="http://schemas.microsoft.com/office/drawing/2014/main" id="{1B3092EA-D792-464E-A195-C00AC55AB3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303" r="32907" b="11907"/>
          <a:stretch/>
        </p:blipFill>
        <p:spPr bwMode="auto">
          <a:xfrm>
            <a:off x="7440334" y="2435456"/>
            <a:ext cx="887955" cy="10908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1ACCF3E-B7BB-47C8-A685-23EF0BB8FCCC}"/>
              </a:ext>
            </a:extLst>
          </p:cNvPr>
          <p:cNvSpPr/>
          <p:nvPr/>
        </p:nvSpPr>
        <p:spPr>
          <a:xfrm>
            <a:off x="6654152" y="1777114"/>
            <a:ext cx="1191865" cy="369332"/>
          </a:xfrm>
          <a:prstGeom prst="rect">
            <a:avLst/>
          </a:prstGeom>
        </p:spPr>
        <p:txBody>
          <a:bodyPr wrap="none">
            <a:spAutoFit/>
          </a:bodyPr>
          <a:lstStyle/>
          <a:p>
            <a:r>
              <a:rPr lang="en-US" u="sng" dirty="0"/>
              <a:t>co-authors</a:t>
            </a:r>
          </a:p>
        </p:txBody>
      </p:sp>
      <p:sp>
        <p:nvSpPr>
          <p:cNvPr id="12" name="Rectangle 11">
            <a:extLst>
              <a:ext uri="{FF2B5EF4-FFF2-40B4-BE49-F238E27FC236}">
                <a16:creationId xmlns:a16="http://schemas.microsoft.com/office/drawing/2014/main" id="{F266E600-E243-4FCF-9F57-FB0CFABC8B22}"/>
              </a:ext>
            </a:extLst>
          </p:cNvPr>
          <p:cNvSpPr/>
          <p:nvPr/>
        </p:nvSpPr>
        <p:spPr>
          <a:xfrm>
            <a:off x="5889525" y="2177281"/>
            <a:ext cx="1383649" cy="276999"/>
          </a:xfrm>
          <a:prstGeom prst="rect">
            <a:avLst/>
          </a:prstGeom>
        </p:spPr>
        <p:txBody>
          <a:bodyPr wrap="none">
            <a:spAutoFit/>
          </a:bodyPr>
          <a:lstStyle/>
          <a:p>
            <a:r>
              <a:rPr lang="en-US" sz="1200" dirty="0"/>
              <a:t>Cameron </a:t>
            </a:r>
            <a:r>
              <a:rPr lang="en-US" sz="1200" dirty="0" err="1"/>
              <a:t>Myhrvold</a:t>
            </a:r>
            <a:endParaRPr lang="en-US" dirty="0"/>
          </a:p>
        </p:txBody>
      </p:sp>
      <p:sp>
        <p:nvSpPr>
          <p:cNvPr id="13" name="Rectangle 12">
            <a:extLst>
              <a:ext uri="{FF2B5EF4-FFF2-40B4-BE49-F238E27FC236}">
                <a16:creationId xmlns:a16="http://schemas.microsoft.com/office/drawing/2014/main" id="{1F8F98E6-36E7-45C0-B147-3B0C1B7CF219}"/>
              </a:ext>
            </a:extLst>
          </p:cNvPr>
          <p:cNvSpPr/>
          <p:nvPr/>
        </p:nvSpPr>
        <p:spPr>
          <a:xfrm>
            <a:off x="7440332" y="2194787"/>
            <a:ext cx="895122" cy="276999"/>
          </a:xfrm>
          <a:prstGeom prst="rect">
            <a:avLst/>
          </a:prstGeom>
        </p:spPr>
        <p:txBody>
          <a:bodyPr wrap="square">
            <a:spAutoFit/>
          </a:bodyPr>
          <a:lstStyle/>
          <a:p>
            <a:pPr algn="ctr"/>
            <a:r>
              <a:rPr lang="en-US" sz="1200" dirty="0"/>
              <a:t>Peng Yin</a:t>
            </a:r>
            <a:endParaRPr lang="en-US" dirty="0"/>
          </a:p>
        </p:txBody>
      </p:sp>
      <p:sp>
        <p:nvSpPr>
          <p:cNvPr id="14" name="Rectangle 13">
            <a:extLst>
              <a:ext uri="{FF2B5EF4-FFF2-40B4-BE49-F238E27FC236}">
                <a16:creationId xmlns:a16="http://schemas.microsoft.com/office/drawing/2014/main" id="{33CE95F8-AAAF-482B-B3F6-1944FE48E5C0}"/>
              </a:ext>
            </a:extLst>
          </p:cNvPr>
          <p:cNvSpPr/>
          <p:nvPr/>
        </p:nvSpPr>
        <p:spPr>
          <a:xfrm>
            <a:off x="6120241" y="3676632"/>
            <a:ext cx="848843" cy="276999"/>
          </a:xfrm>
          <a:prstGeom prst="rect">
            <a:avLst/>
          </a:prstGeom>
        </p:spPr>
        <p:txBody>
          <a:bodyPr wrap="square">
            <a:spAutoFit/>
          </a:bodyPr>
          <a:lstStyle/>
          <a:p>
            <a:pPr algn="ctr"/>
            <a:r>
              <a:rPr lang="en-US" sz="1200" dirty="0"/>
              <a:t>Felix Zhou</a:t>
            </a:r>
            <a:endParaRPr lang="en-US" dirty="0"/>
          </a:p>
        </p:txBody>
      </p:sp>
      <p:pic>
        <p:nvPicPr>
          <p:cNvPr id="15" name="Picture 14">
            <a:extLst>
              <a:ext uri="{FF2B5EF4-FFF2-40B4-BE49-F238E27FC236}">
                <a16:creationId xmlns:a16="http://schemas.microsoft.com/office/drawing/2014/main" id="{6A4B17D8-5A15-460E-9DF4-08EAEC1F11A7}"/>
              </a:ext>
            </a:extLst>
          </p:cNvPr>
          <p:cNvPicPr>
            <a:picLocks noChangeAspect="1"/>
          </p:cNvPicPr>
          <p:nvPr/>
        </p:nvPicPr>
        <p:blipFill>
          <a:blip r:embed="rId8"/>
          <a:stretch>
            <a:fillRect/>
          </a:stretch>
        </p:blipFill>
        <p:spPr>
          <a:xfrm>
            <a:off x="645055" y="5855064"/>
            <a:ext cx="800652" cy="743750"/>
          </a:xfrm>
          <a:prstGeom prst="rect">
            <a:avLst/>
          </a:prstGeom>
        </p:spPr>
      </p:pic>
      <p:pic>
        <p:nvPicPr>
          <p:cNvPr id="16" name="Picture 15">
            <a:extLst>
              <a:ext uri="{FF2B5EF4-FFF2-40B4-BE49-F238E27FC236}">
                <a16:creationId xmlns:a16="http://schemas.microsoft.com/office/drawing/2014/main" id="{719A07F0-474E-48B7-95D1-86EC3A0A3057}"/>
              </a:ext>
            </a:extLst>
          </p:cNvPr>
          <p:cNvPicPr>
            <a:picLocks noChangeAspect="1"/>
          </p:cNvPicPr>
          <p:nvPr/>
        </p:nvPicPr>
        <p:blipFill>
          <a:blip r:embed="rId9"/>
          <a:stretch>
            <a:fillRect/>
          </a:stretch>
        </p:blipFill>
        <p:spPr>
          <a:xfrm>
            <a:off x="1583345" y="5873942"/>
            <a:ext cx="824113" cy="693364"/>
          </a:xfrm>
          <a:prstGeom prst="rect">
            <a:avLst/>
          </a:prstGeom>
        </p:spPr>
      </p:pic>
      <p:pic>
        <p:nvPicPr>
          <p:cNvPr id="17" name="Picture 16">
            <a:extLst>
              <a:ext uri="{FF2B5EF4-FFF2-40B4-BE49-F238E27FC236}">
                <a16:creationId xmlns:a16="http://schemas.microsoft.com/office/drawing/2014/main" id="{4848FB4B-B629-47B5-9AB9-0FECEB858731}"/>
              </a:ext>
            </a:extLst>
          </p:cNvPr>
          <p:cNvPicPr>
            <a:picLocks noChangeAspect="1"/>
          </p:cNvPicPr>
          <p:nvPr/>
        </p:nvPicPr>
        <p:blipFill>
          <a:blip r:embed="rId10"/>
          <a:stretch>
            <a:fillRect/>
          </a:stretch>
        </p:blipFill>
        <p:spPr>
          <a:xfrm>
            <a:off x="2594014" y="5873942"/>
            <a:ext cx="916515" cy="705994"/>
          </a:xfrm>
          <a:prstGeom prst="rect">
            <a:avLst/>
          </a:prstGeom>
        </p:spPr>
      </p:pic>
      <p:sp>
        <p:nvSpPr>
          <p:cNvPr id="18" name="Rectangle 17">
            <a:extLst>
              <a:ext uri="{FF2B5EF4-FFF2-40B4-BE49-F238E27FC236}">
                <a16:creationId xmlns:a16="http://schemas.microsoft.com/office/drawing/2014/main" id="{2FE95621-8F4A-49E4-9D9B-F881B8ED9CB7}"/>
              </a:ext>
            </a:extLst>
          </p:cNvPr>
          <p:cNvSpPr/>
          <p:nvPr/>
        </p:nvSpPr>
        <p:spPr>
          <a:xfrm>
            <a:off x="9047421" y="1481282"/>
            <a:ext cx="1711109" cy="369332"/>
          </a:xfrm>
          <a:prstGeom prst="rect">
            <a:avLst/>
          </a:prstGeom>
        </p:spPr>
        <p:txBody>
          <a:bodyPr wrap="none">
            <a:spAutoFit/>
          </a:bodyPr>
          <a:lstStyle/>
          <a:p>
            <a:r>
              <a:rPr lang="en-US" u="sng" dirty="0"/>
              <a:t>lab/science help</a:t>
            </a:r>
          </a:p>
        </p:txBody>
      </p:sp>
      <p:sp>
        <p:nvSpPr>
          <p:cNvPr id="19" name="Rectangle 18">
            <a:extLst>
              <a:ext uri="{FF2B5EF4-FFF2-40B4-BE49-F238E27FC236}">
                <a16:creationId xmlns:a16="http://schemas.microsoft.com/office/drawing/2014/main" id="{F9A7C816-27E5-488E-8FDC-6C54362E6745}"/>
              </a:ext>
            </a:extLst>
          </p:cNvPr>
          <p:cNvSpPr/>
          <p:nvPr/>
        </p:nvSpPr>
        <p:spPr>
          <a:xfrm>
            <a:off x="9328616" y="3962017"/>
            <a:ext cx="1254639" cy="276999"/>
          </a:xfrm>
          <a:prstGeom prst="rect">
            <a:avLst/>
          </a:prstGeom>
        </p:spPr>
        <p:txBody>
          <a:bodyPr wrap="none">
            <a:spAutoFit/>
          </a:bodyPr>
          <a:lstStyle/>
          <a:p>
            <a:r>
              <a:rPr lang="en-US" sz="1200" dirty="0"/>
              <a:t>Ashwin Gopinath</a:t>
            </a:r>
            <a:endParaRPr lang="en-US" dirty="0"/>
          </a:p>
        </p:txBody>
      </p:sp>
      <p:sp>
        <p:nvSpPr>
          <p:cNvPr id="20" name="Rectangle 19">
            <a:extLst>
              <a:ext uri="{FF2B5EF4-FFF2-40B4-BE49-F238E27FC236}">
                <a16:creationId xmlns:a16="http://schemas.microsoft.com/office/drawing/2014/main" id="{ACE02E4A-CFD1-49F9-A403-89F9BD1C9272}"/>
              </a:ext>
            </a:extLst>
          </p:cNvPr>
          <p:cNvSpPr/>
          <p:nvPr/>
        </p:nvSpPr>
        <p:spPr>
          <a:xfrm>
            <a:off x="8679496" y="1845280"/>
            <a:ext cx="1159420" cy="276999"/>
          </a:xfrm>
          <a:prstGeom prst="rect">
            <a:avLst/>
          </a:prstGeom>
        </p:spPr>
        <p:txBody>
          <a:bodyPr wrap="none">
            <a:spAutoFit/>
          </a:bodyPr>
          <a:lstStyle/>
          <a:p>
            <a:r>
              <a:rPr lang="en-US" sz="1200" dirty="0" err="1"/>
              <a:t>Sungwook</a:t>
            </a:r>
            <a:r>
              <a:rPr lang="en-US" sz="1200" dirty="0"/>
              <a:t> Woo</a:t>
            </a:r>
            <a:endParaRPr lang="en-US" dirty="0"/>
          </a:p>
        </p:txBody>
      </p:sp>
      <p:sp>
        <p:nvSpPr>
          <p:cNvPr id="21" name="Rectangle 20">
            <a:extLst>
              <a:ext uri="{FF2B5EF4-FFF2-40B4-BE49-F238E27FC236}">
                <a16:creationId xmlns:a16="http://schemas.microsoft.com/office/drawing/2014/main" id="{922E5964-2C84-48A6-B609-8BC6A6C29082}"/>
              </a:ext>
            </a:extLst>
          </p:cNvPr>
          <p:cNvSpPr/>
          <p:nvPr/>
        </p:nvSpPr>
        <p:spPr>
          <a:xfrm>
            <a:off x="10010336" y="1840815"/>
            <a:ext cx="1321580" cy="276999"/>
          </a:xfrm>
          <a:prstGeom prst="rect">
            <a:avLst/>
          </a:prstGeom>
        </p:spPr>
        <p:txBody>
          <a:bodyPr wrap="none">
            <a:spAutoFit/>
          </a:bodyPr>
          <a:lstStyle/>
          <a:p>
            <a:r>
              <a:rPr lang="en-US" sz="1200" dirty="0"/>
              <a:t>Constantine Evans</a:t>
            </a:r>
            <a:endParaRPr lang="en-US" dirty="0"/>
          </a:p>
        </p:txBody>
      </p:sp>
      <p:sp>
        <p:nvSpPr>
          <p:cNvPr id="22" name="Rectangle 21">
            <a:extLst>
              <a:ext uri="{FF2B5EF4-FFF2-40B4-BE49-F238E27FC236}">
                <a16:creationId xmlns:a16="http://schemas.microsoft.com/office/drawing/2014/main" id="{E0D8EDB2-E4E5-4466-92EB-DA4E5236F12C}"/>
              </a:ext>
            </a:extLst>
          </p:cNvPr>
          <p:cNvSpPr/>
          <p:nvPr/>
        </p:nvSpPr>
        <p:spPr>
          <a:xfrm>
            <a:off x="8684485" y="3383379"/>
            <a:ext cx="981359" cy="276999"/>
          </a:xfrm>
          <a:prstGeom prst="rect">
            <a:avLst/>
          </a:prstGeom>
        </p:spPr>
        <p:txBody>
          <a:bodyPr wrap="none">
            <a:spAutoFit/>
          </a:bodyPr>
          <a:lstStyle/>
          <a:p>
            <a:r>
              <a:rPr lang="en-US" sz="1200" dirty="0" err="1"/>
              <a:t>Jongmin</a:t>
            </a:r>
            <a:r>
              <a:rPr lang="en-US" sz="1200" dirty="0"/>
              <a:t> Kim</a:t>
            </a:r>
          </a:p>
        </p:txBody>
      </p:sp>
      <p:sp>
        <p:nvSpPr>
          <p:cNvPr id="23" name="Rectangle 22">
            <a:extLst>
              <a:ext uri="{FF2B5EF4-FFF2-40B4-BE49-F238E27FC236}">
                <a16:creationId xmlns:a16="http://schemas.microsoft.com/office/drawing/2014/main" id="{AFAF7EF3-39A5-4D38-B071-88526AEF3C71}"/>
              </a:ext>
            </a:extLst>
          </p:cNvPr>
          <p:cNvSpPr/>
          <p:nvPr/>
        </p:nvSpPr>
        <p:spPr>
          <a:xfrm>
            <a:off x="8676336" y="2174413"/>
            <a:ext cx="1172309" cy="276999"/>
          </a:xfrm>
          <a:prstGeom prst="rect">
            <a:avLst/>
          </a:prstGeom>
        </p:spPr>
        <p:txBody>
          <a:bodyPr wrap="none">
            <a:spAutoFit/>
          </a:bodyPr>
          <a:lstStyle/>
          <a:p>
            <a:r>
              <a:rPr lang="en-US" sz="1200" dirty="0"/>
              <a:t>Sarina </a:t>
            </a:r>
            <a:r>
              <a:rPr lang="en-US" sz="1200" dirty="0" err="1"/>
              <a:t>Mohanty</a:t>
            </a:r>
            <a:endParaRPr lang="en-US" sz="1200" dirty="0"/>
          </a:p>
        </p:txBody>
      </p:sp>
      <p:sp>
        <p:nvSpPr>
          <p:cNvPr id="24" name="Rectangle 23">
            <a:extLst>
              <a:ext uri="{FF2B5EF4-FFF2-40B4-BE49-F238E27FC236}">
                <a16:creationId xmlns:a16="http://schemas.microsoft.com/office/drawing/2014/main" id="{96D2A30A-9037-47B0-BAB0-0C9C9B7B9430}"/>
              </a:ext>
            </a:extLst>
          </p:cNvPr>
          <p:cNvSpPr/>
          <p:nvPr/>
        </p:nvSpPr>
        <p:spPr>
          <a:xfrm>
            <a:off x="10019385" y="2166233"/>
            <a:ext cx="1224438" cy="276999"/>
          </a:xfrm>
          <a:prstGeom prst="rect">
            <a:avLst/>
          </a:prstGeom>
        </p:spPr>
        <p:txBody>
          <a:bodyPr wrap="none">
            <a:spAutoFit/>
          </a:bodyPr>
          <a:lstStyle/>
          <a:p>
            <a:r>
              <a:rPr lang="en-US" sz="1200" dirty="0"/>
              <a:t>Niranjan Srinivas</a:t>
            </a:r>
          </a:p>
        </p:txBody>
      </p:sp>
      <p:sp>
        <p:nvSpPr>
          <p:cNvPr id="25" name="Rectangle 24">
            <a:extLst>
              <a:ext uri="{FF2B5EF4-FFF2-40B4-BE49-F238E27FC236}">
                <a16:creationId xmlns:a16="http://schemas.microsoft.com/office/drawing/2014/main" id="{E28E0B5D-DA26-4F13-B4E6-23B3E0A3182F}"/>
              </a:ext>
            </a:extLst>
          </p:cNvPr>
          <p:cNvSpPr/>
          <p:nvPr/>
        </p:nvSpPr>
        <p:spPr>
          <a:xfrm>
            <a:off x="10009644" y="3377426"/>
            <a:ext cx="1220142" cy="276999"/>
          </a:xfrm>
          <a:prstGeom prst="rect">
            <a:avLst/>
          </a:prstGeom>
        </p:spPr>
        <p:txBody>
          <a:bodyPr wrap="none">
            <a:spAutoFit/>
          </a:bodyPr>
          <a:lstStyle/>
          <a:p>
            <a:r>
              <a:rPr lang="en-US" sz="1200" dirty="0"/>
              <a:t>Paul </a:t>
            </a:r>
            <a:r>
              <a:rPr lang="en-US" sz="1200" dirty="0" err="1"/>
              <a:t>Rothemund</a:t>
            </a:r>
            <a:endParaRPr lang="en-US" sz="1200" dirty="0"/>
          </a:p>
        </p:txBody>
      </p:sp>
      <p:sp>
        <p:nvSpPr>
          <p:cNvPr id="26" name="Rectangle 25">
            <a:extLst>
              <a:ext uri="{FF2B5EF4-FFF2-40B4-BE49-F238E27FC236}">
                <a16:creationId xmlns:a16="http://schemas.microsoft.com/office/drawing/2014/main" id="{6939E298-A96D-4816-ABF4-523990702F86}"/>
              </a:ext>
            </a:extLst>
          </p:cNvPr>
          <p:cNvSpPr/>
          <p:nvPr/>
        </p:nvSpPr>
        <p:spPr>
          <a:xfrm>
            <a:off x="10019387" y="2466504"/>
            <a:ext cx="1266437" cy="276999"/>
          </a:xfrm>
          <a:prstGeom prst="rect">
            <a:avLst/>
          </a:prstGeom>
        </p:spPr>
        <p:txBody>
          <a:bodyPr wrap="none">
            <a:spAutoFit/>
          </a:bodyPr>
          <a:lstStyle/>
          <a:p>
            <a:r>
              <a:rPr lang="en-US" sz="1200" dirty="0"/>
              <a:t>Yannick </a:t>
            </a:r>
            <a:r>
              <a:rPr lang="en-US" sz="1200" dirty="0" err="1"/>
              <a:t>Rondolez</a:t>
            </a:r>
            <a:endParaRPr lang="en-US" sz="1200" dirty="0"/>
          </a:p>
        </p:txBody>
      </p:sp>
      <p:sp>
        <p:nvSpPr>
          <p:cNvPr id="27" name="Rectangle 26">
            <a:extLst>
              <a:ext uri="{FF2B5EF4-FFF2-40B4-BE49-F238E27FC236}">
                <a16:creationId xmlns:a16="http://schemas.microsoft.com/office/drawing/2014/main" id="{485F9164-F822-4DE1-AB71-2552E379997C}"/>
              </a:ext>
            </a:extLst>
          </p:cNvPr>
          <p:cNvSpPr/>
          <p:nvPr/>
        </p:nvSpPr>
        <p:spPr>
          <a:xfrm>
            <a:off x="8676336" y="2773584"/>
            <a:ext cx="891591" cy="276999"/>
          </a:xfrm>
          <a:prstGeom prst="rect">
            <a:avLst/>
          </a:prstGeom>
        </p:spPr>
        <p:txBody>
          <a:bodyPr wrap="none">
            <a:spAutoFit/>
          </a:bodyPr>
          <a:lstStyle/>
          <a:p>
            <a:r>
              <a:rPr lang="en-US" sz="1200" dirty="0" err="1"/>
              <a:t>Mingjie</a:t>
            </a:r>
            <a:r>
              <a:rPr lang="en-US" sz="1200" dirty="0"/>
              <a:t> Dai</a:t>
            </a:r>
          </a:p>
        </p:txBody>
      </p:sp>
      <p:sp>
        <p:nvSpPr>
          <p:cNvPr id="28" name="Rectangle 27">
            <a:extLst>
              <a:ext uri="{FF2B5EF4-FFF2-40B4-BE49-F238E27FC236}">
                <a16:creationId xmlns:a16="http://schemas.microsoft.com/office/drawing/2014/main" id="{BCAE9B1E-AD09-4E44-BEDF-3240D1BFAEFA}"/>
              </a:ext>
            </a:extLst>
          </p:cNvPr>
          <p:cNvSpPr/>
          <p:nvPr/>
        </p:nvSpPr>
        <p:spPr>
          <a:xfrm>
            <a:off x="10019385" y="2780963"/>
            <a:ext cx="1478290" cy="276999"/>
          </a:xfrm>
          <a:prstGeom prst="rect">
            <a:avLst/>
          </a:prstGeom>
        </p:spPr>
        <p:txBody>
          <a:bodyPr wrap="none">
            <a:spAutoFit/>
          </a:bodyPr>
          <a:lstStyle/>
          <a:p>
            <a:r>
              <a:rPr lang="en-US" sz="1200" dirty="0"/>
              <a:t>Nikhil </a:t>
            </a:r>
            <a:r>
              <a:rPr lang="en-US" sz="1200" dirty="0" err="1"/>
              <a:t>Gopalkrishnan</a:t>
            </a:r>
            <a:endParaRPr lang="en-US" sz="1200" dirty="0"/>
          </a:p>
        </p:txBody>
      </p:sp>
      <p:sp>
        <p:nvSpPr>
          <p:cNvPr id="29" name="Rectangle 28">
            <a:extLst>
              <a:ext uri="{FF2B5EF4-FFF2-40B4-BE49-F238E27FC236}">
                <a16:creationId xmlns:a16="http://schemas.microsoft.com/office/drawing/2014/main" id="{0BBCF2C7-01EB-4F68-8186-7047B597CA35}"/>
              </a:ext>
            </a:extLst>
          </p:cNvPr>
          <p:cNvSpPr/>
          <p:nvPr/>
        </p:nvSpPr>
        <p:spPr>
          <a:xfrm>
            <a:off x="8690649" y="3683788"/>
            <a:ext cx="820289" cy="276999"/>
          </a:xfrm>
          <a:prstGeom prst="rect">
            <a:avLst/>
          </a:prstGeom>
        </p:spPr>
        <p:txBody>
          <a:bodyPr wrap="none">
            <a:spAutoFit/>
          </a:bodyPr>
          <a:lstStyle/>
          <a:p>
            <a:r>
              <a:rPr lang="en-US" sz="1200" dirty="0"/>
              <a:t>Bryan Wei</a:t>
            </a:r>
          </a:p>
        </p:txBody>
      </p:sp>
      <p:sp>
        <p:nvSpPr>
          <p:cNvPr id="30" name="Rectangle 29">
            <a:extLst>
              <a:ext uri="{FF2B5EF4-FFF2-40B4-BE49-F238E27FC236}">
                <a16:creationId xmlns:a16="http://schemas.microsoft.com/office/drawing/2014/main" id="{6D9C9610-4446-4930-8B09-621AFE5BF1CA}"/>
              </a:ext>
            </a:extLst>
          </p:cNvPr>
          <p:cNvSpPr/>
          <p:nvPr/>
        </p:nvSpPr>
        <p:spPr>
          <a:xfrm>
            <a:off x="10019387" y="3676310"/>
            <a:ext cx="903581" cy="276999"/>
          </a:xfrm>
          <a:prstGeom prst="rect">
            <a:avLst/>
          </a:prstGeom>
        </p:spPr>
        <p:txBody>
          <a:bodyPr wrap="none">
            <a:spAutoFit/>
          </a:bodyPr>
          <a:lstStyle/>
          <a:p>
            <a:r>
              <a:rPr lang="en-US" sz="1200" dirty="0"/>
              <a:t>Cody Geary</a:t>
            </a:r>
          </a:p>
        </p:txBody>
      </p:sp>
      <p:sp>
        <p:nvSpPr>
          <p:cNvPr id="31" name="Rectangle 30">
            <a:extLst>
              <a:ext uri="{FF2B5EF4-FFF2-40B4-BE49-F238E27FC236}">
                <a16:creationId xmlns:a16="http://schemas.microsoft.com/office/drawing/2014/main" id="{48393A26-EF84-4F5C-918F-F33B88D58AEC}"/>
              </a:ext>
            </a:extLst>
          </p:cNvPr>
          <p:cNvSpPr/>
          <p:nvPr/>
        </p:nvSpPr>
        <p:spPr>
          <a:xfrm>
            <a:off x="8684485" y="2480692"/>
            <a:ext cx="1345305" cy="276999"/>
          </a:xfrm>
          <a:prstGeom prst="rect">
            <a:avLst/>
          </a:prstGeom>
        </p:spPr>
        <p:txBody>
          <a:bodyPr wrap="none">
            <a:spAutoFit/>
          </a:bodyPr>
          <a:lstStyle/>
          <a:p>
            <a:r>
              <a:rPr lang="en-US" sz="1200" dirty="0"/>
              <a:t>Deborah </a:t>
            </a:r>
            <a:r>
              <a:rPr lang="en-US" sz="1200" dirty="0" err="1"/>
              <a:t>Fygenson</a:t>
            </a:r>
            <a:endParaRPr lang="en-US" sz="1200" dirty="0"/>
          </a:p>
        </p:txBody>
      </p:sp>
      <p:sp>
        <p:nvSpPr>
          <p:cNvPr id="32" name="Rectangle 31">
            <a:extLst>
              <a:ext uri="{FF2B5EF4-FFF2-40B4-BE49-F238E27FC236}">
                <a16:creationId xmlns:a16="http://schemas.microsoft.com/office/drawing/2014/main" id="{6824AC8F-F5D6-49FE-92E9-0C64AE308B01}"/>
              </a:ext>
            </a:extLst>
          </p:cNvPr>
          <p:cNvSpPr/>
          <p:nvPr/>
        </p:nvSpPr>
        <p:spPr>
          <a:xfrm>
            <a:off x="8676334" y="3066477"/>
            <a:ext cx="1056700" cy="276999"/>
          </a:xfrm>
          <a:prstGeom prst="rect">
            <a:avLst/>
          </a:prstGeom>
        </p:spPr>
        <p:txBody>
          <a:bodyPr wrap="none">
            <a:spAutoFit/>
          </a:bodyPr>
          <a:lstStyle/>
          <a:p>
            <a:r>
              <a:rPr lang="en-US" sz="1200" dirty="0"/>
              <a:t>Chris </a:t>
            </a:r>
            <a:r>
              <a:rPr lang="en-US" sz="1200" dirty="0" err="1"/>
              <a:t>Thachuk</a:t>
            </a:r>
            <a:endParaRPr lang="en-US" sz="1200" dirty="0"/>
          </a:p>
        </p:txBody>
      </p:sp>
      <p:pic>
        <p:nvPicPr>
          <p:cNvPr id="33" name="Picture 8" descr="https://pbs.twimg.com/profile_images/649019100488794112/ZPF7IMBT.jpg">
            <a:extLst>
              <a:ext uri="{FF2B5EF4-FFF2-40B4-BE49-F238E27FC236}">
                <a16:creationId xmlns:a16="http://schemas.microsoft.com/office/drawing/2014/main" id="{025A8F7A-0ECB-4586-87B0-949804BD9FD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352" t="9948" r="7877" b="4893"/>
          <a:stretch/>
        </p:blipFill>
        <p:spPr bwMode="auto">
          <a:xfrm>
            <a:off x="6061253" y="2423928"/>
            <a:ext cx="995361" cy="110410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1816034-60DC-41C6-ABFF-7DDFC20452A9}"/>
              </a:ext>
            </a:extLst>
          </p:cNvPr>
          <p:cNvSpPr/>
          <p:nvPr/>
        </p:nvSpPr>
        <p:spPr>
          <a:xfrm>
            <a:off x="10029386" y="3066477"/>
            <a:ext cx="1062342" cy="276999"/>
          </a:xfrm>
          <a:prstGeom prst="rect">
            <a:avLst/>
          </a:prstGeom>
        </p:spPr>
        <p:txBody>
          <a:bodyPr wrap="none">
            <a:spAutoFit/>
          </a:bodyPr>
          <a:lstStyle/>
          <a:p>
            <a:r>
              <a:rPr lang="en-US" sz="1200" dirty="0"/>
              <a:t>Nadine </a:t>
            </a:r>
            <a:r>
              <a:rPr lang="en-US" sz="1200" dirty="0" err="1"/>
              <a:t>Dabby</a:t>
            </a:r>
            <a:endParaRPr lang="en-US" sz="1200" dirty="0"/>
          </a:p>
        </p:txBody>
      </p:sp>
      <p:sp>
        <p:nvSpPr>
          <p:cNvPr id="36" name="Rectangle 35">
            <a:extLst>
              <a:ext uri="{FF2B5EF4-FFF2-40B4-BE49-F238E27FC236}">
                <a16:creationId xmlns:a16="http://schemas.microsoft.com/office/drawing/2014/main" id="{29F8BF8E-B09C-4D77-9173-78EEF36D467C}"/>
              </a:ext>
            </a:extLst>
          </p:cNvPr>
          <p:cNvSpPr/>
          <p:nvPr/>
        </p:nvSpPr>
        <p:spPr>
          <a:xfrm>
            <a:off x="7615528" y="3676310"/>
            <a:ext cx="631070" cy="276999"/>
          </a:xfrm>
          <a:prstGeom prst="rect">
            <a:avLst/>
          </a:prstGeom>
        </p:spPr>
        <p:txBody>
          <a:bodyPr wrap="none">
            <a:spAutoFit/>
          </a:bodyPr>
          <a:lstStyle/>
          <a:p>
            <a:r>
              <a:rPr lang="en-US" sz="1200" dirty="0"/>
              <a:t>Joy Hui</a:t>
            </a:r>
          </a:p>
        </p:txBody>
      </p:sp>
      <p:pic>
        <p:nvPicPr>
          <p:cNvPr id="37" name="droppedImage.png">
            <a:extLst>
              <a:ext uri="{FF2B5EF4-FFF2-40B4-BE49-F238E27FC236}">
                <a16:creationId xmlns:a16="http://schemas.microsoft.com/office/drawing/2014/main" id="{E9D72FD2-314B-4A05-8677-83CA9217F27B}"/>
              </a:ext>
            </a:extLst>
          </p:cNvPr>
          <p:cNvPicPr>
            <a:picLocks noChangeAspect="1"/>
          </p:cNvPicPr>
          <p:nvPr/>
        </p:nvPicPr>
        <p:blipFill rotWithShape="1">
          <a:blip r:embed="rId12"/>
          <a:srcRect t="-1" b="1652"/>
          <a:stretch/>
        </p:blipFill>
        <p:spPr>
          <a:xfrm>
            <a:off x="7549740" y="3891884"/>
            <a:ext cx="702729" cy="1071617"/>
          </a:xfrm>
          <a:prstGeom prst="rect">
            <a:avLst/>
          </a:prstGeom>
          <a:ln w="12700" cap="flat">
            <a:noFill/>
            <a:miter lim="400000"/>
          </a:ln>
          <a:effectLst/>
        </p:spPr>
      </p:pic>
      <p:sp>
        <p:nvSpPr>
          <p:cNvPr id="4" name="Rectangle 3">
            <a:extLst>
              <a:ext uri="{FF2B5EF4-FFF2-40B4-BE49-F238E27FC236}">
                <a16:creationId xmlns:a16="http://schemas.microsoft.com/office/drawing/2014/main" id="{90A2485E-DD5C-4CD6-AD24-75692DC0C418}"/>
              </a:ext>
            </a:extLst>
          </p:cNvPr>
          <p:cNvSpPr/>
          <p:nvPr/>
        </p:nvSpPr>
        <p:spPr>
          <a:xfrm>
            <a:off x="3920069" y="5623949"/>
            <a:ext cx="8093740" cy="830997"/>
          </a:xfrm>
          <a:prstGeom prst="rect">
            <a:avLst/>
          </a:prstGeom>
        </p:spPr>
        <p:txBody>
          <a:bodyPr wrap="square">
            <a:spAutoFit/>
          </a:bodyPr>
          <a:lstStyle/>
          <a:p>
            <a:r>
              <a:rPr lang="en-US" sz="1600" i="1" dirty="0"/>
              <a:t>Diverse and robust molecular algorithms using reprogrammable DNA self-assembly</a:t>
            </a:r>
            <a:r>
              <a:rPr lang="en-US" sz="1600" dirty="0"/>
              <a:t>.</a:t>
            </a:r>
          </a:p>
          <a:p>
            <a:r>
              <a:rPr lang="en-US" sz="1600" dirty="0"/>
              <a:t>Damien Woods†, David Doty†, Cameron </a:t>
            </a:r>
            <a:r>
              <a:rPr lang="en-US" sz="1600" dirty="0" err="1"/>
              <a:t>Myhrvold</a:t>
            </a:r>
            <a:r>
              <a:rPr lang="en-US" sz="1600" dirty="0"/>
              <a:t>, Joy Hui, Felix Zhou, Peng Yin, Erik Winfree.</a:t>
            </a:r>
          </a:p>
          <a:p>
            <a:r>
              <a:rPr lang="en-US" sz="1600" u="sng" dirty="0"/>
              <a:t>Nature</a:t>
            </a:r>
            <a:r>
              <a:rPr lang="en-US" sz="1600" dirty="0"/>
              <a:t> 2019.  †</a:t>
            </a:r>
            <a:r>
              <a:rPr lang="en-US" sz="1600" i="1" dirty="0"/>
              <a:t>These authors contributed equally</a:t>
            </a:r>
            <a:r>
              <a:rPr lang="en-US" sz="1600" dirty="0"/>
              <a:t>.</a:t>
            </a:r>
          </a:p>
        </p:txBody>
      </p:sp>
      <p:grpSp>
        <p:nvGrpSpPr>
          <p:cNvPr id="46" name="Group 45">
            <a:extLst>
              <a:ext uri="{FF2B5EF4-FFF2-40B4-BE49-F238E27FC236}">
                <a16:creationId xmlns:a16="http://schemas.microsoft.com/office/drawing/2014/main" id="{EEFBE728-6FC2-43BD-A9A2-C420ED89D43A}"/>
              </a:ext>
            </a:extLst>
          </p:cNvPr>
          <p:cNvGrpSpPr/>
          <p:nvPr/>
        </p:nvGrpSpPr>
        <p:grpSpPr>
          <a:xfrm>
            <a:off x="6024905" y="494381"/>
            <a:ext cx="4856673" cy="1015586"/>
            <a:chOff x="3135585" y="5476973"/>
            <a:chExt cx="4856673" cy="1015586"/>
          </a:xfrm>
        </p:grpSpPr>
        <p:pic>
          <p:nvPicPr>
            <p:cNvPr id="38" name="Caltech_Logo.pdf">
              <a:extLst>
                <a:ext uri="{FF2B5EF4-FFF2-40B4-BE49-F238E27FC236}">
                  <a16:creationId xmlns:a16="http://schemas.microsoft.com/office/drawing/2014/main" id="{3CD0B7A9-F2E0-4236-B679-B9FCE84BDDBB}"/>
                </a:ext>
              </a:extLst>
            </p:cNvPr>
            <p:cNvPicPr>
              <a:picLocks noChangeAspect="1"/>
            </p:cNvPicPr>
            <p:nvPr/>
          </p:nvPicPr>
          <p:blipFill>
            <a:blip r:embed="rId13"/>
            <a:stretch>
              <a:fillRect/>
            </a:stretch>
          </p:blipFill>
          <p:spPr>
            <a:xfrm>
              <a:off x="3403463" y="5556695"/>
              <a:ext cx="618965" cy="618965"/>
            </a:xfrm>
            <a:prstGeom prst="rect">
              <a:avLst/>
            </a:prstGeom>
            <a:ln w="12700" cap="flat">
              <a:noFill/>
              <a:miter lim="400000"/>
            </a:ln>
            <a:effectLst/>
          </p:spPr>
        </p:pic>
        <p:sp>
          <p:nvSpPr>
            <p:cNvPr id="39" name="Shape 110">
              <a:extLst>
                <a:ext uri="{FF2B5EF4-FFF2-40B4-BE49-F238E27FC236}">
                  <a16:creationId xmlns:a16="http://schemas.microsoft.com/office/drawing/2014/main" id="{1B18D777-0610-4F09-A3F7-52E54A64E80D}"/>
                </a:ext>
              </a:extLst>
            </p:cNvPr>
            <p:cNvSpPr/>
            <p:nvPr/>
          </p:nvSpPr>
          <p:spPr>
            <a:xfrm>
              <a:off x="3135585" y="6205301"/>
              <a:ext cx="1161644"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Caltech</a:t>
              </a:r>
            </a:p>
          </p:txBody>
        </p:sp>
        <p:pic>
          <p:nvPicPr>
            <p:cNvPr id="40" name="pasted-image.png">
              <a:extLst>
                <a:ext uri="{FF2B5EF4-FFF2-40B4-BE49-F238E27FC236}">
                  <a16:creationId xmlns:a16="http://schemas.microsoft.com/office/drawing/2014/main" id="{96E5B7F9-3C90-46C9-B5FE-FD38F5FA6055}"/>
                </a:ext>
              </a:extLst>
            </p:cNvPr>
            <p:cNvPicPr>
              <a:picLocks noChangeAspect="1"/>
            </p:cNvPicPr>
            <p:nvPr/>
          </p:nvPicPr>
          <p:blipFill>
            <a:blip r:embed="rId14"/>
            <a:stretch>
              <a:fillRect/>
            </a:stretch>
          </p:blipFill>
          <p:spPr>
            <a:xfrm>
              <a:off x="7295436" y="5476975"/>
              <a:ext cx="655176" cy="638345"/>
            </a:xfrm>
            <a:prstGeom prst="rect">
              <a:avLst/>
            </a:prstGeom>
            <a:ln w="12700" cap="flat">
              <a:noFill/>
              <a:miter lim="400000"/>
            </a:ln>
            <a:effectLst/>
          </p:spPr>
        </p:pic>
        <p:sp>
          <p:nvSpPr>
            <p:cNvPr id="41" name="Shape 113">
              <a:extLst>
                <a:ext uri="{FF2B5EF4-FFF2-40B4-BE49-F238E27FC236}">
                  <a16:creationId xmlns:a16="http://schemas.microsoft.com/office/drawing/2014/main" id="{264900D7-ED01-4235-A1EA-44B4495117B8}"/>
                </a:ext>
              </a:extLst>
            </p:cNvPr>
            <p:cNvSpPr/>
            <p:nvPr/>
          </p:nvSpPr>
          <p:spPr>
            <a:xfrm>
              <a:off x="7253793" y="6160603"/>
              <a:ext cx="738465"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Harvard</a:t>
              </a:r>
            </a:p>
          </p:txBody>
        </p:sp>
        <p:pic>
          <p:nvPicPr>
            <p:cNvPr id="42" name="pasted-image.jpg">
              <a:extLst>
                <a:ext uri="{FF2B5EF4-FFF2-40B4-BE49-F238E27FC236}">
                  <a16:creationId xmlns:a16="http://schemas.microsoft.com/office/drawing/2014/main" id="{9DBD98A1-7E51-4F44-B91A-4D3EE80F2C40}"/>
                </a:ext>
              </a:extLst>
            </p:cNvPr>
            <p:cNvPicPr>
              <a:picLocks noChangeAspect="1"/>
            </p:cNvPicPr>
            <p:nvPr/>
          </p:nvPicPr>
          <p:blipFill>
            <a:blip r:embed="rId15"/>
            <a:stretch>
              <a:fillRect/>
            </a:stretch>
          </p:blipFill>
          <p:spPr>
            <a:xfrm>
              <a:off x="4558109" y="5757064"/>
              <a:ext cx="1012278" cy="433182"/>
            </a:xfrm>
            <a:prstGeom prst="rect">
              <a:avLst/>
            </a:prstGeom>
            <a:ln w="12700" cap="flat">
              <a:noFill/>
              <a:miter lim="400000"/>
            </a:ln>
            <a:effectLst/>
          </p:spPr>
        </p:pic>
        <p:sp>
          <p:nvSpPr>
            <p:cNvPr id="43" name="Shape 116">
              <a:extLst>
                <a:ext uri="{FF2B5EF4-FFF2-40B4-BE49-F238E27FC236}">
                  <a16:creationId xmlns:a16="http://schemas.microsoft.com/office/drawing/2014/main" id="{B22FEB69-9610-4363-8629-55DEEB8143A5}"/>
                </a:ext>
              </a:extLst>
            </p:cNvPr>
            <p:cNvSpPr/>
            <p:nvPr/>
          </p:nvSpPr>
          <p:spPr>
            <a:xfrm>
              <a:off x="4633788" y="6160603"/>
              <a:ext cx="860923"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3000">
                  <a:latin typeface="Arial"/>
                  <a:ea typeface="Arial"/>
                  <a:cs typeface="Arial"/>
                  <a:sym typeface="Arial"/>
                </a:defRPr>
              </a:lvl1pPr>
            </a:lstStyle>
            <a:p>
              <a:pPr algn="ctr"/>
              <a:r>
                <a:rPr lang="en-US" sz="1200" dirty="0" err="1"/>
                <a:t>Inria</a:t>
              </a:r>
              <a:r>
                <a:rPr lang="en-US" sz="1200" dirty="0"/>
                <a:t> </a:t>
              </a:r>
              <a:r>
                <a:rPr sz="1200" dirty="0"/>
                <a:t>Paris</a:t>
              </a:r>
            </a:p>
          </p:txBody>
        </p:sp>
        <p:pic>
          <p:nvPicPr>
            <p:cNvPr id="44" name="pasted-image.gif">
              <a:extLst>
                <a:ext uri="{FF2B5EF4-FFF2-40B4-BE49-F238E27FC236}">
                  <a16:creationId xmlns:a16="http://schemas.microsoft.com/office/drawing/2014/main" id="{820C01F1-6D1F-45E7-B4C5-448A55B39549}"/>
                </a:ext>
              </a:extLst>
            </p:cNvPr>
            <p:cNvPicPr>
              <a:picLocks noChangeAspect="1"/>
            </p:cNvPicPr>
            <p:nvPr/>
          </p:nvPicPr>
          <p:blipFill>
            <a:blip r:embed="rId16"/>
            <a:stretch>
              <a:fillRect/>
            </a:stretch>
          </p:blipFill>
          <p:spPr>
            <a:xfrm>
              <a:off x="6013427" y="5476973"/>
              <a:ext cx="702952" cy="674366"/>
            </a:xfrm>
            <a:prstGeom prst="rect">
              <a:avLst/>
            </a:prstGeom>
            <a:ln w="12700" cap="flat">
              <a:noFill/>
              <a:miter lim="400000"/>
            </a:ln>
            <a:effectLst/>
          </p:spPr>
        </p:pic>
        <p:sp>
          <p:nvSpPr>
            <p:cNvPr id="45" name="Shape 119">
              <a:extLst>
                <a:ext uri="{FF2B5EF4-FFF2-40B4-BE49-F238E27FC236}">
                  <a16:creationId xmlns:a16="http://schemas.microsoft.com/office/drawing/2014/main" id="{C0359674-D93A-4528-BCAF-25DC04F5984F}"/>
                </a:ext>
              </a:extLst>
            </p:cNvPr>
            <p:cNvSpPr/>
            <p:nvPr/>
          </p:nvSpPr>
          <p:spPr>
            <a:xfrm>
              <a:off x="5931396" y="6165487"/>
              <a:ext cx="867017" cy="28725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800">
                  <a:latin typeface="Arial"/>
                  <a:ea typeface="Arial"/>
                  <a:cs typeface="Arial"/>
                  <a:sym typeface="Arial"/>
                </a:defRPr>
              </a:lvl1pPr>
            </a:lstStyle>
            <a:p>
              <a:pPr algn="ctr"/>
              <a:r>
                <a:rPr sz="1200" dirty="0"/>
                <a:t>UC Davis</a:t>
              </a:r>
            </a:p>
          </p:txBody>
        </p:sp>
      </p:grpSp>
      <p:sp>
        <p:nvSpPr>
          <p:cNvPr id="48" name="Slide Number Placeholder 47">
            <a:extLst>
              <a:ext uri="{FF2B5EF4-FFF2-40B4-BE49-F238E27FC236}">
                <a16:creationId xmlns:a16="http://schemas.microsoft.com/office/drawing/2014/main" id="{AB333E2B-1A11-46FC-9670-E82EB015B150}"/>
              </a:ext>
            </a:extLst>
          </p:cNvPr>
          <p:cNvSpPr>
            <a:spLocks noGrp="1"/>
          </p:cNvSpPr>
          <p:nvPr>
            <p:ph type="sldNum" sz="quarter" idx="12"/>
          </p:nvPr>
        </p:nvSpPr>
        <p:spPr/>
        <p:txBody>
          <a:bodyPr/>
          <a:lstStyle/>
          <a:p>
            <a:fld id="{9D23B66A-CE92-4F70-B5A2-EE913266E6CF}" type="slidenum">
              <a:rPr lang="en-US" smtClean="0"/>
              <a:pPr/>
              <a:t>102</a:t>
            </a:fld>
            <a:r>
              <a:rPr lang="en-US"/>
              <a:t>/48</a:t>
            </a:r>
            <a:endParaRPr lang="en-US" dirty="0"/>
          </a:p>
        </p:txBody>
      </p:sp>
    </p:spTree>
    <p:extLst>
      <p:ext uri="{BB962C8B-B14F-4D97-AF65-F5344CB8AC3E}">
        <p14:creationId xmlns:p14="http://schemas.microsoft.com/office/powerpoint/2010/main" val="13811848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Hierarchy of abstractions</a:t>
            </a:r>
            <a:endParaRPr lang="en-US" dirty="0"/>
          </a:p>
        </p:txBody>
      </p:sp>
      <p:sp>
        <p:nvSpPr>
          <p:cNvPr id="5" name="Content Placeholder 2"/>
          <p:cNvSpPr txBox="1">
            <a:spLocks/>
          </p:cNvSpPr>
          <p:nvPr/>
        </p:nvSpPr>
        <p:spPr>
          <a:xfrm>
            <a:off x="2778251" y="1825625"/>
            <a:ext cx="751827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b="1" dirty="0"/>
              <a:t>Bits:		Boolean circuits compute</a:t>
            </a:r>
          </a:p>
          <a:p>
            <a:pPr marL="0" indent="0">
              <a:buNone/>
            </a:pPr>
            <a:r>
              <a:rPr lang="en-US" dirty="0">
                <a:solidFill>
                  <a:schemeClr val="bg2">
                    <a:lumMod val="50000"/>
                  </a:schemeClr>
                </a:solidFill>
              </a:rPr>
              <a:t>   Tiles:	Tile growth implements circuits</a:t>
            </a:r>
          </a:p>
          <a:p>
            <a:pPr marL="0" indent="0">
              <a:buNone/>
            </a:pPr>
            <a:r>
              <a:rPr lang="en-US" dirty="0">
                <a:solidFill>
                  <a:schemeClr val="bg2">
                    <a:lumMod val="50000"/>
                  </a:schemeClr>
                </a:solidFill>
              </a:rPr>
              <a:t>   DNA:	DNA strands implement tiles</a:t>
            </a:r>
          </a:p>
        </p:txBody>
      </p:sp>
      <p:sp>
        <p:nvSpPr>
          <p:cNvPr id="6" name="Arrow: Right 5"/>
          <p:cNvSpPr/>
          <p:nvPr/>
        </p:nvSpPr>
        <p:spPr>
          <a:xfrm>
            <a:off x="2490216" y="1942130"/>
            <a:ext cx="576072" cy="2377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A81BB14E-1631-4762-BB94-EE323EC74F9A}"/>
              </a:ext>
            </a:extLst>
          </p:cNvPr>
          <p:cNvSpPr>
            <a:spLocks noGrp="1"/>
          </p:cNvSpPr>
          <p:nvPr>
            <p:ph type="sldNum" sz="quarter" idx="12"/>
          </p:nvPr>
        </p:nvSpPr>
        <p:spPr/>
        <p:txBody>
          <a:bodyPr/>
          <a:lstStyle/>
          <a:p>
            <a:fld id="{9D23B66A-CE92-4F70-B5A2-EE913266E6CF}" type="slidenum">
              <a:rPr lang="en-US" smtClean="0"/>
              <a:pPr/>
              <a:t>103</a:t>
            </a:fld>
            <a:r>
              <a:rPr lang="en-US"/>
              <a:t>/48</a:t>
            </a:r>
            <a:endParaRPr lang="en-US" dirty="0"/>
          </a:p>
        </p:txBody>
      </p:sp>
    </p:spTree>
    <p:extLst>
      <p:ext uri="{BB962C8B-B14F-4D97-AF65-F5344CB8AC3E}">
        <p14:creationId xmlns:p14="http://schemas.microsoft.com/office/powerpoint/2010/main" val="4053346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10" y="365127"/>
            <a:ext cx="9273540" cy="881438"/>
          </a:xfrm>
        </p:spPr>
        <p:txBody>
          <a:bodyPr/>
          <a:lstStyle/>
          <a:p>
            <a:r>
              <a:rPr lang="en-US" dirty="0"/>
              <a:t>Harmonious arrangement</a:t>
            </a:r>
          </a:p>
        </p:txBody>
      </p:sp>
      <p:sp>
        <p:nvSpPr>
          <p:cNvPr id="4" name="TextBox 3"/>
          <p:cNvSpPr txBox="1"/>
          <p:nvPr/>
        </p:nvSpPr>
        <p:spPr>
          <a:xfrm>
            <a:off x="3873942" y="1702309"/>
            <a:ext cx="279400" cy="461665"/>
          </a:xfrm>
          <a:prstGeom prst="rect">
            <a:avLst/>
          </a:prstGeom>
          <a:noFill/>
        </p:spPr>
        <p:txBody>
          <a:bodyPr wrap="square" lIns="45720" rIns="45720" rtlCol="0">
            <a:spAutoFit/>
          </a:bodyPr>
          <a:lstStyle/>
          <a:p>
            <a:pPr algn="ctr"/>
            <a:r>
              <a:rPr lang="en-US" sz="2400" b="1" dirty="0"/>
              <a:t>0</a:t>
            </a:r>
          </a:p>
        </p:txBody>
      </p:sp>
      <p:sp>
        <p:nvSpPr>
          <p:cNvPr id="5" name="TextBox 4"/>
          <p:cNvSpPr txBox="1"/>
          <p:nvPr/>
        </p:nvSpPr>
        <p:spPr>
          <a:xfrm>
            <a:off x="3873942" y="2463525"/>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6" name="TextBox 5"/>
          <p:cNvSpPr txBox="1"/>
          <p:nvPr/>
        </p:nvSpPr>
        <p:spPr>
          <a:xfrm>
            <a:off x="3873942" y="326731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7" name="TextBox 6"/>
          <p:cNvSpPr txBox="1"/>
          <p:nvPr/>
        </p:nvSpPr>
        <p:spPr>
          <a:xfrm>
            <a:off x="3873942" y="4071107"/>
            <a:ext cx="279400" cy="461665"/>
          </a:xfrm>
          <a:prstGeom prst="rect">
            <a:avLst/>
          </a:prstGeom>
          <a:noFill/>
        </p:spPr>
        <p:txBody>
          <a:bodyPr wrap="square" lIns="45720" rIns="45720" rtlCol="0">
            <a:spAutoFit/>
          </a:bodyPr>
          <a:lstStyle/>
          <a:p>
            <a:pPr algn="ctr"/>
            <a:r>
              <a:rPr lang="en-US" sz="2400" b="1" dirty="0"/>
              <a:t>0</a:t>
            </a:r>
          </a:p>
        </p:txBody>
      </p:sp>
      <p:sp>
        <p:nvSpPr>
          <p:cNvPr id="8" name="TextBox 7"/>
          <p:cNvSpPr txBox="1"/>
          <p:nvPr/>
        </p:nvSpPr>
        <p:spPr>
          <a:xfrm>
            <a:off x="3873942" y="4874898"/>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9" name="TextBox 8"/>
          <p:cNvSpPr txBox="1"/>
          <p:nvPr/>
        </p:nvSpPr>
        <p:spPr>
          <a:xfrm>
            <a:off x="3873942" y="563106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0" name="TextBox 9"/>
          <p:cNvSpPr txBox="1"/>
          <p:nvPr/>
        </p:nvSpPr>
        <p:spPr>
          <a:xfrm>
            <a:off x="8251346" y="1716033"/>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 name="TextBox 10"/>
          <p:cNvSpPr txBox="1"/>
          <p:nvPr/>
        </p:nvSpPr>
        <p:spPr>
          <a:xfrm>
            <a:off x="8251346" y="2459493"/>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2" name="TextBox 11"/>
          <p:cNvSpPr txBox="1"/>
          <p:nvPr/>
        </p:nvSpPr>
        <p:spPr>
          <a:xfrm>
            <a:off x="8251346" y="326328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3" name="TextBox 12"/>
          <p:cNvSpPr txBox="1"/>
          <p:nvPr/>
        </p:nvSpPr>
        <p:spPr>
          <a:xfrm>
            <a:off x="8251346" y="4058302"/>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4" name="TextBox 13"/>
          <p:cNvSpPr txBox="1"/>
          <p:nvPr/>
        </p:nvSpPr>
        <p:spPr>
          <a:xfrm>
            <a:off x="8251346" y="4870866"/>
            <a:ext cx="279400" cy="461665"/>
          </a:xfrm>
          <a:prstGeom prst="rect">
            <a:avLst/>
          </a:prstGeom>
          <a:noFill/>
        </p:spPr>
        <p:txBody>
          <a:bodyPr wrap="square" lIns="45720" rIns="45720" rtlCol="0">
            <a:spAutoFit/>
          </a:bodyPr>
          <a:lstStyle/>
          <a:p>
            <a:pPr algn="ctr"/>
            <a:r>
              <a:rPr lang="en-US" sz="2400" b="1" dirty="0"/>
              <a:t>0</a:t>
            </a:r>
          </a:p>
        </p:txBody>
      </p:sp>
      <p:sp>
        <p:nvSpPr>
          <p:cNvPr id="15" name="TextBox 14"/>
          <p:cNvSpPr txBox="1"/>
          <p:nvPr/>
        </p:nvSpPr>
        <p:spPr>
          <a:xfrm>
            <a:off x="8232520" y="5612141"/>
            <a:ext cx="279400" cy="461665"/>
          </a:xfrm>
          <a:prstGeom prst="rect">
            <a:avLst/>
          </a:prstGeom>
          <a:noFill/>
        </p:spPr>
        <p:txBody>
          <a:bodyPr wrap="square" lIns="45720" rIns="45720" rtlCol="0">
            <a:spAutoFit/>
          </a:bodyPr>
          <a:lstStyle/>
          <a:p>
            <a:pPr algn="ctr"/>
            <a:r>
              <a:rPr lang="en-US" sz="2400" b="1" dirty="0"/>
              <a:t>0</a:t>
            </a:r>
          </a:p>
        </p:txBody>
      </p:sp>
      <p:grpSp>
        <p:nvGrpSpPr>
          <p:cNvPr id="21" name="Group 20"/>
          <p:cNvGrpSpPr/>
          <p:nvPr/>
        </p:nvGrpSpPr>
        <p:grpSpPr>
          <a:xfrm>
            <a:off x="4104710" y="1975762"/>
            <a:ext cx="750739" cy="661917"/>
            <a:chOff x="1273645" y="2149279"/>
            <a:chExt cx="750739" cy="661917"/>
          </a:xfrm>
        </p:grpSpPr>
        <p:sp>
          <p:nvSpPr>
            <p:cNvPr id="1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 name="Group 21"/>
          <p:cNvGrpSpPr/>
          <p:nvPr/>
        </p:nvGrpSpPr>
        <p:grpSpPr>
          <a:xfrm>
            <a:off x="4104709" y="3569086"/>
            <a:ext cx="750739" cy="661917"/>
            <a:chOff x="1273645" y="2149279"/>
            <a:chExt cx="750739" cy="661917"/>
          </a:xfrm>
        </p:grpSpPr>
        <p:sp>
          <p:nvSpPr>
            <p:cNvPr id="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8" name="Group 27"/>
          <p:cNvGrpSpPr/>
          <p:nvPr/>
        </p:nvGrpSpPr>
        <p:grpSpPr>
          <a:xfrm>
            <a:off x="4107233" y="5147364"/>
            <a:ext cx="750739" cy="661917"/>
            <a:chOff x="1273645" y="2149279"/>
            <a:chExt cx="750739" cy="661917"/>
          </a:xfrm>
        </p:grpSpPr>
        <p:sp>
          <p:nvSpPr>
            <p:cNvPr id="2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3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34" name="TextBox 33"/>
          <p:cNvSpPr txBox="1"/>
          <p:nvPr/>
        </p:nvSpPr>
        <p:spPr>
          <a:xfrm>
            <a:off x="4836394" y="1702309"/>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35" name="TextBox 34"/>
          <p:cNvSpPr txBox="1"/>
          <p:nvPr/>
        </p:nvSpPr>
        <p:spPr>
          <a:xfrm>
            <a:off x="4836394" y="2463525"/>
            <a:ext cx="279400" cy="461665"/>
          </a:xfrm>
          <a:prstGeom prst="rect">
            <a:avLst/>
          </a:prstGeom>
          <a:noFill/>
        </p:spPr>
        <p:txBody>
          <a:bodyPr wrap="square" lIns="45720" rIns="45720" rtlCol="0">
            <a:spAutoFit/>
          </a:bodyPr>
          <a:lstStyle/>
          <a:p>
            <a:pPr algn="ctr"/>
            <a:r>
              <a:rPr lang="en-US" sz="2400" b="1" dirty="0"/>
              <a:t>0</a:t>
            </a:r>
          </a:p>
        </p:txBody>
      </p:sp>
      <p:sp>
        <p:nvSpPr>
          <p:cNvPr id="36" name="TextBox 35"/>
          <p:cNvSpPr txBox="1"/>
          <p:nvPr/>
        </p:nvSpPr>
        <p:spPr>
          <a:xfrm>
            <a:off x="4836394" y="326731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37" name="TextBox 36"/>
          <p:cNvSpPr txBox="1"/>
          <p:nvPr/>
        </p:nvSpPr>
        <p:spPr>
          <a:xfrm>
            <a:off x="4836394" y="4071107"/>
            <a:ext cx="279400" cy="461665"/>
          </a:xfrm>
          <a:prstGeom prst="rect">
            <a:avLst/>
          </a:prstGeom>
          <a:noFill/>
        </p:spPr>
        <p:txBody>
          <a:bodyPr wrap="square" lIns="45720" rIns="45720" rtlCol="0">
            <a:spAutoFit/>
          </a:bodyPr>
          <a:lstStyle/>
          <a:p>
            <a:pPr algn="ctr"/>
            <a:r>
              <a:rPr lang="en-US" sz="2400" b="1" dirty="0"/>
              <a:t>0</a:t>
            </a:r>
          </a:p>
        </p:txBody>
      </p:sp>
      <p:sp>
        <p:nvSpPr>
          <p:cNvPr id="38" name="TextBox 37"/>
          <p:cNvSpPr txBox="1"/>
          <p:nvPr/>
        </p:nvSpPr>
        <p:spPr>
          <a:xfrm>
            <a:off x="4836394" y="4874898"/>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39" name="TextBox 38"/>
          <p:cNvSpPr txBox="1"/>
          <p:nvPr/>
        </p:nvSpPr>
        <p:spPr>
          <a:xfrm>
            <a:off x="4836394" y="563106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grpSp>
        <p:nvGrpSpPr>
          <p:cNvPr id="40" name="Group 39"/>
          <p:cNvGrpSpPr/>
          <p:nvPr/>
        </p:nvGrpSpPr>
        <p:grpSpPr>
          <a:xfrm>
            <a:off x="5078288" y="1952989"/>
            <a:ext cx="750739" cy="661917"/>
            <a:chOff x="1273645" y="2149279"/>
            <a:chExt cx="750739" cy="661917"/>
          </a:xfrm>
        </p:grpSpPr>
        <p:sp>
          <p:nvSpPr>
            <p:cNvPr id="4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4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46" name="TextBox 45"/>
          <p:cNvSpPr txBox="1"/>
          <p:nvPr/>
        </p:nvSpPr>
        <p:spPr>
          <a:xfrm>
            <a:off x="5798935" y="2463525"/>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47" name="TextBox 46"/>
          <p:cNvSpPr txBox="1"/>
          <p:nvPr/>
        </p:nvSpPr>
        <p:spPr>
          <a:xfrm>
            <a:off x="5798935" y="3267316"/>
            <a:ext cx="279400" cy="461665"/>
          </a:xfrm>
          <a:prstGeom prst="rect">
            <a:avLst/>
          </a:prstGeom>
          <a:noFill/>
        </p:spPr>
        <p:txBody>
          <a:bodyPr wrap="square" lIns="45720" rIns="45720" rtlCol="0">
            <a:spAutoFit/>
          </a:bodyPr>
          <a:lstStyle/>
          <a:p>
            <a:pPr algn="ctr"/>
            <a:r>
              <a:rPr lang="en-US" sz="2400" b="1" dirty="0"/>
              <a:t>0</a:t>
            </a:r>
          </a:p>
        </p:txBody>
      </p:sp>
      <p:grpSp>
        <p:nvGrpSpPr>
          <p:cNvPr id="48" name="Group 47"/>
          <p:cNvGrpSpPr/>
          <p:nvPr/>
        </p:nvGrpSpPr>
        <p:grpSpPr>
          <a:xfrm>
            <a:off x="5078288" y="3567129"/>
            <a:ext cx="750739" cy="661917"/>
            <a:chOff x="1273645" y="2149279"/>
            <a:chExt cx="750739" cy="661917"/>
          </a:xfrm>
        </p:grpSpPr>
        <p:sp>
          <p:nvSpPr>
            <p:cNvPr id="4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5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54" name="TextBox 53"/>
          <p:cNvSpPr txBox="1"/>
          <p:nvPr/>
        </p:nvSpPr>
        <p:spPr>
          <a:xfrm>
            <a:off x="5798935" y="4077665"/>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55" name="TextBox 54"/>
          <p:cNvSpPr txBox="1"/>
          <p:nvPr/>
        </p:nvSpPr>
        <p:spPr>
          <a:xfrm>
            <a:off x="5798935" y="4881456"/>
            <a:ext cx="279400" cy="461665"/>
          </a:xfrm>
          <a:prstGeom prst="rect">
            <a:avLst/>
          </a:prstGeom>
          <a:noFill/>
        </p:spPr>
        <p:txBody>
          <a:bodyPr wrap="square" lIns="45720" rIns="45720" rtlCol="0">
            <a:spAutoFit/>
          </a:bodyPr>
          <a:lstStyle/>
          <a:p>
            <a:pPr algn="ctr"/>
            <a:r>
              <a:rPr lang="en-US" sz="2400" b="1" dirty="0"/>
              <a:t>0</a:t>
            </a:r>
          </a:p>
        </p:txBody>
      </p:sp>
      <p:grpSp>
        <p:nvGrpSpPr>
          <p:cNvPr id="84" name="Group 83"/>
          <p:cNvGrpSpPr/>
          <p:nvPr/>
        </p:nvGrpSpPr>
        <p:grpSpPr>
          <a:xfrm>
            <a:off x="5086605" y="1468365"/>
            <a:ext cx="699907" cy="384405"/>
            <a:chOff x="3083671" y="2451148"/>
            <a:chExt cx="699907" cy="384405"/>
          </a:xfrm>
        </p:grpSpPr>
        <p:sp>
          <p:nvSpPr>
            <p:cNvPr id="80"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1"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2"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3"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85" name="Group 84"/>
          <p:cNvGrpSpPr/>
          <p:nvPr/>
        </p:nvGrpSpPr>
        <p:grpSpPr>
          <a:xfrm flipV="1">
            <a:off x="5064588" y="5995959"/>
            <a:ext cx="720832" cy="360395"/>
            <a:chOff x="3067221" y="2451148"/>
            <a:chExt cx="720832" cy="360395"/>
          </a:xfrm>
        </p:grpSpPr>
        <p:sp>
          <p:nvSpPr>
            <p:cNvPr id="8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8" name="Shape 111"/>
            <p:cNvSpPr>
              <a:spLocks noChangeAspect="1"/>
            </p:cNvSpPr>
            <p:nvPr/>
          </p:nvSpPr>
          <p:spPr>
            <a:xfrm flipV="1">
              <a:off x="3067221" y="263195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9" name="Shape 108"/>
            <p:cNvSpPr>
              <a:spLocks noChangeAspect="1"/>
            </p:cNvSpPr>
            <p:nvPr/>
          </p:nvSpPr>
          <p:spPr>
            <a:xfrm>
              <a:off x="3613376" y="263686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90" name="TextBox 89"/>
          <p:cNvSpPr txBox="1"/>
          <p:nvPr/>
        </p:nvSpPr>
        <p:spPr>
          <a:xfrm>
            <a:off x="5798846" y="169326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91" name="TextBox 90"/>
          <p:cNvSpPr txBox="1"/>
          <p:nvPr/>
        </p:nvSpPr>
        <p:spPr>
          <a:xfrm>
            <a:off x="5798846" y="563106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grpSp>
        <p:nvGrpSpPr>
          <p:cNvPr id="92" name="Group 91"/>
          <p:cNvGrpSpPr/>
          <p:nvPr/>
        </p:nvGrpSpPr>
        <p:grpSpPr>
          <a:xfrm>
            <a:off x="6034270" y="1956840"/>
            <a:ext cx="750739" cy="661917"/>
            <a:chOff x="1273645" y="2149279"/>
            <a:chExt cx="750739" cy="661917"/>
          </a:xfrm>
        </p:grpSpPr>
        <p:sp>
          <p:nvSpPr>
            <p:cNvPr id="9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9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98" name="Group 97"/>
          <p:cNvGrpSpPr/>
          <p:nvPr/>
        </p:nvGrpSpPr>
        <p:grpSpPr>
          <a:xfrm>
            <a:off x="6034269" y="3550164"/>
            <a:ext cx="750739" cy="661917"/>
            <a:chOff x="1273645" y="2149279"/>
            <a:chExt cx="750739" cy="661917"/>
          </a:xfrm>
        </p:grpSpPr>
        <p:sp>
          <p:nvSpPr>
            <p:cNvPr id="9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04" name="Group 103"/>
          <p:cNvGrpSpPr/>
          <p:nvPr/>
        </p:nvGrpSpPr>
        <p:grpSpPr>
          <a:xfrm>
            <a:off x="6036793" y="5128442"/>
            <a:ext cx="750739" cy="661917"/>
            <a:chOff x="1273645" y="2149279"/>
            <a:chExt cx="750739" cy="661917"/>
          </a:xfrm>
        </p:grpSpPr>
        <p:sp>
          <p:nvSpPr>
            <p:cNvPr id="10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10" name="TextBox 109"/>
          <p:cNvSpPr txBox="1"/>
          <p:nvPr/>
        </p:nvSpPr>
        <p:spPr>
          <a:xfrm>
            <a:off x="6765954" y="1683387"/>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1" name="TextBox 110"/>
          <p:cNvSpPr txBox="1"/>
          <p:nvPr/>
        </p:nvSpPr>
        <p:spPr>
          <a:xfrm>
            <a:off x="6765954" y="2444603"/>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2" name="TextBox 111"/>
          <p:cNvSpPr txBox="1"/>
          <p:nvPr/>
        </p:nvSpPr>
        <p:spPr>
          <a:xfrm>
            <a:off x="6765954" y="3248394"/>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3" name="TextBox 112"/>
          <p:cNvSpPr txBox="1"/>
          <p:nvPr/>
        </p:nvSpPr>
        <p:spPr>
          <a:xfrm>
            <a:off x="6765954" y="4052185"/>
            <a:ext cx="279400" cy="461665"/>
          </a:xfrm>
          <a:prstGeom prst="rect">
            <a:avLst/>
          </a:prstGeom>
          <a:noFill/>
        </p:spPr>
        <p:txBody>
          <a:bodyPr wrap="square" lIns="45720" rIns="45720" rtlCol="0">
            <a:spAutoFit/>
          </a:bodyPr>
          <a:lstStyle/>
          <a:p>
            <a:pPr algn="ctr"/>
            <a:r>
              <a:rPr lang="en-US" sz="2400" b="1" dirty="0"/>
              <a:t>0</a:t>
            </a:r>
          </a:p>
        </p:txBody>
      </p:sp>
      <p:sp>
        <p:nvSpPr>
          <p:cNvPr id="114" name="TextBox 113"/>
          <p:cNvSpPr txBox="1"/>
          <p:nvPr/>
        </p:nvSpPr>
        <p:spPr>
          <a:xfrm>
            <a:off x="6765954" y="4855976"/>
            <a:ext cx="279400" cy="461665"/>
          </a:xfrm>
          <a:prstGeom prst="rect">
            <a:avLst/>
          </a:prstGeom>
          <a:noFill/>
          <a:ln w="38100">
            <a:noFill/>
          </a:ln>
        </p:spPr>
        <p:txBody>
          <a:bodyPr wrap="square" lIns="45720" rIns="45720" rtlCol="0">
            <a:spAutoFit/>
          </a:bodyPr>
          <a:lstStyle/>
          <a:p>
            <a:pPr algn="ctr"/>
            <a:r>
              <a:rPr lang="en-US" sz="2400" b="1" dirty="0">
                <a:solidFill>
                  <a:srgbClr val="FF0000"/>
                </a:solidFill>
              </a:rPr>
              <a:t>1</a:t>
            </a:r>
          </a:p>
        </p:txBody>
      </p:sp>
      <p:sp>
        <p:nvSpPr>
          <p:cNvPr id="115" name="TextBox 114"/>
          <p:cNvSpPr txBox="1"/>
          <p:nvPr/>
        </p:nvSpPr>
        <p:spPr>
          <a:xfrm>
            <a:off x="6765954" y="5612142"/>
            <a:ext cx="279400" cy="461665"/>
          </a:xfrm>
          <a:prstGeom prst="rect">
            <a:avLst/>
          </a:prstGeom>
          <a:noFill/>
        </p:spPr>
        <p:txBody>
          <a:bodyPr wrap="square" lIns="45720" rIns="45720" rtlCol="0">
            <a:spAutoFit/>
          </a:bodyPr>
          <a:lstStyle/>
          <a:p>
            <a:pPr algn="ctr"/>
            <a:r>
              <a:rPr lang="en-US" sz="2400" b="1" dirty="0"/>
              <a:t>0</a:t>
            </a:r>
          </a:p>
        </p:txBody>
      </p:sp>
      <p:grpSp>
        <p:nvGrpSpPr>
          <p:cNvPr id="116" name="Group 115"/>
          <p:cNvGrpSpPr/>
          <p:nvPr/>
        </p:nvGrpSpPr>
        <p:grpSpPr>
          <a:xfrm>
            <a:off x="6987590" y="2746373"/>
            <a:ext cx="750739" cy="661917"/>
            <a:chOff x="1273645" y="2149279"/>
            <a:chExt cx="750739" cy="661917"/>
          </a:xfrm>
        </p:grpSpPr>
        <p:sp>
          <p:nvSpPr>
            <p:cNvPr id="1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4" name="Group 123"/>
          <p:cNvGrpSpPr/>
          <p:nvPr/>
        </p:nvGrpSpPr>
        <p:grpSpPr>
          <a:xfrm>
            <a:off x="6987590" y="4360513"/>
            <a:ext cx="750739" cy="661917"/>
            <a:chOff x="1273645" y="2149279"/>
            <a:chExt cx="750739" cy="661917"/>
          </a:xfrm>
        </p:grpSpPr>
        <p:sp>
          <p:nvSpPr>
            <p:cNvPr id="12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2" name="Group 131"/>
          <p:cNvGrpSpPr/>
          <p:nvPr/>
        </p:nvGrpSpPr>
        <p:grpSpPr>
          <a:xfrm>
            <a:off x="7016165" y="1449443"/>
            <a:ext cx="699907" cy="384405"/>
            <a:chOff x="3083671" y="2451148"/>
            <a:chExt cx="699907" cy="384405"/>
          </a:xfrm>
        </p:grpSpPr>
        <p:sp>
          <p:nvSpPr>
            <p:cNvPr id="133"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4"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5"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6"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7" name="Group 136"/>
          <p:cNvGrpSpPr/>
          <p:nvPr/>
        </p:nvGrpSpPr>
        <p:grpSpPr>
          <a:xfrm flipV="1">
            <a:off x="7016165" y="5953225"/>
            <a:ext cx="699907" cy="384405"/>
            <a:chOff x="3083671" y="2451148"/>
            <a:chExt cx="699907" cy="384405"/>
          </a:xfrm>
        </p:grpSpPr>
        <p:sp>
          <p:nvSpPr>
            <p:cNvPr id="138"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9"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40"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1"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44" name="TextBox 143"/>
          <p:cNvSpPr txBox="1"/>
          <p:nvPr/>
        </p:nvSpPr>
        <p:spPr>
          <a:xfrm>
            <a:off x="7755849" y="1720065"/>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5" name="TextBox 144"/>
          <p:cNvSpPr txBox="1"/>
          <p:nvPr/>
        </p:nvSpPr>
        <p:spPr>
          <a:xfrm>
            <a:off x="7755849" y="2463525"/>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6" name="TextBox 145"/>
          <p:cNvSpPr txBox="1"/>
          <p:nvPr/>
        </p:nvSpPr>
        <p:spPr>
          <a:xfrm>
            <a:off x="7755849" y="3267316"/>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7" name="TextBox 146"/>
          <p:cNvSpPr txBox="1"/>
          <p:nvPr/>
        </p:nvSpPr>
        <p:spPr>
          <a:xfrm>
            <a:off x="7755849" y="4062334"/>
            <a:ext cx="258810" cy="461665"/>
          </a:xfrm>
          <a:prstGeom prst="rect">
            <a:avLst/>
          </a:prstGeom>
          <a:noFill/>
          <a:ln w="38100">
            <a:noFill/>
          </a:ln>
        </p:spPr>
        <p:txBody>
          <a:bodyPr wrap="square" lIns="45720" rIns="45720" rtlCol="0">
            <a:spAutoFit/>
          </a:bodyPr>
          <a:lstStyle/>
          <a:p>
            <a:r>
              <a:rPr lang="en-US" sz="2400" b="1" dirty="0">
                <a:solidFill>
                  <a:srgbClr val="FF0000"/>
                </a:solidFill>
              </a:rPr>
              <a:t>1</a:t>
            </a:r>
          </a:p>
        </p:txBody>
      </p:sp>
      <p:sp>
        <p:nvSpPr>
          <p:cNvPr id="148" name="TextBox 147"/>
          <p:cNvSpPr txBox="1"/>
          <p:nvPr/>
        </p:nvSpPr>
        <p:spPr>
          <a:xfrm>
            <a:off x="7755849" y="4874898"/>
            <a:ext cx="258810" cy="461665"/>
          </a:xfrm>
          <a:prstGeom prst="rect">
            <a:avLst/>
          </a:prstGeom>
          <a:noFill/>
        </p:spPr>
        <p:txBody>
          <a:bodyPr wrap="square" lIns="45720" rIns="45720" rtlCol="0">
            <a:spAutoFit/>
          </a:bodyPr>
          <a:lstStyle/>
          <a:p>
            <a:pPr algn="ctr"/>
            <a:r>
              <a:rPr lang="en-US" sz="2400" b="1" dirty="0"/>
              <a:t>0</a:t>
            </a:r>
          </a:p>
        </p:txBody>
      </p:sp>
      <p:sp>
        <p:nvSpPr>
          <p:cNvPr id="149" name="TextBox 148"/>
          <p:cNvSpPr txBox="1"/>
          <p:nvPr/>
        </p:nvSpPr>
        <p:spPr>
          <a:xfrm>
            <a:off x="7737023" y="5616173"/>
            <a:ext cx="277636" cy="461665"/>
          </a:xfrm>
          <a:prstGeom prst="rect">
            <a:avLst/>
          </a:prstGeom>
          <a:noFill/>
        </p:spPr>
        <p:txBody>
          <a:bodyPr wrap="square" lIns="45720" rIns="45720" rtlCol="0">
            <a:spAutoFit/>
          </a:bodyPr>
          <a:lstStyle/>
          <a:p>
            <a:pPr algn="ctr"/>
            <a:r>
              <a:rPr lang="en-US" sz="2400" b="1" dirty="0"/>
              <a:t>0</a:t>
            </a:r>
          </a:p>
        </p:txBody>
      </p:sp>
      <p:sp>
        <p:nvSpPr>
          <p:cNvPr id="3" name="Rectangle 2"/>
          <p:cNvSpPr/>
          <p:nvPr/>
        </p:nvSpPr>
        <p:spPr>
          <a:xfrm>
            <a:off x="8778930" y="1502367"/>
            <a:ext cx="2855855" cy="646331"/>
          </a:xfrm>
          <a:prstGeom prst="rect">
            <a:avLst/>
          </a:prstGeom>
        </p:spPr>
        <p:txBody>
          <a:bodyPr wrap="square">
            <a:spAutoFit/>
          </a:bodyPr>
          <a:lstStyle/>
          <a:p>
            <a:r>
              <a:rPr lang="en-US" sz="3600" dirty="0"/>
              <a:t>a.k.a. sorting</a:t>
            </a:r>
          </a:p>
        </p:txBody>
      </p:sp>
      <p:sp>
        <p:nvSpPr>
          <p:cNvPr id="56" name="Rectangle 55"/>
          <p:cNvSpPr/>
          <p:nvPr/>
        </p:nvSpPr>
        <p:spPr>
          <a:xfrm>
            <a:off x="7945724" y="1692035"/>
            <a:ext cx="364202" cy="523220"/>
          </a:xfrm>
          <a:prstGeom prst="rect">
            <a:avLst/>
          </a:prstGeom>
        </p:spPr>
        <p:txBody>
          <a:bodyPr wrap="none">
            <a:spAutoFit/>
          </a:bodyPr>
          <a:lstStyle/>
          <a:p>
            <a:r>
              <a:rPr lang="en-US" sz="2800" b="1" dirty="0"/>
              <a:t>=</a:t>
            </a:r>
            <a:endParaRPr lang="en-US" sz="2800" dirty="0"/>
          </a:p>
        </p:txBody>
      </p:sp>
      <p:sp>
        <p:nvSpPr>
          <p:cNvPr id="122" name="Rectangle 121"/>
          <p:cNvSpPr/>
          <p:nvPr/>
        </p:nvSpPr>
        <p:spPr>
          <a:xfrm>
            <a:off x="7963826" y="2418353"/>
            <a:ext cx="364202" cy="523220"/>
          </a:xfrm>
          <a:prstGeom prst="rect">
            <a:avLst/>
          </a:prstGeom>
        </p:spPr>
        <p:txBody>
          <a:bodyPr wrap="none">
            <a:spAutoFit/>
          </a:bodyPr>
          <a:lstStyle/>
          <a:p>
            <a:r>
              <a:rPr lang="en-US" sz="2800" b="1" dirty="0"/>
              <a:t>=</a:t>
            </a:r>
            <a:endParaRPr lang="en-US" sz="2800" dirty="0"/>
          </a:p>
        </p:txBody>
      </p:sp>
      <p:sp>
        <p:nvSpPr>
          <p:cNvPr id="123" name="Rectangle 122"/>
          <p:cNvSpPr/>
          <p:nvPr/>
        </p:nvSpPr>
        <p:spPr>
          <a:xfrm>
            <a:off x="7953938" y="3235606"/>
            <a:ext cx="364202" cy="523220"/>
          </a:xfrm>
          <a:prstGeom prst="rect">
            <a:avLst/>
          </a:prstGeom>
        </p:spPr>
        <p:txBody>
          <a:bodyPr wrap="none">
            <a:spAutoFit/>
          </a:bodyPr>
          <a:lstStyle/>
          <a:p>
            <a:r>
              <a:rPr lang="en-US" sz="2800" b="1" dirty="0"/>
              <a:t>=</a:t>
            </a:r>
            <a:endParaRPr lang="en-US" sz="2800" dirty="0"/>
          </a:p>
        </p:txBody>
      </p:sp>
      <p:sp>
        <p:nvSpPr>
          <p:cNvPr id="130" name="Rectangle 129"/>
          <p:cNvSpPr/>
          <p:nvPr/>
        </p:nvSpPr>
        <p:spPr>
          <a:xfrm>
            <a:off x="7945724" y="4035354"/>
            <a:ext cx="364202" cy="523220"/>
          </a:xfrm>
          <a:prstGeom prst="rect">
            <a:avLst/>
          </a:prstGeom>
        </p:spPr>
        <p:txBody>
          <a:bodyPr wrap="none">
            <a:spAutoFit/>
          </a:bodyPr>
          <a:lstStyle/>
          <a:p>
            <a:r>
              <a:rPr lang="en-US" sz="2800" b="1" dirty="0"/>
              <a:t>=</a:t>
            </a:r>
            <a:endParaRPr lang="en-US" sz="2800" dirty="0"/>
          </a:p>
        </p:txBody>
      </p:sp>
      <p:sp>
        <p:nvSpPr>
          <p:cNvPr id="131" name="Rectangle 130"/>
          <p:cNvSpPr/>
          <p:nvPr/>
        </p:nvSpPr>
        <p:spPr>
          <a:xfrm>
            <a:off x="7954850" y="4819301"/>
            <a:ext cx="364202" cy="523220"/>
          </a:xfrm>
          <a:prstGeom prst="rect">
            <a:avLst/>
          </a:prstGeom>
        </p:spPr>
        <p:txBody>
          <a:bodyPr wrap="none">
            <a:spAutoFit/>
          </a:bodyPr>
          <a:lstStyle/>
          <a:p>
            <a:r>
              <a:rPr lang="en-US" sz="2800" b="1" dirty="0"/>
              <a:t>=</a:t>
            </a:r>
            <a:endParaRPr lang="en-US" sz="2800" dirty="0"/>
          </a:p>
        </p:txBody>
      </p:sp>
      <p:sp>
        <p:nvSpPr>
          <p:cNvPr id="142" name="Rectangle 141"/>
          <p:cNvSpPr/>
          <p:nvPr/>
        </p:nvSpPr>
        <p:spPr>
          <a:xfrm>
            <a:off x="7945724" y="5581360"/>
            <a:ext cx="364202" cy="523220"/>
          </a:xfrm>
          <a:prstGeom prst="rect">
            <a:avLst/>
          </a:prstGeom>
        </p:spPr>
        <p:txBody>
          <a:bodyPr wrap="none">
            <a:spAutoFit/>
          </a:bodyPr>
          <a:lstStyle/>
          <a:p>
            <a:r>
              <a:rPr lang="en-US" sz="2800" b="1" dirty="0"/>
              <a:t>=</a:t>
            </a:r>
            <a:endParaRPr lang="en-US" sz="2800" dirty="0"/>
          </a:p>
        </p:txBody>
      </p:sp>
      <p:grpSp>
        <p:nvGrpSpPr>
          <p:cNvPr id="161" name="Group 160"/>
          <p:cNvGrpSpPr/>
          <p:nvPr/>
        </p:nvGrpSpPr>
        <p:grpSpPr>
          <a:xfrm>
            <a:off x="5080812" y="5142688"/>
            <a:ext cx="750739" cy="661917"/>
            <a:chOff x="1273645" y="2149279"/>
            <a:chExt cx="750739" cy="661917"/>
          </a:xfrm>
        </p:grpSpPr>
        <p:sp>
          <p:nvSpPr>
            <p:cNvPr id="162"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3"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4"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65"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6"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pic>
        <p:nvPicPr>
          <p:cNvPr id="4098" name="Picture 2" descr="http://www.clipartbest.com/cliparts/eTM/dER/eTMdERBrc.jpeg"/>
          <p:cNvPicPr>
            <a:picLocks noChangeAspect="1" noChangeArrowheads="1"/>
          </p:cNvPicPr>
          <p:nvPr/>
        </p:nvPicPr>
        <p:blipFill rotWithShape="1">
          <a:blip r:embed="rId4">
            <a:extLst>
              <a:ext uri="{28A0092B-C50C-407E-A947-70E740481C1C}">
                <a14:useLocalDpi xmlns:a14="http://schemas.microsoft.com/office/drawing/2010/main" val="0"/>
              </a:ext>
            </a:extLst>
          </a:blip>
          <a:srcRect l="50911"/>
          <a:stretch/>
        </p:blipFill>
        <p:spPr bwMode="auto">
          <a:xfrm>
            <a:off x="1741802" y="2904777"/>
            <a:ext cx="1767413"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http://www.clipartbest.com/cliparts/eTM/dER/eTMdERBrc.jpeg"/>
          <p:cNvPicPr>
            <a:picLocks noChangeAspect="1" noChangeArrowheads="1"/>
          </p:cNvPicPr>
          <p:nvPr/>
        </p:nvPicPr>
        <p:blipFill rotWithShape="1">
          <a:blip r:embed="rId4">
            <a:extLst>
              <a:ext uri="{28A0092B-C50C-407E-A947-70E740481C1C}">
                <a14:useLocalDpi xmlns:a14="http://schemas.microsoft.com/office/drawing/2010/main" val="0"/>
              </a:ext>
            </a:extLst>
          </a:blip>
          <a:srcRect r="50042"/>
          <a:stretch/>
        </p:blipFill>
        <p:spPr bwMode="auto">
          <a:xfrm>
            <a:off x="8778930" y="2904776"/>
            <a:ext cx="1798694" cy="1914525"/>
          </a:xfrm>
          <a:prstGeom prst="rect">
            <a:avLst/>
          </a:prstGeom>
          <a:noFill/>
          <a:extLst>
            <a:ext uri="{909E8E84-426E-40DD-AFC4-6F175D3DCCD1}">
              <a14:hiddenFill xmlns:a14="http://schemas.microsoft.com/office/drawing/2010/main">
                <a:solidFill>
                  <a:srgbClr val="FFFFFF"/>
                </a:solidFill>
              </a14:hiddenFill>
            </a:ext>
          </a:extLst>
        </p:spPr>
      </p:pic>
      <p:sp>
        <p:nvSpPr>
          <p:cNvPr id="150" name="Rounded Rectangle 146">
            <a:extLst>
              <a:ext uri="{FF2B5EF4-FFF2-40B4-BE49-F238E27FC236}">
                <a16:creationId xmlns:a16="http://schemas.microsoft.com/office/drawing/2014/main" id="{F4E25A54-1E02-43ED-BEF8-012F9F32D93E}"/>
              </a:ext>
            </a:extLst>
          </p:cNvPr>
          <p:cNvSpPr/>
          <p:nvPr/>
        </p:nvSpPr>
        <p:spPr>
          <a:xfrm rot="5400000">
            <a:off x="1773971" y="3712093"/>
            <a:ext cx="4474686"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ounded Rectangle 146">
            <a:extLst>
              <a:ext uri="{FF2B5EF4-FFF2-40B4-BE49-F238E27FC236}">
                <a16:creationId xmlns:a16="http://schemas.microsoft.com/office/drawing/2014/main" id="{7465551B-8A5C-4E5B-A3E2-A7FE51F62844}"/>
              </a:ext>
            </a:extLst>
          </p:cNvPr>
          <p:cNvSpPr/>
          <p:nvPr/>
        </p:nvSpPr>
        <p:spPr>
          <a:xfrm rot="5400000">
            <a:off x="6150477" y="3684230"/>
            <a:ext cx="4474686"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Slide Number Placeholder 58">
            <a:extLst>
              <a:ext uri="{FF2B5EF4-FFF2-40B4-BE49-F238E27FC236}">
                <a16:creationId xmlns:a16="http://schemas.microsoft.com/office/drawing/2014/main" id="{99EEF17F-E222-442E-9098-BB75FD716DD6}"/>
              </a:ext>
            </a:extLst>
          </p:cNvPr>
          <p:cNvSpPr>
            <a:spLocks noGrp="1"/>
          </p:cNvSpPr>
          <p:nvPr>
            <p:ph type="sldNum" sz="quarter" idx="12"/>
          </p:nvPr>
        </p:nvSpPr>
        <p:spPr/>
        <p:txBody>
          <a:bodyPr/>
          <a:lstStyle/>
          <a:p>
            <a:fld id="{9D23B66A-CE92-4F70-B5A2-EE913266E6CF}" type="slidenum">
              <a:rPr lang="en-US" smtClean="0"/>
              <a:pPr/>
              <a:t>104</a:t>
            </a:fld>
            <a:r>
              <a:rPr lang="en-US"/>
              <a:t>/48</a:t>
            </a:r>
            <a:endParaRPr lang="en-US" dirty="0"/>
          </a:p>
        </p:txBody>
      </p:sp>
    </p:spTree>
    <p:custDataLst>
      <p:tags r:id="rId1"/>
    </p:custDataLst>
    <p:extLst>
      <p:ext uri="{BB962C8B-B14F-4D97-AF65-F5344CB8AC3E}">
        <p14:creationId xmlns:p14="http://schemas.microsoft.com/office/powerpoint/2010/main" val="327115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43"/>
                                        </p:tgtEl>
                                        <p:attrNameLst>
                                          <p:attrName>style.visibility</p:attrName>
                                        </p:attrNameLst>
                                      </p:cBhvr>
                                      <p:to>
                                        <p:strVal val="visible"/>
                                      </p:to>
                                    </p:set>
                                    <p:animEffect transition="in" filter="fade">
                                      <p:cBhvr>
                                        <p:cTn id="30" dur="500"/>
                                        <p:tgtEl>
                                          <p:spTgt spid="14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par>
                                <p:cTn id="74" presetID="10" presetClass="entr" presetSubtype="0" fill="hold" nodeType="withEffect">
                                  <p:stCondLst>
                                    <p:cond delay="0"/>
                                  </p:stCondLst>
                                  <p:childTnLst>
                                    <p:set>
                                      <p:cBhvr>
                                        <p:cTn id="75" dur="1" fill="hold">
                                          <p:stCondLst>
                                            <p:cond delay="0"/>
                                          </p:stCondLst>
                                        </p:cTn>
                                        <p:tgtEl>
                                          <p:spTgt spid="161"/>
                                        </p:tgtEl>
                                        <p:attrNameLst>
                                          <p:attrName>style.visibility</p:attrName>
                                        </p:attrNameLst>
                                      </p:cBhvr>
                                      <p:to>
                                        <p:strVal val="visible"/>
                                      </p:to>
                                    </p:set>
                                    <p:animEffect transition="in" filter="fade">
                                      <p:cBhvr>
                                        <p:cTn id="76" dur="500"/>
                                        <p:tgtEl>
                                          <p:spTgt spid="161"/>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5E-6 -3.7037E-7 L 0.00069 0.11644 " pathEditMode="relative" rAng="0" ptsTypes="AA">
                                      <p:cBhvr>
                                        <p:cTn id="80" dur="1000" fill="hold"/>
                                        <p:tgtEl>
                                          <p:spTgt spid="40"/>
                                        </p:tgtEl>
                                        <p:attrNameLst>
                                          <p:attrName>ppt_x</p:attrName>
                                          <p:attrName>ppt_y</p:attrName>
                                        </p:attrNameLst>
                                      </p:cBhvr>
                                      <p:rCtr x="35" y="5810"/>
                                    </p:animMotion>
                                  </p:childTnLst>
                                </p:cTn>
                              </p:par>
                              <p:par>
                                <p:cTn id="81" presetID="42" presetClass="path" presetSubtype="0" accel="50000" decel="50000" fill="hold" nodeType="withEffect">
                                  <p:stCondLst>
                                    <p:cond delay="0"/>
                                  </p:stCondLst>
                                  <p:childTnLst>
                                    <p:animMotion origin="layout" path="M 2.5E-6 2.96296E-6 L 0.00087 0.11944 " pathEditMode="relative" rAng="0" ptsTypes="AA">
                                      <p:cBhvr>
                                        <p:cTn id="82" dur="1000" fill="hold"/>
                                        <p:tgtEl>
                                          <p:spTgt spid="48"/>
                                        </p:tgtEl>
                                        <p:attrNameLst>
                                          <p:attrName>ppt_x</p:attrName>
                                          <p:attrName>ppt_y</p:attrName>
                                        </p:attrNameLst>
                                      </p:cBhvr>
                                      <p:rCtr x="35" y="5972"/>
                                    </p:animMotion>
                                  </p:childTnLst>
                                </p:cTn>
                              </p:par>
                              <p:par>
                                <p:cTn id="83" presetID="42" presetClass="path" presetSubtype="0" accel="50000" decel="50000" fill="hold" nodeType="withEffect">
                                  <p:stCondLst>
                                    <p:cond delay="0"/>
                                  </p:stCondLst>
                                  <p:childTnLst>
                                    <p:animMotion origin="layout" path="M -4.72222E-6 3.33333E-6 L -0.00312 0.1243 " pathEditMode="relative" rAng="0" ptsTypes="AA">
                                      <p:cBhvr>
                                        <p:cTn id="84" dur="1000" fill="hold"/>
                                        <p:tgtEl>
                                          <p:spTgt spid="161"/>
                                        </p:tgtEl>
                                        <p:attrNameLst>
                                          <p:attrName>ppt_x</p:attrName>
                                          <p:attrName>ppt_y</p:attrName>
                                        </p:attrNameLst>
                                      </p:cBhvr>
                                      <p:rCtr x="-156" y="6204"/>
                                    </p:animMotion>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fade">
                                      <p:cBhvr>
                                        <p:cTn id="91" dur="500"/>
                                        <p:tgtEl>
                                          <p:spTgt spid="4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fade">
                                      <p:cBhvr>
                                        <p:cTn id="97" dur="500"/>
                                        <p:tgtEl>
                                          <p:spTgt spid="5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85"/>
                                        </p:tgtEl>
                                        <p:attrNameLst>
                                          <p:attrName>style.visibility</p:attrName>
                                        </p:attrNameLst>
                                      </p:cBhvr>
                                      <p:to>
                                        <p:strVal val="visible"/>
                                      </p:to>
                                    </p:set>
                                    <p:animEffect transition="in" filter="fade">
                                      <p:cBhvr>
                                        <p:cTn id="102" dur="500"/>
                                        <p:tgtEl>
                                          <p:spTgt spid="85"/>
                                        </p:tgtEl>
                                      </p:cBhvr>
                                    </p:animEffect>
                                  </p:childTnLst>
                                </p:cTn>
                              </p:par>
                              <p:par>
                                <p:cTn id="103" presetID="10" presetClass="entr" presetSubtype="0" fill="hold" nodeType="withEffect">
                                  <p:stCondLst>
                                    <p:cond delay="0"/>
                                  </p:stCondLst>
                                  <p:childTnLst>
                                    <p:set>
                                      <p:cBhvr>
                                        <p:cTn id="104" dur="1" fill="hold">
                                          <p:stCondLst>
                                            <p:cond delay="0"/>
                                          </p:stCondLst>
                                        </p:cTn>
                                        <p:tgtEl>
                                          <p:spTgt spid="84"/>
                                        </p:tgtEl>
                                        <p:attrNameLst>
                                          <p:attrName>style.visibility</p:attrName>
                                        </p:attrNameLst>
                                      </p:cBhvr>
                                      <p:to>
                                        <p:strVal val="visible"/>
                                      </p:to>
                                    </p:set>
                                    <p:animEffect transition="in" filter="fade">
                                      <p:cBhvr>
                                        <p:cTn id="105" dur="500"/>
                                        <p:tgtEl>
                                          <p:spTgt spid="8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0"/>
                                        </p:tgtEl>
                                        <p:attrNameLst>
                                          <p:attrName>style.visibility</p:attrName>
                                        </p:attrNameLst>
                                      </p:cBhvr>
                                      <p:to>
                                        <p:strVal val="visible"/>
                                      </p:to>
                                    </p:set>
                                    <p:animEffect transition="in" filter="fade">
                                      <p:cBhvr>
                                        <p:cTn id="108" dur="500"/>
                                        <p:tgtEl>
                                          <p:spTgt spid="9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1"/>
                                        </p:tgtEl>
                                        <p:attrNameLst>
                                          <p:attrName>style.visibility</p:attrName>
                                        </p:attrNameLst>
                                      </p:cBhvr>
                                      <p:to>
                                        <p:strVal val="visible"/>
                                      </p:to>
                                    </p:set>
                                    <p:animEffect transition="in" filter="fade">
                                      <p:cBhvr>
                                        <p:cTn id="111" dur="500"/>
                                        <p:tgtEl>
                                          <p:spTgt spid="91"/>
                                        </p:tgtEl>
                                      </p:cBhvr>
                                    </p:animEffect>
                                  </p:childTnLst>
                                </p:cTn>
                              </p:par>
                              <p:par>
                                <p:cTn id="112" presetID="10" presetClass="exit" presetSubtype="0" fill="hold" nodeType="withEffect">
                                  <p:stCondLst>
                                    <p:cond delay="0"/>
                                  </p:stCondLst>
                                  <p:childTnLst>
                                    <p:animEffect transition="out" filter="fade">
                                      <p:cBhvr>
                                        <p:cTn id="113" dur="500"/>
                                        <p:tgtEl>
                                          <p:spTgt spid="161"/>
                                        </p:tgtEl>
                                      </p:cBhvr>
                                    </p:animEffect>
                                    <p:set>
                                      <p:cBhvr>
                                        <p:cTn id="114" dur="1" fill="hold">
                                          <p:stCondLst>
                                            <p:cond delay="499"/>
                                          </p:stCondLst>
                                        </p:cTn>
                                        <p:tgtEl>
                                          <p:spTgt spid="16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92"/>
                                        </p:tgtEl>
                                        <p:attrNameLst>
                                          <p:attrName>style.visibility</p:attrName>
                                        </p:attrNameLst>
                                      </p:cBhvr>
                                      <p:to>
                                        <p:strVal val="visible"/>
                                      </p:to>
                                    </p:set>
                                    <p:animEffect transition="in" filter="fade">
                                      <p:cBhvr>
                                        <p:cTn id="119" dur="500"/>
                                        <p:tgtEl>
                                          <p:spTgt spid="92"/>
                                        </p:tgtEl>
                                      </p:cBhvr>
                                    </p:animEffect>
                                  </p:childTnLst>
                                </p:cTn>
                              </p:par>
                              <p:par>
                                <p:cTn id="120" presetID="10" presetClass="entr" presetSubtype="0" fill="hold" nodeType="with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fade">
                                      <p:cBhvr>
                                        <p:cTn id="122" dur="500"/>
                                        <p:tgtEl>
                                          <p:spTgt spid="98"/>
                                        </p:tgtEl>
                                      </p:cBhvr>
                                    </p:animEffect>
                                  </p:childTnLst>
                                </p:cTn>
                              </p:par>
                              <p:par>
                                <p:cTn id="123" presetID="10" presetClass="entr" presetSubtype="0" fill="hold" nodeType="withEffect">
                                  <p:stCondLst>
                                    <p:cond delay="0"/>
                                  </p:stCondLst>
                                  <p:childTnLst>
                                    <p:set>
                                      <p:cBhvr>
                                        <p:cTn id="124" dur="1" fill="hold">
                                          <p:stCondLst>
                                            <p:cond delay="0"/>
                                          </p:stCondLst>
                                        </p:cTn>
                                        <p:tgtEl>
                                          <p:spTgt spid="104"/>
                                        </p:tgtEl>
                                        <p:attrNameLst>
                                          <p:attrName>style.visibility</p:attrName>
                                        </p:attrNameLst>
                                      </p:cBhvr>
                                      <p:to>
                                        <p:strVal val="visible"/>
                                      </p:to>
                                    </p:set>
                                    <p:animEffect transition="in" filter="fade">
                                      <p:cBhvr>
                                        <p:cTn id="125" dur="500"/>
                                        <p:tgtEl>
                                          <p:spTgt spid="10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10"/>
                                        </p:tgtEl>
                                        <p:attrNameLst>
                                          <p:attrName>style.visibility</p:attrName>
                                        </p:attrNameLst>
                                      </p:cBhvr>
                                      <p:to>
                                        <p:strVal val="visible"/>
                                      </p:to>
                                    </p:set>
                                    <p:animEffect transition="in" filter="fade">
                                      <p:cBhvr>
                                        <p:cTn id="128" dur="500"/>
                                        <p:tgtEl>
                                          <p:spTgt spid="11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11"/>
                                        </p:tgtEl>
                                        <p:attrNameLst>
                                          <p:attrName>style.visibility</p:attrName>
                                        </p:attrNameLst>
                                      </p:cBhvr>
                                      <p:to>
                                        <p:strVal val="visible"/>
                                      </p:to>
                                    </p:set>
                                    <p:animEffect transition="in" filter="fade">
                                      <p:cBhvr>
                                        <p:cTn id="131" dur="500"/>
                                        <p:tgtEl>
                                          <p:spTgt spid="111"/>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12"/>
                                        </p:tgtEl>
                                        <p:attrNameLst>
                                          <p:attrName>style.visibility</p:attrName>
                                        </p:attrNameLst>
                                      </p:cBhvr>
                                      <p:to>
                                        <p:strVal val="visible"/>
                                      </p:to>
                                    </p:set>
                                    <p:animEffect transition="in" filter="fade">
                                      <p:cBhvr>
                                        <p:cTn id="134" dur="500"/>
                                        <p:tgtEl>
                                          <p:spTgt spid="11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13"/>
                                        </p:tgtEl>
                                        <p:attrNameLst>
                                          <p:attrName>style.visibility</p:attrName>
                                        </p:attrNameLst>
                                      </p:cBhvr>
                                      <p:to>
                                        <p:strVal val="visible"/>
                                      </p:to>
                                    </p:set>
                                    <p:animEffect transition="in" filter="fade">
                                      <p:cBhvr>
                                        <p:cTn id="137" dur="500"/>
                                        <p:tgtEl>
                                          <p:spTgt spid="113"/>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14"/>
                                        </p:tgtEl>
                                        <p:attrNameLst>
                                          <p:attrName>style.visibility</p:attrName>
                                        </p:attrNameLst>
                                      </p:cBhvr>
                                      <p:to>
                                        <p:strVal val="visible"/>
                                      </p:to>
                                    </p:set>
                                    <p:animEffect transition="in" filter="fade">
                                      <p:cBhvr>
                                        <p:cTn id="140" dur="500"/>
                                        <p:tgtEl>
                                          <p:spTgt spid="11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15"/>
                                        </p:tgtEl>
                                        <p:attrNameLst>
                                          <p:attrName>style.visibility</p:attrName>
                                        </p:attrNameLst>
                                      </p:cBhvr>
                                      <p:to>
                                        <p:strVal val="visible"/>
                                      </p:to>
                                    </p:set>
                                    <p:animEffect transition="in" filter="fade">
                                      <p:cBhvr>
                                        <p:cTn id="143" dur="500"/>
                                        <p:tgtEl>
                                          <p:spTgt spid="115"/>
                                        </p:tgtEl>
                                      </p:cBhvr>
                                    </p:animEffec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116"/>
                                        </p:tgtEl>
                                        <p:attrNameLst>
                                          <p:attrName>style.visibility</p:attrName>
                                        </p:attrNameLst>
                                      </p:cBhvr>
                                      <p:to>
                                        <p:strVal val="visible"/>
                                      </p:to>
                                    </p:set>
                                    <p:animEffect transition="in" filter="fade">
                                      <p:cBhvr>
                                        <p:cTn id="147" dur="500"/>
                                        <p:tgtEl>
                                          <p:spTgt spid="116"/>
                                        </p:tgtEl>
                                      </p:cBhvr>
                                    </p:animEffect>
                                  </p:childTnLst>
                                </p:cTn>
                              </p:par>
                              <p:par>
                                <p:cTn id="148" presetID="10" presetClass="entr" presetSubtype="0" fill="hold" nodeType="withEffect">
                                  <p:stCondLst>
                                    <p:cond delay="0"/>
                                  </p:stCondLst>
                                  <p:childTnLst>
                                    <p:set>
                                      <p:cBhvr>
                                        <p:cTn id="149" dur="1" fill="hold">
                                          <p:stCondLst>
                                            <p:cond delay="0"/>
                                          </p:stCondLst>
                                        </p:cTn>
                                        <p:tgtEl>
                                          <p:spTgt spid="124"/>
                                        </p:tgtEl>
                                        <p:attrNameLst>
                                          <p:attrName>style.visibility</p:attrName>
                                        </p:attrNameLst>
                                      </p:cBhvr>
                                      <p:to>
                                        <p:strVal val="visible"/>
                                      </p:to>
                                    </p:set>
                                    <p:animEffect transition="in" filter="fade">
                                      <p:cBhvr>
                                        <p:cTn id="150" dur="500"/>
                                        <p:tgtEl>
                                          <p:spTgt spid="124"/>
                                        </p:tgtEl>
                                      </p:cBhvr>
                                    </p:animEffect>
                                  </p:childTnLst>
                                </p:cTn>
                              </p:par>
                              <p:par>
                                <p:cTn id="151" presetID="10" presetClass="entr" presetSubtype="0" fill="hold" nodeType="withEffect">
                                  <p:stCondLst>
                                    <p:cond delay="0"/>
                                  </p:stCondLst>
                                  <p:childTnLst>
                                    <p:set>
                                      <p:cBhvr>
                                        <p:cTn id="152" dur="1" fill="hold">
                                          <p:stCondLst>
                                            <p:cond delay="0"/>
                                          </p:stCondLst>
                                        </p:cTn>
                                        <p:tgtEl>
                                          <p:spTgt spid="137"/>
                                        </p:tgtEl>
                                        <p:attrNameLst>
                                          <p:attrName>style.visibility</p:attrName>
                                        </p:attrNameLst>
                                      </p:cBhvr>
                                      <p:to>
                                        <p:strVal val="visible"/>
                                      </p:to>
                                    </p:set>
                                    <p:animEffect transition="in" filter="fade">
                                      <p:cBhvr>
                                        <p:cTn id="153" dur="500"/>
                                        <p:tgtEl>
                                          <p:spTgt spid="137"/>
                                        </p:tgtEl>
                                      </p:cBhvr>
                                    </p:animEffect>
                                  </p:childTnLst>
                                </p:cTn>
                              </p:par>
                              <p:par>
                                <p:cTn id="154" presetID="10" presetClass="entr" presetSubtype="0" fill="hold" nodeType="withEffect">
                                  <p:stCondLst>
                                    <p:cond delay="0"/>
                                  </p:stCondLst>
                                  <p:childTnLst>
                                    <p:set>
                                      <p:cBhvr>
                                        <p:cTn id="155" dur="1" fill="hold">
                                          <p:stCondLst>
                                            <p:cond delay="0"/>
                                          </p:stCondLst>
                                        </p:cTn>
                                        <p:tgtEl>
                                          <p:spTgt spid="132"/>
                                        </p:tgtEl>
                                        <p:attrNameLst>
                                          <p:attrName>style.visibility</p:attrName>
                                        </p:attrNameLst>
                                      </p:cBhvr>
                                      <p:to>
                                        <p:strVal val="visible"/>
                                      </p:to>
                                    </p:set>
                                    <p:animEffect transition="in" filter="fade">
                                      <p:cBhvr>
                                        <p:cTn id="156" dur="500"/>
                                        <p:tgtEl>
                                          <p:spTgt spid="132"/>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144"/>
                                        </p:tgtEl>
                                        <p:attrNameLst>
                                          <p:attrName>style.visibility</p:attrName>
                                        </p:attrNameLst>
                                      </p:cBhvr>
                                      <p:to>
                                        <p:strVal val="visible"/>
                                      </p:to>
                                    </p:set>
                                    <p:animEffect transition="in" filter="fade">
                                      <p:cBhvr>
                                        <p:cTn id="159" dur="500"/>
                                        <p:tgtEl>
                                          <p:spTgt spid="14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145"/>
                                        </p:tgtEl>
                                        <p:attrNameLst>
                                          <p:attrName>style.visibility</p:attrName>
                                        </p:attrNameLst>
                                      </p:cBhvr>
                                      <p:to>
                                        <p:strVal val="visible"/>
                                      </p:to>
                                    </p:set>
                                    <p:animEffect transition="in" filter="fade">
                                      <p:cBhvr>
                                        <p:cTn id="162" dur="500"/>
                                        <p:tgtEl>
                                          <p:spTgt spid="14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146"/>
                                        </p:tgtEl>
                                        <p:attrNameLst>
                                          <p:attrName>style.visibility</p:attrName>
                                        </p:attrNameLst>
                                      </p:cBhvr>
                                      <p:to>
                                        <p:strVal val="visible"/>
                                      </p:to>
                                    </p:set>
                                    <p:animEffect transition="in" filter="fade">
                                      <p:cBhvr>
                                        <p:cTn id="165" dur="500"/>
                                        <p:tgtEl>
                                          <p:spTgt spid="14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147"/>
                                        </p:tgtEl>
                                        <p:attrNameLst>
                                          <p:attrName>style.visibility</p:attrName>
                                        </p:attrNameLst>
                                      </p:cBhvr>
                                      <p:to>
                                        <p:strVal val="visible"/>
                                      </p:to>
                                    </p:set>
                                    <p:animEffect transition="in" filter="fade">
                                      <p:cBhvr>
                                        <p:cTn id="168" dur="500"/>
                                        <p:tgtEl>
                                          <p:spTgt spid="147"/>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148"/>
                                        </p:tgtEl>
                                        <p:attrNameLst>
                                          <p:attrName>style.visibility</p:attrName>
                                        </p:attrNameLst>
                                      </p:cBhvr>
                                      <p:to>
                                        <p:strVal val="visible"/>
                                      </p:to>
                                    </p:set>
                                    <p:animEffect transition="in" filter="fade">
                                      <p:cBhvr>
                                        <p:cTn id="171" dur="500"/>
                                        <p:tgtEl>
                                          <p:spTgt spid="14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49"/>
                                        </p:tgtEl>
                                        <p:attrNameLst>
                                          <p:attrName>style.visibility</p:attrName>
                                        </p:attrNameLst>
                                      </p:cBhvr>
                                      <p:to>
                                        <p:strVal val="visible"/>
                                      </p:to>
                                    </p:set>
                                    <p:animEffect transition="in" filter="fade">
                                      <p:cBhvr>
                                        <p:cTn id="174" dur="500"/>
                                        <p:tgtEl>
                                          <p:spTgt spid="14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56"/>
                                        </p:tgtEl>
                                        <p:attrNameLst>
                                          <p:attrName>style.visibility</p:attrName>
                                        </p:attrNameLst>
                                      </p:cBhvr>
                                      <p:to>
                                        <p:strVal val="visible"/>
                                      </p:to>
                                    </p:set>
                                    <p:animEffect transition="in" filter="fade">
                                      <p:cBhvr>
                                        <p:cTn id="177" dur="500"/>
                                        <p:tgtEl>
                                          <p:spTgt spid="56"/>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122"/>
                                        </p:tgtEl>
                                        <p:attrNameLst>
                                          <p:attrName>style.visibility</p:attrName>
                                        </p:attrNameLst>
                                      </p:cBhvr>
                                      <p:to>
                                        <p:strVal val="visible"/>
                                      </p:to>
                                    </p:set>
                                    <p:animEffect transition="in" filter="fade">
                                      <p:cBhvr>
                                        <p:cTn id="180" dur="500"/>
                                        <p:tgtEl>
                                          <p:spTgt spid="122"/>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123"/>
                                        </p:tgtEl>
                                        <p:attrNameLst>
                                          <p:attrName>style.visibility</p:attrName>
                                        </p:attrNameLst>
                                      </p:cBhvr>
                                      <p:to>
                                        <p:strVal val="visible"/>
                                      </p:to>
                                    </p:set>
                                    <p:animEffect transition="in" filter="fade">
                                      <p:cBhvr>
                                        <p:cTn id="183" dur="500"/>
                                        <p:tgtEl>
                                          <p:spTgt spid="123"/>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130"/>
                                        </p:tgtEl>
                                        <p:attrNameLst>
                                          <p:attrName>style.visibility</p:attrName>
                                        </p:attrNameLst>
                                      </p:cBhvr>
                                      <p:to>
                                        <p:strVal val="visible"/>
                                      </p:to>
                                    </p:set>
                                    <p:animEffect transition="in" filter="fade">
                                      <p:cBhvr>
                                        <p:cTn id="186" dur="500"/>
                                        <p:tgtEl>
                                          <p:spTgt spid="130"/>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131"/>
                                        </p:tgtEl>
                                        <p:attrNameLst>
                                          <p:attrName>style.visibility</p:attrName>
                                        </p:attrNameLst>
                                      </p:cBhvr>
                                      <p:to>
                                        <p:strVal val="visible"/>
                                      </p:to>
                                    </p:set>
                                    <p:animEffect transition="in" filter="fade">
                                      <p:cBhvr>
                                        <p:cTn id="189" dur="500"/>
                                        <p:tgtEl>
                                          <p:spTgt spid="131"/>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42"/>
                                        </p:tgtEl>
                                        <p:attrNameLst>
                                          <p:attrName>style.visibility</p:attrName>
                                        </p:attrNameLst>
                                      </p:cBhvr>
                                      <p:to>
                                        <p:strVal val="visible"/>
                                      </p:to>
                                    </p:set>
                                    <p:animEffect transition="in" filter="fade">
                                      <p:cBhvr>
                                        <p:cTn id="192" dur="500"/>
                                        <p:tgtEl>
                                          <p:spTgt spid="142"/>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3"/>
                                        </p:tgtEl>
                                        <p:attrNameLst>
                                          <p:attrName>style.visibility</p:attrName>
                                        </p:attrNameLst>
                                      </p:cBhvr>
                                      <p:to>
                                        <p:strVal val="visible"/>
                                      </p:to>
                                    </p:set>
                                    <p:animEffect transition="in" filter="fade">
                                      <p:cBhvr>
                                        <p:cTn id="195" dur="500"/>
                                        <p:tgtEl>
                                          <p:spTgt spid="3"/>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51"/>
                                        </p:tgtEl>
                                        <p:attrNameLst>
                                          <p:attrName>style.visibility</p:attrName>
                                        </p:attrNameLst>
                                      </p:cBhvr>
                                      <p:to>
                                        <p:strVal val="visible"/>
                                      </p:to>
                                    </p:set>
                                    <p:animEffect transition="in" filter="fade">
                                      <p:cBhvr>
                                        <p:cTn id="198" dur="500"/>
                                        <p:tgtEl>
                                          <p:spTgt spid="151"/>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150"/>
                                        </p:tgtEl>
                                        <p:attrNameLst>
                                          <p:attrName>style.visibility</p:attrName>
                                        </p:attrNameLst>
                                      </p:cBhvr>
                                      <p:to>
                                        <p:strVal val="visible"/>
                                      </p:to>
                                    </p:set>
                                    <p:animEffect transition="in" filter="fade">
                                      <p:cBhvr>
                                        <p:cTn id="201"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34" grpId="0"/>
      <p:bldP spid="35" grpId="0"/>
      <p:bldP spid="36" grpId="0"/>
      <p:bldP spid="37" grpId="0"/>
      <p:bldP spid="38" grpId="0"/>
      <p:bldP spid="39" grpId="0"/>
      <p:bldP spid="46" grpId="0"/>
      <p:bldP spid="47" grpId="0"/>
      <p:bldP spid="54" grpId="0"/>
      <p:bldP spid="55" grpId="0"/>
      <p:bldP spid="90" grpId="0"/>
      <p:bldP spid="91" grpId="0"/>
      <p:bldP spid="110" grpId="0"/>
      <p:bldP spid="111" grpId="0"/>
      <p:bldP spid="112" grpId="0"/>
      <p:bldP spid="113" grpId="0"/>
      <p:bldP spid="114" grpId="0"/>
      <p:bldP spid="115" grpId="0"/>
      <p:bldP spid="144" grpId="0"/>
      <p:bldP spid="145" grpId="0"/>
      <p:bldP spid="146" grpId="0"/>
      <p:bldP spid="147" grpId="0"/>
      <p:bldP spid="148" grpId="0"/>
      <p:bldP spid="149" grpId="0"/>
      <p:bldP spid="3" grpId="0"/>
      <p:bldP spid="56" grpId="0"/>
      <p:bldP spid="122" grpId="0"/>
      <p:bldP spid="123" grpId="0"/>
      <p:bldP spid="130" grpId="0"/>
      <p:bldP spid="131" grpId="0"/>
      <p:bldP spid="142" grpId="0"/>
      <p:bldP spid="150" grpId="0" animBg="1"/>
      <p:bldP spid="15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p:cNvGrpSpPr/>
          <p:nvPr/>
        </p:nvGrpSpPr>
        <p:grpSpPr>
          <a:xfrm>
            <a:off x="1574191" y="3973683"/>
            <a:ext cx="9204067" cy="646331"/>
            <a:chOff x="801486" y="3985328"/>
            <a:chExt cx="9204067" cy="646331"/>
          </a:xfrm>
        </p:grpSpPr>
        <p:cxnSp>
          <p:nvCxnSpPr>
            <p:cNvPr id="145" name="Straight Arrow Connector 144"/>
            <p:cNvCxnSpPr/>
            <p:nvPr/>
          </p:nvCxnSpPr>
          <p:spPr>
            <a:xfrm>
              <a:off x="1822973" y="4286614"/>
              <a:ext cx="314507"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6" name="Rectangle 145"/>
            <p:cNvSpPr/>
            <p:nvPr/>
          </p:nvSpPr>
          <p:spPr>
            <a:xfrm>
              <a:off x="801486" y="3985328"/>
              <a:ext cx="1049389" cy="646331"/>
            </a:xfrm>
            <a:prstGeom prst="rect">
              <a:avLst/>
            </a:prstGeom>
          </p:spPr>
          <p:txBody>
            <a:bodyPr wrap="square">
              <a:spAutoFit/>
            </a:bodyPr>
            <a:lstStyle/>
            <a:p>
              <a:r>
                <a:rPr lang="en-US" dirty="0"/>
                <a:t>move 1’s to here</a:t>
              </a:r>
            </a:p>
          </p:txBody>
        </p:sp>
        <p:sp>
          <p:nvSpPr>
            <p:cNvPr id="147" name="Rounded Rectangle 146"/>
            <p:cNvSpPr/>
            <p:nvPr/>
          </p:nvSpPr>
          <p:spPr>
            <a:xfrm>
              <a:off x="2160344" y="4118130"/>
              <a:ext cx="7845209"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7" name="Shape 110">
            <a:extLst>
              <a:ext uri="{FF2B5EF4-FFF2-40B4-BE49-F238E27FC236}">
                <a16:creationId xmlns:a16="http://schemas.microsoft.com/office/drawing/2014/main" id="{ED8A2557-AA0F-44D1-9492-C4A85CAF10E3}"/>
              </a:ext>
            </a:extLst>
          </p:cNvPr>
          <p:cNvSpPr>
            <a:spLocks noChangeAspect="1"/>
          </p:cNvSpPr>
          <p:nvPr/>
        </p:nvSpPr>
        <p:spPr>
          <a:xfrm>
            <a:off x="5424249" y="2049061"/>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6" name="Shape 110">
            <a:extLst>
              <a:ext uri="{FF2B5EF4-FFF2-40B4-BE49-F238E27FC236}">
                <a16:creationId xmlns:a16="http://schemas.microsoft.com/office/drawing/2014/main" id="{216E997E-2B28-4191-81DB-CFD30EE0838B}"/>
              </a:ext>
            </a:extLst>
          </p:cNvPr>
          <p:cNvSpPr>
            <a:spLocks noChangeAspect="1"/>
          </p:cNvSpPr>
          <p:nvPr/>
        </p:nvSpPr>
        <p:spPr>
          <a:xfrm>
            <a:off x="5428618" y="5222148"/>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8" name="Shape 110">
            <a:extLst>
              <a:ext uri="{FF2B5EF4-FFF2-40B4-BE49-F238E27FC236}">
                <a16:creationId xmlns:a16="http://schemas.microsoft.com/office/drawing/2014/main" id="{9594C035-6461-4D52-B5C2-C295F3376722}"/>
              </a:ext>
            </a:extLst>
          </p:cNvPr>
          <p:cNvSpPr>
            <a:spLocks noChangeAspect="1"/>
          </p:cNvSpPr>
          <p:nvPr/>
        </p:nvSpPr>
        <p:spPr>
          <a:xfrm>
            <a:off x="5426826" y="3644333"/>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1" name="Shape 110">
            <a:extLst>
              <a:ext uri="{FF2B5EF4-FFF2-40B4-BE49-F238E27FC236}">
                <a16:creationId xmlns:a16="http://schemas.microsoft.com/office/drawing/2014/main" id="{28BCE235-D2D3-4235-8EF2-AC807A2A1DA7}"/>
              </a:ext>
            </a:extLst>
          </p:cNvPr>
          <p:cNvSpPr>
            <a:spLocks noChangeAspect="1"/>
          </p:cNvSpPr>
          <p:nvPr/>
        </p:nvSpPr>
        <p:spPr>
          <a:xfrm>
            <a:off x="4449385" y="2859204"/>
            <a:ext cx="469256" cy="469256"/>
          </a:xfrm>
          <a:prstGeom prst="ellipse">
            <a:avLst/>
          </a:prstGeom>
          <a:ln/>
        </p:spPr>
        <p:style>
          <a:lnRef idx="1">
            <a:schemeClr val="accent3"/>
          </a:lnRef>
          <a:fillRef idx="2">
            <a:schemeClr val="accent3"/>
          </a:fillRef>
          <a:effectRef idx="1">
            <a:schemeClr val="accent3"/>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9" name="Shape 110">
            <a:extLst>
              <a:ext uri="{FF2B5EF4-FFF2-40B4-BE49-F238E27FC236}">
                <a16:creationId xmlns:a16="http://schemas.microsoft.com/office/drawing/2014/main" id="{E3CEA6EE-0033-43DA-A758-BA559BAA2D2D}"/>
              </a:ext>
            </a:extLst>
          </p:cNvPr>
          <p:cNvSpPr>
            <a:spLocks noChangeAspect="1"/>
          </p:cNvSpPr>
          <p:nvPr/>
        </p:nvSpPr>
        <p:spPr>
          <a:xfrm>
            <a:off x="4449385" y="4473144"/>
            <a:ext cx="469256" cy="469256"/>
          </a:xfrm>
          <a:prstGeom prst="ellipse">
            <a:avLst/>
          </a:prstGeom>
          <a:ln/>
        </p:spPr>
        <p:style>
          <a:lnRef idx="1">
            <a:schemeClr val="accent2"/>
          </a:lnRef>
          <a:fillRef idx="2">
            <a:schemeClr val="accent2"/>
          </a:fillRef>
          <a:effectRef idx="1">
            <a:schemeClr val="accent2"/>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2" name="Freeform: Shape 251">
            <a:extLst>
              <a:ext uri="{FF2B5EF4-FFF2-40B4-BE49-F238E27FC236}">
                <a16:creationId xmlns:a16="http://schemas.microsoft.com/office/drawing/2014/main" id="{4842B2BC-9BBE-4FD0-BA5C-4581E0864930}"/>
              </a:ext>
            </a:extLst>
          </p:cNvPr>
          <p:cNvSpPr/>
          <p:nvPr/>
        </p:nvSpPr>
        <p:spPr>
          <a:xfrm>
            <a:off x="4445111" y="6101339"/>
            <a:ext cx="469256" cy="242179"/>
          </a:xfrm>
          <a:custGeom>
            <a:avLst/>
            <a:gdLst>
              <a:gd name="connsiteX0" fmla="*/ 234628 w 469256"/>
              <a:gd name="connsiteY0" fmla="*/ 0 h 242179"/>
              <a:gd name="connsiteX1" fmla="*/ 469256 w 469256"/>
              <a:gd name="connsiteY1" fmla="*/ 234628 h 242179"/>
              <a:gd name="connsiteX2" fmla="*/ 468495 w 469256"/>
              <a:gd name="connsiteY2" fmla="*/ 242179 h 242179"/>
              <a:gd name="connsiteX3" fmla="*/ 761 w 469256"/>
              <a:gd name="connsiteY3" fmla="*/ 242179 h 242179"/>
              <a:gd name="connsiteX4" fmla="*/ 0 w 469256"/>
              <a:gd name="connsiteY4" fmla="*/ 234628 h 242179"/>
              <a:gd name="connsiteX5" fmla="*/ 234628 w 469256"/>
              <a:gd name="connsiteY5" fmla="*/ 0 h 24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256" h="242179">
                <a:moveTo>
                  <a:pt x="234628" y="0"/>
                </a:moveTo>
                <a:cubicBezTo>
                  <a:pt x="364209" y="0"/>
                  <a:pt x="469256" y="105047"/>
                  <a:pt x="469256" y="234628"/>
                </a:cubicBezTo>
                <a:lnTo>
                  <a:pt x="468495" y="242179"/>
                </a:lnTo>
                <a:lnTo>
                  <a:pt x="761" y="242179"/>
                </a:lnTo>
                <a:lnTo>
                  <a:pt x="0" y="234628"/>
                </a:lnTo>
                <a:cubicBezTo>
                  <a:pt x="0" y="105047"/>
                  <a:pt x="105047" y="0"/>
                  <a:pt x="23462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Shape 110">
            <a:extLst>
              <a:ext uri="{FF2B5EF4-FFF2-40B4-BE49-F238E27FC236}">
                <a16:creationId xmlns:a16="http://schemas.microsoft.com/office/drawing/2014/main" id="{D944C07F-FF68-4F81-80DC-855454795B9D}"/>
              </a:ext>
            </a:extLst>
          </p:cNvPr>
          <p:cNvSpPr>
            <a:spLocks noChangeAspect="1"/>
          </p:cNvSpPr>
          <p:nvPr/>
        </p:nvSpPr>
        <p:spPr>
          <a:xfrm>
            <a:off x="3499471" y="5240761"/>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4" name="Shape 110">
            <a:extLst>
              <a:ext uri="{FF2B5EF4-FFF2-40B4-BE49-F238E27FC236}">
                <a16:creationId xmlns:a16="http://schemas.microsoft.com/office/drawing/2014/main" id="{96888061-2CAD-4B10-853D-48A7E5A18D13}"/>
              </a:ext>
            </a:extLst>
          </p:cNvPr>
          <p:cNvSpPr>
            <a:spLocks noChangeAspect="1"/>
          </p:cNvSpPr>
          <p:nvPr/>
        </p:nvSpPr>
        <p:spPr>
          <a:xfrm>
            <a:off x="3494439" y="2068630"/>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45" name="Shape 110">
            <a:extLst>
              <a:ext uri="{FF2B5EF4-FFF2-40B4-BE49-F238E27FC236}">
                <a16:creationId xmlns:a16="http://schemas.microsoft.com/office/drawing/2014/main" id="{CB0EBDD6-FA93-432D-947D-7A17D2A7FAE5}"/>
              </a:ext>
            </a:extLst>
          </p:cNvPr>
          <p:cNvSpPr>
            <a:spLocks noChangeAspect="1"/>
          </p:cNvSpPr>
          <p:nvPr/>
        </p:nvSpPr>
        <p:spPr>
          <a:xfrm>
            <a:off x="3496087" y="3661104"/>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 name="Title 1"/>
          <p:cNvSpPr>
            <a:spLocks noGrp="1"/>
          </p:cNvSpPr>
          <p:nvPr>
            <p:ph type="title"/>
          </p:nvPr>
        </p:nvSpPr>
        <p:spPr>
          <a:xfrm>
            <a:off x="891540" y="365127"/>
            <a:ext cx="9147810" cy="881438"/>
          </a:xfrm>
        </p:spPr>
        <p:txBody>
          <a:bodyPr/>
          <a:lstStyle/>
          <a:p>
            <a:r>
              <a:rPr lang="en-US" dirty="0"/>
              <a:t>Odd bits</a:t>
            </a:r>
          </a:p>
        </p:txBody>
      </p:sp>
      <p:sp>
        <p:nvSpPr>
          <p:cNvPr id="4" name="TextBox 3"/>
          <p:cNvSpPr txBox="1"/>
          <p:nvPr/>
        </p:nvSpPr>
        <p:spPr>
          <a:xfrm>
            <a:off x="3122644" y="1702309"/>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5" name="TextBox 4"/>
          <p:cNvSpPr txBox="1"/>
          <p:nvPr/>
        </p:nvSpPr>
        <p:spPr>
          <a:xfrm>
            <a:off x="3122644" y="2463525"/>
            <a:ext cx="279400" cy="461665"/>
          </a:xfrm>
          <a:prstGeom prst="rect">
            <a:avLst/>
          </a:prstGeom>
          <a:noFill/>
        </p:spPr>
        <p:txBody>
          <a:bodyPr wrap="square" lIns="45720" rIns="45720" rtlCol="0">
            <a:spAutoFit/>
          </a:bodyPr>
          <a:lstStyle/>
          <a:p>
            <a:r>
              <a:rPr lang="en-US" sz="2400" b="1" dirty="0"/>
              <a:t>0</a:t>
            </a:r>
          </a:p>
        </p:txBody>
      </p:sp>
      <p:sp>
        <p:nvSpPr>
          <p:cNvPr id="6" name="TextBox 5"/>
          <p:cNvSpPr txBox="1"/>
          <p:nvPr/>
        </p:nvSpPr>
        <p:spPr>
          <a:xfrm>
            <a:off x="3122644"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7" name="TextBox 6"/>
          <p:cNvSpPr txBox="1"/>
          <p:nvPr/>
        </p:nvSpPr>
        <p:spPr>
          <a:xfrm>
            <a:off x="3122644" y="4071107"/>
            <a:ext cx="279400" cy="461665"/>
          </a:xfrm>
          <a:prstGeom prst="rect">
            <a:avLst/>
          </a:prstGeom>
          <a:noFill/>
        </p:spPr>
        <p:txBody>
          <a:bodyPr wrap="square" lIns="45720" rIns="45720" rtlCol="0">
            <a:spAutoFit/>
          </a:bodyPr>
          <a:lstStyle/>
          <a:p>
            <a:r>
              <a:rPr lang="en-US" sz="2400" b="1" dirty="0"/>
              <a:t>0</a:t>
            </a:r>
          </a:p>
        </p:txBody>
      </p:sp>
      <p:sp>
        <p:nvSpPr>
          <p:cNvPr id="8" name="TextBox 7"/>
          <p:cNvSpPr txBox="1"/>
          <p:nvPr/>
        </p:nvSpPr>
        <p:spPr>
          <a:xfrm>
            <a:off x="3122644" y="4874898"/>
            <a:ext cx="279400" cy="461665"/>
          </a:xfrm>
          <a:prstGeom prst="rect">
            <a:avLst/>
          </a:prstGeom>
          <a:noFill/>
        </p:spPr>
        <p:txBody>
          <a:bodyPr wrap="square" lIns="45720" rIns="45720" rtlCol="0">
            <a:spAutoFit/>
          </a:bodyPr>
          <a:lstStyle/>
          <a:p>
            <a:r>
              <a:rPr lang="en-US" sz="2400" b="1" dirty="0"/>
              <a:t>0</a:t>
            </a:r>
          </a:p>
        </p:txBody>
      </p:sp>
      <p:sp>
        <p:nvSpPr>
          <p:cNvPr id="9" name="TextBox 8"/>
          <p:cNvSpPr txBox="1"/>
          <p:nvPr/>
        </p:nvSpPr>
        <p:spPr>
          <a:xfrm>
            <a:off x="3122644" y="5631064"/>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21" name="Group 20"/>
          <p:cNvGrpSpPr/>
          <p:nvPr/>
        </p:nvGrpSpPr>
        <p:grpSpPr>
          <a:xfrm>
            <a:off x="3353412" y="1975762"/>
            <a:ext cx="750739" cy="661917"/>
            <a:chOff x="1273645" y="2149279"/>
            <a:chExt cx="750739" cy="661917"/>
          </a:xfrm>
        </p:grpSpPr>
        <p:sp>
          <p:nvSpPr>
            <p:cNvPr id="1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 name="Group 21"/>
          <p:cNvGrpSpPr/>
          <p:nvPr/>
        </p:nvGrpSpPr>
        <p:grpSpPr>
          <a:xfrm>
            <a:off x="3353411" y="3569086"/>
            <a:ext cx="750739" cy="661917"/>
            <a:chOff x="1273645" y="2149279"/>
            <a:chExt cx="750739" cy="661917"/>
          </a:xfrm>
        </p:grpSpPr>
        <p:sp>
          <p:nvSpPr>
            <p:cNvPr id="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8" name="Group 27"/>
          <p:cNvGrpSpPr/>
          <p:nvPr/>
        </p:nvGrpSpPr>
        <p:grpSpPr>
          <a:xfrm>
            <a:off x="3355935" y="5147364"/>
            <a:ext cx="750739" cy="661917"/>
            <a:chOff x="1273645" y="2149279"/>
            <a:chExt cx="750739" cy="661917"/>
          </a:xfrm>
        </p:grpSpPr>
        <p:sp>
          <p:nvSpPr>
            <p:cNvPr id="2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3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34" name="TextBox 33"/>
          <p:cNvSpPr txBox="1"/>
          <p:nvPr/>
        </p:nvSpPr>
        <p:spPr>
          <a:xfrm>
            <a:off x="4085096" y="1702309"/>
            <a:ext cx="279400" cy="461665"/>
          </a:xfrm>
          <a:prstGeom prst="rect">
            <a:avLst/>
          </a:prstGeom>
          <a:noFill/>
        </p:spPr>
        <p:txBody>
          <a:bodyPr wrap="square" lIns="45720" rIns="45720" rtlCol="0">
            <a:spAutoFit/>
          </a:bodyPr>
          <a:lstStyle/>
          <a:p>
            <a:r>
              <a:rPr lang="en-US" sz="2400" b="1" dirty="0"/>
              <a:t>0</a:t>
            </a:r>
          </a:p>
        </p:txBody>
      </p:sp>
      <p:sp>
        <p:nvSpPr>
          <p:cNvPr id="35" name="TextBox 34"/>
          <p:cNvSpPr txBox="1"/>
          <p:nvPr/>
        </p:nvSpPr>
        <p:spPr>
          <a:xfrm>
            <a:off x="4085096" y="246352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6" name="TextBox 35"/>
          <p:cNvSpPr txBox="1"/>
          <p:nvPr/>
        </p:nvSpPr>
        <p:spPr>
          <a:xfrm>
            <a:off x="4085096" y="3267316"/>
            <a:ext cx="279400" cy="461665"/>
          </a:xfrm>
          <a:prstGeom prst="rect">
            <a:avLst/>
          </a:prstGeom>
          <a:noFill/>
        </p:spPr>
        <p:txBody>
          <a:bodyPr wrap="square" lIns="45720" rIns="45720" rtlCol="0">
            <a:spAutoFit/>
          </a:bodyPr>
          <a:lstStyle/>
          <a:p>
            <a:r>
              <a:rPr lang="en-US" sz="2400" b="1" dirty="0"/>
              <a:t>0</a:t>
            </a:r>
          </a:p>
        </p:txBody>
      </p:sp>
      <p:sp>
        <p:nvSpPr>
          <p:cNvPr id="37" name="TextBox 36"/>
          <p:cNvSpPr txBox="1"/>
          <p:nvPr/>
        </p:nvSpPr>
        <p:spPr>
          <a:xfrm>
            <a:off x="4085096" y="4071107"/>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8" name="TextBox 37"/>
          <p:cNvSpPr txBox="1"/>
          <p:nvPr/>
        </p:nvSpPr>
        <p:spPr>
          <a:xfrm>
            <a:off x="4085096" y="4874898"/>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9" name="TextBox 38"/>
          <p:cNvSpPr txBox="1"/>
          <p:nvPr/>
        </p:nvSpPr>
        <p:spPr>
          <a:xfrm>
            <a:off x="4085096" y="5631064"/>
            <a:ext cx="279400" cy="461665"/>
          </a:xfrm>
          <a:prstGeom prst="rect">
            <a:avLst/>
          </a:prstGeom>
          <a:noFill/>
        </p:spPr>
        <p:txBody>
          <a:bodyPr wrap="square" lIns="45720" rIns="45720" rtlCol="0">
            <a:spAutoFit/>
          </a:bodyPr>
          <a:lstStyle/>
          <a:p>
            <a:r>
              <a:rPr lang="en-US" sz="2400" b="1" dirty="0"/>
              <a:t>0</a:t>
            </a:r>
          </a:p>
        </p:txBody>
      </p:sp>
      <p:grpSp>
        <p:nvGrpSpPr>
          <p:cNvPr id="40" name="Group 39"/>
          <p:cNvGrpSpPr/>
          <p:nvPr/>
        </p:nvGrpSpPr>
        <p:grpSpPr>
          <a:xfrm>
            <a:off x="4306732" y="2765295"/>
            <a:ext cx="750739" cy="661917"/>
            <a:chOff x="1273645" y="2149279"/>
            <a:chExt cx="750739" cy="661917"/>
          </a:xfrm>
        </p:grpSpPr>
        <p:sp>
          <p:nvSpPr>
            <p:cNvPr id="4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4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46" name="TextBox 45"/>
          <p:cNvSpPr txBox="1"/>
          <p:nvPr/>
        </p:nvSpPr>
        <p:spPr>
          <a:xfrm>
            <a:off x="5047637" y="2463525"/>
            <a:ext cx="279400" cy="461665"/>
          </a:xfrm>
          <a:prstGeom prst="rect">
            <a:avLst/>
          </a:prstGeom>
          <a:noFill/>
        </p:spPr>
        <p:txBody>
          <a:bodyPr wrap="square" lIns="45720" rIns="45720" rtlCol="0">
            <a:spAutoFit/>
          </a:bodyPr>
          <a:lstStyle/>
          <a:p>
            <a:r>
              <a:rPr lang="en-US" sz="2400" b="1" dirty="0"/>
              <a:t>0</a:t>
            </a:r>
          </a:p>
        </p:txBody>
      </p:sp>
      <p:sp>
        <p:nvSpPr>
          <p:cNvPr id="47" name="TextBox 46"/>
          <p:cNvSpPr txBox="1"/>
          <p:nvPr/>
        </p:nvSpPr>
        <p:spPr>
          <a:xfrm>
            <a:off x="5047637"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48" name="Group 47"/>
          <p:cNvGrpSpPr/>
          <p:nvPr/>
        </p:nvGrpSpPr>
        <p:grpSpPr>
          <a:xfrm>
            <a:off x="4306732" y="4379435"/>
            <a:ext cx="750739" cy="661917"/>
            <a:chOff x="1273645" y="2149279"/>
            <a:chExt cx="750739" cy="661917"/>
          </a:xfrm>
        </p:grpSpPr>
        <p:sp>
          <p:nvSpPr>
            <p:cNvPr id="4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5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54" name="TextBox 53"/>
          <p:cNvSpPr txBox="1"/>
          <p:nvPr/>
        </p:nvSpPr>
        <p:spPr>
          <a:xfrm>
            <a:off x="5047637" y="4077665"/>
            <a:ext cx="279400" cy="461665"/>
          </a:xfrm>
          <a:prstGeom prst="rect">
            <a:avLst/>
          </a:prstGeom>
          <a:noFill/>
        </p:spPr>
        <p:txBody>
          <a:bodyPr wrap="square" lIns="45720" rIns="45720" rtlCol="0">
            <a:spAutoFit/>
          </a:bodyPr>
          <a:lstStyle/>
          <a:p>
            <a:r>
              <a:rPr lang="en-US" sz="2400" b="1" dirty="0"/>
              <a:t>0</a:t>
            </a:r>
          </a:p>
        </p:txBody>
      </p:sp>
      <p:sp>
        <p:nvSpPr>
          <p:cNvPr id="55" name="TextBox 54"/>
          <p:cNvSpPr txBox="1"/>
          <p:nvPr/>
        </p:nvSpPr>
        <p:spPr>
          <a:xfrm>
            <a:off x="5047637" y="4881456"/>
            <a:ext cx="279400" cy="461665"/>
          </a:xfrm>
          <a:prstGeom prst="rect">
            <a:avLst/>
          </a:prstGeom>
          <a:noFill/>
        </p:spPr>
        <p:txBody>
          <a:bodyPr wrap="square" lIns="45720" rIns="45720" rtlCol="0">
            <a:spAutoFit/>
          </a:bodyPr>
          <a:lstStyle/>
          <a:p>
            <a:r>
              <a:rPr lang="en-US" sz="2400" b="1" dirty="0"/>
              <a:t>0</a:t>
            </a:r>
          </a:p>
        </p:txBody>
      </p:sp>
      <p:grpSp>
        <p:nvGrpSpPr>
          <p:cNvPr id="84" name="Group 83"/>
          <p:cNvGrpSpPr/>
          <p:nvPr/>
        </p:nvGrpSpPr>
        <p:grpSpPr>
          <a:xfrm>
            <a:off x="4335307" y="1468365"/>
            <a:ext cx="699907" cy="384405"/>
            <a:chOff x="3083671" y="2451148"/>
            <a:chExt cx="699907" cy="384405"/>
          </a:xfrm>
        </p:grpSpPr>
        <p:sp>
          <p:nvSpPr>
            <p:cNvPr id="80"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1"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2"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3"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85" name="Group 84"/>
          <p:cNvGrpSpPr/>
          <p:nvPr/>
        </p:nvGrpSpPr>
        <p:grpSpPr>
          <a:xfrm flipV="1">
            <a:off x="4335307" y="5972147"/>
            <a:ext cx="699907" cy="384405"/>
            <a:chOff x="3083671" y="2451148"/>
            <a:chExt cx="699907" cy="384405"/>
          </a:xfrm>
        </p:grpSpPr>
        <p:sp>
          <p:nvSpPr>
            <p:cNvPr id="8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8"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9"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90" name="TextBox 89"/>
          <p:cNvSpPr txBox="1"/>
          <p:nvPr/>
        </p:nvSpPr>
        <p:spPr>
          <a:xfrm>
            <a:off x="5047548" y="1693266"/>
            <a:ext cx="279400" cy="461665"/>
          </a:xfrm>
          <a:prstGeom prst="rect">
            <a:avLst/>
          </a:prstGeom>
          <a:noFill/>
        </p:spPr>
        <p:txBody>
          <a:bodyPr wrap="square" lIns="45720" rIns="45720" rtlCol="0">
            <a:spAutoFit/>
          </a:bodyPr>
          <a:lstStyle/>
          <a:p>
            <a:r>
              <a:rPr lang="en-US" sz="2400" b="1" dirty="0"/>
              <a:t>0</a:t>
            </a:r>
          </a:p>
        </p:txBody>
      </p:sp>
      <p:sp>
        <p:nvSpPr>
          <p:cNvPr id="91" name="TextBox 90"/>
          <p:cNvSpPr txBox="1"/>
          <p:nvPr/>
        </p:nvSpPr>
        <p:spPr>
          <a:xfrm>
            <a:off x="5047548" y="5631064"/>
            <a:ext cx="279400" cy="461665"/>
          </a:xfrm>
          <a:prstGeom prst="rect">
            <a:avLst/>
          </a:prstGeom>
          <a:noFill/>
        </p:spPr>
        <p:txBody>
          <a:bodyPr wrap="square" lIns="45720" rIns="45720" rtlCol="0">
            <a:spAutoFit/>
          </a:bodyPr>
          <a:lstStyle/>
          <a:p>
            <a:r>
              <a:rPr lang="en-US" sz="2400" b="1" dirty="0"/>
              <a:t>0</a:t>
            </a:r>
          </a:p>
        </p:txBody>
      </p:sp>
      <p:grpSp>
        <p:nvGrpSpPr>
          <p:cNvPr id="92" name="Group 91"/>
          <p:cNvGrpSpPr/>
          <p:nvPr/>
        </p:nvGrpSpPr>
        <p:grpSpPr>
          <a:xfrm>
            <a:off x="5282972" y="1956840"/>
            <a:ext cx="750739" cy="661917"/>
            <a:chOff x="1273645" y="2149279"/>
            <a:chExt cx="750739" cy="661917"/>
          </a:xfrm>
        </p:grpSpPr>
        <p:sp>
          <p:nvSpPr>
            <p:cNvPr id="9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9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98" name="Group 97"/>
          <p:cNvGrpSpPr/>
          <p:nvPr/>
        </p:nvGrpSpPr>
        <p:grpSpPr>
          <a:xfrm>
            <a:off x="5282971" y="3550164"/>
            <a:ext cx="750739" cy="661917"/>
            <a:chOff x="1273645" y="2149279"/>
            <a:chExt cx="750739" cy="661917"/>
          </a:xfrm>
        </p:grpSpPr>
        <p:sp>
          <p:nvSpPr>
            <p:cNvPr id="9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04" name="Group 103"/>
          <p:cNvGrpSpPr/>
          <p:nvPr/>
        </p:nvGrpSpPr>
        <p:grpSpPr>
          <a:xfrm>
            <a:off x="5285495" y="5128442"/>
            <a:ext cx="750739" cy="661917"/>
            <a:chOff x="1273645" y="2149279"/>
            <a:chExt cx="750739" cy="661917"/>
          </a:xfrm>
        </p:grpSpPr>
        <p:sp>
          <p:nvSpPr>
            <p:cNvPr id="10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10" name="TextBox 109"/>
          <p:cNvSpPr txBox="1"/>
          <p:nvPr/>
        </p:nvSpPr>
        <p:spPr>
          <a:xfrm>
            <a:off x="6014656" y="1683387"/>
            <a:ext cx="279400" cy="461665"/>
          </a:xfrm>
          <a:prstGeom prst="rect">
            <a:avLst/>
          </a:prstGeom>
          <a:noFill/>
        </p:spPr>
        <p:txBody>
          <a:bodyPr wrap="square" lIns="45720" rIns="45720" rtlCol="0">
            <a:spAutoFit/>
          </a:bodyPr>
          <a:lstStyle/>
          <a:p>
            <a:r>
              <a:rPr lang="en-US" sz="2400" b="1" dirty="0"/>
              <a:t>0</a:t>
            </a:r>
          </a:p>
        </p:txBody>
      </p:sp>
      <p:sp>
        <p:nvSpPr>
          <p:cNvPr id="111" name="TextBox 110"/>
          <p:cNvSpPr txBox="1"/>
          <p:nvPr/>
        </p:nvSpPr>
        <p:spPr>
          <a:xfrm>
            <a:off x="6014656" y="2444603"/>
            <a:ext cx="279400" cy="461665"/>
          </a:xfrm>
          <a:prstGeom prst="rect">
            <a:avLst/>
          </a:prstGeom>
          <a:noFill/>
        </p:spPr>
        <p:txBody>
          <a:bodyPr wrap="square" lIns="45720" rIns="45720" rtlCol="0">
            <a:spAutoFit/>
          </a:bodyPr>
          <a:lstStyle/>
          <a:p>
            <a:r>
              <a:rPr lang="en-US" sz="2400" b="1" dirty="0"/>
              <a:t>0</a:t>
            </a:r>
          </a:p>
        </p:txBody>
      </p:sp>
      <p:sp>
        <p:nvSpPr>
          <p:cNvPr id="112" name="TextBox 111"/>
          <p:cNvSpPr txBox="1"/>
          <p:nvPr/>
        </p:nvSpPr>
        <p:spPr>
          <a:xfrm>
            <a:off x="6014656" y="3248394"/>
            <a:ext cx="279400" cy="461665"/>
          </a:xfrm>
          <a:prstGeom prst="rect">
            <a:avLst/>
          </a:prstGeom>
          <a:noFill/>
        </p:spPr>
        <p:txBody>
          <a:bodyPr wrap="square" lIns="45720" rIns="45720" rtlCol="0">
            <a:spAutoFit/>
          </a:bodyPr>
          <a:lstStyle/>
          <a:p>
            <a:r>
              <a:rPr lang="en-US" sz="2400" b="1" dirty="0"/>
              <a:t>0</a:t>
            </a:r>
          </a:p>
        </p:txBody>
      </p:sp>
      <p:sp>
        <p:nvSpPr>
          <p:cNvPr id="113" name="TextBox 112"/>
          <p:cNvSpPr txBox="1"/>
          <p:nvPr/>
        </p:nvSpPr>
        <p:spPr>
          <a:xfrm>
            <a:off x="6014656" y="405218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14" name="TextBox 113"/>
          <p:cNvSpPr txBox="1"/>
          <p:nvPr/>
        </p:nvSpPr>
        <p:spPr>
          <a:xfrm>
            <a:off x="6014656" y="4855976"/>
            <a:ext cx="279400" cy="461665"/>
          </a:xfrm>
          <a:prstGeom prst="rect">
            <a:avLst/>
          </a:prstGeom>
          <a:noFill/>
        </p:spPr>
        <p:txBody>
          <a:bodyPr wrap="square" lIns="45720" rIns="45720" rtlCol="0">
            <a:spAutoFit/>
          </a:bodyPr>
          <a:lstStyle/>
          <a:p>
            <a:r>
              <a:rPr lang="en-US" sz="2400" b="1" dirty="0"/>
              <a:t>0</a:t>
            </a:r>
          </a:p>
        </p:txBody>
      </p:sp>
      <p:sp>
        <p:nvSpPr>
          <p:cNvPr id="115" name="TextBox 114"/>
          <p:cNvSpPr txBox="1"/>
          <p:nvPr/>
        </p:nvSpPr>
        <p:spPr>
          <a:xfrm>
            <a:off x="6014656" y="5612142"/>
            <a:ext cx="279400" cy="461665"/>
          </a:xfrm>
          <a:prstGeom prst="rect">
            <a:avLst/>
          </a:prstGeom>
          <a:noFill/>
        </p:spPr>
        <p:txBody>
          <a:bodyPr wrap="square" lIns="45720" rIns="45720" rtlCol="0">
            <a:spAutoFit/>
          </a:bodyPr>
          <a:lstStyle/>
          <a:p>
            <a:r>
              <a:rPr lang="en-US" sz="2400" b="1" dirty="0"/>
              <a:t>0</a:t>
            </a:r>
          </a:p>
        </p:txBody>
      </p:sp>
      <p:sp>
        <p:nvSpPr>
          <p:cNvPr id="58" name="Rectangle 57"/>
          <p:cNvSpPr/>
          <p:nvPr/>
        </p:nvSpPr>
        <p:spPr>
          <a:xfrm>
            <a:off x="3576100" y="2121811"/>
            <a:ext cx="301686" cy="369332"/>
          </a:xfrm>
          <a:prstGeom prst="rect">
            <a:avLst/>
          </a:prstGeom>
        </p:spPr>
        <p:txBody>
          <a:bodyPr wrap="none">
            <a:spAutoFit/>
          </a:bodyPr>
          <a:lstStyle/>
          <a:p>
            <a:r>
              <a:rPr lang="en-US" dirty="0"/>
              <a:t>1</a:t>
            </a:r>
          </a:p>
        </p:txBody>
      </p:sp>
      <p:sp>
        <p:nvSpPr>
          <p:cNvPr id="148" name="Rectangle 147"/>
          <p:cNvSpPr/>
          <p:nvPr/>
        </p:nvSpPr>
        <p:spPr>
          <a:xfrm>
            <a:off x="3576100" y="3714606"/>
            <a:ext cx="301686" cy="369332"/>
          </a:xfrm>
          <a:prstGeom prst="rect">
            <a:avLst/>
          </a:prstGeom>
        </p:spPr>
        <p:txBody>
          <a:bodyPr wrap="none">
            <a:spAutoFit/>
          </a:bodyPr>
          <a:lstStyle/>
          <a:p>
            <a:r>
              <a:rPr lang="en-US" dirty="0"/>
              <a:t>2</a:t>
            </a:r>
          </a:p>
        </p:txBody>
      </p:sp>
      <p:sp>
        <p:nvSpPr>
          <p:cNvPr id="149" name="Rectangle 148"/>
          <p:cNvSpPr/>
          <p:nvPr/>
        </p:nvSpPr>
        <p:spPr>
          <a:xfrm>
            <a:off x="3577287" y="5284992"/>
            <a:ext cx="301686" cy="369332"/>
          </a:xfrm>
          <a:prstGeom prst="rect">
            <a:avLst/>
          </a:prstGeom>
        </p:spPr>
        <p:txBody>
          <a:bodyPr wrap="none">
            <a:spAutoFit/>
          </a:bodyPr>
          <a:lstStyle/>
          <a:p>
            <a:r>
              <a:rPr lang="en-US" dirty="0"/>
              <a:t>3</a:t>
            </a:r>
          </a:p>
        </p:txBody>
      </p:sp>
      <p:sp>
        <p:nvSpPr>
          <p:cNvPr id="168" name="Rectangle 167"/>
          <p:cNvSpPr/>
          <p:nvPr/>
        </p:nvSpPr>
        <p:spPr>
          <a:xfrm>
            <a:off x="4533780" y="4522033"/>
            <a:ext cx="301686" cy="369332"/>
          </a:xfrm>
          <a:prstGeom prst="rect">
            <a:avLst/>
          </a:prstGeom>
        </p:spPr>
        <p:txBody>
          <a:bodyPr wrap="none">
            <a:spAutoFit/>
          </a:bodyPr>
          <a:lstStyle/>
          <a:p>
            <a:r>
              <a:rPr lang="en-US" dirty="0"/>
              <a:t>6</a:t>
            </a:r>
          </a:p>
        </p:txBody>
      </p:sp>
      <p:sp>
        <p:nvSpPr>
          <p:cNvPr id="169" name="Rectangle 168"/>
          <p:cNvSpPr/>
          <p:nvPr/>
        </p:nvSpPr>
        <p:spPr>
          <a:xfrm>
            <a:off x="4529057" y="6040144"/>
            <a:ext cx="301686" cy="369332"/>
          </a:xfrm>
          <a:prstGeom prst="rect">
            <a:avLst/>
          </a:prstGeom>
        </p:spPr>
        <p:txBody>
          <a:bodyPr wrap="none">
            <a:spAutoFit/>
          </a:bodyPr>
          <a:lstStyle/>
          <a:p>
            <a:r>
              <a:rPr lang="en-US" dirty="0"/>
              <a:t>7</a:t>
            </a:r>
          </a:p>
        </p:txBody>
      </p:sp>
      <p:sp>
        <p:nvSpPr>
          <p:cNvPr id="170" name="Rectangle 169"/>
          <p:cNvSpPr/>
          <p:nvPr/>
        </p:nvSpPr>
        <p:spPr>
          <a:xfrm>
            <a:off x="4529057" y="2911170"/>
            <a:ext cx="301686" cy="369332"/>
          </a:xfrm>
          <a:prstGeom prst="rect">
            <a:avLst/>
          </a:prstGeom>
        </p:spPr>
        <p:txBody>
          <a:bodyPr wrap="none">
            <a:spAutoFit/>
          </a:bodyPr>
          <a:lstStyle/>
          <a:p>
            <a:r>
              <a:rPr lang="en-US" dirty="0"/>
              <a:t>5</a:t>
            </a:r>
          </a:p>
        </p:txBody>
      </p:sp>
      <p:sp>
        <p:nvSpPr>
          <p:cNvPr id="171" name="Rectangle 170"/>
          <p:cNvSpPr/>
          <p:nvPr/>
        </p:nvSpPr>
        <p:spPr>
          <a:xfrm>
            <a:off x="4528077" y="1405104"/>
            <a:ext cx="301686" cy="369332"/>
          </a:xfrm>
          <a:prstGeom prst="rect">
            <a:avLst/>
          </a:prstGeom>
        </p:spPr>
        <p:txBody>
          <a:bodyPr wrap="none">
            <a:spAutoFit/>
          </a:bodyPr>
          <a:lstStyle/>
          <a:p>
            <a:r>
              <a:rPr lang="en-US" dirty="0"/>
              <a:t>4</a:t>
            </a:r>
          </a:p>
        </p:txBody>
      </p:sp>
      <p:sp>
        <p:nvSpPr>
          <p:cNvPr id="172" name="Rectangle 171"/>
          <p:cNvSpPr/>
          <p:nvPr/>
        </p:nvSpPr>
        <p:spPr>
          <a:xfrm>
            <a:off x="5511768" y="2094297"/>
            <a:ext cx="301686" cy="369332"/>
          </a:xfrm>
          <a:prstGeom prst="rect">
            <a:avLst/>
          </a:prstGeom>
        </p:spPr>
        <p:txBody>
          <a:bodyPr wrap="none">
            <a:spAutoFit/>
          </a:bodyPr>
          <a:lstStyle/>
          <a:p>
            <a:r>
              <a:rPr lang="en-US" dirty="0"/>
              <a:t>1</a:t>
            </a:r>
          </a:p>
        </p:txBody>
      </p:sp>
      <p:sp>
        <p:nvSpPr>
          <p:cNvPr id="173" name="Rectangle 172"/>
          <p:cNvSpPr/>
          <p:nvPr/>
        </p:nvSpPr>
        <p:spPr>
          <a:xfrm>
            <a:off x="5511768" y="3687092"/>
            <a:ext cx="301686" cy="369332"/>
          </a:xfrm>
          <a:prstGeom prst="rect">
            <a:avLst/>
          </a:prstGeom>
        </p:spPr>
        <p:txBody>
          <a:bodyPr wrap="none">
            <a:spAutoFit/>
          </a:bodyPr>
          <a:lstStyle/>
          <a:p>
            <a:r>
              <a:rPr lang="en-US" dirty="0"/>
              <a:t>2</a:t>
            </a:r>
          </a:p>
        </p:txBody>
      </p:sp>
      <p:sp>
        <p:nvSpPr>
          <p:cNvPr id="174" name="Rectangle 173"/>
          <p:cNvSpPr/>
          <p:nvPr/>
        </p:nvSpPr>
        <p:spPr>
          <a:xfrm>
            <a:off x="5512955" y="5257478"/>
            <a:ext cx="301686" cy="369332"/>
          </a:xfrm>
          <a:prstGeom prst="rect">
            <a:avLst/>
          </a:prstGeom>
        </p:spPr>
        <p:txBody>
          <a:bodyPr wrap="none">
            <a:spAutoFit/>
          </a:bodyPr>
          <a:lstStyle/>
          <a:p>
            <a:r>
              <a:rPr lang="en-US" dirty="0"/>
              <a:t>3</a:t>
            </a:r>
          </a:p>
        </p:txBody>
      </p:sp>
      <p:grpSp>
        <p:nvGrpSpPr>
          <p:cNvPr id="57" name="Group 56">
            <a:extLst>
              <a:ext uri="{FF2B5EF4-FFF2-40B4-BE49-F238E27FC236}">
                <a16:creationId xmlns:a16="http://schemas.microsoft.com/office/drawing/2014/main" id="{73E920D5-D68E-4F5F-93C6-5ED1436BA25D}"/>
              </a:ext>
            </a:extLst>
          </p:cNvPr>
          <p:cNvGrpSpPr/>
          <p:nvPr/>
        </p:nvGrpSpPr>
        <p:grpSpPr>
          <a:xfrm>
            <a:off x="6242456" y="1407012"/>
            <a:ext cx="4661096" cy="5004372"/>
            <a:chOff x="6572656" y="1394312"/>
            <a:chExt cx="4661096" cy="5004372"/>
          </a:xfrm>
        </p:grpSpPr>
        <p:sp>
          <p:nvSpPr>
            <p:cNvPr id="253" name="Shape 110">
              <a:extLst>
                <a:ext uri="{FF2B5EF4-FFF2-40B4-BE49-F238E27FC236}">
                  <a16:creationId xmlns:a16="http://schemas.microsoft.com/office/drawing/2014/main" id="{B8152273-D740-4C59-9253-3D3590049D24}"/>
                </a:ext>
              </a:extLst>
            </p:cNvPr>
            <p:cNvSpPr>
              <a:spLocks noChangeAspect="1"/>
            </p:cNvSpPr>
            <p:nvPr/>
          </p:nvSpPr>
          <p:spPr>
            <a:xfrm>
              <a:off x="7680496" y="5211755"/>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4" name="Shape 110">
              <a:extLst>
                <a:ext uri="{FF2B5EF4-FFF2-40B4-BE49-F238E27FC236}">
                  <a16:creationId xmlns:a16="http://schemas.microsoft.com/office/drawing/2014/main" id="{0CDF33A7-6CA5-46E7-91BA-6B24C38129DA}"/>
                </a:ext>
              </a:extLst>
            </p:cNvPr>
            <p:cNvSpPr>
              <a:spLocks noChangeAspect="1"/>
            </p:cNvSpPr>
            <p:nvPr/>
          </p:nvSpPr>
          <p:spPr>
            <a:xfrm>
              <a:off x="7677332" y="2043589"/>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5" name="Shape 110">
              <a:extLst>
                <a:ext uri="{FF2B5EF4-FFF2-40B4-BE49-F238E27FC236}">
                  <a16:creationId xmlns:a16="http://schemas.microsoft.com/office/drawing/2014/main" id="{BE3EE482-D450-4025-A847-73D169EEEA4A}"/>
                </a:ext>
              </a:extLst>
            </p:cNvPr>
            <p:cNvSpPr>
              <a:spLocks noChangeAspect="1"/>
            </p:cNvSpPr>
            <p:nvPr/>
          </p:nvSpPr>
          <p:spPr>
            <a:xfrm>
              <a:off x="7676856" y="3635862"/>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6" name="Freeform: Shape 255">
              <a:extLst>
                <a:ext uri="{FF2B5EF4-FFF2-40B4-BE49-F238E27FC236}">
                  <a16:creationId xmlns:a16="http://schemas.microsoft.com/office/drawing/2014/main" id="{2559F19E-3C5B-49D2-8EEF-8C27BE0A72B9}"/>
                </a:ext>
              </a:extLst>
            </p:cNvPr>
            <p:cNvSpPr/>
            <p:nvPr/>
          </p:nvSpPr>
          <p:spPr>
            <a:xfrm>
              <a:off x="6713484" y="6071340"/>
              <a:ext cx="469256" cy="242179"/>
            </a:xfrm>
            <a:custGeom>
              <a:avLst/>
              <a:gdLst>
                <a:gd name="connsiteX0" fmla="*/ 234628 w 469256"/>
                <a:gd name="connsiteY0" fmla="*/ 0 h 242179"/>
                <a:gd name="connsiteX1" fmla="*/ 469256 w 469256"/>
                <a:gd name="connsiteY1" fmla="*/ 234628 h 242179"/>
                <a:gd name="connsiteX2" fmla="*/ 468495 w 469256"/>
                <a:gd name="connsiteY2" fmla="*/ 242179 h 242179"/>
                <a:gd name="connsiteX3" fmla="*/ 761 w 469256"/>
                <a:gd name="connsiteY3" fmla="*/ 242179 h 242179"/>
                <a:gd name="connsiteX4" fmla="*/ 0 w 469256"/>
                <a:gd name="connsiteY4" fmla="*/ 234628 h 242179"/>
                <a:gd name="connsiteX5" fmla="*/ 234628 w 469256"/>
                <a:gd name="connsiteY5" fmla="*/ 0 h 24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256" h="242179">
                  <a:moveTo>
                    <a:pt x="234628" y="0"/>
                  </a:moveTo>
                  <a:cubicBezTo>
                    <a:pt x="364209" y="0"/>
                    <a:pt x="469256" y="105047"/>
                    <a:pt x="469256" y="234628"/>
                  </a:cubicBezTo>
                  <a:lnTo>
                    <a:pt x="468495" y="242179"/>
                  </a:lnTo>
                  <a:lnTo>
                    <a:pt x="761" y="242179"/>
                  </a:lnTo>
                  <a:lnTo>
                    <a:pt x="0" y="234628"/>
                  </a:lnTo>
                  <a:cubicBezTo>
                    <a:pt x="0" y="105047"/>
                    <a:pt x="105047" y="0"/>
                    <a:pt x="23462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Shape 110">
              <a:extLst>
                <a:ext uri="{FF2B5EF4-FFF2-40B4-BE49-F238E27FC236}">
                  <a16:creationId xmlns:a16="http://schemas.microsoft.com/office/drawing/2014/main" id="{ABF29BA9-7CEC-4F4E-BEED-EC20D307843B}"/>
                </a:ext>
              </a:extLst>
            </p:cNvPr>
            <p:cNvSpPr>
              <a:spLocks noChangeAspect="1"/>
            </p:cNvSpPr>
            <p:nvPr/>
          </p:nvSpPr>
          <p:spPr>
            <a:xfrm>
              <a:off x="6715778" y="4446082"/>
              <a:ext cx="469256" cy="469256"/>
            </a:xfrm>
            <a:prstGeom prst="ellipse">
              <a:avLst/>
            </a:prstGeom>
            <a:ln/>
          </p:spPr>
          <p:style>
            <a:lnRef idx="1">
              <a:schemeClr val="accent2"/>
            </a:lnRef>
            <a:fillRef idx="2">
              <a:schemeClr val="accent2"/>
            </a:fillRef>
            <a:effectRef idx="1">
              <a:schemeClr val="accent2"/>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8" name="Shape 110">
              <a:extLst>
                <a:ext uri="{FF2B5EF4-FFF2-40B4-BE49-F238E27FC236}">
                  <a16:creationId xmlns:a16="http://schemas.microsoft.com/office/drawing/2014/main" id="{081A3F1D-968F-44C6-8688-412C8DCADBA5}"/>
                </a:ext>
              </a:extLst>
            </p:cNvPr>
            <p:cNvSpPr>
              <a:spLocks noChangeAspect="1"/>
            </p:cNvSpPr>
            <p:nvPr/>
          </p:nvSpPr>
          <p:spPr>
            <a:xfrm>
              <a:off x="6712028" y="2831668"/>
              <a:ext cx="469256" cy="469256"/>
            </a:xfrm>
            <a:prstGeom prst="ellipse">
              <a:avLst/>
            </a:prstGeom>
            <a:ln/>
          </p:spPr>
          <p:style>
            <a:lnRef idx="1">
              <a:schemeClr val="accent3"/>
            </a:lnRef>
            <a:fillRef idx="2">
              <a:schemeClr val="accent3"/>
            </a:fillRef>
            <a:effectRef idx="1">
              <a:schemeClr val="accent3"/>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59" name="Shape 110">
              <a:extLst>
                <a:ext uri="{FF2B5EF4-FFF2-40B4-BE49-F238E27FC236}">
                  <a16:creationId xmlns:a16="http://schemas.microsoft.com/office/drawing/2014/main" id="{3E177485-F0C9-4D17-ADFE-A783644DA98F}"/>
                </a:ext>
              </a:extLst>
            </p:cNvPr>
            <p:cNvSpPr>
              <a:spLocks noChangeAspect="1"/>
            </p:cNvSpPr>
            <p:nvPr/>
          </p:nvSpPr>
          <p:spPr>
            <a:xfrm>
              <a:off x="9571902" y="5211755"/>
              <a:ext cx="469256" cy="469256"/>
            </a:xfrm>
            <a:prstGeom prst="ellipse">
              <a:avLst/>
            </a:prstGeom>
            <a:ln/>
          </p:spPr>
          <p:style>
            <a:lnRef idx="1">
              <a:schemeClr val="accent4"/>
            </a:lnRef>
            <a:fillRef idx="2">
              <a:schemeClr val="accent4"/>
            </a:fillRef>
            <a:effectRef idx="1">
              <a:schemeClr val="accent4"/>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0" name="Shape 110">
              <a:extLst>
                <a:ext uri="{FF2B5EF4-FFF2-40B4-BE49-F238E27FC236}">
                  <a16:creationId xmlns:a16="http://schemas.microsoft.com/office/drawing/2014/main" id="{F5F30AAE-9BA1-4164-908D-5ED4D6B53821}"/>
                </a:ext>
              </a:extLst>
            </p:cNvPr>
            <p:cNvSpPr>
              <a:spLocks noChangeAspect="1"/>
            </p:cNvSpPr>
            <p:nvPr/>
          </p:nvSpPr>
          <p:spPr>
            <a:xfrm>
              <a:off x="9568738" y="2043589"/>
              <a:ext cx="469256" cy="469256"/>
            </a:xfrm>
            <a:prstGeom prst="ellipse">
              <a:avLst/>
            </a:prstGeom>
            <a:ln/>
          </p:spPr>
          <p:style>
            <a:lnRef idx="1">
              <a:schemeClr val="accent5"/>
            </a:lnRef>
            <a:fillRef idx="2">
              <a:schemeClr val="accent5"/>
            </a:fillRef>
            <a:effectRef idx="1">
              <a:schemeClr val="accent5"/>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1" name="Shape 110">
              <a:extLst>
                <a:ext uri="{FF2B5EF4-FFF2-40B4-BE49-F238E27FC236}">
                  <a16:creationId xmlns:a16="http://schemas.microsoft.com/office/drawing/2014/main" id="{4DFF8E8C-82EB-402E-BAD1-25D70C2DE7ED}"/>
                </a:ext>
              </a:extLst>
            </p:cNvPr>
            <p:cNvSpPr>
              <a:spLocks noChangeAspect="1"/>
            </p:cNvSpPr>
            <p:nvPr/>
          </p:nvSpPr>
          <p:spPr>
            <a:xfrm>
              <a:off x="9568262" y="3635862"/>
              <a:ext cx="469256" cy="469256"/>
            </a:xfrm>
            <a:prstGeom prst="ellipse">
              <a:avLst/>
            </a:prstGeom>
            <a:ln/>
          </p:spPr>
          <p:style>
            <a:lnRef idx="1">
              <a:schemeClr val="accent6"/>
            </a:lnRef>
            <a:fillRef idx="2">
              <a:schemeClr val="accent6"/>
            </a:fillRef>
            <a:effectRef idx="1">
              <a:schemeClr val="accent6"/>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2" name="Freeform: Shape 261">
              <a:extLst>
                <a:ext uri="{FF2B5EF4-FFF2-40B4-BE49-F238E27FC236}">
                  <a16:creationId xmlns:a16="http://schemas.microsoft.com/office/drawing/2014/main" id="{62173FE3-9E5C-4C12-BC56-D8CD8ACC6A5C}"/>
                </a:ext>
              </a:extLst>
            </p:cNvPr>
            <p:cNvSpPr/>
            <p:nvPr/>
          </p:nvSpPr>
          <p:spPr>
            <a:xfrm>
              <a:off x="8602509" y="6071340"/>
              <a:ext cx="469256" cy="242179"/>
            </a:xfrm>
            <a:custGeom>
              <a:avLst/>
              <a:gdLst>
                <a:gd name="connsiteX0" fmla="*/ 234628 w 469256"/>
                <a:gd name="connsiteY0" fmla="*/ 0 h 242179"/>
                <a:gd name="connsiteX1" fmla="*/ 469256 w 469256"/>
                <a:gd name="connsiteY1" fmla="*/ 234628 h 242179"/>
                <a:gd name="connsiteX2" fmla="*/ 468495 w 469256"/>
                <a:gd name="connsiteY2" fmla="*/ 242179 h 242179"/>
                <a:gd name="connsiteX3" fmla="*/ 761 w 469256"/>
                <a:gd name="connsiteY3" fmla="*/ 242179 h 242179"/>
                <a:gd name="connsiteX4" fmla="*/ 0 w 469256"/>
                <a:gd name="connsiteY4" fmla="*/ 234628 h 242179"/>
                <a:gd name="connsiteX5" fmla="*/ 234628 w 469256"/>
                <a:gd name="connsiteY5" fmla="*/ 0 h 24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256" h="242179">
                  <a:moveTo>
                    <a:pt x="234628" y="0"/>
                  </a:moveTo>
                  <a:cubicBezTo>
                    <a:pt x="364209" y="0"/>
                    <a:pt x="469256" y="105047"/>
                    <a:pt x="469256" y="234628"/>
                  </a:cubicBezTo>
                  <a:lnTo>
                    <a:pt x="468495" y="242179"/>
                  </a:lnTo>
                  <a:lnTo>
                    <a:pt x="761" y="242179"/>
                  </a:lnTo>
                  <a:lnTo>
                    <a:pt x="0" y="234628"/>
                  </a:lnTo>
                  <a:cubicBezTo>
                    <a:pt x="0" y="105047"/>
                    <a:pt x="105047" y="0"/>
                    <a:pt x="234628"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Shape 110">
              <a:extLst>
                <a:ext uri="{FF2B5EF4-FFF2-40B4-BE49-F238E27FC236}">
                  <a16:creationId xmlns:a16="http://schemas.microsoft.com/office/drawing/2014/main" id="{AC9D2489-F811-41FA-B121-978AE5E6DAC0}"/>
                </a:ext>
              </a:extLst>
            </p:cNvPr>
            <p:cNvSpPr>
              <a:spLocks noChangeAspect="1"/>
            </p:cNvSpPr>
            <p:nvPr/>
          </p:nvSpPr>
          <p:spPr>
            <a:xfrm>
              <a:off x="8607184" y="4446082"/>
              <a:ext cx="469256" cy="469256"/>
            </a:xfrm>
            <a:prstGeom prst="ellipse">
              <a:avLst/>
            </a:prstGeom>
            <a:ln/>
          </p:spPr>
          <p:style>
            <a:lnRef idx="1">
              <a:schemeClr val="accent2"/>
            </a:lnRef>
            <a:fillRef idx="2">
              <a:schemeClr val="accent2"/>
            </a:fillRef>
            <a:effectRef idx="1">
              <a:schemeClr val="accent2"/>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264" name="Shape 110">
              <a:extLst>
                <a:ext uri="{FF2B5EF4-FFF2-40B4-BE49-F238E27FC236}">
                  <a16:creationId xmlns:a16="http://schemas.microsoft.com/office/drawing/2014/main" id="{57A04609-E1F7-40E2-9B65-BFDD0A03D1CF}"/>
                </a:ext>
              </a:extLst>
            </p:cNvPr>
            <p:cNvSpPr>
              <a:spLocks noChangeAspect="1"/>
            </p:cNvSpPr>
            <p:nvPr/>
          </p:nvSpPr>
          <p:spPr>
            <a:xfrm>
              <a:off x="8603434" y="2831668"/>
              <a:ext cx="469256" cy="469256"/>
            </a:xfrm>
            <a:prstGeom prst="ellipse">
              <a:avLst/>
            </a:prstGeom>
            <a:ln/>
          </p:spPr>
          <p:style>
            <a:lnRef idx="1">
              <a:schemeClr val="accent3"/>
            </a:lnRef>
            <a:fillRef idx="2">
              <a:schemeClr val="accent3"/>
            </a:fillRef>
            <a:effectRef idx="1">
              <a:schemeClr val="accent3"/>
            </a:effectRef>
            <a:fontRef idx="minor">
              <a:schemeClr val="dk1"/>
            </a:fontRef>
          </p:style>
          <p:txBody>
            <a:bodyPr wrap="square" lIns="50800" tIns="50800" rIns="50800" bIns="50800" numCol="1" anchor="ctr">
              <a:noAutofit/>
            </a:bodyPr>
            <a:lstStyle/>
            <a:p>
              <a:pPr>
                <a:defRPr sz="2400">
                  <a:solidFill>
                    <a:srgbClr val="FF2600"/>
                  </a:solidFill>
                </a:defRPr>
              </a:pPr>
              <a:endParaRPr sz="2400" b="1"/>
            </a:p>
          </p:txBody>
        </p:sp>
        <p:sp>
          <p:nvSpPr>
            <p:cNvPr id="10" name="TextBox 9"/>
            <p:cNvSpPr txBox="1"/>
            <p:nvPr/>
          </p:nvSpPr>
          <p:spPr>
            <a:xfrm>
              <a:off x="7301138" y="1693266"/>
              <a:ext cx="279400" cy="461665"/>
            </a:xfrm>
            <a:prstGeom prst="rect">
              <a:avLst/>
            </a:prstGeom>
            <a:noFill/>
          </p:spPr>
          <p:txBody>
            <a:bodyPr wrap="square" lIns="45720" rIns="45720" rtlCol="0">
              <a:spAutoFit/>
            </a:bodyPr>
            <a:lstStyle/>
            <a:p>
              <a:r>
                <a:rPr lang="en-US" sz="2400" b="1" dirty="0"/>
                <a:t>0</a:t>
              </a:r>
            </a:p>
          </p:txBody>
        </p:sp>
        <p:sp>
          <p:nvSpPr>
            <p:cNvPr id="11" name="TextBox 10"/>
            <p:cNvSpPr txBox="1"/>
            <p:nvPr/>
          </p:nvSpPr>
          <p:spPr>
            <a:xfrm>
              <a:off x="7301138" y="2436726"/>
              <a:ext cx="279400" cy="461665"/>
            </a:xfrm>
            <a:prstGeom prst="rect">
              <a:avLst/>
            </a:prstGeom>
            <a:noFill/>
          </p:spPr>
          <p:txBody>
            <a:bodyPr wrap="square" lIns="45720" rIns="45720" rtlCol="0">
              <a:spAutoFit/>
            </a:bodyPr>
            <a:lstStyle/>
            <a:p>
              <a:r>
                <a:rPr lang="en-US" sz="2400" b="1" dirty="0"/>
                <a:t>0</a:t>
              </a:r>
            </a:p>
          </p:txBody>
        </p:sp>
        <p:sp>
          <p:nvSpPr>
            <p:cNvPr id="12" name="TextBox 11"/>
            <p:cNvSpPr txBox="1"/>
            <p:nvPr/>
          </p:nvSpPr>
          <p:spPr>
            <a:xfrm>
              <a:off x="7301138" y="3240517"/>
              <a:ext cx="279400" cy="461665"/>
            </a:xfrm>
            <a:prstGeom prst="rect">
              <a:avLst/>
            </a:prstGeom>
            <a:noFill/>
          </p:spPr>
          <p:txBody>
            <a:bodyPr wrap="square" lIns="45720" rIns="45720" rtlCol="0">
              <a:spAutoFit/>
            </a:bodyPr>
            <a:lstStyle/>
            <a:p>
              <a:r>
                <a:rPr lang="en-US" sz="2400" b="1" dirty="0"/>
                <a:t>0</a:t>
              </a:r>
            </a:p>
          </p:txBody>
        </p:sp>
        <p:sp>
          <p:nvSpPr>
            <p:cNvPr id="13" name="TextBox 12"/>
            <p:cNvSpPr txBox="1"/>
            <p:nvPr/>
          </p:nvSpPr>
          <p:spPr>
            <a:xfrm>
              <a:off x="7301138" y="403553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4" name="TextBox 13"/>
            <p:cNvSpPr txBox="1"/>
            <p:nvPr/>
          </p:nvSpPr>
          <p:spPr>
            <a:xfrm>
              <a:off x="7301138" y="4848099"/>
              <a:ext cx="279400" cy="461665"/>
            </a:xfrm>
            <a:prstGeom prst="rect">
              <a:avLst/>
            </a:prstGeom>
            <a:noFill/>
          </p:spPr>
          <p:txBody>
            <a:bodyPr wrap="square" lIns="45720" rIns="45720" rtlCol="0">
              <a:spAutoFit/>
            </a:bodyPr>
            <a:lstStyle/>
            <a:p>
              <a:r>
                <a:rPr lang="en-US" sz="2400" b="1" dirty="0"/>
                <a:t>0</a:t>
              </a:r>
            </a:p>
          </p:txBody>
        </p:sp>
        <p:sp>
          <p:nvSpPr>
            <p:cNvPr id="15" name="TextBox 14"/>
            <p:cNvSpPr txBox="1"/>
            <p:nvPr/>
          </p:nvSpPr>
          <p:spPr>
            <a:xfrm>
              <a:off x="7282312" y="5589374"/>
              <a:ext cx="279400" cy="461665"/>
            </a:xfrm>
            <a:prstGeom prst="rect">
              <a:avLst/>
            </a:prstGeom>
            <a:noFill/>
          </p:spPr>
          <p:txBody>
            <a:bodyPr wrap="square" lIns="45720" rIns="45720" rtlCol="0">
              <a:spAutoFit/>
            </a:bodyPr>
            <a:lstStyle/>
            <a:p>
              <a:r>
                <a:rPr lang="en-US" sz="2400" b="1" dirty="0"/>
                <a:t>0</a:t>
              </a:r>
            </a:p>
          </p:txBody>
        </p:sp>
        <p:grpSp>
          <p:nvGrpSpPr>
            <p:cNvPr id="116" name="Group 115"/>
            <p:cNvGrpSpPr/>
            <p:nvPr/>
          </p:nvGrpSpPr>
          <p:grpSpPr>
            <a:xfrm>
              <a:off x="6572656" y="2735578"/>
              <a:ext cx="750739" cy="661917"/>
              <a:chOff x="1273645" y="2149279"/>
              <a:chExt cx="750739" cy="661917"/>
            </a:xfrm>
          </p:grpSpPr>
          <p:sp>
            <p:nvSpPr>
              <p:cNvPr id="1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4" name="Group 123"/>
            <p:cNvGrpSpPr/>
            <p:nvPr/>
          </p:nvGrpSpPr>
          <p:grpSpPr>
            <a:xfrm>
              <a:off x="6572656" y="4349718"/>
              <a:ext cx="750739" cy="661917"/>
              <a:chOff x="1273645" y="2149279"/>
              <a:chExt cx="750739" cy="661917"/>
            </a:xfrm>
          </p:grpSpPr>
          <p:sp>
            <p:nvSpPr>
              <p:cNvPr id="12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2" name="Group 131"/>
            <p:cNvGrpSpPr/>
            <p:nvPr/>
          </p:nvGrpSpPr>
          <p:grpSpPr>
            <a:xfrm>
              <a:off x="6601231" y="1438648"/>
              <a:ext cx="699907" cy="384405"/>
              <a:chOff x="3083671" y="2451148"/>
              <a:chExt cx="699907" cy="384405"/>
            </a:xfrm>
          </p:grpSpPr>
          <p:sp>
            <p:nvSpPr>
              <p:cNvPr id="133"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4"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5"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6"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7" name="Group 136"/>
            <p:cNvGrpSpPr/>
            <p:nvPr/>
          </p:nvGrpSpPr>
          <p:grpSpPr>
            <a:xfrm flipV="1">
              <a:off x="6601231" y="5942430"/>
              <a:ext cx="699907" cy="384405"/>
              <a:chOff x="3083671" y="2451148"/>
              <a:chExt cx="699907" cy="384405"/>
            </a:xfrm>
          </p:grpSpPr>
          <p:sp>
            <p:nvSpPr>
              <p:cNvPr id="138"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9"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40"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1"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2" name="Group 121"/>
            <p:cNvGrpSpPr/>
            <p:nvPr/>
          </p:nvGrpSpPr>
          <p:grpSpPr>
            <a:xfrm>
              <a:off x="7534281" y="1946045"/>
              <a:ext cx="750739" cy="661917"/>
              <a:chOff x="1273645" y="2149279"/>
              <a:chExt cx="750739" cy="661917"/>
            </a:xfrm>
          </p:grpSpPr>
          <p:sp>
            <p:nvSpPr>
              <p:cNvPr id="1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4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0" name="Group 149"/>
            <p:cNvGrpSpPr/>
            <p:nvPr/>
          </p:nvGrpSpPr>
          <p:grpSpPr>
            <a:xfrm>
              <a:off x="7534280" y="3539369"/>
              <a:ext cx="750739" cy="661917"/>
              <a:chOff x="1273645" y="2149279"/>
              <a:chExt cx="750739" cy="661917"/>
            </a:xfrm>
          </p:grpSpPr>
          <p:sp>
            <p:nvSpPr>
              <p:cNvPr id="15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5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6" name="Group 155"/>
            <p:cNvGrpSpPr/>
            <p:nvPr/>
          </p:nvGrpSpPr>
          <p:grpSpPr>
            <a:xfrm>
              <a:off x="7536804" y="5117647"/>
              <a:ext cx="750739" cy="661917"/>
              <a:chOff x="1273645" y="2149279"/>
              <a:chExt cx="750739" cy="661917"/>
            </a:xfrm>
          </p:grpSpPr>
          <p:sp>
            <p:nvSpPr>
              <p:cNvPr id="15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6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62" name="TextBox 161"/>
            <p:cNvSpPr txBox="1"/>
            <p:nvPr/>
          </p:nvSpPr>
          <p:spPr>
            <a:xfrm>
              <a:off x="8265968" y="1672592"/>
              <a:ext cx="279400" cy="461665"/>
            </a:xfrm>
            <a:prstGeom prst="rect">
              <a:avLst/>
            </a:prstGeom>
            <a:noFill/>
          </p:spPr>
          <p:txBody>
            <a:bodyPr wrap="square" lIns="45720" rIns="45720" rtlCol="0">
              <a:spAutoFit/>
            </a:bodyPr>
            <a:lstStyle/>
            <a:p>
              <a:r>
                <a:rPr lang="en-US" sz="2400" b="1" dirty="0"/>
                <a:t>0</a:t>
              </a:r>
            </a:p>
          </p:txBody>
        </p:sp>
        <p:sp>
          <p:nvSpPr>
            <p:cNvPr id="163" name="TextBox 162"/>
            <p:cNvSpPr txBox="1"/>
            <p:nvPr/>
          </p:nvSpPr>
          <p:spPr>
            <a:xfrm>
              <a:off x="8265968" y="2433808"/>
              <a:ext cx="279400" cy="461665"/>
            </a:xfrm>
            <a:prstGeom prst="rect">
              <a:avLst/>
            </a:prstGeom>
            <a:noFill/>
          </p:spPr>
          <p:txBody>
            <a:bodyPr wrap="square" lIns="45720" rIns="45720" rtlCol="0">
              <a:spAutoFit/>
            </a:bodyPr>
            <a:lstStyle/>
            <a:p>
              <a:r>
                <a:rPr lang="en-US" sz="2400" b="1" dirty="0"/>
                <a:t>0</a:t>
              </a:r>
            </a:p>
          </p:txBody>
        </p:sp>
        <p:sp>
          <p:nvSpPr>
            <p:cNvPr id="164" name="TextBox 163"/>
            <p:cNvSpPr txBox="1"/>
            <p:nvPr/>
          </p:nvSpPr>
          <p:spPr>
            <a:xfrm>
              <a:off x="8265968" y="3237599"/>
              <a:ext cx="279400" cy="461665"/>
            </a:xfrm>
            <a:prstGeom prst="rect">
              <a:avLst/>
            </a:prstGeom>
            <a:noFill/>
          </p:spPr>
          <p:txBody>
            <a:bodyPr wrap="square" lIns="45720" rIns="45720" rtlCol="0">
              <a:spAutoFit/>
            </a:bodyPr>
            <a:lstStyle/>
            <a:p>
              <a:r>
                <a:rPr lang="en-US" sz="2400" b="1" dirty="0"/>
                <a:t>0</a:t>
              </a:r>
            </a:p>
          </p:txBody>
        </p:sp>
        <p:sp>
          <p:nvSpPr>
            <p:cNvPr id="165" name="TextBox 164"/>
            <p:cNvSpPr txBox="1"/>
            <p:nvPr/>
          </p:nvSpPr>
          <p:spPr>
            <a:xfrm>
              <a:off x="8265968" y="4041390"/>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66" name="TextBox 165"/>
            <p:cNvSpPr txBox="1"/>
            <p:nvPr/>
          </p:nvSpPr>
          <p:spPr>
            <a:xfrm>
              <a:off x="8265968" y="4845181"/>
              <a:ext cx="279400" cy="461665"/>
            </a:xfrm>
            <a:prstGeom prst="rect">
              <a:avLst/>
            </a:prstGeom>
            <a:noFill/>
          </p:spPr>
          <p:txBody>
            <a:bodyPr wrap="square" lIns="45720" rIns="45720" rtlCol="0">
              <a:spAutoFit/>
            </a:bodyPr>
            <a:lstStyle/>
            <a:p>
              <a:r>
                <a:rPr lang="en-US" sz="2400" b="1" dirty="0"/>
                <a:t>0</a:t>
              </a:r>
            </a:p>
          </p:txBody>
        </p:sp>
        <p:sp>
          <p:nvSpPr>
            <p:cNvPr id="167" name="TextBox 166"/>
            <p:cNvSpPr txBox="1"/>
            <p:nvPr/>
          </p:nvSpPr>
          <p:spPr>
            <a:xfrm>
              <a:off x="8265968" y="5601347"/>
              <a:ext cx="279400" cy="461665"/>
            </a:xfrm>
            <a:prstGeom prst="rect">
              <a:avLst/>
            </a:prstGeom>
            <a:noFill/>
          </p:spPr>
          <p:txBody>
            <a:bodyPr wrap="square" lIns="45720" rIns="45720" rtlCol="0">
              <a:spAutoFit/>
            </a:bodyPr>
            <a:lstStyle/>
            <a:p>
              <a:r>
                <a:rPr lang="en-US" sz="2400" b="1" dirty="0"/>
                <a:t>0</a:t>
              </a:r>
            </a:p>
          </p:txBody>
        </p:sp>
        <p:sp>
          <p:nvSpPr>
            <p:cNvPr id="56" name="TextBox 55"/>
            <p:cNvSpPr txBox="1"/>
            <p:nvPr/>
          </p:nvSpPr>
          <p:spPr>
            <a:xfrm>
              <a:off x="10430012" y="3317372"/>
              <a:ext cx="803740" cy="830997"/>
            </a:xfrm>
            <a:prstGeom prst="rect">
              <a:avLst/>
            </a:prstGeom>
            <a:noFill/>
          </p:spPr>
          <p:txBody>
            <a:bodyPr wrap="square" rtlCol="0">
              <a:spAutoFit/>
            </a:bodyPr>
            <a:lstStyle/>
            <a:p>
              <a:r>
                <a:rPr lang="en-US" sz="4800" dirty="0"/>
                <a:t>…</a:t>
              </a:r>
            </a:p>
          </p:txBody>
        </p:sp>
        <p:sp>
          <p:nvSpPr>
            <p:cNvPr id="175" name="Rectangle 174"/>
            <p:cNvSpPr/>
            <p:nvPr/>
          </p:nvSpPr>
          <p:spPr>
            <a:xfrm>
              <a:off x="6792941" y="4511241"/>
              <a:ext cx="301686" cy="369332"/>
            </a:xfrm>
            <a:prstGeom prst="rect">
              <a:avLst/>
            </a:prstGeom>
          </p:spPr>
          <p:txBody>
            <a:bodyPr wrap="none">
              <a:spAutoFit/>
            </a:bodyPr>
            <a:lstStyle/>
            <a:p>
              <a:r>
                <a:rPr lang="en-US" dirty="0"/>
                <a:t>6</a:t>
              </a:r>
            </a:p>
          </p:txBody>
        </p:sp>
        <p:sp>
          <p:nvSpPr>
            <p:cNvPr id="176" name="Rectangle 175"/>
            <p:cNvSpPr/>
            <p:nvPr/>
          </p:nvSpPr>
          <p:spPr>
            <a:xfrm>
              <a:off x="6788218" y="6029352"/>
              <a:ext cx="301686" cy="369332"/>
            </a:xfrm>
            <a:prstGeom prst="rect">
              <a:avLst/>
            </a:prstGeom>
          </p:spPr>
          <p:txBody>
            <a:bodyPr wrap="none">
              <a:spAutoFit/>
            </a:bodyPr>
            <a:lstStyle/>
            <a:p>
              <a:r>
                <a:rPr lang="en-US" dirty="0"/>
                <a:t>7</a:t>
              </a:r>
            </a:p>
          </p:txBody>
        </p:sp>
        <p:sp>
          <p:nvSpPr>
            <p:cNvPr id="177" name="Rectangle 176"/>
            <p:cNvSpPr/>
            <p:nvPr/>
          </p:nvSpPr>
          <p:spPr>
            <a:xfrm>
              <a:off x="6788218" y="2900378"/>
              <a:ext cx="301686" cy="369332"/>
            </a:xfrm>
            <a:prstGeom prst="rect">
              <a:avLst/>
            </a:prstGeom>
          </p:spPr>
          <p:txBody>
            <a:bodyPr wrap="none">
              <a:spAutoFit/>
            </a:bodyPr>
            <a:lstStyle/>
            <a:p>
              <a:r>
                <a:rPr lang="en-US" dirty="0"/>
                <a:t>5</a:t>
              </a:r>
            </a:p>
          </p:txBody>
        </p:sp>
        <p:sp>
          <p:nvSpPr>
            <p:cNvPr id="178" name="Rectangle 177"/>
            <p:cNvSpPr/>
            <p:nvPr/>
          </p:nvSpPr>
          <p:spPr>
            <a:xfrm>
              <a:off x="6787238" y="1394312"/>
              <a:ext cx="301686" cy="369332"/>
            </a:xfrm>
            <a:prstGeom prst="rect">
              <a:avLst/>
            </a:prstGeom>
          </p:spPr>
          <p:txBody>
            <a:bodyPr wrap="none">
              <a:spAutoFit/>
            </a:bodyPr>
            <a:lstStyle/>
            <a:p>
              <a:r>
                <a:rPr lang="en-US" dirty="0"/>
                <a:t>4</a:t>
              </a:r>
            </a:p>
          </p:txBody>
        </p:sp>
        <p:sp>
          <p:nvSpPr>
            <p:cNvPr id="179" name="Rectangle 178"/>
            <p:cNvSpPr/>
            <p:nvPr/>
          </p:nvSpPr>
          <p:spPr>
            <a:xfrm>
              <a:off x="7770929" y="2083505"/>
              <a:ext cx="301686" cy="369332"/>
            </a:xfrm>
            <a:prstGeom prst="rect">
              <a:avLst/>
            </a:prstGeom>
          </p:spPr>
          <p:txBody>
            <a:bodyPr wrap="none">
              <a:spAutoFit/>
            </a:bodyPr>
            <a:lstStyle/>
            <a:p>
              <a:r>
                <a:rPr lang="en-US" dirty="0"/>
                <a:t>1</a:t>
              </a:r>
            </a:p>
          </p:txBody>
        </p:sp>
        <p:sp>
          <p:nvSpPr>
            <p:cNvPr id="180" name="Rectangle 179"/>
            <p:cNvSpPr/>
            <p:nvPr/>
          </p:nvSpPr>
          <p:spPr>
            <a:xfrm>
              <a:off x="7770929" y="3676300"/>
              <a:ext cx="301686" cy="369332"/>
            </a:xfrm>
            <a:prstGeom prst="rect">
              <a:avLst/>
            </a:prstGeom>
          </p:spPr>
          <p:txBody>
            <a:bodyPr wrap="none">
              <a:spAutoFit/>
            </a:bodyPr>
            <a:lstStyle/>
            <a:p>
              <a:r>
                <a:rPr lang="en-US" dirty="0"/>
                <a:t>2</a:t>
              </a:r>
            </a:p>
          </p:txBody>
        </p:sp>
        <p:sp>
          <p:nvSpPr>
            <p:cNvPr id="181" name="Rectangle 180"/>
            <p:cNvSpPr/>
            <p:nvPr/>
          </p:nvSpPr>
          <p:spPr>
            <a:xfrm>
              <a:off x="7772116" y="5246686"/>
              <a:ext cx="301686" cy="369332"/>
            </a:xfrm>
            <a:prstGeom prst="rect">
              <a:avLst/>
            </a:prstGeom>
          </p:spPr>
          <p:txBody>
            <a:bodyPr wrap="none">
              <a:spAutoFit/>
            </a:bodyPr>
            <a:lstStyle/>
            <a:p>
              <a:r>
                <a:rPr lang="en-US" dirty="0"/>
                <a:t>3</a:t>
              </a:r>
            </a:p>
          </p:txBody>
        </p:sp>
        <p:sp>
          <p:nvSpPr>
            <p:cNvPr id="182" name="TextBox 181"/>
            <p:cNvSpPr txBox="1"/>
            <p:nvPr/>
          </p:nvSpPr>
          <p:spPr>
            <a:xfrm>
              <a:off x="9193926" y="1693266"/>
              <a:ext cx="279400" cy="461665"/>
            </a:xfrm>
            <a:prstGeom prst="rect">
              <a:avLst/>
            </a:prstGeom>
            <a:noFill/>
          </p:spPr>
          <p:txBody>
            <a:bodyPr wrap="square" lIns="45720" rIns="45720" rtlCol="0">
              <a:spAutoFit/>
            </a:bodyPr>
            <a:lstStyle/>
            <a:p>
              <a:r>
                <a:rPr lang="en-US" sz="2400" b="1" dirty="0"/>
                <a:t>0</a:t>
              </a:r>
            </a:p>
          </p:txBody>
        </p:sp>
        <p:sp>
          <p:nvSpPr>
            <p:cNvPr id="183" name="TextBox 182"/>
            <p:cNvSpPr txBox="1"/>
            <p:nvPr/>
          </p:nvSpPr>
          <p:spPr>
            <a:xfrm>
              <a:off x="9193926" y="2436726"/>
              <a:ext cx="279400" cy="461665"/>
            </a:xfrm>
            <a:prstGeom prst="rect">
              <a:avLst/>
            </a:prstGeom>
            <a:noFill/>
          </p:spPr>
          <p:txBody>
            <a:bodyPr wrap="square" lIns="45720" rIns="45720" rtlCol="0">
              <a:spAutoFit/>
            </a:bodyPr>
            <a:lstStyle/>
            <a:p>
              <a:r>
                <a:rPr lang="en-US" sz="2400" b="1" dirty="0"/>
                <a:t>0</a:t>
              </a:r>
            </a:p>
          </p:txBody>
        </p:sp>
        <p:sp>
          <p:nvSpPr>
            <p:cNvPr id="184" name="TextBox 183"/>
            <p:cNvSpPr txBox="1"/>
            <p:nvPr/>
          </p:nvSpPr>
          <p:spPr>
            <a:xfrm>
              <a:off x="9193926" y="3240517"/>
              <a:ext cx="279400" cy="461665"/>
            </a:xfrm>
            <a:prstGeom prst="rect">
              <a:avLst/>
            </a:prstGeom>
            <a:noFill/>
          </p:spPr>
          <p:txBody>
            <a:bodyPr wrap="square" lIns="45720" rIns="45720" rtlCol="0">
              <a:spAutoFit/>
            </a:bodyPr>
            <a:lstStyle/>
            <a:p>
              <a:r>
                <a:rPr lang="en-US" sz="2400" b="1" dirty="0"/>
                <a:t>0</a:t>
              </a:r>
            </a:p>
          </p:txBody>
        </p:sp>
        <p:sp>
          <p:nvSpPr>
            <p:cNvPr id="185" name="TextBox 184"/>
            <p:cNvSpPr txBox="1"/>
            <p:nvPr/>
          </p:nvSpPr>
          <p:spPr>
            <a:xfrm>
              <a:off x="9193926" y="403553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186" name="TextBox 185"/>
            <p:cNvSpPr txBox="1"/>
            <p:nvPr/>
          </p:nvSpPr>
          <p:spPr>
            <a:xfrm>
              <a:off x="9193926" y="4848099"/>
              <a:ext cx="279400" cy="461665"/>
            </a:xfrm>
            <a:prstGeom prst="rect">
              <a:avLst/>
            </a:prstGeom>
            <a:noFill/>
          </p:spPr>
          <p:txBody>
            <a:bodyPr wrap="square" lIns="45720" rIns="45720" rtlCol="0">
              <a:spAutoFit/>
            </a:bodyPr>
            <a:lstStyle/>
            <a:p>
              <a:r>
                <a:rPr lang="en-US" sz="2400" b="1" dirty="0"/>
                <a:t>0</a:t>
              </a:r>
            </a:p>
          </p:txBody>
        </p:sp>
        <p:sp>
          <p:nvSpPr>
            <p:cNvPr id="187" name="TextBox 186"/>
            <p:cNvSpPr txBox="1"/>
            <p:nvPr/>
          </p:nvSpPr>
          <p:spPr>
            <a:xfrm>
              <a:off x="9175100" y="5589374"/>
              <a:ext cx="279400" cy="461665"/>
            </a:xfrm>
            <a:prstGeom prst="rect">
              <a:avLst/>
            </a:prstGeom>
            <a:noFill/>
          </p:spPr>
          <p:txBody>
            <a:bodyPr wrap="square" lIns="45720" rIns="45720" rtlCol="0">
              <a:spAutoFit/>
            </a:bodyPr>
            <a:lstStyle/>
            <a:p>
              <a:r>
                <a:rPr lang="en-US" sz="2400" b="1" dirty="0"/>
                <a:t>0</a:t>
              </a:r>
            </a:p>
          </p:txBody>
        </p:sp>
        <p:grpSp>
          <p:nvGrpSpPr>
            <p:cNvPr id="188" name="Group 187"/>
            <p:cNvGrpSpPr/>
            <p:nvPr/>
          </p:nvGrpSpPr>
          <p:grpSpPr>
            <a:xfrm>
              <a:off x="8465444" y="2735578"/>
              <a:ext cx="750739" cy="661917"/>
              <a:chOff x="1273645" y="2149279"/>
              <a:chExt cx="750739" cy="661917"/>
            </a:xfrm>
          </p:grpSpPr>
          <p:sp>
            <p:nvSpPr>
              <p:cNvPr id="18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94" name="Group 193"/>
            <p:cNvGrpSpPr/>
            <p:nvPr/>
          </p:nvGrpSpPr>
          <p:grpSpPr>
            <a:xfrm>
              <a:off x="8465444" y="4349718"/>
              <a:ext cx="750739" cy="661917"/>
              <a:chOff x="1273645" y="2149279"/>
              <a:chExt cx="750739" cy="661917"/>
            </a:xfrm>
          </p:grpSpPr>
          <p:sp>
            <p:nvSpPr>
              <p:cNvPr id="19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0" name="Group 199"/>
            <p:cNvGrpSpPr/>
            <p:nvPr/>
          </p:nvGrpSpPr>
          <p:grpSpPr>
            <a:xfrm>
              <a:off x="8494019" y="1438648"/>
              <a:ext cx="699907" cy="384405"/>
              <a:chOff x="3083671" y="2451148"/>
              <a:chExt cx="699907" cy="384405"/>
            </a:xfrm>
          </p:grpSpPr>
          <p:sp>
            <p:nvSpPr>
              <p:cNvPr id="201"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2"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3"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4"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5" name="Group 204"/>
            <p:cNvGrpSpPr/>
            <p:nvPr/>
          </p:nvGrpSpPr>
          <p:grpSpPr>
            <a:xfrm flipV="1">
              <a:off x="8494019" y="5942430"/>
              <a:ext cx="699907" cy="384405"/>
              <a:chOff x="3083671" y="2451148"/>
              <a:chExt cx="699907" cy="384405"/>
            </a:xfrm>
          </p:grpSpPr>
          <p:sp>
            <p:nvSpPr>
              <p:cNvPr id="20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8"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9"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0" name="Group 209"/>
            <p:cNvGrpSpPr/>
            <p:nvPr/>
          </p:nvGrpSpPr>
          <p:grpSpPr>
            <a:xfrm>
              <a:off x="9427069" y="1946045"/>
              <a:ext cx="750739" cy="661917"/>
              <a:chOff x="1273645" y="2149279"/>
              <a:chExt cx="750739" cy="661917"/>
            </a:xfrm>
          </p:grpSpPr>
          <p:sp>
            <p:nvSpPr>
              <p:cNvPr id="21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1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6" name="Group 215"/>
            <p:cNvGrpSpPr/>
            <p:nvPr/>
          </p:nvGrpSpPr>
          <p:grpSpPr>
            <a:xfrm>
              <a:off x="9427068" y="3539369"/>
              <a:ext cx="750739" cy="661917"/>
              <a:chOff x="1273645" y="2149279"/>
              <a:chExt cx="750739" cy="661917"/>
            </a:xfrm>
          </p:grpSpPr>
          <p:sp>
            <p:nvSpPr>
              <p:cNvPr id="2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2" name="Group 221"/>
            <p:cNvGrpSpPr/>
            <p:nvPr/>
          </p:nvGrpSpPr>
          <p:grpSpPr>
            <a:xfrm>
              <a:off x="9429592" y="5117647"/>
              <a:ext cx="750739" cy="661917"/>
              <a:chOff x="1273645" y="2149279"/>
              <a:chExt cx="750739" cy="661917"/>
            </a:xfrm>
          </p:grpSpPr>
          <p:sp>
            <p:nvSpPr>
              <p:cNvPr id="2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228" name="TextBox 227"/>
            <p:cNvSpPr txBox="1"/>
            <p:nvPr/>
          </p:nvSpPr>
          <p:spPr>
            <a:xfrm>
              <a:off x="10158756" y="1672592"/>
              <a:ext cx="279400" cy="461665"/>
            </a:xfrm>
            <a:prstGeom prst="rect">
              <a:avLst/>
            </a:prstGeom>
            <a:noFill/>
          </p:spPr>
          <p:txBody>
            <a:bodyPr wrap="square" lIns="45720" rIns="45720" rtlCol="0">
              <a:spAutoFit/>
            </a:bodyPr>
            <a:lstStyle/>
            <a:p>
              <a:r>
                <a:rPr lang="en-US" sz="2400" b="1" dirty="0"/>
                <a:t>0</a:t>
              </a:r>
            </a:p>
          </p:txBody>
        </p:sp>
        <p:sp>
          <p:nvSpPr>
            <p:cNvPr id="229" name="TextBox 228"/>
            <p:cNvSpPr txBox="1"/>
            <p:nvPr/>
          </p:nvSpPr>
          <p:spPr>
            <a:xfrm>
              <a:off x="10158756" y="2433808"/>
              <a:ext cx="279400" cy="461665"/>
            </a:xfrm>
            <a:prstGeom prst="rect">
              <a:avLst/>
            </a:prstGeom>
            <a:noFill/>
          </p:spPr>
          <p:txBody>
            <a:bodyPr wrap="square" lIns="45720" rIns="45720" rtlCol="0">
              <a:spAutoFit/>
            </a:bodyPr>
            <a:lstStyle/>
            <a:p>
              <a:r>
                <a:rPr lang="en-US" sz="2400" b="1" dirty="0"/>
                <a:t>0</a:t>
              </a:r>
            </a:p>
          </p:txBody>
        </p:sp>
        <p:sp>
          <p:nvSpPr>
            <p:cNvPr id="230" name="TextBox 229"/>
            <p:cNvSpPr txBox="1"/>
            <p:nvPr/>
          </p:nvSpPr>
          <p:spPr>
            <a:xfrm>
              <a:off x="10158756" y="3237599"/>
              <a:ext cx="279400" cy="461665"/>
            </a:xfrm>
            <a:prstGeom prst="rect">
              <a:avLst/>
            </a:prstGeom>
            <a:noFill/>
          </p:spPr>
          <p:txBody>
            <a:bodyPr wrap="square" lIns="45720" rIns="45720" rtlCol="0">
              <a:spAutoFit/>
            </a:bodyPr>
            <a:lstStyle/>
            <a:p>
              <a:r>
                <a:rPr lang="en-US" sz="2400" b="1" dirty="0"/>
                <a:t>0</a:t>
              </a:r>
            </a:p>
          </p:txBody>
        </p:sp>
        <p:sp>
          <p:nvSpPr>
            <p:cNvPr id="231" name="TextBox 230"/>
            <p:cNvSpPr txBox="1"/>
            <p:nvPr/>
          </p:nvSpPr>
          <p:spPr>
            <a:xfrm>
              <a:off x="10158756" y="4041390"/>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232" name="TextBox 231"/>
            <p:cNvSpPr txBox="1"/>
            <p:nvPr/>
          </p:nvSpPr>
          <p:spPr>
            <a:xfrm>
              <a:off x="10158756" y="4845181"/>
              <a:ext cx="279400" cy="461665"/>
            </a:xfrm>
            <a:prstGeom prst="rect">
              <a:avLst/>
            </a:prstGeom>
            <a:noFill/>
          </p:spPr>
          <p:txBody>
            <a:bodyPr wrap="square" lIns="45720" rIns="45720" rtlCol="0">
              <a:spAutoFit/>
            </a:bodyPr>
            <a:lstStyle/>
            <a:p>
              <a:r>
                <a:rPr lang="en-US" sz="2400" b="1" dirty="0"/>
                <a:t>0</a:t>
              </a:r>
            </a:p>
          </p:txBody>
        </p:sp>
        <p:sp>
          <p:nvSpPr>
            <p:cNvPr id="233" name="TextBox 232"/>
            <p:cNvSpPr txBox="1"/>
            <p:nvPr/>
          </p:nvSpPr>
          <p:spPr>
            <a:xfrm>
              <a:off x="10158756" y="5601347"/>
              <a:ext cx="279400" cy="461665"/>
            </a:xfrm>
            <a:prstGeom prst="rect">
              <a:avLst/>
            </a:prstGeom>
            <a:noFill/>
          </p:spPr>
          <p:txBody>
            <a:bodyPr wrap="square" lIns="45720" rIns="45720" rtlCol="0">
              <a:spAutoFit/>
            </a:bodyPr>
            <a:lstStyle/>
            <a:p>
              <a:r>
                <a:rPr lang="en-US" sz="2400" b="1" dirty="0"/>
                <a:t>0</a:t>
              </a:r>
            </a:p>
          </p:txBody>
        </p:sp>
        <p:sp>
          <p:nvSpPr>
            <p:cNvPr id="234" name="Rectangle 233"/>
            <p:cNvSpPr/>
            <p:nvPr/>
          </p:nvSpPr>
          <p:spPr>
            <a:xfrm>
              <a:off x="8685729" y="4511241"/>
              <a:ext cx="301686" cy="369332"/>
            </a:xfrm>
            <a:prstGeom prst="rect">
              <a:avLst/>
            </a:prstGeom>
          </p:spPr>
          <p:txBody>
            <a:bodyPr wrap="none">
              <a:spAutoFit/>
            </a:bodyPr>
            <a:lstStyle/>
            <a:p>
              <a:r>
                <a:rPr lang="en-US" dirty="0"/>
                <a:t>6</a:t>
              </a:r>
            </a:p>
          </p:txBody>
        </p:sp>
        <p:sp>
          <p:nvSpPr>
            <p:cNvPr id="235" name="Rectangle 234"/>
            <p:cNvSpPr/>
            <p:nvPr/>
          </p:nvSpPr>
          <p:spPr>
            <a:xfrm>
              <a:off x="8681006" y="6029352"/>
              <a:ext cx="301686" cy="369332"/>
            </a:xfrm>
            <a:prstGeom prst="rect">
              <a:avLst/>
            </a:prstGeom>
          </p:spPr>
          <p:txBody>
            <a:bodyPr wrap="none">
              <a:spAutoFit/>
            </a:bodyPr>
            <a:lstStyle/>
            <a:p>
              <a:r>
                <a:rPr lang="en-US" dirty="0"/>
                <a:t>7</a:t>
              </a:r>
            </a:p>
          </p:txBody>
        </p:sp>
        <p:sp>
          <p:nvSpPr>
            <p:cNvPr id="236" name="Rectangle 235"/>
            <p:cNvSpPr/>
            <p:nvPr/>
          </p:nvSpPr>
          <p:spPr>
            <a:xfrm>
              <a:off x="8681006" y="2900378"/>
              <a:ext cx="301686" cy="369332"/>
            </a:xfrm>
            <a:prstGeom prst="rect">
              <a:avLst/>
            </a:prstGeom>
          </p:spPr>
          <p:txBody>
            <a:bodyPr wrap="none">
              <a:spAutoFit/>
            </a:bodyPr>
            <a:lstStyle/>
            <a:p>
              <a:r>
                <a:rPr lang="en-US" dirty="0"/>
                <a:t>5</a:t>
              </a:r>
            </a:p>
          </p:txBody>
        </p:sp>
        <p:sp>
          <p:nvSpPr>
            <p:cNvPr id="237" name="Rectangle 236"/>
            <p:cNvSpPr/>
            <p:nvPr/>
          </p:nvSpPr>
          <p:spPr>
            <a:xfrm>
              <a:off x="8680026" y="1394312"/>
              <a:ext cx="301686" cy="369332"/>
            </a:xfrm>
            <a:prstGeom prst="rect">
              <a:avLst/>
            </a:prstGeom>
          </p:spPr>
          <p:txBody>
            <a:bodyPr wrap="none">
              <a:spAutoFit/>
            </a:bodyPr>
            <a:lstStyle/>
            <a:p>
              <a:r>
                <a:rPr lang="en-US" dirty="0"/>
                <a:t>4</a:t>
              </a:r>
            </a:p>
          </p:txBody>
        </p:sp>
        <p:sp>
          <p:nvSpPr>
            <p:cNvPr id="238" name="Rectangle 237"/>
            <p:cNvSpPr/>
            <p:nvPr/>
          </p:nvSpPr>
          <p:spPr>
            <a:xfrm>
              <a:off x="9663717" y="2083505"/>
              <a:ext cx="301686" cy="369332"/>
            </a:xfrm>
            <a:prstGeom prst="rect">
              <a:avLst/>
            </a:prstGeom>
          </p:spPr>
          <p:txBody>
            <a:bodyPr wrap="none">
              <a:spAutoFit/>
            </a:bodyPr>
            <a:lstStyle/>
            <a:p>
              <a:r>
                <a:rPr lang="en-US" dirty="0"/>
                <a:t>1</a:t>
              </a:r>
            </a:p>
          </p:txBody>
        </p:sp>
        <p:sp>
          <p:nvSpPr>
            <p:cNvPr id="239" name="Rectangle 238"/>
            <p:cNvSpPr/>
            <p:nvPr/>
          </p:nvSpPr>
          <p:spPr>
            <a:xfrm>
              <a:off x="9663717" y="3676300"/>
              <a:ext cx="301686" cy="369332"/>
            </a:xfrm>
            <a:prstGeom prst="rect">
              <a:avLst/>
            </a:prstGeom>
          </p:spPr>
          <p:txBody>
            <a:bodyPr wrap="none">
              <a:spAutoFit/>
            </a:bodyPr>
            <a:lstStyle/>
            <a:p>
              <a:r>
                <a:rPr lang="en-US" dirty="0"/>
                <a:t>2</a:t>
              </a:r>
            </a:p>
          </p:txBody>
        </p:sp>
        <p:sp>
          <p:nvSpPr>
            <p:cNvPr id="240" name="Rectangle 239"/>
            <p:cNvSpPr/>
            <p:nvPr/>
          </p:nvSpPr>
          <p:spPr>
            <a:xfrm>
              <a:off x="9664904" y="5246686"/>
              <a:ext cx="301686" cy="369332"/>
            </a:xfrm>
            <a:prstGeom prst="rect">
              <a:avLst/>
            </a:prstGeom>
          </p:spPr>
          <p:txBody>
            <a:bodyPr wrap="none">
              <a:spAutoFit/>
            </a:bodyPr>
            <a:lstStyle/>
            <a:p>
              <a:r>
                <a:rPr lang="en-US" dirty="0"/>
                <a:t>3</a:t>
              </a:r>
            </a:p>
          </p:txBody>
        </p:sp>
      </p:grpSp>
      <p:sp>
        <p:nvSpPr>
          <p:cNvPr id="241" name="Rectangle 240"/>
          <p:cNvSpPr/>
          <p:nvPr/>
        </p:nvSpPr>
        <p:spPr>
          <a:xfrm>
            <a:off x="6646788" y="464813"/>
            <a:ext cx="2383986" cy="646331"/>
          </a:xfrm>
          <a:prstGeom prst="rect">
            <a:avLst/>
          </a:prstGeom>
        </p:spPr>
        <p:txBody>
          <a:bodyPr wrap="none">
            <a:spAutoFit/>
          </a:bodyPr>
          <a:lstStyle/>
          <a:p>
            <a:r>
              <a:rPr lang="en-US" sz="3600" dirty="0"/>
              <a:t>a.k.a. parity</a:t>
            </a:r>
          </a:p>
        </p:txBody>
      </p:sp>
      <p:sp>
        <p:nvSpPr>
          <p:cNvPr id="60" name="Slide Number Placeholder 59">
            <a:extLst>
              <a:ext uri="{FF2B5EF4-FFF2-40B4-BE49-F238E27FC236}">
                <a16:creationId xmlns:a16="http://schemas.microsoft.com/office/drawing/2014/main" id="{0A483072-D3DF-4C7F-BB13-6E5EE445557F}"/>
              </a:ext>
            </a:extLst>
          </p:cNvPr>
          <p:cNvSpPr>
            <a:spLocks noGrp="1"/>
          </p:cNvSpPr>
          <p:nvPr>
            <p:ph type="sldNum" sz="quarter" idx="12"/>
          </p:nvPr>
        </p:nvSpPr>
        <p:spPr/>
        <p:txBody>
          <a:bodyPr/>
          <a:lstStyle/>
          <a:p>
            <a:fld id="{9D23B66A-CE92-4F70-B5A2-EE913266E6CF}" type="slidenum">
              <a:rPr lang="en-US" smtClean="0"/>
              <a:pPr/>
              <a:t>105</a:t>
            </a:fld>
            <a:r>
              <a:rPr lang="en-US"/>
              <a:t>/48</a:t>
            </a:r>
            <a:endParaRPr lang="en-US" dirty="0"/>
          </a:p>
        </p:txBody>
      </p:sp>
    </p:spTree>
    <p:custDataLst>
      <p:tags r:id="rId1"/>
    </p:custDataLst>
    <p:extLst>
      <p:ext uri="{BB962C8B-B14F-4D97-AF65-F5344CB8AC3E}">
        <p14:creationId xmlns:p14="http://schemas.microsoft.com/office/powerpoint/2010/main" val="32693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8"/>
                                        </p:tgtEl>
                                        <p:attrNameLst>
                                          <p:attrName>style.visibility</p:attrName>
                                        </p:attrNameLst>
                                      </p:cBhvr>
                                      <p:to>
                                        <p:strVal val="visible"/>
                                      </p:to>
                                    </p:set>
                                    <p:animEffect transition="in" filter="fade">
                                      <p:cBhvr>
                                        <p:cTn id="46" dur="500"/>
                                        <p:tgtEl>
                                          <p:spTgt spid="14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9"/>
                                        </p:tgtEl>
                                        <p:attrNameLst>
                                          <p:attrName>style.visibility</p:attrName>
                                        </p:attrNameLst>
                                      </p:cBhvr>
                                      <p:to>
                                        <p:strVal val="visible"/>
                                      </p:to>
                                    </p:set>
                                    <p:animEffect transition="in" filter="fade">
                                      <p:cBhvr>
                                        <p:cTn id="49" dur="500"/>
                                        <p:tgtEl>
                                          <p:spTgt spid="14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4"/>
                                        </p:tgtEl>
                                        <p:attrNameLst>
                                          <p:attrName>style.visibility</p:attrName>
                                        </p:attrNameLst>
                                      </p:cBhvr>
                                      <p:to>
                                        <p:strVal val="visible"/>
                                      </p:to>
                                    </p:set>
                                    <p:animEffect transition="in" filter="fade">
                                      <p:cBhvr>
                                        <p:cTn id="52" dur="500"/>
                                        <p:tgtEl>
                                          <p:spTgt spid="24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5"/>
                                        </p:tgtEl>
                                        <p:attrNameLst>
                                          <p:attrName>style.visibility</p:attrName>
                                        </p:attrNameLst>
                                      </p:cBhvr>
                                      <p:to>
                                        <p:strVal val="visible"/>
                                      </p:to>
                                    </p:set>
                                    <p:animEffect transition="in" filter="fade">
                                      <p:cBhvr>
                                        <p:cTn id="55" dur="500"/>
                                        <p:tgtEl>
                                          <p:spTgt spid="2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2"/>
                                        </p:tgtEl>
                                        <p:attrNameLst>
                                          <p:attrName>style.visibility</p:attrName>
                                        </p:attrNameLst>
                                      </p:cBhvr>
                                      <p:to>
                                        <p:strVal val="visible"/>
                                      </p:to>
                                    </p:set>
                                    <p:animEffect transition="in" filter="fade">
                                      <p:cBhvr>
                                        <p:cTn id="58" dur="500"/>
                                        <p:tgtEl>
                                          <p:spTgt spid="24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8"/>
                                        </p:tgtEl>
                                        <p:attrNameLst>
                                          <p:attrName>style.visibility</p:attrName>
                                        </p:attrNameLst>
                                      </p:cBhvr>
                                      <p:to>
                                        <p:strVal val="visible"/>
                                      </p:to>
                                    </p:set>
                                    <p:animEffect transition="in" filter="fade">
                                      <p:cBhvr>
                                        <p:cTn id="66" dur="500"/>
                                        <p:tgtEl>
                                          <p:spTgt spid="16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9"/>
                                        </p:tgtEl>
                                        <p:attrNameLst>
                                          <p:attrName>style.visibility</p:attrName>
                                        </p:attrNameLst>
                                      </p:cBhvr>
                                      <p:to>
                                        <p:strVal val="visible"/>
                                      </p:to>
                                    </p:set>
                                    <p:animEffect transition="in" filter="fade">
                                      <p:cBhvr>
                                        <p:cTn id="69" dur="500"/>
                                        <p:tgtEl>
                                          <p:spTgt spid="2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fade">
                                      <p:cBhvr>
                                        <p:cTn id="82" dur="500"/>
                                        <p:tgtEl>
                                          <p:spTgt spid="8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69"/>
                                        </p:tgtEl>
                                        <p:attrNameLst>
                                          <p:attrName>style.visibility</p:attrName>
                                        </p:attrNameLst>
                                      </p:cBhvr>
                                      <p:to>
                                        <p:strVal val="visible"/>
                                      </p:to>
                                    </p:set>
                                    <p:animEffect transition="in" filter="fade">
                                      <p:cBhvr>
                                        <p:cTn id="85" dur="500"/>
                                        <p:tgtEl>
                                          <p:spTgt spid="16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70"/>
                                        </p:tgtEl>
                                        <p:attrNameLst>
                                          <p:attrName>style.visibility</p:attrName>
                                        </p:attrNameLst>
                                      </p:cBhvr>
                                      <p:to>
                                        <p:strVal val="visible"/>
                                      </p:to>
                                    </p:set>
                                    <p:animEffect transition="in" filter="fade">
                                      <p:cBhvr>
                                        <p:cTn id="88" dur="500"/>
                                        <p:tgtEl>
                                          <p:spTgt spid="17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71"/>
                                        </p:tgtEl>
                                        <p:attrNameLst>
                                          <p:attrName>style.visibility</p:attrName>
                                        </p:attrNameLst>
                                      </p:cBhvr>
                                      <p:to>
                                        <p:strVal val="visible"/>
                                      </p:to>
                                    </p:set>
                                    <p:animEffect transition="in" filter="fade">
                                      <p:cBhvr>
                                        <p:cTn id="91" dur="500"/>
                                        <p:tgtEl>
                                          <p:spTgt spid="171"/>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fade">
                                      <p:cBhvr>
                                        <p:cTn id="97" dur="500"/>
                                        <p:tgtEl>
                                          <p:spTgt spid="8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1"/>
                                        </p:tgtEl>
                                        <p:attrNameLst>
                                          <p:attrName>style.visibility</p:attrName>
                                        </p:attrNameLst>
                                      </p:cBhvr>
                                      <p:to>
                                        <p:strVal val="visible"/>
                                      </p:to>
                                    </p:set>
                                    <p:animEffect transition="in" filter="fade">
                                      <p:cBhvr>
                                        <p:cTn id="100" dur="500"/>
                                        <p:tgtEl>
                                          <p:spTgt spid="9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fade">
                                      <p:cBhvr>
                                        <p:cTn id="103" dur="500"/>
                                        <p:tgtEl>
                                          <p:spTgt spid="4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fade">
                                      <p:cBhvr>
                                        <p:cTn id="109" dur="500"/>
                                        <p:tgtEl>
                                          <p:spTgt spid="9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51"/>
                                        </p:tgtEl>
                                        <p:attrNameLst>
                                          <p:attrName>style.visibility</p:attrName>
                                        </p:attrNameLst>
                                      </p:cBhvr>
                                      <p:to>
                                        <p:strVal val="visible"/>
                                      </p:to>
                                    </p:set>
                                    <p:animEffect transition="in" filter="fade">
                                      <p:cBhvr>
                                        <p:cTn id="112" dur="500"/>
                                        <p:tgtEl>
                                          <p:spTgt spid="25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52"/>
                                        </p:tgtEl>
                                        <p:attrNameLst>
                                          <p:attrName>style.visibility</p:attrName>
                                        </p:attrNameLst>
                                      </p:cBhvr>
                                      <p:to>
                                        <p:strVal val="visible"/>
                                      </p:to>
                                    </p:set>
                                    <p:animEffect transition="in" filter="fade">
                                      <p:cBhvr>
                                        <p:cTn id="115" dur="500"/>
                                        <p:tgtEl>
                                          <p:spTgt spid="252"/>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2"/>
                                        </p:tgtEl>
                                        <p:attrNameLst>
                                          <p:attrName>style.visibility</p:attrName>
                                        </p:attrNameLst>
                                      </p:cBhvr>
                                      <p:to>
                                        <p:strVal val="visible"/>
                                      </p:to>
                                    </p:set>
                                    <p:animEffect transition="in" filter="fade">
                                      <p:cBhvr>
                                        <p:cTn id="120" dur="500"/>
                                        <p:tgtEl>
                                          <p:spTgt spid="92"/>
                                        </p:tgtEl>
                                      </p:cBhvr>
                                    </p:animEffect>
                                  </p:childTnLst>
                                </p:cTn>
                              </p:par>
                              <p:par>
                                <p:cTn id="121" presetID="10" presetClass="entr" presetSubtype="0" fill="hold" nodeType="withEffect">
                                  <p:stCondLst>
                                    <p:cond delay="0"/>
                                  </p:stCondLst>
                                  <p:childTnLst>
                                    <p:set>
                                      <p:cBhvr>
                                        <p:cTn id="122" dur="1" fill="hold">
                                          <p:stCondLst>
                                            <p:cond delay="0"/>
                                          </p:stCondLst>
                                        </p:cTn>
                                        <p:tgtEl>
                                          <p:spTgt spid="98"/>
                                        </p:tgtEl>
                                        <p:attrNameLst>
                                          <p:attrName>style.visibility</p:attrName>
                                        </p:attrNameLst>
                                      </p:cBhvr>
                                      <p:to>
                                        <p:strVal val="visible"/>
                                      </p:to>
                                    </p:set>
                                    <p:animEffect transition="in" filter="fade">
                                      <p:cBhvr>
                                        <p:cTn id="123" dur="500"/>
                                        <p:tgtEl>
                                          <p:spTgt spid="98"/>
                                        </p:tgtEl>
                                      </p:cBhvr>
                                    </p:animEffect>
                                  </p:childTnLst>
                                </p:cTn>
                              </p:par>
                              <p:par>
                                <p:cTn id="124" presetID="10" presetClass="entr" presetSubtype="0"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fade">
                                      <p:cBhvr>
                                        <p:cTn id="126" dur="500"/>
                                        <p:tgtEl>
                                          <p:spTgt spid="10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72"/>
                                        </p:tgtEl>
                                        <p:attrNameLst>
                                          <p:attrName>style.visibility</p:attrName>
                                        </p:attrNameLst>
                                      </p:cBhvr>
                                      <p:to>
                                        <p:strVal val="visible"/>
                                      </p:to>
                                    </p:set>
                                    <p:animEffect transition="in" filter="fade">
                                      <p:cBhvr>
                                        <p:cTn id="129" dur="500"/>
                                        <p:tgtEl>
                                          <p:spTgt spid="172"/>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73"/>
                                        </p:tgtEl>
                                        <p:attrNameLst>
                                          <p:attrName>style.visibility</p:attrName>
                                        </p:attrNameLst>
                                      </p:cBhvr>
                                      <p:to>
                                        <p:strVal val="visible"/>
                                      </p:to>
                                    </p:set>
                                    <p:animEffect transition="in" filter="fade">
                                      <p:cBhvr>
                                        <p:cTn id="132" dur="500"/>
                                        <p:tgtEl>
                                          <p:spTgt spid="173"/>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74"/>
                                        </p:tgtEl>
                                        <p:attrNameLst>
                                          <p:attrName>style.visibility</p:attrName>
                                        </p:attrNameLst>
                                      </p:cBhvr>
                                      <p:to>
                                        <p:strVal val="visible"/>
                                      </p:to>
                                    </p:set>
                                    <p:animEffect transition="in" filter="fade">
                                      <p:cBhvr>
                                        <p:cTn id="135" dur="500"/>
                                        <p:tgtEl>
                                          <p:spTgt spid="17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15"/>
                                        </p:tgtEl>
                                        <p:attrNameLst>
                                          <p:attrName>style.visibility</p:attrName>
                                        </p:attrNameLst>
                                      </p:cBhvr>
                                      <p:to>
                                        <p:strVal val="visible"/>
                                      </p:to>
                                    </p:set>
                                    <p:animEffect transition="in" filter="fade">
                                      <p:cBhvr>
                                        <p:cTn id="138" dur="500"/>
                                        <p:tgtEl>
                                          <p:spTgt spid="11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14"/>
                                        </p:tgtEl>
                                        <p:attrNameLst>
                                          <p:attrName>style.visibility</p:attrName>
                                        </p:attrNameLst>
                                      </p:cBhvr>
                                      <p:to>
                                        <p:strVal val="visible"/>
                                      </p:to>
                                    </p:set>
                                    <p:animEffect transition="in" filter="fade">
                                      <p:cBhvr>
                                        <p:cTn id="141" dur="500"/>
                                        <p:tgtEl>
                                          <p:spTgt spid="114"/>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13"/>
                                        </p:tgtEl>
                                        <p:attrNameLst>
                                          <p:attrName>style.visibility</p:attrName>
                                        </p:attrNameLst>
                                      </p:cBhvr>
                                      <p:to>
                                        <p:strVal val="visible"/>
                                      </p:to>
                                    </p:set>
                                    <p:animEffect transition="in" filter="fade">
                                      <p:cBhvr>
                                        <p:cTn id="144" dur="500"/>
                                        <p:tgtEl>
                                          <p:spTgt spid="113"/>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12"/>
                                        </p:tgtEl>
                                        <p:attrNameLst>
                                          <p:attrName>style.visibility</p:attrName>
                                        </p:attrNameLst>
                                      </p:cBhvr>
                                      <p:to>
                                        <p:strVal val="visible"/>
                                      </p:to>
                                    </p:set>
                                    <p:animEffect transition="in" filter="fade">
                                      <p:cBhvr>
                                        <p:cTn id="147" dur="500"/>
                                        <p:tgtEl>
                                          <p:spTgt spid="112"/>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11"/>
                                        </p:tgtEl>
                                        <p:attrNameLst>
                                          <p:attrName>style.visibility</p:attrName>
                                        </p:attrNameLst>
                                      </p:cBhvr>
                                      <p:to>
                                        <p:strVal val="visible"/>
                                      </p:to>
                                    </p:set>
                                    <p:animEffect transition="in" filter="fade">
                                      <p:cBhvr>
                                        <p:cTn id="150" dur="500"/>
                                        <p:tgtEl>
                                          <p:spTgt spid="11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110"/>
                                        </p:tgtEl>
                                        <p:attrNameLst>
                                          <p:attrName>style.visibility</p:attrName>
                                        </p:attrNameLst>
                                      </p:cBhvr>
                                      <p:to>
                                        <p:strVal val="visible"/>
                                      </p:to>
                                    </p:set>
                                    <p:animEffect transition="in" filter="fade">
                                      <p:cBhvr>
                                        <p:cTn id="153" dur="500"/>
                                        <p:tgtEl>
                                          <p:spTgt spid="11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46"/>
                                        </p:tgtEl>
                                        <p:attrNameLst>
                                          <p:attrName>style.visibility</p:attrName>
                                        </p:attrNameLst>
                                      </p:cBhvr>
                                      <p:to>
                                        <p:strVal val="visible"/>
                                      </p:to>
                                    </p:set>
                                    <p:animEffect transition="in" filter="fade">
                                      <p:cBhvr>
                                        <p:cTn id="156" dur="500"/>
                                        <p:tgtEl>
                                          <p:spTgt spid="246"/>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47"/>
                                        </p:tgtEl>
                                        <p:attrNameLst>
                                          <p:attrName>style.visibility</p:attrName>
                                        </p:attrNameLst>
                                      </p:cBhvr>
                                      <p:to>
                                        <p:strVal val="visible"/>
                                      </p:to>
                                    </p:set>
                                    <p:animEffect transition="in" filter="fade">
                                      <p:cBhvr>
                                        <p:cTn id="159" dur="500"/>
                                        <p:tgtEl>
                                          <p:spTgt spid="247"/>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48"/>
                                        </p:tgtEl>
                                        <p:attrNameLst>
                                          <p:attrName>style.visibility</p:attrName>
                                        </p:attrNameLst>
                                      </p:cBhvr>
                                      <p:to>
                                        <p:strVal val="visible"/>
                                      </p:to>
                                    </p:set>
                                    <p:animEffect transition="in" filter="fade">
                                      <p:cBhvr>
                                        <p:cTn id="162" dur="500"/>
                                        <p:tgtEl>
                                          <p:spTgt spid="248"/>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41"/>
                                        </p:tgtEl>
                                        <p:attrNameLst>
                                          <p:attrName>style.visibility</p:attrName>
                                        </p:attrNameLst>
                                      </p:cBhvr>
                                      <p:to>
                                        <p:strVal val="visible"/>
                                      </p:to>
                                    </p:set>
                                    <p:animEffect transition="in" filter="fade">
                                      <p:cBhvr>
                                        <p:cTn id="165" dur="500"/>
                                        <p:tgtEl>
                                          <p:spTgt spid="241"/>
                                        </p:tgtEl>
                                      </p:cBhvr>
                                    </p:animEffect>
                                  </p:childTnLst>
                                </p:cTn>
                              </p:par>
                            </p:childTnLst>
                          </p:cTn>
                        </p:par>
                        <p:par>
                          <p:cTn id="166" fill="hold">
                            <p:stCondLst>
                              <p:cond delay="500"/>
                            </p:stCondLst>
                            <p:childTnLst>
                              <p:par>
                                <p:cTn id="167" presetID="22" presetClass="entr" presetSubtype="8" fill="hold" nodeType="afterEffect">
                                  <p:stCondLst>
                                    <p:cond delay="0"/>
                                  </p:stCondLst>
                                  <p:childTnLst>
                                    <p:set>
                                      <p:cBhvr>
                                        <p:cTn id="168" dur="1" fill="hold">
                                          <p:stCondLst>
                                            <p:cond delay="0"/>
                                          </p:stCondLst>
                                        </p:cTn>
                                        <p:tgtEl>
                                          <p:spTgt spid="57"/>
                                        </p:tgtEl>
                                        <p:attrNameLst>
                                          <p:attrName>style.visibility</p:attrName>
                                        </p:attrNameLst>
                                      </p:cBhvr>
                                      <p:to>
                                        <p:strVal val="visible"/>
                                      </p:to>
                                    </p:set>
                                    <p:animEffect transition="in" filter="wipe(left)">
                                      <p:cBhvr>
                                        <p:cTn id="169"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46" grpId="0" animBg="1"/>
      <p:bldP spid="248" grpId="0" animBg="1"/>
      <p:bldP spid="251" grpId="0" animBg="1"/>
      <p:bldP spid="249" grpId="0" animBg="1"/>
      <p:bldP spid="252" grpId="0" animBg="1"/>
      <p:bldP spid="242" grpId="0" animBg="1"/>
      <p:bldP spid="244" grpId="0" animBg="1"/>
      <p:bldP spid="245" grpId="0" animBg="1"/>
      <p:bldP spid="34" grpId="0"/>
      <p:bldP spid="35" grpId="0"/>
      <p:bldP spid="36" grpId="0"/>
      <p:bldP spid="37" grpId="0"/>
      <p:bldP spid="38" grpId="0"/>
      <p:bldP spid="39" grpId="0"/>
      <p:bldP spid="46" grpId="0"/>
      <p:bldP spid="47" grpId="0"/>
      <p:bldP spid="54" grpId="0"/>
      <p:bldP spid="55" grpId="0"/>
      <p:bldP spid="90" grpId="0"/>
      <p:bldP spid="91" grpId="0"/>
      <p:bldP spid="110" grpId="0"/>
      <p:bldP spid="111" grpId="0"/>
      <p:bldP spid="112" grpId="0"/>
      <p:bldP spid="113" grpId="0"/>
      <p:bldP spid="114" grpId="0"/>
      <p:bldP spid="115" grpId="0"/>
      <p:bldP spid="58" grpId="0"/>
      <p:bldP spid="148" grpId="0"/>
      <p:bldP spid="149" grpId="0"/>
      <p:bldP spid="168" grpId="0"/>
      <p:bldP spid="169" grpId="0"/>
      <p:bldP spid="170" grpId="0"/>
      <p:bldP spid="171" grpId="0"/>
      <p:bldP spid="172" grpId="0"/>
      <p:bldP spid="173" grpId="0"/>
      <p:bldP spid="174" grpId="0"/>
      <p:bldP spid="24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ounded Rectangle 146">
            <a:extLst>
              <a:ext uri="{FF2B5EF4-FFF2-40B4-BE49-F238E27FC236}">
                <a16:creationId xmlns:a16="http://schemas.microsoft.com/office/drawing/2014/main" id="{98CAB04F-3B51-4131-A7B2-FB916B9119BF}"/>
              </a:ext>
            </a:extLst>
          </p:cNvPr>
          <p:cNvSpPr/>
          <p:nvPr/>
        </p:nvSpPr>
        <p:spPr>
          <a:xfrm>
            <a:off x="3052179" y="4122784"/>
            <a:ext cx="7845209" cy="373563"/>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48690" y="365127"/>
            <a:ext cx="9090660" cy="881438"/>
          </a:xfrm>
        </p:spPr>
        <p:txBody>
          <a:bodyPr/>
          <a:lstStyle/>
          <a:p>
            <a:r>
              <a:rPr lang="en-US" dirty="0"/>
              <a:t>Parity</a:t>
            </a:r>
          </a:p>
        </p:txBody>
      </p:sp>
      <p:sp>
        <p:nvSpPr>
          <p:cNvPr id="4" name="TextBox 3"/>
          <p:cNvSpPr txBox="1"/>
          <p:nvPr/>
        </p:nvSpPr>
        <p:spPr>
          <a:xfrm>
            <a:off x="3119341" y="1702309"/>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5" name="TextBox 4"/>
          <p:cNvSpPr txBox="1"/>
          <p:nvPr/>
        </p:nvSpPr>
        <p:spPr>
          <a:xfrm>
            <a:off x="3119341" y="2463525"/>
            <a:ext cx="279400" cy="461665"/>
          </a:xfrm>
          <a:prstGeom prst="rect">
            <a:avLst/>
          </a:prstGeom>
          <a:noFill/>
        </p:spPr>
        <p:txBody>
          <a:bodyPr wrap="square" lIns="45720" rIns="45720" rtlCol="0">
            <a:spAutoFit/>
          </a:bodyPr>
          <a:lstStyle/>
          <a:p>
            <a:r>
              <a:rPr lang="en-US" sz="2400" b="1" dirty="0"/>
              <a:t>0</a:t>
            </a:r>
          </a:p>
        </p:txBody>
      </p:sp>
      <p:sp>
        <p:nvSpPr>
          <p:cNvPr id="6" name="TextBox 5"/>
          <p:cNvSpPr txBox="1"/>
          <p:nvPr/>
        </p:nvSpPr>
        <p:spPr>
          <a:xfrm>
            <a:off x="3119341"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7" name="TextBox 6"/>
          <p:cNvSpPr txBox="1"/>
          <p:nvPr/>
        </p:nvSpPr>
        <p:spPr>
          <a:xfrm>
            <a:off x="3119341" y="4071107"/>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8" name="TextBox 7"/>
          <p:cNvSpPr txBox="1"/>
          <p:nvPr/>
        </p:nvSpPr>
        <p:spPr>
          <a:xfrm>
            <a:off x="3119341" y="4874898"/>
            <a:ext cx="279400" cy="461665"/>
          </a:xfrm>
          <a:prstGeom prst="rect">
            <a:avLst/>
          </a:prstGeom>
          <a:noFill/>
        </p:spPr>
        <p:txBody>
          <a:bodyPr wrap="square" lIns="45720" rIns="45720" rtlCol="0">
            <a:spAutoFit/>
          </a:bodyPr>
          <a:lstStyle/>
          <a:p>
            <a:r>
              <a:rPr lang="en-US" sz="2400" b="1" dirty="0"/>
              <a:t>0</a:t>
            </a:r>
          </a:p>
        </p:txBody>
      </p:sp>
      <p:sp>
        <p:nvSpPr>
          <p:cNvPr id="9" name="TextBox 8"/>
          <p:cNvSpPr txBox="1"/>
          <p:nvPr/>
        </p:nvSpPr>
        <p:spPr>
          <a:xfrm>
            <a:off x="3119341" y="5631064"/>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21" name="Group 20"/>
          <p:cNvGrpSpPr/>
          <p:nvPr/>
        </p:nvGrpSpPr>
        <p:grpSpPr>
          <a:xfrm>
            <a:off x="3350109" y="1975762"/>
            <a:ext cx="750739" cy="661917"/>
            <a:chOff x="1273645" y="2149279"/>
            <a:chExt cx="750739" cy="661917"/>
          </a:xfrm>
        </p:grpSpPr>
        <p:sp>
          <p:nvSpPr>
            <p:cNvPr id="1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sz="2400" dirty="0">
                <a:solidFill>
                  <a:schemeClr val="tx1">
                    <a:lumMod val="95000"/>
                    <a:lumOff val="5000"/>
                  </a:schemeClr>
                </a:solidFill>
              </a:endParaRPr>
            </a:p>
          </p:txBody>
        </p:sp>
        <p:sp>
          <p:nvSpPr>
            <p:cNvPr id="1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 name="Group 21"/>
          <p:cNvGrpSpPr/>
          <p:nvPr/>
        </p:nvGrpSpPr>
        <p:grpSpPr>
          <a:xfrm>
            <a:off x="3350108" y="3569086"/>
            <a:ext cx="750739" cy="661917"/>
            <a:chOff x="1273645" y="2149279"/>
            <a:chExt cx="750739" cy="661917"/>
          </a:xfrm>
        </p:grpSpPr>
        <p:sp>
          <p:nvSpPr>
            <p:cNvPr id="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lang="en-US" sz="2400" dirty="0">
                <a:solidFill>
                  <a:schemeClr val="tx1">
                    <a:lumMod val="95000"/>
                    <a:lumOff val="5000"/>
                  </a:schemeClr>
                </a:solidFill>
              </a:endParaRPr>
            </a:p>
          </p:txBody>
        </p:sp>
        <p:sp>
          <p:nvSpPr>
            <p:cNvPr id="2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8" name="Group 27"/>
          <p:cNvGrpSpPr/>
          <p:nvPr/>
        </p:nvGrpSpPr>
        <p:grpSpPr>
          <a:xfrm>
            <a:off x="3352632" y="5147364"/>
            <a:ext cx="750739" cy="661917"/>
            <a:chOff x="1273645" y="2149279"/>
            <a:chExt cx="750739" cy="661917"/>
          </a:xfrm>
        </p:grpSpPr>
        <p:sp>
          <p:nvSpPr>
            <p:cNvPr id="2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sz="2400" dirty="0">
                <a:solidFill>
                  <a:schemeClr val="tx1">
                    <a:lumMod val="95000"/>
                    <a:lumOff val="5000"/>
                  </a:schemeClr>
                </a:solidFill>
              </a:endParaRPr>
            </a:p>
          </p:txBody>
        </p:sp>
        <p:sp>
          <p:nvSpPr>
            <p:cNvPr id="3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3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34" name="TextBox 33"/>
          <p:cNvSpPr txBox="1"/>
          <p:nvPr/>
        </p:nvSpPr>
        <p:spPr>
          <a:xfrm>
            <a:off x="4081793" y="1702309"/>
            <a:ext cx="279400" cy="461665"/>
          </a:xfrm>
          <a:prstGeom prst="rect">
            <a:avLst/>
          </a:prstGeom>
          <a:noFill/>
        </p:spPr>
        <p:txBody>
          <a:bodyPr wrap="square" lIns="45720" rIns="45720" rtlCol="0">
            <a:spAutoFit/>
          </a:bodyPr>
          <a:lstStyle/>
          <a:p>
            <a:r>
              <a:rPr lang="en-US" sz="2400" b="1" dirty="0"/>
              <a:t>0</a:t>
            </a:r>
          </a:p>
        </p:txBody>
      </p:sp>
      <p:sp>
        <p:nvSpPr>
          <p:cNvPr id="35" name="TextBox 34"/>
          <p:cNvSpPr txBox="1"/>
          <p:nvPr/>
        </p:nvSpPr>
        <p:spPr>
          <a:xfrm>
            <a:off x="4081793" y="246352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6" name="TextBox 35"/>
          <p:cNvSpPr txBox="1"/>
          <p:nvPr/>
        </p:nvSpPr>
        <p:spPr>
          <a:xfrm>
            <a:off x="4081793" y="3267316"/>
            <a:ext cx="279400" cy="461665"/>
          </a:xfrm>
          <a:prstGeom prst="rect">
            <a:avLst/>
          </a:prstGeom>
          <a:noFill/>
        </p:spPr>
        <p:txBody>
          <a:bodyPr wrap="square" lIns="45720" rIns="45720" rtlCol="0">
            <a:spAutoFit/>
          </a:bodyPr>
          <a:lstStyle/>
          <a:p>
            <a:r>
              <a:rPr lang="en-US" sz="2400" b="1" dirty="0"/>
              <a:t>0</a:t>
            </a:r>
          </a:p>
        </p:txBody>
      </p:sp>
      <p:sp>
        <p:nvSpPr>
          <p:cNvPr id="37" name="TextBox 36"/>
          <p:cNvSpPr txBox="1"/>
          <p:nvPr/>
        </p:nvSpPr>
        <p:spPr>
          <a:xfrm>
            <a:off x="4081793" y="4071107"/>
            <a:ext cx="279400" cy="461665"/>
          </a:xfrm>
          <a:prstGeom prst="rect">
            <a:avLst/>
          </a:prstGeom>
          <a:noFill/>
        </p:spPr>
        <p:txBody>
          <a:bodyPr wrap="square" lIns="45720" rIns="45720" rtlCol="0">
            <a:spAutoFit/>
          </a:bodyPr>
          <a:lstStyle/>
          <a:p>
            <a:r>
              <a:rPr lang="en-US" sz="2400" b="1" dirty="0"/>
              <a:t>0</a:t>
            </a:r>
          </a:p>
        </p:txBody>
      </p:sp>
      <p:sp>
        <p:nvSpPr>
          <p:cNvPr id="38" name="TextBox 37"/>
          <p:cNvSpPr txBox="1"/>
          <p:nvPr/>
        </p:nvSpPr>
        <p:spPr>
          <a:xfrm>
            <a:off x="4081793" y="4874898"/>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39" name="TextBox 38"/>
          <p:cNvSpPr txBox="1"/>
          <p:nvPr/>
        </p:nvSpPr>
        <p:spPr>
          <a:xfrm>
            <a:off x="4081793" y="5631064"/>
            <a:ext cx="279400" cy="461665"/>
          </a:xfrm>
          <a:prstGeom prst="rect">
            <a:avLst/>
          </a:prstGeom>
          <a:noFill/>
        </p:spPr>
        <p:txBody>
          <a:bodyPr wrap="square" lIns="45720" rIns="45720" rtlCol="0">
            <a:spAutoFit/>
          </a:bodyPr>
          <a:lstStyle/>
          <a:p>
            <a:r>
              <a:rPr lang="en-US" sz="2400" b="1" dirty="0"/>
              <a:t>0</a:t>
            </a:r>
          </a:p>
        </p:txBody>
      </p:sp>
      <p:grpSp>
        <p:nvGrpSpPr>
          <p:cNvPr id="40" name="Group 39"/>
          <p:cNvGrpSpPr/>
          <p:nvPr/>
        </p:nvGrpSpPr>
        <p:grpSpPr>
          <a:xfrm>
            <a:off x="4303429" y="2765295"/>
            <a:ext cx="750739" cy="661917"/>
            <a:chOff x="1273645" y="2149279"/>
            <a:chExt cx="750739" cy="661917"/>
          </a:xfrm>
        </p:grpSpPr>
        <p:sp>
          <p:nvSpPr>
            <p:cNvPr id="4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lang="en-US" sz="2400" dirty="0">
                <a:solidFill>
                  <a:schemeClr val="tx1">
                    <a:lumMod val="95000"/>
                    <a:lumOff val="5000"/>
                  </a:schemeClr>
                </a:solidFill>
              </a:endParaRPr>
            </a:p>
          </p:txBody>
        </p:sp>
        <p:sp>
          <p:nvSpPr>
            <p:cNvPr id="4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4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46" name="TextBox 45"/>
          <p:cNvSpPr txBox="1"/>
          <p:nvPr/>
        </p:nvSpPr>
        <p:spPr>
          <a:xfrm>
            <a:off x="5044334" y="2463525"/>
            <a:ext cx="279400" cy="461665"/>
          </a:xfrm>
          <a:prstGeom prst="rect">
            <a:avLst/>
          </a:prstGeom>
          <a:noFill/>
        </p:spPr>
        <p:txBody>
          <a:bodyPr wrap="square" lIns="45720" rIns="45720" rtlCol="0">
            <a:spAutoFit/>
          </a:bodyPr>
          <a:lstStyle/>
          <a:p>
            <a:r>
              <a:rPr lang="en-US" sz="2400" b="1" dirty="0"/>
              <a:t>0</a:t>
            </a:r>
          </a:p>
        </p:txBody>
      </p:sp>
      <p:sp>
        <p:nvSpPr>
          <p:cNvPr id="47" name="TextBox 46"/>
          <p:cNvSpPr txBox="1"/>
          <p:nvPr/>
        </p:nvSpPr>
        <p:spPr>
          <a:xfrm>
            <a:off x="5044334" y="3267316"/>
            <a:ext cx="279400" cy="461665"/>
          </a:xfrm>
          <a:prstGeom prst="rect">
            <a:avLst/>
          </a:prstGeom>
          <a:noFill/>
        </p:spPr>
        <p:txBody>
          <a:bodyPr wrap="square" lIns="45720" rIns="45720" rtlCol="0">
            <a:spAutoFit/>
          </a:bodyPr>
          <a:lstStyle/>
          <a:p>
            <a:r>
              <a:rPr lang="en-US" sz="2400" b="1" dirty="0">
                <a:solidFill>
                  <a:srgbClr val="FF0000"/>
                </a:solidFill>
              </a:rPr>
              <a:t>1</a:t>
            </a:r>
          </a:p>
        </p:txBody>
      </p:sp>
      <p:grpSp>
        <p:nvGrpSpPr>
          <p:cNvPr id="48" name="Group 47"/>
          <p:cNvGrpSpPr/>
          <p:nvPr/>
        </p:nvGrpSpPr>
        <p:grpSpPr>
          <a:xfrm>
            <a:off x="4303429" y="4379435"/>
            <a:ext cx="750739" cy="661917"/>
            <a:chOff x="1273645" y="2149279"/>
            <a:chExt cx="750739" cy="661917"/>
          </a:xfrm>
        </p:grpSpPr>
        <p:sp>
          <p:nvSpPr>
            <p:cNvPr id="4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lgn="ctr">
                <a:defRPr sz="2400">
                  <a:solidFill>
                    <a:srgbClr val="FF2600"/>
                  </a:solidFill>
                </a:defRPr>
              </a:pPr>
              <a:endParaRPr lang="en-US" sz="2400" dirty="0">
                <a:solidFill>
                  <a:schemeClr val="tx1">
                    <a:lumMod val="95000"/>
                    <a:lumOff val="5000"/>
                  </a:schemeClr>
                </a:solidFill>
              </a:endParaRPr>
            </a:p>
          </p:txBody>
        </p:sp>
        <p:sp>
          <p:nvSpPr>
            <p:cNvPr id="5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5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54" name="TextBox 53"/>
          <p:cNvSpPr txBox="1"/>
          <p:nvPr/>
        </p:nvSpPr>
        <p:spPr>
          <a:xfrm>
            <a:off x="5044334" y="4077665"/>
            <a:ext cx="279400" cy="461665"/>
          </a:xfrm>
          <a:prstGeom prst="rect">
            <a:avLst/>
          </a:prstGeom>
          <a:noFill/>
        </p:spPr>
        <p:txBody>
          <a:bodyPr wrap="square" lIns="45720" rIns="45720" rtlCol="0">
            <a:spAutoFit/>
          </a:bodyPr>
          <a:lstStyle/>
          <a:p>
            <a:r>
              <a:rPr lang="en-US" sz="2400" b="1" dirty="0">
                <a:solidFill>
                  <a:srgbClr val="FF0000"/>
                </a:solidFill>
              </a:rPr>
              <a:t>1</a:t>
            </a:r>
          </a:p>
        </p:txBody>
      </p:sp>
      <p:sp>
        <p:nvSpPr>
          <p:cNvPr id="55" name="TextBox 54"/>
          <p:cNvSpPr txBox="1"/>
          <p:nvPr/>
        </p:nvSpPr>
        <p:spPr>
          <a:xfrm>
            <a:off x="5044334" y="4881456"/>
            <a:ext cx="279400" cy="461665"/>
          </a:xfrm>
          <a:prstGeom prst="rect">
            <a:avLst/>
          </a:prstGeom>
          <a:noFill/>
        </p:spPr>
        <p:txBody>
          <a:bodyPr wrap="square" lIns="45720" rIns="45720" rtlCol="0">
            <a:spAutoFit/>
          </a:bodyPr>
          <a:lstStyle/>
          <a:p>
            <a:r>
              <a:rPr lang="en-US" sz="2400" b="1" dirty="0"/>
              <a:t>0</a:t>
            </a:r>
          </a:p>
        </p:txBody>
      </p:sp>
      <p:grpSp>
        <p:nvGrpSpPr>
          <p:cNvPr id="84" name="Group 83"/>
          <p:cNvGrpSpPr/>
          <p:nvPr/>
        </p:nvGrpSpPr>
        <p:grpSpPr>
          <a:xfrm>
            <a:off x="4332004" y="1468365"/>
            <a:ext cx="699907" cy="384405"/>
            <a:chOff x="3083671" y="2451148"/>
            <a:chExt cx="699907" cy="384405"/>
          </a:xfrm>
        </p:grpSpPr>
        <p:sp>
          <p:nvSpPr>
            <p:cNvPr id="80"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1"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2"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3"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85" name="Group 84"/>
          <p:cNvGrpSpPr/>
          <p:nvPr/>
        </p:nvGrpSpPr>
        <p:grpSpPr>
          <a:xfrm flipV="1">
            <a:off x="4332004" y="5972147"/>
            <a:ext cx="699907" cy="384405"/>
            <a:chOff x="3083671" y="2451148"/>
            <a:chExt cx="699907" cy="384405"/>
          </a:xfrm>
        </p:grpSpPr>
        <p:sp>
          <p:nvSpPr>
            <p:cNvPr id="86"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7"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88"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89"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90" name="TextBox 89"/>
          <p:cNvSpPr txBox="1"/>
          <p:nvPr/>
        </p:nvSpPr>
        <p:spPr>
          <a:xfrm>
            <a:off x="5044245" y="1693266"/>
            <a:ext cx="279400" cy="461665"/>
          </a:xfrm>
          <a:prstGeom prst="rect">
            <a:avLst/>
          </a:prstGeom>
          <a:noFill/>
        </p:spPr>
        <p:txBody>
          <a:bodyPr wrap="square" lIns="45720" rIns="45720" rtlCol="0">
            <a:spAutoFit/>
          </a:bodyPr>
          <a:lstStyle/>
          <a:p>
            <a:r>
              <a:rPr lang="en-US" sz="2400" b="1" dirty="0"/>
              <a:t>0</a:t>
            </a:r>
          </a:p>
        </p:txBody>
      </p:sp>
      <p:sp>
        <p:nvSpPr>
          <p:cNvPr id="91" name="TextBox 90"/>
          <p:cNvSpPr txBox="1"/>
          <p:nvPr/>
        </p:nvSpPr>
        <p:spPr>
          <a:xfrm>
            <a:off x="5044245" y="5631064"/>
            <a:ext cx="279400" cy="461665"/>
          </a:xfrm>
          <a:prstGeom prst="rect">
            <a:avLst/>
          </a:prstGeom>
          <a:noFill/>
        </p:spPr>
        <p:txBody>
          <a:bodyPr wrap="square" lIns="45720" rIns="45720" rtlCol="0">
            <a:spAutoFit/>
          </a:bodyPr>
          <a:lstStyle/>
          <a:p>
            <a:r>
              <a:rPr lang="en-US" sz="2400" b="1" dirty="0"/>
              <a:t>0</a:t>
            </a:r>
          </a:p>
        </p:txBody>
      </p:sp>
      <p:grpSp>
        <p:nvGrpSpPr>
          <p:cNvPr id="92" name="Group 91"/>
          <p:cNvGrpSpPr/>
          <p:nvPr/>
        </p:nvGrpSpPr>
        <p:grpSpPr>
          <a:xfrm>
            <a:off x="5279669" y="1956840"/>
            <a:ext cx="750739" cy="661917"/>
            <a:chOff x="1273645" y="2149279"/>
            <a:chExt cx="750739" cy="661917"/>
          </a:xfrm>
        </p:grpSpPr>
        <p:sp>
          <p:nvSpPr>
            <p:cNvPr id="9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4"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5"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96"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97"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98" name="Group 97"/>
          <p:cNvGrpSpPr/>
          <p:nvPr/>
        </p:nvGrpSpPr>
        <p:grpSpPr>
          <a:xfrm>
            <a:off x="5279668" y="3550164"/>
            <a:ext cx="750739" cy="661917"/>
            <a:chOff x="1273645" y="2149279"/>
            <a:chExt cx="750739" cy="661917"/>
          </a:xfrm>
        </p:grpSpPr>
        <p:sp>
          <p:nvSpPr>
            <p:cNvPr id="99"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04" name="Group 103"/>
          <p:cNvGrpSpPr/>
          <p:nvPr/>
        </p:nvGrpSpPr>
        <p:grpSpPr>
          <a:xfrm>
            <a:off x="5282192" y="5128442"/>
            <a:ext cx="750739" cy="661917"/>
            <a:chOff x="1273645" y="2149279"/>
            <a:chExt cx="750739" cy="661917"/>
          </a:xfrm>
        </p:grpSpPr>
        <p:sp>
          <p:nvSpPr>
            <p:cNvPr id="10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0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0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10" name="TextBox 109"/>
          <p:cNvSpPr txBox="1"/>
          <p:nvPr/>
        </p:nvSpPr>
        <p:spPr>
          <a:xfrm>
            <a:off x="6011353" y="1683387"/>
            <a:ext cx="279400" cy="461665"/>
          </a:xfrm>
          <a:prstGeom prst="rect">
            <a:avLst/>
          </a:prstGeom>
          <a:noFill/>
        </p:spPr>
        <p:txBody>
          <a:bodyPr wrap="square" lIns="45720" rIns="45720" rtlCol="0">
            <a:spAutoFit/>
          </a:bodyPr>
          <a:lstStyle/>
          <a:p>
            <a:r>
              <a:rPr lang="en-US" sz="2400" b="1" dirty="0"/>
              <a:t>0</a:t>
            </a:r>
          </a:p>
        </p:txBody>
      </p:sp>
      <p:sp>
        <p:nvSpPr>
          <p:cNvPr id="111" name="TextBox 110"/>
          <p:cNvSpPr txBox="1"/>
          <p:nvPr/>
        </p:nvSpPr>
        <p:spPr>
          <a:xfrm>
            <a:off x="6011353" y="2444603"/>
            <a:ext cx="279400" cy="461665"/>
          </a:xfrm>
          <a:prstGeom prst="rect">
            <a:avLst/>
          </a:prstGeom>
          <a:noFill/>
        </p:spPr>
        <p:txBody>
          <a:bodyPr wrap="square" lIns="45720" rIns="45720" rtlCol="0">
            <a:spAutoFit/>
          </a:bodyPr>
          <a:lstStyle/>
          <a:p>
            <a:r>
              <a:rPr lang="en-US" sz="2400" b="1" dirty="0"/>
              <a:t>0</a:t>
            </a:r>
          </a:p>
        </p:txBody>
      </p:sp>
      <p:sp>
        <p:nvSpPr>
          <p:cNvPr id="112" name="TextBox 111"/>
          <p:cNvSpPr txBox="1"/>
          <p:nvPr/>
        </p:nvSpPr>
        <p:spPr>
          <a:xfrm>
            <a:off x="6011353" y="3248394"/>
            <a:ext cx="279400" cy="461665"/>
          </a:xfrm>
          <a:prstGeom prst="rect">
            <a:avLst/>
          </a:prstGeom>
          <a:noFill/>
        </p:spPr>
        <p:txBody>
          <a:bodyPr wrap="square" lIns="45720" rIns="45720" rtlCol="0">
            <a:spAutoFit/>
          </a:bodyPr>
          <a:lstStyle/>
          <a:p>
            <a:r>
              <a:rPr lang="en-US" sz="2400" b="1" dirty="0"/>
              <a:t>0</a:t>
            </a:r>
          </a:p>
        </p:txBody>
      </p:sp>
      <p:sp>
        <p:nvSpPr>
          <p:cNvPr id="113" name="TextBox 112"/>
          <p:cNvSpPr txBox="1"/>
          <p:nvPr/>
        </p:nvSpPr>
        <p:spPr>
          <a:xfrm>
            <a:off x="6011353" y="4052185"/>
            <a:ext cx="279400" cy="461665"/>
          </a:xfrm>
          <a:prstGeom prst="rect">
            <a:avLst/>
          </a:prstGeom>
          <a:noFill/>
        </p:spPr>
        <p:txBody>
          <a:bodyPr wrap="square" lIns="45720" rIns="45720" rtlCol="0">
            <a:spAutoFit/>
          </a:bodyPr>
          <a:lstStyle/>
          <a:p>
            <a:r>
              <a:rPr lang="en-US" sz="2400" b="1" dirty="0"/>
              <a:t>0</a:t>
            </a:r>
          </a:p>
        </p:txBody>
      </p:sp>
      <p:sp>
        <p:nvSpPr>
          <p:cNvPr id="114" name="TextBox 113"/>
          <p:cNvSpPr txBox="1"/>
          <p:nvPr/>
        </p:nvSpPr>
        <p:spPr>
          <a:xfrm>
            <a:off x="6011353" y="4855976"/>
            <a:ext cx="279400" cy="461665"/>
          </a:xfrm>
          <a:prstGeom prst="rect">
            <a:avLst/>
          </a:prstGeom>
          <a:noFill/>
        </p:spPr>
        <p:txBody>
          <a:bodyPr wrap="square" lIns="45720" rIns="45720" rtlCol="0">
            <a:spAutoFit/>
          </a:bodyPr>
          <a:lstStyle/>
          <a:p>
            <a:r>
              <a:rPr lang="en-US" sz="2400" b="1" dirty="0"/>
              <a:t>0</a:t>
            </a:r>
          </a:p>
        </p:txBody>
      </p:sp>
      <p:sp>
        <p:nvSpPr>
          <p:cNvPr id="115" name="TextBox 114"/>
          <p:cNvSpPr txBox="1"/>
          <p:nvPr/>
        </p:nvSpPr>
        <p:spPr>
          <a:xfrm>
            <a:off x="6011353" y="5612142"/>
            <a:ext cx="279400" cy="461665"/>
          </a:xfrm>
          <a:prstGeom prst="rect">
            <a:avLst/>
          </a:prstGeom>
          <a:noFill/>
        </p:spPr>
        <p:txBody>
          <a:bodyPr wrap="square" lIns="45720" rIns="45720" rtlCol="0">
            <a:spAutoFit/>
          </a:bodyPr>
          <a:lstStyle/>
          <a:p>
            <a:r>
              <a:rPr lang="en-US" sz="2400" b="1" dirty="0"/>
              <a:t>0</a:t>
            </a:r>
          </a:p>
        </p:txBody>
      </p:sp>
      <p:grpSp>
        <p:nvGrpSpPr>
          <p:cNvPr id="237" name="Group 236"/>
          <p:cNvGrpSpPr/>
          <p:nvPr/>
        </p:nvGrpSpPr>
        <p:grpSpPr>
          <a:xfrm>
            <a:off x="6232989" y="1449440"/>
            <a:ext cx="4586121" cy="4892054"/>
            <a:chOff x="4537536" y="1449440"/>
            <a:chExt cx="4586121" cy="4892054"/>
          </a:xfrm>
        </p:grpSpPr>
        <p:sp>
          <p:nvSpPr>
            <p:cNvPr id="10" name="TextBox 9"/>
            <p:cNvSpPr txBox="1"/>
            <p:nvPr/>
          </p:nvSpPr>
          <p:spPr>
            <a:xfrm>
              <a:off x="5266018" y="1704058"/>
              <a:ext cx="279400" cy="461665"/>
            </a:xfrm>
            <a:prstGeom prst="rect">
              <a:avLst/>
            </a:prstGeom>
            <a:noFill/>
          </p:spPr>
          <p:txBody>
            <a:bodyPr wrap="square" lIns="45720" rIns="45720" rtlCol="0">
              <a:spAutoFit/>
            </a:bodyPr>
            <a:lstStyle/>
            <a:p>
              <a:r>
                <a:rPr lang="en-US" sz="2400" b="1" dirty="0"/>
                <a:t>0</a:t>
              </a:r>
            </a:p>
          </p:txBody>
        </p:sp>
        <p:sp>
          <p:nvSpPr>
            <p:cNvPr id="11" name="TextBox 10"/>
            <p:cNvSpPr txBox="1"/>
            <p:nvPr/>
          </p:nvSpPr>
          <p:spPr>
            <a:xfrm>
              <a:off x="5266018" y="2447518"/>
              <a:ext cx="279400" cy="461665"/>
            </a:xfrm>
            <a:prstGeom prst="rect">
              <a:avLst/>
            </a:prstGeom>
            <a:noFill/>
          </p:spPr>
          <p:txBody>
            <a:bodyPr wrap="square" lIns="45720" rIns="45720" rtlCol="0">
              <a:spAutoFit/>
            </a:bodyPr>
            <a:lstStyle/>
            <a:p>
              <a:r>
                <a:rPr lang="en-US" sz="2400" b="1" dirty="0"/>
                <a:t>0</a:t>
              </a:r>
            </a:p>
          </p:txBody>
        </p:sp>
        <p:sp>
          <p:nvSpPr>
            <p:cNvPr id="12" name="TextBox 11"/>
            <p:cNvSpPr txBox="1"/>
            <p:nvPr/>
          </p:nvSpPr>
          <p:spPr>
            <a:xfrm>
              <a:off x="5266018" y="3251309"/>
              <a:ext cx="279400" cy="461665"/>
            </a:xfrm>
            <a:prstGeom prst="rect">
              <a:avLst/>
            </a:prstGeom>
            <a:noFill/>
          </p:spPr>
          <p:txBody>
            <a:bodyPr wrap="square" lIns="45720" rIns="45720" rtlCol="0">
              <a:spAutoFit/>
            </a:bodyPr>
            <a:lstStyle/>
            <a:p>
              <a:r>
                <a:rPr lang="en-US" sz="2400" b="1" dirty="0"/>
                <a:t>0</a:t>
              </a:r>
            </a:p>
          </p:txBody>
        </p:sp>
        <p:sp>
          <p:nvSpPr>
            <p:cNvPr id="13" name="TextBox 12"/>
            <p:cNvSpPr txBox="1"/>
            <p:nvPr/>
          </p:nvSpPr>
          <p:spPr>
            <a:xfrm>
              <a:off x="5266018" y="4046327"/>
              <a:ext cx="279400" cy="461665"/>
            </a:xfrm>
            <a:prstGeom prst="rect">
              <a:avLst/>
            </a:prstGeom>
            <a:noFill/>
          </p:spPr>
          <p:txBody>
            <a:bodyPr wrap="square" lIns="45720" rIns="45720" rtlCol="0">
              <a:spAutoFit/>
            </a:bodyPr>
            <a:lstStyle/>
            <a:p>
              <a:r>
                <a:rPr lang="en-US" sz="2400" b="1" dirty="0"/>
                <a:t>0</a:t>
              </a:r>
            </a:p>
          </p:txBody>
        </p:sp>
        <p:sp>
          <p:nvSpPr>
            <p:cNvPr id="14" name="TextBox 13"/>
            <p:cNvSpPr txBox="1"/>
            <p:nvPr/>
          </p:nvSpPr>
          <p:spPr>
            <a:xfrm>
              <a:off x="5266018" y="4858891"/>
              <a:ext cx="279400" cy="461665"/>
            </a:xfrm>
            <a:prstGeom prst="rect">
              <a:avLst/>
            </a:prstGeom>
            <a:noFill/>
          </p:spPr>
          <p:txBody>
            <a:bodyPr wrap="square" lIns="45720" rIns="45720" rtlCol="0">
              <a:spAutoFit/>
            </a:bodyPr>
            <a:lstStyle/>
            <a:p>
              <a:r>
                <a:rPr lang="en-US" sz="2400" b="1" dirty="0"/>
                <a:t>0</a:t>
              </a:r>
            </a:p>
          </p:txBody>
        </p:sp>
        <p:sp>
          <p:nvSpPr>
            <p:cNvPr id="15" name="TextBox 14"/>
            <p:cNvSpPr txBox="1"/>
            <p:nvPr/>
          </p:nvSpPr>
          <p:spPr>
            <a:xfrm>
              <a:off x="5247192" y="5600166"/>
              <a:ext cx="279400" cy="461665"/>
            </a:xfrm>
            <a:prstGeom prst="rect">
              <a:avLst/>
            </a:prstGeom>
            <a:noFill/>
          </p:spPr>
          <p:txBody>
            <a:bodyPr wrap="square" lIns="45720" rIns="45720" rtlCol="0">
              <a:spAutoFit/>
            </a:bodyPr>
            <a:lstStyle/>
            <a:p>
              <a:r>
                <a:rPr lang="en-US" sz="2400" b="1" dirty="0"/>
                <a:t>0</a:t>
              </a:r>
            </a:p>
          </p:txBody>
        </p:sp>
        <p:grpSp>
          <p:nvGrpSpPr>
            <p:cNvPr id="116" name="Group 115"/>
            <p:cNvGrpSpPr/>
            <p:nvPr/>
          </p:nvGrpSpPr>
          <p:grpSpPr>
            <a:xfrm>
              <a:off x="4537536" y="2746370"/>
              <a:ext cx="750739" cy="661917"/>
              <a:chOff x="1273645" y="2149279"/>
              <a:chExt cx="750739" cy="661917"/>
            </a:xfrm>
          </p:grpSpPr>
          <p:sp>
            <p:nvSpPr>
              <p:cNvPr id="11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1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4" name="Group 123"/>
            <p:cNvGrpSpPr/>
            <p:nvPr/>
          </p:nvGrpSpPr>
          <p:grpSpPr>
            <a:xfrm>
              <a:off x="4537536" y="4360510"/>
              <a:ext cx="750739" cy="661917"/>
              <a:chOff x="1273645" y="2149279"/>
              <a:chExt cx="750739" cy="661917"/>
            </a:xfrm>
          </p:grpSpPr>
          <p:sp>
            <p:nvSpPr>
              <p:cNvPr id="125"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6"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7"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28"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29"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2" name="Group 131"/>
            <p:cNvGrpSpPr/>
            <p:nvPr/>
          </p:nvGrpSpPr>
          <p:grpSpPr>
            <a:xfrm>
              <a:off x="4566111" y="1449440"/>
              <a:ext cx="699907" cy="384405"/>
              <a:chOff x="3083671" y="2451148"/>
              <a:chExt cx="699907" cy="384405"/>
            </a:xfrm>
          </p:grpSpPr>
          <p:sp>
            <p:nvSpPr>
              <p:cNvPr id="133"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4"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5"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6"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37" name="Group 136"/>
            <p:cNvGrpSpPr/>
            <p:nvPr/>
          </p:nvGrpSpPr>
          <p:grpSpPr>
            <a:xfrm flipV="1">
              <a:off x="4566111" y="5953222"/>
              <a:ext cx="699907" cy="384405"/>
              <a:chOff x="3083671" y="2451148"/>
              <a:chExt cx="699907" cy="384405"/>
            </a:xfrm>
          </p:grpSpPr>
          <p:sp>
            <p:nvSpPr>
              <p:cNvPr id="138"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39"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140"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1"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22" name="Group 121"/>
            <p:cNvGrpSpPr/>
            <p:nvPr/>
          </p:nvGrpSpPr>
          <p:grpSpPr>
            <a:xfrm>
              <a:off x="5499161" y="1956837"/>
              <a:ext cx="750739" cy="661917"/>
              <a:chOff x="1273645" y="2149279"/>
              <a:chExt cx="750739" cy="661917"/>
            </a:xfrm>
          </p:grpSpPr>
          <p:sp>
            <p:nvSpPr>
              <p:cNvPr id="123"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0"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31"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42"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43"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0" name="Group 149"/>
            <p:cNvGrpSpPr/>
            <p:nvPr/>
          </p:nvGrpSpPr>
          <p:grpSpPr>
            <a:xfrm>
              <a:off x="5499160" y="3550161"/>
              <a:ext cx="750739" cy="661917"/>
              <a:chOff x="1273645" y="2149279"/>
              <a:chExt cx="750739" cy="661917"/>
            </a:xfrm>
          </p:grpSpPr>
          <p:sp>
            <p:nvSpPr>
              <p:cNvPr id="151"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2"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3"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54"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5"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56" name="Group 155"/>
            <p:cNvGrpSpPr/>
            <p:nvPr/>
          </p:nvGrpSpPr>
          <p:grpSpPr>
            <a:xfrm>
              <a:off x="5501684" y="5128439"/>
              <a:ext cx="750739" cy="661917"/>
              <a:chOff x="1273645" y="2149279"/>
              <a:chExt cx="750739" cy="661917"/>
            </a:xfrm>
          </p:grpSpPr>
          <p:sp>
            <p:nvSpPr>
              <p:cNvPr id="157"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8"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59"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60"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61"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162" name="TextBox 161"/>
            <p:cNvSpPr txBox="1"/>
            <p:nvPr/>
          </p:nvSpPr>
          <p:spPr>
            <a:xfrm>
              <a:off x="6230848" y="1683384"/>
              <a:ext cx="279400" cy="461665"/>
            </a:xfrm>
            <a:prstGeom prst="rect">
              <a:avLst/>
            </a:prstGeom>
            <a:noFill/>
          </p:spPr>
          <p:txBody>
            <a:bodyPr wrap="square" lIns="45720" rIns="45720" rtlCol="0">
              <a:spAutoFit/>
            </a:bodyPr>
            <a:lstStyle/>
            <a:p>
              <a:r>
                <a:rPr lang="en-US" sz="2400" b="1" dirty="0"/>
                <a:t>0</a:t>
              </a:r>
            </a:p>
          </p:txBody>
        </p:sp>
        <p:sp>
          <p:nvSpPr>
            <p:cNvPr id="163" name="TextBox 162"/>
            <p:cNvSpPr txBox="1"/>
            <p:nvPr/>
          </p:nvSpPr>
          <p:spPr>
            <a:xfrm>
              <a:off x="6230848" y="2444600"/>
              <a:ext cx="279400" cy="461665"/>
            </a:xfrm>
            <a:prstGeom prst="rect">
              <a:avLst/>
            </a:prstGeom>
            <a:noFill/>
          </p:spPr>
          <p:txBody>
            <a:bodyPr wrap="square" lIns="45720" rIns="45720" rtlCol="0">
              <a:spAutoFit/>
            </a:bodyPr>
            <a:lstStyle/>
            <a:p>
              <a:r>
                <a:rPr lang="en-US" sz="2400" b="1" dirty="0"/>
                <a:t>0</a:t>
              </a:r>
            </a:p>
          </p:txBody>
        </p:sp>
        <p:sp>
          <p:nvSpPr>
            <p:cNvPr id="164" name="TextBox 163"/>
            <p:cNvSpPr txBox="1"/>
            <p:nvPr/>
          </p:nvSpPr>
          <p:spPr>
            <a:xfrm>
              <a:off x="6230848" y="3248391"/>
              <a:ext cx="279400" cy="461665"/>
            </a:xfrm>
            <a:prstGeom prst="rect">
              <a:avLst/>
            </a:prstGeom>
            <a:noFill/>
          </p:spPr>
          <p:txBody>
            <a:bodyPr wrap="square" lIns="45720" rIns="45720" rtlCol="0">
              <a:spAutoFit/>
            </a:bodyPr>
            <a:lstStyle/>
            <a:p>
              <a:r>
                <a:rPr lang="en-US" sz="2400" b="1" dirty="0"/>
                <a:t>0</a:t>
              </a:r>
            </a:p>
          </p:txBody>
        </p:sp>
        <p:sp>
          <p:nvSpPr>
            <p:cNvPr id="165" name="TextBox 164"/>
            <p:cNvSpPr txBox="1"/>
            <p:nvPr/>
          </p:nvSpPr>
          <p:spPr>
            <a:xfrm>
              <a:off x="6230848" y="4052182"/>
              <a:ext cx="279400" cy="461665"/>
            </a:xfrm>
            <a:prstGeom prst="rect">
              <a:avLst/>
            </a:prstGeom>
            <a:noFill/>
          </p:spPr>
          <p:txBody>
            <a:bodyPr wrap="square" lIns="45720" rIns="45720" rtlCol="0">
              <a:spAutoFit/>
            </a:bodyPr>
            <a:lstStyle/>
            <a:p>
              <a:r>
                <a:rPr lang="en-US" sz="2400" b="1" dirty="0"/>
                <a:t>0</a:t>
              </a:r>
            </a:p>
          </p:txBody>
        </p:sp>
        <p:sp>
          <p:nvSpPr>
            <p:cNvPr id="166" name="TextBox 165"/>
            <p:cNvSpPr txBox="1"/>
            <p:nvPr/>
          </p:nvSpPr>
          <p:spPr>
            <a:xfrm>
              <a:off x="6230848" y="4855973"/>
              <a:ext cx="279400" cy="461665"/>
            </a:xfrm>
            <a:prstGeom prst="rect">
              <a:avLst/>
            </a:prstGeom>
            <a:noFill/>
          </p:spPr>
          <p:txBody>
            <a:bodyPr wrap="square" lIns="45720" rIns="45720" rtlCol="0">
              <a:spAutoFit/>
            </a:bodyPr>
            <a:lstStyle/>
            <a:p>
              <a:r>
                <a:rPr lang="en-US" sz="2400" b="1" dirty="0"/>
                <a:t>0</a:t>
              </a:r>
            </a:p>
          </p:txBody>
        </p:sp>
        <p:sp>
          <p:nvSpPr>
            <p:cNvPr id="167" name="TextBox 166"/>
            <p:cNvSpPr txBox="1"/>
            <p:nvPr/>
          </p:nvSpPr>
          <p:spPr>
            <a:xfrm>
              <a:off x="6230848" y="5612139"/>
              <a:ext cx="279400" cy="461665"/>
            </a:xfrm>
            <a:prstGeom prst="rect">
              <a:avLst/>
            </a:prstGeom>
            <a:noFill/>
          </p:spPr>
          <p:txBody>
            <a:bodyPr wrap="square" lIns="45720" rIns="45720" rtlCol="0">
              <a:spAutoFit/>
            </a:bodyPr>
            <a:lstStyle/>
            <a:p>
              <a:r>
                <a:rPr lang="en-US" sz="2400" b="1" dirty="0"/>
                <a:t>0</a:t>
              </a:r>
            </a:p>
          </p:txBody>
        </p:sp>
        <p:sp>
          <p:nvSpPr>
            <p:cNvPr id="56" name="TextBox 55"/>
            <p:cNvSpPr txBox="1"/>
            <p:nvPr/>
          </p:nvSpPr>
          <p:spPr>
            <a:xfrm>
              <a:off x="8319917" y="3330638"/>
              <a:ext cx="803740" cy="830997"/>
            </a:xfrm>
            <a:prstGeom prst="rect">
              <a:avLst/>
            </a:prstGeom>
            <a:noFill/>
          </p:spPr>
          <p:txBody>
            <a:bodyPr wrap="square" rtlCol="0">
              <a:spAutoFit/>
            </a:bodyPr>
            <a:lstStyle/>
            <a:p>
              <a:r>
                <a:rPr lang="en-US" sz="4800" dirty="0"/>
                <a:t>…</a:t>
              </a:r>
            </a:p>
          </p:txBody>
        </p:sp>
        <p:sp>
          <p:nvSpPr>
            <p:cNvPr id="185" name="TextBox 184"/>
            <p:cNvSpPr txBox="1"/>
            <p:nvPr/>
          </p:nvSpPr>
          <p:spPr>
            <a:xfrm>
              <a:off x="7190868" y="1707925"/>
              <a:ext cx="279400" cy="461665"/>
            </a:xfrm>
            <a:prstGeom prst="rect">
              <a:avLst/>
            </a:prstGeom>
            <a:noFill/>
          </p:spPr>
          <p:txBody>
            <a:bodyPr wrap="square" lIns="45720" rIns="45720" rtlCol="0">
              <a:spAutoFit/>
            </a:bodyPr>
            <a:lstStyle/>
            <a:p>
              <a:r>
                <a:rPr lang="en-US" sz="2400" b="1" dirty="0"/>
                <a:t>0</a:t>
              </a:r>
            </a:p>
          </p:txBody>
        </p:sp>
        <p:sp>
          <p:nvSpPr>
            <p:cNvPr id="186" name="TextBox 185"/>
            <p:cNvSpPr txBox="1"/>
            <p:nvPr/>
          </p:nvSpPr>
          <p:spPr>
            <a:xfrm>
              <a:off x="7190868" y="2451385"/>
              <a:ext cx="279400" cy="461665"/>
            </a:xfrm>
            <a:prstGeom prst="rect">
              <a:avLst/>
            </a:prstGeom>
            <a:noFill/>
          </p:spPr>
          <p:txBody>
            <a:bodyPr wrap="square" lIns="45720" rIns="45720" rtlCol="0">
              <a:spAutoFit/>
            </a:bodyPr>
            <a:lstStyle/>
            <a:p>
              <a:r>
                <a:rPr lang="en-US" sz="2400" b="1" dirty="0"/>
                <a:t>0</a:t>
              </a:r>
            </a:p>
          </p:txBody>
        </p:sp>
        <p:sp>
          <p:nvSpPr>
            <p:cNvPr id="187" name="TextBox 186"/>
            <p:cNvSpPr txBox="1"/>
            <p:nvPr/>
          </p:nvSpPr>
          <p:spPr>
            <a:xfrm>
              <a:off x="7190868" y="3255176"/>
              <a:ext cx="279400" cy="461665"/>
            </a:xfrm>
            <a:prstGeom prst="rect">
              <a:avLst/>
            </a:prstGeom>
            <a:noFill/>
          </p:spPr>
          <p:txBody>
            <a:bodyPr wrap="square" lIns="45720" rIns="45720" rtlCol="0">
              <a:spAutoFit/>
            </a:bodyPr>
            <a:lstStyle/>
            <a:p>
              <a:r>
                <a:rPr lang="en-US" sz="2400" b="1" dirty="0"/>
                <a:t>0</a:t>
              </a:r>
            </a:p>
          </p:txBody>
        </p:sp>
        <p:sp>
          <p:nvSpPr>
            <p:cNvPr id="188" name="TextBox 187"/>
            <p:cNvSpPr txBox="1"/>
            <p:nvPr/>
          </p:nvSpPr>
          <p:spPr>
            <a:xfrm>
              <a:off x="7190868" y="4050194"/>
              <a:ext cx="279400" cy="461665"/>
            </a:xfrm>
            <a:prstGeom prst="rect">
              <a:avLst/>
            </a:prstGeom>
            <a:noFill/>
          </p:spPr>
          <p:txBody>
            <a:bodyPr wrap="square" lIns="45720" rIns="45720" rtlCol="0">
              <a:spAutoFit/>
            </a:bodyPr>
            <a:lstStyle/>
            <a:p>
              <a:r>
                <a:rPr lang="en-US" sz="2400" b="1" dirty="0"/>
                <a:t>0</a:t>
              </a:r>
            </a:p>
          </p:txBody>
        </p:sp>
        <p:sp>
          <p:nvSpPr>
            <p:cNvPr id="189" name="TextBox 188"/>
            <p:cNvSpPr txBox="1"/>
            <p:nvPr/>
          </p:nvSpPr>
          <p:spPr>
            <a:xfrm>
              <a:off x="7190868" y="4862758"/>
              <a:ext cx="279400" cy="461665"/>
            </a:xfrm>
            <a:prstGeom prst="rect">
              <a:avLst/>
            </a:prstGeom>
            <a:noFill/>
          </p:spPr>
          <p:txBody>
            <a:bodyPr wrap="square" lIns="45720" rIns="45720" rtlCol="0">
              <a:spAutoFit/>
            </a:bodyPr>
            <a:lstStyle/>
            <a:p>
              <a:r>
                <a:rPr lang="en-US" sz="2400" b="1" dirty="0"/>
                <a:t>0</a:t>
              </a:r>
            </a:p>
          </p:txBody>
        </p:sp>
        <p:sp>
          <p:nvSpPr>
            <p:cNvPr id="190" name="TextBox 189"/>
            <p:cNvSpPr txBox="1"/>
            <p:nvPr/>
          </p:nvSpPr>
          <p:spPr>
            <a:xfrm>
              <a:off x="7172042" y="5604033"/>
              <a:ext cx="279400" cy="461665"/>
            </a:xfrm>
            <a:prstGeom prst="rect">
              <a:avLst/>
            </a:prstGeom>
            <a:noFill/>
          </p:spPr>
          <p:txBody>
            <a:bodyPr wrap="square" lIns="45720" rIns="45720" rtlCol="0">
              <a:spAutoFit/>
            </a:bodyPr>
            <a:lstStyle/>
            <a:p>
              <a:r>
                <a:rPr lang="en-US" sz="2400" b="1" dirty="0"/>
                <a:t>0</a:t>
              </a:r>
            </a:p>
          </p:txBody>
        </p:sp>
        <p:grpSp>
          <p:nvGrpSpPr>
            <p:cNvPr id="191" name="Group 190"/>
            <p:cNvGrpSpPr/>
            <p:nvPr/>
          </p:nvGrpSpPr>
          <p:grpSpPr>
            <a:xfrm>
              <a:off x="6462386" y="2750237"/>
              <a:ext cx="750739" cy="661917"/>
              <a:chOff x="1273645" y="2149279"/>
              <a:chExt cx="750739" cy="661917"/>
            </a:xfrm>
          </p:grpSpPr>
          <p:sp>
            <p:nvSpPr>
              <p:cNvPr id="192"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3"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4"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195"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6"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197" name="Group 196"/>
            <p:cNvGrpSpPr/>
            <p:nvPr/>
          </p:nvGrpSpPr>
          <p:grpSpPr>
            <a:xfrm>
              <a:off x="6462386" y="4364377"/>
              <a:ext cx="750739" cy="661917"/>
              <a:chOff x="1273645" y="2149279"/>
              <a:chExt cx="750739" cy="661917"/>
            </a:xfrm>
          </p:grpSpPr>
          <p:sp>
            <p:nvSpPr>
              <p:cNvPr id="198"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199"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0"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01"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2"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3" name="Group 202"/>
            <p:cNvGrpSpPr/>
            <p:nvPr/>
          </p:nvGrpSpPr>
          <p:grpSpPr>
            <a:xfrm>
              <a:off x="6490961" y="1453307"/>
              <a:ext cx="699907" cy="384405"/>
              <a:chOff x="3083671" y="2451148"/>
              <a:chExt cx="699907" cy="384405"/>
            </a:xfrm>
          </p:grpSpPr>
          <p:sp>
            <p:nvSpPr>
              <p:cNvPr id="204"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5"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06"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07"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08" name="Group 207"/>
            <p:cNvGrpSpPr/>
            <p:nvPr/>
          </p:nvGrpSpPr>
          <p:grpSpPr>
            <a:xfrm flipV="1">
              <a:off x="6490961" y="5957089"/>
              <a:ext cx="699907" cy="384405"/>
              <a:chOff x="3083671" y="2451148"/>
              <a:chExt cx="699907" cy="384405"/>
            </a:xfrm>
          </p:grpSpPr>
          <p:sp>
            <p:nvSpPr>
              <p:cNvPr id="209" name="Shape 202"/>
              <p:cNvSpPr/>
              <p:nvPr/>
            </p:nvSpPr>
            <p:spPr>
              <a:xfrm>
                <a:off x="3189106" y="2451148"/>
                <a:ext cx="477062" cy="263477"/>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10" name="Shape 203"/>
              <p:cNvSpPr/>
              <p:nvPr/>
            </p:nvSpPr>
            <p:spPr>
              <a:xfrm>
                <a:off x="3171010" y="2464452"/>
                <a:ext cx="511969" cy="0"/>
              </a:xfrm>
              <a:prstGeom prst="lin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pPr>
                <a:endParaRPr sz="2400" b="1"/>
              </a:p>
            </p:txBody>
          </p:sp>
          <p:sp>
            <p:nvSpPr>
              <p:cNvPr id="211" name="Shape 111"/>
              <p:cNvSpPr>
                <a:spLocks noChangeAspect="1"/>
              </p:cNvSpPr>
              <p:nvPr/>
            </p:nvSpPr>
            <p:spPr>
              <a:xfrm flipV="1">
                <a:off x="3083671" y="266087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2" name="Shape 108"/>
              <p:cNvSpPr>
                <a:spLocks noChangeAspect="1"/>
              </p:cNvSpPr>
              <p:nvPr/>
            </p:nvSpPr>
            <p:spPr>
              <a:xfrm>
                <a:off x="3608901" y="265256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3" name="Group 212"/>
            <p:cNvGrpSpPr/>
            <p:nvPr/>
          </p:nvGrpSpPr>
          <p:grpSpPr>
            <a:xfrm>
              <a:off x="7424011" y="1960704"/>
              <a:ext cx="750739" cy="661917"/>
              <a:chOff x="1273645" y="2149279"/>
              <a:chExt cx="750739" cy="661917"/>
            </a:xfrm>
          </p:grpSpPr>
          <p:sp>
            <p:nvSpPr>
              <p:cNvPr id="214"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5"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6"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17"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18"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19" name="Group 218"/>
            <p:cNvGrpSpPr/>
            <p:nvPr/>
          </p:nvGrpSpPr>
          <p:grpSpPr>
            <a:xfrm>
              <a:off x="7424010" y="3554028"/>
              <a:ext cx="750739" cy="661917"/>
              <a:chOff x="1273645" y="2149279"/>
              <a:chExt cx="750739" cy="661917"/>
            </a:xfrm>
          </p:grpSpPr>
          <p:sp>
            <p:nvSpPr>
              <p:cNvPr id="220"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1"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2"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3"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4"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grpSp>
          <p:nvGrpSpPr>
            <p:cNvPr id="225" name="Group 224"/>
            <p:cNvGrpSpPr/>
            <p:nvPr/>
          </p:nvGrpSpPr>
          <p:grpSpPr>
            <a:xfrm>
              <a:off x="7426534" y="5132306"/>
              <a:ext cx="750739" cy="661917"/>
              <a:chOff x="1273645" y="2149279"/>
              <a:chExt cx="750739" cy="661917"/>
            </a:xfrm>
          </p:grpSpPr>
          <p:sp>
            <p:nvSpPr>
              <p:cNvPr id="226" name="Shape 108"/>
              <p:cNvSpPr>
                <a:spLocks noChangeAspect="1"/>
              </p:cNvSpPr>
              <p:nvPr/>
            </p:nvSpPr>
            <p:spPr>
              <a:xfrm>
                <a:off x="1849706" y="263651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7" name="Shape 109"/>
              <p:cNvSpPr>
                <a:spLocks noChangeAspect="1"/>
              </p:cNvSpPr>
              <p:nvPr/>
            </p:nvSpPr>
            <p:spPr>
              <a:xfrm flipV="1">
                <a:off x="1849707" y="2149279"/>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28" name="Shape 110"/>
              <p:cNvSpPr>
                <a:spLocks noChangeAspect="1"/>
              </p:cNvSpPr>
              <p:nvPr/>
            </p:nvSpPr>
            <p:spPr>
              <a:xfrm>
                <a:off x="1416911" y="2245369"/>
                <a:ext cx="469256" cy="469256"/>
              </a:xfrm>
              <a:prstGeom prst="ellipse">
                <a:avLst/>
              </a:prstGeom>
              <a:noFill/>
              <a:ln w="38100" cap="flat">
                <a:solidFill>
                  <a:schemeClr val="bg2">
                    <a:lumMod val="50000"/>
                  </a:schemeClr>
                </a:solidFill>
                <a:prstDash val="solid"/>
                <a:miter lim="400000"/>
              </a:ln>
              <a:effectLst/>
            </p:spPr>
            <p:txBody>
              <a:bodyPr wrap="square" lIns="50800" tIns="50800" rIns="50800" bIns="50800" numCol="1" anchor="ctr">
                <a:noAutofit/>
              </a:bodyPr>
              <a:lstStyle/>
              <a:p>
                <a:pPr>
                  <a:defRPr sz="2400">
                    <a:solidFill>
                      <a:srgbClr val="FF2600"/>
                    </a:solidFill>
                  </a:defRPr>
                </a:pPr>
                <a:endParaRPr sz="2400" b="1"/>
              </a:p>
            </p:txBody>
          </p:sp>
          <p:sp>
            <p:nvSpPr>
              <p:cNvPr id="229" name="Shape 111"/>
              <p:cNvSpPr>
                <a:spLocks noChangeAspect="1"/>
              </p:cNvSpPr>
              <p:nvPr/>
            </p:nvSpPr>
            <p:spPr>
              <a:xfrm flipV="1">
                <a:off x="1277315" y="2635451"/>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sp>
            <p:nvSpPr>
              <p:cNvPr id="230" name="Shape 116"/>
              <p:cNvSpPr>
                <a:spLocks noChangeAspect="1"/>
              </p:cNvSpPr>
              <p:nvPr/>
            </p:nvSpPr>
            <p:spPr>
              <a:xfrm>
                <a:off x="1273645" y="2158726"/>
                <a:ext cx="174677" cy="174677"/>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defRPr sz="2400"/>
                </a:pPr>
                <a:endParaRPr sz="2400" b="1"/>
              </a:p>
            </p:txBody>
          </p:sp>
        </p:grpSp>
        <p:sp>
          <p:nvSpPr>
            <p:cNvPr id="231" name="TextBox 230"/>
            <p:cNvSpPr txBox="1"/>
            <p:nvPr/>
          </p:nvSpPr>
          <p:spPr>
            <a:xfrm>
              <a:off x="8155698" y="1687251"/>
              <a:ext cx="279400" cy="461665"/>
            </a:xfrm>
            <a:prstGeom prst="rect">
              <a:avLst/>
            </a:prstGeom>
            <a:noFill/>
          </p:spPr>
          <p:txBody>
            <a:bodyPr wrap="square" lIns="45720" rIns="45720" rtlCol="0">
              <a:spAutoFit/>
            </a:bodyPr>
            <a:lstStyle/>
            <a:p>
              <a:r>
                <a:rPr lang="en-US" sz="2400" b="1" dirty="0"/>
                <a:t>0</a:t>
              </a:r>
            </a:p>
          </p:txBody>
        </p:sp>
        <p:sp>
          <p:nvSpPr>
            <p:cNvPr id="232" name="TextBox 231"/>
            <p:cNvSpPr txBox="1"/>
            <p:nvPr/>
          </p:nvSpPr>
          <p:spPr>
            <a:xfrm>
              <a:off x="8155698" y="2448467"/>
              <a:ext cx="279400" cy="461665"/>
            </a:xfrm>
            <a:prstGeom prst="rect">
              <a:avLst/>
            </a:prstGeom>
            <a:noFill/>
          </p:spPr>
          <p:txBody>
            <a:bodyPr wrap="square" lIns="45720" rIns="45720" rtlCol="0">
              <a:spAutoFit/>
            </a:bodyPr>
            <a:lstStyle/>
            <a:p>
              <a:r>
                <a:rPr lang="en-US" sz="2400" b="1" dirty="0"/>
                <a:t>0</a:t>
              </a:r>
            </a:p>
          </p:txBody>
        </p:sp>
        <p:sp>
          <p:nvSpPr>
            <p:cNvPr id="233" name="TextBox 232"/>
            <p:cNvSpPr txBox="1"/>
            <p:nvPr/>
          </p:nvSpPr>
          <p:spPr>
            <a:xfrm>
              <a:off x="8155698" y="3252258"/>
              <a:ext cx="279400" cy="461665"/>
            </a:xfrm>
            <a:prstGeom prst="rect">
              <a:avLst/>
            </a:prstGeom>
            <a:noFill/>
          </p:spPr>
          <p:txBody>
            <a:bodyPr wrap="square" lIns="45720" rIns="45720" rtlCol="0">
              <a:spAutoFit/>
            </a:bodyPr>
            <a:lstStyle/>
            <a:p>
              <a:r>
                <a:rPr lang="en-US" sz="2400" b="1" dirty="0"/>
                <a:t>0</a:t>
              </a:r>
            </a:p>
          </p:txBody>
        </p:sp>
        <p:sp>
          <p:nvSpPr>
            <p:cNvPr id="234" name="TextBox 233"/>
            <p:cNvSpPr txBox="1"/>
            <p:nvPr/>
          </p:nvSpPr>
          <p:spPr>
            <a:xfrm>
              <a:off x="8155698" y="4056049"/>
              <a:ext cx="279400" cy="461665"/>
            </a:xfrm>
            <a:prstGeom prst="rect">
              <a:avLst/>
            </a:prstGeom>
            <a:noFill/>
          </p:spPr>
          <p:txBody>
            <a:bodyPr wrap="square" lIns="45720" rIns="45720" rtlCol="0">
              <a:spAutoFit/>
            </a:bodyPr>
            <a:lstStyle/>
            <a:p>
              <a:r>
                <a:rPr lang="en-US" sz="2400" b="1" dirty="0"/>
                <a:t>0</a:t>
              </a:r>
            </a:p>
          </p:txBody>
        </p:sp>
        <p:sp>
          <p:nvSpPr>
            <p:cNvPr id="235" name="TextBox 234"/>
            <p:cNvSpPr txBox="1"/>
            <p:nvPr/>
          </p:nvSpPr>
          <p:spPr>
            <a:xfrm>
              <a:off x="8155698" y="4859840"/>
              <a:ext cx="279400" cy="461665"/>
            </a:xfrm>
            <a:prstGeom prst="rect">
              <a:avLst/>
            </a:prstGeom>
            <a:noFill/>
          </p:spPr>
          <p:txBody>
            <a:bodyPr wrap="square" lIns="45720" rIns="45720" rtlCol="0">
              <a:spAutoFit/>
            </a:bodyPr>
            <a:lstStyle/>
            <a:p>
              <a:r>
                <a:rPr lang="en-US" sz="2400" b="1" dirty="0"/>
                <a:t>0</a:t>
              </a:r>
            </a:p>
          </p:txBody>
        </p:sp>
        <p:sp>
          <p:nvSpPr>
            <p:cNvPr id="236" name="TextBox 235"/>
            <p:cNvSpPr txBox="1"/>
            <p:nvPr/>
          </p:nvSpPr>
          <p:spPr>
            <a:xfrm>
              <a:off x="8155698" y="5616006"/>
              <a:ext cx="279400" cy="461665"/>
            </a:xfrm>
            <a:prstGeom prst="rect">
              <a:avLst/>
            </a:prstGeom>
            <a:noFill/>
          </p:spPr>
          <p:txBody>
            <a:bodyPr wrap="square" lIns="45720" rIns="45720" rtlCol="0">
              <a:spAutoFit/>
            </a:bodyPr>
            <a:lstStyle/>
            <a:p>
              <a:r>
                <a:rPr lang="en-US" sz="2400" b="1" dirty="0"/>
                <a:t>0</a:t>
              </a:r>
            </a:p>
          </p:txBody>
        </p:sp>
      </p:grpSp>
      <p:sp>
        <p:nvSpPr>
          <p:cNvPr id="58" name="Slide Number Placeholder 57">
            <a:extLst>
              <a:ext uri="{FF2B5EF4-FFF2-40B4-BE49-F238E27FC236}">
                <a16:creationId xmlns:a16="http://schemas.microsoft.com/office/drawing/2014/main" id="{47D4C044-A66B-4B84-835C-E83E73680AFA}"/>
              </a:ext>
            </a:extLst>
          </p:cNvPr>
          <p:cNvSpPr>
            <a:spLocks noGrp="1"/>
          </p:cNvSpPr>
          <p:nvPr>
            <p:ph type="sldNum" sz="quarter" idx="12"/>
          </p:nvPr>
        </p:nvSpPr>
        <p:spPr/>
        <p:txBody>
          <a:bodyPr/>
          <a:lstStyle/>
          <a:p>
            <a:fld id="{9D23B66A-CE92-4F70-B5A2-EE913266E6CF}" type="slidenum">
              <a:rPr lang="en-US" smtClean="0"/>
              <a:pPr/>
              <a:t>106</a:t>
            </a:fld>
            <a:r>
              <a:rPr lang="en-US"/>
              <a:t>/48</a:t>
            </a:r>
            <a:endParaRPr lang="en-US" dirty="0"/>
          </a:p>
        </p:txBody>
      </p:sp>
    </p:spTree>
    <p:custDataLst>
      <p:tags r:id="rId1"/>
    </p:custDataLst>
    <p:extLst>
      <p:ext uri="{BB962C8B-B14F-4D97-AF65-F5344CB8AC3E}">
        <p14:creationId xmlns:p14="http://schemas.microsoft.com/office/powerpoint/2010/main" val="171430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fade">
                                      <p:cBhvr>
                                        <p:cTn id="36" dur="500"/>
                                        <p:tgtEl>
                                          <p:spTgt spid="84"/>
                                        </p:tgtEl>
                                      </p:cBhvr>
                                    </p:animEffect>
                                  </p:childTnLst>
                                </p:cTn>
                              </p:par>
                              <p:par>
                                <p:cTn id="37" presetID="10"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1"/>
                                        </p:tgtEl>
                                        <p:attrNameLst>
                                          <p:attrName>style.visibility</p:attrName>
                                        </p:attrNameLst>
                                      </p:cBhvr>
                                      <p:to>
                                        <p:strVal val="visible"/>
                                      </p:to>
                                    </p:set>
                                    <p:animEffect transition="in" filter="fade">
                                      <p:cBhvr>
                                        <p:cTn id="48" dur="500"/>
                                        <p:tgtEl>
                                          <p:spTgt spid="9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par>
                                <p:cTn id="69" presetID="10" presetClass="entr" presetSubtype="0" fill="hold" nodeType="withEffect">
                                  <p:stCondLst>
                                    <p:cond delay="0"/>
                                  </p:stCondLst>
                                  <p:childTnLst>
                                    <p:set>
                                      <p:cBhvr>
                                        <p:cTn id="70" dur="1" fill="hold">
                                          <p:stCondLst>
                                            <p:cond delay="0"/>
                                          </p:stCondLst>
                                        </p:cTn>
                                        <p:tgtEl>
                                          <p:spTgt spid="98"/>
                                        </p:tgtEl>
                                        <p:attrNameLst>
                                          <p:attrName>style.visibility</p:attrName>
                                        </p:attrNameLst>
                                      </p:cBhvr>
                                      <p:to>
                                        <p:strVal val="visible"/>
                                      </p:to>
                                    </p:set>
                                    <p:animEffect transition="in" filter="fade">
                                      <p:cBhvr>
                                        <p:cTn id="71" dur="500"/>
                                        <p:tgtEl>
                                          <p:spTgt spid="98"/>
                                        </p:tgtEl>
                                      </p:cBhvr>
                                    </p:animEffect>
                                  </p:childTnLst>
                                </p:cTn>
                              </p:par>
                              <p:par>
                                <p:cTn id="72" presetID="10" presetClass="entr" presetSubtype="0" fill="hold" nodeType="with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fade">
                                      <p:cBhvr>
                                        <p:cTn id="74" dur="500"/>
                                        <p:tgtEl>
                                          <p:spTgt spid="10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5"/>
                                        </p:tgtEl>
                                        <p:attrNameLst>
                                          <p:attrName>style.visibility</p:attrName>
                                        </p:attrNameLst>
                                      </p:cBhvr>
                                      <p:to>
                                        <p:strVal val="visible"/>
                                      </p:to>
                                    </p:set>
                                    <p:animEffect transition="in" filter="fade">
                                      <p:cBhvr>
                                        <p:cTn id="77" dur="500"/>
                                        <p:tgtEl>
                                          <p:spTgt spid="11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14"/>
                                        </p:tgtEl>
                                        <p:attrNameLst>
                                          <p:attrName>style.visibility</p:attrName>
                                        </p:attrNameLst>
                                      </p:cBhvr>
                                      <p:to>
                                        <p:strVal val="visible"/>
                                      </p:to>
                                    </p:set>
                                    <p:animEffect transition="in" filter="fade">
                                      <p:cBhvr>
                                        <p:cTn id="80" dur="500"/>
                                        <p:tgtEl>
                                          <p:spTgt spid="11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3"/>
                                        </p:tgtEl>
                                        <p:attrNameLst>
                                          <p:attrName>style.visibility</p:attrName>
                                        </p:attrNameLst>
                                      </p:cBhvr>
                                      <p:to>
                                        <p:strVal val="visible"/>
                                      </p:to>
                                    </p:set>
                                    <p:animEffect transition="in" filter="fade">
                                      <p:cBhvr>
                                        <p:cTn id="83" dur="500"/>
                                        <p:tgtEl>
                                          <p:spTgt spid="1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2"/>
                                        </p:tgtEl>
                                        <p:attrNameLst>
                                          <p:attrName>style.visibility</p:attrName>
                                        </p:attrNameLst>
                                      </p:cBhvr>
                                      <p:to>
                                        <p:strVal val="visible"/>
                                      </p:to>
                                    </p:set>
                                    <p:animEffect transition="in" filter="fade">
                                      <p:cBhvr>
                                        <p:cTn id="86" dur="500"/>
                                        <p:tgtEl>
                                          <p:spTgt spid="11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1"/>
                                        </p:tgtEl>
                                        <p:attrNameLst>
                                          <p:attrName>style.visibility</p:attrName>
                                        </p:attrNameLst>
                                      </p:cBhvr>
                                      <p:to>
                                        <p:strVal val="visible"/>
                                      </p:to>
                                    </p:set>
                                    <p:animEffect transition="in" filter="fade">
                                      <p:cBhvr>
                                        <p:cTn id="89" dur="500"/>
                                        <p:tgtEl>
                                          <p:spTgt spid="11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0"/>
                                        </p:tgtEl>
                                        <p:attrNameLst>
                                          <p:attrName>style.visibility</p:attrName>
                                        </p:attrNameLst>
                                      </p:cBhvr>
                                      <p:to>
                                        <p:strVal val="visible"/>
                                      </p:to>
                                    </p:set>
                                    <p:animEffect transition="in" filter="fade">
                                      <p:cBhvr>
                                        <p:cTn id="92" dur="500"/>
                                        <p:tgtEl>
                                          <p:spTgt spid="110"/>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237"/>
                                        </p:tgtEl>
                                        <p:attrNameLst>
                                          <p:attrName>style.visibility</p:attrName>
                                        </p:attrNameLst>
                                      </p:cBhvr>
                                      <p:to>
                                        <p:strVal val="visible"/>
                                      </p:to>
                                    </p:set>
                                    <p:animEffect transition="in" filter="wipe(left)">
                                      <p:cBhvr>
                                        <p:cTn id="96"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6" grpId="0"/>
      <p:bldP spid="47" grpId="0"/>
      <p:bldP spid="54" grpId="0"/>
      <p:bldP spid="55" grpId="0"/>
      <p:bldP spid="90" grpId="0"/>
      <p:bldP spid="91" grpId="0"/>
      <p:bldP spid="110" grpId="0"/>
      <p:bldP spid="111" grpId="0"/>
      <p:bldP spid="112" grpId="0"/>
      <p:bldP spid="113" grpId="0"/>
      <p:bldP spid="114" grpId="0"/>
      <p:bldP spid="11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4" name="Table 104"/>
          <p:cNvGraphicFramePr/>
          <p:nvPr/>
        </p:nvGraphicFramePr>
        <p:xfrm>
          <a:off x="7786021" y="1867517"/>
          <a:ext cx="1670719" cy="2641600"/>
        </p:xfrm>
        <a:graphic>
          <a:graphicData uri="http://schemas.openxmlformats.org/drawingml/2006/table">
            <a:tbl>
              <a:tblPr firstRow="1"/>
              <a:tblGrid>
                <a:gridCol w="364520">
                  <a:extLst>
                    <a:ext uri="{9D8B030D-6E8A-4147-A177-3AD203B41FA5}">
                      <a16:colId xmlns:a16="http://schemas.microsoft.com/office/drawing/2014/main" val="20000"/>
                    </a:ext>
                  </a:extLst>
                </a:gridCol>
                <a:gridCol w="379709">
                  <a:extLst>
                    <a:ext uri="{9D8B030D-6E8A-4147-A177-3AD203B41FA5}">
                      <a16:colId xmlns:a16="http://schemas.microsoft.com/office/drawing/2014/main" val="20001"/>
                    </a:ext>
                  </a:extLst>
                </a:gridCol>
                <a:gridCol w="470839">
                  <a:extLst>
                    <a:ext uri="{9D8B030D-6E8A-4147-A177-3AD203B41FA5}">
                      <a16:colId xmlns:a16="http://schemas.microsoft.com/office/drawing/2014/main" val="20002"/>
                    </a:ext>
                  </a:extLst>
                </a:gridCol>
                <a:gridCol w="455651">
                  <a:extLst>
                    <a:ext uri="{9D8B030D-6E8A-4147-A177-3AD203B41FA5}">
                      <a16:colId xmlns:a16="http://schemas.microsoft.com/office/drawing/2014/main" val="20003"/>
                    </a:ext>
                  </a:extLst>
                </a:gridCol>
              </a:tblGrid>
              <a:tr h="463245">
                <a:tc>
                  <a:txBody>
                    <a:bodyPr/>
                    <a:lstStyle/>
                    <a:p>
                      <a:pPr algn="ctr" defTabSz="914400">
                        <a:tabLst>
                          <a:tab pos="1181100" algn="l"/>
                        </a:tabLst>
                        <a:defRPr sz="1800" i="1">
                          <a:latin typeface="Times"/>
                          <a:ea typeface="Times"/>
                          <a:cs typeface="Times"/>
                          <a:sym typeface="Times"/>
                        </a:defRPr>
                      </a:pPr>
                      <a:r>
                        <a:rPr sz="2800" dirty="0">
                          <a:latin typeface="+mn-lt"/>
                        </a:rPr>
                        <a:t>i</a:t>
                      </a:r>
                      <a:r>
                        <a:rPr sz="2800" i="0" baseline="-25000" dirty="0">
                          <a:latin typeface="+mn-lt"/>
                        </a:rPr>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sz="2800" dirty="0">
                          <a:latin typeface="+mn-lt"/>
                        </a:rPr>
                        <a:t>i</a:t>
                      </a:r>
                      <a:r>
                        <a:rPr sz="2800" i="0" baseline="-25000" dirty="0">
                          <a:latin typeface="+mn-lt"/>
                        </a:rPr>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sz="2800" dirty="0">
                          <a:latin typeface="+mn-lt"/>
                        </a:rPr>
                        <a:t>o</a:t>
                      </a:r>
                      <a:r>
                        <a:rPr sz="2800" i="0" baseline="-25000" dirty="0">
                          <a:latin typeface="+mn-lt"/>
                        </a:rPr>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sz="2800" dirty="0">
                          <a:latin typeface="+mn-lt"/>
                        </a:rPr>
                        <a:t>o</a:t>
                      </a:r>
                      <a:r>
                        <a:rPr sz="2800" i="0" baseline="-25000" dirty="0">
                          <a:latin typeface="+mn-lt"/>
                        </a:rPr>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470839">
                <a:tc>
                  <a:txBody>
                    <a:bodyPr/>
                    <a:lstStyle/>
                    <a:p>
                      <a:pPr algn="ctr" defTabSz="914400">
                        <a:defRPr sz="1800"/>
                      </a:pPr>
                      <a:r>
                        <a:rPr sz="2800" dirty="0">
                          <a:latin typeface="+mn-lt"/>
                        </a:rP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algn="ctr" defTabSz="914400">
                        <a:defRPr sz="1800"/>
                      </a:pPr>
                      <a:r>
                        <a:rPr sz="2800" dirty="0">
                          <a:latin typeface="+mn-lt"/>
                        </a:rPr>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endParaRPr lang="en-US" sz="2800">
                        <a:latin typeface="+mn-lt"/>
                      </a:endParaRP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470839">
                <a:tc>
                  <a:txBody>
                    <a:bodyPr/>
                    <a:lstStyle/>
                    <a:p>
                      <a:pPr algn="ctr" defTabSz="914400">
                        <a:defRPr sz="1800"/>
                      </a:pPr>
                      <a:r>
                        <a:rPr sz="2800">
                          <a:latin typeface="+mn-lt"/>
                        </a:rP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sz="2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470839">
                <a:tc>
                  <a:txBody>
                    <a:bodyPr/>
                    <a:lstStyle/>
                    <a:p>
                      <a:pPr algn="ctr" defTabSz="914400">
                        <a:defRPr sz="1800"/>
                      </a:pPr>
                      <a:r>
                        <a:rPr sz="2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sz="2800">
                          <a:latin typeface="+mn-lt"/>
                        </a:rP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463245">
                <a:tc>
                  <a:txBody>
                    <a:bodyPr/>
                    <a:lstStyle/>
                    <a:p>
                      <a:pPr algn="ctr" defTabSz="914400">
                        <a:defRPr sz="1800"/>
                      </a:pPr>
                      <a:r>
                        <a:rPr sz="2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sz="2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endParaRPr lang="en-US" sz="2800">
                        <a:latin typeface="+mn-lt"/>
                      </a:endParaRP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endParaRPr lang="en-US" sz="2800" dirty="0">
                        <a:latin typeface="+mn-lt"/>
                      </a:endParaRP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nvGraphicFramePr>
        <p:xfrm>
          <a:off x="8530250" y="2391881"/>
          <a:ext cx="455651" cy="2113280"/>
        </p:xfrm>
        <a:graphic>
          <a:graphicData uri="http://schemas.openxmlformats.org/drawingml/2006/table">
            <a:tbl>
              <a:tblPr firstRow="1"/>
              <a:tblGrid>
                <a:gridCol w="455651">
                  <a:extLst>
                    <a:ext uri="{9D8B030D-6E8A-4147-A177-3AD203B41FA5}">
                      <a16:colId xmlns:a16="http://schemas.microsoft.com/office/drawing/2014/main" val="580109153"/>
                    </a:ext>
                  </a:extLst>
                </a:gridCol>
              </a:tblGrid>
              <a:tr h="470839">
                <a:tc>
                  <a:txBody>
                    <a:bodyPr/>
                    <a:lstStyle/>
                    <a:p>
                      <a:pPr algn="ctr" defTabSz="914400">
                        <a:defRPr sz="1800"/>
                      </a:pPr>
                      <a:r>
                        <a:rPr sz="2800" dirty="0">
                          <a:solidFill>
                            <a:srgbClr val="FF0000"/>
                          </a:solidFill>
                        </a:rPr>
                        <a:t>0</a:t>
                      </a:r>
                    </a:p>
                  </a:txBody>
                  <a:tcPr marL="50800" marR="50800" marT="50800" marB="50800" anchor="ctr" horzOverflow="overflow">
                    <a:lnL w="12700">
                      <a:noFill/>
                      <a:miter lim="400000"/>
                    </a:lnL>
                    <a:lnR w="12700">
                      <a:noFill/>
                      <a:miter lim="400000"/>
                    </a:lnR>
                    <a:lnT w="254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3765400003"/>
                  </a:ext>
                </a:extLst>
              </a:tr>
              <a:tr h="470839">
                <a:tc>
                  <a:txBody>
                    <a:bodyPr/>
                    <a:lstStyle/>
                    <a:p>
                      <a:pPr algn="ctr" defTabSz="914400">
                        <a:defRPr sz="1800"/>
                      </a:pPr>
                      <a:r>
                        <a:rPr sz="2800" dirty="0">
                          <a:solidFill>
                            <a:srgbClr val="FF0000"/>
                          </a:solidFill>
                        </a:rPr>
                        <a:t>1</a:t>
                      </a:r>
                    </a:p>
                  </a:txBody>
                  <a:tcPr marL="50800" marR="50800" marT="50800" marB="50800" anchor="ctr" horzOverflow="overflow">
                    <a:lnL w="127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500053382"/>
                  </a:ext>
                </a:extLst>
              </a:tr>
              <a:tr h="470839">
                <a:tc>
                  <a:txBody>
                    <a:bodyPr/>
                    <a:lstStyle/>
                    <a:p>
                      <a:pPr algn="ctr" defTabSz="914400">
                        <a:defRPr sz="1800"/>
                      </a:pPr>
                      <a:r>
                        <a:rPr sz="2800" dirty="0">
                          <a:solidFill>
                            <a:srgbClr val="FF0000"/>
                          </a:solidFill>
                        </a:rPr>
                        <a:t>1</a:t>
                      </a:r>
                    </a:p>
                  </a:txBody>
                  <a:tcPr marL="50800" marR="50800" marT="50800" marB="50800" anchor="ctr" horzOverflow="overflow">
                    <a:lnL w="127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2337446924"/>
                  </a:ext>
                </a:extLst>
              </a:tr>
              <a:tr h="463245">
                <a:tc>
                  <a:txBody>
                    <a:bodyPr/>
                    <a:lstStyle/>
                    <a:p>
                      <a:pPr algn="ctr" defTabSz="914400">
                        <a:defRPr sz="1800"/>
                      </a:pPr>
                      <a:r>
                        <a:rPr sz="2800" dirty="0">
                          <a:solidFill>
                            <a:srgbClr val="FF0000"/>
                          </a:solidFill>
                        </a:rPr>
                        <a:t>0</a:t>
                      </a:r>
                    </a:p>
                  </a:txBody>
                  <a:tcPr marL="50800" marR="50800" marT="50800" marB="50800" anchor="ctr" horzOverflow="overflow">
                    <a:lnL w="127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1358510557"/>
                  </a:ext>
                </a:extLst>
              </a:tr>
            </a:tbl>
          </a:graphicData>
        </a:graphic>
      </p:graphicFrame>
      <p:graphicFrame>
        <p:nvGraphicFramePr>
          <p:cNvPr id="3" name="Table 2"/>
          <p:cNvGraphicFramePr>
            <a:graphicFrameLocks noGrp="1"/>
          </p:cNvGraphicFramePr>
          <p:nvPr/>
        </p:nvGraphicFramePr>
        <p:xfrm>
          <a:off x="8985901" y="2396070"/>
          <a:ext cx="470839" cy="2113280"/>
        </p:xfrm>
        <a:graphic>
          <a:graphicData uri="http://schemas.openxmlformats.org/drawingml/2006/table">
            <a:tbl>
              <a:tblPr firstRow="1"/>
              <a:tblGrid>
                <a:gridCol w="470839">
                  <a:extLst>
                    <a:ext uri="{9D8B030D-6E8A-4147-A177-3AD203B41FA5}">
                      <a16:colId xmlns:a16="http://schemas.microsoft.com/office/drawing/2014/main" val="2942257895"/>
                    </a:ext>
                  </a:extLst>
                </a:gridCol>
              </a:tblGrid>
              <a:tr h="470839">
                <a:tc>
                  <a:txBody>
                    <a:bodyPr/>
                    <a:lstStyle/>
                    <a:p>
                      <a:pPr algn="ctr" defTabSz="914400">
                        <a:defRPr sz="1800"/>
                      </a:pPr>
                      <a:r>
                        <a:rPr sz="2800" dirty="0">
                          <a:solidFill>
                            <a:srgbClr val="FF0000"/>
                          </a:solidFill>
                        </a:rPr>
                        <a:t>0</a:t>
                      </a:r>
                    </a:p>
                  </a:txBody>
                  <a:tcPr marL="50800" marR="50800" marT="50800" marB="50800" anchor="ctr" horzOverflow="overflow">
                    <a:lnL w="25400">
                      <a:noFill/>
                      <a:miter lim="400000"/>
                    </a:lnL>
                    <a:lnR w="12700">
                      <a:noFill/>
                      <a:miter lim="400000"/>
                    </a:lnR>
                    <a:lnT w="254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2344878465"/>
                  </a:ext>
                </a:extLst>
              </a:tr>
              <a:tr h="470839">
                <a:tc>
                  <a:txBody>
                    <a:bodyPr/>
                    <a:lstStyle/>
                    <a:p>
                      <a:pPr algn="ctr" defTabSz="914400">
                        <a:defRPr sz="1800"/>
                      </a:pPr>
                      <a:r>
                        <a:rPr sz="2800" dirty="0">
                          <a:solidFill>
                            <a:srgbClr val="FF0000"/>
                          </a:solidFill>
                        </a:rPr>
                        <a:t>0</a:t>
                      </a:r>
                    </a:p>
                  </a:txBody>
                  <a:tcPr marL="50800" marR="50800" marT="50800" marB="50800" anchor="ctr" horzOverflow="overflow">
                    <a:lnL w="254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1391871964"/>
                  </a:ext>
                </a:extLst>
              </a:tr>
              <a:tr h="470839">
                <a:tc>
                  <a:txBody>
                    <a:bodyPr/>
                    <a:lstStyle/>
                    <a:p>
                      <a:pPr algn="ctr" defTabSz="914400">
                        <a:defRPr sz="1800"/>
                      </a:pPr>
                      <a:r>
                        <a:rPr sz="2800" dirty="0">
                          <a:solidFill>
                            <a:srgbClr val="FF0000"/>
                          </a:solidFill>
                        </a:rPr>
                        <a:t>0</a:t>
                      </a:r>
                    </a:p>
                  </a:txBody>
                  <a:tcPr marL="50800" marR="50800" marT="50800" marB="50800" anchor="ctr" horzOverflow="overflow">
                    <a:lnL w="254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2637158774"/>
                  </a:ext>
                </a:extLst>
              </a:tr>
              <a:tr h="463245">
                <a:tc>
                  <a:txBody>
                    <a:bodyPr/>
                    <a:lstStyle/>
                    <a:p>
                      <a:pPr algn="ctr" defTabSz="914400">
                        <a:defRPr sz="1800"/>
                      </a:pPr>
                      <a:r>
                        <a:rPr sz="2800" dirty="0">
                          <a:solidFill>
                            <a:srgbClr val="FF0000"/>
                          </a:solidFill>
                        </a:rPr>
                        <a:t>1</a:t>
                      </a:r>
                    </a:p>
                  </a:txBody>
                  <a:tcPr marL="50800" marR="50800" marT="50800" marB="50800" anchor="ctr" horzOverflow="overflow">
                    <a:lnL w="25400">
                      <a:noFill/>
                      <a:miter lim="400000"/>
                    </a:lnL>
                    <a:lnR w="12700">
                      <a:noFill/>
                      <a:miter lim="400000"/>
                    </a:lnR>
                    <a:lnT w="12700">
                      <a:noFill/>
                      <a:miter lim="400000"/>
                    </a:lnT>
                    <a:lnB w="12700">
                      <a:noFill/>
                      <a:miter lim="400000"/>
                    </a:lnB>
                    <a:lnTlToBr w="12700" cmpd="sng">
                      <a:noFill/>
                      <a:prstDash val="solid"/>
                    </a:lnTlToBr>
                    <a:lnBlToTr w="12700" cmpd="sng">
                      <a:noFill/>
                      <a:prstDash val="solid"/>
                    </a:lnBlToTr>
                  </a:tcPr>
                </a:tc>
                <a:extLst>
                  <a:ext uri="{0D108BD9-81ED-4DB2-BD59-A6C34878D82A}">
                    <a16:rowId xmlns:a16="http://schemas.microsoft.com/office/drawing/2014/main" val="3222229176"/>
                  </a:ext>
                </a:extLst>
              </a:tr>
            </a:tbl>
          </a:graphicData>
        </a:graphic>
      </p:graphicFrame>
      <p:sp>
        <p:nvSpPr>
          <p:cNvPr id="5" name="TextBox 4"/>
          <p:cNvSpPr txBox="1"/>
          <p:nvPr/>
        </p:nvSpPr>
        <p:spPr>
          <a:xfrm>
            <a:off x="3416300" y="4597825"/>
            <a:ext cx="6632268" cy="830997"/>
          </a:xfrm>
          <a:prstGeom prst="rect">
            <a:avLst/>
          </a:prstGeom>
          <a:noFill/>
        </p:spPr>
        <p:txBody>
          <a:bodyPr wrap="square" rtlCol="0">
            <a:spAutoFit/>
          </a:bodyPr>
          <a:lstStyle/>
          <a:p>
            <a:r>
              <a:rPr lang="en-US" sz="2400" b="1" dirty="0"/>
              <a:t>gate: </a:t>
            </a:r>
            <a:r>
              <a:rPr lang="en-US" sz="2400" dirty="0"/>
              <a:t>function with two input bits </a:t>
            </a:r>
            <a:r>
              <a:rPr lang="en-US" sz="2400" i="1" dirty="0"/>
              <a:t>i</a:t>
            </a:r>
            <a:r>
              <a:rPr lang="en-US" sz="2400" baseline="-25000" dirty="0"/>
              <a:t>1</a:t>
            </a:r>
            <a:r>
              <a:rPr lang="en-US" sz="2400" dirty="0"/>
              <a:t>,</a:t>
            </a:r>
            <a:r>
              <a:rPr lang="en-US" sz="2400" i="1" dirty="0"/>
              <a:t>i</a:t>
            </a:r>
            <a:r>
              <a:rPr lang="en-US" sz="2400" baseline="-25000" dirty="0"/>
              <a:t>2</a:t>
            </a:r>
            <a:r>
              <a:rPr lang="en-US" sz="2400" dirty="0"/>
              <a:t> </a:t>
            </a:r>
          </a:p>
          <a:p>
            <a:r>
              <a:rPr lang="en-US" sz="2400" dirty="0"/>
              <a:t>	              and </a:t>
            </a:r>
            <a:r>
              <a:rPr lang="en-US" sz="2400" u="sng" dirty="0"/>
              <a:t>two</a:t>
            </a:r>
            <a:r>
              <a:rPr lang="en-US" sz="2400" dirty="0"/>
              <a:t> output bits </a:t>
            </a:r>
            <a:r>
              <a:rPr lang="en-US" sz="2400" i="1" dirty="0"/>
              <a:t>o</a:t>
            </a:r>
            <a:r>
              <a:rPr lang="en-US" sz="2400" baseline="-25000" dirty="0"/>
              <a:t>1</a:t>
            </a:r>
            <a:r>
              <a:rPr lang="en-US" sz="2400" dirty="0"/>
              <a:t>,</a:t>
            </a:r>
            <a:r>
              <a:rPr lang="en-US" sz="2400" i="1" dirty="0"/>
              <a:t>o</a:t>
            </a:r>
            <a:r>
              <a:rPr lang="en-US" sz="2400" baseline="-25000" dirty="0"/>
              <a:t>2</a:t>
            </a:r>
            <a:endParaRPr lang="en-US" sz="2400" dirty="0"/>
          </a:p>
        </p:txBody>
      </p:sp>
      <p:sp>
        <p:nvSpPr>
          <p:cNvPr id="7" name="Rectangle 6"/>
          <p:cNvSpPr/>
          <p:nvPr/>
        </p:nvSpPr>
        <p:spPr>
          <a:xfrm>
            <a:off x="7860082" y="1454030"/>
            <a:ext cx="1522596" cy="461665"/>
          </a:xfrm>
          <a:prstGeom prst="rect">
            <a:avLst/>
          </a:prstGeom>
        </p:spPr>
        <p:txBody>
          <a:bodyPr wrap="none">
            <a:spAutoFit/>
          </a:bodyPr>
          <a:lstStyle/>
          <a:p>
            <a:r>
              <a:rPr lang="en-US" sz="2400" dirty="0"/>
              <a:t>truth table</a:t>
            </a:r>
          </a:p>
        </p:txBody>
      </p:sp>
      <p:sp>
        <p:nvSpPr>
          <p:cNvPr id="11" name="Title 10">
            <a:extLst>
              <a:ext uri="{FF2B5EF4-FFF2-40B4-BE49-F238E27FC236}">
                <a16:creationId xmlns:a16="http://schemas.microsoft.com/office/drawing/2014/main" id="{6EE4FDF9-D07D-49D6-BA93-315DBE482DDC}"/>
              </a:ext>
            </a:extLst>
          </p:cNvPr>
          <p:cNvSpPr>
            <a:spLocks noGrp="1"/>
          </p:cNvSpPr>
          <p:nvPr>
            <p:ph type="title"/>
          </p:nvPr>
        </p:nvSpPr>
        <p:spPr>
          <a:xfrm>
            <a:off x="838200" y="236149"/>
            <a:ext cx="10515600" cy="1325563"/>
          </a:xfrm>
        </p:spPr>
        <p:txBody>
          <a:bodyPr/>
          <a:lstStyle/>
          <a:p>
            <a:r>
              <a:rPr lang="en-US" dirty="0"/>
              <a:t>Circuit model</a:t>
            </a:r>
          </a:p>
        </p:txBody>
      </p:sp>
      <p:grpSp>
        <p:nvGrpSpPr>
          <p:cNvPr id="9" name="Group 8"/>
          <p:cNvGrpSpPr/>
          <p:nvPr/>
        </p:nvGrpSpPr>
        <p:grpSpPr>
          <a:xfrm>
            <a:off x="4028045" y="2378272"/>
            <a:ext cx="1910302" cy="1112911"/>
            <a:chOff x="2504045" y="2378269"/>
            <a:chExt cx="1910302" cy="1112911"/>
          </a:xfrm>
        </p:grpSpPr>
        <p:grpSp>
          <p:nvGrpSpPr>
            <p:cNvPr id="64" name="Group 125"/>
            <p:cNvGrpSpPr/>
            <p:nvPr/>
          </p:nvGrpSpPr>
          <p:grpSpPr>
            <a:xfrm rot="10800000" flipH="1">
              <a:off x="2697802" y="2378269"/>
              <a:ext cx="849830" cy="623029"/>
              <a:chOff x="1030752" y="-6382"/>
              <a:chExt cx="1095853" cy="885844"/>
            </a:xfrm>
          </p:grpSpPr>
          <p:sp>
            <p:nvSpPr>
              <p:cNvPr id="68" name="Shape 152"/>
              <p:cNvSpPr/>
              <p:nvPr/>
            </p:nvSpPr>
            <p:spPr>
              <a:xfrm>
                <a:off x="1380306" y="-6383"/>
                <a:ext cx="746300" cy="561293"/>
              </a:xfrm>
              <a:custGeom>
                <a:avLst/>
                <a:gdLst/>
                <a:ahLst/>
                <a:cxnLst>
                  <a:cxn ang="0">
                    <a:pos x="wd2" y="hd2"/>
                  </a:cxn>
                  <a:cxn ang="5400000">
                    <a:pos x="wd2" y="hd2"/>
                  </a:cxn>
                  <a:cxn ang="10800000">
                    <a:pos x="wd2" y="hd2"/>
                  </a:cxn>
                  <a:cxn ang="16200000">
                    <a:pos x="wd2" y="hd2"/>
                  </a:cxn>
                </a:cxnLst>
                <a:rect l="0" t="0" r="r" b="b"/>
                <a:pathLst>
                  <a:path w="21600" h="20228" extrusionOk="0">
                    <a:moveTo>
                      <a:pt x="0" y="20228"/>
                    </a:moveTo>
                    <a:cubicBezTo>
                      <a:pt x="5858" y="5293"/>
                      <a:pt x="13058" y="-1372"/>
                      <a:pt x="21600" y="233"/>
                    </a:cubicBezTo>
                  </a:path>
                </a:pathLst>
              </a:custGeom>
              <a:noFill/>
              <a:ln w="50800" cap="flat">
                <a:solidFill>
                  <a:srgbClr val="000000"/>
                </a:solidFill>
                <a:prstDash val="solid"/>
                <a:miter lim="400000"/>
              </a:ln>
              <a:effectLst/>
            </p:spPr>
            <p:txBody>
              <a:bodyPr/>
              <a:lstStyle/>
              <a:p>
                <a:endParaRPr sz="1266"/>
              </a:p>
            </p:txBody>
          </p:sp>
          <p:sp>
            <p:nvSpPr>
              <p:cNvPr id="69" name="Shape 153"/>
              <p:cNvSpPr/>
              <p:nvPr/>
            </p:nvSpPr>
            <p:spPr>
              <a:xfrm>
                <a:off x="1030752" y="526033"/>
                <a:ext cx="365001" cy="3534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sp>
          <p:nvSpPr>
            <p:cNvPr id="65" name="Shape 126"/>
            <p:cNvSpPr/>
            <p:nvPr/>
          </p:nvSpPr>
          <p:spPr>
            <a:xfrm>
              <a:off x="2504045" y="3271887"/>
              <a:ext cx="1034804" cy="568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66" name="Shape 127"/>
            <p:cNvSpPr/>
            <p:nvPr/>
          </p:nvSpPr>
          <p:spPr>
            <a:xfrm>
              <a:off x="4111490" y="3138402"/>
              <a:ext cx="30285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57" name="pasted-image.png"/>
            <p:cNvPicPr>
              <a:picLocks noChangeAspect="1"/>
            </p:cNvPicPr>
            <p:nvPr/>
          </p:nvPicPr>
          <p:blipFill>
            <a:blip r:embed="rId4"/>
            <a:srcRect l="29575" r="29575"/>
            <a:stretch>
              <a:fillRect/>
            </a:stretch>
          </p:blipFill>
          <p:spPr>
            <a:xfrm rot="10800000" flipH="1">
              <a:off x="3538850" y="2785097"/>
              <a:ext cx="576855" cy="706083"/>
            </a:xfrm>
            <a:prstGeom prst="rect">
              <a:avLst/>
            </a:prstGeom>
            <a:ln w="12700" cap="flat">
              <a:noFill/>
              <a:miter lim="400000"/>
            </a:ln>
            <a:effectLst/>
          </p:spPr>
        </p:pic>
      </p:grpSp>
      <p:grpSp>
        <p:nvGrpSpPr>
          <p:cNvPr id="4" name="Group 3"/>
          <p:cNvGrpSpPr/>
          <p:nvPr/>
        </p:nvGrpSpPr>
        <p:grpSpPr>
          <a:xfrm>
            <a:off x="4071745" y="2179233"/>
            <a:ext cx="1798400" cy="1098343"/>
            <a:chOff x="2547745" y="2179230"/>
            <a:chExt cx="1798400" cy="1098343"/>
          </a:xfrm>
        </p:grpSpPr>
        <p:pic>
          <p:nvPicPr>
            <p:cNvPr id="67" name="200px-XOR_ANSI.svg.png"/>
            <p:cNvPicPr>
              <a:picLocks noChangeAspect="1"/>
            </p:cNvPicPr>
            <p:nvPr/>
          </p:nvPicPr>
          <p:blipFill>
            <a:blip r:embed="rId5"/>
            <a:srcRect l="18884" r="26482"/>
            <a:stretch>
              <a:fillRect/>
            </a:stretch>
          </p:blipFill>
          <p:spPr>
            <a:xfrm rot="10800000" flipH="1">
              <a:off x="3424195" y="2179230"/>
              <a:ext cx="758141" cy="693851"/>
            </a:xfrm>
            <a:prstGeom prst="rect">
              <a:avLst/>
            </a:prstGeom>
            <a:ln w="12700" cap="flat">
              <a:noFill/>
              <a:miter lim="400000"/>
            </a:ln>
            <a:effectLst/>
          </p:spPr>
        </p:pic>
        <p:sp>
          <p:nvSpPr>
            <p:cNvPr id="58" name="Shape 131"/>
            <p:cNvSpPr/>
            <p:nvPr/>
          </p:nvSpPr>
          <p:spPr>
            <a:xfrm flipV="1">
              <a:off x="4159474" y="2521101"/>
              <a:ext cx="186671" cy="0"/>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59" name="Shape 132"/>
            <p:cNvSpPr/>
            <p:nvPr/>
          </p:nvSpPr>
          <p:spPr>
            <a:xfrm>
              <a:off x="2606186" y="2377333"/>
              <a:ext cx="988110" cy="93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nvGrpSpPr>
            <p:cNvPr id="60" name="Group 135"/>
            <p:cNvGrpSpPr/>
            <p:nvPr/>
          </p:nvGrpSpPr>
          <p:grpSpPr>
            <a:xfrm>
              <a:off x="2547745" y="2659865"/>
              <a:ext cx="1055278" cy="617708"/>
              <a:chOff x="830039" y="7702"/>
              <a:chExt cx="1500836" cy="878515"/>
            </a:xfrm>
          </p:grpSpPr>
          <p:sp>
            <p:nvSpPr>
              <p:cNvPr id="61" name="Shape 154"/>
              <p:cNvSpPr/>
              <p:nvPr/>
            </p:nvSpPr>
            <p:spPr>
              <a:xfrm>
                <a:off x="1289789" y="7702"/>
                <a:ext cx="1041086" cy="566631"/>
              </a:xfrm>
              <a:custGeom>
                <a:avLst/>
                <a:gdLst/>
                <a:ahLst/>
                <a:cxnLst>
                  <a:cxn ang="0">
                    <a:pos x="wd2" y="hd2"/>
                  </a:cxn>
                  <a:cxn ang="5400000">
                    <a:pos x="wd2" y="hd2"/>
                  </a:cxn>
                  <a:cxn ang="10800000">
                    <a:pos x="wd2" y="hd2"/>
                  </a:cxn>
                  <a:cxn ang="16200000">
                    <a:pos x="wd2" y="hd2"/>
                  </a:cxn>
                </a:cxnLst>
                <a:rect l="0" t="0" r="r" b="b"/>
                <a:pathLst>
                  <a:path w="21600" h="21028" extrusionOk="0">
                    <a:moveTo>
                      <a:pt x="0" y="21028"/>
                    </a:moveTo>
                    <a:cubicBezTo>
                      <a:pt x="7029" y="6425"/>
                      <a:pt x="14229" y="-572"/>
                      <a:pt x="21600" y="36"/>
                    </a:cubicBezTo>
                  </a:path>
                </a:pathLst>
              </a:custGeom>
              <a:noFill/>
              <a:ln w="50800" cap="flat">
                <a:solidFill>
                  <a:srgbClr val="000000"/>
                </a:solidFill>
                <a:prstDash val="solid"/>
                <a:miter lim="400000"/>
              </a:ln>
              <a:effectLst/>
            </p:spPr>
            <p:txBody>
              <a:bodyPr/>
              <a:lstStyle/>
              <a:p>
                <a:endParaRPr sz="1266"/>
              </a:p>
            </p:txBody>
          </p:sp>
          <p:sp>
            <p:nvSpPr>
              <p:cNvPr id="62" name="Shape 155"/>
              <p:cNvSpPr/>
              <p:nvPr/>
            </p:nvSpPr>
            <p:spPr>
              <a:xfrm>
                <a:off x="830039" y="517255"/>
                <a:ext cx="501499" cy="3689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grpSp>
      <p:sp>
        <p:nvSpPr>
          <p:cNvPr id="139" name="Shape 139"/>
          <p:cNvSpPr/>
          <p:nvPr/>
        </p:nvSpPr>
        <p:spPr>
          <a:xfrm>
            <a:off x="5973345" y="3147013"/>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0" name="Shape 140"/>
          <p:cNvSpPr/>
          <p:nvPr/>
        </p:nvSpPr>
        <p:spPr>
          <a:xfrm flipV="1">
            <a:off x="5928696" y="2066519"/>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1" name="Shape 141"/>
          <p:cNvSpPr/>
          <p:nvPr/>
        </p:nvSpPr>
        <p:spPr>
          <a:xfrm flipV="1">
            <a:off x="3193233" y="3268086"/>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2" name="Shape 142"/>
          <p:cNvSpPr/>
          <p:nvPr/>
        </p:nvSpPr>
        <p:spPr>
          <a:xfrm>
            <a:off x="3227921" y="1929234"/>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47" name="Shape 147"/>
          <p:cNvSpPr/>
          <p:nvPr/>
        </p:nvSpPr>
        <p:spPr>
          <a:xfrm>
            <a:off x="3955473" y="1886443"/>
            <a:ext cx="2032040" cy="2032040"/>
          </a:xfrm>
          <a:prstGeom prst="ellipse">
            <a:avLst/>
          </a:prstGeom>
          <a:noFill/>
          <a:ln w="1016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6" name="Rectangle 5"/>
          <p:cNvSpPr/>
          <p:nvPr/>
        </p:nvSpPr>
        <p:spPr>
          <a:xfrm>
            <a:off x="4677630" y="3946823"/>
            <a:ext cx="587725" cy="369332"/>
          </a:xfrm>
          <a:prstGeom prst="rect">
            <a:avLst/>
          </a:prstGeom>
        </p:spPr>
        <p:txBody>
          <a:bodyPr wrap="none">
            <a:spAutoFit/>
          </a:bodyPr>
          <a:lstStyle/>
          <a:p>
            <a:r>
              <a:rPr lang="en-US" dirty="0"/>
              <a:t>gate</a:t>
            </a:r>
          </a:p>
        </p:txBody>
      </p:sp>
      <p:sp>
        <p:nvSpPr>
          <p:cNvPr id="12" name="TextBox 11">
            <a:extLst>
              <a:ext uri="{FF2B5EF4-FFF2-40B4-BE49-F238E27FC236}">
                <a16:creationId xmlns:a16="http://schemas.microsoft.com/office/drawing/2014/main" id="{1BDF96DC-FFB1-4378-B37C-2EE2C748A994}"/>
              </a:ext>
            </a:extLst>
          </p:cNvPr>
          <p:cNvSpPr txBox="1"/>
          <p:nvPr/>
        </p:nvSpPr>
        <p:spPr>
          <a:xfrm>
            <a:off x="2891152" y="1615811"/>
            <a:ext cx="410830" cy="523220"/>
          </a:xfrm>
          <a:prstGeom prst="rect">
            <a:avLst/>
          </a:prstGeom>
          <a:noFill/>
        </p:spPr>
        <p:txBody>
          <a:bodyPr wrap="square" rtlCol="0">
            <a:spAutoFit/>
          </a:bodyPr>
          <a:lstStyle/>
          <a:p>
            <a:r>
              <a:rPr lang="en-US" sz="2800" i="1" dirty="0"/>
              <a:t>i</a:t>
            </a:r>
            <a:r>
              <a:rPr lang="en-US" sz="2800" baseline="-25000" dirty="0"/>
              <a:t>1</a:t>
            </a:r>
          </a:p>
        </p:txBody>
      </p:sp>
      <p:sp>
        <p:nvSpPr>
          <p:cNvPr id="13" name="TextBox 12">
            <a:extLst>
              <a:ext uri="{FF2B5EF4-FFF2-40B4-BE49-F238E27FC236}">
                <a16:creationId xmlns:a16="http://schemas.microsoft.com/office/drawing/2014/main" id="{02685B06-EA91-4FC9-B318-D8DFA9A788C2}"/>
              </a:ext>
            </a:extLst>
          </p:cNvPr>
          <p:cNvSpPr txBox="1"/>
          <p:nvPr/>
        </p:nvSpPr>
        <p:spPr>
          <a:xfrm>
            <a:off x="2859593" y="3435811"/>
            <a:ext cx="410830" cy="523220"/>
          </a:xfrm>
          <a:prstGeom prst="rect">
            <a:avLst/>
          </a:prstGeom>
          <a:noFill/>
        </p:spPr>
        <p:txBody>
          <a:bodyPr wrap="square" rtlCol="0">
            <a:spAutoFit/>
          </a:bodyPr>
          <a:lstStyle/>
          <a:p>
            <a:r>
              <a:rPr lang="en-US" sz="2800" i="1" dirty="0"/>
              <a:t>i</a:t>
            </a:r>
            <a:r>
              <a:rPr lang="en-US" sz="2800" baseline="-25000" dirty="0"/>
              <a:t>2</a:t>
            </a:r>
          </a:p>
        </p:txBody>
      </p:sp>
      <p:sp>
        <p:nvSpPr>
          <p:cNvPr id="14" name="TextBox 13">
            <a:extLst>
              <a:ext uri="{FF2B5EF4-FFF2-40B4-BE49-F238E27FC236}">
                <a16:creationId xmlns:a16="http://schemas.microsoft.com/office/drawing/2014/main" id="{2D248A33-6F9C-4062-9A12-200B3120DAEA}"/>
              </a:ext>
            </a:extLst>
          </p:cNvPr>
          <p:cNvSpPr txBox="1"/>
          <p:nvPr/>
        </p:nvSpPr>
        <p:spPr>
          <a:xfrm>
            <a:off x="6742088" y="1758773"/>
            <a:ext cx="573094" cy="523220"/>
          </a:xfrm>
          <a:prstGeom prst="rect">
            <a:avLst/>
          </a:prstGeom>
          <a:noFill/>
        </p:spPr>
        <p:txBody>
          <a:bodyPr wrap="square" rtlCol="0">
            <a:spAutoFit/>
          </a:bodyPr>
          <a:lstStyle/>
          <a:p>
            <a:r>
              <a:rPr lang="en-US" sz="2800" i="1" dirty="0"/>
              <a:t>o</a:t>
            </a:r>
            <a:r>
              <a:rPr lang="en-US" sz="2800" baseline="-25000" dirty="0"/>
              <a:t>1</a:t>
            </a:r>
          </a:p>
        </p:txBody>
      </p:sp>
      <p:sp>
        <p:nvSpPr>
          <p:cNvPr id="15" name="TextBox 14">
            <a:extLst>
              <a:ext uri="{FF2B5EF4-FFF2-40B4-BE49-F238E27FC236}">
                <a16:creationId xmlns:a16="http://schemas.microsoft.com/office/drawing/2014/main" id="{A69646E9-E678-407C-A6B0-43F65A2BE1F3}"/>
              </a:ext>
            </a:extLst>
          </p:cNvPr>
          <p:cNvSpPr txBox="1"/>
          <p:nvPr/>
        </p:nvSpPr>
        <p:spPr>
          <a:xfrm>
            <a:off x="6749010" y="3346661"/>
            <a:ext cx="573094" cy="523220"/>
          </a:xfrm>
          <a:prstGeom prst="rect">
            <a:avLst/>
          </a:prstGeom>
          <a:noFill/>
        </p:spPr>
        <p:txBody>
          <a:bodyPr wrap="square" rtlCol="0">
            <a:spAutoFit/>
          </a:bodyPr>
          <a:lstStyle/>
          <a:p>
            <a:r>
              <a:rPr lang="en-US" sz="2800" i="1" dirty="0"/>
              <a:t>o</a:t>
            </a:r>
            <a:r>
              <a:rPr lang="en-US" sz="2800" baseline="-25000" dirty="0"/>
              <a:t>2</a:t>
            </a:r>
          </a:p>
        </p:txBody>
      </p:sp>
      <p:sp>
        <p:nvSpPr>
          <p:cNvPr id="17" name="Slide Number Placeholder 16">
            <a:extLst>
              <a:ext uri="{FF2B5EF4-FFF2-40B4-BE49-F238E27FC236}">
                <a16:creationId xmlns:a16="http://schemas.microsoft.com/office/drawing/2014/main" id="{A15A5E10-DAFA-4A87-BD9D-73BDC90C7831}"/>
              </a:ext>
            </a:extLst>
          </p:cNvPr>
          <p:cNvSpPr>
            <a:spLocks noGrp="1"/>
          </p:cNvSpPr>
          <p:nvPr>
            <p:ph type="sldNum" sz="quarter" idx="12"/>
          </p:nvPr>
        </p:nvSpPr>
        <p:spPr/>
        <p:txBody>
          <a:bodyPr/>
          <a:lstStyle/>
          <a:p>
            <a:fld id="{9D23B66A-CE92-4F70-B5A2-EE913266E6CF}" type="slidenum">
              <a:rPr lang="en-US" smtClean="0"/>
              <a:pPr/>
              <a:t>107</a:t>
            </a:fld>
            <a:r>
              <a:rPr lang="en-US"/>
              <a:t>/48</a:t>
            </a:r>
            <a:endParaRPr lang="en-US" dirty="0"/>
          </a:p>
        </p:txBody>
      </p:sp>
    </p:spTree>
    <p:custDataLst>
      <p:tags r:id="rId1"/>
    </p:custDataLst>
    <p:extLst>
      <p:ext uri="{BB962C8B-B14F-4D97-AF65-F5344CB8AC3E}">
        <p14:creationId xmlns:p14="http://schemas.microsoft.com/office/powerpoint/2010/main" val="422473636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Left Brace 94"/>
          <p:cNvSpPr/>
          <p:nvPr/>
        </p:nvSpPr>
        <p:spPr>
          <a:xfrm rot="10800000">
            <a:off x="6941036" y="1250042"/>
            <a:ext cx="382990" cy="2846074"/>
          </a:xfrm>
          <a:prstGeom prst="leftBrace">
            <a:avLst>
              <a:gd name="adj1" fmla="val 60705"/>
              <a:gd name="adj2" fmla="val 83414"/>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9" name="Group 179"/>
          <p:cNvGrpSpPr/>
          <p:nvPr/>
        </p:nvGrpSpPr>
        <p:grpSpPr>
          <a:xfrm>
            <a:off x="5961398" y="2225552"/>
            <a:ext cx="4755698" cy="2736716"/>
            <a:chOff x="0" y="-1"/>
            <a:chExt cx="6763658" cy="3892217"/>
          </a:xfrm>
        </p:grpSpPr>
        <p:sp>
          <p:nvSpPr>
            <p:cNvPr id="157" name="Shape 157"/>
            <p:cNvSpPr/>
            <p:nvPr/>
          </p:nvSpPr>
          <p:spPr>
            <a:xfrm rot="5400000" flipH="1">
              <a:off x="-843470" y="843469"/>
              <a:ext cx="3892217" cy="2205278"/>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flip="none" rotWithShape="1">
              <a:gsLst>
                <a:gs pos="0">
                  <a:srgbClr val="FFFFFF"/>
                </a:gs>
                <a:gs pos="100000">
                  <a:srgbClr val="8299FF">
                    <a:alpha val="64999"/>
                  </a:srgbClr>
                </a:gs>
                <a:gs pos="100000">
                  <a:srgbClr val="0433FF">
                    <a:alpha val="30000"/>
                  </a:srgbClr>
                </a:gs>
              </a:gsLst>
              <a:path path="shape">
                <a:fillToRect l="49703" t="3822" r="50296" b="96177"/>
              </a:path>
            </a:gradFill>
            <a:ln w="12700" cap="flat">
              <a:noFill/>
              <a:miter lim="400000"/>
            </a:ln>
            <a:effectLst/>
          </p:spPr>
          <p:txBody>
            <a:bodyPr wrap="square" lIns="35719" tIns="35719" rIns="35719" bIns="35719" numCol="1" anchor="ctr">
              <a:noAutofit/>
            </a:bodyPr>
            <a:lstStyle/>
            <a:p>
              <a:pPr>
                <a:defRPr sz="2400"/>
              </a:pPr>
              <a:endParaRPr sz="1687"/>
            </a:p>
          </p:txBody>
        </p:sp>
        <p:grpSp>
          <p:nvGrpSpPr>
            <p:cNvPr id="161" name="Group 161"/>
            <p:cNvGrpSpPr/>
            <p:nvPr/>
          </p:nvGrpSpPr>
          <p:grpSpPr>
            <a:xfrm>
              <a:off x="2659686" y="1445606"/>
              <a:ext cx="2686374" cy="1270000"/>
              <a:chOff x="1401248" y="307985"/>
              <a:chExt cx="2686373" cy="1269999"/>
            </a:xfrm>
          </p:grpSpPr>
          <p:sp>
            <p:nvSpPr>
              <p:cNvPr id="158" name="Shape 158"/>
              <p:cNvSpPr/>
              <p:nvPr/>
            </p:nvSpPr>
            <p:spPr>
              <a:xfrm>
                <a:off x="1401248" y="1577984"/>
                <a:ext cx="30200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59" name="Shape 159"/>
              <p:cNvSpPr/>
              <p:nvPr/>
            </p:nvSpPr>
            <p:spPr>
              <a:xfrm>
                <a:off x="1493532" y="307985"/>
                <a:ext cx="1226480"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60" name="Shape 160"/>
              <p:cNvSpPr/>
              <p:nvPr/>
            </p:nvSpPr>
            <p:spPr>
              <a:xfrm>
                <a:off x="3529380" y="485130"/>
                <a:ext cx="558242"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nvGrpSpPr>
            <p:cNvPr id="166" name="Group 166"/>
            <p:cNvGrpSpPr/>
            <p:nvPr/>
          </p:nvGrpSpPr>
          <p:grpSpPr>
            <a:xfrm>
              <a:off x="2841098" y="1470331"/>
              <a:ext cx="2518646" cy="1245276"/>
              <a:chOff x="566660" y="0"/>
              <a:chExt cx="2518645" cy="1245274"/>
            </a:xfrm>
          </p:grpSpPr>
          <p:grpSp>
            <p:nvGrpSpPr>
              <p:cNvPr id="164" name="Group 164"/>
              <p:cNvGrpSpPr/>
              <p:nvPr/>
            </p:nvGrpSpPr>
            <p:grpSpPr>
              <a:xfrm>
                <a:off x="852830" y="0"/>
                <a:ext cx="2232476" cy="1054121"/>
                <a:chOff x="0" y="0"/>
                <a:chExt cx="2232474" cy="1054120"/>
              </a:xfrm>
            </p:grpSpPr>
            <p:sp>
              <p:nvSpPr>
                <p:cNvPr id="162" name="Shape 162"/>
                <p:cNvSpPr/>
                <p:nvPr/>
              </p:nvSpPr>
              <p:spPr>
                <a:xfrm>
                  <a:off x="1724049" y="1054120"/>
                  <a:ext cx="508426"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68" name="Shape 268"/>
                <p:cNvSpPr/>
                <p:nvPr/>
              </p:nvSpPr>
              <p:spPr>
                <a:xfrm>
                  <a:off x="0" y="0"/>
                  <a:ext cx="773832" cy="862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1131" y="21195"/>
                        <a:pt x="3931" y="13995"/>
                        <a:pt x="0" y="0"/>
                      </a:cubicBezTo>
                    </a:path>
                  </a:pathLst>
                </a:custGeom>
                <a:noFill/>
                <a:ln w="50800" cap="flat">
                  <a:solidFill>
                    <a:srgbClr val="000000"/>
                  </a:solidFill>
                  <a:prstDash val="solid"/>
                  <a:miter lim="400000"/>
                </a:ln>
                <a:effectLst/>
              </p:spPr>
              <p:txBody>
                <a:bodyPr/>
                <a:lstStyle/>
                <a:p>
                  <a:endParaRPr sz="1266"/>
                </a:p>
              </p:txBody>
            </p:sp>
          </p:grpSp>
          <p:sp>
            <p:nvSpPr>
              <p:cNvPr id="165" name="Shape 165"/>
              <p:cNvSpPr/>
              <p:nvPr/>
            </p:nvSpPr>
            <p:spPr>
              <a:xfrm>
                <a:off x="566660" y="1245274"/>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sp>
          <p:nvSpPr>
            <p:cNvPr id="167" name="Shape 167"/>
            <p:cNvSpPr/>
            <p:nvPr/>
          </p:nvSpPr>
          <p:spPr>
            <a:xfrm>
              <a:off x="5408528" y="2536701"/>
              <a:ext cx="758760" cy="470661"/>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68" name="Shape 168"/>
            <p:cNvSpPr/>
            <p:nvPr/>
          </p:nvSpPr>
          <p:spPr>
            <a:xfrm flipV="1">
              <a:off x="5383127" y="1186038"/>
              <a:ext cx="805867" cy="428744"/>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69" name="Shape 169"/>
            <p:cNvSpPr/>
            <p:nvPr/>
          </p:nvSpPr>
          <p:spPr>
            <a:xfrm>
              <a:off x="2555600" y="688858"/>
              <a:ext cx="2890010" cy="2890010"/>
            </a:xfrm>
            <a:prstGeom prst="ellipse">
              <a:avLst/>
            </a:prstGeom>
            <a:noFill/>
            <a:ln w="1016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70" name="Shape 170"/>
            <p:cNvSpPr/>
            <p:nvPr/>
          </p:nvSpPr>
          <p:spPr>
            <a:xfrm flipV="1">
              <a:off x="1805754" y="2721593"/>
              <a:ext cx="817299" cy="441050"/>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71" name="Shape 171"/>
            <p:cNvSpPr/>
            <p:nvPr/>
          </p:nvSpPr>
          <p:spPr>
            <a:xfrm>
              <a:off x="1757293" y="983489"/>
              <a:ext cx="915094" cy="461442"/>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72" name="Shape 172"/>
            <p:cNvSpPr/>
            <p:nvPr/>
          </p:nvSpPr>
          <p:spPr>
            <a:xfrm>
              <a:off x="1414125" y="470784"/>
              <a:ext cx="491275"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dirty="0"/>
                <a:t>i</a:t>
              </a:r>
              <a:r>
                <a:rPr sz="2391" baseline="-25000" dirty="0"/>
                <a:t>1</a:t>
              </a:r>
            </a:p>
          </p:txBody>
        </p:sp>
        <p:sp>
          <p:nvSpPr>
            <p:cNvPr id="173" name="Shape 173"/>
            <p:cNvSpPr/>
            <p:nvPr/>
          </p:nvSpPr>
          <p:spPr>
            <a:xfrm>
              <a:off x="6179388" y="734001"/>
              <a:ext cx="584270" cy="7063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dirty="0"/>
                <a:t>o</a:t>
              </a:r>
              <a:r>
                <a:rPr sz="2391" baseline="-25000" dirty="0"/>
                <a:t>1</a:t>
              </a:r>
            </a:p>
          </p:txBody>
        </p:sp>
        <p:sp>
          <p:nvSpPr>
            <p:cNvPr id="174" name="Shape 174"/>
            <p:cNvSpPr/>
            <p:nvPr/>
          </p:nvSpPr>
          <p:spPr>
            <a:xfrm>
              <a:off x="1415607" y="2733680"/>
              <a:ext cx="491275" cy="7063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dirty="0"/>
                <a:t>i</a:t>
              </a:r>
              <a:r>
                <a:rPr sz="2391" baseline="-25000" dirty="0"/>
                <a:t>2</a:t>
              </a:r>
            </a:p>
          </p:txBody>
        </p:sp>
        <p:sp>
          <p:nvSpPr>
            <p:cNvPr id="175" name="Shape 175"/>
            <p:cNvSpPr/>
            <p:nvPr/>
          </p:nvSpPr>
          <p:spPr>
            <a:xfrm>
              <a:off x="6152933" y="2660360"/>
              <a:ext cx="584270" cy="7063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3400" i="1">
                  <a:latin typeface="Times"/>
                  <a:ea typeface="Times"/>
                  <a:cs typeface="Times"/>
                  <a:sym typeface="Times"/>
                </a:defRPr>
              </a:pPr>
              <a:r>
                <a:rPr sz="2391" dirty="0"/>
                <a:t>o</a:t>
              </a:r>
              <a:r>
                <a:rPr sz="2391" baseline="-25000" dirty="0"/>
                <a:t>2</a:t>
              </a:r>
            </a:p>
          </p:txBody>
        </p:sp>
        <p:pic>
          <p:nvPicPr>
            <p:cNvPr id="176" name="200px-NAND_ANSI.svg.png"/>
            <p:cNvPicPr>
              <a:picLocks noChangeAspect="1"/>
            </p:cNvPicPr>
            <p:nvPr/>
          </p:nvPicPr>
          <p:blipFill>
            <a:blip r:embed="rId4"/>
            <a:srcRect l="29661" r="18950"/>
            <a:stretch>
              <a:fillRect/>
            </a:stretch>
          </p:blipFill>
          <p:spPr>
            <a:xfrm>
              <a:off x="3914645" y="2042513"/>
              <a:ext cx="998743" cy="971761"/>
            </a:xfrm>
            <a:prstGeom prst="rect">
              <a:avLst/>
            </a:prstGeom>
            <a:ln w="12700" cap="flat">
              <a:noFill/>
              <a:miter lim="400000"/>
            </a:ln>
            <a:effectLst/>
          </p:spPr>
        </p:pic>
        <p:pic>
          <p:nvPicPr>
            <p:cNvPr id="177" name="200px-NOT_ANSI.svg.png"/>
            <p:cNvPicPr>
              <a:picLocks noChangeAspect="1"/>
            </p:cNvPicPr>
            <p:nvPr/>
          </p:nvPicPr>
          <p:blipFill>
            <a:blip r:embed="rId5"/>
            <a:srcRect l="28268" r="18776"/>
            <a:stretch>
              <a:fillRect/>
            </a:stretch>
          </p:blipFill>
          <p:spPr>
            <a:xfrm>
              <a:off x="3914645" y="1203226"/>
              <a:ext cx="895566" cy="845580"/>
            </a:xfrm>
            <a:prstGeom prst="rect">
              <a:avLst/>
            </a:prstGeom>
            <a:ln w="12700" cap="flat">
              <a:noFill/>
              <a:miter lim="400000"/>
            </a:ln>
            <a:effectLst/>
          </p:spPr>
        </p:pic>
      </p:grpSp>
      <p:grpSp>
        <p:nvGrpSpPr>
          <p:cNvPr id="3" name="Group 2"/>
          <p:cNvGrpSpPr/>
          <p:nvPr/>
        </p:nvGrpSpPr>
        <p:grpSpPr>
          <a:xfrm>
            <a:off x="4394373" y="819808"/>
            <a:ext cx="1685930" cy="2736715"/>
            <a:chOff x="2870373" y="819805"/>
            <a:chExt cx="1685930" cy="2736715"/>
          </a:xfrm>
        </p:grpSpPr>
        <p:sp>
          <p:nvSpPr>
            <p:cNvPr id="184" name="Shape 184"/>
            <p:cNvSpPr/>
            <p:nvPr/>
          </p:nvSpPr>
          <p:spPr>
            <a:xfrm rot="16200000">
              <a:off x="2277308" y="1412870"/>
              <a:ext cx="2736715" cy="1550586"/>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a:gsLst>
                <a:gs pos="0">
                  <a:srgbClr val="FFFFFF"/>
                </a:gs>
                <a:gs pos="100000">
                  <a:srgbClr val="8299FF">
                    <a:alpha val="64999"/>
                  </a:srgbClr>
                </a:gs>
                <a:gs pos="100000">
                  <a:srgbClr val="0433FF">
                    <a:alpha val="30000"/>
                  </a:srgbClr>
                </a:gs>
              </a:gsLst>
              <a:path>
                <a:fillToRect l="49703" t="3822" r="50296" b="96177"/>
              </a:path>
            </a:gradFill>
            <a:ln w="12700">
              <a:miter lim="400000"/>
            </a:ln>
          </p:spPr>
          <p:txBody>
            <a:bodyPr lIns="35719" tIns="35719" rIns="35719" bIns="35719" anchor="ctr"/>
            <a:lstStyle/>
            <a:p>
              <a:pPr>
                <a:defRPr sz="2400"/>
              </a:pPr>
              <a:endParaRPr sz="1687"/>
            </a:p>
          </p:txBody>
        </p:sp>
        <p:grpSp>
          <p:nvGrpSpPr>
            <p:cNvPr id="2" name="Group 1"/>
            <p:cNvGrpSpPr/>
            <p:nvPr/>
          </p:nvGrpSpPr>
          <p:grpSpPr>
            <a:xfrm>
              <a:off x="3724180" y="1928747"/>
              <a:ext cx="832123" cy="627823"/>
              <a:chOff x="3724180" y="1928747"/>
              <a:chExt cx="832123" cy="627823"/>
            </a:xfrm>
          </p:grpSpPr>
          <p:sp>
            <p:nvSpPr>
              <p:cNvPr id="185" name="Shape 185"/>
              <p:cNvSpPr/>
              <p:nvPr/>
            </p:nvSpPr>
            <p:spPr>
              <a:xfrm>
                <a:off x="3724180" y="1928747"/>
                <a:ext cx="593608" cy="593607"/>
              </a:xfrm>
              <a:prstGeom prst="ellipse">
                <a:avLst/>
              </a:prstGeom>
              <a:ln w="38100">
                <a:solidFill>
                  <a:srgbClr val="0433FF"/>
                </a:solidFill>
                <a:miter lim="400000"/>
              </a:ln>
            </p:spPr>
            <p:txBody>
              <a:bodyPr lIns="35719" tIns="35719" rIns="35719" bIns="35719" anchor="ctr"/>
              <a:lstStyle/>
              <a:p>
                <a:pPr>
                  <a:defRPr sz="900"/>
                </a:pPr>
                <a:endParaRPr sz="633"/>
              </a:p>
            </p:txBody>
          </p:sp>
          <p:sp>
            <p:nvSpPr>
              <p:cNvPr id="186" name="Shape 186"/>
              <p:cNvSpPr/>
              <p:nvPr/>
            </p:nvSpPr>
            <p:spPr>
              <a:xfrm>
                <a:off x="3869618" y="2016447"/>
                <a:ext cx="302735" cy="41820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2600">
                    <a:latin typeface="Times"/>
                    <a:ea typeface="Times"/>
                    <a:cs typeface="Times"/>
                    <a:sym typeface="Times"/>
                  </a:defRPr>
                </a:lvl1pPr>
              </a:lstStyle>
              <a:p>
                <a:pPr algn="ctr"/>
                <a:r>
                  <a:rPr sz="1828" dirty="0"/>
                  <a:t>3</a:t>
                </a:r>
              </a:p>
            </p:txBody>
          </p:sp>
          <p:sp>
            <p:nvSpPr>
              <p:cNvPr id="187" name="Shape 187"/>
              <p:cNvSpPr/>
              <p:nvPr/>
            </p:nvSpPr>
            <p:spPr>
              <a:xfrm>
                <a:off x="4279636" y="2397754"/>
                <a:ext cx="275077" cy="158816"/>
              </a:xfrm>
              <a:prstGeom prst="line">
                <a:avLst/>
              </a:prstGeom>
              <a:ln w="38100">
                <a:solidFill>
                  <a:schemeClr val="bg2">
                    <a:lumMod val="50000"/>
                  </a:schemeClr>
                </a:solidFill>
                <a:miter lim="400000"/>
                <a:tailEnd type="triangle"/>
              </a:ln>
            </p:spPr>
            <p:txBody>
              <a:bodyPr lIns="35719" tIns="35719" rIns="35719" bIns="35719" anchor="ctr"/>
              <a:lstStyle/>
              <a:p>
                <a:pPr>
                  <a:defRPr sz="2400"/>
                </a:pPr>
                <a:endParaRPr sz="1687"/>
              </a:p>
            </p:txBody>
          </p:sp>
          <p:sp>
            <p:nvSpPr>
              <p:cNvPr id="188" name="Shape 188"/>
              <p:cNvSpPr/>
              <p:nvPr/>
            </p:nvSpPr>
            <p:spPr>
              <a:xfrm flipV="1">
                <a:off x="4281226" y="1934611"/>
                <a:ext cx="275077" cy="158816"/>
              </a:xfrm>
              <a:prstGeom prst="line">
                <a:avLst/>
              </a:prstGeom>
              <a:ln w="38100">
                <a:solidFill>
                  <a:schemeClr val="bg2">
                    <a:lumMod val="50000"/>
                  </a:schemeClr>
                </a:solidFill>
                <a:miter lim="400000"/>
                <a:tailEnd type="triangle"/>
              </a:ln>
            </p:spPr>
            <p:txBody>
              <a:bodyPr lIns="35719" tIns="35719" rIns="35719" bIns="35719" anchor="ctr"/>
              <a:lstStyle/>
              <a:p>
                <a:pPr>
                  <a:defRPr sz="2400"/>
                </a:pPr>
                <a:endParaRPr sz="1687"/>
              </a:p>
            </p:txBody>
          </p:sp>
        </p:grpSp>
      </p:grpSp>
      <p:grpSp>
        <p:nvGrpSpPr>
          <p:cNvPr id="193" name="Group 193"/>
          <p:cNvGrpSpPr/>
          <p:nvPr/>
        </p:nvGrpSpPr>
        <p:grpSpPr>
          <a:xfrm>
            <a:off x="6037207" y="1388072"/>
            <a:ext cx="856313" cy="666609"/>
            <a:chOff x="0" y="0"/>
            <a:chExt cx="1217865" cy="948063"/>
          </a:xfrm>
        </p:grpSpPr>
        <p:sp>
          <p:nvSpPr>
            <p:cNvPr id="189" name="Shape 189"/>
            <p:cNvSpPr/>
            <p:nvPr/>
          </p:nvSpPr>
          <p:spPr>
            <a:xfrm>
              <a:off x="826646" y="722193"/>
              <a:ext cx="391220" cy="22587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0" name="Shape 190"/>
            <p:cNvSpPr/>
            <p:nvPr/>
          </p:nvSpPr>
          <p:spPr>
            <a:xfrm flipV="1">
              <a:off x="790807" y="-1"/>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1" name="Shape 191"/>
            <p:cNvSpPr/>
            <p:nvPr/>
          </p:nvSpPr>
          <p:spPr>
            <a:xfrm>
              <a:off x="0" y="88983"/>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192" name="Shape 192"/>
            <p:cNvSpPr/>
            <p:nvPr/>
          </p:nvSpPr>
          <p:spPr>
            <a:xfrm>
              <a:off x="198417" y="190428"/>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grpSp>
      <p:grpSp>
        <p:nvGrpSpPr>
          <p:cNvPr id="198" name="Group 198"/>
          <p:cNvGrpSpPr/>
          <p:nvPr/>
        </p:nvGrpSpPr>
        <p:grpSpPr>
          <a:xfrm>
            <a:off x="6037207" y="2370336"/>
            <a:ext cx="865243" cy="624920"/>
            <a:chOff x="0" y="0"/>
            <a:chExt cx="1230565" cy="888774"/>
          </a:xfrm>
        </p:grpSpPr>
        <p:sp>
          <p:nvSpPr>
            <p:cNvPr id="194" name="Shape 194"/>
            <p:cNvSpPr/>
            <p:nvPr/>
          </p:nvSpPr>
          <p:spPr>
            <a:xfrm flipV="1">
              <a:off x="790807" y="-1"/>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5" name="Shape 195"/>
            <p:cNvSpPr/>
            <p:nvPr/>
          </p:nvSpPr>
          <p:spPr>
            <a:xfrm>
              <a:off x="839346" y="633293"/>
              <a:ext cx="391220" cy="22587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196" name="Shape 196"/>
            <p:cNvSpPr/>
            <p:nvPr/>
          </p:nvSpPr>
          <p:spPr>
            <a:xfrm>
              <a:off x="0" y="44533"/>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197" name="Shape 197"/>
            <p:cNvSpPr/>
            <p:nvPr/>
          </p:nvSpPr>
          <p:spPr>
            <a:xfrm>
              <a:off x="198417" y="145978"/>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grpSp>
      <p:grpSp>
        <p:nvGrpSpPr>
          <p:cNvPr id="206" name="Group 206"/>
          <p:cNvGrpSpPr/>
          <p:nvPr/>
        </p:nvGrpSpPr>
        <p:grpSpPr>
          <a:xfrm>
            <a:off x="5234663" y="1187876"/>
            <a:ext cx="844050" cy="434578"/>
            <a:chOff x="0" y="0"/>
            <a:chExt cx="1200425" cy="618066"/>
          </a:xfrm>
        </p:grpSpPr>
        <p:sp>
          <p:nvSpPr>
            <p:cNvPr id="200" name="Shape 200"/>
            <p:cNvSpPr/>
            <p:nvPr/>
          </p:nvSpPr>
          <p:spPr>
            <a:xfrm>
              <a:off x="809206" y="323717"/>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205" name="Group 205"/>
            <p:cNvGrpSpPr/>
            <p:nvPr/>
          </p:nvGrpSpPr>
          <p:grpSpPr>
            <a:xfrm>
              <a:off x="0" y="0"/>
              <a:ext cx="882693" cy="618067"/>
              <a:chOff x="0" y="0"/>
              <a:chExt cx="882692" cy="618066"/>
            </a:xfrm>
          </p:grpSpPr>
          <p:sp>
            <p:nvSpPr>
              <p:cNvPr id="201" name="Shape 201"/>
              <p:cNvSpPr/>
              <p:nvPr/>
            </p:nvSpPr>
            <p:spPr>
              <a:xfrm>
                <a:off x="226755" y="0"/>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204" name="Group 204"/>
              <p:cNvGrpSpPr/>
              <p:nvPr/>
            </p:nvGrpSpPr>
            <p:grpSpPr>
              <a:xfrm>
                <a:off x="0" y="111612"/>
                <a:ext cx="882693" cy="429918"/>
                <a:chOff x="0" y="0"/>
                <a:chExt cx="882692" cy="429917"/>
              </a:xfrm>
            </p:grpSpPr>
            <p:sp>
              <p:nvSpPr>
                <p:cNvPr id="202" name="Shape 202"/>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203" name="Shape 203"/>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grpSp>
        <p:nvGrpSpPr>
          <p:cNvPr id="5" name="Group 4"/>
          <p:cNvGrpSpPr/>
          <p:nvPr/>
        </p:nvGrpSpPr>
        <p:grpSpPr>
          <a:xfrm>
            <a:off x="5234663" y="2854369"/>
            <a:ext cx="1649926" cy="1348364"/>
            <a:chOff x="3710663" y="2854369"/>
            <a:chExt cx="1649926" cy="1348364"/>
          </a:xfrm>
        </p:grpSpPr>
        <p:sp>
          <p:nvSpPr>
            <p:cNvPr id="207" name="Shape 207"/>
            <p:cNvSpPr/>
            <p:nvPr/>
          </p:nvSpPr>
          <p:spPr>
            <a:xfrm>
              <a:off x="5085512" y="3788956"/>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08" name="Shape 208"/>
            <p:cNvSpPr/>
            <p:nvPr/>
          </p:nvSpPr>
          <p:spPr>
            <a:xfrm flipV="1">
              <a:off x="5078172" y="3334742"/>
              <a:ext cx="275078"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09" name="Shape 209"/>
            <p:cNvSpPr/>
            <p:nvPr/>
          </p:nvSpPr>
          <p:spPr>
            <a:xfrm flipV="1">
              <a:off x="4263367" y="3827706"/>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10" name="Shape 210"/>
            <p:cNvSpPr/>
            <p:nvPr/>
          </p:nvSpPr>
          <p:spPr>
            <a:xfrm flipV="1">
              <a:off x="4281226" y="2854369"/>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211" name="Shape 211"/>
            <p:cNvSpPr/>
            <p:nvPr/>
          </p:nvSpPr>
          <p:spPr>
            <a:xfrm>
              <a:off x="4513205" y="3352661"/>
              <a:ext cx="593608" cy="59360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213" name="Shape 213"/>
            <p:cNvSpPr/>
            <p:nvPr/>
          </p:nvSpPr>
          <p:spPr>
            <a:xfrm>
              <a:off x="4279637" y="3317514"/>
              <a:ext cx="275077" cy="158816"/>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216" name="Group 216"/>
            <p:cNvGrpSpPr/>
            <p:nvPr/>
          </p:nvGrpSpPr>
          <p:grpSpPr>
            <a:xfrm>
              <a:off x="3724181" y="2879759"/>
              <a:ext cx="1230788" cy="981316"/>
              <a:chOff x="0" y="0"/>
              <a:chExt cx="1750448" cy="1395644"/>
            </a:xfrm>
          </p:grpSpPr>
          <p:sp>
            <p:nvSpPr>
              <p:cNvPr id="214" name="Shape 214"/>
              <p:cNvSpPr/>
              <p:nvPr/>
            </p:nvSpPr>
            <p:spPr>
              <a:xfrm>
                <a:off x="0" y="0"/>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215" name="Shape 215"/>
              <p:cNvSpPr/>
              <p:nvPr/>
            </p:nvSpPr>
            <p:spPr>
              <a:xfrm>
                <a:off x="207529" y="101444"/>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118" name="Shape 215"/>
              <p:cNvSpPr/>
              <p:nvPr/>
            </p:nvSpPr>
            <p:spPr>
              <a:xfrm>
                <a:off x="1320579" y="777575"/>
                <a:ext cx="429869" cy="61806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lang="en-US" sz="1828" dirty="0"/>
                  <a:t>6</a:t>
                </a:r>
                <a:endParaRPr sz="1828" dirty="0"/>
              </a:p>
            </p:txBody>
          </p:sp>
        </p:grpSp>
        <p:grpSp>
          <p:nvGrpSpPr>
            <p:cNvPr id="221" name="Group 221"/>
            <p:cNvGrpSpPr/>
            <p:nvPr/>
          </p:nvGrpSpPr>
          <p:grpSpPr>
            <a:xfrm>
              <a:off x="3710663" y="3768154"/>
              <a:ext cx="620644" cy="434579"/>
              <a:chOff x="0" y="0"/>
              <a:chExt cx="882692" cy="618066"/>
            </a:xfrm>
          </p:grpSpPr>
          <p:sp>
            <p:nvSpPr>
              <p:cNvPr id="217" name="Shape 217"/>
              <p:cNvSpPr/>
              <p:nvPr/>
            </p:nvSpPr>
            <p:spPr>
              <a:xfrm>
                <a:off x="226755" y="0"/>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grpSp>
            <p:nvGrpSpPr>
              <p:cNvPr id="220" name="Group 220"/>
              <p:cNvGrpSpPr/>
              <p:nvPr/>
            </p:nvGrpSpPr>
            <p:grpSpPr>
              <a:xfrm rot="10800000" flipH="1">
                <a:off x="0" y="109834"/>
                <a:ext cx="882693" cy="429918"/>
                <a:chOff x="0" y="0"/>
                <a:chExt cx="882692" cy="429917"/>
              </a:xfrm>
            </p:grpSpPr>
            <p:sp>
              <p:nvSpPr>
                <p:cNvPr id="218" name="Shape 218"/>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219" name="Shape 219"/>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grpSp>
        <p:nvGrpSpPr>
          <p:cNvPr id="253" name="Group 253"/>
          <p:cNvGrpSpPr/>
          <p:nvPr/>
        </p:nvGrpSpPr>
        <p:grpSpPr>
          <a:xfrm rot="10800000" flipH="1">
            <a:off x="2438090" y="1738340"/>
            <a:ext cx="1901372" cy="1110170"/>
            <a:chOff x="-17799" y="0"/>
            <a:chExt cx="2704172" cy="1578906"/>
          </a:xfrm>
        </p:grpSpPr>
        <p:grpSp>
          <p:nvGrpSpPr>
            <p:cNvPr id="247" name="Group 247"/>
            <p:cNvGrpSpPr/>
            <p:nvPr/>
          </p:nvGrpSpPr>
          <p:grpSpPr>
            <a:xfrm>
              <a:off x="257765" y="699546"/>
              <a:ext cx="1083154" cy="879361"/>
              <a:chOff x="1030752" y="102"/>
              <a:chExt cx="1083153" cy="879359"/>
            </a:xfrm>
          </p:grpSpPr>
          <p:sp>
            <p:nvSpPr>
              <p:cNvPr id="272" name="Shape 272"/>
              <p:cNvSpPr/>
              <p:nvPr/>
            </p:nvSpPr>
            <p:spPr>
              <a:xfrm>
                <a:off x="1370781" y="102"/>
                <a:ext cx="743125" cy="5670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731" y="9417"/>
                      <a:pt x="10931" y="2217"/>
                      <a:pt x="21600" y="0"/>
                    </a:cubicBezTo>
                  </a:path>
                </a:pathLst>
              </a:custGeom>
              <a:noFill/>
              <a:ln w="50800" cap="flat">
                <a:solidFill>
                  <a:srgbClr val="000000"/>
                </a:solidFill>
                <a:prstDash val="solid"/>
                <a:miter lim="400000"/>
              </a:ln>
              <a:effectLst/>
            </p:spPr>
            <p:txBody>
              <a:bodyPr/>
              <a:lstStyle/>
              <a:p>
                <a:endParaRPr sz="1266"/>
              </a:p>
            </p:txBody>
          </p:sp>
          <p:sp>
            <p:nvSpPr>
              <p:cNvPr id="273" name="Shape 273"/>
              <p:cNvSpPr/>
              <p:nvPr/>
            </p:nvSpPr>
            <p:spPr>
              <a:xfrm>
                <a:off x="1030752" y="378246"/>
                <a:ext cx="440408" cy="5012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97" y="13021"/>
                      <a:pt x="7297" y="20221"/>
                      <a:pt x="0" y="21600"/>
                    </a:cubicBezTo>
                  </a:path>
                </a:pathLst>
              </a:custGeom>
              <a:noFill/>
              <a:ln w="50800" cap="flat">
                <a:solidFill>
                  <a:srgbClr val="000000"/>
                </a:solidFill>
                <a:prstDash val="solid"/>
                <a:miter lim="400000"/>
              </a:ln>
              <a:effectLst/>
            </p:spPr>
            <p:txBody>
              <a:bodyPr/>
              <a:lstStyle/>
              <a:p>
                <a:endParaRPr sz="1266"/>
              </a:p>
            </p:txBody>
          </p:sp>
        </p:grpSp>
        <p:grpSp>
          <p:nvGrpSpPr>
            <p:cNvPr id="252" name="Group 252"/>
            <p:cNvGrpSpPr/>
            <p:nvPr/>
          </p:nvGrpSpPr>
          <p:grpSpPr>
            <a:xfrm>
              <a:off x="-17800" y="0"/>
              <a:ext cx="2704174" cy="1577985"/>
              <a:chOff x="-17799" y="0"/>
              <a:chExt cx="2704172" cy="1577984"/>
            </a:xfrm>
          </p:grpSpPr>
          <p:pic>
            <p:nvPicPr>
              <p:cNvPr id="248" name="pasted-image.png"/>
              <p:cNvPicPr>
                <a:picLocks noChangeAspect="1"/>
              </p:cNvPicPr>
              <p:nvPr/>
            </p:nvPicPr>
            <p:blipFill>
              <a:blip r:embed="rId6"/>
              <a:srcRect l="29575" r="29575"/>
              <a:stretch>
                <a:fillRect/>
              </a:stretch>
            </p:blipFill>
            <p:spPr>
              <a:xfrm>
                <a:off x="1316050" y="0"/>
                <a:ext cx="820415" cy="1004205"/>
              </a:xfrm>
              <a:prstGeom prst="rect">
                <a:avLst/>
              </a:prstGeom>
              <a:ln w="12700" cap="flat">
                <a:noFill/>
                <a:miter lim="400000"/>
              </a:ln>
              <a:effectLst/>
            </p:spPr>
          </p:pic>
          <p:sp>
            <p:nvSpPr>
              <p:cNvPr id="249" name="Shape 249"/>
              <p:cNvSpPr/>
              <p:nvPr/>
            </p:nvSpPr>
            <p:spPr>
              <a:xfrm>
                <a:off x="76818" y="1577984"/>
                <a:ext cx="225188"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50" name="Shape 250"/>
              <p:cNvSpPr/>
              <p:nvPr/>
            </p:nvSpPr>
            <p:spPr>
              <a:xfrm>
                <a:off x="-17800" y="307985"/>
                <a:ext cx="133656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51" name="Shape 251"/>
              <p:cNvSpPr/>
              <p:nvPr/>
            </p:nvSpPr>
            <p:spPr>
              <a:xfrm>
                <a:off x="2128131" y="485130"/>
                <a:ext cx="55824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258" name="Group 258"/>
          <p:cNvGrpSpPr/>
          <p:nvPr/>
        </p:nvGrpSpPr>
        <p:grpSpPr>
          <a:xfrm rot="10800000" flipH="1">
            <a:off x="2578163" y="1532284"/>
            <a:ext cx="1770923" cy="1093634"/>
            <a:chOff x="0" y="0"/>
            <a:chExt cx="2518645" cy="1555390"/>
          </a:xfrm>
        </p:grpSpPr>
        <p:sp>
          <p:nvSpPr>
            <p:cNvPr id="254" name="Shape 254"/>
            <p:cNvSpPr/>
            <p:nvPr/>
          </p:nvSpPr>
          <p:spPr>
            <a:xfrm>
              <a:off x="2010219" y="1070255"/>
              <a:ext cx="50842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74" name="Shape 274"/>
            <p:cNvSpPr/>
            <p:nvPr/>
          </p:nvSpPr>
          <p:spPr>
            <a:xfrm>
              <a:off x="279560" y="0"/>
              <a:ext cx="857932" cy="870946"/>
            </a:xfrm>
            <a:custGeom>
              <a:avLst/>
              <a:gdLst/>
              <a:ahLst/>
              <a:cxnLst>
                <a:cxn ang="0">
                  <a:pos x="wd2" y="hd2"/>
                </a:cxn>
                <a:cxn ang="5400000">
                  <a:pos x="wd2" y="hd2"/>
                </a:cxn>
                <a:cxn ang="10800000">
                  <a:pos x="wd2" y="hd2"/>
                </a:cxn>
                <a:cxn ang="16200000">
                  <a:pos x="wd2" y="hd2"/>
                </a:cxn>
              </a:cxnLst>
              <a:rect l="0" t="0" r="r" b="b"/>
              <a:pathLst>
                <a:path w="21600" h="21036" extrusionOk="0">
                  <a:moveTo>
                    <a:pt x="21600" y="21000"/>
                  </a:moveTo>
                  <a:cubicBezTo>
                    <a:pt x="11611" y="21600"/>
                    <a:pt x="4411" y="14600"/>
                    <a:pt x="0" y="0"/>
                  </a:cubicBezTo>
                </a:path>
              </a:pathLst>
            </a:custGeom>
            <a:noFill/>
            <a:ln w="50800" cap="flat">
              <a:solidFill>
                <a:srgbClr val="000000"/>
              </a:solidFill>
              <a:prstDash val="solid"/>
              <a:miter lim="400000"/>
            </a:ln>
            <a:effectLst/>
          </p:spPr>
          <p:txBody>
            <a:bodyPr/>
            <a:lstStyle/>
            <a:p>
              <a:endParaRPr sz="1266"/>
            </a:p>
          </p:txBody>
        </p:sp>
        <p:sp>
          <p:nvSpPr>
            <p:cNvPr id="256" name="Shape 256"/>
            <p:cNvSpPr/>
            <p:nvPr/>
          </p:nvSpPr>
          <p:spPr>
            <a:xfrm>
              <a:off x="0" y="1261410"/>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257" name="200px-XOR_ANSI.svg.png"/>
            <p:cNvPicPr>
              <a:picLocks noChangeAspect="1"/>
            </p:cNvPicPr>
            <p:nvPr/>
          </p:nvPicPr>
          <p:blipFill>
            <a:blip r:embed="rId7"/>
            <a:srcRect l="18884" r="26482"/>
            <a:stretch>
              <a:fillRect/>
            </a:stretch>
          </p:blipFill>
          <p:spPr>
            <a:xfrm>
              <a:off x="1013293" y="568582"/>
              <a:ext cx="1078243" cy="986809"/>
            </a:xfrm>
            <a:prstGeom prst="rect">
              <a:avLst/>
            </a:prstGeom>
            <a:ln w="12700" cap="flat">
              <a:noFill/>
              <a:miter lim="400000"/>
            </a:ln>
            <a:effectLst/>
          </p:spPr>
        </p:pic>
      </p:grpSp>
      <p:sp>
        <p:nvSpPr>
          <p:cNvPr id="259" name="Shape 259"/>
          <p:cNvSpPr/>
          <p:nvPr/>
        </p:nvSpPr>
        <p:spPr>
          <a:xfrm>
            <a:off x="4383388" y="2507085"/>
            <a:ext cx="470663" cy="207345"/>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0" name="Shape 260"/>
          <p:cNvSpPr/>
          <p:nvPr/>
        </p:nvSpPr>
        <p:spPr>
          <a:xfrm flipV="1">
            <a:off x="4338736" y="1693975"/>
            <a:ext cx="556938" cy="173815"/>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1" name="Shape 261"/>
          <p:cNvSpPr/>
          <p:nvPr/>
        </p:nvSpPr>
        <p:spPr>
          <a:xfrm flipV="1">
            <a:off x="1908748" y="2628157"/>
            <a:ext cx="516103" cy="325437"/>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2" name="Shape 262"/>
          <p:cNvSpPr/>
          <p:nvPr/>
        </p:nvSpPr>
        <p:spPr>
          <a:xfrm>
            <a:off x="1916644" y="1448554"/>
            <a:ext cx="542892" cy="281951"/>
          </a:xfrm>
          <a:prstGeom prst="line">
            <a:avLst/>
          </a:prstGeom>
          <a:ln w="101600">
            <a:solidFill>
              <a:schemeClr val="bg2">
                <a:lumMod val="50000"/>
              </a:schemeClr>
            </a:solidFill>
            <a:miter lim="400000"/>
            <a:tailEnd type="stealth"/>
          </a:ln>
        </p:spPr>
        <p:txBody>
          <a:bodyPr lIns="35719" tIns="35719" rIns="35719" bIns="35719" anchor="ctr"/>
          <a:lstStyle/>
          <a:p>
            <a:pPr>
              <a:defRPr sz="2400"/>
            </a:pPr>
            <a:endParaRPr sz="1687"/>
          </a:p>
        </p:txBody>
      </p:sp>
      <p:sp>
        <p:nvSpPr>
          <p:cNvPr id="263" name="Shape 263"/>
          <p:cNvSpPr/>
          <p:nvPr/>
        </p:nvSpPr>
        <p:spPr>
          <a:xfrm>
            <a:off x="1571447" y="1172550"/>
            <a:ext cx="345427" cy="49665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p>
            <a:pPr>
              <a:defRPr sz="3400" i="1">
                <a:latin typeface="Times"/>
                <a:ea typeface="Times"/>
                <a:cs typeface="Times"/>
                <a:sym typeface="Times"/>
              </a:defRPr>
            </a:pPr>
            <a:r>
              <a:rPr sz="2391" dirty="0"/>
              <a:t>i</a:t>
            </a:r>
            <a:r>
              <a:rPr sz="2391" baseline="-25000" dirty="0"/>
              <a:t>1</a:t>
            </a:r>
          </a:p>
        </p:txBody>
      </p:sp>
      <p:sp>
        <p:nvSpPr>
          <p:cNvPr id="264" name="Shape 264"/>
          <p:cNvSpPr/>
          <p:nvPr/>
        </p:nvSpPr>
        <p:spPr>
          <a:xfrm>
            <a:off x="4902052" y="1399209"/>
            <a:ext cx="410815" cy="496657"/>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p>
            <a:pPr>
              <a:defRPr sz="3400" i="1">
                <a:latin typeface="Times"/>
                <a:ea typeface="Times"/>
                <a:cs typeface="Times"/>
                <a:sym typeface="Times"/>
              </a:defRPr>
            </a:pPr>
            <a:r>
              <a:rPr sz="2391" dirty="0"/>
              <a:t>o</a:t>
            </a:r>
            <a:r>
              <a:rPr sz="2391" baseline="-25000" dirty="0"/>
              <a:t>1</a:t>
            </a:r>
          </a:p>
        </p:txBody>
      </p:sp>
      <p:sp>
        <p:nvSpPr>
          <p:cNvPr id="265" name="Shape 265"/>
          <p:cNvSpPr/>
          <p:nvPr/>
        </p:nvSpPr>
        <p:spPr>
          <a:xfrm>
            <a:off x="1571447" y="2741644"/>
            <a:ext cx="345427" cy="49665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p>
            <a:pPr>
              <a:defRPr sz="3400" i="1">
                <a:latin typeface="Times"/>
                <a:ea typeface="Times"/>
                <a:cs typeface="Times"/>
                <a:sym typeface="Times"/>
              </a:defRPr>
            </a:pPr>
            <a:r>
              <a:rPr sz="2391" dirty="0"/>
              <a:t>i</a:t>
            </a:r>
            <a:r>
              <a:rPr sz="2391" baseline="-25000" dirty="0"/>
              <a:t>2</a:t>
            </a:r>
          </a:p>
        </p:txBody>
      </p:sp>
      <p:sp>
        <p:nvSpPr>
          <p:cNvPr id="266" name="Shape 266"/>
          <p:cNvSpPr/>
          <p:nvPr/>
        </p:nvSpPr>
        <p:spPr>
          <a:xfrm>
            <a:off x="4860128" y="2466309"/>
            <a:ext cx="410815" cy="49665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p>
            <a:pPr>
              <a:defRPr sz="3400" i="1">
                <a:latin typeface="Times"/>
                <a:ea typeface="Times"/>
                <a:cs typeface="Times"/>
                <a:sym typeface="Times"/>
              </a:defRPr>
            </a:pPr>
            <a:r>
              <a:rPr sz="2391" dirty="0"/>
              <a:t>o</a:t>
            </a:r>
            <a:r>
              <a:rPr sz="2391" baseline="-25000" dirty="0"/>
              <a:t>2</a:t>
            </a:r>
          </a:p>
        </p:txBody>
      </p:sp>
      <p:sp>
        <p:nvSpPr>
          <p:cNvPr id="267" name="Shape 267"/>
          <p:cNvSpPr/>
          <p:nvPr/>
        </p:nvSpPr>
        <p:spPr>
          <a:xfrm>
            <a:off x="2365514" y="1246513"/>
            <a:ext cx="2032038" cy="2032038"/>
          </a:xfrm>
          <a:prstGeom prst="ellipse">
            <a:avLst/>
          </a:prstGeom>
          <a:ln w="101600">
            <a:solidFill>
              <a:srgbClr val="0433FF"/>
            </a:solidFill>
            <a:miter lim="400000"/>
          </a:ln>
        </p:spPr>
        <p:txBody>
          <a:bodyPr lIns="35719" tIns="35719" rIns="35719" bIns="35719" anchor="ctr"/>
          <a:lstStyle/>
          <a:p>
            <a:pPr>
              <a:defRPr sz="2400"/>
            </a:pPr>
            <a:endParaRPr sz="1687"/>
          </a:p>
        </p:txBody>
      </p:sp>
      <p:sp>
        <p:nvSpPr>
          <p:cNvPr id="7" name="Left Brace 6"/>
          <p:cNvSpPr/>
          <p:nvPr/>
        </p:nvSpPr>
        <p:spPr>
          <a:xfrm rot="16200000">
            <a:off x="5804040" y="3819155"/>
            <a:ext cx="382990" cy="1521746"/>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5514053" y="4766862"/>
            <a:ext cx="1052789" cy="369332"/>
          </a:xfrm>
          <a:prstGeom prst="rect">
            <a:avLst/>
          </a:prstGeom>
        </p:spPr>
        <p:txBody>
          <a:bodyPr wrap="none">
            <a:spAutoFit/>
          </a:bodyPr>
          <a:lstStyle/>
          <a:p>
            <a:r>
              <a:rPr lang="en-US" dirty="0"/>
              <a:t>one layer</a:t>
            </a:r>
          </a:p>
        </p:txBody>
      </p:sp>
      <p:sp>
        <p:nvSpPr>
          <p:cNvPr id="94" name="Rectangle 93"/>
          <p:cNvSpPr/>
          <p:nvPr/>
        </p:nvSpPr>
        <p:spPr>
          <a:xfrm>
            <a:off x="7431893" y="1536681"/>
            <a:ext cx="1541448" cy="369332"/>
          </a:xfrm>
          <a:prstGeom prst="rect">
            <a:avLst/>
          </a:prstGeom>
        </p:spPr>
        <p:txBody>
          <a:bodyPr wrap="none">
            <a:spAutoFit/>
          </a:bodyPr>
          <a:lstStyle/>
          <a:p>
            <a:r>
              <a:rPr lang="en-US" dirty="0"/>
              <a:t>7 rows in layer</a:t>
            </a:r>
          </a:p>
        </p:txBody>
      </p:sp>
      <p:sp>
        <p:nvSpPr>
          <p:cNvPr id="99" name="Title 10">
            <a:extLst>
              <a:ext uri="{FF2B5EF4-FFF2-40B4-BE49-F238E27FC236}">
                <a16:creationId xmlns:a16="http://schemas.microsoft.com/office/drawing/2014/main" id="{627C7DAF-7648-431E-AC72-8D02C94CCDC8}"/>
              </a:ext>
            </a:extLst>
          </p:cNvPr>
          <p:cNvSpPr>
            <a:spLocks noGrp="1"/>
          </p:cNvSpPr>
          <p:nvPr>
            <p:ph type="title"/>
          </p:nvPr>
        </p:nvSpPr>
        <p:spPr>
          <a:xfrm>
            <a:off x="838200" y="236149"/>
            <a:ext cx="10515600" cy="1325563"/>
          </a:xfrm>
        </p:spPr>
        <p:txBody>
          <a:bodyPr/>
          <a:lstStyle/>
          <a:p>
            <a:r>
              <a:rPr lang="en-US" dirty="0"/>
              <a:t>Circuit model</a:t>
            </a:r>
          </a:p>
        </p:txBody>
      </p:sp>
      <p:sp>
        <p:nvSpPr>
          <p:cNvPr id="9" name="Slide Number Placeholder 8">
            <a:extLst>
              <a:ext uri="{FF2B5EF4-FFF2-40B4-BE49-F238E27FC236}">
                <a16:creationId xmlns:a16="http://schemas.microsoft.com/office/drawing/2014/main" id="{86C7A24E-16A2-42B5-A8F7-759B979F409E}"/>
              </a:ext>
            </a:extLst>
          </p:cNvPr>
          <p:cNvSpPr>
            <a:spLocks noGrp="1"/>
          </p:cNvSpPr>
          <p:nvPr>
            <p:ph type="sldNum" sz="quarter" idx="12"/>
          </p:nvPr>
        </p:nvSpPr>
        <p:spPr/>
        <p:txBody>
          <a:bodyPr/>
          <a:lstStyle/>
          <a:p>
            <a:fld id="{9D23B66A-CE92-4F70-B5A2-EE913266E6CF}" type="slidenum">
              <a:rPr lang="en-US" smtClean="0"/>
              <a:pPr/>
              <a:t>108</a:t>
            </a:fld>
            <a:r>
              <a:rPr lang="en-US"/>
              <a:t>/48</a:t>
            </a:r>
            <a:endParaRPr lang="en-US" dirty="0"/>
          </a:p>
        </p:txBody>
      </p:sp>
    </p:spTree>
    <p:custDataLst>
      <p:tags r:id="rId1"/>
    </p:custDataLst>
    <p:extLst>
      <p:ext uri="{BB962C8B-B14F-4D97-AF65-F5344CB8AC3E}">
        <p14:creationId xmlns:p14="http://schemas.microsoft.com/office/powerpoint/2010/main" val="2540533884"/>
      </p:ext>
    </p:extLst>
  </p:cSld>
  <p:clrMapOvr>
    <a:masterClrMapping/>
  </p:clrMapOvr>
  <p:transition spd="slow" advTm="28837"/>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fade">
                                      <p:cBhvr>
                                        <p:cTn id="12" dur="500"/>
                                        <p:tgtEl>
                                          <p:spTgt spid="193"/>
                                        </p:tgtEl>
                                      </p:cBhvr>
                                    </p:animEffect>
                                  </p:childTnLst>
                                </p:cTn>
                              </p:par>
                              <p:par>
                                <p:cTn id="13" presetID="10" presetClass="entr" presetSubtype="0" fill="hold" nodeType="withEffect">
                                  <p:stCondLst>
                                    <p:cond delay="0"/>
                                  </p:stCondLst>
                                  <p:childTnLst>
                                    <p:set>
                                      <p:cBhvr>
                                        <p:cTn id="14" dur="1" fill="hold">
                                          <p:stCondLst>
                                            <p:cond delay="0"/>
                                          </p:stCondLst>
                                        </p:cTn>
                                        <p:tgtEl>
                                          <p:spTgt spid="198"/>
                                        </p:tgtEl>
                                        <p:attrNameLst>
                                          <p:attrName>style.visibility</p:attrName>
                                        </p:attrNameLst>
                                      </p:cBhvr>
                                      <p:to>
                                        <p:strVal val="visible"/>
                                      </p:to>
                                    </p:set>
                                    <p:animEffect transition="in" filter="fade">
                                      <p:cBhvr>
                                        <p:cTn id="15" dur="500"/>
                                        <p:tgtEl>
                                          <p:spTgt spid="1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500"/>
                                        <p:tgtEl>
                                          <p:spTgt spid="20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9"/>
                                        </p:tgtEl>
                                        <p:attrNameLst>
                                          <p:attrName>style.visibility</p:attrName>
                                        </p:attrNameLst>
                                      </p:cBhvr>
                                      <p:to>
                                        <p:strVal val="visible"/>
                                      </p:to>
                                    </p:set>
                                    <p:animEffect transition="in" filter="fade">
                                      <p:cBhvr>
                                        <p:cTn id="40"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7" grpId="0" animBg="1"/>
      <p:bldP spid="8" grpId="0"/>
      <p:bldP spid="9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p:nvPr/>
        </p:nvSpPr>
        <p:spPr>
          <a:xfrm>
            <a:off x="2450006" y="5511024"/>
            <a:ext cx="6880991" cy="7592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spcBef>
                <a:spcPts val="984"/>
              </a:spcBef>
              <a:buClr>
                <a:srgbClr val="0433FF"/>
              </a:buClr>
              <a:buSzPct val="125000"/>
              <a:defRPr sz="2800">
                <a:latin typeface="Arial"/>
                <a:ea typeface="Arial"/>
                <a:cs typeface="Arial"/>
                <a:sym typeface="Arial"/>
              </a:defRPr>
            </a:pPr>
            <a:r>
              <a:rPr lang="en-US" sz="1969" b="1" dirty="0"/>
              <a:t>Randomization</a:t>
            </a:r>
            <a:r>
              <a:rPr sz="1969" dirty="0"/>
              <a:t>: </a:t>
            </a:r>
            <a:r>
              <a:rPr lang="en-US" sz="1969" dirty="0"/>
              <a:t>Each </a:t>
            </a:r>
            <a:r>
              <a:rPr sz="1969" dirty="0"/>
              <a:t>row may </a:t>
            </a:r>
            <a:r>
              <a:rPr lang="en-US" sz="1969" dirty="0"/>
              <a:t>be assigned ≥ 2 </a:t>
            </a:r>
            <a:r>
              <a:rPr sz="1969" dirty="0"/>
              <a:t>gates</a:t>
            </a:r>
            <a:r>
              <a:rPr lang="en-US" sz="1969" dirty="0"/>
              <a:t>, with associated </a:t>
            </a:r>
            <a:r>
              <a:rPr sz="1969" dirty="0"/>
              <a:t>probabilit</a:t>
            </a:r>
            <a:r>
              <a:rPr lang="en-US" sz="1969" dirty="0"/>
              <a:t>ies, e.g., </a:t>
            </a:r>
            <a:r>
              <a:rPr lang="en-US" sz="1969" dirty="0" err="1"/>
              <a:t>Pr</a:t>
            </a:r>
            <a:r>
              <a:rPr lang="en-US" sz="1969" dirty="0"/>
              <a:t>[</a:t>
            </a:r>
            <a:r>
              <a:rPr lang="en-US" sz="2391" dirty="0" err="1">
                <a:latin typeface="Times"/>
                <a:ea typeface="Times"/>
                <a:cs typeface="Times"/>
                <a:sym typeface="Times"/>
              </a:rPr>
              <a:t>g</a:t>
            </a:r>
            <a:r>
              <a:rPr lang="en-US" sz="2391" baseline="-25000" dirty="0" err="1">
                <a:latin typeface="Times"/>
                <a:ea typeface="Times"/>
                <a:cs typeface="Times"/>
                <a:sym typeface="Times"/>
              </a:rPr>
              <a:t>NN</a:t>
            </a:r>
            <a:r>
              <a:rPr lang="en-US" sz="1969" dirty="0"/>
              <a:t>] = </a:t>
            </a:r>
            <a:r>
              <a:rPr lang="en-US" sz="1969" dirty="0" err="1"/>
              <a:t>Pr</a:t>
            </a:r>
            <a:r>
              <a:rPr lang="en-US" sz="1969" dirty="0"/>
              <a:t>[</a:t>
            </a:r>
            <a:r>
              <a:rPr lang="en-US" sz="2391" dirty="0" err="1">
                <a:latin typeface="Times"/>
                <a:ea typeface="Times"/>
                <a:cs typeface="Times"/>
                <a:sym typeface="Times"/>
              </a:rPr>
              <a:t>g</a:t>
            </a:r>
            <a:r>
              <a:rPr lang="en-US" sz="2391" baseline="-25000" dirty="0" err="1">
                <a:latin typeface="Times"/>
                <a:ea typeface="Times"/>
                <a:cs typeface="Times"/>
                <a:sym typeface="Times"/>
              </a:rPr>
              <a:t>XA</a:t>
            </a:r>
            <a:r>
              <a:rPr lang="en-US" sz="1969" dirty="0"/>
              <a:t>] = ½ </a:t>
            </a:r>
            <a:endParaRPr sz="1969" dirty="0"/>
          </a:p>
        </p:txBody>
      </p:sp>
      <p:sp>
        <p:nvSpPr>
          <p:cNvPr id="342" name="Shape 342"/>
          <p:cNvSpPr/>
          <p:nvPr/>
        </p:nvSpPr>
        <p:spPr>
          <a:xfrm>
            <a:off x="12723248" y="2614575"/>
            <a:ext cx="1589370" cy="3612270"/>
          </a:xfrm>
          <a:prstGeom prst="rect">
            <a:avLst/>
          </a:prstGeom>
          <a:solidFill>
            <a:srgbClr val="EBEBEB">
              <a:alpha val="51000"/>
            </a:srgbClr>
          </a:solidFill>
          <a:ln w="12700">
            <a:miter lim="400000"/>
          </a:ln>
        </p:spPr>
        <p:txBody>
          <a:bodyPr lIns="35719" tIns="35719" rIns="35719" bIns="35719" anchor="ctr"/>
          <a:lstStyle/>
          <a:p>
            <a:pPr>
              <a:defRPr sz="900"/>
            </a:pPr>
            <a:endParaRPr sz="633"/>
          </a:p>
        </p:txBody>
      </p:sp>
      <p:grpSp>
        <p:nvGrpSpPr>
          <p:cNvPr id="378" name="Group 378"/>
          <p:cNvGrpSpPr/>
          <p:nvPr/>
        </p:nvGrpSpPr>
        <p:grpSpPr>
          <a:xfrm>
            <a:off x="7670448" y="956771"/>
            <a:ext cx="2952465" cy="4053491"/>
            <a:chOff x="0" y="0"/>
            <a:chExt cx="4199061" cy="5764963"/>
          </a:xfrm>
        </p:grpSpPr>
        <p:sp>
          <p:nvSpPr>
            <p:cNvPr id="343" name="Shape 343"/>
            <p:cNvSpPr/>
            <p:nvPr/>
          </p:nvSpPr>
          <p:spPr>
            <a:xfrm rot="16200000">
              <a:off x="-1499604" y="1499603"/>
              <a:ext cx="5709508" cy="2710301"/>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flip="none" rotWithShape="1">
              <a:gsLst>
                <a:gs pos="0">
                  <a:srgbClr val="FFFFFF"/>
                </a:gs>
                <a:gs pos="100000">
                  <a:srgbClr val="8299FF">
                    <a:alpha val="64999"/>
                  </a:srgbClr>
                </a:gs>
                <a:gs pos="100000">
                  <a:srgbClr val="0433FF">
                    <a:alpha val="30000"/>
                  </a:srgbClr>
                </a:gs>
              </a:gsLst>
              <a:path path="shape">
                <a:fillToRect l="49703" t="3822" r="50296" b="96177"/>
              </a:path>
            </a:gradFill>
            <a:ln w="12700" cap="flat">
              <a:noFill/>
              <a:miter lim="400000"/>
            </a:ln>
            <a:effectLst/>
          </p:spPr>
          <p:txBody>
            <a:bodyPr wrap="square" lIns="35719" tIns="35719" rIns="35719" bIns="35719" numCol="1" anchor="ctr">
              <a:noAutofit/>
            </a:bodyPr>
            <a:lstStyle/>
            <a:p>
              <a:pPr>
                <a:defRPr sz="2400"/>
              </a:pPr>
              <a:endParaRPr sz="1687"/>
            </a:p>
          </p:txBody>
        </p:sp>
        <p:sp>
          <p:nvSpPr>
            <p:cNvPr id="344" name="Shape 344"/>
            <p:cNvSpPr/>
            <p:nvPr/>
          </p:nvSpPr>
          <p:spPr>
            <a:xfrm>
              <a:off x="3782441" y="517648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5" name="Shape 345"/>
            <p:cNvSpPr/>
            <p:nvPr/>
          </p:nvSpPr>
          <p:spPr>
            <a:xfrm flipV="1">
              <a:off x="3772002" y="4530489"/>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6" name="Shape 346"/>
            <p:cNvSpPr/>
            <p:nvPr/>
          </p:nvSpPr>
          <p:spPr>
            <a:xfrm flipV="1">
              <a:off x="3759302" y="3158889"/>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7" name="Shape 347"/>
            <p:cNvSpPr/>
            <p:nvPr/>
          </p:nvSpPr>
          <p:spPr>
            <a:xfrm>
              <a:off x="3795141" y="248408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8" name="Shape 348"/>
            <p:cNvSpPr/>
            <p:nvPr/>
          </p:nvSpPr>
          <p:spPr>
            <a:xfrm>
              <a:off x="3807841" y="379218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49" name="Shape 349"/>
            <p:cNvSpPr/>
            <p:nvPr/>
          </p:nvSpPr>
          <p:spPr>
            <a:xfrm flipV="1">
              <a:off x="3759302" y="1761889"/>
              <a:ext cx="391221" cy="22587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0" name="Shape 350"/>
            <p:cNvSpPr/>
            <p:nvPr/>
          </p:nvSpPr>
          <p:spPr>
            <a:xfrm flipV="1">
              <a:off x="2613170" y="523159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1" name="Shape 351"/>
            <p:cNvSpPr/>
            <p:nvPr/>
          </p:nvSpPr>
          <p:spPr>
            <a:xfrm flipV="1">
              <a:off x="2638570" y="384729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2" name="Shape 352"/>
            <p:cNvSpPr/>
            <p:nvPr/>
          </p:nvSpPr>
          <p:spPr>
            <a:xfrm>
              <a:off x="2636309" y="319788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3" name="Shape 353"/>
            <p:cNvSpPr/>
            <p:nvPr/>
          </p:nvSpPr>
          <p:spPr>
            <a:xfrm flipV="1">
              <a:off x="2638570" y="2539192"/>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354" name="Shape 354"/>
            <p:cNvSpPr/>
            <p:nvPr/>
          </p:nvSpPr>
          <p:spPr>
            <a:xfrm>
              <a:off x="2968495" y="1850872"/>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355" name="Shape 355"/>
            <p:cNvSpPr/>
            <p:nvPr/>
          </p:nvSpPr>
          <p:spPr>
            <a:xfrm>
              <a:off x="3166912" y="1952317"/>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356" name="Shape 356"/>
            <p:cNvSpPr/>
            <p:nvPr/>
          </p:nvSpPr>
          <p:spPr>
            <a:xfrm>
              <a:off x="2968495" y="3203422"/>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357" name="Shape 357"/>
            <p:cNvSpPr/>
            <p:nvPr/>
          </p:nvSpPr>
          <p:spPr>
            <a:xfrm>
              <a:off x="3166912" y="3304867"/>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358" name="Shape 358"/>
            <p:cNvSpPr/>
            <p:nvPr/>
          </p:nvSpPr>
          <p:spPr>
            <a:xfrm>
              <a:off x="2968495" y="4555972"/>
              <a:ext cx="844241"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359" name="Shape 359"/>
            <p:cNvSpPr/>
            <p:nvPr/>
          </p:nvSpPr>
          <p:spPr>
            <a:xfrm>
              <a:off x="3166912" y="4657417"/>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grpSp>
          <p:nvGrpSpPr>
            <p:cNvPr id="362" name="Group 362"/>
            <p:cNvGrpSpPr/>
            <p:nvPr/>
          </p:nvGrpSpPr>
          <p:grpSpPr>
            <a:xfrm>
              <a:off x="1846329" y="2530852"/>
              <a:ext cx="844242" cy="844241"/>
              <a:chOff x="0" y="0"/>
              <a:chExt cx="844240" cy="844240"/>
            </a:xfrm>
          </p:grpSpPr>
          <p:sp>
            <p:nvSpPr>
              <p:cNvPr id="360" name="Shape 360"/>
              <p:cNvSpPr/>
              <p:nvPr/>
            </p:nvSpPr>
            <p:spPr>
              <a:xfrm>
                <a:off x="0" y="0"/>
                <a:ext cx="844241" cy="844241"/>
              </a:xfrm>
              <a:prstGeom prst="ellipse">
                <a:avLst/>
              </a:prstGeom>
              <a:noFill/>
              <a:ln w="381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361" name="Shape 361"/>
              <p:cNvSpPr/>
              <p:nvPr/>
            </p:nvSpPr>
            <p:spPr>
              <a:xfrm>
                <a:off x="207529" y="101444"/>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grpSp>
        <p:sp>
          <p:nvSpPr>
            <p:cNvPr id="363" name="Shape 363"/>
            <p:cNvSpPr/>
            <p:nvPr/>
          </p:nvSpPr>
          <p:spPr>
            <a:xfrm>
              <a:off x="2636309" y="450598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366" name="Group 366"/>
            <p:cNvGrpSpPr/>
            <p:nvPr/>
          </p:nvGrpSpPr>
          <p:grpSpPr>
            <a:xfrm>
              <a:off x="1846329" y="3883402"/>
              <a:ext cx="844242" cy="844242"/>
              <a:chOff x="0" y="0"/>
              <a:chExt cx="844240" cy="844240"/>
            </a:xfrm>
          </p:grpSpPr>
          <p:sp>
            <p:nvSpPr>
              <p:cNvPr id="364" name="Shape 364"/>
              <p:cNvSpPr/>
              <p:nvPr/>
            </p:nvSpPr>
            <p:spPr>
              <a:xfrm>
                <a:off x="0" y="0"/>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365" name="Shape 365"/>
              <p:cNvSpPr/>
              <p:nvPr/>
            </p:nvSpPr>
            <p:spPr>
              <a:xfrm>
                <a:off x="207529" y="101444"/>
                <a:ext cx="429870" cy="61806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grpSp>
        <p:sp>
          <p:nvSpPr>
            <p:cNvPr id="367" name="Shape 367"/>
            <p:cNvSpPr/>
            <p:nvPr/>
          </p:nvSpPr>
          <p:spPr>
            <a:xfrm>
              <a:off x="2636309" y="180088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372" name="Group 372"/>
            <p:cNvGrpSpPr/>
            <p:nvPr/>
          </p:nvGrpSpPr>
          <p:grpSpPr>
            <a:xfrm>
              <a:off x="1827103" y="1477167"/>
              <a:ext cx="882694" cy="618068"/>
              <a:chOff x="0" y="0"/>
              <a:chExt cx="882692" cy="618066"/>
            </a:xfrm>
          </p:grpSpPr>
          <p:sp>
            <p:nvSpPr>
              <p:cNvPr id="368" name="Shape 368"/>
              <p:cNvSpPr/>
              <p:nvPr/>
            </p:nvSpPr>
            <p:spPr>
              <a:xfrm>
                <a:off x="226755" y="0"/>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371" name="Group 371"/>
              <p:cNvGrpSpPr/>
              <p:nvPr/>
            </p:nvGrpSpPr>
            <p:grpSpPr>
              <a:xfrm>
                <a:off x="0" y="111612"/>
                <a:ext cx="882693" cy="429918"/>
                <a:chOff x="0" y="0"/>
                <a:chExt cx="882692" cy="429917"/>
              </a:xfrm>
            </p:grpSpPr>
            <p:sp>
              <p:nvSpPr>
                <p:cNvPr id="369" name="Shape 369"/>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370" name="Shape 370"/>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377" name="Group 377"/>
            <p:cNvGrpSpPr/>
            <p:nvPr/>
          </p:nvGrpSpPr>
          <p:grpSpPr>
            <a:xfrm>
              <a:off x="1827103" y="5146897"/>
              <a:ext cx="882694" cy="618067"/>
              <a:chOff x="0" y="0"/>
              <a:chExt cx="882692" cy="618066"/>
            </a:xfrm>
          </p:grpSpPr>
          <p:sp>
            <p:nvSpPr>
              <p:cNvPr id="373" name="Shape 373"/>
              <p:cNvSpPr/>
              <p:nvPr/>
            </p:nvSpPr>
            <p:spPr>
              <a:xfrm>
                <a:off x="226755" y="0"/>
                <a:ext cx="429870" cy="6180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grpSp>
            <p:nvGrpSpPr>
              <p:cNvPr id="376" name="Group 376"/>
              <p:cNvGrpSpPr/>
              <p:nvPr/>
            </p:nvGrpSpPr>
            <p:grpSpPr>
              <a:xfrm rot="10800000" flipH="1">
                <a:off x="0" y="109834"/>
                <a:ext cx="882693" cy="429918"/>
                <a:chOff x="0" y="0"/>
                <a:chExt cx="882692" cy="429917"/>
              </a:xfrm>
            </p:grpSpPr>
            <p:sp>
              <p:nvSpPr>
                <p:cNvPr id="374" name="Shape 374"/>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375" name="Shape 375"/>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grpSp>
        <p:nvGrpSpPr>
          <p:cNvPr id="404" name="Group 404"/>
          <p:cNvGrpSpPr/>
          <p:nvPr/>
        </p:nvGrpSpPr>
        <p:grpSpPr>
          <a:xfrm>
            <a:off x="4351090" y="3008893"/>
            <a:ext cx="3907685" cy="2106002"/>
            <a:chOff x="3378270" y="0"/>
            <a:chExt cx="5557597" cy="2995202"/>
          </a:xfrm>
        </p:grpSpPr>
        <p:sp>
          <p:nvSpPr>
            <p:cNvPr id="380" name="Shape 380"/>
            <p:cNvSpPr/>
            <p:nvPr/>
          </p:nvSpPr>
          <p:spPr>
            <a:xfrm>
              <a:off x="3378270" y="837084"/>
              <a:ext cx="1381779" cy="13749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500" i="1">
                  <a:latin typeface="Times"/>
                  <a:ea typeface="Times"/>
                  <a:cs typeface="Times"/>
                  <a:sym typeface="Times"/>
                </a:defRPr>
              </a:pPr>
              <a:r>
                <a:rPr sz="2800" dirty="0" err="1"/>
                <a:t>g</a:t>
              </a:r>
              <a:r>
                <a:rPr sz="2800" baseline="-25000" dirty="0" err="1"/>
                <a:t>XA</a:t>
              </a:r>
              <a:endParaRPr sz="2800" baseline="-25000" dirty="0"/>
            </a:p>
          </p:txBody>
        </p:sp>
        <p:grpSp>
          <p:nvGrpSpPr>
            <p:cNvPr id="389" name="Group 389"/>
            <p:cNvGrpSpPr/>
            <p:nvPr/>
          </p:nvGrpSpPr>
          <p:grpSpPr>
            <a:xfrm rot="10800000" flipH="1">
              <a:off x="5071890" y="804679"/>
              <a:ext cx="2704174" cy="1578908"/>
              <a:chOff x="-17799" y="0"/>
              <a:chExt cx="2704172" cy="1578906"/>
            </a:xfrm>
          </p:grpSpPr>
          <p:grpSp>
            <p:nvGrpSpPr>
              <p:cNvPr id="383" name="Group 383"/>
              <p:cNvGrpSpPr/>
              <p:nvPr/>
            </p:nvGrpSpPr>
            <p:grpSpPr>
              <a:xfrm>
                <a:off x="257765" y="699546"/>
                <a:ext cx="1083154" cy="879361"/>
                <a:chOff x="1030752" y="102"/>
                <a:chExt cx="1083153" cy="879359"/>
              </a:xfrm>
            </p:grpSpPr>
            <p:sp>
              <p:nvSpPr>
                <p:cNvPr id="431" name="Shape 431"/>
                <p:cNvSpPr/>
                <p:nvPr/>
              </p:nvSpPr>
              <p:spPr>
                <a:xfrm>
                  <a:off x="1370781" y="102"/>
                  <a:ext cx="743125" cy="56707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731" y="9417"/>
                        <a:pt x="10931" y="2217"/>
                        <a:pt x="21600" y="0"/>
                      </a:cubicBezTo>
                    </a:path>
                  </a:pathLst>
                </a:custGeom>
                <a:noFill/>
                <a:ln w="50800" cap="flat">
                  <a:solidFill>
                    <a:srgbClr val="000000"/>
                  </a:solidFill>
                  <a:prstDash val="solid"/>
                  <a:miter lim="400000"/>
                </a:ln>
                <a:effectLst/>
              </p:spPr>
              <p:txBody>
                <a:bodyPr/>
                <a:lstStyle/>
                <a:p>
                  <a:endParaRPr sz="1266"/>
                </a:p>
              </p:txBody>
            </p:sp>
            <p:sp>
              <p:nvSpPr>
                <p:cNvPr id="432" name="Shape 432"/>
                <p:cNvSpPr/>
                <p:nvPr/>
              </p:nvSpPr>
              <p:spPr>
                <a:xfrm>
                  <a:off x="1030752" y="378246"/>
                  <a:ext cx="440408" cy="5012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4497" y="13021"/>
                        <a:pt x="7297" y="20221"/>
                        <a:pt x="0" y="21600"/>
                      </a:cubicBezTo>
                    </a:path>
                  </a:pathLst>
                </a:custGeom>
                <a:noFill/>
                <a:ln w="50800" cap="flat">
                  <a:solidFill>
                    <a:srgbClr val="000000"/>
                  </a:solidFill>
                  <a:prstDash val="solid"/>
                  <a:miter lim="400000"/>
                </a:ln>
                <a:effectLst/>
              </p:spPr>
              <p:txBody>
                <a:bodyPr/>
                <a:lstStyle/>
                <a:p>
                  <a:endParaRPr sz="1266"/>
                </a:p>
              </p:txBody>
            </p:sp>
          </p:grpSp>
          <p:grpSp>
            <p:nvGrpSpPr>
              <p:cNvPr id="388" name="Group 388"/>
              <p:cNvGrpSpPr/>
              <p:nvPr/>
            </p:nvGrpSpPr>
            <p:grpSpPr>
              <a:xfrm>
                <a:off x="-17800" y="0"/>
                <a:ext cx="2704174" cy="1577985"/>
                <a:chOff x="-17799" y="0"/>
                <a:chExt cx="2704172" cy="1577984"/>
              </a:xfrm>
            </p:grpSpPr>
            <p:pic>
              <p:nvPicPr>
                <p:cNvPr id="384" name="pasted-image.png"/>
                <p:cNvPicPr>
                  <a:picLocks noChangeAspect="1"/>
                </p:cNvPicPr>
                <p:nvPr/>
              </p:nvPicPr>
              <p:blipFill>
                <a:blip r:embed="rId3"/>
                <a:srcRect l="29575" r="29575"/>
                <a:stretch>
                  <a:fillRect/>
                </a:stretch>
              </p:blipFill>
              <p:spPr>
                <a:xfrm>
                  <a:off x="1316050" y="0"/>
                  <a:ext cx="820415" cy="1004205"/>
                </a:xfrm>
                <a:prstGeom prst="rect">
                  <a:avLst/>
                </a:prstGeom>
                <a:ln w="12700" cap="flat">
                  <a:noFill/>
                  <a:miter lim="400000"/>
                </a:ln>
                <a:effectLst/>
              </p:spPr>
            </p:pic>
            <p:sp>
              <p:nvSpPr>
                <p:cNvPr id="385" name="Shape 385"/>
                <p:cNvSpPr/>
                <p:nvPr/>
              </p:nvSpPr>
              <p:spPr>
                <a:xfrm>
                  <a:off x="76818" y="1577984"/>
                  <a:ext cx="225188"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386" name="Shape 386"/>
                <p:cNvSpPr/>
                <p:nvPr/>
              </p:nvSpPr>
              <p:spPr>
                <a:xfrm>
                  <a:off x="-17800" y="307985"/>
                  <a:ext cx="133656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387" name="Shape 387"/>
                <p:cNvSpPr/>
                <p:nvPr/>
              </p:nvSpPr>
              <p:spPr>
                <a:xfrm>
                  <a:off x="2128131" y="485130"/>
                  <a:ext cx="558243"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394" name="Group 394"/>
            <p:cNvGrpSpPr/>
            <p:nvPr/>
          </p:nvGrpSpPr>
          <p:grpSpPr>
            <a:xfrm rot="10800000" flipH="1">
              <a:off x="5271102" y="511621"/>
              <a:ext cx="2518646" cy="1555391"/>
              <a:chOff x="0" y="0"/>
              <a:chExt cx="2518645" cy="1555390"/>
            </a:xfrm>
          </p:grpSpPr>
          <p:sp>
            <p:nvSpPr>
              <p:cNvPr id="390" name="Shape 390"/>
              <p:cNvSpPr/>
              <p:nvPr/>
            </p:nvSpPr>
            <p:spPr>
              <a:xfrm>
                <a:off x="2010219" y="1070255"/>
                <a:ext cx="50842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33" name="Shape 433"/>
              <p:cNvSpPr/>
              <p:nvPr/>
            </p:nvSpPr>
            <p:spPr>
              <a:xfrm>
                <a:off x="279560" y="0"/>
                <a:ext cx="857932" cy="870946"/>
              </a:xfrm>
              <a:custGeom>
                <a:avLst/>
                <a:gdLst/>
                <a:ahLst/>
                <a:cxnLst>
                  <a:cxn ang="0">
                    <a:pos x="wd2" y="hd2"/>
                  </a:cxn>
                  <a:cxn ang="5400000">
                    <a:pos x="wd2" y="hd2"/>
                  </a:cxn>
                  <a:cxn ang="10800000">
                    <a:pos x="wd2" y="hd2"/>
                  </a:cxn>
                  <a:cxn ang="16200000">
                    <a:pos x="wd2" y="hd2"/>
                  </a:cxn>
                </a:cxnLst>
                <a:rect l="0" t="0" r="r" b="b"/>
                <a:pathLst>
                  <a:path w="21600" h="21036" extrusionOk="0">
                    <a:moveTo>
                      <a:pt x="21600" y="21000"/>
                    </a:moveTo>
                    <a:cubicBezTo>
                      <a:pt x="11611" y="21600"/>
                      <a:pt x="4411" y="14600"/>
                      <a:pt x="0" y="0"/>
                    </a:cubicBezTo>
                  </a:path>
                </a:pathLst>
              </a:custGeom>
              <a:noFill/>
              <a:ln w="50800" cap="flat">
                <a:solidFill>
                  <a:srgbClr val="000000"/>
                </a:solidFill>
                <a:prstDash val="solid"/>
                <a:miter lim="400000"/>
              </a:ln>
              <a:effectLst/>
            </p:spPr>
            <p:txBody>
              <a:bodyPr/>
              <a:lstStyle/>
              <a:p>
                <a:endParaRPr sz="1266"/>
              </a:p>
            </p:txBody>
          </p:sp>
          <p:sp>
            <p:nvSpPr>
              <p:cNvPr id="392" name="Shape 392"/>
              <p:cNvSpPr/>
              <p:nvPr/>
            </p:nvSpPr>
            <p:spPr>
              <a:xfrm>
                <a:off x="0" y="1261410"/>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393" name="200px-XOR_ANSI.svg.png"/>
              <p:cNvPicPr>
                <a:picLocks noChangeAspect="1"/>
              </p:cNvPicPr>
              <p:nvPr/>
            </p:nvPicPr>
            <p:blipFill>
              <a:blip r:embed="rId4"/>
              <a:srcRect l="18884" r="26482"/>
              <a:stretch>
                <a:fillRect/>
              </a:stretch>
            </p:blipFill>
            <p:spPr>
              <a:xfrm>
                <a:off x="1013293" y="568582"/>
                <a:ext cx="1078243" cy="986809"/>
              </a:xfrm>
              <a:prstGeom prst="rect">
                <a:avLst/>
              </a:prstGeom>
              <a:ln w="12700" cap="flat">
                <a:noFill/>
                <a:miter lim="400000"/>
              </a:ln>
              <a:effectLst/>
            </p:spPr>
          </p:pic>
        </p:grpSp>
        <p:sp>
          <p:nvSpPr>
            <p:cNvPr id="395" name="Shape 395"/>
            <p:cNvSpPr/>
            <p:nvPr/>
          </p:nvSpPr>
          <p:spPr>
            <a:xfrm>
              <a:off x="7838532" y="1898001"/>
              <a:ext cx="669388" cy="294892"/>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6" name="Shape 396"/>
            <p:cNvSpPr/>
            <p:nvPr/>
          </p:nvSpPr>
          <p:spPr>
            <a:xfrm flipV="1">
              <a:off x="7775031" y="741578"/>
              <a:ext cx="792089" cy="247204"/>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7" name="Shape 397"/>
            <p:cNvSpPr/>
            <p:nvPr/>
          </p:nvSpPr>
          <p:spPr>
            <a:xfrm flipV="1">
              <a:off x="4319044" y="2070193"/>
              <a:ext cx="734013" cy="462844"/>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8" name="Shape 398"/>
            <p:cNvSpPr/>
            <p:nvPr/>
          </p:nvSpPr>
          <p:spPr>
            <a:xfrm>
              <a:off x="4330278" y="392535"/>
              <a:ext cx="772113" cy="400997"/>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399" name="Shape 399"/>
            <p:cNvSpPr/>
            <p:nvPr/>
          </p:nvSpPr>
          <p:spPr>
            <a:xfrm>
              <a:off x="3839326" y="0"/>
              <a:ext cx="491275" cy="70635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1</a:t>
              </a:r>
            </a:p>
          </p:txBody>
        </p:sp>
        <p:sp>
          <p:nvSpPr>
            <p:cNvPr id="400" name="Shape 400"/>
            <p:cNvSpPr/>
            <p:nvPr/>
          </p:nvSpPr>
          <p:spPr>
            <a:xfrm>
              <a:off x="8351597" y="506448"/>
              <a:ext cx="584270"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1</a:t>
              </a:r>
            </a:p>
          </p:txBody>
        </p:sp>
        <p:sp>
          <p:nvSpPr>
            <p:cNvPr id="401" name="Shape 401"/>
            <p:cNvSpPr/>
            <p:nvPr/>
          </p:nvSpPr>
          <p:spPr>
            <a:xfrm>
              <a:off x="3839326" y="2231600"/>
              <a:ext cx="491275"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2</a:t>
              </a:r>
            </a:p>
          </p:txBody>
        </p:sp>
        <p:sp>
          <p:nvSpPr>
            <p:cNvPr id="402" name="Shape 402"/>
            <p:cNvSpPr/>
            <p:nvPr/>
          </p:nvSpPr>
          <p:spPr>
            <a:xfrm>
              <a:off x="8351597" y="1480265"/>
              <a:ext cx="584270"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2</a:t>
              </a:r>
            </a:p>
          </p:txBody>
        </p:sp>
        <p:sp>
          <p:nvSpPr>
            <p:cNvPr id="403" name="Shape 403"/>
            <p:cNvSpPr/>
            <p:nvPr/>
          </p:nvSpPr>
          <p:spPr>
            <a:xfrm>
              <a:off x="4968671" y="105192"/>
              <a:ext cx="2890010" cy="2890010"/>
            </a:xfrm>
            <a:prstGeom prst="ellipse">
              <a:avLst/>
            </a:prstGeom>
            <a:noFill/>
            <a:ln w="101600" cap="flat">
              <a:solidFill>
                <a:srgbClr val="FF2600"/>
              </a:solidFill>
              <a:prstDash val="solid"/>
              <a:miter lim="400000"/>
            </a:ln>
            <a:effectLst/>
          </p:spPr>
          <p:txBody>
            <a:bodyPr wrap="square" lIns="35719" tIns="35719" rIns="35719" bIns="35719" numCol="1" anchor="ctr">
              <a:noAutofit/>
            </a:bodyPr>
            <a:lstStyle/>
            <a:p>
              <a:pPr>
                <a:defRPr sz="2400"/>
              </a:pPr>
              <a:endParaRPr sz="1687"/>
            </a:p>
          </p:txBody>
        </p:sp>
      </p:grpSp>
      <p:grpSp>
        <p:nvGrpSpPr>
          <p:cNvPr id="426" name="Group 426"/>
          <p:cNvGrpSpPr/>
          <p:nvPr/>
        </p:nvGrpSpPr>
        <p:grpSpPr>
          <a:xfrm>
            <a:off x="4351091" y="932376"/>
            <a:ext cx="3890175" cy="2032039"/>
            <a:chOff x="3423449" y="0"/>
            <a:chExt cx="5532692" cy="2890009"/>
          </a:xfrm>
        </p:grpSpPr>
        <p:grpSp>
          <p:nvGrpSpPr>
            <p:cNvPr id="408" name="Group 408"/>
            <p:cNvGrpSpPr/>
            <p:nvPr/>
          </p:nvGrpSpPr>
          <p:grpSpPr>
            <a:xfrm>
              <a:off x="5057613" y="756747"/>
              <a:ext cx="2686374" cy="1270001"/>
              <a:chOff x="1401248" y="307985"/>
              <a:chExt cx="2686373" cy="1269999"/>
            </a:xfrm>
          </p:grpSpPr>
          <p:sp>
            <p:nvSpPr>
              <p:cNvPr id="405" name="Shape 405"/>
              <p:cNvSpPr/>
              <p:nvPr/>
            </p:nvSpPr>
            <p:spPr>
              <a:xfrm>
                <a:off x="1401248" y="1577984"/>
                <a:ext cx="30200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06" name="Shape 406"/>
              <p:cNvSpPr/>
              <p:nvPr/>
            </p:nvSpPr>
            <p:spPr>
              <a:xfrm>
                <a:off x="1493532" y="307985"/>
                <a:ext cx="1226480"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07" name="Shape 407"/>
              <p:cNvSpPr/>
              <p:nvPr/>
            </p:nvSpPr>
            <p:spPr>
              <a:xfrm>
                <a:off x="3529380" y="485130"/>
                <a:ext cx="558242"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grpSp>
          <p:nvGrpSpPr>
            <p:cNvPr id="413" name="Group 413"/>
            <p:cNvGrpSpPr/>
            <p:nvPr/>
          </p:nvGrpSpPr>
          <p:grpSpPr>
            <a:xfrm>
              <a:off x="5239025" y="781472"/>
              <a:ext cx="2518646" cy="1245276"/>
              <a:chOff x="566660" y="0"/>
              <a:chExt cx="2518645" cy="1245274"/>
            </a:xfrm>
          </p:grpSpPr>
          <p:grpSp>
            <p:nvGrpSpPr>
              <p:cNvPr id="411" name="Group 411"/>
              <p:cNvGrpSpPr/>
              <p:nvPr/>
            </p:nvGrpSpPr>
            <p:grpSpPr>
              <a:xfrm>
                <a:off x="852830" y="0"/>
                <a:ext cx="2232476" cy="1054121"/>
                <a:chOff x="0" y="0"/>
                <a:chExt cx="2232474" cy="1054120"/>
              </a:xfrm>
            </p:grpSpPr>
            <p:sp>
              <p:nvSpPr>
                <p:cNvPr id="409" name="Shape 409"/>
                <p:cNvSpPr/>
                <p:nvPr/>
              </p:nvSpPr>
              <p:spPr>
                <a:xfrm>
                  <a:off x="1724049" y="1054120"/>
                  <a:ext cx="508426"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434" name="Shape 434"/>
                <p:cNvSpPr/>
                <p:nvPr/>
              </p:nvSpPr>
              <p:spPr>
                <a:xfrm>
                  <a:off x="0" y="0"/>
                  <a:ext cx="773832" cy="86299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1131" y="21195"/>
                        <a:pt x="3931" y="13995"/>
                        <a:pt x="0" y="0"/>
                      </a:cubicBezTo>
                    </a:path>
                  </a:pathLst>
                </a:custGeom>
                <a:noFill/>
                <a:ln w="50800" cap="flat">
                  <a:solidFill>
                    <a:srgbClr val="000000"/>
                  </a:solidFill>
                  <a:prstDash val="solid"/>
                  <a:miter lim="400000"/>
                </a:ln>
                <a:effectLst/>
              </p:spPr>
              <p:txBody>
                <a:bodyPr/>
                <a:lstStyle/>
                <a:p>
                  <a:endParaRPr sz="1266"/>
                </a:p>
              </p:txBody>
            </p:sp>
          </p:grpSp>
          <p:sp>
            <p:nvSpPr>
              <p:cNvPr id="412" name="Shape 412"/>
              <p:cNvSpPr/>
              <p:nvPr/>
            </p:nvSpPr>
            <p:spPr>
              <a:xfrm>
                <a:off x="566660" y="1245274"/>
                <a:ext cx="1136595"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sp>
          <p:nvSpPr>
            <p:cNvPr id="414" name="Shape 414"/>
            <p:cNvSpPr/>
            <p:nvPr/>
          </p:nvSpPr>
          <p:spPr>
            <a:xfrm>
              <a:off x="7806455" y="1847842"/>
              <a:ext cx="758760" cy="470661"/>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5" name="Shape 415"/>
            <p:cNvSpPr/>
            <p:nvPr/>
          </p:nvSpPr>
          <p:spPr>
            <a:xfrm flipV="1">
              <a:off x="7781054" y="497180"/>
              <a:ext cx="805867" cy="428743"/>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6" name="Shape 416"/>
            <p:cNvSpPr/>
            <p:nvPr/>
          </p:nvSpPr>
          <p:spPr>
            <a:xfrm>
              <a:off x="4953527" y="0"/>
              <a:ext cx="2890010" cy="2890009"/>
            </a:xfrm>
            <a:prstGeom prst="ellipse">
              <a:avLst/>
            </a:prstGeom>
            <a:noFill/>
            <a:ln w="101600" cap="flat">
              <a:solidFill>
                <a:srgbClr val="FF2600"/>
              </a:solidFill>
              <a:prstDash val="solid"/>
              <a:miter lim="400000"/>
            </a:ln>
            <a:effectLst/>
          </p:spPr>
          <p:txBody>
            <a:bodyPr wrap="square" lIns="35719" tIns="35719" rIns="35719" bIns="35719" numCol="1" anchor="ctr">
              <a:noAutofit/>
            </a:bodyPr>
            <a:lstStyle/>
            <a:p>
              <a:pPr>
                <a:defRPr sz="2400"/>
              </a:pPr>
              <a:endParaRPr sz="1687"/>
            </a:p>
          </p:txBody>
        </p:sp>
        <p:sp>
          <p:nvSpPr>
            <p:cNvPr id="417" name="Shape 417"/>
            <p:cNvSpPr/>
            <p:nvPr/>
          </p:nvSpPr>
          <p:spPr>
            <a:xfrm flipV="1">
              <a:off x="4203681" y="2032734"/>
              <a:ext cx="817299" cy="441050"/>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8" name="Shape 418"/>
            <p:cNvSpPr/>
            <p:nvPr/>
          </p:nvSpPr>
          <p:spPr>
            <a:xfrm>
              <a:off x="4155220" y="294631"/>
              <a:ext cx="915094" cy="461442"/>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419" name="Shape 419"/>
            <p:cNvSpPr/>
            <p:nvPr/>
          </p:nvSpPr>
          <p:spPr>
            <a:xfrm>
              <a:off x="3886711" y="144002"/>
              <a:ext cx="491274"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1</a:t>
              </a:r>
            </a:p>
          </p:txBody>
        </p:sp>
        <p:sp>
          <p:nvSpPr>
            <p:cNvPr id="420" name="Shape 420"/>
            <p:cNvSpPr/>
            <p:nvPr/>
          </p:nvSpPr>
          <p:spPr>
            <a:xfrm>
              <a:off x="8371871" y="380797"/>
              <a:ext cx="584270"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1</a:t>
              </a:r>
            </a:p>
          </p:txBody>
        </p:sp>
        <p:sp>
          <p:nvSpPr>
            <p:cNvPr id="421" name="Shape 421"/>
            <p:cNvSpPr/>
            <p:nvPr/>
          </p:nvSpPr>
          <p:spPr>
            <a:xfrm>
              <a:off x="3933919" y="1796198"/>
              <a:ext cx="491275"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i</a:t>
              </a:r>
              <a:r>
                <a:rPr sz="2391" baseline="-5999"/>
                <a:t>2</a:t>
              </a:r>
            </a:p>
          </p:txBody>
        </p:sp>
        <p:sp>
          <p:nvSpPr>
            <p:cNvPr id="422" name="Shape 422"/>
            <p:cNvSpPr/>
            <p:nvPr/>
          </p:nvSpPr>
          <p:spPr>
            <a:xfrm>
              <a:off x="8371871" y="1612147"/>
              <a:ext cx="584270" cy="7063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3400" i="1">
                  <a:latin typeface="Times"/>
                  <a:ea typeface="Times"/>
                  <a:cs typeface="Times"/>
                  <a:sym typeface="Times"/>
                </a:defRPr>
              </a:pPr>
              <a:r>
                <a:rPr sz="2391"/>
                <a:t>o</a:t>
              </a:r>
              <a:r>
                <a:rPr sz="2391" baseline="-5999"/>
                <a:t>2</a:t>
              </a:r>
            </a:p>
          </p:txBody>
        </p:sp>
        <p:sp>
          <p:nvSpPr>
            <p:cNvPr id="423" name="Shape 423"/>
            <p:cNvSpPr/>
            <p:nvPr/>
          </p:nvSpPr>
          <p:spPr>
            <a:xfrm>
              <a:off x="3423449" y="716592"/>
              <a:ext cx="1137108" cy="1283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500" i="1">
                  <a:latin typeface="Times"/>
                  <a:ea typeface="Times"/>
                  <a:cs typeface="Times"/>
                  <a:sym typeface="Times"/>
                </a:defRPr>
              </a:pPr>
              <a:r>
                <a:rPr sz="2800" dirty="0" err="1"/>
                <a:t>g</a:t>
              </a:r>
              <a:r>
                <a:rPr sz="2800" baseline="-25000" dirty="0" err="1"/>
                <a:t>NN</a:t>
              </a:r>
              <a:endParaRPr sz="2800" baseline="-25000" dirty="0"/>
            </a:p>
          </p:txBody>
        </p:sp>
        <p:pic>
          <p:nvPicPr>
            <p:cNvPr id="424" name="200px-NAND_ANSI.svg.png"/>
            <p:cNvPicPr>
              <a:picLocks noChangeAspect="1"/>
            </p:cNvPicPr>
            <p:nvPr/>
          </p:nvPicPr>
          <p:blipFill>
            <a:blip r:embed="rId5"/>
            <a:srcRect l="29661" r="18950"/>
            <a:stretch>
              <a:fillRect/>
            </a:stretch>
          </p:blipFill>
          <p:spPr>
            <a:xfrm>
              <a:off x="6312572" y="1353654"/>
              <a:ext cx="998744" cy="971761"/>
            </a:xfrm>
            <a:prstGeom prst="rect">
              <a:avLst/>
            </a:prstGeom>
            <a:ln w="12700" cap="flat">
              <a:noFill/>
              <a:miter lim="400000"/>
            </a:ln>
            <a:effectLst/>
          </p:spPr>
        </p:pic>
        <p:pic>
          <p:nvPicPr>
            <p:cNvPr id="425" name="200px-NOT_ANSI.svg.png"/>
            <p:cNvPicPr>
              <a:picLocks noChangeAspect="1"/>
            </p:cNvPicPr>
            <p:nvPr/>
          </p:nvPicPr>
          <p:blipFill>
            <a:blip r:embed="rId6"/>
            <a:srcRect l="28268" r="18776"/>
            <a:stretch>
              <a:fillRect/>
            </a:stretch>
          </p:blipFill>
          <p:spPr>
            <a:xfrm>
              <a:off x="6312572" y="514368"/>
              <a:ext cx="895566" cy="845580"/>
            </a:xfrm>
            <a:prstGeom prst="rect">
              <a:avLst/>
            </a:prstGeom>
            <a:ln w="12700" cap="flat">
              <a:noFill/>
              <a:miter lim="400000"/>
            </a:ln>
            <a:effectLst/>
          </p:spPr>
        </p:pic>
      </p:grpSp>
      <p:sp>
        <p:nvSpPr>
          <p:cNvPr id="89" name="Title 10">
            <a:extLst>
              <a:ext uri="{FF2B5EF4-FFF2-40B4-BE49-F238E27FC236}">
                <a16:creationId xmlns:a16="http://schemas.microsoft.com/office/drawing/2014/main" id="{F95BD046-B154-4526-BC0D-AF598FB4D339}"/>
              </a:ext>
            </a:extLst>
          </p:cNvPr>
          <p:cNvSpPr>
            <a:spLocks noGrp="1"/>
          </p:cNvSpPr>
          <p:nvPr>
            <p:ph type="title"/>
          </p:nvPr>
        </p:nvSpPr>
        <p:spPr>
          <a:xfrm>
            <a:off x="838200" y="236149"/>
            <a:ext cx="10515600" cy="1325563"/>
          </a:xfrm>
        </p:spPr>
        <p:txBody>
          <a:bodyPr/>
          <a:lstStyle/>
          <a:p>
            <a:r>
              <a:rPr lang="en-US" dirty="0"/>
              <a:t>Circuit model</a:t>
            </a:r>
          </a:p>
        </p:txBody>
      </p:sp>
      <p:sp>
        <p:nvSpPr>
          <p:cNvPr id="4" name="Slide Number Placeholder 3">
            <a:extLst>
              <a:ext uri="{FF2B5EF4-FFF2-40B4-BE49-F238E27FC236}">
                <a16:creationId xmlns:a16="http://schemas.microsoft.com/office/drawing/2014/main" id="{10214424-DCB4-485C-BE4F-53E418A2364F}"/>
              </a:ext>
            </a:extLst>
          </p:cNvPr>
          <p:cNvSpPr>
            <a:spLocks noGrp="1"/>
          </p:cNvSpPr>
          <p:nvPr>
            <p:ph type="sldNum" sz="quarter" idx="12"/>
          </p:nvPr>
        </p:nvSpPr>
        <p:spPr/>
        <p:txBody>
          <a:bodyPr/>
          <a:lstStyle/>
          <a:p>
            <a:fld id="{9D23B66A-CE92-4F70-B5A2-EE913266E6CF}" type="slidenum">
              <a:rPr lang="en-US" smtClean="0"/>
              <a:pPr/>
              <a:t>109</a:t>
            </a:fld>
            <a:r>
              <a:rPr lang="en-US"/>
              <a:t>/48</a:t>
            </a:r>
            <a:endParaRPr lang="en-US" dirty="0"/>
          </a:p>
        </p:txBody>
      </p:sp>
    </p:spTree>
    <p:extLst>
      <p:ext uri="{BB962C8B-B14F-4D97-AF65-F5344CB8AC3E}">
        <p14:creationId xmlns:p14="http://schemas.microsoft.com/office/powerpoint/2010/main" val="92325134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1679"/>
            <a:ext cx="10515600" cy="838731"/>
          </a:xfrm>
        </p:spPr>
        <p:txBody>
          <a:bodyPr>
            <a:normAutofit/>
          </a:bodyPr>
          <a:lstStyle/>
          <a:p>
            <a:r>
              <a:rPr lang="en-US" dirty="0"/>
              <a:t>Practice of DNA tile self-assembly</a:t>
            </a:r>
          </a:p>
        </p:txBody>
      </p:sp>
      <p:sp>
        <p:nvSpPr>
          <p:cNvPr id="3" name="TextBox 2"/>
          <p:cNvSpPr txBox="1"/>
          <p:nvPr/>
        </p:nvSpPr>
        <p:spPr>
          <a:xfrm>
            <a:off x="937845" y="1143001"/>
            <a:ext cx="10503877" cy="523220"/>
          </a:xfrm>
          <a:prstGeom prst="rect">
            <a:avLst/>
          </a:prstGeom>
          <a:noFill/>
        </p:spPr>
        <p:txBody>
          <a:bodyPr wrap="square" rtlCol="0">
            <a:spAutoFit/>
          </a:bodyPr>
          <a:lstStyle/>
          <a:p>
            <a:pPr algn="ctr"/>
            <a:r>
              <a:rPr lang="en-US" sz="2800" dirty="0"/>
              <a:t>What really happens in practice to Holliday junction (“base stacking”)</a:t>
            </a:r>
          </a:p>
        </p:txBody>
      </p:sp>
      <p:grpSp>
        <p:nvGrpSpPr>
          <p:cNvPr id="4" name="Group 3"/>
          <p:cNvGrpSpPr/>
          <p:nvPr/>
        </p:nvGrpSpPr>
        <p:grpSpPr>
          <a:xfrm>
            <a:off x="3668700" y="1752601"/>
            <a:ext cx="4842477" cy="4845407"/>
            <a:chOff x="2135272" y="1988510"/>
            <a:chExt cx="4842477" cy="4845407"/>
          </a:xfrm>
        </p:grpSpPr>
        <p:grpSp>
          <p:nvGrpSpPr>
            <p:cNvPr id="117" name="Group 116"/>
            <p:cNvGrpSpPr/>
            <p:nvPr/>
          </p:nvGrpSpPr>
          <p:grpSpPr>
            <a:xfrm rot="2700000">
              <a:off x="2666206" y="3320655"/>
              <a:ext cx="1889399" cy="299420"/>
              <a:chOff x="1897857" y="4056494"/>
              <a:chExt cx="1889399" cy="299420"/>
            </a:xfrm>
          </p:grpSpPr>
          <p:cxnSp>
            <p:nvCxnSpPr>
              <p:cNvPr id="43" name="Straight Connector 42"/>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488929" y="405713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588371" y="405649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687813" y="405649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3787256" y="40587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rot="8100000">
              <a:off x="4539019" y="3318860"/>
              <a:ext cx="1889399" cy="299420"/>
              <a:chOff x="4816201" y="2964105"/>
              <a:chExt cx="1889399" cy="299420"/>
            </a:xfrm>
          </p:grpSpPr>
          <p:cxnSp>
            <p:nvCxnSpPr>
              <p:cNvPr id="75" name="Straight Connector 74"/>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6705600" y="29663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rot="13500000">
              <a:off x="4550204" y="5206346"/>
              <a:ext cx="1889399" cy="299420"/>
              <a:chOff x="4816201" y="2964105"/>
              <a:chExt cx="1889399" cy="299420"/>
            </a:xfrm>
          </p:grpSpPr>
          <p:cxnSp>
            <p:nvCxnSpPr>
              <p:cNvPr id="97" name="Straight Connector 96"/>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6705600" y="29663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rot="18900000">
              <a:off x="2673436" y="5199244"/>
              <a:ext cx="1889399" cy="295220"/>
              <a:chOff x="4816201" y="2968867"/>
              <a:chExt cx="1889399" cy="295220"/>
            </a:xfrm>
          </p:grpSpPr>
          <p:cxnSp>
            <p:nvCxnSpPr>
              <p:cNvPr id="119" name="Straight Connector 118"/>
              <p:cNvCxnSpPr/>
              <p:nvPr/>
            </p:nvCxnSpPr>
            <p:spPr>
              <a:xfrm flipV="1">
                <a:off x="5313411"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5412853"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5512295"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5611737" y="297052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5711179"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810621"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5910063"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009505" y="297052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108947"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6208389"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6307831" y="296989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6407273" y="2969503"/>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6506715" y="296886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6606157" y="296886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6705600" y="297109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8900000">
              <a:off x="5324095" y="3482759"/>
              <a:ext cx="1653654" cy="2285999"/>
              <a:chOff x="4374107" y="4419600"/>
              <a:chExt cx="1653654" cy="2285999"/>
            </a:xfrm>
          </p:grpSpPr>
          <p:cxnSp>
            <p:nvCxnSpPr>
              <p:cNvPr id="27" name="Straight Arrow Connector 26"/>
              <p:cNvCxnSpPr/>
              <p:nvPr/>
            </p:nvCxnSpPr>
            <p:spPr>
              <a:xfrm>
                <a:off x="4374107" y="4648200"/>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V="1">
                <a:off x="5315234" y="3707072"/>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rot="16200000">
                <a:off x="4374107" y="4419600"/>
                <a:ext cx="457200" cy="457200"/>
              </a:xfrm>
              <a:prstGeom prst="arc">
                <a:avLst>
                  <a:gd name="adj1" fmla="val 16200000"/>
                  <a:gd name="adj2" fmla="val 228844"/>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 name="Group 30"/>
            <p:cNvGrpSpPr/>
            <p:nvPr/>
          </p:nvGrpSpPr>
          <p:grpSpPr>
            <a:xfrm rot="8100000">
              <a:off x="2135272" y="3034677"/>
              <a:ext cx="1622346" cy="2286001"/>
              <a:chOff x="4374107" y="4419598"/>
              <a:chExt cx="1622346" cy="2286001"/>
            </a:xfrm>
          </p:grpSpPr>
          <p:cxnSp>
            <p:nvCxnSpPr>
              <p:cNvPr id="32" name="Straight Arrow Connector 31"/>
              <p:cNvCxnSpPr/>
              <p:nvPr/>
            </p:nvCxnSpPr>
            <p:spPr>
              <a:xfrm>
                <a:off x="4374107" y="4648200"/>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305532" y="3728678"/>
                <a:ext cx="2" cy="138184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rot="16200000">
                <a:off x="4374107" y="4419600"/>
                <a:ext cx="457200" cy="457200"/>
              </a:xfrm>
              <a:prstGeom prst="arc">
                <a:avLst>
                  <a:gd name="adj1" fmla="val 16200000"/>
                  <a:gd name="adj2" fmla="val 228844"/>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4"/>
            <p:cNvGrpSpPr/>
            <p:nvPr/>
          </p:nvGrpSpPr>
          <p:grpSpPr>
            <a:xfrm rot="13500000">
              <a:off x="3960810" y="1663047"/>
              <a:ext cx="1635074" cy="2286000"/>
              <a:chOff x="4374107" y="4419599"/>
              <a:chExt cx="1635074" cy="2286000"/>
            </a:xfrm>
          </p:grpSpPr>
          <p:cxnSp>
            <p:nvCxnSpPr>
              <p:cNvPr id="36" name="Straight Arrow Connector 35"/>
              <p:cNvCxnSpPr/>
              <p:nvPr/>
            </p:nvCxnSpPr>
            <p:spPr>
              <a:xfrm>
                <a:off x="4374107" y="4648200"/>
                <a:ext cx="0" cy="20573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flipV="1">
                <a:off x="4616992" y="4419599"/>
                <a:ext cx="1392189"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rot="16200000">
                <a:off x="4374107" y="4419600"/>
                <a:ext cx="457200" cy="457200"/>
              </a:xfrm>
              <a:prstGeom prst="arc">
                <a:avLst>
                  <a:gd name="adj1" fmla="val 16200000"/>
                  <a:gd name="adj2" fmla="val 22884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Group 38"/>
            <p:cNvGrpSpPr/>
            <p:nvPr/>
          </p:nvGrpSpPr>
          <p:grpSpPr>
            <a:xfrm rot="2700000">
              <a:off x="3512800" y="4874172"/>
              <a:ext cx="1633490" cy="2285999"/>
              <a:chOff x="4374107" y="4419600"/>
              <a:chExt cx="1633490" cy="2285999"/>
            </a:xfrm>
          </p:grpSpPr>
          <p:cxnSp>
            <p:nvCxnSpPr>
              <p:cNvPr id="40" name="Straight Arrow Connector 39"/>
              <p:cNvCxnSpPr/>
              <p:nvPr/>
            </p:nvCxnSpPr>
            <p:spPr>
              <a:xfrm>
                <a:off x="4374107" y="4648200"/>
                <a:ext cx="0" cy="20573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615406" y="4419600"/>
                <a:ext cx="1392191" cy="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Arc 41"/>
              <p:cNvSpPr/>
              <p:nvPr/>
            </p:nvSpPr>
            <p:spPr>
              <a:xfrm rot="16200000">
                <a:off x="4374107" y="4419600"/>
                <a:ext cx="457200" cy="457200"/>
              </a:xfrm>
              <a:prstGeom prst="arc">
                <a:avLst>
                  <a:gd name="adj1" fmla="val 16200000"/>
                  <a:gd name="adj2" fmla="val 228844"/>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32" name="Group 231"/>
          <p:cNvGrpSpPr/>
          <p:nvPr/>
        </p:nvGrpSpPr>
        <p:grpSpPr>
          <a:xfrm>
            <a:off x="3952973" y="3735145"/>
            <a:ext cx="4276934" cy="913054"/>
            <a:chOff x="2504866" y="3735145"/>
            <a:chExt cx="4276934" cy="913054"/>
          </a:xfrm>
        </p:grpSpPr>
        <p:grpSp>
          <p:nvGrpSpPr>
            <p:cNvPr id="233" name="Group 232"/>
            <p:cNvGrpSpPr/>
            <p:nvPr/>
          </p:nvGrpSpPr>
          <p:grpSpPr>
            <a:xfrm>
              <a:off x="2695862" y="3746505"/>
              <a:ext cx="1889399" cy="295220"/>
              <a:chOff x="1897857" y="4061256"/>
              <a:chExt cx="1889399" cy="295220"/>
            </a:xfrm>
          </p:grpSpPr>
          <p:cxnSp>
            <p:nvCxnSpPr>
              <p:cNvPr id="305" name="Straight Connector 304"/>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rot="10800000">
              <a:off x="4693430" y="3740543"/>
              <a:ext cx="1889399" cy="300140"/>
              <a:chOff x="4816201" y="2962748"/>
              <a:chExt cx="1889399" cy="300140"/>
            </a:xfrm>
          </p:grpSpPr>
          <p:cxnSp>
            <p:nvCxnSpPr>
              <p:cNvPr id="285" name="Straight Connector 28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35" name="Straight Connector 234"/>
            <p:cNvCxnSpPr/>
            <p:nvPr/>
          </p:nvCxnSpPr>
          <p:spPr>
            <a:xfrm rot="5400000" flipV="1">
              <a:off x="5391166" y="3342230"/>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rot="5400000">
              <a:off x="3575201" y="3026057"/>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a:off x="3179810" y="3735145"/>
              <a:ext cx="36019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8" name="Group 237"/>
            <p:cNvGrpSpPr/>
            <p:nvPr/>
          </p:nvGrpSpPr>
          <p:grpSpPr>
            <a:xfrm rot="10800000">
              <a:off x="4701405" y="4341619"/>
              <a:ext cx="1889399" cy="295220"/>
              <a:chOff x="1897857" y="4061256"/>
              <a:chExt cx="1889399" cy="295220"/>
            </a:xfrm>
          </p:grpSpPr>
          <p:cxnSp>
            <p:nvCxnSpPr>
              <p:cNvPr id="265" name="Straight Connector 264"/>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p:nvGrpSpPr>
          <p:grpSpPr>
            <a:xfrm>
              <a:off x="2703837" y="4342661"/>
              <a:ext cx="1889399" cy="300140"/>
              <a:chOff x="4816201" y="2962748"/>
              <a:chExt cx="1889399" cy="300140"/>
            </a:xfrm>
          </p:grpSpPr>
          <p:cxnSp>
            <p:nvCxnSpPr>
              <p:cNvPr id="245" name="Straight Connector 24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40" name="Straight Connector 239"/>
            <p:cNvCxnSpPr/>
            <p:nvPr/>
          </p:nvCxnSpPr>
          <p:spPr>
            <a:xfrm rot="16200000" flipV="1">
              <a:off x="3895500" y="3616059"/>
              <a:ext cx="0" cy="14250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rot="16200000">
              <a:off x="5711465" y="3299888"/>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rot="10800000">
              <a:off x="2504866" y="4648199"/>
              <a:ext cx="360199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43" name="Arc 242"/>
            <p:cNvSpPr/>
            <p:nvPr/>
          </p:nvSpPr>
          <p:spPr>
            <a:xfrm>
              <a:off x="4559936" y="4049186"/>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Arc 243"/>
            <p:cNvSpPr/>
            <p:nvPr/>
          </p:nvSpPr>
          <p:spPr>
            <a:xfrm rot="10800000">
              <a:off x="4656608" y="4049186"/>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5" name="Group 324"/>
          <p:cNvGrpSpPr/>
          <p:nvPr/>
        </p:nvGrpSpPr>
        <p:grpSpPr>
          <a:xfrm>
            <a:off x="5638800" y="2047666"/>
            <a:ext cx="913054" cy="4276934"/>
            <a:chOff x="4192346" y="2047666"/>
            <a:chExt cx="913054" cy="4276934"/>
          </a:xfrm>
        </p:grpSpPr>
        <p:grpSp>
          <p:nvGrpSpPr>
            <p:cNvPr id="326" name="Group 325"/>
            <p:cNvGrpSpPr/>
            <p:nvPr/>
          </p:nvGrpSpPr>
          <p:grpSpPr>
            <a:xfrm rot="5400000">
              <a:off x="4001731" y="3035752"/>
              <a:ext cx="1889399" cy="295220"/>
              <a:chOff x="1897857" y="4061256"/>
              <a:chExt cx="1889399" cy="295220"/>
            </a:xfrm>
          </p:grpSpPr>
          <p:cxnSp>
            <p:nvCxnSpPr>
              <p:cNvPr id="398" name="Straight Connector 397"/>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27" name="Group 326"/>
            <p:cNvGrpSpPr/>
            <p:nvPr/>
          </p:nvGrpSpPr>
          <p:grpSpPr>
            <a:xfrm rot="16200000">
              <a:off x="4005233" y="5030860"/>
              <a:ext cx="1889399" cy="300140"/>
              <a:chOff x="4816201" y="2962748"/>
              <a:chExt cx="1889399" cy="300140"/>
            </a:xfrm>
          </p:grpSpPr>
          <p:cxnSp>
            <p:nvCxnSpPr>
              <p:cNvPr id="378" name="Straight Connector 37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28" name="Straight Connector 327"/>
            <p:cNvCxnSpPr/>
            <p:nvPr/>
          </p:nvCxnSpPr>
          <p:spPr>
            <a:xfrm rot="10800000" flipV="1">
              <a:off x="4785788" y="4221439"/>
              <a:ext cx="0" cy="142505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10800000">
              <a:off x="4785789" y="2089302"/>
              <a:ext cx="0" cy="205739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0" name="Straight Arrow Connector 329"/>
            <p:cNvCxnSpPr/>
            <p:nvPr/>
          </p:nvCxnSpPr>
          <p:spPr>
            <a:xfrm rot="5400000">
              <a:off x="3304405" y="4523605"/>
              <a:ext cx="360199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31" name="Group 330"/>
            <p:cNvGrpSpPr/>
            <p:nvPr/>
          </p:nvGrpSpPr>
          <p:grpSpPr>
            <a:xfrm rot="16200000">
              <a:off x="3406617" y="5041295"/>
              <a:ext cx="1889399" cy="295220"/>
              <a:chOff x="1897857" y="4061256"/>
              <a:chExt cx="1889399" cy="295220"/>
            </a:xfrm>
          </p:grpSpPr>
          <p:cxnSp>
            <p:nvCxnSpPr>
              <p:cNvPr id="358" name="Straight Connector 357"/>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rot="5400000">
              <a:off x="3403115" y="3041267"/>
              <a:ext cx="1889399" cy="300140"/>
              <a:chOff x="4816201" y="2962748"/>
              <a:chExt cx="1889399" cy="300140"/>
            </a:xfrm>
          </p:grpSpPr>
          <p:cxnSp>
            <p:nvCxnSpPr>
              <p:cNvPr id="338" name="Straight Connector 33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flipV="1">
              <a:off x="4511959" y="2725773"/>
              <a:ext cx="0" cy="14250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a:off x="4511958" y="4225566"/>
              <a:ext cx="0" cy="205739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rot="16200000">
              <a:off x="2391351" y="3848661"/>
              <a:ext cx="3601990"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6" name="Arc 335"/>
            <p:cNvSpPr/>
            <p:nvPr/>
          </p:nvSpPr>
          <p:spPr>
            <a:xfrm rot="5400000">
              <a:off x="4614838" y="3999858"/>
              <a:ext cx="73643" cy="279400"/>
            </a:xfrm>
            <a:prstGeom prst="arc">
              <a:avLst>
                <a:gd name="adj1" fmla="val 16200000"/>
                <a:gd name="adj2" fmla="val 53700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Arc 336"/>
            <p:cNvSpPr/>
            <p:nvPr/>
          </p:nvSpPr>
          <p:spPr>
            <a:xfrm rot="16200000">
              <a:off x="4614838" y="4096530"/>
              <a:ext cx="73643" cy="279400"/>
            </a:xfrm>
            <a:prstGeom prst="arc">
              <a:avLst>
                <a:gd name="adj1" fmla="val 16200000"/>
                <a:gd name="adj2" fmla="val 537009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20" name="Picture 2" descr="D:\Google Drive\documents\research\tasa\video\holliday-junction-lattice-squa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744" y="1551873"/>
            <a:ext cx="7961313" cy="5040312"/>
          </a:xfrm>
          <a:prstGeom prst="rect">
            <a:avLst/>
          </a:prstGeom>
          <a:noFill/>
          <a:extLst>
            <a:ext uri="{909E8E84-426E-40DD-AFC4-6F175D3DCCD1}">
              <a14:hiddenFill xmlns:a14="http://schemas.microsoft.com/office/drawing/2010/main">
                <a:solidFill>
                  <a:srgbClr val="FFFFFF"/>
                </a:solidFill>
              </a14:hiddenFill>
            </a:ext>
          </a:extLst>
        </p:spPr>
      </p:pic>
      <p:pic>
        <p:nvPicPr>
          <p:cNvPr id="421" name="Picture 3" descr="D:\Google Drive\documents\research\tasa\video\holliday-junction-lattice-flatten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454" y="3406482"/>
            <a:ext cx="9399588" cy="134143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B6456602-A336-4F8E-9E00-11F3CE95216E}"/>
              </a:ext>
            </a:extLst>
          </p:cNvPr>
          <p:cNvSpPr>
            <a:spLocks noGrp="1"/>
          </p:cNvSpPr>
          <p:nvPr>
            <p:ph type="sldNum" sz="quarter" idx="12"/>
          </p:nvPr>
        </p:nvSpPr>
        <p:spPr/>
        <p:txBody>
          <a:bodyPr/>
          <a:lstStyle/>
          <a:p>
            <a:fld id="{DDDDC0DD-A20C-43E8-BBF5-AC705073E80B}" type="slidenum">
              <a:rPr lang="en-US" smtClean="0"/>
              <a:t>11</a:t>
            </a:fld>
            <a:endParaRPr lang="en-US"/>
          </a:p>
        </p:txBody>
      </p:sp>
    </p:spTree>
    <p:custDataLst>
      <p:tags r:id="rId1"/>
    </p:custDataLst>
    <p:extLst>
      <p:ext uri="{BB962C8B-B14F-4D97-AF65-F5344CB8AC3E}">
        <p14:creationId xmlns:p14="http://schemas.microsoft.com/office/powerpoint/2010/main" val="3607906813"/>
      </p:ext>
    </p:extLst>
  </p:cSld>
  <p:clrMapOvr>
    <a:masterClrMapping/>
  </p:clrMapOvr>
  <mc:AlternateContent xmlns:mc="http://schemas.openxmlformats.org/markup-compatibility/2006" xmlns:p14="http://schemas.microsoft.com/office/powerpoint/2010/main">
    <mc:Choice Requires="p14">
      <p:transition p14:dur="0" advTm="16508"/>
    </mc:Choice>
    <mc:Fallback xmlns="">
      <p:transition advTm="165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500"/>
                                        <p:tgtEl>
                                          <p:spTgt spid="232"/>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2"/>
                                        </p:tgtEl>
                                      </p:cBhvr>
                                    </p:animEffect>
                                    <p:set>
                                      <p:cBhvr>
                                        <p:cTn id="15" dur="1" fill="hold">
                                          <p:stCondLst>
                                            <p:cond delay="499"/>
                                          </p:stCondLst>
                                        </p:cTn>
                                        <p:tgtEl>
                                          <p:spTgt spid="23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25"/>
                                        </p:tgtEl>
                                        <p:attrNameLst>
                                          <p:attrName>style.visibility</p:attrName>
                                        </p:attrNameLst>
                                      </p:cBhvr>
                                      <p:to>
                                        <p:strVal val="visible"/>
                                      </p:to>
                                    </p:set>
                                    <p:animEffect transition="in" filter="fade">
                                      <p:cBhvr>
                                        <p:cTn id="18" dur="500"/>
                                        <p:tgtEl>
                                          <p:spTgt spid="3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25"/>
                                        </p:tgtEl>
                                      </p:cBhvr>
                                    </p:animEffect>
                                    <p:set>
                                      <p:cBhvr>
                                        <p:cTn id="23" dur="1" fill="hold">
                                          <p:stCondLst>
                                            <p:cond delay="499"/>
                                          </p:stCondLst>
                                        </p:cTn>
                                        <p:tgtEl>
                                          <p:spTgt spid="32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420"/>
                                        </p:tgtEl>
                                        <p:attrNameLst>
                                          <p:attrName>style.visibility</p:attrName>
                                        </p:attrNameLst>
                                      </p:cBhvr>
                                      <p:to>
                                        <p:strVal val="visible"/>
                                      </p:to>
                                    </p:set>
                                    <p:animEffect transition="in" filter="fade">
                                      <p:cBhvr>
                                        <p:cTn id="26" dur="500"/>
                                        <p:tgtEl>
                                          <p:spTgt spid="4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20"/>
                                        </p:tgtEl>
                                      </p:cBhvr>
                                    </p:animEffect>
                                    <p:set>
                                      <p:cBhvr>
                                        <p:cTn id="31" dur="1" fill="hold">
                                          <p:stCondLst>
                                            <p:cond delay="499"/>
                                          </p:stCondLst>
                                        </p:cTn>
                                        <p:tgtEl>
                                          <p:spTgt spid="42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421"/>
                                        </p:tgtEl>
                                        <p:attrNameLst>
                                          <p:attrName>style.visibility</p:attrName>
                                        </p:attrNameLst>
                                      </p:cBhvr>
                                      <p:to>
                                        <p:strVal val="visible"/>
                                      </p:to>
                                    </p:set>
                                    <p:animEffect transition="in" filter="fade">
                                      <p:cBhvr>
                                        <p:cTn id="34" dur="5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4" name="Group 504"/>
          <p:cNvGrpSpPr/>
          <p:nvPr/>
        </p:nvGrpSpPr>
        <p:grpSpPr>
          <a:xfrm>
            <a:off x="4665629" y="1249073"/>
            <a:ext cx="1589369" cy="3612270"/>
            <a:chOff x="0" y="0"/>
            <a:chExt cx="2260435" cy="5137449"/>
          </a:xfrm>
        </p:grpSpPr>
        <p:sp>
          <p:nvSpPr>
            <p:cNvPr id="479" name="Shape 479"/>
            <p:cNvSpPr/>
            <p:nvPr/>
          </p:nvSpPr>
          <p:spPr>
            <a:xfrm>
              <a:off x="0" y="0"/>
              <a:ext cx="2260436" cy="5137450"/>
            </a:xfrm>
            <a:prstGeom prst="rect">
              <a:avLst/>
            </a:prstGeom>
            <a:solidFill>
              <a:srgbClr val="EBEBEB">
                <a:alpha val="51000"/>
              </a:srgbClr>
            </a:solidFill>
            <a:ln w="12700" cap="flat">
              <a:noFill/>
              <a:miter lim="400000"/>
            </a:ln>
            <a:effectLst/>
          </p:spPr>
          <p:txBody>
            <a:bodyPr wrap="square" lIns="35719" tIns="35719" rIns="35719" bIns="35719" numCol="1" anchor="ctr">
              <a:noAutofit/>
            </a:bodyPr>
            <a:lstStyle/>
            <a:p>
              <a:pPr>
                <a:defRPr sz="900"/>
              </a:pPr>
              <a:endParaRPr sz="633"/>
            </a:p>
          </p:txBody>
        </p:sp>
        <p:sp>
          <p:nvSpPr>
            <p:cNvPr id="480" name="Shape 480"/>
            <p:cNvSpPr/>
            <p:nvPr/>
          </p:nvSpPr>
          <p:spPr>
            <a:xfrm flipV="1">
              <a:off x="969588" y="41546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1" name="Shape 481"/>
            <p:cNvSpPr/>
            <p:nvPr/>
          </p:nvSpPr>
          <p:spPr>
            <a:xfrm flipV="1">
              <a:off x="994988" y="27703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2" name="Shape 482"/>
            <p:cNvSpPr/>
            <p:nvPr/>
          </p:nvSpPr>
          <p:spPr>
            <a:xfrm>
              <a:off x="992727" y="2120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3" name="Shape 483"/>
            <p:cNvSpPr/>
            <p:nvPr/>
          </p:nvSpPr>
          <p:spPr>
            <a:xfrm flipV="1">
              <a:off x="994988" y="14622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84" name="Shape 484"/>
            <p:cNvSpPr/>
            <p:nvPr/>
          </p:nvSpPr>
          <p:spPr>
            <a:xfrm>
              <a:off x="1324912" y="77397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85" name="Shape 485"/>
            <p:cNvSpPr/>
            <p:nvPr/>
          </p:nvSpPr>
          <p:spPr>
            <a:xfrm>
              <a:off x="1523330" y="87542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486" name="Shape 486"/>
            <p:cNvSpPr/>
            <p:nvPr/>
          </p:nvSpPr>
          <p:spPr>
            <a:xfrm>
              <a:off x="1324912" y="212652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87" name="Shape 487"/>
            <p:cNvSpPr/>
            <p:nvPr/>
          </p:nvSpPr>
          <p:spPr>
            <a:xfrm>
              <a:off x="1523330" y="222797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488" name="Shape 488"/>
            <p:cNvSpPr/>
            <p:nvPr/>
          </p:nvSpPr>
          <p:spPr>
            <a:xfrm>
              <a:off x="1324912" y="3479076"/>
              <a:ext cx="844242" cy="844241"/>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89" name="Shape 489"/>
            <p:cNvSpPr/>
            <p:nvPr/>
          </p:nvSpPr>
          <p:spPr>
            <a:xfrm>
              <a:off x="1523330" y="358052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sp>
          <p:nvSpPr>
            <p:cNvPr id="490" name="Shape 490"/>
            <p:cNvSpPr/>
            <p:nvPr/>
          </p:nvSpPr>
          <p:spPr>
            <a:xfrm>
              <a:off x="190047" y="145395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91" name="Shape 491"/>
            <p:cNvSpPr/>
            <p:nvPr/>
          </p:nvSpPr>
          <p:spPr>
            <a:xfrm>
              <a:off x="397576" y="1555400"/>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sp>
          <p:nvSpPr>
            <p:cNvPr id="492" name="Shape 492"/>
            <p:cNvSpPr/>
            <p:nvPr/>
          </p:nvSpPr>
          <p:spPr>
            <a:xfrm>
              <a:off x="992727" y="3429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93" name="Shape 493"/>
            <p:cNvSpPr/>
            <p:nvPr/>
          </p:nvSpPr>
          <p:spPr>
            <a:xfrm>
              <a:off x="190047" y="280650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94" name="Shape 494"/>
            <p:cNvSpPr/>
            <p:nvPr/>
          </p:nvSpPr>
          <p:spPr>
            <a:xfrm>
              <a:off x="397576" y="2907950"/>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495" name="Shape 495"/>
            <p:cNvSpPr/>
            <p:nvPr/>
          </p:nvSpPr>
          <p:spPr>
            <a:xfrm>
              <a:off x="397576" y="4070001"/>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sp>
          <p:nvSpPr>
            <p:cNvPr id="496" name="Shape 496"/>
            <p:cNvSpPr/>
            <p:nvPr/>
          </p:nvSpPr>
          <p:spPr>
            <a:xfrm>
              <a:off x="992727" y="723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dirty="0"/>
            </a:p>
          </p:txBody>
        </p:sp>
        <p:sp>
          <p:nvSpPr>
            <p:cNvPr id="497" name="Shape 497"/>
            <p:cNvSpPr/>
            <p:nvPr/>
          </p:nvSpPr>
          <p:spPr>
            <a:xfrm>
              <a:off x="397576" y="400271"/>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500" name="Group 500"/>
            <p:cNvGrpSpPr/>
            <p:nvPr/>
          </p:nvGrpSpPr>
          <p:grpSpPr>
            <a:xfrm>
              <a:off x="170821" y="511884"/>
              <a:ext cx="882693" cy="429918"/>
              <a:chOff x="0" y="0"/>
              <a:chExt cx="882692" cy="429917"/>
            </a:xfrm>
          </p:grpSpPr>
          <p:sp>
            <p:nvSpPr>
              <p:cNvPr id="498" name="Shape 498"/>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499" name="Shape 499"/>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nvGrpSpPr>
            <p:cNvPr id="503" name="Group 503"/>
            <p:cNvGrpSpPr/>
            <p:nvPr/>
          </p:nvGrpSpPr>
          <p:grpSpPr>
            <a:xfrm rot="10800000" flipH="1">
              <a:off x="170821" y="4179835"/>
              <a:ext cx="882693" cy="429918"/>
              <a:chOff x="0" y="0"/>
              <a:chExt cx="882692" cy="429917"/>
            </a:xfrm>
          </p:grpSpPr>
          <p:sp>
            <p:nvSpPr>
              <p:cNvPr id="501" name="Shape 501"/>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502" name="Shape 502"/>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575" name="Group 575"/>
          <p:cNvGrpSpPr/>
          <p:nvPr/>
        </p:nvGrpSpPr>
        <p:grpSpPr>
          <a:xfrm>
            <a:off x="3874993" y="1522671"/>
            <a:ext cx="986200" cy="2903892"/>
            <a:chOff x="0" y="0"/>
            <a:chExt cx="1402594" cy="4129978"/>
          </a:xfrm>
        </p:grpSpPr>
        <p:sp>
          <p:nvSpPr>
            <p:cNvPr id="557" name="Shape 557"/>
            <p:cNvSpPr/>
            <p:nvPr/>
          </p:nvSpPr>
          <p:spPr>
            <a:xfrm>
              <a:off x="0" y="2768600"/>
              <a:ext cx="798538" cy="637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5</a:t>
              </a:r>
            </a:p>
          </p:txBody>
        </p:sp>
        <p:sp>
          <p:nvSpPr>
            <p:cNvPr id="558" name="Shape 558"/>
            <p:cNvSpPr/>
            <p:nvPr/>
          </p:nvSpPr>
          <p:spPr>
            <a:xfrm>
              <a:off x="0" y="3492500"/>
              <a:ext cx="798538" cy="637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6</a:t>
              </a:r>
            </a:p>
          </p:txBody>
        </p:sp>
        <p:sp>
          <p:nvSpPr>
            <p:cNvPr id="559" name="Shape 559"/>
            <p:cNvSpPr/>
            <p:nvPr/>
          </p:nvSpPr>
          <p:spPr>
            <a:xfrm>
              <a:off x="145603" y="36509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0" name="Shape 560"/>
            <p:cNvSpPr/>
            <p:nvPr/>
          </p:nvSpPr>
          <p:spPr>
            <a:xfrm>
              <a:off x="145603" y="29270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1" name="Shape 561"/>
            <p:cNvSpPr/>
            <p:nvPr/>
          </p:nvSpPr>
          <p:spPr>
            <a:xfrm>
              <a:off x="0" y="1409700"/>
              <a:ext cx="798538" cy="637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3</a:t>
              </a:r>
            </a:p>
          </p:txBody>
        </p:sp>
        <p:sp>
          <p:nvSpPr>
            <p:cNvPr id="562" name="Shape 562"/>
            <p:cNvSpPr/>
            <p:nvPr/>
          </p:nvSpPr>
          <p:spPr>
            <a:xfrm>
              <a:off x="0" y="2133600"/>
              <a:ext cx="798538" cy="637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4</a:t>
              </a:r>
            </a:p>
          </p:txBody>
        </p:sp>
        <p:sp>
          <p:nvSpPr>
            <p:cNvPr id="563" name="Shape 563"/>
            <p:cNvSpPr/>
            <p:nvPr/>
          </p:nvSpPr>
          <p:spPr>
            <a:xfrm>
              <a:off x="145603" y="22920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4" name="Shape 564"/>
            <p:cNvSpPr/>
            <p:nvPr/>
          </p:nvSpPr>
          <p:spPr>
            <a:xfrm>
              <a:off x="145603" y="15681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5" name="Shape 565"/>
            <p:cNvSpPr/>
            <p:nvPr/>
          </p:nvSpPr>
          <p:spPr>
            <a:xfrm>
              <a:off x="0" y="0"/>
              <a:ext cx="798538" cy="637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1</a:t>
              </a:r>
            </a:p>
          </p:txBody>
        </p:sp>
        <p:sp>
          <p:nvSpPr>
            <p:cNvPr id="566" name="Shape 566"/>
            <p:cNvSpPr/>
            <p:nvPr/>
          </p:nvSpPr>
          <p:spPr>
            <a:xfrm>
              <a:off x="0" y="774700"/>
              <a:ext cx="798538" cy="6374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3200" i="1">
                  <a:latin typeface="Times"/>
                  <a:ea typeface="Times"/>
                  <a:cs typeface="Times"/>
                  <a:sym typeface="Times"/>
                </a:defRPr>
              </a:pPr>
              <a:r>
                <a:rPr sz="2250" dirty="0"/>
                <a:t>x</a:t>
              </a:r>
              <a:r>
                <a:rPr sz="2250" baseline="-25000" dirty="0"/>
                <a:t>2</a:t>
              </a:r>
            </a:p>
          </p:txBody>
        </p:sp>
        <p:sp>
          <p:nvSpPr>
            <p:cNvPr id="567" name="Shape 567"/>
            <p:cNvSpPr/>
            <p:nvPr/>
          </p:nvSpPr>
          <p:spPr>
            <a:xfrm>
              <a:off x="145603" y="9331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8" name="Shape 568"/>
            <p:cNvSpPr/>
            <p:nvPr/>
          </p:nvSpPr>
          <p:spPr>
            <a:xfrm>
              <a:off x="145603" y="158464"/>
              <a:ext cx="463242" cy="463241"/>
            </a:xfrm>
            <a:prstGeom prst="ellipse">
              <a:avLst/>
            </a:prstGeom>
            <a:noFill/>
            <a:ln w="25400" cap="flat">
              <a:solidFill>
                <a:srgbClr val="FF2600"/>
              </a:solidFill>
              <a:prstDash val="solid"/>
              <a:miter lim="400000"/>
            </a:ln>
            <a:effectLst/>
          </p:spPr>
          <p:txBody>
            <a:bodyPr wrap="square" lIns="35719" tIns="35719" rIns="35719" bIns="35719" numCol="1" anchor="ctr">
              <a:noAutofit/>
            </a:bodyPr>
            <a:lstStyle/>
            <a:p>
              <a:pPr>
                <a:defRPr sz="900"/>
              </a:pPr>
              <a:endParaRPr sz="633"/>
            </a:p>
          </p:txBody>
        </p:sp>
        <p:sp>
          <p:nvSpPr>
            <p:cNvPr id="569" name="Shape 569"/>
            <p:cNvSpPr/>
            <p:nvPr/>
          </p:nvSpPr>
          <p:spPr>
            <a:xfrm flipV="1">
              <a:off x="615194" y="3892380"/>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0" name="Shape 570"/>
            <p:cNvSpPr/>
            <p:nvPr/>
          </p:nvSpPr>
          <p:spPr>
            <a:xfrm flipV="1">
              <a:off x="615194" y="3157487"/>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1" name="Shape 571"/>
            <p:cNvSpPr/>
            <p:nvPr/>
          </p:nvSpPr>
          <p:spPr>
            <a:xfrm flipV="1">
              <a:off x="615194" y="2533480"/>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2" name="Shape 572"/>
            <p:cNvSpPr/>
            <p:nvPr/>
          </p:nvSpPr>
          <p:spPr>
            <a:xfrm flipV="1">
              <a:off x="615194" y="1798587"/>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3" name="Shape 573"/>
            <p:cNvSpPr/>
            <p:nvPr/>
          </p:nvSpPr>
          <p:spPr>
            <a:xfrm flipV="1">
              <a:off x="615194" y="1174580"/>
              <a:ext cx="787401"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74" name="Shape 574"/>
            <p:cNvSpPr/>
            <p:nvPr/>
          </p:nvSpPr>
          <p:spPr>
            <a:xfrm>
              <a:off x="619645" y="401586"/>
              <a:ext cx="782950" cy="1"/>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dirty="0"/>
            </a:p>
          </p:txBody>
        </p:sp>
      </p:grpSp>
      <p:grpSp>
        <p:nvGrpSpPr>
          <p:cNvPr id="4" name="Group 3"/>
          <p:cNvGrpSpPr/>
          <p:nvPr/>
        </p:nvGrpSpPr>
        <p:grpSpPr>
          <a:xfrm>
            <a:off x="6137648" y="1255017"/>
            <a:ext cx="4493615" cy="3612320"/>
            <a:chOff x="4455421" y="1278779"/>
            <a:chExt cx="4493615" cy="3612320"/>
          </a:xfrm>
        </p:grpSpPr>
        <p:grpSp>
          <p:nvGrpSpPr>
            <p:cNvPr id="467" name="Group 467"/>
            <p:cNvGrpSpPr/>
            <p:nvPr/>
          </p:nvGrpSpPr>
          <p:grpSpPr>
            <a:xfrm>
              <a:off x="6157620" y="1278829"/>
              <a:ext cx="1794620" cy="3612270"/>
              <a:chOff x="0" y="0"/>
              <a:chExt cx="2552346" cy="5137449"/>
            </a:xfrm>
          </p:grpSpPr>
          <p:sp>
            <p:nvSpPr>
              <p:cNvPr id="436" name="Shape 436"/>
              <p:cNvSpPr/>
              <p:nvPr/>
            </p:nvSpPr>
            <p:spPr>
              <a:xfrm>
                <a:off x="0" y="0"/>
                <a:ext cx="2260436" cy="5137450"/>
              </a:xfrm>
              <a:prstGeom prst="rect">
                <a:avLst/>
              </a:prstGeom>
              <a:solidFill>
                <a:srgbClr val="EBEBEB">
                  <a:alpha val="51000"/>
                </a:srgbClr>
              </a:solidFill>
              <a:ln w="12700" cap="flat">
                <a:noFill/>
                <a:miter lim="400000"/>
              </a:ln>
              <a:effectLst/>
            </p:spPr>
            <p:txBody>
              <a:bodyPr wrap="square" lIns="35719" tIns="35719" rIns="35719" bIns="35719" numCol="1" anchor="ctr">
                <a:noAutofit/>
              </a:bodyPr>
              <a:lstStyle/>
              <a:p>
                <a:pPr>
                  <a:defRPr sz="900"/>
                </a:pPr>
                <a:endParaRPr sz="633"/>
              </a:p>
            </p:txBody>
          </p:sp>
          <p:sp>
            <p:nvSpPr>
              <p:cNvPr id="437" name="Shape 437"/>
              <p:cNvSpPr/>
              <p:nvPr/>
            </p:nvSpPr>
            <p:spPr>
              <a:xfrm flipV="1">
                <a:off x="969588" y="41546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38" name="Shape 438"/>
              <p:cNvSpPr/>
              <p:nvPr/>
            </p:nvSpPr>
            <p:spPr>
              <a:xfrm flipV="1">
                <a:off x="994988" y="27703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39" name="Shape 439"/>
              <p:cNvSpPr/>
              <p:nvPr/>
            </p:nvSpPr>
            <p:spPr>
              <a:xfrm>
                <a:off x="992727" y="2120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40" name="Shape 440"/>
              <p:cNvSpPr/>
              <p:nvPr/>
            </p:nvSpPr>
            <p:spPr>
              <a:xfrm flipV="1">
                <a:off x="994988" y="14622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41" name="Shape 441"/>
              <p:cNvSpPr/>
              <p:nvPr/>
            </p:nvSpPr>
            <p:spPr>
              <a:xfrm>
                <a:off x="1324912" y="77397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42" name="Shape 442"/>
              <p:cNvSpPr/>
              <p:nvPr/>
            </p:nvSpPr>
            <p:spPr>
              <a:xfrm>
                <a:off x="1523330" y="87542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443" name="Shape 443"/>
              <p:cNvSpPr/>
              <p:nvPr/>
            </p:nvSpPr>
            <p:spPr>
              <a:xfrm>
                <a:off x="1324912" y="212652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44" name="Shape 444"/>
              <p:cNvSpPr/>
              <p:nvPr/>
            </p:nvSpPr>
            <p:spPr>
              <a:xfrm>
                <a:off x="1523330" y="222797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445" name="Shape 445"/>
              <p:cNvSpPr/>
              <p:nvPr/>
            </p:nvSpPr>
            <p:spPr>
              <a:xfrm>
                <a:off x="1324912" y="3479076"/>
                <a:ext cx="844242" cy="844241"/>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446" name="Shape 446"/>
              <p:cNvSpPr/>
              <p:nvPr/>
            </p:nvSpPr>
            <p:spPr>
              <a:xfrm>
                <a:off x="1523330" y="358052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sp>
            <p:nvSpPr>
              <p:cNvPr id="447" name="Shape 447"/>
              <p:cNvSpPr/>
              <p:nvPr/>
            </p:nvSpPr>
            <p:spPr>
              <a:xfrm>
                <a:off x="190047" y="145395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48" name="Shape 448"/>
              <p:cNvSpPr/>
              <p:nvPr/>
            </p:nvSpPr>
            <p:spPr>
              <a:xfrm>
                <a:off x="397576" y="1555400"/>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sp>
            <p:nvSpPr>
              <p:cNvPr id="449" name="Shape 449"/>
              <p:cNvSpPr/>
              <p:nvPr/>
            </p:nvSpPr>
            <p:spPr>
              <a:xfrm>
                <a:off x="992727" y="3429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0" name="Shape 450"/>
              <p:cNvSpPr/>
              <p:nvPr/>
            </p:nvSpPr>
            <p:spPr>
              <a:xfrm>
                <a:off x="190047" y="280650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451" name="Shape 451"/>
              <p:cNvSpPr/>
              <p:nvPr/>
            </p:nvSpPr>
            <p:spPr>
              <a:xfrm>
                <a:off x="397576" y="2907950"/>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452" name="Shape 452"/>
              <p:cNvSpPr/>
              <p:nvPr/>
            </p:nvSpPr>
            <p:spPr>
              <a:xfrm>
                <a:off x="397576" y="4070001"/>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sp>
            <p:nvSpPr>
              <p:cNvPr id="453" name="Shape 453"/>
              <p:cNvSpPr/>
              <p:nvPr/>
            </p:nvSpPr>
            <p:spPr>
              <a:xfrm>
                <a:off x="2135727" y="40894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4" name="Shape 454"/>
              <p:cNvSpPr/>
              <p:nvPr/>
            </p:nvSpPr>
            <p:spPr>
              <a:xfrm flipV="1">
                <a:off x="2125288" y="34434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5" name="Shape 455"/>
              <p:cNvSpPr/>
              <p:nvPr/>
            </p:nvSpPr>
            <p:spPr>
              <a:xfrm flipV="1">
                <a:off x="2112588" y="2071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6" name="Shape 456"/>
              <p:cNvSpPr/>
              <p:nvPr/>
            </p:nvSpPr>
            <p:spPr>
              <a:xfrm>
                <a:off x="2148427" y="1397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7" name="Shape 457"/>
              <p:cNvSpPr/>
              <p:nvPr/>
            </p:nvSpPr>
            <p:spPr>
              <a:xfrm>
                <a:off x="2161127" y="27051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8" name="Shape 458"/>
              <p:cNvSpPr/>
              <p:nvPr/>
            </p:nvSpPr>
            <p:spPr>
              <a:xfrm>
                <a:off x="992727" y="723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459" name="Shape 459"/>
              <p:cNvSpPr/>
              <p:nvPr/>
            </p:nvSpPr>
            <p:spPr>
              <a:xfrm>
                <a:off x="397576" y="400271"/>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sp>
            <p:nvSpPr>
              <p:cNvPr id="460" name="Shape 460"/>
              <p:cNvSpPr/>
              <p:nvPr/>
            </p:nvSpPr>
            <p:spPr>
              <a:xfrm flipV="1">
                <a:off x="2112588" y="674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nvGrpSpPr>
              <p:cNvPr id="463" name="Group 463"/>
              <p:cNvGrpSpPr/>
              <p:nvPr/>
            </p:nvGrpSpPr>
            <p:grpSpPr>
              <a:xfrm>
                <a:off x="170821" y="511884"/>
                <a:ext cx="882693" cy="429918"/>
                <a:chOff x="0" y="0"/>
                <a:chExt cx="882692" cy="429917"/>
              </a:xfrm>
            </p:grpSpPr>
            <p:sp>
              <p:nvSpPr>
                <p:cNvPr id="461" name="Shape 461"/>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462" name="Shape 462"/>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nvGrpSpPr>
              <p:cNvPr id="466" name="Group 466"/>
              <p:cNvGrpSpPr/>
              <p:nvPr/>
            </p:nvGrpSpPr>
            <p:grpSpPr>
              <a:xfrm rot="10800000" flipH="1">
                <a:off x="170821" y="4179835"/>
                <a:ext cx="882693" cy="429918"/>
                <a:chOff x="0" y="0"/>
                <a:chExt cx="882692" cy="429917"/>
              </a:xfrm>
            </p:grpSpPr>
            <p:sp>
              <p:nvSpPr>
                <p:cNvPr id="464" name="Shape 464"/>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465" name="Shape 465"/>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grpSp>
          <p:nvGrpSpPr>
            <p:cNvPr id="543" name="Group 543"/>
            <p:cNvGrpSpPr/>
            <p:nvPr/>
          </p:nvGrpSpPr>
          <p:grpSpPr>
            <a:xfrm>
              <a:off x="4455421" y="1278779"/>
              <a:ext cx="1911198" cy="3612270"/>
              <a:chOff x="0" y="0"/>
              <a:chExt cx="2718147" cy="5137449"/>
            </a:xfrm>
          </p:grpSpPr>
          <p:grpSp>
            <p:nvGrpSpPr>
              <p:cNvPr id="536" name="Group 536"/>
              <p:cNvGrpSpPr/>
              <p:nvPr/>
            </p:nvGrpSpPr>
            <p:grpSpPr>
              <a:xfrm>
                <a:off x="165800" y="0"/>
                <a:ext cx="2552348" cy="5137450"/>
                <a:chOff x="0" y="0"/>
                <a:chExt cx="2552346" cy="5137449"/>
              </a:xfrm>
            </p:grpSpPr>
            <p:sp>
              <p:nvSpPr>
                <p:cNvPr id="505" name="Shape 505"/>
                <p:cNvSpPr/>
                <p:nvPr/>
              </p:nvSpPr>
              <p:spPr>
                <a:xfrm>
                  <a:off x="0" y="0"/>
                  <a:ext cx="2260436" cy="5137450"/>
                </a:xfrm>
                <a:prstGeom prst="rect">
                  <a:avLst/>
                </a:prstGeom>
                <a:solidFill>
                  <a:srgbClr val="C6C6FF">
                    <a:alpha val="62000"/>
                  </a:srgbClr>
                </a:solidFill>
                <a:ln w="12700" cap="flat">
                  <a:noFill/>
                  <a:miter lim="400000"/>
                </a:ln>
                <a:effectLst/>
              </p:spPr>
              <p:txBody>
                <a:bodyPr wrap="square" lIns="35719" tIns="35719" rIns="35719" bIns="35719" numCol="1" anchor="ctr">
                  <a:noAutofit/>
                </a:bodyPr>
                <a:lstStyle/>
                <a:p>
                  <a:pPr>
                    <a:defRPr sz="900"/>
                  </a:pPr>
                  <a:endParaRPr sz="633" dirty="0"/>
                </a:p>
              </p:txBody>
            </p:sp>
            <p:sp>
              <p:nvSpPr>
                <p:cNvPr id="506" name="Shape 506"/>
                <p:cNvSpPr/>
                <p:nvPr/>
              </p:nvSpPr>
              <p:spPr>
                <a:xfrm>
                  <a:off x="1324912" y="77397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507" name="Shape 507"/>
                <p:cNvSpPr/>
                <p:nvPr/>
              </p:nvSpPr>
              <p:spPr>
                <a:xfrm>
                  <a:off x="1523330" y="87542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2</a:t>
                  </a:r>
                </a:p>
              </p:txBody>
            </p:sp>
            <p:sp>
              <p:nvSpPr>
                <p:cNvPr id="508" name="Shape 508"/>
                <p:cNvSpPr/>
                <p:nvPr/>
              </p:nvSpPr>
              <p:spPr>
                <a:xfrm>
                  <a:off x="1324912" y="2126526"/>
                  <a:ext cx="844242" cy="844242"/>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509" name="Shape 509"/>
                <p:cNvSpPr/>
                <p:nvPr/>
              </p:nvSpPr>
              <p:spPr>
                <a:xfrm>
                  <a:off x="1523330" y="222797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4</a:t>
                  </a:r>
                </a:p>
              </p:txBody>
            </p:sp>
            <p:sp>
              <p:nvSpPr>
                <p:cNvPr id="510" name="Shape 510"/>
                <p:cNvSpPr/>
                <p:nvPr/>
              </p:nvSpPr>
              <p:spPr>
                <a:xfrm>
                  <a:off x="1324912" y="3479076"/>
                  <a:ext cx="844242" cy="844241"/>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defRPr sz="900"/>
                  </a:pPr>
                  <a:endParaRPr sz="633"/>
                </a:p>
              </p:txBody>
            </p:sp>
            <p:sp>
              <p:nvSpPr>
                <p:cNvPr id="511" name="Shape 511"/>
                <p:cNvSpPr/>
                <p:nvPr/>
              </p:nvSpPr>
              <p:spPr>
                <a:xfrm>
                  <a:off x="1523330" y="3580521"/>
                  <a:ext cx="429869"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6</a:t>
                  </a:r>
                </a:p>
              </p:txBody>
            </p:sp>
            <p:sp>
              <p:nvSpPr>
                <p:cNvPr id="512" name="Shape 512"/>
                <p:cNvSpPr/>
                <p:nvPr/>
              </p:nvSpPr>
              <p:spPr>
                <a:xfrm>
                  <a:off x="190047" y="145395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513" name="Shape 513"/>
                <p:cNvSpPr/>
                <p:nvPr/>
              </p:nvSpPr>
              <p:spPr>
                <a:xfrm>
                  <a:off x="397576" y="1555400"/>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3</a:t>
                  </a:r>
                </a:p>
              </p:txBody>
            </p:sp>
            <p:sp>
              <p:nvSpPr>
                <p:cNvPr id="514" name="Shape 514"/>
                <p:cNvSpPr/>
                <p:nvPr/>
              </p:nvSpPr>
              <p:spPr>
                <a:xfrm>
                  <a:off x="190047" y="2806506"/>
                  <a:ext cx="844241" cy="844241"/>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defRPr sz="900"/>
                  </a:pPr>
                  <a:endParaRPr sz="633"/>
                </a:p>
              </p:txBody>
            </p:sp>
            <p:sp>
              <p:nvSpPr>
                <p:cNvPr id="515" name="Shape 515"/>
                <p:cNvSpPr/>
                <p:nvPr/>
              </p:nvSpPr>
              <p:spPr>
                <a:xfrm>
                  <a:off x="397576" y="2907950"/>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5</a:t>
                  </a:r>
                </a:p>
              </p:txBody>
            </p:sp>
            <p:sp>
              <p:nvSpPr>
                <p:cNvPr id="516" name="Shape 516"/>
                <p:cNvSpPr/>
                <p:nvPr/>
              </p:nvSpPr>
              <p:spPr>
                <a:xfrm>
                  <a:off x="397576" y="4070001"/>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7</a:t>
                  </a:r>
                </a:p>
              </p:txBody>
            </p:sp>
            <p:sp>
              <p:nvSpPr>
                <p:cNvPr id="517" name="Shape 517"/>
                <p:cNvSpPr/>
                <p:nvPr/>
              </p:nvSpPr>
              <p:spPr>
                <a:xfrm>
                  <a:off x="397576" y="400271"/>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grpSp>
              <p:nvGrpSpPr>
                <p:cNvPr id="520" name="Group 520"/>
                <p:cNvGrpSpPr/>
                <p:nvPr/>
              </p:nvGrpSpPr>
              <p:grpSpPr>
                <a:xfrm>
                  <a:off x="170821" y="511884"/>
                  <a:ext cx="882693" cy="429918"/>
                  <a:chOff x="0" y="0"/>
                  <a:chExt cx="882692" cy="429917"/>
                </a:xfrm>
              </p:grpSpPr>
              <p:sp>
                <p:nvSpPr>
                  <p:cNvPr id="518" name="Shape 518"/>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519" name="Shape 519"/>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grpSp>
              <p:nvGrpSpPr>
                <p:cNvPr id="523" name="Group 523"/>
                <p:cNvGrpSpPr/>
                <p:nvPr/>
              </p:nvGrpSpPr>
              <p:grpSpPr>
                <a:xfrm rot="10800000" flipH="1">
                  <a:off x="170821" y="4179835"/>
                  <a:ext cx="882693" cy="429918"/>
                  <a:chOff x="0" y="0"/>
                  <a:chExt cx="882692" cy="429917"/>
                </a:xfrm>
              </p:grpSpPr>
              <p:sp>
                <p:nvSpPr>
                  <p:cNvPr id="521" name="Shape 521"/>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522" name="Shape 522"/>
                  <p:cNvSpPr/>
                  <p:nvPr/>
                </p:nvSpPr>
                <p:spPr>
                  <a:xfrm>
                    <a:off x="0" y="13303"/>
                    <a:ext cx="882693"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grpSp>
            <p:sp>
              <p:nvSpPr>
                <p:cNvPr id="524" name="Shape 524"/>
                <p:cNvSpPr/>
                <p:nvPr/>
              </p:nvSpPr>
              <p:spPr>
                <a:xfrm flipV="1">
                  <a:off x="969588" y="41546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5" name="Shape 525"/>
                <p:cNvSpPr/>
                <p:nvPr/>
              </p:nvSpPr>
              <p:spPr>
                <a:xfrm flipV="1">
                  <a:off x="994988" y="27703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6" name="Shape 526"/>
                <p:cNvSpPr/>
                <p:nvPr/>
              </p:nvSpPr>
              <p:spPr>
                <a:xfrm>
                  <a:off x="992727" y="2120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7" name="Shape 527"/>
                <p:cNvSpPr/>
                <p:nvPr/>
              </p:nvSpPr>
              <p:spPr>
                <a:xfrm flipV="1">
                  <a:off x="994988" y="14622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8" name="Shape 528"/>
                <p:cNvSpPr/>
                <p:nvPr/>
              </p:nvSpPr>
              <p:spPr>
                <a:xfrm>
                  <a:off x="992727" y="3429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29" name="Shape 529"/>
                <p:cNvSpPr/>
                <p:nvPr/>
              </p:nvSpPr>
              <p:spPr>
                <a:xfrm>
                  <a:off x="2135727" y="40894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0" name="Shape 530"/>
                <p:cNvSpPr/>
                <p:nvPr/>
              </p:nvSpPr>
              <p:spPr>
                <a:xfrm flipV="1">
                  <a:off x="2125288" y="34434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1" name="Shape 531"/>
                <p:cNvSpPr/>
                <p:nvPr/>
              </p:nvSpPr>
              <p:spPr>
                <a:xfrm flipV="1">
                  <a:off x="2112588" y="2071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2" name="Shape 532"/>
                <p:cNvSpPr/>
                <p:nvPr/>
              </p:nvSpPr>
              <p:spPr>
                <a:xfrm>
                  <a:off x="2148427" y="13970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3" name="Shape 533"/>
                <p:cNvSpPr/>
                <p:nvPr/>
              </p:nvSpPr>
              <p:spPr>
                <a:xfrm>
                  <a:off x="2161127" y="27051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4" name="Shape 534"/>
                <p:cNvSpPr/>
                <p:nvPr/>
              </p:nvSpPr>
              <p:spPr>
                <a:xfrm>
                  <a:off x="992727" y="723989"/>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5" name="Shape 535"/>
                <p:cNvSpPr/>
                <p:nvPr/>
              </p:nvSpPr>
              <p:spPr>
                <a:xfrm flipV="1">
                  <a:off x="2112588" y="674896"/>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sp>
            <p:nvSpPr>
              <p:cNvPr id="537" name="Shape 537"/>
              <p:cNvSpPr/>
              <p:nvPr/>
            </p:nvSpPr>
            <p:spPr>
              <a:xfrm>
                <a:off x="23138" y="408269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8" name="Shape 538"/>
              <p:cNvSpPr/>
              <p:nvPr/>
            </p:nvSpPr>
            <p:spPr>
              <a:xfrm flipV="1">
                <a:off x="12700" y="3436702"/>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39" name="Shape 539"/>
              <p:cNvSpPr/>
              <p:nvPr/>
            </p:nvSpPr>
            <p:spPr>
              <a:xfrm flipV="1">
                <a:off x="0" y="2065102"/>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40" name="Shape 540"/>
              <p:cNvSpPr/>
              <p:nvPr/>
            </p:nvSpPr>
            <p:spPr>
              <a:xfrm>
                <a:off x="35838" y="139029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41" name="Shape 541"/>
              <p:cNvSpPr/>
              <p:nvPr/>
            </p:nvSpPr>
            <p:spPr>
              <a:xfrm>
                <a:off x="48538" y="2698395"/>
                <a:ext cx="391221"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sp>
            <p:nvSpPr>
              <p:cNvPr id="542" name="Shape 542"/>
              <p:cNvSpPr/>
              <p:nvPr/>
            </p:nvSpPr>
            <p:spPr>
              <a:xfrm flipV="1">
                <a:off x="0" y="668102"/>
                <a:ext cx="391220" cy="225872"/>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defRPr sz="2400"/>
                </a:pPr>
                <a:endParaRPr sz="1687"/>
              </a:p>
            </p:txBody>
          </p:sp>
        </p:grpSp>
        <p:sp>
          <p:nvSpPr>
            <p:cNvPr id="147" name="Shape 544"/>
            <p:cNvSpPr/>
            <p:nvPr/>
          </p:nvSpPr>
          <p:spPr>
            <a:xfrm>
              <a:off x="8123171" y="2804679"/>
              <a:ext cx="825865" cy="0"/>
            </a:xfrm>
            <a:prstGeom prst="line">
              <a:avLst/>
            </a:prstGeom>
            <a:noFill/>
            <a:ln w="139700" cap="flat">
              <a:solidFill>
                <a:srgbClr val="919191"/>
              </a:solidFill>
              <a:prstDash val="solid"/>
              <a:miter lim="400000"/>
              <a:tailEnd type="stealth" w="med" len="med"/>
            </a:ln>
            <a:effectLst/>
          </p:spPr>
          <p:txBody>
            <a:bodyPr wrap="square" lIns="35719" tIns="35719" rIns="35719" bIns="35719" numCol="1" anchor="ctr">
              <a:noAutofit/>
            </a:bodyPr>
            <a:lstStyle/>
            <a:p>
              <a:pPr>
                <a:defRPr sz="2400"/>
              </a:pPr>
              <a:endParaRPr sz="1687"/>
            </a:p>
          </p:txBody>
        </p:sp>
      </p:grpSp>
      <p:grpSp>
        <p:nvGrpSpPr>
          <p:cNvPr id="8" name="Group 7"/>
          <p:cNvGrpSpPr/>
          <p:nvPr/>
        </p:nvGrpSpPr>
        <p:grpSpPr>
          <a:xfrm>
            <a:off x="4522373" y="4878323"/>
            <a:ext cx="4922068" cy="789750"/>
            <a:chOff x="2840149" y="4727359"/>
            <a:chExt cx="4922068" cy="789750"/>
          </a:xfrm>
        </p:grpSpPr>
        <p:sp>
          <p:nvSpPr>
            <p:cNvPr id="546" name="Shape 546"/>
            <p:cNvSpPr/>
            <p:nvPr/>
          </p:nvSpPr>
          <p:spPr>
            <a:xfrm>
              <a:off x="2840149" y="5100729"/>
              <a:ext cx="761427" cy="3534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lgn="l">
                <a:defRPr sz="2600">
                  <a:latin typeface="Arial"/>
                  <a:ea typeface="Arial"/>
                  <a:cs typeface="Arial"/>
                  <a:sym typeface="Arial"/>
                </a:defRPr>
              </a:lvl1pPr>
            </a:lstStyle>
            <a:p>
              <a:pPr>
                <a:defRPr i="1"/>
              </a:pPr>
              <a:r>
                <a:rPr sz="1828" dirty="0"/>
                <a:t>layers</a:t>
              </a:r>
              <a:r>
                <a:rPr lang="en-US" sz="1828" dirty="0"/>
                <a:t>:</a:t>
              </a:r>
              <a:endParaRPr sz="1828" dirty="0"/>
            </a:p>
          </p:txBody>
        </p:sp>
        <p:sp>
          <p:nvSpPr>
            <p:cNvPr id="149" name="Left Brace 148"/>
            <p:cNvSpPr/>
            <p:nvPr/>
          </p:nvSpPr>
          <p:spPr>
            <a:xfrm rot="16200000">
              <a:off x="3581984" y="4128777"/>
              <a:ext cx="382990" cy="1580153"/>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 name="Shape 497"/>
            <p:cNvSpPr/>
            <p:nvPr/>
          </p:nvSpPr>
          <p:spPr>
            <a:xfrm>
              <a:off x="3621553" y="5079353"/>
              <a:ext cx="302252" cy="4345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sz="1828" dirty="0"/>
                <a:t>1</a:t>
              </a:r>
            </a:p>
          </p:txBody>
        </p:sp>
        <p:sp>
          <p:nvSpPr>
            <p:cNvPr id="151" name="Left Brace 150"/>
            <p:cNvSpPr/>
            <p:nvPr/>
          </p:nvSpPr>
          <p:spPr>
            <a:xfrm rot="16200000">
              <a:off x="5182115" y="4131954"/>
              <a:ext cx="382990" cy="1580153"/>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2" name="Shape 497"/>
            <p:cNvSpPr/>
            <p:nvPr/>
          </p:nvSpPr>
          <p:spPr>
            <a:xfrm>
              <a:off x="5221684" y="5082530"/>
              <a:ext cx="302252" cy="4345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lang="en-US" sz="1828" dirty="0"/>
                <a:t>2</a:t>
              </a:r>
              <a:endParaRPr sz="1828" dirty="0"/>
            </a:p>
          </p:txBody>
        </p:sp>
        <p:sp>
          <p:nvSpPr>
            <p:cNvPr id="153" name="Left Brace 152"/>
            <p:cNvSpPr/>
            <p:nvPr/>
          </p:nvSpPr>
          <p:spPr>
            <a:xfrm rot="16200000">
              <a:off x="6780646" y="4130889"/>
              <a:ext cx="382990" cy="1580153"/>
            </a:xfrm>
            <a:prstGeom prst="leftBrace">
              <a:avLst>
                <a:gd name="adj1" fmla="val 60705"/>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Shape 497"/>
            <p:cNvSpPr/>
            <p:nvPr/>
          </p:nvSpPr>
          <p:spPr>
            <a:xfrm>
              <a:off x="6820215" y="5081465"/>
              <a:ext cx="302252" cy="4345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lvl1pPr>
                <a:defRPr sz="2600">
                  <a:latin typeface="Times"/>
                  <a:ea typeface="Times"/>
                  <a:cs typeface="Times"/>
                  <a:sym typeface="Times"/>
                </a:defRPr>
              </a:lvl1pPr>
            </a:lstStyle>
            <a:p>
              <a:pPr algn="ctr"/>
              <a:r>
                <a:rPr lang="en-US" sz="1828" dirty="0"/>
                <a:t>3</a:t>
              </a:r>
              <a:endParaRPr sz="1828" dirty="0"/>
            </a:p>
          </p:txBody>
        </p:sp>
      </p:grpSp>
      <p:sp>
        <p:nvSpPr>
          <p:cNvPr id="163" name="Shape 553"/>
          <p:cNvSpPr/>
          <p:nvPr/>
        </p:nvSpPr>
        <p:spPr>
          <a:xfrm>
            <a:off x="3890623" y="4736748"/>
            <a:ext cx="578685" cy="3534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5719" tIns="35719" rIns="35719" bIns="35719" numCol="1" anchor="ctr">
            <a:spAutoFit/>
          </a:bodyPr>
          <a:lstStyle>
            <a:lvl1pPr algn="l">
              <a:defRPr sz="2600">
                <a:latin typeface="Arial"/>
                <a:ea typeface="Arial"/>
                <a:cs typeface="Arial"/>
                <a:sym typeface="Arial"/>
              </a:defRPr>
            </a:lvl1pPr>
          </a:lstStyle>
          <a:p>
            <a:pPr>
              <a:defRPr i="1"/>
            </a:pPr>
            <a:r>
              <a:rPr sz="1828" dirty="0"/>
              <a:t>input</a:t>
            </a:r>
          </a:p>
        </p:txBody>
      </p:sp>
      <p:cxnSp>
        <p:nvCxnSpPr>
          <p:cNvPr id="164" name="Straight Arrow Connector 163"/>
          <p:cNvCxnSpPr/>
          <p:nvPr/>
        </p:nvCxnSpPr>
        <p:spPr>
          <a:xfrm flipV="1">
            <a:off x="4146553" y="4560062"/>
            <a:ext cx="2415" cy="2468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p:cNvSpPr txBox="1"/>
              <p:nvPr/>
            </p:nvSpPr>
            <p:spPr>
              <a:xfrm>
                <a:off x="780268" y="3290820"/>
                <a:ext cx="2385924" cy="369332"/>
              </a:xfrm>
              <a:prstGeom prst="rect">
                <a:avLst/>
              </a:prstGeom>
              <a:noFill/>
            </p:spPr>
            <p:txBody>
              <a:bodyPr wrap="square" rtlCol="0">
                <a:spAutoFit/>
              </a:bodyPr>
              <a:lstStyle/>
              <a:p>
                <a:r>
                  <a:rPr lang="en-US" b="1" dirty="0"/>
                  <a:t>User</a:t>
                </a:r>
                <a:r>
                  <a:rPr lang="en-US" dirty="0"/>
                  <a:t> gives </a:t>
                </a:r>
                <a14:m>
                  <m:oMath xmlns:m="http://schemas.openxmlformats.org/officeDocument/2006/math">
                    <m:r>
                      <a:rPr lang="en-US" i="1">
                        <a:latin typeface="Cambria Math" panose="02040503050406030204" pitchFamily="18" charset="0"/>
                      </a:rPr>
                      <m:t>𝑛</m:t>
                    </m:r>
                  </m:oMath>
                </a14:m>
                <a:r>
                  <a:rPr lang="en-US" dirty="0"/>
                  <a:t> input bits</a:t>
                </a:r>
              </a:p>
            </p:txBody>
          </p:sp>
        </mc:Choice>
        <mc:Fallback xmlns="">
          <p:sp>
            <p:nvSpPr>
              <p:cNvPr id="3" name="TextBox 2"/>
              <p:cNvSpPr txBox="1">
                <a:spLocks noRot="1" noChangeAspect="1" noMove="1" noResize="1" noEditPoints="1" noAdjustHandles="1" noChangeArrowheads="1" noChangeShapeType="1" noTextEdit="1"/>
              </p:cNvSpPr>
              <p:nvPr/>
            </p:nvSpPr>
            <p:spPr>
              <a:xfrm>
                <a:off x="780268" y="3290820"/>
                <a:ext cx="2385924" cy="369332"/>
              </a:xfrm>
              <a:prstGeom prst="rect">
                <a:avLst/>
              </a:prstGeom>
              <a:blipFill>
                <a:blip r:embed="rId4"/>
                <a:stretch>
                  <a:fillRect l="-2302" t="-10000" b="-26667"/>
                </a:stretch>
              </a:blipFill>
            </p:spPr>
            <p:txBody>
              <a:bodyPr/>
              <a:lstStyle/>
              <a:p>
                <a:r>
                  <a:rPr lang="en-US">
                    <a:noFill/>
                  </a:rPr>
                  <a:t> </a:t>
                </a:r>
              </a:p>
            </p:txBody>
          </p:sp>
        </mc:Fallback>
      </mc:AlternateContent>
      <p:sp>
        <p:nvSpPr>
          <p:cNvPr id="136" name="TextBox 135"/>
          <p:cNvSpPr txBox="1"/>
          <p:nvPr/>
        </p:nvSpPr>
        <p:spPr>
          <a:xfrm>
            <a:off x="789744" y="1921858"/>
            <a:ext cx="2938589" cy="646331"/>
          </a:xfrm>
          <a:prstGeom prst="rect">
            <a:avLst/>
          </a:prstGeom>
          <a:noFill/>
        </p:spPr>
        <p:txBody>
          <a:bodyPr wrap="square" rtlCol="0">
            <a:spAutoFit/>
          </a:bodyPr>
          <a:lstStyle/>
          <a:p>
            <a:r>
              <a:rPr lang="en-US" b="1" dirty="0"/>
              <a:t>Programmer</a:t>
            </a:r>
            <a:r>
              <a:rPr lang="en-US" dirty="0"/>
              <a:t> specifies layer: gates to go in each row</a:t>
            </a:r>
          </a:p>
        </p:txBody>
      </p:sp>
      <p:sp>
        <p:nvSpPr>
          <p:cNvPr id="135" name="Title 10">
            <a:extLst>
              <a:ext uri="{FF2B5EF4-FFF2-40B4-BE49-F238E27FC236}">
                <a16:creationId xmlns:a16="http://schemas.microsoft.com/office/drawing/2014/main" id="{B6B20B13-1C76-4881-87FA-F934739F52B0}"/>
              </a:ext>
            </a:extLst>
          </p:cNvPr>
          <p:cNvSpPr>
            <a:spLocks noGrp="1"/>
          </p:cNvSpPr>
          <p:nvPr>
            <p:ph type="title"/>
          </p:nvPr>
        </p:nvSpPr>
        <p:spPr>
          <a:xfrm>
            <a:off x="838200" y="236149"/>
            <a:ext cx="10515600" cy="1325563"/>
          </a:xfrm>
        </p:spPr>
        <p:txBody>
          <a:bodyPr/>
          <a:lstStyle/>
          <a:p>
            <a:r>
              <a:rPr lang="en-US" dirty="0"/>
              <a:t>Circuit model</a:t>
            </a:r>
          </a:p>
        </p:txBody>
      </p:sp>
      <p:sp>
        <p:nvSpPr>
          <p:cNvPr id="6" name="Slide Number Placeholder 5">
            <a:extLst>
              <a:ext uri="{FF2B5EF4-FFF2-40B4-BE49-F238E27FC236}">
                <a16:creationId xmlns:a16="http://schemas.microsoft.com/office/drawing/2014/main" id="{1BD7F235-AD76-43C8-9695-1EDE05058AAB}"/>
              </a:ext>
            </a:extLst>
          </p:cNvPr>
          <p:cNvSpPr>
            <a:spLocks noGrp="1"/>
          </p:cNvSpPr>
          <p:nvPr>
            <p:ph type="sldNum" sz="quarter" idx="12"/>
          </p:nvPr>
        </p:nvSpPr>
        <p:spPr/>
        <p:txBody>
          <a:bodyPr/>
          <a:lstStyle/>
          <a:p>
            <a:fld id="{9D23B66A-CE92-4F70-B5A2-EE913266E6CF}" type="slidenum">
              <a:rPr lang="en-US" smtClean="0"/>
              <a:pPr/>
              <a:t>110</a:t>
            </a:fld>
            <a:r>
              <a:rPr lang="en-US"/>
              <a:t>/48</a:t>
            </a:r>
            <a:endParaRPr lang="en-US" dirty="0"/>
          </a:p>
        </p:txBody>
      </p:sp>
    </p:spTree>
    <p:custDataLst>
      <p:tags r:id="rId1"/>
    </p:custDataLst>
    <p:extLst>
      <p:ext uri="{BB962C8B-B14F-4D97-AF65-F5344CB8AC3E}">
        <p14:creationId xmlns:p14="http://schemas.microsoft.com/office/powerpoint/2010/main" val="535130886"/>
      </p:ext>
    </p:extLst>
  </p:cSld>
  <p:clrMapOvr>
    <a:masterClrMapping/>
  </p:clrMapOvr>
  <p:transition spd="slow" advTm="19172"/>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75"/>
                                        </p:tgtEl>
                                        <p:attrNameLst>
                                          <p:attrName>style.visibility</p:attrName>
                                        </p:attrNameLst>
                                      </p:cBhvr>
                                      <p:to>
                                        <p:strVal val="visible"/>
                                      </p:to>
                                    </p:set>
                                    <p:animEffect transition="in" filter="fade">
                                      <p:cBhvr>
                                        <p:cTn id="16" dur="500"/>
                                        <p:tgtEl>
                                          <p:spTgt spid="57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48" y="365129"/>
            <a:ext cx="10552418" cy="758945"/>
          </a:xfrm>
        </p:spPr>
        <p:txBody>
          <a:bodyPr>
            <a:normAutofit/>
          </a:bodyPr>
          <a:lstStyle/>
          <a:p>
            <a:r>
              <a:rPr lang="en-US"/>
              <a:t>Example circuits with same gate in every row</a:t>
            </a:r>
            <a:endParaRPr lang="en-US" dirty="0"/>
          </a:p>
        </p:txBody>
      </p:sp>
      <p:grpSp>
        <p:nvGrpSpPr>
          <p:cNvPr id="9" name="Group 8">
            <a:extLst>
              <a:ext uri="{FF2B5EF4-FFF2-40B4-BE49-F238E27FC236}">
                <a16:creationId xmlns:a16="http://schemas.microsoft.com/office/drawing/2014/main" id="{A3962576-9668-4B94-A0E6-A190AF97213C}"/>
              </a:ext>
            </a:extLst>
          </p:cNvPr>
          <p:cNvGrpSpPr/>
          <p:nvPr/>
        </p:nvGrpSpPr>
        <p:grpSpPr>
          <a:xfrm>
            <a:off x="1089614" y="1980895"/>
            <a:ext cx="3934471" cy="1517859"/>
            <a:chOff x="1916112" y="2000145"/>
            <a:chExt cx="3934471" cy="1517859"/>
          </a:xfrm>
        </p:grpSpPr>
        <p:pic>
          <p:nvPicPr>
            <p:cNvPr id="4" name="Picture 3">
              <a:extLst>
                <a:ext uri="{FF2B5EF4-FFF2-40B4-BE49-F238E27FC236}">
                  <a16:creationId xmlns:a16="http://schemas.microsoft.com/office/drawing/2014/main" id="{BED4E831-9EC7-4132-B460-7E523E426BD8}"/>
                </a:ext>
              </a:extLst>
            </p:cNvPr>
            <p:cNvPicPr>
              <a:picLocks noChangeAspect="1"/>
            </p:cNvPicPr>
            <p:nvPr/>
          </p:nvPicPr>
          <p:blipFill rotWithShape="1">
            <a:blip r:embed="rId4">
              <a:extLst>
                <a:ext uri="{28A0092B-C50C-407E-A947-70E740481C1C}">
                  <a14:useLocalDpi xmlns:a14="http://schemas.microsoft.com/office/drawing/2010/main" val="0"/>
                </a:ext>
              </a:extLst>
            </a:blip>
            <a:srcRect l="16089" r="70485"/>
            <a:stretch/>
          </p:blipFill>
          <p:spPr>
            <a:xfrm>
              <a:off x="1916112" y="2000145"/>
              <a:ext cx="3934471" cy="1517859"/>
            </a:xfrm>
            <a:prstGeom prst="rect">
              <a:avLst/>
            </a:prstGeom>
          </p:spPr>
        </p:pic>
        <p:sp>
          <p:nvSpPr>
            <p:cNvPr id="5" name="Shape 2061"/>
            <p:cNvSpPr/>
            <p:nvPr/>
          </p:nvSpPr>
          <p:spPr>
            <a:xfrm>
              <a:off x="3146870" y="2760946"/>
              <a:ext cx="1384301" cy="1"/>
            </a:xfrm>
            <a:prstGeom prst="line">
              <a:avLst/>
            </a:prstGeom>
            <a:ln w="114300">
              <a:solidFill>
                <a:srgbClr val="FFD479">
                  <a:alpha val="70000"/>
                </a:srgbClr>
              </a:solidFill>
              <a:miter lim="400000"/>
              <a:tailEnd type="stealth"/>
            </a:ln>
          </p:spPr>
          <p:txBody>
            <a:bodyPr lIns="50800" tIns="50800" rIns="50800" bIns="50800" anchor="ctr"/>
            <a:lstStyle/>
            <a:p>
              <a:pPr>
                <a:defRPr sz="2400"/>
              </a:pPr>
              <a:endParaRPr sz="2400"/>
            </a:p>
          </p:txBody>
        </p:sp>
      </p:grpSp>
      <p:sp>
        <p:nvSpPr>
          <p:cNvPr id="6" name="TextBox 5"/>
          <p:cNvSpPr txBox="1"/>
          <p:nvPr/>
        </p:nvSpPr>
        <p:spPr>
          <a:xfrm>
            <a:off x="940762" y="2100478"/>
            <a:ext cx="129212" cy="1292662"/>
          </a:xfrm>
          <a:prstGeom prst="rect">
            <a:avLst/>
          </a:prstGeom>
          <a:noFill/>
        </p:spPr>
        <p:txBody>
          <a:bodyPr wrap="square" lIns="0" tIns="0" rIns="0" bIns="0" rtlCol="0" anchor="t" anchorCtr="0">
            <a:spAutoFit/>
          </a:bodyPr>
          <a:lstStyle/>
          <a:p>
            <a:r>
              <a:rPr lang="en-US" sz="1400" dirty="0"/>
              <a:t>1</a:t>
            </a:r>
          </a:p>
          <a:p>
            <a:r>
              <a:rPr lang="en-US" sz="1400" dirty="0"/>
              <a:t>1</a:t>
            </a:r>
          </a:p>
          <a:p>
            <a:r>
              <a:rPr lang="en-US" sz="1400" dirty="0"/>
              <a:t>0</a:t>
            </a:r>
          </a:p>
          <a:p>
            <a:r>
              <a:rPr lang="en-US" sz="1400" dirty="0"/>
              <a:t>0</a:t>
            </a:r>
          </a:p>
          <a:p>
            <a:r>
              <a:rPr lang="en-US" sz="1400" dirty="0"/>
              <a:t>1</a:t>
            </a:r>
          </a:p>
          <a:p>
            <a:r>
              <a:rPr lang="en-US" sz="1400" dirty="0"/>
              <a:t>1</a:t>
            </a:r>
          </a:p>
        </p:txBody>
      </p:sp>
      <p:sp>
        <p:nvSpPr>
          <p:cNvPr id="7" name="TextBox 6"/>
          <p:cNvSpPr txBox="1"/>
          <p:nvPr/>
        </p:nvSpPr>
        <p:spPr>
          <a:xfrm>
            <a:off x="5036128" y="2093783"/>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0</a:t>
            </a:r>
          </a:p>
          <a:p>
            <a:pPr algn="r"/>
            <a:r>
              <a:rPr lang="en-US" sz="1400" dirty="0"/>
              <a:t>0</a:t>
            </a:r>
          </a:p>
          <a:p>
            <a:pPr algn="r"/>
            <a:r>
              <a:rPr lang="en-US" sz="1400" dirty="0"/>
              <a:t>1</a:t>
            </a:r>
          </a:p>
          <a:p>
            <a:pPr algn="r"/>
            <a:r>
              <a:rPr lang="en-US" sz="1400" dirty="0"/>
              <a:t>1</a:t>
            </a:r>
          </a:p>
        </p:txBody>
      </p:sp>
      <p:sp>
        <p:nvSpPr>
          <p:cNvPr id="8" name="TextBox 7"/>
          <p:cNvSpPr txBox="1"/>
          <p:nvPr/>
        </p:nvSpPr>
        <p:spPr>
          <a:xfrm>
            <a:off x="1038434" y="1402491"/>
            <a:ext cx="3418808" cy="523220"/>
          </a:xfrm>
          <a:prstGeom prst="rect">
            <a:avLst/>
          </a:prstGeom>
          <a:noFill/>
        </p:spPr>
        <p:txBody>
          <a:bodyPr wrap="square" rtlCol="0">
            <a:spAutoFit/>
          </a:bodyPr>
          <a:lstStyle/>
          <a:p>
            <a:r>
              <a:rPr lang="en-US" sz="2800" cap="small"/>
              <a:t>Copy</a:t>
            </a:r>
            <a:endParaRPr lang="en-US" sz="2800" dirty="0"/>
          </a:p>
        </p:txBody>
      </p:sp>
      <p:grpSp>
        <p:nvGrpSpPr>
          <p:cNvPr id="36" name="Group 35"/>
          <p:cNvGrpSpPr/>
          <p:nvPr/>
        </p:nvGrpSpPr>
        <p:grpSpPr>
          <a:xfrm>
            <a:off x="5451536" y="1862075"/>
            <a:ext cx="2599239" cy="1556416"/>
            <a:chOff x="4758373" y="1840410"/>
            <a:chExt cx="2599239" cy="1556416"/>
          </a:xfrm>
        </p:grpSpPr>
        <p:sp>
          <p:nvSpPr>
            <p:cNvPr id="24" name="Shape 2062"/>
            <p:cNvSpPr/>
            <p:nvPr/>
          </p:nvSpPr>
          <p:spPr>
            <a:xfrm>
              <a:off x="6565201" y="2880325"/>
              <a:ext cx="353796"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25" name="Shape 2063"/>
            <p:cNvSpPr/>
            <p:nvPr/>
          </p:nvSpPr>
          <p:spPr>
            <a:xfrm>
              <a:off x="5382245" y="2878741"/>
              <a:ext cx="1177392"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26" name="Shape 2064"/>
            <p:cNvSpPr/>
            <p:nvPr/>
          </p:nvSpPr>
          <p:spPr>
            <a:xfrm>
              <a:off x="5422759" y="2321181"/>
              <a:ext cx="1096363"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27" name="Shape 2065"/>
            <p:cNvSpPr/>
            <p:nvPr/>
          </p:nvSpPr>
          <p:spPr>
            <a:xfrm flipV="1">
              <a:off x="6539801" y="2131025"/>
              <a:ext cx="353796"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28" name="Shape 2066"/>
            <p:cNvSpPr/>
            <p:nvPr/>
          </p:nvSpPr>
          <p:spPr>
            <a:xfrm>
              <a:off x="5336548" y="1988951"/>
              <a:ext cx="1268785" cy="1268785"/>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sp>
          <p:nvSpPr>
            <p:cNvPr id="29" name="Shape 2067"/>
            <p:cNvSpPr/>
            <p:nvPr/>
          </p:nvSpPr>
          <p:spPr>
            <a:xfrm>
              <a:off x="4986072" y="2118301"/>
              <a:ext cx="401749"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dirty="0"/>
            </a:p>
          </p:txBody>
        </p:sp>
        <p:sp>
          <p:nvSpPr>
            <p:cNvPr id="30" name="Shape 2068"/>
            <p:cNvSpPr/>
            <p:nvPr/>
          </p:nvSpPr>
          <p:spPr>
            <a:xfrm>
              <a:off x="4758374" y="1840410"/>
              <a:ext cx="458660" cy="4472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1</a:t>
              </a:r>
            </a:p>
          </p:txBody>
        </p:sp>
        <p:sp>
          <p:nvSpPr>
            <p:cNvPr id="31" name="Shape 2069"/>
            <p:cNvSpPr/>
            <p:nvPr/>
          </p:nvSpPr>
          <p:spPr>
            <a:xfrm>
              <a:off x="4758373" y="2817843"/>
              <a:ext cx="366219" cy="5789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2</a:t>
              </a:r>
            </a:p>
          </p:txBody>
        </p:sp>
        <p:sp>
          <p:nvSpPr>
            <p:cNvPr id="33" name="Shape 2071"/>
            <p:cNvSpPr/>
            <p:nvPr/>
          </p:nvSpPr>
          <p:spPr>
            <a:xfrm>
              <a:off x="6914275" y="1865859"/>
              <a:ext cx="443337" cy="4472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1</a:t>
              </a:r>
            </a:p>
          </p:txBody>
        </p:sp>
        <p:sp>
          <p:nvSpPr>
            <p:cNvPr id="34" name="Shape 2072"/>
            <p:cNvSpPr/>
            <p:nvPr/>
          </p:nvSpPr>
          <p:spPr>
            <a:xfrm>
              <a:off x="6914274" y="2792492"/>
              <a:ext cx="350897" cy="5789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2</a:t>
              </a:r>
            </a:p>
          </p:txBody>
        </p:sp>
        <p:sp>
          <p:nvSpPr>
            <p:cNvPr id="35" name="Shape 2073"/>
            <p:cNvSpPr/>
            <p:nvPr/>
          </p:nvSpPr>
          <p:spPr>
            <a:xfrm flipV="1">
              <a:off x="4960672" y="2877689"/>
              <a:ext cx="401749" cy="202585"/>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grpSp>
      <p:graphicFrame>
        <p:nvGraphicFramePr>
          <p:cNvPr id="37" name="Table 104"/>
          <p:cNvGraphicFramePr/>
          <p:nvPr/>
        </p:nvGraphicFramePr>
        <p:xfrm>
          <a:off x="8334350" y="1698238"/>
          <a:ext cx="1217512" cy="1920097"/>
        </p:xfrm>
        <a:graphic>
          <a:graphicData uri="http://schemas.openxmlformats.org/drawingml/2006/table">
            <a:tbl>
              <a:tblPr firstRow="1"/>
              <a:tblGrid>
                <a:gridCol w="261114">
                  <a:extLst>
                    <a:ext uri="{9D8B030D-6E8A-4147-A177-3AD203B41FA5}">
                      <a16:colId xmlns:a16="http://schemas.microsoft.com/office/drawing/2014/main" val="20000"/>
                    </a:ext>
                  </a:extLst>
                </a:gridCol>
                <a:gridCol w="271994">
                  <a:extLst>
                    <a:ext uri="{9D8B030D-6E8A-4147-A177-3AD203B41FA5}">
                      <a16:colId xmlns:a16="http://schemas.microsoft.com/office/drawing/2014/main" val="20001"/>
                    </a:ext>
                  </a:extLst>
                </a:gridCol>
                <a:gridCol w="337273">
                  <a:extLst>
                    <a:ext uri="{9D8B030D-6E8A-4147-A177-3AD203B41FA5}">
                      <a16:colId xmlns:a16="http://schemas.microsoft.com/office/drawing/2014/main" val="20002"/>
                    </a:ext>
                  </a:extLst>
                </a:gridCol>
                <a:gridCol w="347131">
                  <a:extLst>
                    <a:ext uri="{9D8B030D-6E8A-4147-A177-3AD203B41FA5}">
                      <a16:colId xmlns:a16="http://schemas.microsoft.com/office/drawing/2014/main" val="20003"/>
                    </a:ext>
                  </a:extLst>
                </a:gridCol>
              </a:tblGrid>
              <a:tr h="380279">
                <a:tc>
                  <a:txBody>
                    <a:bodyPr/>
                    <a:lstStyle/>
                    <a:p>
                      <a:pPr algn="ctr" defTabSz="914400">
                        <a:tabLst>
                          <a:tab pos="1181100" algn="l"/>
                        </a:tabLst>
                        <a:defRPr sz="1800" i="1">
                          <a:latin typeface="Times"/>
                          <a:ea typeface="Times"/>
                          <a:cs typeface="Times"/>
                          <a:sym typeface="Times"/>
                        </a:defRPr>
                      </a:pPr>
                      <a:r>
                        <a:rPr dirty="0"/>
                        <a:t>i</a:t>
                      </a:r>
                      <a:r>
                        <a:rPr i="0" baseline="-25000" dirty="0"/>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i</a:t>
                      </a:r>
                      <a:r>
                        <a:rPr i="0" baseline="-25000" dirty="0"/>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algn="ctr" defTabSz="914400">
                        <a:defRPr sz="1800"/>
                      </a:pPr>
                      <a:r>
                        <a:rPr dirty="0"/>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0</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386513">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380279">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dirty="0"/>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pSp>
        <p:nvGrpSpPr>
          <p:cNvPr id="14" name="Group 13">
            <a:extLst>
              <a:ext uri="{FF2B5EF4-FFF2-40B4-BE49-F238E27FC236}">
                <a16:creationId xmlns:a16="http://schemas.microsoft.com/office/drawing/2014/main" id="{380E407D-EECC-4E10-820C-EF6EA357A8C5}"/>
              </a:ext>
            </a:extLst>
          </p:cNvPr>
          <p:cNvGrpSpPr/>
          <p:nvPr/>
        </p:nvGrpSpPr>
        <p:grpSpPr>
          <a:xfrm>
            <a:off x="1091928" y="4629325"/>
            <a:ext cx="3885907" cy="1505395"/>
            <a:chOff x="1918426" y="4648575"/>
            <a:chExt cx="3885907" cy="1505395"/>
          </a:xfrm>
        </p:grpSpPr>
        <p:pic>
          <p:nvPicPr>
            <p:cNvPr id="13" name="Picture 12">
              <a:extLst>
                <a:ext uri="{FF2B5EF4-FFF2-40B4-BE49-F238E27FC236}">
                  <a16:creationId xmlns:a16="http://schemas.microsoft.com/office/drawing/2014/main" id="{DF2AE1B4-4314-4822-8BC1-55F45DEDF5B6}"/>
                </a:ext>
              </a:extLst>
            </p:cNvPr>
            <p:cNvPicPr>
              <a:picLocks noChangeAspect="1"/>
            </p:cNvPicPr>
            <p:nvPr/>
          </p:nvPicPr>
          <p:blipFill rotWithShape="1">
            <a:blip r:embed="rId5">
              <a:extLst>
                <a:ext uri="{28A0092B-C50C-407E-A947-70E740481C1C}">
                  <a14:useLocalDpi xmlns:a14="http://schemas.microsoft.com/office/drawing/2010/main" val="0"/>
                </a:ext>
              </a:extLst>
            </a:blip>
            <a:srcRect l="15390" r="71241"/>
            <a:stretch/>
          </p:blipFill>
          <p:spPr>
            <a:xfrm>
              <a:off x="1918426" y="4648575"/>
              <a:ext cx="3885907" cy="1505395"/>
            </a:xfrm>
            <a:prstGeom prst="rect">
              <a:avLst/>
            </a:prstGeom>
          </p:spPr>
        </p:pic>
        <p:sp>
          <p:nvSpPr>
            <p:cNvPr id="41" name="Shape 2061"/>
            <p:cNvSpPr/>
            <p:nvPr/>
          </p:nvSpPr>
          <p:spPr>
            <a:xfrm>
              <a:off x="3192590" y="5722327"/>
              <a:ext cx="1384301" cy="1"/>
            </a:xfrm>
            <a:prstGeom prst="line">
              <a:avLst/>
            </a:prstGeom>
            <a:ln w="114300">
              <a:solidFill>
                <a:srgbClr val="FFD479">
                  <a:alpha val="70000"/>
                </a:srgbClr>
              </a:solidFill>
              <a:miter lim="400000"/>
              <a:tailEnd type="stealth"/>
            </a:ln>
          </p:spPr>
          <p:txBody>
            <a:bodyPr lIns="50800" tIns="50800" rIns="50800" bIns="50800" anchor="ctr"/>
            <a:lstStyle/>
            <a:p>
              <a:pPr>
                <a:defRPr sz="2400"/>
              </a:pPr>
              <a:endParaRPr sz="2400"/>
            </a:p>
          </p:txBody>
        </p:sp>
      </p:grpSp>
      <p:sp>
        <p:nvSpPr>
          <p:cNvPr id="42" name="TextBox 41"/>
          <p:cNvSpPr txBox="1"/>
          <p:nvPr/>
        </p:nvSpPr>
        <p:spPr>
          <a:xfrm>
            <a:off x="949688" y="4739694"/>
            <a:ext cx="129212" cy="1292662"/>
          </a:xfrm>
          <a:prstGeom prst="rect">
            <a:avLst/>
          </a:prstGeom>
          <a:noFill/>
        </p:spPr>
        <p:txBody>
          <a:bodyPr wrap="square" lIns="0" tIns="0" rIns="0" bIns="0" rtlCol="0" anchor="t" anchorCtr="0">
            <a:spAutoFit/>
          </a:bodyPr>
          <a:lstStyle/>
          <a:p>
            <a:r>
              <a:rPr lang="en-US" sz="1400" dirty="0"/>
              <a:t>0</a:t>
            </a:r>
          </a:p>
          <a:p>
            <a:r>
              <a:rPr lang="en-US" sz="1400" dirty="0"/>
              <a:t>0</a:t>
            </a:r>
          </a:p>
          <a:p>
            <a:r>
              <a:rPr lang="en-US" sz="1400" dirty="0"/>
              <a:t>0</a:t>
            </a:r>
          </a:p>
          <a:p>
            <a:r>
              <a:rPr lang="en-US" sz="1400" dirty="0"/>
              <a:t>1</a:t>
            </a:r>
          </a:p>
          <a:p>
            <a:r>
              <a:rPr lang="en-US" sz="1400" dirty="0"/>
              <a:t>1</a:t>
            </a:r>
          </a:p>
          <a:p>
            <a:r>
              <a:rPr lang="en-US" sz="1400" dirty="0"/>
              <a:t>1</a:t>
            </a:r>
          </a:p>
        </p:txBody>
      </p:sp>
      <p:sp>
        <p:nvSpPr>
          <p:cNvPr id="43" name="TextBox 42"/>
          <p:cNvSpPr txBox="1"/>
          <p:nvPr/>
        </p:nvSpPr>
        <p:spPr>
          <a:xfrm>
            <a:off x="5004377" y="4729109"/>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1</a:t>
            </a:r>
          </a:p>
          <a:p>
            <a:pPr algn="r"/>
            <a:r>
              <a:rPr lang="en-US" sz="1400" dirty="0"/>
              <a:t>0</a:t>
            </a:r>
          </a:p>
          <a:p>
            <a:pPr algn="r"/>
            <a:r>
              <a:rPr lang="en-US" sz="1400" dirty="0"/>
              <a:t>0</a:t>
            </a:r>
          </a:p>
          <a:p>
            <a:pPr algn="r"/>
            <a:r>
              <a:rPr lang="en-US" sz="1400" dirty="0"/>
              <a:t>0</a:t>
            </a:r>
          </a:p>
        </p:txBody>
      </p:sp>
      <p:sp>
        <p:nvSpPr>
          <p:cNvPr id="44" name="TextBox 43"/>
          <p:cNvSpPr txBox="1"/>
          <p:nvPr/>
        </p:nvSpPr>
        <p:spPr>
          <a:xfrm>
            <a:off x="1038434" y="4130518"/>
            <a:ext cx="3418808" cy="523220"/>
          </a:xfrm>
          <a:prstGeom prst="rect">
            <a:avLst/>
          </a:prstGeom>
          <a:noFill/>
        </p:spPr>
        <p:txBody>
          <a:bodyPr wrap="square" rtlCol="0">
            <a:spAutoFit/>
          </a:bodyPr>
          <a:lstStyle/>
          <a:p>
            <a:r>
              <a:rPr lang="en-US" sz="2800" cap="small"/>
              <a:t>Sorting</a:t>
            </a:r>
            <a:endParaRPr lang="en-US" sz="2800" dirty="0"/>
          </a:p>
        </p:txBody>
      </p:sp>
      <p:graphicFrame>
        <p:nvGraphicFramePr>
          <p:cNvPr id="57" name="Table 104"/>
          <p:cNvGraphicFramePr/>
          <p:nvPr/>
        </p:nvGraphicFramePr>
        <p:xfrm>
          <a:off x="8334350" y="4342860"/>
          <a:ext cx="1217512" cy="1920097"/>
        </p:xfrm>
        <a:graphic>
          <a:graphicData uri="http://schemas.openxmlformats.org/drawingml/2006/table">
            <a:tbl>
              <a:tblPr firstRow="1"/>
              <a:tblGrid>
                <a:gridCol w="261114">
                  <a:extLst>
                    <a:ext uri="{9D8B030D-6E8A-4147-A177-3AD203B41FA5}">
                      <a16:colId xmlns:a16="http://schemas.microsoft.com/office/drawing/2014/main" val="20000"/>
                    </a:ext>
                  </a:extLst>
                </a:gridCol>
                <a:gridCol w="271994">
                  <a:extLst>
                    <a:ext uri="{9D8B030D-6E8A-4147-A177-3AD203B41FA5}">
                      <a16:colId xmlns:a16="http://schemas.microsoft.com/office/drawing/2014/main" val="20001"/>
                    </a:ext>
                  </a:extLst>
                </a:gridCol>
                <a:gridCol w="337273">
                  <a:extLst>
                    <a:ext uri="{9D8B030D-6E8A-4147-A177-3AD203B41FA5}">
                      <a16:colId xmlns:a16="http://schemas.microsoft.com/office/drawing/2014/main" val="20002"/>
                    </a:ext>
                  </a:extLst>
                </a:gridCol>
                <a:gridCol w="347131">
                  <a:extLst>
                    <a:ext uri="{9D8B030D-6E8A-4147-A177-3AD203B41FA5}">
                      <a16:colId xmlns:a16="http://schemas.microsoft.com/office/drawing/2014/main" val="20003"/>
                    </a:ext>
                  </a:extLst>
                </a:gridCol>
              </a:tblGrid>
              <a:tr h="380279">
                <a:tc>
                  <a:txBody>
                    <a:bodyPr/>
                    <a:lstStyle/>
                    <a:p>
                      <a:pPr algn="ctr" defTabSz="914400">
                        <a:tabLst>
                          <a:tab pos="1181100" algn="l"/>
                        </a:tabLst>
                        <a:defRPr sz="1800" i="1">
                          <a:latin typeface="Times"/>
                          <a:ea typeface="Times"/>
                          <a:cs typeface="Times"/>
                          <a:sym typeface="Times"/>
                        </a:defRPr>
                      </a:pPr>
                      <a:r>
                        <a:rPr dirty="0"/>
                        <a:t>i</a:t>
                      </a:r>
                      <a:r>
                        <a:rPr i="0" baseline="-25000" dirty="0"/>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i</a:t>
                      </a:r>
                      <a:r>
                        <a:rPr i="0" baseline="-25000" dirty="0"/>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algn="ctr" defTabSz="914400">
                        <a:tabLst>
                          <a:tab pos="1181100" algn="l"/>
                        </a:tabLst>
                        <a:defRPr sz="1800" i="1">
                          <a:latin typeface="Times"/>
                          <a:ea typeface="Times"/>
                          <a:cs typeface="Times"/>
                          <a:sym typeface="Times"/>
                        </a:defRPr>
                      </a:pPr>
                      <a:r>
                        <a:rPr dirty="0"/>
                        <a:t>o</a:t>
                      </a:r>
                      <a:r>
                        <a:rPr i="0" baseline="-25000" dirty="0"/>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algn="ctr" defTabSz="914400">
                        <a:defRPr sz="1800"/>
                      </a:pPr>
                      <a:r>
                        <a:rPr dirty="0"/>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386513">
                <a:tc>
                  <a:txBody>
                    <a:bodyPr/>
                    <a:lstStyle/>
                    <a:p>
                      <a:pPr algn="ctr" defTabSz="914400">
                        <a:defRPr sz="1800"/>
                      </a:pPr>
                      <a: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386513">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380279">
                <a:tc>
                  <a:txBody>
                    <a:bodyPr/>
                    <a:lstStyle/>
                    <a:p>
                      <a:pPr algn="ctr" defTabSz="914400">
                        <a:defRPr sz="1800"/>
                      </a:pPr>
                      <a: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algn="ctr" defTabSz="914400">
                        <a:defRPr sz="1800"/>
                      </a:pPr>
                      <a:r>
                        <a:rPr dirty="0"/>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algn="ctr"/>
                      <a:r>
                        <a:rPr lang="en-US" dirty="0"/>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algn="ctr"/>
                      <a:r>
                        <a:rPr lang="en-US" dirty="0"/>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pSp>
        <p:nvGrpSpPr>
          <p:cNvPr id="60" name="Group 2098"/>
          <p:cNvGrpSpPr/>
          <p:nvPr/>
        </p:nvGrpSpPr>
        <p:grpSpPr>
          <a:xfrm>
            <a:off x="5224168" y="4529449"/>
            <a:ext cx="3429519" cy="1581820"/>
            <a:chOff x="254955" y="0"/>
            <a:chExt cx="3429515" cy="1581816"/>
          </a:xfrm>
        </p:grpSpPr>
        <p:pic>
          <p:nvPicPr>
            <p:cNvPr id="61" name="OR_ANSI.svg.png"/>
            <p:cNvPicPr>
              <a:picLocks noChangeAspect="1"/>
            </p:cNvPicPr>
            <p:nvPr/>
          </p:nvPicPr>
          <p:blipFill>
            <a:blip r:embed="rId6"/>
            <a:srcRect l="20538"/>
            <a:stretch>
              <a:fillRect/>
            </a:stretch>
          </p:blipFill>
          <p:spPr>
            <a:xfrm>
              <a:off x="1443323" y="356834"/>
              <a:ext cx="677237" cy="426142"/>
            </a:xfrm>
            <a:prstGeom prst="rect">
              <a:avLst/>
            </a:prstGeom>
            <a:ln w="12700" cap="flat">
              <a:noFill/>
              <a:miter lim="400000"/>
            </a:ln>
            <a:effectLst/>
          </p:spPr>
        </p:pic>
        <p:sp>
          <p:nvSpPr>
            <p:cNvPr id="62" name="Shape 2080"/>
            <p:cNvSpPr/>
            <p:nvPr/>
          </p:nvSpPr>
          <p:spPr>
            <a:xfrm>
              <a:off x="2109265" y="9764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3" name="Shape 2081"/>
            <p:cNvSpPr/>
            <p:nvPr/>
          </p:nvSpPr>
          <p:spPr>
            <a:xfrm flipV="1">
              <a:off x="2109265" y="3795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4" name="Shape 2082"/>
            <p:cNvSpPr/>
            <p:nvPr/>
          </p:nvSpPr>
          <p:spPr>
            <a:xfrm>
              <a:off x="466637" y="277891"/>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5" name="Shape 2083"/>
            <p:cNvSpPr/>
            <p:nvPr/>
          </p:nvSpPr>
          <p:spPr>
            <a:xfrm>
              <a:off x="254955" y="0"/>
              <a:ext cx="442644" cy="4472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1</a:t>
              </a:r>
            </a:p>
          </p:txBody>
        </p:sp>
        <p:sp>
          <p:nvSpPr>
            <p:cNvPr id="66" name="Shape 2084"/>
            <p:cNvSpPr/>
            <p:nvPr/>
          </p:nvSpPr>
          <p:spPr>
            <a:xfrm>
              <a:off x="268707" y="1002833"/>
              <a:ext cx="354148" cy="5789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i</a:t>
              </a:r>
              <a:r>
                <a:rPr sz="2000" baseline="-25000" dirty="0"/>
                <a:t>2</a:t>
              </a:r>
            </a:p>
          </p:txBody>
        </p:sp>
        <p:sp>
          <p:nvSpPr>
            <p:cNvPr id="67" name="Shape 2085"/>
            <p:cNvSpPr/>
            <p:nvPr/>
          </p:nvSpPr>
          <p:spPr>
            <a:xfrm>
              <a:off x="2120560" y="10090"/>
              <a:ext cx="1563910" cy="4472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OR(i</a:t>
              </a:r>
              <a:r>
                <a:rPr sz="2000" baseline="-25000" dirty="0"/>
                <a:t>1</a:t>
              </a:r>
              <a:r>
                <a:rPr sz="2000" dirty="0"/>
                <a:t>,i</a:t>
              </a:r>
              <a:r>
                <a:rPr sz="2000" baseline="-25000" dirty="0"/>
                <a:t>2</a:t>
              </a:r>
              <a:r>
                <a:rPr sz="2000" dirty="0"/>
                <a:t>)</a:t>
              </a:r>
            </a:p>
          </p:txBody>
        </p:sp>
        <p:sp>
          <p:nvSpPr>
            <p:cNvPr id="68" name="Shape 2086"/>
            <p:cNvSpPr/>
            <p:nvPr/>
          </p:nvSpPr>
          <p:spPr>
            <a:xfrm flipV="1">
              <a:off x="453937" y="1062680"/>
              <a:ext cx="401748" cy="202585"/>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9" name="Shape 2087"/>
            <p:cNvSpPr/>
            <p:nvPr/>
          </p:nvSpPr>
          <p:spPr>
            <a:xfrm>
              <a:off x="1831840" y="967144"/>
              <a:ext cx="262170"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0" name="Shape 2109"/>
            <p:cNvSpPr/>
            <p:nvPr/>
          </p:nvSpPr>
          <p:spPr>
            <a:xfrm>
              <a:off x="1159806" y="650099"/>
              <a:ext cx="371495" cy="256005"/>
            </a:xfrm>
            <a:custGeom>
              <a:avLst/>
              <a:gdLst/>
              <a:ahLst/>
              <a:cxnLst>
                <a:cxn ang="0">
                  <a:pos x="wd2" y="hd2"/>
                </a:cxn>
                <a:cxn ang="5400000">
                  <a:pos x="wd2" y="hd2"/>
                </a:cxn>
                <a:cxn ang="10800000">
                  <a:pos x="wd2" y="hd2"/>
                </a:cxn>
                <a:cxn ang="16200000">
                  <a:pos x="wd2" y="hd2"/>
                </a:cxn>
              </a:cxnLst>
              <a:rect l="0" t="0" r="r" b="b"/>
              <a:pathLst>
                <a:path w="21600" h="21263" extrusionOk="0">
                  <a:moveTo>
                    <a:pt x="0" y="21263"/>
                  </a:moveTo>
                  <a:cubicBezTo>
                    <a:pt x="2580" y="6747"/>
                    <a:pt x="9780" y="-337"/>
                    <a:pt x="21600" y="12"/>
                  </a:cubicBezTo>
                </a:path>
              </a:pathLst>
            </a:custGeom>
            <a:noFill/>
            <a:ln w="19050" cap="flat">
              <a:solidFill>
                <a:srgbClr val="000000"/>
              </a:solidFill>
              <a:prstDash val="solid"/>
              <a:miter lim="400000"/>
            </a:ln>
            <a:effectLst/>
          </p:spPr>
          <p:txBody>
            <a:bodyPr/>
            <a:lstStyle/>
            <a:p>
              <a:endParaRPr/>
            </a:p>
          </p:txBody>
        </p:sp>
        <p:sp>
          <p:nvSpPr>
            <p:cNvPr id="71" name="Shape 2110"/>
            <p:cNvSpPr/>
            <p:nvPr/>
          </p:nvSpPr>
          <p:spPr>
            <a:xfrm>
              <a:off x="1000628" y="894908"/>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72" name="Shape 2090"/>
            <p:cNvSpPr/>
            <p:nvPr/>
          </p:nvSpPr>
          <p:spPr>
            <a:xfrm>
              <a:off x="927706" y="484160"/>
              <a:ext cx="615519"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73" name="pasted-image.png"/>
            <p:cNvPicPr>
              <a:picLocks noChangeAspect="1"/>
            </p:cNvPicPr>
            <p:nvPr/>
          </p:nvPicPr>
          <p:blipFill>
            <a:blip r:embed="rId7"/>
            <a:srcRect l="29575" r="29575"/>
            <a:stretch>
              <a:fillRect/>
            </a:stretch>
          </p:blipFill>
          <p:spPr>
            <a:xfrm>
              <a:off x="1468723" y="744272"/>
              <a:ext cx="367289" cy="449570"/>
            </a:xfrm>
            <a:prstGeom prst="rect">
              <a:avLst/>
            </a:prstGeom>
            <a:ln w="12700" cap="flat">
              <a:noFill/>
              <a:miter lim="400000"/>
            </a:ln>
            <a:effectLst/>
          </p:spPr>
        </p:pic>
        <p:sp>
          <p:nvSpPr>
            <p:cNvPr id="74" name="Shape 2092"/>
            <p:cNvSpPr/>
            <p:nvPr/>
          </p:nvSpPr>
          <p:spPr>
            <a:xfrm>
              <a:off x="859766" y="1052721"/>
              <a:ext cx="615518"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5" name="Shape 2111"/>
            <p:cNvSpPr/>
            <p:nvPr/>
          </p:nvSpPr>
          <p:spPr>
            <a:xfrm>
              <a:off x="1151433" y="628861"/>
              <a:ext cx="334109" cy="248812"/>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76" name="Shape 2112"/>
            <p:cNvSpPr/>
            <p:nvPr/>
          </p:nvSpPr>
          <p:spPr>
            <a:xfrm>
              <a:off x="994943" y="483563"/>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77" name="Shape 2095"/>
            <p:cNvSpPr/>
            <p:nvPr/>
          </p:nvSpPr>
          <p:spPr>
            <a:xfrm>
              <a:off x="919620" y="491363"/>
              <a:ext cx="100814"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8" name="Shape 2096"/>
            <p:cNvSpPr/>
            <p:nvPr/>
          </p:nvSpPr>
          <p:spPr>
            <a:xfrm>
              <a:off x="831051" y="139700"/>
              <a:ext cx="1293820" cy="1293819"/>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sp>
          <p:nvSpPr>
            <p:cNvPr id="79" name="Shape 2097"/>
            <p:cNvSpPr/>
            <p:nvPr/>
          </p:nvSpPr>
          <p:spPr>
            <a:xfrm>
              <a:off x="2109265" y="1061555"/>
              <a:ext cx="1563910" cy="4472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defRPr sz="2000" i="1">
                  <a:latin typeface="Times"/>
                  <a:ea typeface="Times"/>
                  <a:cs typeface="Times"/>
                  <a:sym typeface="Times"/>
                </a:defRPr>
              </a:pPr>
              <a:r>
                <a:rPr sz="2000" dirty="0"/>
                <a:t>AND(i</a:t>
              </a:r>
              <a:r>
                <a:rPr sz="2000" baseline="-25000" dirty="0"/>
                <a:t>1</a:t>
              </a:r>
              <a:r>
                <a:rPr sz="2000" dirty="0"/>
                <a:t>,i</a:t>
              </a:r>
              <a:r>
                <a:rPr sz="2000" baseline="-25000" dirty="0"/>
                <a:t>2</a:t>
              </a:r>
              <a:r>
                <a:rPr sz="2000" dirty="0"/>
                <a:t>)</a:t>
              </a:r>
            </a:p>
          </p:txBody>
        </p:sp>
      </p:grpSp>
      <p:sp>
        <p:nvSpPr>
          <p:cNvPr id="80" name="Rectangle 79"/>
          <p:cNvSpPr/>
          <p:nvPr/>
        </p:nvSpPr>
        <p:spPr>
          <a:xfrm>
            <a:off x="6079847" y="1377913"/>
            <a:ext cx="1158587" cy="369332"/>
          </a:xfrm>
          <a:prstGeom prst="rect">
            <a:avLst/>
          </a:prstGeom>
        </p:spPr>
        <p:txBody>
          <a:bodyPr wrap="none">
            <a:spAutoFit/>
          </a:bodyPr>
          <a:lstStyle/>
          <a:p>
            <a:r>
              <a:rPr lang="en-US" cap="small"/>
              <a:t>Copy</a:t>
            </a:r>
            <a:r>
              <a:rPr lang="en-US"/>
              <a:t> </a:t>
            </a:r>
            <a:r>
              <a:rPr lang="en-US" dirty="0"/>
              <a:t>gates</a:t>
            </a:r>
          </a:p>
        </p:txBody>
      </p:sp>
      <p:sp>
        <p:nvSpPr>
          <p:cNvPr id="81" name="Rectangle 80"/>
          <p:cNvSpPr/>
          <p:nvPr/>
        </p:nvSpPr>
        <p:spPr>
          <a:xfrm>
            <a:off x="5734222" y="4139640"/>
            <a:ext cx="1429109" cy="369332"/>
          </a:xfrm>
          <a:prstGeom prst="rect">
            <a:avLst/>
          </a:prstGeom>
        </p:spPr>
        <p:txBody>
          <a:bodyPr wrap="none">
            <a:spAutoFit/>
          </a:bodyPr>
          <a:lstStyle/>
          <a:p>
            <a:r>
              <a:rPr lang="en-US" cap="small"/>
              <a:t>Sorting</a:t>
            </a:r>
            <a:r>
              <a:rPr lang="en-US"/>
              <a:t> </a:t>
            </a:r>
            <a:r>
              <a:rPr lang="en-US" dirty="0"/>
              <a:t>gates</a:t>
            </a:r>
          </a:p>
        </p:txBody>
      </p:sp>
      <p:pic>
        <p:nvPicPr>
          <p:cNvPr id="16" name="Picture 15">
            <a:extLst>
              <a:ext uri="{FF2B5EF4-FFF2-40B4-BE49-F238E27FC236}">
                <a16:creationId xmlns:a16="http://schemas.microsoft.com/office/drawing/2014/main" id="{0D1D5800-D510-49F3-8304-5AE4EB2D3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4760" y="1698238"/>
            <a:ext cx="1305805" cy="1958707"/>
          </a:xfrm>
          <a:prstGeom prst="rect">
            <a:avLst/>
          </a:prstGeom>
        </p:spPr>
      </p:pic>
      <p:pic>
        <p:nvPicPr>
          <p:cNvPr id="18" name="Picture 17">
            <a:extLst>
              <a:ext uri="{FF2B5EF4-FFF2-40B4-BE49-F238E27FC236}">
                <a16:creationId xmlns:a16="http://schemas.microsoft.com/office/drawing/2014/main" id="{982DEA39-C118-4C92-9763-4AF897B93A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4760" y="4294369"/>
            <a:ext cx="1305805" cy="1958707"/>
          </a:xfrm>
          <a:prstGeom prst="rect">
            <a:avLst/>
          </a:prstGeom>
        </p:spPr>
      </p:pic>
      <p:pic>
        <p:nvPicPr>
          <p:cNvPr id="54" name="Picture 53">
            <a:extLst>
              <a:ext uri="{FF2B5EF4-FFF2-40B4-BE49-F238E27FC236}">
                <a16:creationId xmlns:a16="http://schemas.microsoft.com/office/drawing/2014/main" id="{268D6796-EFC2-4612-BBF6-8CE2A8B3A64F}"/>
              </a:ext>
            </a:extLst>
          </p:cNvPr>
          <p:cNvPicPr>
            <a:picLocks noChangeAspect="1"/>
          </p:cNvPicPr>
          <p:nvPr/>
        </p:nvPicPr>
        <p:blipFill rotWithShape="1">
          <a:blip r:embed="rId4">
            <a:extLst>
              <a:ext uri="{28A0092B-C50C-407E-A947-70E740481C1C}">
                <a14:useLocalDpi xmlns:a14="http://schemas.microsoft.com/office/drawing/2010/main" val="0"/>
              </a:ext>
            </a:extLst>
          </a:blip>
          <a:srcRect l="16089" r="83156"/>
          <a:stretch/>
        </p:blipFill>
        <p:spPr>
          <a:xfrm>
            <a:off x="1076283" y="1980894"/>
            <a:ext cx="221389" cy="1517859"/>
          </a:xfrm>
          <a:prstGeom prst="rect">
            <a:avLst/>
          </a:prstGeom>
        </p:spPr>
      </p:pic>
      <p:sp>
        <p:nvSpPr>
          <p:cNvPr id="11" name="Slide Number Placeholder 10">
            <a:extLst>
              <a:ext uri="{FF2B5EF4-FFF2-40B4-BE49-F238E27FC236}">
                <a16:creationId xmlns:a16="http://schemas.microsoft.com/office/drawing/2014/main" id="{D86DC7B7-D665-48A9-AAF6-D97CDA277F08}"/>
              </a:ext>
            </a:extLst>
          </p:cNvPr>
          <p:cNvSpPr>
            <a:spLocks noGrp="1"/>
          </p:cNvSpPr>
          <p:nvPr>
            <p:ph type="sldNum" sz="quarter" idx="12"/>
          </p:nvPr>
        </p:nvSpPr>
        <p:spPr/>
        <p:txBody>
          <a:bodyPr/>
          <a:lstStyle/>
          <a:p>
            <a:fld id="{9D23B66A-CE92-4F70-B5A2-EE913266E6CF}" type="slidenum">
              <a:rPr lang="en-US" smtClean="0"/>
              <a:pPr/>
              <a:t>111</a:t>
            </a:fld>
            <a:r>
              <a:rPr lang="en-US"/>
              <a:t>/48</a:t>
            </a:r>
            <a:endParaRPr lang="en-US" dirty="0"/>
          </a:p>
        </p:txBody>
      </p:sp>
    </p:spTree>
    <p:custDataLst>
      <p:tags r:id="rId1"/>
    </p:custDataLst>
    <p:extLst>
      <p:ext uri="{BB962C8B-B14F-4D97-AF65-F5344CB8AC3E}">
        <p14:creationId xmlns:p14="http://schemas.microsoft.com/office/powerpoint/2010/main" val="8135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fade">
                                      <p:cBhvr>
                                        <p:cTn id="31" dur="500"/>
                                        <p:tgtEl>
                                          <p:spTgt spid="8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p:bldP spid="43" grpId="0"/>
      <p:bldP spid="44" grpId="0"/>
      <p:bldP spid="8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09" y="402880"/>
            <a:ext cx="11271183" cy="758945"/>
          </a:xfrm>
        </p:spPr>
        <p:txBody>
          <a:bodyPr>
            <a:normAutofit/>
          </a:bodyPr>
          <a:lstStyle/>
          <a:p>
            <a:r>
              <a:rPr lang="en-US"/>
              <a:t>Example circuits with different gates in each row</a:t>
            </a:r>
            <a:endParaRPr lang="en-US" dirty="0"/>
          </a:p>
        </p:txBody>
      </p:sp>
      <p:grpSp>
        <p:nvGrpSpPr>
          <p:cNvPr id="12" name="Group 11">
            <a:extLst>
              <a:ext uri="{FF2B5EF4-FFF2-40B4-BE49-F238E27FC236}">
                <a16:creationId xmlns:a16="http://schemas.microsoft.com/office/drawing/2014/main" id="{BDD9B749-14FE-45B2-A77C-75FB057ECC5E}"/>
              </a:ext>
            </a:extLst>
          </p:cNvPr>
          <p:cNvGrpSpPr/>
          <p:nvPr/>
        </p:nvGrpSpPr>
        <p:grpSpPr>
          <a:xfrm>
            <a:off x="2388215" y="1944770"/>
            <a:ext cx="4310939" cy="1486334"/>
            <a:chOff x="940762" y="2006817"/>
            <a:chExt cx="4310939" cy="1486334"/>
          </a:xfrm>
        </p:grpSpPr>
        <p:pic>
          <p:nvPicPr>
            <p:cNvPr id="56" name="Picture 55">
              <a:extLst>
                <a:ext uri="{FF2B5EF4-FFF2-40B4-BE49-F238E27FC236}">
                  <a16:creationId xmlns:a16="http://schemas.microsoft.com/office/drawing/2014/main" id="{66454E4F-5411-4D17-9B46-CCE28199BD0B}"/>
                </a:ext>
              </a:extLst>
            </p:cNvPr>
            <p:cNvPicPr>
              <a:picLocks noChangeAspect="1"/>
            </p:cNvPicPr>
            <p:nvPr/>
          </p:nvPicPr>
          <p:blipFill rotWithShape="1">
            <a:blip r:embed="rId4">
              <a:extLst>
                <a:ext uri="{28A0092B-C50C-407E-A947-70E740481C1C}">
                  <a14:useLocalDpi xmlns:a14="http://schemas.microsoft.com/office/drawing/2010/main" val="0"/>
                </a:ext>
              </a:extLst>
            </a:blip>
            <a:srcRect l="15381" r="70521"/>
            <a:stretch/>
          </p:blipFill>
          <p:spPr>
            <a:xfrm>
              <a:off x="1073758" y="2006817"/>
              <a:ext cx="4045930" cy="1486334"/>
            </a:xfrm>
            <a:prstGeom prst="rect">
              <a:avLst/>
            </a:prstGeom>
          </p:spPr>
        </p:pic>
        <p:sp>
          <p:nvSpPr>
            <p:cNvPr id="6" name="TextBox 5"/>
            <p:cNvSpPr txBox="1"/>
            <p:nvPr/>
          </p:nvSpPr>
          <p:spPr>
            <a:xfrm>
              <a:off x="940762" y="2100478"/>
              <a:ext cx="129212" cy="1292662"/>
            </a:xfrm>
            <a:prstGeom prst="rect">
              <a:avLst/>
            </a:prstGeom>
            <a:noFill/>
          </p:spPr>
          <p:txBody>
            <a:bodyPr wrap="square" lIns="0" tIns="0" rIns="0" bIns="0" rtlCol="0" anchor="t" anchorCtr="0">
              <a:spAutoFit/>
            </a:bodyPr>
            <a:lstStyle/>
            <a:p>
              <a:r>
                <a:rPr lang="en-US" sz="1400" dirty="0"/>
                <a:t>1</a:t>
              </a:r>
            </a:p>
            <a:p>
              <a:r>
                <a:rPr lang="en-US" sz="1400" dirty="0"/>
                <a:t>0</a:t>
              </a:r>
            </a:p>
            <a:p>
              <a:r>
                <a:rPr lang="en-US" sz="1400" dirty="0"/>
                <a:t>0</a:t>
              </a:r>
            </a:p>
            <a:p>
              <a:r>
                <a:rPr lang="en-US" sz="1400" dirty="0"/>
                <a:t>1</a:t>
              </a:r>
            </a:p>
            <a:p>
              <a:r>
                <a:rPr lang="en-US" sz="1400" dirty="0"/>
                <a:t>0</a:t>
              </a:r>
            </a:p>
            <a:p>
              <a:r>
                <a:rPr lang="en-US" sz="1400" dirty="0"/>
                <a:t>1</a:t>
              </a:r>
            </a:p>
          </p:txBody>
        </p:sp>
        <p:sp>
          <p:nvSpPr>
            <p:cNvPr id="7" name="TextBox 6"/>
            <p:cNvSpPr txBox="1"/>
            <p:nvPr/>
          </p:nvSpPr>
          <p:spPr>
            <a:xfrm>
              <a:off x="5122488" y="2093783"/>
              <a:ext cx="129213" cy="1292662"/>
            </a:xfrm>
            <a:prstGeom prst="rect">
              <a:avLst/>
            </a:prstGeom>
            <a:noFill/>
          </p:spPr>
          <p:txBody>
            <a:bodyPr wrap="square" lIns="0" tIns="0" rIns="0" bIns="0" rtlCol="0" anchor="t" anchorCtr="0">
              <a:spAutoFit/>
            </a:bodyPr>
            <a:lstStyle/>
            <a:p>
              <a:pPr algn="r"/>
              <a:r>
                <a:rPr lang="en-US" sz="1400"/>
                <a:t>00</a:t>
              </a:r>
              <a:endParaRPr lang="en-US" sz="1400" dirty="0"/>
            </a:p>
            <a:p>
              <a:pPr algn="r"/>
              <a:r>
                <a:rPr lang="en-US" sz="1400" dirty="0"/>
                <a:t>0</a:t>
              </a:r>
            </a:p>
            <a:p>
              <a:pPr algn="r"/>
              <a:r>
                <a:rPr lang="en-US" sz="1400"/>
                <a:t>1</a:t>
              </a:r>
              <a:endParaRPr lang="en-US" sz="1400" dirty="0"/>
            </a:p>
            <a:p>
              <a:pPr algn="r"/>
              <a:r>
                <a:rPr lang="en-US" sz="1400"/>
                <a:t>00</a:t>
              </a:r>
              <a:endParaRPr lang="en-US" sz="1400" dirty="0"/>
            </a:p>
          </p:txBody>
        </p:sp>
      </p:grpSp>
      <p:sp>
        <p:nvSpPr>
          <p:cNvPr id="8" name="TextBox 7"/>
          <p:cNvSpPr txBox="1"/>
          <p:nvPr/>
        </p:nvSpPr>
        <p:spPr>
          <a:xfrm>
            <a:off x="563209" y="1183740"/>
            <a:ext cx="1249445" cy="523220"/>
          </a:xfrm>
          <a:prstGeom prst="rect">
            <a:avLst/>
          </a:prstGeom>
          <a:noFill/>
        </p:spPr>
        <p:txBody>
          <a:bodyPr wrap="square" rtlCol="0">
            <a:spAutoFit/>
          </a:bodyPr>
          <a:lstStyle/>
          <a:p>
            <a:r>
              <a:rPr lang="en-US" sz="2800" cap="small"/>
              <a:t>Parity</a:t>
            </a:r>
            <a:endParaRPr lang="en-US" sz="2800" dirty="0"/>
          </a:p>
        </p:txBody>
      </p:sp>
      <p:pic>
        <p:nvPicPr>
          <p:cNvPr id="10" name="Picture 9">
            <a:extLst>
              <a:ext uri="{FF2B5EF4-FFF2-40B4-BE49-F238E27FC236}">
                <a16:creationId xmlns:a16="http://schemas.microsoft.com/office/drawing/2014/main" id="{AFA93718-6BA7-4729-899C-5C5F14FF7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109" y="1748350"/>
            <a:ext cx="1407741" cy="2111613"/>
          </a:xfrm>
          <a:prstGeom prst="rect">
            <a:avLst/>
          </a:prstGeom>
        </p:spPr>
      </p:pic>
      <p:pic>
        <p:nvPicPr>
          <p:cNvPr id="20" name="Picture 19">
            <a:extLst>
              <a:ext uri="{FF2B5EF4-FFF2-40B4-BE49-F238E27FC236}">
                <a16:creationId xmlns:a16="http://schemas.microsoft.com/office/drawing/2014/main" id="{FF0411C3-1055-42D9-9B85-154A4CD027B3}"/>
              </a:ext>
            </a:extLst>
          </p:cNvPr>
          <p:cNvPicPr>
            <a:picLocks noChangeAspect="1"/>
          </p:cNvPicPr>
          <p:nvPr/>
        </p:nvPicPr>
        <p:blipFill rotWithShape="1">
          <a:blip r:embed="rId6">
            <a:extLst>
              <a:ext uri="{28A0092B-C50C-407E-A947-70E740481C1C}">
                <a14:useLocalDpi xmlns:a14="http://schemas.microsoft.com/office/drawing/2010/main" val="0"/>
              </a:ext>
            </a:extLst>
          </a:blip>
          <a:srcRect l="15413" r="70521"/>
          <a:stretch/>
        </p:blipFill>
        <p:spPr>
          <a:xfrm>
            <a:off x="2507641" y="4795553"/>
            <a:ext cx="4070350" cy="1498793"/>
          </a:xfrm>
          <a:prstGeom prst="rect">
            <a:avLst/>
          </a:prstGeom>
        </p:spPr>
      </p:pic>
      <p:sp>
        <p:nvSpPr>
          <p:cNvPr id="85" name="TextBox 84">
            <a:extLst>
              <a:ext uri="{FF2B5EF4-FFF2-40B4-BE49-F238E27FC236}">
                <a16:creationId xmlns:a16="http://schemas.microsoft.com/office/drawing/2014/main" id="{AB9CE6F1-EECE-4706-84CE-3C15A9D4C180}"/>
              </a:ext>
            </a:extLst>
          </p:cNvPr>
          <p:cNvSpPr txBox="1"/>
          <p:nvPr/>
        </p:nvSpPr>
        <p:spPr>
          <a:xfrm>
            <a:off x="563209" y="4068200"/>
            <a:ext cx="2340201" cy="523220"/>
          </a:xfrm>
          <a:prstGeom prst="rect">
            <a:avLst/>
          </a:prstGeom>
          <a:noFill/>
        </p:spPr>
        <p:txBody>
          <a:bodyPr wrap="square" rtlCol="0">
            <a:spAutoFit/>
          </a:bodyPr>
          <a:lstStyle/>
          <a:p>
            <a:r>
              <a:rPr lang="en-US" sz="2800" cap="small"/>
              <a:t>MultipleOf3</a:t>
            </a:r>
            <a:endParaRPr lang="en-US" sz="2800" dirty="0"/>
          </a:p>
        </p:txBody>
      </p:sp>
      <p:pic>
        <p:nvPicPr>
          <p:cNvPr id="17" name="Picture 16">
            <a:extLst>
              <a:ext uri="{FF2B5EF4-FFF2-40B4-BE49-F238E27FC236}">
                <a16:creationId xmlns:a16="http://schemas.microsoft.com/office/drawing/2014/main" id="{FA672532-2555-4B8C-B982-6FD87D9E2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108" y="4589992"/>
            <a:ext cx="1407741" cy="2111611"/>
          </a:xfrm>
          <a:prstGeom prst="rect">
            <a:avLst/>
          </a:prstGeom>
        </p:spPr>
      </p:pic>
      <p:cxnSp>
        <p:nvCxnSpPr>
          <p:cNvPr id="32" name="Straight Connector 31">
            <a:extLst>
              <a:ext uri="{FF2B5EF4-FFF2-40B4-BE49-F238E27FC236}">
                <a16:creationId xmlns:a16="http://schemas.microsoft.com/office/drawing/2014/main" id="{E9F80A4F-684C-49A8-A465-FFA03E4A40B7}"/>
              </a:ext>
            </a:extLst>
          </p:cNvPr>
          <p:cNvCxnSpPr>
            <a:cxnSpLocks/>
          </p:cNvCxnSpPr>
          <p:nvPr/>
        </p:nvCxnSpPr>
        <p:spPr>
          <a:xfrm flipV="1">
            <a:off x="0" y="4022417"/>
            <a:ext cx="12192000" cy="1"/>
          </a:xfrm>
          <a:prstGeom prst="line">
            <a:avLst/>
          </a:prstGeom>
          <a:ln w="3810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4FF79886-8747-4D69-936B-146F18975054}"/>
              </a:ext>
            </a:extLst>
          </p:cNvPr>
          <p:cNvSpPr txBox="1"/>
          <p:nvPr/>
        </p:nvSpPr>
        <p:spPr>
          <a:xfrm>
            <a:off x="7351180" y="4896848"/>
            <a:ext cx="129212" cy="1292662"/>
          </a:xfrm>
          <a:prstGeom prst="rect">
            <a:avLst/>
          </a:prstGeom>
          <a:noFill/>
        </p:spPr>
        <p:txBody>
          <a:bodyPr wrap="square" lIns="0" tIns="0" rIns="0" bIns="0" rtlCol="0" anchor="t" anchorCtr="0">
            <a:spAutoFit/>
          </a:bodyPr>
          <a:lstStyle/>
          <a:p>
            <a:r>
              <a:rPr lang="en-US" sz="1400"/>
              <a:t>1</a:t>
            </a:r>
            <a:endParaRPr lang="en-US" sz="1400" dirty="0"/>
          </a:p>
          <a:p>
            <a:r>
              <a:rPr lang="en-US" sz="1400" dirty="0"/>
              <a:t>1</a:t>
            </a:r>
          </a:p>
          <a:p>
            <a:r>
              <a:rPr lang="en-US" sz="1400"/>
              <a:t>1</a:t>
            </a:r>
            <a:endParaRPr lang="en-US" sz="1400" dirty="0"/>
          </a:p>
          <a:p>
            <a:r>
              <a:rPr lang="en-US" sz="1400" dirty="0"/>
              <a:t>0</a:t>
            </a:r>
          </a:p>
          <a:p>
            <a:r>
              <a:rPr lang="en-US" sz="1400" dirty="0"/>
              <a:t>1</a:t>
            </a:r>
          </a:p>
          <a:p>
            <a:r>
              <a:rPr lang="en-US" sz="1400" dirty="0"/>
              <a:t>1</a:t>
            </a:r>
          </a:p>
        </p:txBody>
      </p:sp>
      <p:pic>
        <p:nvPicPr>
          <p:cNvPr id="22" name="Picture 21">
            <a:extLst>
              <a:ext uri="{FF2B5EF4-FFF2-40B4-BE49-F238E27FC236}">
                <a16:creationId xmlns:a16="http://schemas.microsoft.com/office/drawing/2014/main" id="{78B5B1C7-8F37-48D1-A1B6-3DD9D85DF853}"/>
              </a:ext>
            </a:extLst>
          </p:cNvPr>
          <p:cNvPicPr>
            <a:picLocks noChangeAspect="1"/>
          </p:cNvPicPr>
          <p:nvPr/>
        </p:nvPicPr>
        <p:blipFill rotWithShape="1">
          <a:blip r:embed="rId8">
            <a:extLst>
              <a:ext uri="{28A0092B-C50C-407E-A947-70E740481C1C}">
                <a14:useLocalDpi xmlns:a14="http://schemas.microsoft.com/office/drawing/2010/main" val="0"/>
              </a:ext>
            </a:extLst>
          </a:blip>
          <a:srcRect l="15390" r="70484"/>
          <a:stretch/>
        </p:blipFill>
        <p:spPr>
          <a:xfrm>
            <a:off x="7480392" y="4795553"/>
            <a:ext cx="4108358" cy="1506269"/>
          </a:xfrm>
          <a:prstGeom prst="rect">
            <a:avLst/>
          </a:prstGeom>
        </p:spPr>
      </p:pic>
      <p:sp>
        <p:nvSpPr>
          <p:cNvPr id="89" name="Rectangle 88">
            <a:extLst>
              <a:ext uri="{FF2B5EF4-FFF2-40B4-BE49-F238E27FC236}">
                <a16:creationId xmlns:a16="http://schemas.microsoft.com/office/drawing/2014/main" id="{BBA42C19-5376-4160-BEAD-6E165C0AC710}"/>
              </a:ext>
            </a:extLst>
          </p:cNvPr>
          <p:cNvSpPr/>
          <p:nvPr/>
        </p:nvSpPr>
        <p:spPr>
          <a:xfrm>
            <a:off x="3500569" y="4373631"/>
            <a:ext cx="1050288" cy="400110"/>
          </a:xfrm>
          <a:prstGeom prst="rect">
            <a:avLst/>
          </a:prstGeom>
        </p:spPr>
        <p:txBody>
          <a:bodyPr wrap="square">
            <a:spAutoFit/>
          </a:bodyPr>
          <a:lstStyle/>
          <a:p>
            <a:r>
              <a:rPr lang="en-US" sz="2000" dirty="0"/>
              <a:t>011011</a:t>
            </a:r>
            <a:r>
              <a:rPr lang="en-US" sz="2000" baseline="-25000" dirty="0"/>
              <a:t>2</a:t>
            </a:r>
            <a:endParaRPr lang="en-US" sz="2000" dirty="0"/>
          </a:p>
        </p:txBody>
      </p:sp>
      <p:sp>
        <p:nvSpPr>
          <p:cNvPr id="90" name="Rectangle 89">
            <a:extLst>
              <a:ext uri="{FF2B5EF4-FFF2-40B4-BE49-F238E27FC236}">
                <a16:creationId xmlns:a16="http://schemas.microsoft.com/office/drawing/2014/main" id="{A1651FF0-FE03-47EC-AD03-019E4FC476A7}"/>
              </a:ext>
            </a:extLst>
          </p:cNvPr>
          <p:cNvSpPr/>
          <p:nvPr/>
        </p:nvSpPr>
        <p:spPr>
          <a:xfrm>
            <a:off x="8664900" y="4389937"/>
            <a:ext cx="1874231" cy="400110"/>
          </a:xfrm>
          <a:prstGeom prst="rect">
            <a:avLst/>
          </a:prstGeom>
        </p:spPr>
        <p:txBody>
          <a:bodyPr wrap="none">
            <a:spAutoFit/>
          </a:bodyPr>
          <a:lstStyle/>
          <a:p>
            <a:r>
              <a:rPr lang="en-US" sz="2000"/>
              <a:t>= 59</a:t>
            </a:r>
            <a:r>
              <a:rPr lang="en-US" sz="2000" baseline="-25000"/>
              <a:t>10</a:t>
            </a:r>
            <a:r>
              <a:rPr lang="en-US" sz="2000"/>
              <a:t> </a:t>
            </a:r>
            <a:r>
              <a:rPr lang="en-US" sz="2000" dirty="0"/>
              <a:t>= 3</a:t>
            </a:r>
            <a:r>
              <a:rPr lang="en-US" sz="2000"/>
              <a:t>∙19 </a:t>
            </a:r>
            <a:r>
              <a:rPr lang="en-US" sz="2000" dirty="0"/>
              <a:t>+ 2</a:t>
            </a:r>
          </a:p>
        </p:txBody>
      </p:sp>
      <p:sp>
        <p:nvSpPr>
          <p:cNvPr id="45" name="Rectangle 44">
            <a:extLst>
              <a:ext uri="{FF2B5EF4-FFF2-40B4-BE49-F238E27FC236}">
                <a16:creationId xmlns:a16="http://schemas.microsoft.com/office/drawing/2014/main" id="{783CEC19-E639-44AC-B27A-390E2AEFC819}"/>
              </a:ext>
            </a:extLst>
          </p:cNvPr>
          <p:cNvSpPr/>
          <p:nvPr/>
        </p:nvSpPr>
        <p:spPr>
          <a:xfrm>
            <a:off x="7732439" y="4404218"/>
            <a:ext cx="1050288" cy="400110"/>
          </a:xfrm>
          <a:prstGeom prst="rect">
            <a:avLst/>
          </a:prstGeom>
        </p:spPr>
        <p:txBody>
          <a:bodyPr wrap="none">
            <a:spAutoFit/>
          </a:bodyPr>
          <a:lstStyle/>
          <a:p>
            <a:r>
              <a:rPr lang="en-US" sz="2000"/>
              <a:t>111011</a:t>
            </a:r>
            <a:r>
              <a:rPr lang="en-US" sz="2000" baseline="-25000"/>
              <a:t>2</a:t>
            </a:r>
            <a:endParaRPr lang="en-US" dirty="0"/>
          </a:p>
        </p:txBody>
      </p:sp>
      <p:pic>
        <p:nvPicPr>
          <p:cNvPr id="91" name="Picture 90">
            <a:extLst>
              <a:ext uri="{FF2B5EF4-FFF2-40B4-BE49-F238E27FC236}">
                <a16:creationId xmlns:a16="http://schemas.microsoft.com/office/drawing/2014/main" id="{8FB634D5-5CC7-42B1-8F74-4DDD468B7AC6}"/>
              </a:ext>
            </a:extLst>
          </p:cNvPr>
          <p:cNvPicPr>
            <a:picLocks noChangeAspect="1"/>
          </p:cNvPicPr>
          <p:nvPr/>
        </p:nvPicPr>
        <p:blipFill rotWithShape="1">
          <a:blip r:embed="rId9">
            <a:extLst>
              <a:ext uri="{28A0092B-C50C-407E-A947-70E740481C1C}">
                <a14:useLocalDpi xmlns:a14="http://schemas.microsoft.com/office/drawing/2010/main" val="0"/>
              </a:ext>
            </a:extLst>
          </a:blip>
          <a:srcRect l="15390" r="83833"/>
          <a:stretch/>
        </p:blipFill>
        <p:spPr>
          <a:xfrm>
            <a:off x="7482334" y="4795356"/>
            <a:ext cx="225865" cy="1506269"/>
          </a:xfrm>
          <a:prstGeom prst="rect">
            <a:avLst/>
          </a:prstGeom>
        </p:spPr>
      </p:pic>
      <p:grpSp>
        <p:nvGrpSpPr>
          <p:cNvPr id="49" name="Group 48">
            <a:extLst>
              <a:ext uri="{FF2B5EF4-FFF2-40B4-BE49-F238E27FC236}">
                <a16:creationId xmlns:a16="http://schemas.microsoft.com/office/drawing/2014/main" id="{DEBEAF7F-A700-41D4-93EB-BF8CC80E86A6}"/>
              </a:ext>
            </a:extLst>
          </p:cNvPr>
          <p:cNvGrpSpPr/>
          <p:nvPr/>
        </p:nvGrpSpPr>
        <p:grpSpPr>
          <a:xfrm>
            <a:off x="7351180" y="1944770"/>
            <a:ext cx="4310939" cy="1493497"/>
            <a:chOff x="7351180" y="1906670"/>
            <a:chExt cx="4310939" cy="1493497"/>
          </a:xfrm>
        </p:grpSpPr>
        <p:pic>
          <p:nvPicPr>
            <p:cNvPr id="48" name="Picture 47">
              <a:extLst>
                <a:ext uri="{FF2B5EF4-FFF2-40B4-BE49-F238E27FC236}">
                  <a16:creationId xmlns:a16="http://schemas.microsoft.com/office/drawing/2014/main" id="{43291ACE-1D8B-44A6-9688-6F6058742561}"/>
                </a:ext>
              </a:extLst>
            </p:cNvPr>
            <p:cNvPicPr>
              <a:picLocks noChangeAspect="1"/>
            </p:cNvPicPr>
            <p:nvPr/>
          </p:nvPicPr>
          <p:blipFill rotWithShape="1">
            <a:blip r:embed="rId10">
              <a:extLst>
                <a:ext uri="{28A0092B-C50C-407E-A947-70E740481C1C}">
                  <a14:useLocalDpi xmlns:a14="http://schemas.microsoft.com/office/drawing/2010/main" val="0"/>
                </a:ext>
              </a:extLst>
            </a:blip>
            <a:srcRect l="15404" r="70566"/>
            <a:stretch/>
          </p:blipFill>
          <p:spPr>
            <a:xfrm>
              <a:off x="7480392" y="1906670"/>
              <a:ext cx="4045930" cy="1493497"/>
            </a:xfrm>
            <a:prstGeom prst="rect">
              <a:avLst/>
            </a:prstGeom>
          </p:spPr>
        </p:pic>
        <p:sp>
          <p:nvSpPr>
            <p:cNvPr id="92" name="TextBox 91">
              <a:extLst>
                <a:ext uri="{FF2B5EF4-FFF2-40B4-BE49-F238E27FC236}">
                  <a16:creationId xmlns:a16="http://schemas.microsoft.com/office/drawing/2014/main" id="{1DE69863-D77C-41FB-96E5-B73B1665DD48}"/>
                </a:ext>
              </a:extLst>
            </p:cNvPr>
            <p:cNvSpPr txBox="1"/>
            <p:nvPr/>
          </p:nvSpPr>
          <p:spPr>
            <a:xfrm>
              <a:off x="7351180" y="2022481"/>
              <a:ext cx="129212" cy="1292662"/>
            </a:xfrm>
            <a:prstGeom prst="rect">
              <a:avLst/>
            </a:prstGeom>
            <a:noFill/>
          </p:spPr>
          <p:txBody>
            <a:bodyPr wrap="square" lIns="0" tIns="0" rIns="0" bIns="0" rtlCol="0" anchor="t" anchorCtr="0">
              <a:spAutoFit/>
            </a:bodyPr>
            <a:lstStyle/>
            <a:p>
              <a:r>
                <a:rPr lang="en-US" sz="1400" dirty="0"/>
                <a:t>1</a:t>
              </a:r>
            </a:p>
            <a:p>
              <a:r>
                <a:rPr lang="en-US" sz="1400" dirty="0"/>
                <a:t>0</a:t>
              </a:r>
            </a:p>
            <a:p>
              <a:r>
                <a:rPr lang="en-US" sz="1400" dirty="0"/>
                <a:t>1</a:t>
              </a:r>
            </a:p>
            <a:p>
              <a:r>
                <a:rPr lang="en-US" sz="1400" dirty="0"/>
                <a:t>1</a:t>
              </a:r>
            </a:p>
            <a:p>
              <a:r>
                <a:rPr lang="en-US" sz="1400" dirty="0"/>
                <a:t>0</a:t>
              </a:r>
            </a:p>
            <a:p>
              <a:r>
                <a:rPr lang="en-US" sz="1400" dirty="0"/>
                <a:t>1</a:t>
              </a:r>
            </a:p>
          </p:txBody>
        </p:sp>
        <p:sp>
          <p:nvSpPr>
            <p:cNvPr id="93" name="TextBox 92">
              <a:extLst>
                <a:ext uri="{FF2B5EF4-FFF2-40B4-BE49-F238E27FC236}">
                  <a16:creationId xmlns:a16="http://schemas.microsoft.com/office/drawing/2014/main" id="{9645899F-AF60-463A-BFBF-749B6F02FB11}"/>
                </a:ext>
              </a:extLst>
            </p:cNvPr>
            <p:cNvSpPr txBox="1"/>
            <p:nvPr/>
          </p:nvSpPr>
          <p:spPr>
            <a:xfrm>
              <a:off x="11532906" y="2015786"/>
              <a:ext cx="129213" cy="1292662"/>
            </a:xfrm>
            <a:prstGeom prst="rect">
              <a:avLst/>
            </a:prstGeom>
            <a:noFill/>
          </p:spPr>
          <p:txBody>
            <a:bodyPr wrap="square" lIns="0" tIns="0" rIns="0" bIns="0" rtlCol="0" anchor="t" anchorCtr="0">
              <a:spAutoFit/>
            </a:bodyPr>
            <a:lstStyle/>
            <a:p>
              <a:pPr algn="r"/>
              <a:r>
                <a:rPr lang="en-US" sz="1400"/>
                <a:t>00</a:t>
              </a:r>
              <a:endParaRPr lang="en-US" sz="1400" dirty="0"/>
            </a:p>
            <a:p>
              <a:pPr algn="r"/>
              <a:r>
                <a:rPr lang="en-US" sz="1400" dirty="0"/>
                <a:t>0</a:t>
              </a:r>
            </a:p>
            <a:p>
              <a:pPr algn="r"/>
              <a:r>
                <a:rPr lang="en-US" sz="1400"/>
                <a:t>0</a:t>
              </a:r>
              <a:endParaRPr lang="en-US" sz="1400" dirty="0"/>
            </a:p>
            <a:p>
              <a:pPr algn="r"/>
              <a:r>
                <a:rPr lang="en-US" sz="1400"/>
                <a:t>00</a:t>
              </a:r>
              <a:endParaRPr lang="en-US" sz="1400" dirty="0"/>
            </a:p>
          </p:txBody>
        </p:sp>
      </p:grpSp>
      <p:sp>
        <p:nvSpPr>
          <p:cNvPr id="26" name="TextBox 25">
            <a:extLst>
              <a:ext uri="{FF2B5EF4-FFF2-40B4-BE49-F238E27FC236}">
                <a16:creationId xmlns:a16="http://schemas.microsoft.com/office/drawing/2014/main" id="{64E47012-CD6D-4006-BDFB-E4873BBF7B9F}"/>
              </a:ext>
            </a:extLst>
          </p:cNvPr>
          <p:cNvSpPr txBox="1"/>
          <p:nvPr/>
        </p:nvSpPr>
        <p:spPr>
          <a:xfrm>
            <a:off x="2388215" y="4903198"/>
            <a:ext cx="129212" cy="1292662"/>
          </a:xfrm>
          <a:prstGeom prst="rect">
            <a:avLst/>
          </a:prstGeom>
          <a:noFill/>
        </p:spPr>
        <p:txBody>
          <a:bodyPr wrap="square" lIns="0" tIns="0" rIns="0" bIns="0" rtlCol="0" anchor="t" anchorCtr="0">
            <a:spAutoFit/>
          </a:bodyPr>
          <a:lstStyle/>
          <a:p>
            <a:r>
              <a:rPr lang="en-US" sz="1400"/>
              <a:t>0</a:t>
            </a:r>
            <a:endParaRPr lang="en-US" sz="1400" dirty="0"/>
          </a:p>
          <a:p>
            <a:r>
              <a:rPr lang="en-US" sz="1400" dirty="0"/>
              <a:t>1</a:t>
            </a:r>
          </a:p>
          <a:p>
            <a:r>
              <a:rPr lang="en-US" sz="1400"/>
              <a:t>1</a:t>
            </a:r>
            <a:endParaRPr lang="en-US" sz="1400" dirty="0"/>
          </a:p>
          <a:p>
            <a:r>
              <a:rPr lang="en-US" sz="1400" dirty="0"/>
              <a:t>0</a:t>
            </a:r>
          </a:p>
          <a:p>
            <a:r>
              <a:rPr lang="en-US" sz="1400" dirty="0"/>
              <a:t>1</a:t>
            </a:r>
          </a:p>
          <a:p>
            <a:r>
              <a:rPr lang="en-US" sz="1400" dirty="0"/>
              <a:t>1</a:t>
            </a:r>
          </a:p>
        </p:txBody>
      </p:sp>
      <p:pic>
        <p:nvPicPr>
          <p:cNvPr id="27" name="Picture 26">
            <a:extLst>
              <a:ext uri="{FF2B5EF4-FFF2-40B4-BE49-F238E27FC236}">
                <a16:creationId xmlns:a16="http://schemas.microsoft.com/office/drawing/2014/main" id="{559DD7F7-9497-4C39-8DE0-F2F0F45E1C3E}"/>
              </a:ext>
            </a:extLst>
          </p:cNvPr>
          <p:cNvPicPr>
            <a:picLocks noChangeAspect="1"/>
          </p:cNvPicPr>
          <p:nvPr/>
        </p:nvPicPr>
        <p:blipFill rotWithShape="1">
          <a:blip r:embed="rId6">
            <a:extLst>
              <a:ext uri="{28A0092B-C50C-407E-A947-70E740481C1C}">
                <a14:useLocalDpi xmlns:a14="http://schemas.microsoft.com/office/drawing/2010/main" val="0"/>
              </a:ext>
            </a:extLst>
          </a:blip>
          <a:srcRect l="15413" r="83807"/>
          <a:stretch/>
        </p:blipFill>
        <p:spPr>
          <a:xfrm>
            <a:off x="2505699" y="4796397"/>
            <a:ext cx="225865" cy="1498793"/>
          </a:xfrm>
          <a:prstGeom prst="rect">
            <a:avLst/>
          </a:prstGeom>
        </p:spPr>
      </p:pic>
      <p:sp>
        <p:nvSpPr>
          <p:cNvPr id="3" name="Rectangle 2">
            <a:extLst>
              <a:ext uri="{FF2B5EF4-FFF2-40B4-BE49-F238E27FC236}">
                <a16:creationId xmlns:a16="http://schemas.microsoft.com/office/drawing/2014/main" id="{AF10D670-7684-4E22-8216-AD04CAE31595}"/>
              </a:ext>
            </a:extLst>
          </p:cNvPr>
          <p:cNvSpPr/>
          <p:nvPr/>
        </p:nvSpPr>
        <p:spPr>
          <a:xfrm>
            <a:off x="4418342" y="4373302"/>
            <a:ext cx="1257075" cy="369332"/>
          </a:xfrm>
          <a:prstGeom prst="rect">
            <a:avLst/>
          </a:prstGeom>
        </p:spPr>
        <p:txBody>
          <a:bodyPr wrap="none">
            <a:spAutoFit/>
          </a:bodyPr>
          <a:lstStyle/>
          <a:p>
            <a:r>
              <a:rPr lang="en-US" dirty="0"/>
              <a:t>= 27</a:t>
            </a:r>
            <a:r>
              <a:rPr lang="en-US" baseline="-25000" dirty="0"/>
              <a:t>10</a:t>
            </a:r>
            <a:r>
              <a:rPr lang="en-US" dirty="0"/>
              <a:t> = 3∙9</a:t>
            </a:r>
          </a:p>
        </p:txBody>
      </p:sp>
      <p:sp>
        <p:nvSpPr>
          <p:cNvPr id="9" name="Slide Number Placeholder 8">
            <a:extLst>
              <a:ext uri="{FF2B5EF4-FFF2-40B4-BE49-F238E27FC236}">
                <a16:creationId xmlns:a16="http://schemas.microsoft.com/office/drawing/2014/main" id="{1295CC46-8A84-4AB2-AB58-83BAD6172C67}"/>
              </a:ext>
            </a:extLst>
          </p:cNvPr>
          <p:cNvSpPr>
            <a:spLocks noGrp="1"/>
          </p:cNvSpPr>
          <p:nvPr>
            <p:ph type="sldNum" sz="quarter" idx="12"/>
          </p:nvPr>
        </p:nvSpPr>
        <p:spPr/>
        <p:txBody>
          <a:bodyPr/>
          <a:lstStyle/>
          <a:p>
            <a:fld id="{9D23B66A-CE92-4F70-B5A2-EE913266E6CF}" type="slidenum">
              <a:rPr lang="en-US" smtClean="0"/>
              <a:pPr/>
              <a:t>112</a:t>
            </a:fld>
            <a:r>
              <a:rPr lang="en-US"/>
              <a:t>/48</a:t>
            </a:r>
            <a:endParaRPr lang="en-US" dirty="0"/>
          </a:p>
        </p:txBody>
      </p:sp>
    </p:spTree>
    <p:custDataLst>
      <p:tags r:id="rId1"/>
    </p:custDataLst>
    <p:extLst>
      <p:ext uri="{BB962C8B-B14F-4D97-AF65-F5344CB8AC3E}">
        <p14:creationId xmlns:p14="http://schemas.microsoft.com/office/powerpoint/2010/main" val="18731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10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par>
                                <p:cTn id="26" presetID="10"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10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500"/>
                                        <p:tgtEl>
                                          <p:spTgt spid="87"/>
                                        </p:tgtEl>
                                      </p:cBhvr>
                                    </p:animEffect>
                                  </p:childTnLst>
                                </p:cTn>
                              </p:par>
                              <p:par>
                                <p:cTn id="48" presetID="10" presetClass="entr" presetSubtype="0" fill="hold" nodeType="withEffect">
                                  <p:stCondLst>
                                    <p:cond delay="0"/>
                                  </p:stCondLst>
                                  <p:childTnLst>
                                    <p:set>
                                      <p:cBhvr>
                                        <p:cTn id="49" dur="1" fill="hold">
                                          <p:stCondLst>
                                            <p:cond delay="0"/>
                                          </p:stCondLst>
                                        </p:cTn>
                                        <p:tgtEl>
                                          <p:spTgt spid="91"/>
                                        </p:tgtEl>
                                        <p:attrNameLst>
                                          <p:attrName>style.visibility</p:attrName>
                                        </p:attrNameLst>
                                      </p:cBhvr>
                                      <p:to>
                                        <p:strVal val="visible"/>
                                      </p:to>
                                    </p:set>
                                    <p:animEffect transition="in" filter="fade">
                                      <p:cBhvr>
                                        <p:cTn id="50" dur="500"/>
                                        <p:tgtEl>
                                          <p:spTgt spid="9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10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fade">
                                      <p:cBhvr>
                                        <p:cTn id="5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7" grpId="0"/>
      <p:bldP spid="89" grpId="0"/>
      <p:bldP spid="90" grpId="0"/>
      <p:bldP spid="45" grpId="0"/>
      <p:bldP spid="26" grpId="0"/>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Randomization: “Lazy” sorting</a:t>
            </a:r>
          </a:p>
        </p:txBody>
      </p:sp>
      <p:grpSp>
        <p:nvGrpSpPr>
          <p:cNvPr id="10" name="Group 9">
            <a:extLst>
              <a:ext uri="{FF2B5EF4-FFF2-40B4-BE49-F238E27FC236}">
                <a16:creationId xmlns:a16="http://schemas.microsoft.com/office/drawing/2014/main" id="{904319E3-1351-48E9-BF59-31A39E444897}"/>
              </a:ext>
            </a:extLst>
          </p:cNvPr>
          <p:cNvGrpSpPr/>
          <p:nvPr/>
        </p:nvGrpSpPr>
        <p:grpSpPr>
          <a:xfrm>
            <a:off x="1472775" y="1731971"/>
            <a:ext cx="4721576" cy="1507326"/>
            <a:chOff x="647275" y="1731971"/>
            <a:chExt cx="4721576" cy="1507326"/>
          </a:xfrm>
        </p:grpSpPr>
        <p:pic>
          <p:nvPicPr>
            <p:cNvPr id="5" name="Picture 4">
              <a:extLst>
                <a:ext uri="{FF2B5EF4-FFF2-40B4-BE49-F238E27FC236}">
                  <a16:creationId xmlns:a16="http://schemas.microsoft.com/office/drawing/2014/main" id="{0F091B9E-E366-4D0F-AB13-D64628518274}"/>
                </a:ext>
              </a:extLst>
            </p:cNvPr>
            <p:cNvPicPr>
              <a:picLocks noChangeAspect="1"/>
            </p:cNvPicPr>
            <p:nvPr/>
          </p:nvPicPr>
          <p:blipFill rotWithShape="1">
            <a:blip r:embed="rId3">
              <a:extLst>
                <a:ext uri="{28A0092B-C50C-407E-A947-70E740481C1C}">
                  <a14:useLocalDpi xmlns:a14="http://schemas.microsoft.com/office/drawing/2010/main" val="0"/>
                </a:ext>
              </a:extLst>
            </a:blip>
            <a:srcRect l="15420" r="69128"/>
            <a:stretch/>
          </p:blipFill>
          <p:spPr>
            <a:xfrm>
              <a:off x="756674" y="1731971"/>
              <a:ext cx="4496986" cy="1507326"/>
            </a:xfrm>
            <a:prstGeom prst="rect">
              <a:avLst/>
            </a:prstGeom>
          </p:spPr>
        </p:pic>
        <p:sp>
          <p:nvSpPr>
            <p:cNvPr id="7" name="TextBox 6"/>
            <p:cNvSpPr txBox="1"/>
            <p:nvPr/>
          </p:nvSpPr>
          <p:spPr>
            <a:xfrm>
              <a:off x="647275" y="1851010"/>
              <a:ext cx="129212" cy="1292662"/>
            </a:xfrm>
            <a:prstGeom prst="rect">
              <a:avLst/>
            </a:prstGeom>
            <a:noFill/>
          </p:spPr>
          <p:txBody>
            <a:bodyPr wrap="square" lIns="0" tIns="0" rIns="0" bIns="0" rtlCol="0" anchor="t" anchorCtr="0">
              <a:spAutoFit/>
            </a:bodyPr>
            <a:lstStyle/>
            <a:p>
              <a:r>
                <a:rPr lang="en-US" sz="1400" dirty="0"/>
                <a:t>0</a:t>
              </a:r>
            </a:p>
            <a:p>
              <a:r>
                <a:rPr lang="en-US" sz="1400" dirty="0"/>
                <a:t>0</a:t>
              </a:r>
            </a:p>
            <a:p>
              <a:r>
                <a:rPr lang="en-US" sz="1400" dirty="0"/>
                <a:t>0</a:t>
              </a:r>
            </a:p>
            <a:p>
              <a:r>
                <a:rPr lang="en-US" sz="1400" dirty="0"/>
                <a:t>1</a:t>
              </a:r>
            </a:p>
            <a:p>
              <a:r>
                <a:rPr lang="en-US" sz="1400" dirty="0"/>
                <a:t>1</a:t>
              </a:r>
            </a:p>
            <a:p>
              <a:r>
                <a:rPr lang="en-US" sz="1400" dirty="0"/>
                <a:t>1</a:t>
              </a:r>
            </a:p>
          </p:txBody>
        </p:sp>
        <p:sp>
          <p:nvSpPr>
            <p:cNvPr id="8" name="TextBox 7"/>
            <p:cNvSpPr txBox="1"/>
            <p:nvPr/>
          </p:nvSpPr>
          <p:spPr>
            <a:xfrm>
              <a:off x="5239638" y="1844315"/>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1</a:t>
              </a:r>
            </a:p>
            <a:p>
              <a:pPr algn="r"/>
              <a:r>
                <a:rPr lang="en-US" sz="1400" dirty="0"/>
                <a:t>0</a:t>
              </a:r>
            </a:p>
            <a:p>
              <a:pPr algn="r"/>
              <a:r>
                <a:rPr lang="en-US" sz="1400" dirty="0"/>
                <a:t>0</a:t>
              </a:r>
            </a:p>
            <a:p>
              <a:pPr algn="r"/>
              <a:r>
                <a:rPr lang="en-US" sz="1400" dirty="0"/>
                <a:t>0</a:t>
              </a:r>
            </a:p>
          </p:txBody>
        </p:sp>
      </p:grpSp>
      <p:sp>
        <p:nvSpPr>
          <p:cNvPr id="11" name="Shape 2152"/>
          <p:cNvSpPr/>
          <p:nvPr/>
        </p:nvSpPr>
        <p:spPr>
          <a:xfrm rot="16200000">
            <a:off x="6549916" y="3174870"/>
            <a:ext cx="4572002" cy="2170327"/>
          </a:xfrm>
          <a:custGeom>
            <a:avLst/>
            <a:gdLst/>
            <a:ahLst/>
            <a:cxnLst>
              <a:cxn ang="0">
                <a:pos x="wd2" y="hd2"/>
              </a:cxn>
              <a:cxn ang="5400000">
                <a:pos x="wd2" y="hd2"/>
              </a:cxn>
              <a:cxn ang="10800000">
                <a:pos x="wd2" y="hd2"/>
              </a:cxn>
              <a:cxn ang="16200000">
                <a:pos x="wd2" y="hd2"/>
              </a:cxn>
            </a:cxnLst>
            <a:rect l="0" t="0" r="r" b="b"/>
            <a:pathLst>
              <a:path w="21600" h="21600" extrusionOk="0">
                <a:moveTo>
                  <a:pt x="9253" y="21572"/>
                </a:moveTo>
                <a:lnTo>
                  <a:pt x="11574" y="21600"/>
                </a:lnTo>
                <a:lnTo>
                  <a:pt x="21600" y="112"/>
                </a:lnTo>
                <a:lnTo>
                  <a:pt x="0" y="0"/>
                </a:lnTo>
                <a:lnTo>
                  <a:pt x="9253" y="21572"/>
                </a:lnTo>
                <a:close/>
              </a:path>
            </a:pathLst>
          </a:custGeom>
          <a:gradFill flip="none" rotWithShape="1">
            <a:gsLst>
              <a:gs pos="0">
                <a:srgbClr val="FFFFFF"/>
              </a:gs>
              <a:gs pos="100000">
                <a:srgbClr val="8299FF">
                  <a:alpha val="64999"/>
                </a:srgbClr>
              </a:gs>
              <a:gs pos="100000">
                <a:srgbClr val="0433FF">
                  <a:alpha val="30000"/>
                </a:srgbClr>
              </a:gs>
            </a:gsLst>
            <a:path path="shape">
              <a:fillToRect l="49703" t="3822" r="50296" b="96177"/>
            </a:path>
          </a:gradFill>
          <a:ln w="12700" cap="flat">
            <a:noFill/>
            <a:miter lim="400000"/>
          </a:ln>
          <a:effectLst/>
        </p:spPr>
        <p:txBody>
          <a:bodyPr wrap="square" lIns="50800" tIns="50800" rIns="50800" bIns="50800" numCol="1" anchor="ctr">
            <a:noAutofit/>
          </a:bodyPr>
          <a:lstStyle/>
          <a:p>
            <a:pPr>
              <a:defRPr sz="2400"/>
            </a:pPr>
            <a:endParaRPr sz="2400"/>
          </a:p>
        </p:txBody>
      </p:sp>
      <p:sp>
        <p:nvSpPr>
          <p:cNvPr id="12" name="Shape 2153"/>
          <p:cNvSpPr/>
          <p:nvPr/>
        </p:nvSpPr>
        <p:spPr>
          <a:xfrm>
            <a:off x="10779618" y="5041207"/>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3" name="Shape 2154"/>
          <p:cNvSpPr/>
          <p:nvPr/>
        </p:nvSpPr>
        <p:spPr>
          <a:xfrm flipV="1">
            <a:off x="10771259" y="4523915"/>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4" name="Shape 2155"/>
          <p:cNvSpPr/>
          <p:nvPr/>
        </p:nvSpPr>
        <p:spPr>
          <a:xfrm flipV="1">
            <a:off x="10761089" y="3425580"/>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5" name="Shape 2156"/>
          <p:cNvSpPr/>
          <p:nvPr/>
        </p:nvSpPr>
        <p:spPr>
          <a:xfrm>
            <a:off x="10789788" y="2885215"/>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6" name="Shape 2157"/>
          <p:cNvSpPr/>
          <p:nvPr/>
        </p:nvSpPr>
        <p:spPr>
          <a:xfrm>
            <a:off x="10799958" y="3932702"/>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7" name="Shape 2158"/>
          <p:cNvSpPr/>
          <p:nvPr/>
        </p:nvSpPr>
        <p:spPr>
          <a:xfrm flipV="1">
            <a:off x="10761089" y="2306904"/>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8" name="Shape 2159"/>
          <p:cNvSpPr/>
          <p:nvPr/>
        </p:nvSpPr>
        <p:spPr>
          <a:xfrm flipV="1">
            <a:off x="9843301" y="5085338"/>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19" name="Shape 2160"/>
          <p:cNvSpPr/>
          <p:nvPr/>
        </p:nvSpPr>
        <p:spPr>
          <a:xfrm flipV="1">
            <a:off x="9863641" y="3976832"/>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20" name="Shape 2161"/>
          <p:cNvSpPr/>
          <p:nvPr/>
        </p:nvSpPr>
        <p:spPr>
          <a:xfrm>
            <a:off x="9861830" y="3456806"/>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21" name="Shape 2162"/>
          <p:cNvSpPr/>
          <p:nvPr/>
        </p:nvSpPr>
        <p:spPr>
          <a:xfrm flipV="1">
            <a:off x="9863641" y="2929345"/>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sp>
        <p:nvSpPr>
          <p:cNvPr id="22" name="Shape 2163"/>
          <p:cNvSpPr/>
          <p:nvPr/>
        </p:nvSpPr>
        <p:spPr>
          <a:xfrm>
            <a:off x="10127838" y="2378156"/>
            <a:ext cx="676043" cy="67604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lgn="ctr">
              <a:defRPr sz="900"/>
            </a:pPr>
            <a:endParaRPr sz="800"/>
          </a:p>
        </p:txBody>
      </p:sp>
      <p:sp>
        <p:nvSpPr>
          <p:cNvPr id="23" name="Shape 2164"/>
          <p:cNvSpPr/>
          <p:nvPr/>
        </p:nvSpPr>
        <p:spPr>
          <a:xfrm>
            <a:off x="10286724" y="2459393"/>
            <a:ext cx="344227" cy="4949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2</a:t>
            </a:r>
          </a:p>
        </p:txBody>
      </p:sp>
      <p:sp>
        <p:nvSpPr>
          <p:cNvPr id="24" name="Shape 2165"/>
          <p:cNvSpPr/>
          <p:nvPr/>
        </p:nvSpPr>
        <p:spPr>
          <a:xfrm>
            <a:off x="10127838" y="3461237"/>
            <a:ext cx="676043" cy="67604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lgn="ctr">
              <a:defRPr sz="900"/>
            </a:pPr>
            <a:endParaRPr sz="800"/>
          </a:p>
        </p:txBody>
      </p:sp>
      <p:sp>
        <p:nvSpPr>
          <p:cNvPr id="25" name="Shape 2166"/>
          <p:cNvSpPr/>
          <p:nvPr/>
        </p:nvSpPr>
        <p:spPr>
          <a:xfrm>
            <a:off x="10286724" y="3542471"/>
            <a:ext cx="344227" cy="4949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4</a:t>
            </a:r>
          </a:p>
        </p:txBody>
      </p:sp>
      <p:sp>
        <p:nvSpPr>
          <p:cNvPr id="26" name="Shape 2167"/>
          <p:cNvSpPr/>
          <p:nvPr/>
        </p:nvSpPr>
        <p:spPr>
          <a:xfrm>
            <a:off x="10127838" y="4544318"/>
            <a:ext cx="676043" cy="676044"/>
          </a:xfrm>
          <a:prstGeom prst="ellipse">
            <a:avLst/>
          </a:prstGeom>
          <a:noFill/>
          <a:ln w="38100" cap="flat">
            <a:solidFill>
              <a:srgbClr val="000000"/>
            </a:solidFill>
            <a:prstDash val="solid"/>
            <a:miter lim="400000"/>
          </a:ln>
          <a:effectLst/>
        </p:spPr>
        <p:txBody>
          <a:bodyPr wrap="square" lIns="50800" tIns="50800" rIns="50800" bIns="50800" numCol="1" anchor="ctr">
            <a:noAutofit/>
          </a:bodyPr>
          <a:lstStyle/>
          <a:p>
            <a:pPr algn="ctr">
              <a:defRPr sz="900"/>
            </a:pPr>
            <a:endParaRPr sz="800"/>
          </a:p>
        </p:txBody>
      </p:sp>
      <p:sp>
        <p:nvSpPr>
          <p:cNvPr id="27" name="Shape 2168"/>
          <p:cNvSpPr/>
          <p:nvPr/>
        </p:nvSpPr>
        <p:spPr>
          <a:xfrm>
            <a:off x="10286724" y="4625553"/>
            <a:ext cx="344227" cy="4949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6</a:t>
            </a:r>
          </a:p>
        </p:txBody>
      </p:sp>
      <p:sp>
        <p:nvSpPr>
          <p:cNvPr id="28" name="Shape 2169"/>
          <p:cNvSpPr/>
          <p:nvPr/>
        </p:nvSpPr>
        <p:spPr>
          <a:xfrm>
            <a:off x="9229241" y="2922667"/>
            <a:ext cx="676043" cy="676043"/>
          </a:xfrm>
          <a:prstGeom prst="ellips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900"/>
            </a:pPr>
            <a:endParaRPr sz="800"/>
          </a:p>
        </p:txBody>
      </p:sp>
      <p:sp>
        <p:nvSpPr>
          <p:cNvPr id="29" name="Shape 2170"/>
          <p:cNvSpPr/>
          <p:nvPr/>
        </p:nvSpPr>
        <p:spPr>
          <a:xfrm>
            <a:off x="9395422" y="3003897"/>
            <a:ext cx="344226" cy="4949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3</a:t>
            </a:r>
          </a:p>
        </p:txBody>
      </p:sp>
      <p:sp>
        <p:nvSpPr>
          <p:cNvPr id="30" name="Shape 2171"/>
          <p:cNvSpPr/>
          <p:nvPr/>
        </p:nvSpPr>
        <p:spPr>
          <a:xfrm>
            <a:off x="9861830" y="4504293"/>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grpSp>
        <p:nvGrpSpPr>
          <p:cNvPr id="31" name="Group 2174"/>
          <p:cNvGrpSpPr/>
          <p:nvPr/>
        </p:nvGrpSpPr>
        <p:grpSpPr>
          <a:xfrm>
            <a:off x="9229241" y="4005745"/>
            <a:ext cx="676043" cy="676044"/>
            <a:chOff x="0" y="0"/>
            <a:chExt cx="844240" cy="844240"/>
          </a:xfrm>
        </p:grpSpPr>
        <p:sp>
          <p:nvSpPr>
            <p:cNvPr id="43" name="Shape 2172"/>
            <p:cNvSpPr/>
            <p:nvPr/>
          </p:nvSpPr>
          <p:spPr>
            <a:xfrm>
              <a:off x="0" y="0"/>
              <a:ext cx="844241" cy="844241"/>
            </a:xfrm>
            <a:prstGeom prst="ellips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900"/>
              </a:pPr>
              <a:endParaRPr sz="800"/>
            </a:p>
          </p:txBody>
        </p:sp>
        <p:sp>
          <p:nvSpPr>
            <p:cNvPr id="44" name="Shape 2173"/>
            <p:cNvSpPr/>
            <p:nvPr/>
          </p:nvSpPr>
          <p:spPr>
            <a:xfrm>
              <a:off x="207529" y="101444"/>
              <a:ext cx="429870" cy="6180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5</a:t>
              </a:r>
            </a:p>
          </p:txBody>
        </p:sp>
      </p:grpSp>
      <p:sp>
        <p:nvSpPr>
          <p:cNvPr id="32" name="Shape 2175"/>
          <p:cNvSpPr/>
          <p:nvPr/>
        </p:nvSpPr>
        <p:spPr>
          <a:xfrm>
            <a:off x="9861830" y="2338131"/>
            <a:ext cx="313278" cy="180871"/>
          </a:xfrm>
          <a:prstGeom prst="line">
            <a:avLst/>
          </a:prstGeom>
          <a:noFill/>
          <a:ln w="38100" cap="flat">
            <a:solidFill>
              <a:schemeClr val="bg2">
                <a:lumMod val="50000"/>
              </a:schemeClr>
            </a:solidFill>
            <a:prstDash val="solid"/>
            <a:miter lim="400000"/>
            <a:tailEnd type="triangle" w="med" len="med"/>
          </a:ln>
          <a:effectLst/>
        </p:spPr>
        <p:txBody>
          <a:bodyPr wrap="square" lIns="50800" tIns="50800" rIns="50800" bIns="50800" numCol="1" anchor="ctr">
            <a:noAutofit/>
          </a:bodyPr>
          <a:lstStyle/>
          <a:p>
            <a:pPr algn="ctr">
              <a:defRPr sz="2400"/>
            </a:pPr>
            <a:endParaRPr sz="2800"/>
          </a:p>
        </p:txBody>
      </p:sp>
      <p:grpSp>
        <p:nvGrpSpPr>
          <p:cNvPr id="33" name="Group 2180"/>
          <p:cNvGrpSpPr/>
          <p:nvPr/>
        </p:nvGrpSpPr>
        <p:grpSpPr>
          <a:xfrm>
            <a:off x="9213846" y="2078904"/>
            <a:ext cx="706835" cy="494930"/>
            <a:chOff x="0" y="0"/>
            <a:chExt cx="882692" cy="618066"/>
          </a:xfrm>
        </p:grpSpPr>
        <p:sp>
          <p:nvSpPr>
            <p:cNvPr id="39" name="Shape 2176"/>
            <p:cNvSpPr/>
            <p:nvPr/>
          </p:nvSpPr>
          <p:spPr>
            <a:xfrm>
              <a:off x="226755" y="0"/>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dirty="0"/>
                <a:t>1</a:t>
              </a:r>
            </a:p>
          </p:txBody>
        </p:sp>
        <p:grpSp>
          <p:nvGrpSpPr>
            <p:cNvPr id="40" name="Group 2179"/>
            <p:cNvGrpSpPr/>
            <p:nvPr/>
          </p:nvGrpSpPr>
          <p:grpSpPr>
            <a:xfrm>
              <a:off x="0" y="111612"/>
              <a:ext cx="882693" cy="429918"/>
              <a:chOff x="0" y="0"/>
              <a:chExt cx="882692" cy="429917"/>
            </a:xfrm>
          </p:grpSpPr>
          <p:sp>
            <p:nvSpPr>
              <p:cNvPr id="41" name="Shape 2177"/>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sp>
            <p:nvSpPr>
              <p:cNvPr id="42" name="Shape 2178"/>
              <p:cNvSpPr/>
              <p:nvPr/>
            </p:nvSpPr>
            <p:spPr>
              <a:xfrm>
                <a:off x="0" y="13303"/>
                <a:ext cx="882693" cy="1"/>
              </a:xfrm>
              <a:prstGeom prst="lin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grpSp>
      </p:grpSp>
      <p:grpSp>
        <p:nvGrpSpPr>
          <p:cNvPr id="34" name="Group 2185"/>
          <p:cNvGrpSpPr/>
          <p:nvPr/>
        </p:nvGrpSpPr>
        <p:grpSpPr>
          <a:xfrm>
            <a:off x="9213846" y="5017516"/>
            <a:ext cx="706835" cy="494929"/>
            <a:chOff x="0" y="0"/>
            <a:chExt cx="882692" cy="618066"/>
          </a:xfrm>
        </p:grpSpPr>
        <p:sp>
          <p:nvSpPr>
            <p:cNvPr id="35" name="Shape 2181"/>
            <p:cNvSpPr/>
            <p:nvPr/>
          </p:nvSpPr>
          <p:spPr>
            <a:xfrm>
              <a:off x="226755" y="0"/>
              <a:ext cx="429870" cy="6180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600">
                  <a:latin typeface="Times"/>
                  <a:ea typeface="Times"/>
                  <a:cs typeface="Times"/>
                  <a:sym typeface="Times"/>
                </a:defRPr>
              </a:lvl1pPr>
            </a:lstStyle>
            <a:p>
              <a:pPr algn="ctr"/>
              <a:r>
                <a:rPr sz="2000"/>
                <a:t>7</a:t>
              </a:r>
            </a:p>
          </p:txBody>
        </p:sp>
        <p:grpSp>
          <p:nvGrpSpPr>
            <p:cNvPr id="36" name="Group 2184"/>
            <p:cNvGrpSpPr/>
            <p:nvPr/>
          </p:nvGrpSpPr>
          <p:grpSpPr>
            <a:xfrm rot="10800000" flipH="1">
              <a:off x="0" y="109834"/>
              <a:ext cx="882693" cy="429918"/>
              <a:chOff x="0" y="0"/>
              <a:chExt cx="882692" cy="429917"/>
            </a:xfrm>
          </p:grpSpPr>
          <p:sp>
            <p:nvSpPr>
              <p:cNvPr id="37" name="Shape 2182"/>
              <p:cNvSpPr/>
              <p:nvPr/>
            </p:nvSpPr>
            <p:spPr>
              <a:xfrm>
                <a:off x="17447" y="0"/>
                <a:ext cx="847760" cy="429918"/>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sp>
            <p:nvSpPr>
              <p:cNvPr id="38" name="Shape 2183"/>
              <p:cNvSpPr/>
              <p:nvPr/>
            </p:nvSpPr>
            <p:spPr>
              <a:xfrm>
                <a:off x="0" y="13303"/>
                <a:ext cx="882693" cy="1"/>
              </a:xfrm>
              <a:prstGeom prst="line">
                <a:avLst/>
              </a:prstGeom>
              <a:noFill/>
              <a:ln w="38100" cap="flat">
                <a:solidFill>
                  <a:srgbClr val="0433FF"/>
                </a:solidFill>
                <a:prstDash val="solid"/>
                <a:miter lim="400000"/>
              </a:ln>
              <a:effectLst/>
            </p:spPr>
            <p:txBody>
              <a:bodyPr wrap="square" lIns="50800" tIns="50800" rIns="50800" bIns="50800" numCol="1" anchor="ctr">
                <a:noAutofit/>
              </a:bodyPr>
              <a:lstStyle/>
              <a:p>
                <a:pPr algn="ctr">
                  <a:defRPr sz="2400"/>
                </a:pPr>
                <a:endParaRPr sz="2800"/>
              </a:p>
            </p:txBody>
          </p:sp>
        </p:grpSp>
      </p:grpSp>
      <p:grpSp>
        <p:nvGrpSpPr>
          <p:cNvPr id="45" name="Group 2199"/>
          <p:cNvGrpSpPr/>
          <p:nvPr/>
        </p:nvGrpSpPr>
        <p:grpSpPr>
          <a:xfrm>
            <a:off x="6684389" y="2593338"/>
            <a:ext cx="1652917" cy="1469063"/>
            <a:chOff x="441237" y="148541"/>
            <a:chExt cx="2064158" cy="1834563"/>
          </a:xfrm>
        </p:grpSpPr>
        <p:sp>
          <p:nvSpPr>
            <p:cNvPr id="46" name="Shape 2187"/>
            <p:cNvSpPr/>
            <p:nvPr/>
          </p:nvSpPr>
          <p:spPr>
            <a:xfrm>
              <a:off x="2045765" y="10399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47" name="Shape 2188"/>
            <p:cNvSpPr/>
            <p:nvPr/>
          </p:nvSpPr>
          <p:spPr>
            <a:xfrm>
              <a:off x="862809" y="1038331"/>
              <a:ext cx="1177392"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48" name="Shape 2189"/>
            <p:cNvSpPr/>
            <p:nvPr/>
          </p:nvSpPr>
          <p:spPr>
            <a:xfrm>
              <a:off x="903323" y="480771"/>
              <a:ext cx="1096363"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49" name="Shape 2190"/>
            <p:cNvSpPr/>
            <p:nvPr/>
          </p:nvSpPr>
          <p:spPr>
            <a:xfrm flipV="1">
              <a:off x="2020365" y="2906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50" name="Shape 2191"/>
            <p:cNvSpPr/>
            <p:nvPr/>
          </p:nvSpPr>
          <p:spPr>
            <a:xfrm>
              <a:off x="817112" y="148541"/>
              <a:ext cx="1268785" cy="1268784"/>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sp>
          <p:nvSpPr>
            <p:cNvPr id="51" name="Shape 2192"/>
            <p:cNvSpPr/>
            <p:nvPr/>
          </p:nvSpPr>
          <p:spPr>
            <a:xfrm>
              <a:off x="466637" y="277891"/>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54" name="Shape 2195"/>
            <p:cNvSpPr/>
            <p:nvPr/>
          </p:nvSpPr>
          <p:spPr>
            <a:xfrm>
              <a:off x="691627" y="1404121"/>
              <a:ext cx="1813768" cy="5789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500">
                  <a:latin typeface="Times"/>
                  <a:ea typeface="Times"/>
                  <a:cs typeface="Times"/>
                  <a:sym typeface="Times"/>
                </a:defRPr>
              </a:lvl1pPr>
            </a:lstStyle>
            <a:p>
              <a:pPr>
                <a:defRPr i="1"/>
              </a:pPr>
              <a:r>
                <a:rPr dirty="0"/>
                <a:t>copy</a:t>
              </a:r>
              <a:r>
                <a:rPr lang="en-US" dirty="0"/>
                <a:t> </a:t>
              </a:r>
              <a:r>
                <a:rPr dirty="0"/>
                <a:t>gate</a:t>
              </a:r>
            </a:p>
          </p:txBody>
        </p:sp>
        <p:sp>
          <p:nvSpPr>
            <p:cNvPr id="57" name="Shape 2198"/>
            <p:cNvSpPr/>
            <p:nvPr/>
          </p:nvSpPr>
          <p:spPr>
            <a:xfrm flipV="1">
              <a:off x="441237" y="1037280"/>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grpSp>
      <p:grpSp>
        <p:nvGrpSpPr>
          <p:cNvPr id="58" name="Group 2222"/>
          <p:cNvGrpSpPr/>
          <p:nvPr/>
        </p:nvGrpSpPr>
        <p:grpSpPr>
          <a:xfrm>
            <a:off x="6671125" y="4565269"/>
            <a:ext cx="1842368" cy="1550283"/>
            <a:chOff x="453937" y="139700"/>
            <a:chExt cx="2300745" cy="1935991"/>
          </a:xfrm>
        </p:grpSpPr>
        <p:sp>
          <p:nvSpPr>
            <p:cNvPr id="59" name="Shape 2200"/>
            <p:cNvSpPr/>
            <p:nvPr/>
          </p:nvSpPr>
          <p:spPr>
            <a:xfrm>
              <a:off x="753174" y="1311534"/>
              <a:ext cx="2001508" cy="7641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2500">
                  <a:latin typeface="Times"/>
                  <a:ea typeface="Times"/>
                  <a:cs typeface="Times"/>
                  <a:sym typeface="Times"/>
                </a:defRPr>
              </a:lvl1pPr>
            </a:lstStyle>
            <a:p>
              <a:pPr>
                <a:defRPr i="1"/>
              </a:pPr>
              <a:r>
                <a:rPr dirty="0"/>
                <a:t>sort gate</a:t>
              </a:r>
            </a:p>
          </p:txBody>
        </p:sp>
        <p:grpSp>
          <p:nvGrpSpPr>
            <p:cNvPr id="60" name="Group 2221"/>
            <p:cNvGrpSpPr/>
            <p:nvPr/>
          </p:nvGrpSpPr>
          <p:grpSpPr>
            <a:xfrm>
              <a:off x="453937" y="139700"/>
              <a:ext cx="2009124" cy="1293820"/>
              <a:chOff x="453937" y="139700"/>
              <a:chExt cx="2009123" cy="1293819"/>
            </a:xfrm>
          </p:grpSpPr>
          <p:sp>
            <p:nvSpPr>
              <p:cNvPr id="61" name="Shape 2201"/>
              <p:cNvSpPr/>
              <p:nvPr/>
            </p:nvSpPr>
            <p:spPr>
              <a:xfrm>
                <a:off x="2109265" y="9764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2" name="Shape 2202"/>
              <p:cNvSpPr/>
              <p:nvPr/>
            </p:nvSpPr>
            <p:spPr>
              <a:xfrm flipV="1">
                <a:off x="2109265" y="379515"/>
                <a:ext cx="353795" cy="188229"/>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3" name="Shape 2203"/>
              <p:cNvSpPr/>
              <p:nvPr/>
            </p:nvSpPr>
            <p:spPr>
              <a:xfrm>
                <a:off x="466637" y="277891"/>
                <a:ext cx="401748" cy="202584"/>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sp>
            <p:nvSpPr>
              <p:cNvPr id="67" name="Shape 2207"/>
              <p:cNvSpPr/>
              <p:nvPr/>
            </p:nvSpPr>
            <p:spPr>
              <a:xfrm flipV="1">
                <a:off x="453937" y="1062680"/>
                <a:ext cx="401748" cy="202585"/>
              </a:xfrm>
              <a:prstGeom prst="line">
                <a:avLst/>
              </a:prstGeom>
              <a:noFill/>
              <a:ln w="50800" cap="flat">
                <a:solidFill>
                  <a:schemeClr val="bg2">
                    <a:lumMod val="50000"/>
                  </a:schemeClr>
                </a:solidFill>
                <a:prstDash val="solid"/>
                <a:miter lim="400000"/>
                <a:tailEnd type="stealth" w="med" len="med"/>
              </a:ln>
              <a:effectLst/>
            </p:spPr>
            <p:txBody>
              <a:bodyPr wrap="square" lIns="50800" tIns="50800" rIns="50800" bIns="50800" numCol="1" anchor="ctr">
                <a:noAutofit/>
              </a:bodyPr>
              <a:lstStyle/>
              <a:p>
                <a:pPr>
                  <a:defRPr sz="2400"/>
                </a:pPr>
                <a:endParaRPr sz="2400"/>
              </a:p>
            </p:txBody>
          </p:sp>
          <p:pic>
            <p:nvPicPr>
              <p:cNvPr id="68" name="200px-XOR_ANSI.svg.png"/>
              <p:cNvPicPr>
                <a:picLocks noChangeAspect="1"/>
              </p:cNvPicPr>
              <p:nvPr/>
            </p:nvPicPr>
            <p:blipFill>
              <a:blip r:embed="rId4"/>
              <a:srcRect/>
              <a:stretch>
                <a:fillRect/>
              </a:stretch>
            </p:blipFill>
            <p:spPr>
              <a:xfrm>
                <a:off x="1264596" y="350244"/>
                <a:ext cx="883563" cy="441782"/>
              </a:xfrm>
              <a:prstGeom prst="rect">
                <a:avLst/>
              </a:prstGeom>
              <a:ln w="12700" cap="flat">
                <a:noFill/>
                <a:miter lim="400000"/>
              </a:ln>
              <a:effectLst/>
            </p:spPr>
          </p:pic>
          <p:sp>
            <p:nvSpPr>
              <p:cNvPr id="69" name="Shape 2209"/>
              <p:cNvSpPr/>
              <p:nvPr/>
            </p:nvSpPr>
            <p:spPr>
              <a:xfrm>
                <a:off x="977456" y="284870"/>
                <a:ext cx="568563" cy="568563"/>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2400">
                    <a:solidFill>
                      <a:srgbClr val="FFFFFF"/>
                    </a:solidFill>
                  </a:defRPr>
                </a:pPr>
                <a:endParaRPr sz="2400"/>
              </a:p>
            </p:txBody>
          </p:sp>
          <p:sp>
            <p:nvSpPr>
              <p:cNvPr id="70" name="Shape 2210"/>
              <p:cNvSpPr/>
              <p:nvPr/>
            </p:nvSpPr>
            <p:spPr>
              <a:xfrm>
                <a:off x="1831840" y="967144"/>
                <a:ext cx="262170"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1" name="Shape 2223"/>
              <p:cNvSpPr/>
              <p:nvPr/>
            </p:nvSpPr>
            <p:spPr>
              <a:xfrm>
                <a:off x="1159806" y="649930"/>
                <a:ext cx="396895" cy="256175"/>
              </a:xfrm>
              <a:custGeom>
                <a:avLst/>
                <a:gdLst/>
                <a:ahLst/>
                <a:cxnLst>
                  <a:cxn ang="0">
                    <a:pos x="wd2" y="hd2"/>
                  </a:cxn>
                  <a:cxn ang="5400000">
                    <a:pos x="wd2" y="hd2"/>
                  </a:cxn>
                  <a:cxn ang="10800000">
                    <a:pos x="wd2" y="hd2"/>
                  </a:cxn>
                  <a:cxn ang="16200000">
                    <a:pos x="wd2" y="hd2"/>
                  </a:cxn>
                </a:cxnLst>
                <a:rect l="0" t="0" r="r" b="b"/>
                <a:pathLst>
                  <a:path w="21600" h="21114" extrusionOk="0">
                    <a:moveTo>
                      <a:pt x="0" y="21114"/>
                    </a:moveTo>
                    <a:cubicBezTo>
                      <a:pt x="2995" y="6543"/>
                      <a:pt x="10195" y="-486"/>
                      <a:pt x="21600" y="26"/>
                    </a:cubicBezTo>
                  </a:path>
                </a:pathLst>
              </a:custGeom>
              <a:noFill/>
              <a:ln w="19050" cap="flat">
                <a:solidFill>
                  <a:srgbClr val="000000"/>
                </a:solidFill>
                <a:prstDash val="solid"/>
                <a:miter lim="400000"/>
              </a:ln>
              <a:effectLst/>
            </p:spPr>
            <p:txBody>
              <a:bodyPr/>
              <a:lstStyle/>
              <a:p>
                <a:endParaRPr/>
              </a:p>
            </p:txBody>
          </p:sp>
          <p:sp>
            <p:nvSpPr>
              <p:cNvPr id="72" name="Shape 2224"/>
              <p:cNvSpPr/>
              <p:nvPr/>
            </p:nvSpPr>
            <p:spPr>
              <a:xfrm>
                <a:off x="1000628" y="894908"/>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73" name="Shape 2213"/>
              <p:cNvSpPr/>
              <p:nvPr/>
            </p:nvSpPr>
            <p:spPr>
              <a:xfrm>
                <a:off x="927706" y="484160"/>
                <a:ext cx="615519"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74" name="pasted-image.png"/>
              <p:cNvPicPr>
                <a:picLocks noChangeAspect="1"/>
              </p:cNvPicPr>
              <p:nvPr/>
            </p:nvPicPr>
            <p:blipFill>
              <a:blip r:embed="rId5"/>
              <a:srcRect l="29575" r="29575"/>
              <a:stretch>
                <a:fillRect/>
              </a:stretch>
            </p:blipFill>
            <p:spPr>
              <a:xfrm>
                <a:off x="1468723" y="744272"/>
                <a:ext cx="367289" cy="449570"/>
              </a:xfrm>
              <a:prstGeom prst="rect">
                <a:avLst/>
              </a:prstGeom>
              <a:ln w="12700" cap="flat">
                <a:noFill/>
                <a:miter lim="400000"/>
              </a:ln>
              <a:effectLst/>
            </p:spPr>
          </p:pic>
          <p:sp>
            <p:nvSpPr>
              <p:cNvPr id="75" name="Shape 2215"/>
              <p:cNvSpPr/>
              <p:nvPr/>
            </p:nvSpPr>
            <p:spPr>
              <a:xfrm>
                <a:off x="859766" y="1052721"/>
                <a:ext cx="615518"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6" name="Shape 2225"/>
              <p:cNvSpPr/>
              <p:nvPr/>
            </p:nvSpPr>
            <p:spPr>
              <a:xfrm>
                <a:off x="1151433" y="628861"/>
                <a:ext cx="334109" cy="248812"/>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77" name="Shape 2226"/>
              <p:cNvSpPr/>
              <p:nvPr/>
            </p:nvSpPr>
            <p:spPr>
              <a:xfrm>
                <a:off x="994943" y="483563"/>
                <a:ext cx="163407" cy="15822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78" name="Shape 2218"/>
              <p:cNvSpPr/>
              <p:nvPr/>
            </p:nvSpPr>
            <p:spPr>
              <a:xfrm>
                <a:off x="919620" y="491363"/>
                <a:ext cx="100814" cy="1"/>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9" name="Shape 2219"/>
              <p:cNvSpPr/>
              <p:nvPr/>
            </p:nvSpPr>
            <p:spPr>
              <a:xfrm>
                <a:off x="831051" y="139700"/>
                <a:ext cx="1293820" cy="1293819"/>
              </a:xfrm>
              <a:prstGeom prst="ellipse">
                <a:avLst/>
              </a:prstGeom>
              <a:noFill/>
              <a:ln w="76200" cap="flat">
                <a:solidFill>
                  <a:srgbClr val="0433FF"/>
                </a:solidFill>
                <a:prstDash val="solid"/>
                <a:miter lim="400000"/>
              </a:ln>
              <a:effectLst/>
            </p:spPr>
            <p:txBody>
              <a:bodyPr wrap="square" lIns="50800" tIns="50800" rIns="50800" bIns="50800" numCol="1" anchor="ctr">
                <a:noAutofit/>
              </a:bodyPr>
              <a:lstStyle/>
              <a:p>
                <a:pPr>
                  <a:defRPr sz="2400"/>
                </a:pPr>
                <a:endParaRPr sz="2400"/>
              </a:p>
            </p:txBody>
          </p:sp>
        </p:grpSp>
      </p:grpSp>
      <p:sp>
        <p:nvSpPr>
          <p:cNvPr id="82" name="TextBox 81"/>
          <p:cNvSpPr txBox="1"/>
          <p:nvPr/>
        </p:nvSpPr>
        <p:spPr>
          <a:xfrm>
            <a:off x="2086411" y="3744926"/>
            <a:ext cx="3947150" cy="707886"/>
          </a:xfrm>
          <a:prstGeom prst="rect">
            <a:avLst/>
          </a:prstGeom>
          <a:noFill/>
        </p:spPr>
        <p:txBody>
          <a:bodyPr wrap="square" rtlCol="0">
            <a:spAutoFit/>
          </a:bodyPr>
          <a:lstStyle/>
          <a:p>
            <a:r>
              <a:rPr lang="en-US" sz="2000" dirty="0"/>
              <a:t>If 1 and 0 out of order, flip a coin to decide whether to swap them.</a:t>
            </a:r>
          </a:p>
        </p:txBody>
      </p:sp>
      <p:grpSp>
        <p:nvGrpSpPr>
          <p:cNvPr id="65" name="Group 64">
            <a:extLst>
              <a:ext uri="{FF2B5EF4-FFF2-40B4-BE49-F238E27FC236}">
                <a16:creationId xmlns:a16="http://schemas.microsoft.com/office/drawing/2014/main" id="{4762F9F4-0686-42CB-90A8-A98F6A30C298}"/>
              </a:ext>
            </a:extLst>
          </p:cNvPr>
          <p:cNvGrpSpPr/>
          <p:nvPr/>
        </p:nvGrpSpPr>
        <p:grpSpPr>
          <a:xfrm>
            <a:off x="1485475" y="4861119"/>
            <a:ext cx="4670774" cy="1487689"/>
            <a:chOff x="1485475" y="4861119"/>
            <a:chExt cx="4670774" cy="1487689"/>
          </a:xfrm>
        </p:grpSpPr>
        <p:pic>
          <p:nvPicPr>
            <p:cNvPr id="64" name="Picture 63">
              <a:extLst>
                <a:ext uri="{FF2B5EF4-FFF2-40B4-BE49-F238E27FC236}">
                  <a16:creationId xmlns:a16="http://schemas.microsoft.com/office/drawing/2014/main" id="{888AAF2A-8BCE-4D88-B9CE-0B80EC18627B}"/>
                </a:ext>
              </a:extLst>
            </p:cNvPr>
            <p:cNvPicPr>
              <a:picLocks noChangeAspect="1"/>
            </p:cNvPicPr>
            <p:nvPr/>
          </p:nvPicPr>
          <p:blipFill rotWithShape="1">
            <a:blip r:embed="rId6">
              <a:extLst>
                <a:ext uri="{28A0092B-C50C-407E-A947-70E740481C1C}">
                  <a14:useLocalDpi xmlns:a14="http://schemas.microsoft.com/office/drawing/2010/main" val="0"/>
                </a:ext>
              </a:extLst>
            </a:blip>
            <a:srcRect l="15406" r="69135"/>
            <a:stretch/>
          </p:blipFill>
          <p:spPr>
            <a:xfrm>
              <a:off x="1607609" y="4861119"/>
              <a:ext cx="4440477" cy="1487689"/>
            </a:xfrm>
            <a:prstGeom prst="rect">
              <a:avLst/>
            </a:prstGeom>
          </p:spPr>
        </p:pic>
        <p:sp>
          <p:nvSpPr>
            <p:cNvPr id="83" name="TextBox 82">
              <a:extLst>
                <a:ext uri="{FF2B5EF4-FFF2-40B4-BE49-F238E27FC236}">
                  <a16:creationId xmlns:a16="http://schemas.microsoft.com/office/drawing/2014/main" id="{809C5C83-101A-47B5-87C4-FFEB45EF05E6}"/>
                </a:ext>
              </a:extLst>
            </p:cNvPr>
            <p:cNvSpPr txBox="1"/>
            <p:nvPr/>
          </p:nvSpPr>
          <p:spPr>
            <a:xfrm>
              <a:off x="1485475" y="4965137"/>
              <a:ext cx="129212" cy="1292662"/>
            </a:xfrm>
            <a:prstGeom prst="rect">
              <a:avLst/>
            </a:prstGeom>
            <a:noFill/>
          </p:spPr>
          <p:txBody>
            <a:bodyPr wrap="square" lIns="0" tIns="0" rIns="0" bIns="0" rtlCol="0" anchor="t" anchorCtr="0">
              <a:spAutoFit/>
            </a:bodyPr>
            <a:lstStyle/>
            <a:p>
              <a:r>
                <a:rPr lang="en-US" sz="1400" dirty="0"/>
                <a:t>0</a:t>
              </a:r>
            </a:p>
            <a:p>
              <a:r>
                <a:rPr lang="en-US" sz="1400" dirty="0"/>
                <a:t>0</a:t>
              </a:r>
            </a:p>
            <a:p>
              <a:r>
                <a:rPr lang="en-US" sz="1400" dirty="0"/>
                <a:t>0</a:t>
              </a:r>
            </a:p>
            <a:p>
              <a:r>
                <a:rPr lang="en-US" sz="1400" dirty="0"/>
                <a:t>1</a:t>
              </a:r>
            </a:p>
            <a:p>
              <a:r>
                <a:rPr lang="en-US" sz="1400" dirty="0"/>
                <a:t>1</a:t>
              </a:r>
            </a:p>
            <a:p>
              <a:r>
                <a:rPr lang="en-US" sz="1400" dirty="0"/>
                <a:t>1</a:t>
              </a:r>
            </a:p>
          </p:txBody>
        </p:sp>
        <p:sp>
          <p:nvSpPr>
            <p:cNvPr id="84" name="TextBox 83">
              <a:extLst>
                <a:ext uri="{FF2B5EF4-FFF2-40B4-BE49-F238E27FC236}">
                  <a16:creationId xmlns:a16="http://schemas.microsoft.com/office/drawing/2014/main" id="{FC4650A7-D591-4947-8C70-03E66374A74B}"/>
                </a:ext>
              </a:extLst>
            </p:cNvPr>
            <p:cNvSpPr txBox="1"/>
            <p:nvPr/>
          </p:nvSpPr>
          <p:spPr>
            <a:xfrm>
              <a:off x="6027036" y="4958442"/>
              <a:ext cx="129213" cy="1292662"/>
            </a:xfrm>
            <a:prstGeom prst="rect">
              <a:avLst/>
            </a:prstGeom>
            <a:noFill/>
          </p:spPr>
          <p:txBody>
            <a:bodyPr wrap="square" lIns="0" tIns="0" rIns="0" bIns="0" rtlCol="0" anchor="t" anchorCtr="0">
              <a:spAutoFit/>
            </a:bodyPr>
            <a:lstStyle/>
            <a:p>
              <a:pPr algn="r"/>
              <a:r>
                <a:rPr lang="en-US" sz="1400" dirty="0"/>
                <a:t>1</a:t>
              </a:r>
            </a:p>
            <a:p>
              <a:pPr algn="r"/>
              <a:r>
                <a:rPr lang="en-US" sz="1400" dirty="0"/>
                <a:t>1</a:t>
              </a:r>
            </a:p>
            <a:p>
              <a:pPr algn="r"/>
              <a:r>
                <a:rPr lang="en-US" sz="1400" dirty="0"/>
                <a:t>1</a:t>
              </a:r>
            </a:p>
            <a:p>
              <a:pPr algn="r"/>
              <a:r>
                <a:rPr lang="en-US" sz="1400" dirty="0"/>
                <a:t>0</a:t>
              </a:r>
            </a:p>
            <a:p>
              <a:pPr algn="r"/>
              <a:r>
                <a:rPr lang="en-US" sz="1400" dirty="0"/>
                <a:t>0</a:t>
              </a:r>
            </a:p>
            <a:p>
              <a:pPr algn="r"/>
              <a:r>
                <a:rPr lang="en-US" sz="1400" dirty="0"/>
                <a:t>0</a:t>
              </a:r>
            </a:p>
          </p:txBody>
        </p:sp>
      </p:grpSp>
      <p:sp>
        <p:nvSpPr>
          <p:cNvPr id="6" name="Slide Number Placeholder 5">
            <a:extLst>
              <a:ext uri="{FF2B5EF4-FFF2-40B4-BE49-F238E27FC236}">
                <a16:creationId xmlns:a16="http://schemas.microsoft.com/office/drawing/2014/main" id="{36FB78A5-1E2C-4487-A420-70D4F3216E88}"/>
              </a:ext>
            </a:extLst>
          </p:cNvPr>
          <p:cNvSpPr>
            <a:spLocks noGrp="1"/>
          </p:cNvSpPr>
          <p:nvPr>
            <p:ph type="sldNum" sz="quarter" idx="12"/>
          </p:nvPr>
        </p:nvSpPr>
        <p:spPr/>
        <p:txBody>
          <a:bodyPr/>
          <a:lstStyle/>
          <a:p>
            <a:fld id="{9D23B66A-CE92-4F70-B5A2-EE913266E6CF}" type="slidenum">
              <a:rPr lang="en-US" smtClean="0"/>
              <a:pPr/>
              <a:t>113</a:t>
            </a:fld>
            <a:r>
              <a:rPr lang="en-US"/>
              <a:t>/48</a:t>
            </a:r>
            <a:endParaRPr lang="en-US" dirty="0"/>
          </a:p>
        </p:txBody>
      </p:sp>
    </p:spTree>
    <p:extLst>
      <p:ext uri="{BB962C8B-B14F-4D97-AF65-F5344CB8AC3E}">
        <p14:creationId xmlns:p14="http://schemas.microsoft.com/office/powerpoint/2010/main" val="413890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455" y="99160"/>
            <a:ext cx="7886700" cy="574674"/>
          </a:xfrm>
        </p:spPr>
        <p:txBody>
          <a:bodyPr>
            <a:normAutofit fontScale="90000"/>
          </a:bodyPr>
          <a:lstStyle/>
          <a:p>
            <a:r>
              <a:rPr lang="en-US" dirty="0"/>
              <a:t>Deterministic circuits</a:t>
            </a:r>
          </a:p>
        </p:txBody>
      </p:sp>
      <p:sp>
        <p:nvSpPr>
          <p:cNvPr id="14" name="Rectangle 13"/>
          <p:cNvSpPr/>
          <p:nvPr/>
        </p:nvSpPr>
        <p:spPr>
          <a:xfrm>
            <a:off x="9293968" y="740918"/>
            <a:ext cx="2473273" cy="369332"/>
          </a:xfrm>
          <a:prstGeom prst="rect">
            <a:avLst/>
          </a:prstGeom>
        </p:spPr>
        <p:txBody>
          <a:bodyPr wrap="square">
            <a:spAutoFit/>
          </a:bodyPr>
          <a:lstStyle/>
          <a:p>
            <a:r>
              <a:rPr lang="en-US" b="1" dirty="0">
                <a:solidFill>
                  <a:srgbClr val="0070C0"/>
                </a:solidFill>
              </a:rPr>
              <a:t>answer </a:t>
            </a:r>
            <a:r>
              <a:rPr lang="en-US" b="1">
                <a:solidFill>
                  <a:srgbClr val="0070C0"/>
                </a:solidFill>
              </a:rPr>
              <a:t>yes/no </a:t>
            </a:r>
            <a:r>
              <a:rPr lang="en-US" b="1" dirty="0">
                <a:solidFill>
                  <a:srgbClr val="0070C0"/>
                </a:solidFill>
              </a:rPr>
              <a:t>question</a:t>
            </a:r>
          </a:p>
        </p:txBody>
      </p:sp>
      <p:sp>
        <p:nvSpPr>
          <p:cNvPr id="25" name="Rounded Rectangle 24"/>
          <p:cNvSpPr/>
          <p:nvPr/>
        </p:nvSpPr>
        <p:spPr>
          <a:xfrm>
            <a:off x="222283" y="684898"/>
            <a:ext cx="11718892" cy="2433688"/>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132992" y="4610677"/>
            <a:ext cx="2932525" cy="369332"/>
          </a:xfrm>
          <a:prstGeom prst="rect">
            <a:avLst/>
          </a:prstGeom>
          <a:noFill/>
        </p:spPr>
        <p:txBody>
          <a:bodyPr wrap="square" rtlCol="0">
            <a:spAutoFit/>
          </a:bodyPr>
          <a:lstStyle/>
          <a:p>
            <a:r>
              <a:rPr lang="en-US" b="1" dirty="0">
                <a:solidFill>
                  <a:srgbClr val="0070C0"/>
                </a:solidFill>
              </a:rPr>
              <a:t>simulate cellular automata</a:t>
            </a:r>
          </a:p>
        </p:txBody>
      </p:sp>
      <p:pic>
        <p:nvPicPr>
          <p:cNvPr id="32" name="pasted-image.gif"/>
          <p:cNvPicPr>
            <a:picLocks noChangeAspect="1"/>
          </p:cNvPicPr>
          <p:nvPr/>
        </p:nvPicPr>
        <p:blipFill>
          <a:blip r:embed="rId4"/>
          <a:srcRect/>
          <a:stretch>
            <a:fillRect/>
          </a:stretch>
        </p:blipFill>
        <p:spPr>
          <a:xfrm rot="16200000">
            <a:off x="-368562" y="5435680"/>
            <a:ext cx="1778019" cy="234970"/>
          </a:xfrm>
          <a:prstGeom prst="rect">
            <a:avLst/>
          </a:prstGeom>
          <a:ln w="12700" cap="flat">
            <a:noFill/>
            <a:miter lim="400000"/>
          </a:ln>
          <a:effectLst/>
        </p:spPr>
      </p:pic>
      <p:sp>
        <p:nvSpPr>
          <p:cNvPr id="36" name="Rounded Rectangle 35"/>
          <p:cNvSpPr/>
          <p:nvPr/>
        </p:nvSpPr>
        <p:spPr>
          <a:xfrm>
            <a:off x="222283" y="4657088"/>
            <a:ext cx="11718892" cy="1778017"/>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29032" y="4626012"/>
            <a:ext cx="1374094" cy="523220"/>
          </a:xfrm>
          <a:prstGeom prst="rect">
            <a:avLst/>
          </a:prstGeom>
        </p:spPr>
        <p:txBody>
          <a:bodyPr wrap="none">
            <a:spAutoFit/>
          </a:bodyPr>
          <a:lstStyle/>
          <a:p>
            <a:r>
              <a:rPr lang="en-US" sz="2800" cap="small"/>
              <a:t>Rule110</a:t>
            </a:r>
            <a:endParaRPr lang="en-US" sz="2800" dirty="0"/>
          </a:p>
        </p:txBody>
      </p:sp>
      <p:grpSp>
        <p:nvGrpSpPr>
          <p:cNvPr id="3" name="Group 2">
            <a:extLst>
              <a:ext uri="{FF2B5EF4-FFF2-40B4-BE49-F238E27FC236}">
                <a16:creationId xmlns:a16="http://schemas.microsoft.com/office/drawing/2014/main" id="{50493200-6FA3-445B-935E-B3408F5E78F2}"/>
              </a:ext>
            </a:extLst>
          </p:cNvPr>
          <p:cNvGrpSpPr/>
          <p:nvPr/>
        </p:nvGrpSpPr>
        <p:grpSpPr>
          <a:xfrm>
            <a:off x="740092" y="5171361"/>
            <a:ext cx="2889021" cy="1160465"/>
            <a:chOff x="740092" y="5171361"/>
            <a:chExt cx="2889021" cy="1160465"/>
          </a:xfrm>
        </p:grpSpPr>
        <p:pic>
          <p:nvPicPr>
            <p:cNvPr id="34" name="rule110--Cook.png"/>
            <p:cNvPicPr>
              <a:picLocks noChangeAspect="1"/>
            </p:cNvPicPr>
            <p:nvPr/>
          </p:nvPicPr>
          <p:blipFill rotWithShape="1">
            <a:blip r:embed="rId5"/>
            <a:srcRect r="91454" b="62540"/>
            <a:stretch/>
          </p:blipFill>
          <p:spPr>
            <a:xfrm rot="16200000" flipH="1">
              <a:off x="1801553" y="4190759"/>
              <a:ext cx="846957" cy="2808162"/>
            </a:xfrm>
            <a:prstGeom prst="rect">
              <a:avLst/>
            </a:prstGeom>
            <a:ln w="12700" cap="flat">
              <a:noFill/>
              <a:miter lim="400000"/>
            </a:ln>
            <a:effectLst/>
          </p:spPr>
        </p:pic>
        <p:sp>
          <p:nvSpPr>
            <p:cNvPr id="38" name="Rectangle 37"/>
            <p:cNvSpPr/>
            <p:nvPr/>
          </p:nvSpPr>
          <p:spPr>
            <a:xfrm>
              <a:off x="740092" y="6024049"/>
              <a:ext cx="519694" cy="307777"/>
            </a:xfrm>
            <a:prstGeom prst="rect">
              <a:avLst/>
            </a:prstGeom>
          </p:spPr>
          <p:txBody>
            <a:bodyPr wrap="none">
              <a:spAutoFit/>
            </a:bodyPr>
            <a:lstStyle/>
            <a:p>
              <a:r>
                <a:rPr lang="en-US" sz="1400" dirty="0"/>
                <a:t>time</a:t>
              </a:r>
            </a:p>
          </p:txBody>
        </p:sp>
        <p:sp>
          <p:nvSpPr>
            <p:cNvPr id="39" name="Right Arrow 38"/>
            <p:cNvSpPr/>
            <p:nvPr/>
          </p:nvSpPr>
          <p:spPr>
            <a:xfrm>
              <a:off x="1317750" y="6096551"/>
              <a:ext cx="444213" cy="15725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40" name="TextBox 39"/>
          <p:cNvSpPr txBox="1"/>
          <p:nvPr/>
        </p:nvSpPr>
        <p:spPr>
          <a:xfrm>
            <a:off x="8239124" y="5027234"/>
            <a:ext cx="3697387" cy="707886"/>
          </a:xfrm>
          <a:prstGeom prst="rect">
            <a:avLst/>
          </a:prstGeom>
          <a:noFill/>
        </p:spPr>
        <p:txBody>
          <a:bodyPr wrap="square" rtlCol="0">
            <a:spAutoFit/>
          </a:bodyPr>
          <a:lstStyle/>
          <a:p>
            <a:r>
              <a:rPr lang="en-US" sz="2000" b="1" dirty="0"/>
              <a:t>Theorem</a:t>
            </a:r>
            <a:r>
              <a:rPr lang="en-US" sz="2000"/>
              <a:t>: Rule </a:t>
            </a:r>
            <a:r>
              <a:rPr lang="en-US" sz="2000" dirty="0"/>
              <a:t>110 can efficiently execute </a:t>
            </a:r>
            <a:r>
              <a:rPr lang="en-US" sz="2000" u="sng" dirty="0"/>
              <a:t>any</a:t>
            </a:r>
            <a:r>
              <a:rPr lang="en-US" sz="2000" dirty="0"/>
              <a:t> algorithm.</a:t>
            </a:r>
          </a:p>
        </p:txBody>
      </p:sp>
      <p:sp>
        <p:nvSpPr>
          <p:cNvPr id="41" name="TextBox 40"/>
          <p:cNvSpPr txBox="1"/>
          <p:nvPr/>
        </p:nvSpPr>
        <p:spPr>
          <a:xfrm>
            <a:off x="9268332" y="6096551"/>
            <a:ext cx="2581743" cy="338554"/>
          </a:xfrm>
          <a:prstGeom prst="rect">
            <a:avLst/>
          </a:prstGeom>
          <a:noFill/>
        </p:spPr>
        <p:txBody>
          <a:bodyPr wrap="square" rtlCol="0">
            <a:spAutoFit/>
          </a:bodyPr>
          <a:lstStyle/>
          <a:p>
            <a:pPr algn="r"/>
            <a:r>
              <a:rPr lang="en-US" sz="1600" dirty="0"/>
              <a:t>[</a:t>
            </a:r>
            <a:r>
              <a:rPr lang="en-US" sz="1600" dirty="0" err="1"/>
              <a:t>Neary</a:t>
            </a:r>
            <a:r>
              <a:rPr lang="en-US" sz="1600" dirty="0"/>
              <a:t>, Woods, </a:t>
            </a:r>
            <a:r>
              <a:rPr lang="en-US" sz="1600" u="sng" dirty="0"/>
              <a:t>ICALP</a:t>
            </a:r>
            <a:r>
              <a:rPr lang="en-US" sz="1600" dirty="0"/>
              <a:t> 2006]</a:t>
            </a:r>
          </a:p>
        </p:txBody>
      </p:sp>
      <p:sp>
        <p:nvSpPr>
          <p:cNvPr id="42" name="Rectangle 41"/>
          <p:cNvSpPr/>
          <p:nvPr/>
        </p:nvSpPr>
        <p:spPr>
          <a:xfrm>
            <a:off x="9115800" y="5827055"/>
            <a:ext cx="2734275" cy="338554"/>
          </a:xfrm>
          <a:prstGeom prst="rect">
            <a:avLst/>
          </a:prstGeom>
        </p:spPr>
        <p:txBody>
          <a:bodyPr wrap="none">
            <a:spAutoFit/>
          </a:bodyPr>
          <a:lstStyle/>
          <a:p>
            <a:pPr algn="r"/>
            <a:r>
              <a:rPr lang="en-US" sz="1600" dirty="0"/>
              <a:t>[Cook, </a:t>
            </a:r>
            <a:r>
              <a:rPr lang="en-US" sz="1600" u="sng" dirty="0"/>
              <a:t>Complex Systems</a:t>
            </a:r>
            <a:r>
              <a:rPr lang="en-US" sz="1600" dirty="0"/>
              <a:t> 2004]</a:t>
            </a:r>
          </a:p>
        </p:txBody>
      </p:sp>
      <p:sp>
        <p:nvSpPr>
          <p:cNvPr id="48" name="TextBox 47"/>
          <p:cNvSpPr txBox="1"/>
          <p:nvPr/>
        </p:nvSpPr>
        <p:spPr>
          <a:xfrm>
            <a:off x="9132992" y="3165811"/>
            <a:ext cx="2717083" cy="369332"/>
          </a:xfrm>
          <a:prstGeom prst="rect">
            <a:avLst/>
          </a:prstGeom>
          <a:noFill/>
        </p:spPr>
        <p:txBody>
          <a:bodyPr wrap="square" rtlCol="0">
            <a:spAutoFit/>
          </a:bodyPr>
          <a:lstStyle/>
          <a:p>
            <a:r>
              <a:rPr lang="en-US" b="1" dirty="0">
                <a:solidFill>
                  <a:srgbClr val="0070C0"/>
                </a:solidFill>
              </a:rPr>
              <a:t>“count” as high as possible</a:t>
            </a:r>
          </a:p>
        </p:txBody>
      </p:sp>
      <p:sp>
        <p:nvSpPr>
          <p:cNvPr id="49" name="Rounded Rectangle 35"/>
          <p:cNvSpPr/>
          <p:nvPr/>
        </p:nvSpPr>
        <p:spPr>
          <a:xfrm>
            <a:off x="222283" y="3192606"/>
            <a:ext cx="11718892" cy="1375705"/>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www.discomaraton.com/wp-content/uploads/2014/11/1207580-pochette-de-l-album-best-of-abba-950x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3347" y="1308425"/>
            <a:ext cx="1540567" cy="154056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E5D92D4F-5D68-4144-992B-C35D2088D7F7}"/>
              </a:ext>
            </a:extLst>
          </p:cNvPr>
          <p:cNvPicPr>
            <a:picLocks noChangeAspect="1"/>
          </p:cNvPicPr>
          <p:nvPr/>
        </p:nvPicPr>
        <p:blipFill rotWithShape="1">
          <a:blip r:embed="rId7">
            <a:extLst>
              <a:ext uri="{28A0092B-C50C-407E-A947-70E740481C1C}">
                <a14:useLocalDpi xmlns:a14="http://schemas.microsoft.com/office/drawing/2010/main" val="0"/>
              </a:ext>
            </a:extLst>
          </a:blip>
          <a:srcRect l="15381" r="70521"/>
          <a:stretch/>
        </p:blipFill>
        <p:spPr>
          <a:xfrm>
            <a:off x="433153" y="1230563"/>
            <a:ext cx="1978109" cy="726688"/>
          </a:xfrm>
          <a:prstGeom prst="rect">
            <a:avLst/>
          </a:prstGeom>
        </p:spPr>
      </p:pic>
      <p:sp>
        <p:nvSpPr>
          <p:cNvPr id="57" name="TextBox 56">
            <a:extLst>
              <a:ext uri="{FF2B5EF4-FFF2-40B4-BE49-F238E27FC236}">
                <a16:creationId xmlns:a16="http://schemas.microsoft.com/office/drawing/2014/main" id="{695955D9-B4AA-442B-B23D-EE68933A786F}"/>
              </a:ext>
            </a:extLst>
          </p:cNvPr>
          <p:cNvSpPr txBox="1"/>
          <p:nvPr/>
        </p:nvSpPr>
        <p:spPr>
          <a:xfrm>
            <a:off x="327455" y="733030"/>
            <a:ext cx="1249445" cy="523220"/>
          </a:xfrm>
          <a:prstGeom prst="rect">
            <a:avLst/>
          </a:prstGeom>
          <a:noFill/>
        </p:spPr>
        <p:txBody>
          <a:bodyPr wrap="square" rtlCol="0">
            <a:spAutoFit/>
          </a:bodyPr>
          <a:lstStyle/>
          <a:p>
            <a:r>
              <a:rPr lang="en-US" sz="2800" cap="small" dirty="0"/>
              <a:t>Parity</a:t>
            </a:r>
            <a:endParaRPr lang="en-US" sz="2800" dirty="0"/>
          </a:p>
        </p:txBody>
      </p:sp>
      <p:pic>
        <p:nvPicPr>
          <p:cNvPr id="60" name="Picture 59">
            <a:extLst>
              <a:ext uri="{FF2B5EF4-FFF2-40B4-BE49-F238E27FC236}">
                <a16:creationId xmlns:a16="http://schemas.microsoft.com/office/drawing/2014/main" id="{99F6DF35-8A90-4AC3-9F5D-EEE16550601E}"/>
              </a:ext>
            </a:extLst>
          </p:cNvPr>
          <p:cNvPicPr>
            <a:picLocks noChangeAspect="1"/>
          </p:cNvPicPr>
          <p:nvPr/>
        </p:nvPicPr>
        <p:blipFill rotWithShape="1">
          <a:blip r:embed="rId8">
            <a:extLst>
              <a:ext uri="{28A0092B-C50C-407E-A947-70E740481C1C}">
                <a14:useLocalDpi xmlns:a14="http://schemas.microsoft.com/office/drawing/2010/main" val="0"/>
              </a:ext>
            </a:extLst>
          </a:blip>
          <a:srcRect l="15413" r="70521"/>
          <a:stretch/>
        </p:blipFill>
        <p:spPr>
          <a:xfrm>
            <a:off x="2915294" y="1225930"/>
            <a:ext cx="1978109" cy="728383"/>
          </a:xfrm>
          <a:prstGeom prst="rect">
            <a:avLst/>
          </a:prstGeom>
        </p:spPr>
      </p:pic>
      <p:sp>
        <p:nvSpPr>
          <p:cNvPr id="62" name="TextBox 61">
            <a:extLst>
              <a:ext uri="{FF2B5EF4-FFF2-40B4-BE49-F238E27FC236}">
                <a16:creationId xmlns:a16="http://schemas.microsoft.com/office/drawing/2014/main" id="{09FF371D-AD6F-4AA3-93F9-244828EB3BA8}"/>
              </a:ext>
            </a:extLst>
          </p:cNvPr>
          <p:cNvSpPr txBox="1"/>
          <p:nvPr/>
        </p:nvSpPr>
        <p:spPr>
          <a:xfrm>
            <a:off x="2790770" y="740918"/>
            <a:ext cx="2068270" cy="523220"/>
          </a:xfrm>
          <a:prstGeom prst="rect">
            <a:avLst/>
          </a:prstGeom>
          <a:noFill/>
        </p:spPr>
        <p:txBody>
          <a:bodyPr wrap="square" rtlCol="0">
            <a:spAutoFit/>
          </a:bodyPr>
          <a:lstStyle/>
          <a:p>
            <a:r>
              <a:rPr lang="en-US" sz="2800" cap="small"/>
              <a:t>MultipleOf3</a:t>
            </a:r>
            <a:endParaRPr lang="en-US" sz="2800" dirty="0"/>
          </a:p>
        </p:txBody>
      </p:sp>
      <p:pic>
        <p:nvPicPr>
          <p:cNvPr id="66" name="Picture 65">
            <a:extLst>
              <a:ext uri="{FF2B5EF4-FFF2-40B4-BE49-F238E27FC236}">
                <a16:creationId xmlns:a16="http://schemas.microsoft.com/office/drawing/2014/main" id="{59EC3F46-6309-4964-95C4-334808495310}"/>
              </a:ext>
            </a:extLst>
          </p:cNvPr>
          <p:cNvPicPr>
            <a:picLocks noChangeAspect="1"/>
          </p:cNvPicPr>
          <p:nvPr/>
        </p:nvPicPr>
        <p:blipFill rotWithShape="1">
          <a:blip r:embed="rId9">
            <a:extLst>
              <a:ext uri="{28A0092B-C50C-407E-A947-70E740481C1C}">
                <a14:useLocalDpi xmlns:a14="http://schemas.microsoft.com/office/drawing/2010/main" val="0"/>
              </a:ext>
            </a:extLst>
          </a:blip>
          <a:srcRect l="15390" r="70484"/>
          <a:stretch/>
        </p:blipFill>
        <p:spPr>
          <a:xfrm>
            <a:off x="2915294" y="2197763"/>
            <a:ext cx="1998287" cy="732643"/>
          </a:xfrm>
          <a:prstGeom prst="rect">
            <a:avLst/>
          </a:prstGeom>
        </p:spPr>
      </p:pic>
      <p:pic>
        <p:nvPicPr>
          <p:cNvPr id="72" name="Picture 71">
            <a:extLst>
              <a:ext uri="{FF2B5EF4-FFF2-40B4-BE49-F238E27FC236}">
                <a16:creationId xmlns:a16="http://schemas.microsoft.com/office/drawing/2014/main" id="{50A4B2EC-7804-4FAD-B95F-5803FEDA95A5}"/>
              </a:ext>
            </a:extLst>
          </p:cNvPr>
          <p:cNvPicPr>
            <a:picLocks noChangeAspect="1"/>
          </p:cNvPicPr>
          <p:nvPr/>
        </p:nvPicPr>
        <p:blipFill rotWithShape="1">
          <a:blip r:embed="rId10">
            <a:extLst>
              <a:ext uri="{28A0092B-C50C-407E-A947-70E740481C1C}">
                <a14:useLocalDpi xmlns:a14="http://schemas.microsoft.com/office/drawing/2010/main" val="0"/>
              </a:ext>
            </a:extLst>
          </a:blip>
          <a:srcRect l="15404" r="70566"/>
          <a:stretch/>
        </p:blipFill>
        <p:spPr>
          <a:xfrm>
            <a:off x="433153" y="2197548"/>
            <a:ext cx="1978109" cy="730190"/>
          </a:xfrm>
          <a:prstGeom prst="rect">
            <a:avLst/>
          </a:prstGeom>
        </p:spPr>
      </p:pic>
      <p:sp>
        <p:nvSpPr>
          <p:cNvPr id="75" name="TextBox 74">
            <a:extLst>
              <a:ext uri="{FF2B5EF4-FFF2-40B4-BE49-F238E27FC236}">
                <a16:creationId xmlns:a16="http://schemas.microsoft.com/office/drawing/2014/main" id="{5D97709C-EC61-4307-8DD5-7A1FA510534F}"/>
              </a:ext>
            </a:extLst>
          </p:cNvPr>
          <p:cNvSpPr txBox="1"/>
          <p:nvPr/>
        </p:nvSpPr>
        <p:spPr>
          <a:xfrm>
            <a:off x="5237476" y="749751"/>
            <a:ext cx="2068270" cy="523220"/>
          </a:xfrm>
          <a:prstGeom prst="rect">
            <a:avLst/>
          </a:prstGeom>
          <a:noFill/>
        </p:spPr>
        <p:txBody>
          <a:bodyPr wrap="square" rtlCol="0">
            <a:spAutoFit/>
          </a:bodyPr>
          <a:lstStyle/>
          <a:p>
            <a:r>
              <a:rPr lang="en-US" sz="2800" cap="small"/>
              <a:t>Palindrome</a:t>
            </a:r>
            <a:endParaRPr lang="en-US" sz="2800" dirty="0"/>
          </a:p>
        </p:txBody>
      </p:sp>
      <p:pic>
        <p:nvPicPr>
          <p:cNvPr id="10" name="Picture 9">
            <a:extLst>
              <a:ext uri="{FF2B5EF4-FFF2-40B4-BE49-F238E27FC236}">
                <a16:creationId xmlns:a16="http://schemas.microsoft.com/office/drawing/2014/main" id="{BA19407C-EC36-4F7A-9314-57576703E042}"/>
              </a:ext>
            </a:extLst>
          </p:cNvPr>
          <p:cNvPicPr>
            <a:picLocks noChangeAspect="1"/>
          </p:cNvPicPr>
          <p:nvPr/>
        </p:nvPicPr>
        <p:blipFill rotWithShape="1">
          <a:blip r:embed="rId11">
            <a:extLst>
              <a:ext uri="{28A0092B-C50C-407E-A947-70E740481C1C}">
                <a14:useLocalDpi xmlns:a14="http://schemas.microsoft.com/office/drawing/2010/main" val="0"/>
              </a:ext>
            </a:extLst>
          </a:blip>
          <a:srcRect l="15416" r="51374"/>
          <a:stretch/>
        </p:blipFill>
        <p:spPr>
          <a:xfrm>
            <a:off x="7060127" y="1215173"/>
            <a:ext cx="4627650" cy="721742"/>
          </a:xfrm>
          <a:prstGeom prst="rect">
            <a:avLst/>
          </a:prstGeom>
        </p:spPr>
      </p:pic>
      <p:pic>
        <p:nvPicPr>
          <p:cNvPr id="15" name="Picture 14">
            <a:extLst>
              <a:ext uri="{FF2B5EF4-FFF2-40B4-BE49-F238E27FC236}">
                <a16:creationId xmlns:a16="http://schemas.microsoft.com/office/drawing/2014/main" id="{D38CC47F-EA90-4BD7-816C-B833163474AF}"/>
              </a:ext>
            </a:extLst>
          </p:cNvPr>
          <p:cNvPicPr>
            <a:picLocks noChangeAspect="1"/>
          </p:cNvPicPr>
          <p:nvPr/>
        </p:nvPicPr>
        <p:blipFill rotWithShape="1">
          <a:blip r:embed="rId12">
            <a:extLst>
              <a:ext uri="{28A0092B-C50C-407E-A947-70E740481C1C}">
                <a14:useLocalDpi xmlns:a14="http://schemas.microsoft.com/office/drawing/2010/main" val="0"/>
              </a:ext>
            </a:extLst>
          </a:blip>
          <a:srcRect l="15404" r="51522"/>
          <a:stretch/>
        </p:blipFill>
        <p:spPr>
          <a:xfrm>
            <a:off x="7049277" y="2199471"/>
            <a:ext cx="4638500" cy="726344"/>
          </a:xfrm>
          <a:prstGeom prst="rect">
            <a:avLst/>
          </a:prstGeom>
        </p:spPr>
      </p:pic>
      <p:sp>
        <p:nvSpPr>
          <p:cNvPr id="77" name="TextBox 76">
            <a:extLst>
              <a:ext uri="{FF2B5EF4-FFF2-40B4-BE49-F238E27FC236}">
                <a16:creationId xmlns:a16="http://schemas.microsoft.com/office/drawing/2014/main" id="{EE5D54F8-4228-4A39-943F-1BDEE5852290}"/>
              </a:ext>
            </a:extLst>
          </p:cNvPr>
          <p:cNvSpPr txBox="1"/>
          <p:nvPr/>
        </p:nvSpPr>
        <p:spPr>
          <a:xfrm>
            <a:off x="232383" y="3135888"/>
            <a:ext cx="1493087" cy="523220"/>
          </a:xfrm>
          <a:prstGeom prst="rect">
            <a:avLst/>
          </a:prstGeom>
          <a:noFill/>
        </p:spPr>
        <p:txBody>
          <a:bodyPr wrap="square" rtlCol="0">
            <a:spAutoFit/>
          </a:bodyPr>
          <a:lstStyle/>
          <a:p>
            <a:r>
              <a:rPr lang="en-US" sz="2800" cap="small"/>
              <a:t>Cycle63</a:t>
            </a:r>
            <a:endParaRPr lang="en-US" sz="2800" dirty="0"/>
          </a:p>
        </p:txBody>
      </p:sp>
      <p:pic>
        <p:nvPicPr>
          <p:cNvPr id="23" name="Picture 22">
            <a:extLst>
              <a:ext uri="{FF2B5EF4-FFF2-40B4-BE49-F238E27FC236}">
                <a16:creationId xmlns:a16="http://schemas.microsoft.com/office/drawing/2014/main" id="{895397C8-9A51-44D2-94B5-1D83F49219FF}"/>
              </a:ext>
            </a:extLst>
          </p:cNvPr>
          <p:cNvPicPr>
            <a:picLocks noChangeAspect="1"/>
          </p:cNvPicPr>
          <p:nvPr/>
        </p:nvPicPr>
        <p:blipFill rotWithShape="1">
          <a:blip r:embed="rId13">
            <a:extLst>
              <a:ext uri="{28A0092B-C50C-407E-A947-70E740481C1C}">
                <a14:useLocalDpi xmlns:a14="http://schemas.microsoft.com/office/drawing/2010/main" val="0"/>
              </a:ext>
            </a:extLst>
          </a:blip>
          <a:srcRect l="12579" r="12920"/>
          <a:stretch/>
        </p:blipFill>
        <p:spPr>
          <a:xfrm>
            <a:off x="327456" y="3589507"/>
            <a:ext cx="11439785" cy="635190"/>
          </a:xfrm>
          <a:prstGeom prst="rect">
            <a:avLst/>
          </a:prstGeom>
        </p:spPr>
      </p:pic>
      <p:graphicFrame>
        <p:nvGraphicFramePr>
          <p:cNvPr id="51" name="Table 50"/>
          <p:cNvGraphicFramePr>
            <a:graphicFrameLocks noGrp="1"/>
          </p:cNvGraphicFramePr>
          <p:nvPr/>
        </p:nvGraphicFramePr>
        <p:xfrm>
          <a:off x="333723" y="3585673"/>
          <a:ext cx="11433500" cy="926529"/>
        </p:xfrm>
        <a:graphic>
          <a:graphicData uri="http://schemas.openxmlformats.org/drawingml/2006/table">
            <a:tbl>
              <a:tblPr>
                <a:tableStyleId>{2D5ABB26-0587-4C30-8999-92F81FD0307C}</a:tableStyleId>
              </a:tblPr>
              <a:tblGrid>
                <a:gridCol w="175900">
                  <a:extLst>
                    <a:ext uri="{9D8B030D-6E8A-4147-A177-3AD203B41FA5}">
                      <a16:colId xmlns:a16="http://schemas.microsoft.com/office/drawing/2014/main" val="580109153"/>
                    </a:ext>
                  </a:extLst>
                </a:gridCol>
                <a:gridCol w="175900">
                  <a:extLst>
                    <a:ext uri="{9D8B030D-6E8A-4147-A177-3AD203B41FA5}">
                      <a16:colId xmlns:a16="http://schemas.microsoft.com/office/drawing/2014/main" val="1735202483"/>
                    </a:ext>
                  </a:extLst>
                </a:gridCol>
                <a:gridCol w="175900">
                  <a:extLst>
                    <a:ext uri="{9D8B030D-6E8A-4147-A177-3AD203B41FA5}">
                      <a16:colId xmlns:a16="http://schemas.microsoft.com/office/drawing/2014/main" val="1976707390"/>
                    </a:ext>
                  </a:extLst>
                </a:gridCol>
                <a:gridCol w="175900">
                  <a:extLst>
                    <a:ext uri="{9D8B030D-6E8A-4147-A177-3AD203B41FA5}">
                      <a16:colId xmlns:a16="http://schemas.microsoft.com/office/drawing/2014/main" val="3272589845"/>
                    </a:ext>
                  </a:extLst>
                </a:gridCol>
                <a:gridCol w="175900">
                  <a:extLst>
                    <a:ext uri="{9D8B030D-6E8A-4147-A177-3AD203B41FA5}">
                      <a16:colId xmlns:a16="http://schemas.microsoft.com/office/drawing/2014/main" val="840026304"/>
                    </a:ext>
                  </a:extLst>
                </a:gridCol>
                <a:gridCol w="175900">
                  <a:extLst>
                    <a:ext uri="{9D8B030D-6E8A-4147-A177-3AD203B41FA5}">
                      <a16:colId xmlns:a16="http://schemas.microsoft.com/office/drawing/2014/main" val="981135046"/>
                    </a:ext>
                  </a:extLst>
                </a:gridCol>
                <a:gridCol w="175900">
                  <a:extLst>
                    <a:ext uri="{9D8B030D-6E8A-4147-A177-3AD203B41FA5}">
                      <a16:colId xmlns:a16="http://schemas.microsoft.com/office/drawing/2014/main" val="2097631512"/>
                    </a:ext>
                  </a:extLst>
                </a:gridCol>
                <a:gridCol w="175900">
                  <a:extLst>
                    <a:ext uri="{9D8B030D-6E8A-4147-A177-3AD203B41FA5}">
                      <a16:colId xmlns:a16="http://schemas.microsoft.com/office/drawing/2014/main" val="1028376704"/>
                    </a:ext>
                  </a:extLst>
                </a:gridCol>
                <a:gridCol w="175900">
                  <a:extLst>
                    <a:ext uri="{9D8B030D-6E8A-4147-A177-3AD203B41FA5}">
                      <a16:colId xmlns:a16="http://schemas.microsoft.com/office/drawing/2014/main" val="2052978065"/>
                    </a:ext>
                  </a:extLst>
                </a:gridCol>
                <a:gridCol w="175900">
                  <a:extLst>
                    <a:ext uri="{9D8B030D-6E8A-4147-A177-3AD203B41FA5}">
                      <a16:colId xmlns:a16="http://schemas.microsoft.com/office/drawing/2014/main" val="557064724"/>
                    </a:ext>
                  </a:extLst>
                </a:gridCol>
                <a:gridCol w="175900">
                  <a:extLst>
                    <a:ext uri="{9D8B030D-6E8A-4147-A177-3AD203B41FA5}">
                      <a16:colId xmlns:a16="http://schemas.microsoft.com/office/drawing/2014/main" val="3392878602"/>
                    </a:ext>
                  </a:extLst>
                </a:gridCol>
                <a:gridCol w="175900">
                  <a:extLst>
                    <a:ext uri="{9D8B030D-6E8A-4147-A177-3AD203B41FA5}">
                      <a16:colId xmlns:a16="http://schemas.microsoft.com/office/drawing/2014/main" val="2156841807"/>
                    </a:ext>
                  </a:extLst>
                </a:gridCol>
                <a:gridCol w="175900">
                  <a:extLst>
                    <a:ext uri="{9D8B030D-6E8A-4147-A177-3AD203B41FA5}">
                      <a16:colId xmlns:a16="http://schemas.microsoft.com/office/drawing/2014/main" val="2635559994"/>
                    </a:ext>
                  </a:extLst>
                </a:gridCol>
                <a:gridCol w="175900">
                  <a:extLst>
                    <a:ext uri="{9D8B030D-6E8A-4147-A177-3AD203B41FA5}">
                      <a16:colId xmlns:a16="http://schemas.microsoft.com/office/drawing/2014/main" val="1978251049"/>
                    </a:ext>
                  </a:extLst>
                </a:gridCol>
                <a:gridCol w="175900">
                  <a:extLst>
                    <a:ext uri="{9D8B030D-6E8A-4147-A177-3AD203B41FA5}">
                      <a16:colId xmlns:a16="http://schemas.microsoft.com/office/drawing/2014/main" val="2735728838"/>
                    </a:ext>
                  </a:extLst>
                </a:gridCol>
                <a:gridCol w="175900">
                  <a:extLst>
                    <a:ext uri="{9D8B030D-6E8A-4147-A177-3AD203B41FA5}">
                      <a16:colId xmlns:a16="http://schemas.microsoft.com/office/drawing/2014/main" val="1626298525"/>
                    </a:ext>
                  </a:extLst>
                </a:gridCol>
                <a:gridCol w="175900">
                  <a:extLst>
                    <a:ext uri="{9D8B030D-6E8A-4147-A177-3AD203B41FA5}">
                      <a16:colId xmlns:a16="http://schemas.microsoft.com/office/drawing/2014/main" val="819544345"/>
                    </a:ext>
                  </a:extLst>
                </a:gridCol>
                <a:gridCol w="175900">
                  <a:extLst>
                    <a:ext uri="{9D8B030D-6E8A-4147-A177-3AD203B41FA5}">
                      <a16:colId xmlns:a16="http://schemas.microsoft.com/office/drawing/2014/main" val="3225993093"/>
                    </a:ext>
                  </a:extLst>
                </a:gridCol>
                <a:gridCol w="175900">
                  <a:extLst>
                    <a:ext uri="{9D8B030D-6E8A-4147-A177-3AD203B41FA5}">
                      <a16:colId xmlns:a16="http://schemas.microsoft.com/office/drawing/2014/main" val="2875737484"/>
                    </a:ext>
                  </a:extLst>
                </a:gridCol>
                <a:gridCol w="175900">
                  <a:extLst>
                    <a:ext uri="{9D8B030D-6E8A-4147-A177-3AD203B41FA5}">
                      <a16:colId xmlns:a16="http://schemas.microsoft.com/office/drawing/2014/main" val="3113715514"/>
                    </a:ext>
                  </a:extLst>
                </a:gridCol>
                <a:gridCol w="175900">
                  <a:extLst>
                    <a:ext uri="{9D8B030D-6E8A-4147-A177-3AD203B41FA5}">
                      <a16:colId xmlns:a16="http://schemas.microsoft.com/office/drawing/2014/main" val="1645869392"/>
                    </a:ext>
                  </a:extLst>
                </a:gridCol>
                <a:gridCol w="175900">
                  <a:extLst>
                    <a:ext uri="{9D8B030D-6E8A-4147-A177-3AD203B41FA5}">
                      <a16:colId xmlns:a16="http://schemas.microsoft.com/office/drawing/2014/main" val="3700207583"/>
                    </a:ext>
                  </a:extLst>
                </a:gridCol>
                <a:gridCol w="175900">
                  <a:extLst>
                    <a:ext uri="{9D8B030D-6E8A-4147-A177-3AD203B41FA5}">
                      <a16:colId xmlns:a16="http://schemas.microsoft.com/office/drawing/2014/main" val="1604402094"/>
                    </a:ext>
                  </a:extLst>
                </a:gridCol>
                <a:gridCol w="175900">
                  <a:extLst>
                    <a:ext uri="{9D8B030D-6E8A-4147-A177-3AD203B41FA5}">
                      <a16:colId xmlns:a16="http://schemas.microsoft.com/office/drawing/2014/main" val="628354412"/>
                    </a:ext>
                  </a:extLst>
                </a:gridCol>
                <a:gridCol w="175900">
                  <a:extLst>
                    <a:ext uri="{9D8B030D-6E8A-4147-A177-3AD203B41FA5}">
                      <a16:colId xmlns:a16="http://schemas.microsoft.com/office/drawing/2014/main" val="4216879817"/>
                    </a:ext>
                  </a:extLst>
                </a:gridCol>
                <a:gridCol w="175900">
                  <a:extLst>
                    <a:ext uri="{9D8B030D-6E8A-4147-A177-3AD203B41FA5}">
                      <a16:colId xmlns:a16="http://schemas.microsoft.com/office/drawing/2014/main" val="1165892080"/>
                    </a:ext>
                  </a:extLst>
                </a:gridCol>
                <a:gridCol w="175900">
                  <a:extLst>
                    <a:ext uri="{9D8B030D-6E8A-4147-A177-3AD203B41FA5}">
                      <a16:colId xmlns:a16="http://schemas.microsoft.com/office/drawing/2014/main" val="3537501401"/>
                    </a:ext>
                  </a:extLst>
                </a:gridCol>
                <a:gridCol w="175900">
                  <a:extLst>
                    <a:ext uri="{9D8B030D-6E8A-4147-A177-3AD203B41FA5}">
                      <a16:colId xmlns:a16="http://schemas.microsoft.com/office/drawing/2014/main" val="3965160371"/>
                    </a:ext>
                  </a:extLst>
                </a:gridCol>
                <a:gridCol w="175900">
                  <a:extLst>
                    <a:ext uri="{9D8B030D-6E8A-4147-A177-3AD203B41FA5}">
                      <a16:colId xmlns:a16="http://schemas.microsoft.com/office/drawing/2014/main" val="2619396009"/>
                    </a:ext>
                  </a:extLst>
                </a:gridCol>
                <a:gridCol w="175900">
                  <a:extLst>
                    <a:ext uri="{9D8B030D-6E8A-4147-A177-3AD203B41FA5}">
                      <a16:colId xmlns:a16="http://schemas.microsoft.com/office/drawing/2014/main" val="2409801920"/>
                    </a:ext>
                  </a:extLst>
                </a:gridCol>
                <a:gridCol w="175900">
                  <a:extLst>
                    <a:ext uri="{9D8B030D-6E8A-4147-A177-3AD203B41FA5}">
                      <a16:colId xmlns:a16="http://schemas.microsoft.com/office/drawing/2014/main" val="3911785871"/>
                    </a:ext>
                  </a:extLst>
                </a:gridCol>
                <a:gridCol w="175900">
                  <a:extLst>
                    <a:ext uri="{9D8B030D-6E8A-4147-A177-3AD203B41FA5}">
                      <a16:colId xmlns:a16="http://schemas.microsoft.com/office/drawing/2014/main" val="3967309513"/>
                    </a:ext>
                  </a:extLst>
                </a:gridCol>
                <a:gridCol w="175900">
                  <a:extLst>
                    <a:ext uri="{9D8B030D-6E8A-4147-A177-3AD203B41FA5}">
                      <a16:colId xmlns:a16="http://schemas.microsoft.com/office/drawing/2014/main" val="2530571968"/>
                    </a:ext>
                  </a:extLst>
                </a:gridCol>
                <a:gridCol w="175900">
                  <a:extLst>
                    <a:ext uri="{9D8B030D-6E8A-4147-A177-3AD203B41FA5}">
                      <a16:colId xmlns:a16="http://schemas.microsoft.com/office/drawing/2014/main" val="1418218279"/>
                    </a:ext>
                  </a:extLst>
                </a:gridCol>
                <a:gridCol w="175900">
                  <a:extLst>
                    <a:ext uri="{9D8B030D-6E8A-4147-A177-3AD203B41FA5}">
                      <a16:colId xmlns:a16="http://schemas.microsoft.com/office/drawing/2014/main" val="1114162529"/>
                    </a:ext>
                  </a:extLst>
                </a:gridCol>
                <a:gridCol w="175900">
                  <a:extLst>
                    <a:ext uri="{9D8B030D-6E8A-4147-A177-3AD203B41FA5}">
                      <a16:colId xmlns:a16="http://schemas.microsoft.com/office/drawing/2014/main" val="2539320096"/>
                    </a:ext>
                  </a:extLst>
                </a:gridCol>
                <a:gridCol w="175900">
                  <a:extLst>
                    <a:ext uri="{9D8B030D-6E8A-4147-A177-3AD203B41FA5}">
                      <a16:colId xmlns:a16="http://schemas.microsoft.com/office/drawing/2014/main" val="374871434"/>
                    </a:ext>
                  </a:extLst>
                </a:gridCol>
                <a:gridCol w="175900">
                  <a:extLst>
                    <a:ext uri="{9D8B030D-6E8A-4147-A177-3AD203B41FA5}">
                      <a16:colId xmlns:a16="http://schemas.microsoft.com/office/drawing/2014/main" val="2645654227"/>
                    </a:ext>
                  </a:extLst>
                </a:gridCol>
                <a:gridCol w="175900">
                  <a:extLst>
                    <a:ext uri="{9D8B030D-6E8A-4147-A177-3AD203B41FA5}">
                      <a16:colId xmlns:a16="http://schemas.microsoft.com/office/drawing/2014/main" val="2522227047"/>
                    </a:ext>
                  </a:extLst>
                </a:gridCol>
                <a:gridCol w="175900">
                  <a:extLst>
                    <a:ext uri="{9D8B030D-6E8A-4147-A177-3AD203B41FA5}">
                      <a16:colId xmlns:a16="http://schemas.microsoft.com/office/drawing/2014/main" val="3494671446"/>
                    </a:ext>
                  </a:extLst>
                </a:gridCol>
                <a:gridCol w="175900">
                  <a:extLst>
                    <a:ext uri="{9D8B030D-6E8A-4147-A177-3AD203B41FA5}">
                      <a16:colId xmlns:a16="http://schemas.microsoft.com/office/drawing/2014/main" val="2721899391"/>
                    </a:ext>
                  </a:extLst>
                </a:gridCol>
                <a:gridCol w="175900">
                  <a:extLst>
                    <a:ext uri="{9D8B030D-6E8A-4147-A177-3AD203B41FA5}">
                      <a16:colId xmlns:a16="http://schemas.microsoft.com/office/drawing/2014/main" val="2070167358"/>
                    </a:ext>
                  </a:extLst>
                </a:gridCol>
                <a:gridCol w="175900">
                  <a:extLst>
                    <a:ext uri="{9D8B030D-6E8A-4147-A177-3AD203B41FA5}">
                      <a16:colId xmlns:a16="http://schemas.microsoft.com/office/drawing/2014/main" val="2346942104"/>
                    </a:ext>
                  </a:extLst>
                </a:gridCol>
                <a:gridCol w="175900">
                  <a:extLst>
                    <a:ext uri="{9D8B030D-6E8A-4147-A177-3AD203B41FA5}">
                      <a16:colId xmlns:a16="http://schemas.microsoft.com/office/drawing/2014/main" val="821841725"/>
                    </a:ext>
                  </a:extLst>
                </a:gridCol>
                <a:gridCol w="175900">
                  <a:extLst>
                    <a:ext uri="{9D8B030D-6E8A-4147-A177-3AD203B41FA5}">
                      <a16:colId xmlns:a16="http://schemas.microsoft.com/office/drawing/2014/main" val="1231115571"/>
                    </a:ext>
                  </a:extLst>
                </a:gridCol>
                <a:gridCol w="175900">
                  <a:extLst>
                    <a:ext uri="{9D8B030D-6E8A-4147-A177-3AD203B41FA5}">
                      <a16:colId xmlns:a16="http://schemas.microsoft.com/office/drawing/2014/main" val="1295749572"/>
                    </a:ext>
                  </a:extLst>
                </a:gridCol>
                <a:gridCol w="175900">
                  <a:extLst>
                    <a:ext uri="{9D8B030D-6E8A-4147-A177-3AD203B41FA5}">
                      <a16:colId xmlns:a16="http://schemas.microsoft.com/office/drawing/2014/main" val="1702205705"/>
                    </a:ext>
                  </a:extLst>
                </a:gridCol>
                <a:gridCol w="175900">
                  <a:extLst>
                    <a:ext uri="{9D8B030D-6E8A-4147-A177-3AD203B41FA5}">
                      <a16:colId xmlns:a16="http://schemas.microsoft.com/office/drawing/2014/main" val="1456113695"/>
                    </a:ext>
                  </a:extLst>
                </a:gridCol>
                <a:gridCol w="175900">
                  <a:extLst>
                    <a:ext uri="{9D8B030D-6E8A-4147-A177-3AD203B41FA5}">
                      <a16:colId xmlns:a16="http://schemas.microsoft.com/office/drawing/2014/main" val="2420266811"/>
                    </a:ext>
                  </a:extLst>
                </a:gridCol>
                <a:gridCol w="175900">
                  <a:extLst>
                    <a:ext uri="{9D8B030D-6E8A-4147-A177-3AD203B41FA5}">
                      <a16:colId xmlns:a16="http://schemas.microsoft.com/office/drawing/2014/main" val="309483495"/>
                    </a:ext>
                  </a:extLst>
                </a:gridCol>
                <a:gridCol w="175900">
                  <a:extLst>
                    <a:ext uri="{9D8B030D-6E8A-4147-A177-3AD203B41FA5}">
                      <a16:colId xmlns:a16="http://schemas.microsoft.com/office/drawing/2014/main" val="3096805909"/>
                    </a:ext>
                  </a:extLst>
                </a:gridCol>
                <a:gridCol w="175900">
                  <a:extLst>
                    <a:ext uri="{9D8B030D-6E8A-4147-A177-3AD203B41FA5}">
                      <a16:colId xmlns:a16="http://schemas.microsoft.com/office/drawing/2014/main" val="120521853"/>
                    </a:ext>
                  </a:extLst>
                </a:gridCol>
                <a:gridCol w="175900">
                  <a:extLst>
                    <a:ext uri="{9D8B030D-6E8A-4147-A177-3AD203B41FA5}">
                      <a16:colId xmlns:a16="http://schemas.microsoft.com/office/drawing/2014/main" val="3158275266"/>
                    </a:ext>
                  </a:extLst>
                </a:gridCol>
                <a:gridCol w="175900">
                  <a:extLst>
                    <a:ext uri="{9D8B030D-6E8A-4147-A177-3AD203B41FA5}">
                      <a16:colId xmlns:a16="http://schemas.microsoft.com/office/drawing/2014/main" val="3377425608"/>
                    </a:ext>
                  </a:extLst>
                </a:gridCol>
                <a:gridCol w="175900">
                  <a:extLst>
                    <a:ext uri="{9D8B030D-6E8A-4147-A177-3AD203B41FA5}">
                      <a16:colId xmlns:a16="http://schemas.microsoft.com/office/drawing/2014/main" val="2405062709"/>
                    </a:ext>
                  </a:extLst>
                </a:gridCol>
                <a:gridCol w="175900">
                  <a:extLst>
                    <a:ext uri="{9D8B030D-6E8A-4147-A177-3AD203B41FA5}">
                      <a16:colId xmlns:a16="http://schemas.microsoft.com/office/drawing/2014/main" val="3449450205"/>
                    </a:ext>
                  </a:extLst>
                </a:gridCol>
                <a:gridCol w="175900">
                  <a:extLst>
                    <a:ext uri="{9D8B030D-6E8A-4147-A177-3AD203B41FA5}">
                      <a16:colId xmlns:a16="http://schemas.microsoft.com/office/drawing/2014/main" val="403672913"/>
                    </a:ext>
                  </a:extLst>
                </a:gridCol>
                <a:gridCol w="175900">
                  <a:extLst>
                    <a:ext uri="{9D8B030D-6E8A-4147-A177-3AD203B41FA5}">
                      <a16:colId xmlns:a16="http://schemas.microsoft.com/office/drawing/2014/main" val="1795098130"/>
                    </a:ext>
                  </a:extLst>
                </a:gridCol>
                <a:gridCol w="175900">
                  <a:extLst>
                    <a:ext uri="{9D8B030D-6E8A-4147-A177-3AD203B41FA5}">
                      <a16:colId xmlns:a16="http://schemas.microsoft.com/office/drawing/2014/main" val="4088934228"/>
                    </a:ext>
                  </a:extLst>
                </a:gridCol>
                <a:gridCol w="175900">
                  <a:extLst>
                    <a:ext uri="{9D8B030D-6E8A-4147-A177-3AD203B41FA5}">
                      <a16:colId xmlns:a16="http://schemas.microsoft.com/office/drawing/2014/main" val="1208367323"/>
                    </a:ext>
                  </a:extLst>
                </a:gridCol>
                <a:gridCol w="175900">
                  <a:extLst>
                    <a:ext uri="{9D8B030D-6E8A-4147-A177-3AD203B41FA5}">
                      <a16:colId xmlns:a16="http://schemas.microsoft.com/office/drawing/2014/main" val="1698680278"/>
                    </a:ext>
                  </a:extLst>
                </a:gridCol>
                <a:gridCol w="175900">
                  <a:extLst>
                    <a:ext uri="{9D8B030D-6E8A-4147-A177-3AD203B41FA5}">
                      <a16:colId xmlns:a16="http://schemas.microsoft.com/office/drawing/2014/main" val="1184427109"/>
                    </a:ext>
                  </a:extLst>
                </a:gridCol>
                <a:gridCol w="175900">
                  <a:extLst>
                    <a:ext uri="{9D8B030D-6E8A-4147-A177-3AD203B41FA5}">
                      <a16:colId xmlns:a16="http://schemas.microsoft.com/office/drawing/2014/main" val="3543484483"/>
                    </a:ext>
                  </a:extLst>
                </a:gridCol>
                <a:gridCol w="175900">
                  <a:extLst>
                    <a:ext uri="{9D8B030D-6E8A-4147-A177-3AD203B41FA5}">
                      <a16:colId xmlns:a16="http://schemas.microsoft.com/office/drawing/2014/main" val="421489072"/>
                    </a:ext>
                  </a:extLst>
                </a:gridCol>
                <a:gridCol w="175900">
                  <a:extLst>
                    <a:ext uri="{9D8B030D-6E8A-4147-A177-3AD203B41FA5}">
                      <a16:colId xmlns:a16="http://schemas.microsoft.com/office/drawing/2014/main" val="2720475846"/>
                    </a:ext>
                  </a:extLst>
                </a:gridCol>
              </a:tblGrid>
              <a:tr h="207243">
                <a:tc>
                  <a:txBody>
                    <a:bodyPr/>
                    <a:lstStyle/>
                    <a:p>
                      <a:pPr algn="ctr" defTabSz="914400">
                        <a:defRPr sz="1800"/>
                      </a:pPr>
                      <a:endParaRPr sz="1100" b="0" dirty="0"/>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8272503"/>
                  </a:ext>
                </a:extLst>
              </a:tr>
              <a:tr h="207243">
                <a:tc>
                  <a:txBody>
                    <a:bodyPr/>
                    <a:lstStyle/>
                    <a:p>
                      <a:pPr algn="ctr" defTabSz="914400">
                        <a:defRPr sz="1800"/>
                      </a:pPr>
                      <a:endParaRPr sz="1100" b="0" dirty="0"/>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4540521"/>
                  </a:ext>
                </a:extLst>
              </a:tr>
              <a:tr h="207243">
                <a:tc>
                  <a:txBody>
                    <a:bodyPr/>
                    <a:lstStyle/>
                    <a:p>
                      <a:pPr algn="ctr" defTabSz="914400">
                        <a:defRPr sz="1800"/>
                      </a:pPr>
                      <a:endParaRPr sz="1100" b="0" dirty="0"/>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0561109"/>
                  </a:ext>
                </a:extLst>
              </a:tr>
              <a:tr h="207243">
                <a:tc>
                  <a:txBody>
                    <a:bodyPr/>
                    <a:lstStyle/>
                    <a:p>
                      <a:pPr algn="ctr" defTabSz="914400">
                        <a:defRPr sz="1800"/>
                      </a:pPr>
                      <a:r>
                        <a:rPr lang="en-US" sz="2000" b="1" dirty="0">
                          <a:solidFill>
                            <a:srgbClr val="FF0000"/>
                          </a:solidFill>
                        </a:rPr>
                        <a:t>1</a:t>
                      </a:r>
                      <a:endParaRPr sz="2000" b="1" dirty="0">
                        <a:solidFill>
                          <a:srgbClr val="FF0000"/>
                        </a:solidFill>
                      </a:endParaRPr>
                    </a:p>
                  </a:txBody>
                  <a:tcPr marL="0" marR="0" marT="0" marB="0" anchor="ctr" horzOverflow="overflow">
                    <a:lnL w="38100" cap="flat" cmpd="sng" algn="ctr">
                      <a:no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1" dirty="0">
                          <a:solidFill>
                            <a:srgbClr val="FF0000"/>
                          </a:solidFill>
                        </a:rPr>
                        <a:t>2</a:t>
                      </a:r>
                      <a:endParaRPr sz="2000" b="1" dirty="0">
                        <a:solidFill>
                          <a:srgbClr val="FF0000"/>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0" dirty="0">
                          <a:solidFill>
                            <a:schemeClr val="tx1"/>
                          </a:solidFill>
                        </a:rPr>
                        <a:t>3</a:t>
                      </a:r>
                      <a:endParaRPr sz="2000" b="0" dirty="0">
                        <a:solidFill>
                          <a:schemeClr val="tx1"/>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0" dirty="0">
                          <a:solidFill>
                            <a:schemeClr val="tx1"/>
                          </a:solidFill>
                        </a:rPr>
                        <a:t>4</a:t>
                      </a:r>
                      <a:endParaRPr sz="2000" b="0" dirty="0">
                        <a:solidFill>
                          <a:schemeClr val="tx1"/>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5</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6</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7</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8</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dirty="0"/>
                        <a:t>9</a:t>
                      </a:r>
                      <a:endParaRPr sz="20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19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29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39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49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54</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55</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56</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57</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58</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59</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60</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61</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62</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1100" dirty="0"/>
                        <a:t>63</a:t>
                      </a:r>
                      <a:endParaRPr sz="1100" b="0" dirty="0"/>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1" dirty="0">
                          <a:solidFill>
                            <a:srgbClr val="FF0000"/>
                          </a:solidFill>
                        </a:rPr>
                        <a:t>1</a:t>
                      </a:r>
                      <a:endParaRPr sz="2000" b="1" dirty="0">
                        <a:solidFill>
                          <a:srgbClr val="FF0000"/>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defTabSz="914400">
                        <a:defRPr sz="1800"/>
                      </a:pPr>
                      <a:r>
                        <a:rPr lang="en-US" sz="2000" b="1" dirty="0">
                          <a:solidFill>
                            <a:srgbClr val="FF0000"/>
                          </a:solidFill>
                        </a:rPr>
                        <a:t>2</a:t>
                      </a:r>
                      <a:endParaRPr sz="2000" b="1" dirty="0">
                        <a:solidFill>
                          <a:srgbClr val="FF0000"/>
                        </a:solidFill>
                      </a:endParaRPr>
                    </a:p>
                  </a:txBody>
                  <a:tcPr marL="0" marR="0" marT="0" marB="0" anchor="ctr" horzOverflow="overflow">
                    <a:lnL w="19050" cap="flat" cmpd="sng" algn="ctr">
                      <a:solidFill>
                        <a:schemeClr val="tx1">
                          <a:lumMod val="65000"/>
                          <a:lumOff val="35000"/>
                        </a:schemeClr>
                      </a:solidFill>
                      <a:prstDash val="solid"/>
                      <a:round/>
                      <a:headEnd type="none" w="med" len="med"/>
                      <a:tailEnd type="none" w="med" len="med"/>
                    </a:lnL>
                    <a:lnR w="19050" cap="flat" cmpd="sng" algn="ctr">
                      <a:solidFill>
                        <a:schemeClr val="tx1">
                          <a:lumMod val="65000"/>
                          <a:lumOff val="35000"/>
                        </a:schemeClr>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0053382"/>
                  </a:ext>
                </a:extLst>
              </a:tr>
            </a:tbl>
          </a:graphicData>
        </a:graphic>
      </p:graphicFrame>
      <p:pic>
        <p:nvPicPr>
          <p:cNvPr id="35" name="Picture 34">
            <a:extLst>
              <a:ext uri="{FF2B5EF4-FFF2-40B4-BE49-F238E27FC236}">
                <a16:creationId xmlns:a16="http://schemas.microsoft.com/office/drawing/2014/main" id="{7DFC2AB2-90BB-4F0C-BF50-A3AA9C6FF823}"/>
              </a:ext>
            </a:extLst>
          </p:cNvPr>
          <p:cNvPicPr>
            <a:picLocks noChangeAspect="1"/>
          </p:cNvPicPr>
          <p:nvPr/>
        </p:nvPicPr>
        <p:blipFill rotWithShape="1">
          <a:blip r:embed="rId14">
            <a:extLst>
              <a:ext uri="{28A0092B-C50C-407E-A947-70E740481C1C}">
                <a14:useLocalDpi xmlns:a14="http://schemas.microsoft.com/office/drawing/2010/main" val="0"/>
              </a:ext>
            </a:extLst>
          </a:blip>
          <a:srcRect l="15417" r="59062"/>
          <a:stretch/>
        </p:blipFill>
        <p:spPr>
          <a:xfrm>
            <a:off x="3840785" y="5160296"/>
            <a:ext cx="4282474" cy="869087"/>
          </a:xfrm>
          <a:prstGeom prst="rect">
            <a:avLst/>
          </a:prstGeom>
        </p:spPr>
      </p:pic>
      <p:pic>
        <p:nvPicPr>
          <p:cNvPr id="43" name="Picture 42">
            <a:extLst>
              <a:ext uri="{FF2B5EF4-FFF2-40B4-BE49-F238E27FC236}">
                <a16:creationId xmlns:a16="http://schemas.microsoft.com/office/drawing/2014/main" id="{128CBB5B-7D6F-49B9-AA2E-F98C47BA95D5}"/>
              </a:ext>
            </a:extLst>
          </p:cNvPr>
          <p:cNvPicPr>
            <a:picLocks noChangeAspect="1"/>
          </p:cNvPicPr>
          <p:nvPr/>
        </p:nvPicPr>
        <p:blipFill rotWithShape="1">
          <a:blip r:embed="rId11">
            <a:extLst>
              <a:ext uri="{28A0092B-C50C-407E-A947-70E740481C1C}">
                <a14:useLocalDpi xmlns:a14="http://schemas.microsoft.com/office/drawing/2010/main" val="0"/>
              </a:ext>
            </a:extLst>
          </a:blip>
          <a:srcRect l="15417" r="83842"/>
          <a:stretch/>
        </p:blipFill>
        <p:spPr>
          <a:xfrm>
            <a:off x="7060127" y="1215173"/>
            <a:ext cx="103276" cy="721742"/>
          </a:xfrm>
          <a:prstGeom prst="rect">
            <a:avLst/>
          </a:prstGeom>
        </p:spPr>
      </p:pic>
      <p:sp>
        <p:nvSpPr>
          <p:cNvPr id="44" name="TextBox 43">
            <a:extLst>
              <a:ext uri="{FF2B5EF4-FFF2-40B4-BE49-F238E27FC236}">
                <a16:creationId xmlns:a16="http://schemas.microsoft.com/office/drawing/2014/main" id="{BF7B02D2-643F-4026-B076-99319F1D4756}"/>
              </a:ext>
            </a:extLst>
          </p:cNvPr>
          <p:cNvSpPr txBox="1"/>
          <p:nvPr/>
        </p:nvSpPr>
        <p:spPr>
          <a:xfrm>
            <a:off x="7326595" y="1382918"/>
            <a:ext cx="538551" cy="400110"/>
          </a:xfrm>
          <a:prstGeom prst="rect">
            <a:avLst/>
          </a:prstGeom>
          <a:noFill/>
        </p:spPr>
        <p:txBody>
          <a:bodyPr wrap="square" rtlCol="0">
            <a:spAutoFit/>
          </a:bodyPr>
          <a:lstStyle/>
          <a:p>
            <a:r>
              <a:rPr lang="en-US" sz="2000" dirty="0">
                <a:ln>
                  <a:solidFill>
                    <a:schemeClr val="tx1"/>
                  </a:solidFill>
                </a:ln>
                <a:effectLst>
                  <a:glow rad="228600">
                    <a:schemeClr val="accent6">
                      <a:satMod val="175000"/>
                      <a:alpha val="40000"/>
                    </a:schemeClr>
                  </a:glow>
                </a:effectLst>
              </a:rPr>
              <a:t>yes</a:t>
            </a:r>
          </a:p>
        </p:txBody>
      </p:sp>
      <p:sp>
        <p:nvSpPr>
          <p:cNvPr id="45" name="TextBox 44">
            <a:extLst>
              <a:ext uri="{FF2B5EF4-FFF2-40B4-BE49-F238E27FC236}">
                <a16:creationId xmlns:a16="http://schemas.microsoft.com/office/drawing/2014/main" id="{A7468010-E036-4D03-B821-7A6BA18B09BE}"/>
              </a:ext>
            </a:extLst>
          </p:cNvPr>
          <p:cNvSpPr txBox="1"/>
          <p:nvPr/>
        </p:nvSpPr>
        <p:spPr>
          <a:xfrm>
            <a:off x="7352423" y="2516229"/>
            <a:ext cx="512724" cy="400110"/>
          </a:xfrm>
          <a:prstGeom prst="rect">
            <a:avLst/>
          </a:prstGeom>
          <a:noFill/>
        </p:spPr>
        <p:txBody>
          <a:bodyPr wrap="square" rtlCol="0">
            <a:spAutoFit/>
          </a:bodyPr>
          <a:lstStyle/>
          <a:p>
            <a:r>
              <a:rPr lang="en-US" sz="2000" b="1" dirty="0">
                <a:effectLst>
                  <a:glow rad="228600">
                    <a:srgbClr val="FF0000">
                      <a:alpha val="40000"/>
                    </a:srgbClr>
                  </a:glow>
                </a:effectLst>
              </a:rPr>
              <a:t>no</a:t>
            </a:r>
            <a:endParaRPr lang="en-US" b="1" dirty="0">
              <a:effectLst>
                <a:glow rad="228600">
                  <a:srgbClr val="FF0000">
                    <a:alpha val="40000"/>
                  </a:srgbClr>
                </a:glow>
              </a:effectLst>
            </a:endParaRPr>
          </a:p>
        </p:txBody>
      </p:sp>
      <p:pic>
        <p:nvPicPr>
          <p:cNvPr id="46" name="Picture 45">
            <a:extLst>
              <a:ext uri="{FF2B5EF4-FFF2-40B4-BE49-F238E27FC236}">
                <a16:creationId xmlns:a16="http://schemas.microsoft.com/office/drawing/2014/main" id="{4F3301BF-01DB-448C-B26B-C2118FB4325D}"/>
              </a:ext>
            </a:extLst>
          </p:cNvPr>
          <p:cNvPicPr>
            <a:picLocks noChangeAspect="1"/>
          </p:cNvPicPr>
          <p:nvPr/>
        </p:nvPicPr>
        <p:blipFill rotWithShape="1">
          <a:blip r:embed="rId12">
            <a:extLst>
              <a:ext uri="{28A0092B-C50C-407E-A947-70E740481C1C}">
                <a14:useLocalDpi xmlns:a14="http://schemas.microsoft.com/office/drawing/2010/main" val="0"/>
              </a:ext>
            </a:extLst>
          </a:blip>
          <a:srcRect l="15404" r="83854"/>
          <a:stretch/>
        </p:blipFill>
        <p:spPr>
          <a:xfrm>
            <a:off x="7049277" y="2199471"/>
            <a:ext cx="104069" cy="726344"/>
          </a:xfrm>
          <a:prstGeom prst="rect">
            <a:avLst/>
          </a:prstGeom>
        </p:spPr>
      </p:pic>
      <p:sp>
        <p:nvSpPr>
          <p:cNvPr id="6" name="Slide Number Placeholder 5">
            <a:extLst>
              <a:ext uri="{FF2B5EF4-FFF2-40B4-BE49-F238E27FC236}">
                <a16:creationId xmlns:a16="http://schemas.microsoft.com/office/drawing/2014/main" id="{EDCAA531-950C-42CC-B78D-EBE9FF21A640}"/>
              </a:ext>
            </a:extLst>
          </p:cNvPr>
          <p:cNvSpPr>
            <a:spLocks noGrp="1"/>
          </p:cNvSpPr>
          <p:nvPr>
            <p:ph type="sldNum" sz="quarter" idx="12"/>
          </p:nvPr>
        </p:nvSpPr>
        <p:spPr/>
        <p:txBody>
          <a:bodyPr/>
          <a:lstStyle/>
          <a:p>
            <a:fld id="{9D23B66A-CE92-4F70-B5A2-EE913266E6CF}" type="slidenum">
              <a:rPr lang="en-US" smtClean="0"/>
              <a:pPr/>
              <a:t>114</a:t>
            </a:fld>
            <a:r>
              <a:rPr lang="en-US"/>
              <a:t>/48</a:t>
            </a:r>
            <a:endParaRPr lang="en-US" dirty="0"/>
          </a:p>
        </p:txBody>
      </p:sp>
    </p:spTree>
    <p:custDataLst>
      <p:tags r:id="rId1"/>
    </p:custDataLst>
    <p:extLst>
      <p:ext uri="{BB962C8B-B14F-4D97-AF65-F5344CB8AC3E}">
        <p14:creationId xmlns:p14="http://schemas.microsoft.com/office/powerpoint/2010/main" val="22363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par>
                                <p:cTn id="28" presetID="22" presetClass="entr" presetSubtype="8"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20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left)">
                                      <p:cBhvr>
                                        <p:cTn id="47" dur="2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wipe(left)">
                                      <p:cBhvr>
                                        <p:cTn id="66" dur="10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1000"/>
                                        <p:tgtEl>
                                          <p:spTgt spid="35"/>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animBg="1"/>
      <p:bldP spid="37" grpId="0"/>
      <p:bldP spid="40" grpId="0"/>
      <p:bldP spid="41" grpId="0"/>
      <p:bldP spid="42" grpId="0"/>
      <p:bldP spid="48" grpId="0"/>
      <p:bldP spid="49" grpId="0" animBg="1"/>
      <p:bldP spid="75" grpId="0"/>
      <p:bldP spid="77" grpId="0"/>
      <p:bldP spid="44" grpId="0"/>
      <p:bldP spid="4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23900" y="694956"/>
            <a:ext cx="7886700" cy="574674"/>
          </a:xfrm>
        </p:spPr>
        <p:txBody>
          <a:bodyPr>
            <a:normAutofit fontScale="90000"/>
          </a:bodyPr>
          <a:lstStyle/>
          <a:p>
            <a:r>
              <a:rPr lang="en-US" dirty="0"/>
              <a:t>Randomized circuits</a:t>
            </a:r>
          </a:p>
        </p:txBody>
      </p:sp>
      <p:sp>
        <p:nvSpPr>
          <p:cNvPr id="14" name="Rectangle 13"/>
          <p:cNvSpPr/>
          <p:nvPr/>
        </p:nvSpPr>
        <p:spPr>
          <a:xfrm>
            <a:off x="723900" y="5560223"/>
            <a:ext cx="2389006" cy="646331"/>
          </a:xfrm>
          <a:prstGeom prst="rect">
            <a:avLst/>
          </a:prstGeom>
        </p:spPr>
        <p:txBody>
          <a:bodyPr wrap="square">
            <a:spAutoFit/>
          </a:bodyPr>
          <a:lstStyle/>
          <a:p>
            <a:r>
              <a:rPr lang="en-US" dirty="0"/>
              <a:t>use biased coin to simulate unbiased coin</a:t>
            </a:r>
          </a:p>
        </p:txBody>
      </p:sp>
      <p:sp>
        <p:nvSpPr>
          <p:cNvPr id="15" name="Rectangle 14"/>
          <p:cNvSpPr/>
          <p:nvPr/>
        </p:nvSpPr>
        <p:spPr>
          <a:xfrm>
            <a:off x="3462040" y="5224707"/>
            <a:ext cx="495649" cy="523220"/>
          </a:xfrm>
          <a:prstGeom prst="rect">
            <a:avLst/>
          </a:prstGeom>
        </p:spPr>
        <p:txBody>
          <a:bodyPr wrap="none">
            <a:spAutoFit/>
          </a:bodyPr>
          <a:lstStyle/>
          <a:p>
            <a:r>
              <a:rPr lang="en-US" sz="2800" dirty="0" err="1"/>
              <a:t>Pr</a:t>
            </a:r>
            <a:endParaRPr lang="en-US" sz="2800" dirty="0"/>
          </a:p>
        </p:txBody>
      </p:sp>
      <p:sp>
        <p:nvSpPr>
          <p:cNvPr id="16" name="Double Bracket 15"/>
          <p:cNvSpPr/>
          <p:nvPr/>
        </p:nvSpPr>
        <p:spPr>
          <a:xfrm>
            <a:off x="3940175" y="4995177"/>
            <a:ext cx="2730314" cy="957486"/>
          </a:xfrm>
          <a:prstGeom prst="bracketPair">
            <a:avLst>
              <a:gd name="adj" fmla="val 90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6804432" y="5169835"/>
            <a:ext cx="756938" cy="523220"/>
          </a:xfrm>
          <a:prstGeom prst="rect">
            <a:avLst/>
          </a:prstGeom>
        </p:spPr>
        <p:txBody>
          <a:bodyPr wrap="none">
            <a:spAutoFit/>
          </a:bodyPr>
          <a:lstStyle/>
          <a:p>
            <a:r>
              <a:rPr lang="en-US" sz="2800" dirty="0"/>
              <a:t>= </a:t>
            </a:r>
            <a:r>
              <a:rPr lang="en-US" sz="2800" dirty="0" err="1"/>
              <a:t>Pr</a:t>
            </a:r>
            <a:endParaRPr lang="en-US" sz="2800" dirty="0"/>
          </a:p>
        </p:txBody>
      </p:sp>
      <p:sp>
        <p:nvSpPr>
          <p:cNvPr id="18" name="Double Bracket 17"/>
          <p:cNvSpPr/>
          <p:nvPr/>
        </p:nvSpPr>
        <p:spPr>
          <a:xfrm>
            <a:off x="7544058" y="4981647"/>
            <a:ext cx="2743200" cy="957486"/>
          </a:xfrm>
          <a:prstGeom prst="bracketPair">
            <a:avLst>
              <a:gd name="adj" fmla="val 90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10346506" y="5197685"/>
            <a:ext cx="686406" cy="523220"/>
          </a:xfrm>
          <a:prstGeom prst="rect">
            <a:avLst/>
          </a:prstGeom>
        </p:spPr>
        <p:txBody>
          <a:bodyPr wrap="none">
            <a:spAutoFit/>
          </a:bodyPr>
          <a:lstStyle/>
          <a:p>
            <a:r>
              <a:rPr lang="en-US" sz="2800" dirty="0"/>
              <a:t>= ½</a:t>
            </a:r>
          </a:p>
        </p:txBody>
      </p:sp>
      <p:sp>
        <p:nvSpPr>
          <p:cNvPr id="20" name="Rectangle 19"/>
          <p:cNvSpPr/>
          <p:nvPr/>
        </p:nvSpPr>
        <p:spPr>
          <a:xfrm>
            <a:off x="4349965" y="5985591"/>
            <a:ext cx="5475371" cy="369332"/>
          </a:xfrm>
          <a:prstGeom prst="rect">
            <a:avLst/>
          </a:prstGeom>
        </p:spPr>
        <p:txBody>
          <a:bodyPr wrap="square">
            <a:spAutoFit/>
          </a:bodyPr>
          <a:lstStyle/>
          <a:p>
            <a:pPr algn="ctr"/>
            <a:r>
              <a:rPr lang="en-US" dirty="0"/>
              <a:t>for </a:t>
            </a:r>
            <a:r>
              <a:rPr lang="en-US" b="1" dirty="0"/>
              <a:t>any</a:t>
            </a:r>
            <a:r>
              <a:rPr lang="en-US" dirty="0"/>
              <a:t> (positive) probabilities for the randomized gate</a:t>
            </a:r>
          </a:p>
        </p:txBody>
      </p:sp>
      <p:pic>
        <p:nvPicPr>
          <p:cNvPr id="9" name="Picture 8">
            <a:extLst>
              <a:ext uri="{FF2B5EF4-FFF2-40B4-BE49-F238E27FC236}">
                <a16:creationId xmlns:a16="http://schemas.microsoft.com/office/drawing/2014/main" id="{74F3DF71-0184-47DC-897F-F9952CD387EE}"/>
              </a:ext>
            </a:extLst>
          </p:cNvPr>
          <p:cNvPicPr>
            <a:picLocks noChangeAspect="1"/>
          </p:cNvPicPr>
          <p:nvPr/>
        </p:nvPicPr>
        <p:blipFill rotWithShape="1">
          <a:blip r:embed="rId4">
            <a:extLst>
              <a:ext uri="{28A0092B-C50C-407E-A947-70E740481C1C}">
                <a14:useLocalDpi xmlns:a14="http://schemas.microsoft.com/office/drawing/2010/main" val="0"/>
              </a:ext>
            </a:extLst>
          </a:blip>
          <a:srcRect l="15352" r="62500"/>
          <a:stretch/>
        </p:blipFill>
        <p:spPr>
          <a:xfrm>
            <a:off x="3954380" y="1818419"/>
            <a:ext cx="2700290" cy="631449"/>
          </a:xfrm>
          <a:prstGeom prst="rect">
            <a:avLst/>
          </a:prstGeom>
        </p:spPr>
      </p:pic>
      <p:pic>
        <p:nvPicPr>
          <p:cNvPr id="23" name="Picture 22">
            <a:extLst>
              <a:ext uri="{FF2B5EF4-FFF2-40B4-BE49-F238E27FC236}">
                <a16:creationId xmlns:a16="http://schemas.microsoft.com/office/drawing/2014/main" id="{DF4E6CC6-8D2C-4513-9B75-73CDF5256E39}"/>
              </a:ext>
            </a:extLst>
          </p:cNvPr>
          <p:cNvPicPr>
            <a:picLocks noChangeAspect="1"/>
          </p:cNvPicPr>
          <p:nvPr/>
        </p:nvPicPr>
        <p:blipFill rotWithShape="1">
          <a:blip r:embed="rId5">
            <a:extLst>
              <a:ext uri="{28A0092B-C50C-407E-A947-70E740481C1C}">
                <a14:useLocalDpi xmlns:a14="http://schemas.microsoft.com/office/drawing/2010/main" val="0"/>
              </a:ext>
            </a:extLst>
          </a:blip>
          <a:srcRect l="15396" r="62456"/>
          <a:stretch/>
        </p:blipFill>
        <p:spPr>
          <a:xfrm>
            <a:off x="8112614" y="1826243"/>
            <a:ext cx="2700289" cy="631449"/>
          </a:xfrm>
          <a:prstGeom prst="rect">
            <a:avLst/>
          </a:prstGeom>
        </p:spPr>
      </p:pic>
      <p:sp>
        <p:nvSpPr>
          <p:cNvPr id="24" name="TextBox 23">
            <a:extLst>
              <a:ext uri="{FF2B5EF4-FFF2-40B4-BE49-F238E27FC236}">
                <a16:creationId xmlns:a16="http://schemas.microsoft.com/office/drawing/2014/main" id="{36528C29-206C-4E52-BE62-4EB568C2CF2F}"/>
              </a:ext>
            </a:extLst>
          </p:cNvPr>
          <p:cNvSpPr txBox="1"/>
          <p:nvPr/>
        </p:nvSpPr>
        <p:spPr>
          <a:xfrm>
            <a:off x="695668" y="1872534"/>
            <a:ext cx="1707033" cy="523220"/>
          </a:xfrm>
          <a:prstGeom prst="rect">
            <a:avLst/>
          </a:prstGeom>
          <a:noFill/>
        </p:spPr>
        <p:txBody>
          <a:bodyPr wrap="square" rtlCol="0">
            <a:spAutoFit/>
          </a:bodyPr>
          <a:lstStyle/>
          <a:p>
            <a:r>
              <a:rPr lang="en-US" sz="2800" cap="small" dirty="0" err="1"/>
              <a:t>LazyParity</a:t>
            </a:r>
            <a:endParaRPr lang="en-US" sz="2800" dirty="0"/>
          </a:p>
        </p:txBody>
      </p:sp>
      <p:sp>
        <p:nvSpPr>
          <p:cNvPr id="25" name="TextBox 24">
            <a:extLst>
              <a:ext uri="{FF2B5EF4-FFF2-40B4-BE49-F238E27FC236}">
                <a16:creationId xmlns:a16="http://schemas.microsoft.com/office/drawing/2014/main" id="{83505AC4-3990-4A0C-9409-2B9BDC66CE43}"/>
              </a:ext>
            </a:extLst>
          </p:cNvPr>
          <p:cNvSpPr txBox="1"/>
          <p:nvPr/>
        </p:nvSpPr>
        <p:spPr>
          <a:xfrm>
            <a:off x="695668" y="2965833"/>
            <a:ext cx="2970766" cy="523220"/>
          </a:xfrm>
          <a:prstGeom prst="rect">
            <a:avLst/>
          </a:prstGeom>
          <a:noFill/>
        </p:spPr>
        <p:txBody>
          <a:bodyPr wrap="square" rtlCol="0">
            <a:spAutoFit/>
          </a:bodyPr>
          <a:lstStyle/>
          <a:p>
            <a:r>
              <a:rPr lang="en-US" sz="2800" cap="small" dirty="0" err="1"/>
              <a:t>RandomWalkingBit</a:t>
            </a:r>
            <a:endParaRPr lang="en-US" sz="2800" dirty="0"/>
          </a:p>
        </p:txBody>
      </p:sp>
      <p:sp>
        <p:nvSpPr>
          <p:cNvPr id="26" name="TextBox 25">
            <a:extLst>
              <a:ext uri="{FF2B5EF4-FFF2-40B4-BE49-F238E27FC236}">
                <a16:creationId xmlns:a16="http://schemas.microsoft.com/office/drawing/2014/main" id="{D7AD6BC1-51F8-48AA-BDD8-74CE2C54AB43}"/>
              </a:ext>
            </a:extLst>
          </p:cNvPr>
          <p:cNvSpPr txBox="1"/>
          <p:nvPr/>
        </p:nvSpPr>
        <p:spPr>
          <a:xfrm>
            <a:off x="695668" y="3912040"/>
            <a:ext cx="3284176" cy="523220"/>
          </a:xfrm>
          <a:prstGeom prst="rect">
            <a:avLst/>
          </a:prstGeom>
          <a:noFill/>
        </p:spPr>
        <p:txBody>
          <a:bodyPr wrap="square" rtlCol="0">
            <a:spAutoFit/>
          </a:bodyPr>
          <a:lstStyle/>
          <a:p>
            <a:r>
              <a:rPr lang="en-US" sz="2800" cap="small" dirty="0" err="1"/>
              <a:t>DiamondsAreForever</a:t>
            </a:r>
            <a:endParaRPr lang="en-US" sz="2800" dirty="0"/>
          </a:p>
        </p:txBody>
      </p:sp>
      <p:sp>
        <p:nvSpPr>
          <p:cNvPr id="27" name="TextBox 26">
            <a:extLst>
              <a:ext uri="{FF2B5EF4-FFF2-40B4-BE49-F238E27FC236}">
                <a16:creationId xmlns:a16="http://schemas.microsoft.com/office/drawing/2014/main" id="{8B9BFD6B-2AD3-45AA-94B0-72354E428403}"/>
              </a:ext>
            </a:extLst>
          </p:cNvPr>
          <p:cNvSpPr txBox="1"/>
          <p:nvPr/>
        </p:nvSpPr>
        <p:spPr>
          <a:xfrm>
            <a:off x="723900" y="4975448"/>
            <a:ext cx="1548735" cy="523220"/>
          </a:xfrm>
          <a:prstGeom prst="rect">
            <a:avLst/>
          </a:prstGeom>
          <a:noFill/>
        </p:spPr>
        <p:txBody>
          <a:bodyPr wrap="square" rtlCol="0">
            <a:spAutoFit/>
          </a:bodyPr>
          <a:lstStyle/>
          <a:p>
            <a:r>
              <a:rPr lang="en-US" sz="2800" cap="small" dirty="0" err="1"/>
              <a:t>FairCoin</a:t>
            </a:r>
            <a:endParaRPr lang="en-US" sz="2800" dirty="0"/>
          </a:p>
        </p:txBody>
      </p:sp>
      <p:pic>
        <p:nvPicPr>
          <p:cNvPr id="29" name="Picture 28">
            <a:extLst>
              <a:ext uri="{FF2B5EF4-FFF2-40B4-BE49-F238E27FC236}">
                <a16:creationId xmlns:a16="http://schemas.microsoft.com/office/drawing/2014/main" id="{C8DD804C-77B4-416D-ADD2-6D79BD31E7CD}"/>
              </a:ext>
            </a:extLst>
          </p:cNvPr>
          <p:cNvPicPr>
            <a:picLocks noChangeAspect="1"/>
          </p:cNvPicPr>
          <p:nvPr/>
        </p:nvPicPr>
        <p:blipFill rotWithShape="1">
          <a:blip r:embed="rId6">
            <a:extLst>
              <a:ext uri="{28A0092B-C50C-407E-A947-70E740481C1C}">
                <a14:useLocalDpi xmlns:a14="http://schemas.microsoft.com/office/drawing/2010/main" val="0"/>
              </a:ext>
            </a:extLst>
          </a:blip>
          <a:srcRect l="25468" r="16472"/>
          <a:stretch/>
        </p:blipFill>
        <p:spPr>
          <a:xfrm>
            <a:off x="3954380" y="2857809"/>
            <a:ext cx="7078532" cy="631449"/>
          </a:xfrm>
          <a:prstGeom prst="rect">
            <a:avLst/>
          </a:prstGeom>
        </p:spPr>
      </p:pic>
      <p:pic>
        <p:nvPicPr>
          <p:cNvPr id="33" name="Picture 32">
            <a:extLst>
              <a:ext uri="{FF2B5EF4-FFF2-40B4-BE49-F238E27FC236}">
                <a16:creationId xmlns:a16="http://schemas.microsoft.com/office/drawing/2014/main" id="{0D0211FE-40B4-4B95-9CC1-46FAFA3BEC95}"/>
              </a:ext>
            </a:extLst>
          </p:cNvPr>
          <p:cNvPicPr>
            <a:picLocks noChangeAspect="1"/>
          </p:cNvPicPr>
          <p:nvPr/>
        </p:nvPicPr>
        <p:blipFill rotWithShape="1">
          <a:blip r:embed="rId7">
            <a:extLst>
              <a:ext uri="{28A0092B-C50C-407E-A947-70E740481C1C}">
                <a14:useLocalDpi xmlns:a14="http://schemas.microsoft.com/office/drawing/2010/main" val="0"/>
              </a:ext>
            </a:extLst>
          </a:blip>
          <a:srcRect l="23955" r="17986"/>
          <a:stretch/>
        </p:blipFill>
        <p:spPr>
          <a:xfrm>
            <a:off x="3954380" y="3901126"/>
            <a:ext cx="7078532" cy="631449"/>
          </a:xfrm>
          <a:prstGeom prst="rect">
            <a:avLst/>
          </a:prstGeom>
        </p:spPr>
      </p:pic>
      <p:pic>
        <p:nvPicPr>
          <p:cNvPr id="35" name="Picture 34">
            <a:extLst>
              <a:ext uri="{FF2B5EF4-FFF2-40B4-BE49-F238E27FC236}">
                <a16:creationId xmlns:a16="http://schemas.microsoft.com/office/drawing/2014/main" id="{D61B4E31-E2D9-40C7-B66D-B7FCABB118BF}"/>
              </a:ext>
            </a:extLst>
          </p:cNvPr>
          <p:cNvPicPr>
            <a:picLocks noChangeAspect="1"/>
          </p:cNvPicPr>
          <p:nvPr/>
        </p:nvPicPr>
        <p:blipFill rotWithShape="1">
          <a:blip r:embed="rId8">
            <a:extLst>
              <a:ext uri="{28A0092B-C50C-407E-A947-70E740481C1C}">
                <a14:useLocalDpi xmlns:a14="http://schemas.microsoft.com/office/drawing/2010/main" val="0"/>
              </a:ext>
            </a:extLst>
          </a:blip>
          <a:srcRect l="15410" r="63991"/>
          <a:stretch/>
        </p:blipFill>
        <p:spPr>
          <a:xfrm>
            <a:off x="4065835" y="5158196"/>
            <a:ext cx="2511527" cy="631449"/>
          </a:xfrm>
          <a:prstGeom prst="rect">
            <a:avLst/>
          </a:prstGeom>
        </p:spPr>
      </p:pic>
      <p:pic>
        <p:nvPicPr>
          <p:cNvPr id="37" name="Picture 36">
            <a:extLst>
              <a:ext uri="{FF2B5EF4-FFF2-40B4-BE49-F238E27FC236}">
                <a16:creationId xmlns:a16="http://schemas.microsoft.com/office/drawing/2014/main" id="{30FEB54C-64A5-45E6-9E79-50B7E9407949}"/>
              </a:ext>
            </a:extLst>
          </p:cNvPr>
          <p:cNvPicPr>
            <a:picLocks noChangeAspect="1"/>
          </p:cNvPicPr>
          <p:nvPr/>
        </p:nvPicPr>
        <p:blipFill rotWithShape="1">
          <a:blip r:embed="rId9">
            <a:extLst>
              <a:ext uri="{28A0092B-C50C-407E-A947-70E740481C1C}">
                <a14:useLocalDpi xmlns:a14="http://schemas.microsoft.com/office/drawing/2010/main" val="0"/>
              </a:ext>
            </a:extLst>
          </a:blip>
          <a:srcRect l="15410" r="63990"/>
          <a:stretch/>
        </p:blipFill>
        <p:spPr>
          <a:xfrm>
            <a:off x="7659895" y="5163898"/>
            <a:ext cx="2511527" cy="631449"/>
          </a:xfrm>
          <a:prstGeom prst="rect">
            <a:avLst/>
          </a:prstGeom>
        </p:spPr>
      </p:pic>
      <p:sp>
        <p:nvSpPr>
          <p:cNvPr id="5" name="Slide Number Placeholder 4">
            <a:extLst>
              <a:ext uri="{FF2B5EF4-FFF2-40B4-BE49-F238E27FC236}">
                <a16:creationId xmlns:a16="http://schemas.microsoft.com/office/drawing/2014/main" id="{2E04C294-C68E-48D3-804B-AA6189698D9E}"/>
              </a:ext>
            </a:extLst>
          </p:cNvPr>
          <p:cNvSpPr>
            <a:spLocks noGrp="1"/>
          </p:cNvSpPr>
          <p:nvPr>
            <p:ph type="sldNum" sz="quarter" idx="12"/>
          </p:nvPr>
        </p:nvSpPr>
        <p:spPr/>
        <p:txBody>
          <a:bodyPr/>
          <a:lstStyle/>
          <a:p>
            <a:fld id="{9D23B66A-CE92-4F70-B5A2-EE913266E6CF}" type="slidenum">
              <a:rPr lang="en-US" smtClean="0"/>
              <a:pPr/>
              <a:t>115</a:t>
            </a:fld>
            <a:r>
              <a:rPr lang="en-US"/>
              <a:t>/48</a:t>
            </a:r>
            <a:endParaRPr lang="en-US" dirty="0"/>
          </a:p>
        </p:txBody>
      </p:sp>
    </p:spTree>
    <p:custDataLst>
      <p:tags r:id="rId1"/>
    </p:custDataLst>
    <p:extLst>
      <p:ext uri="{BB962C8B-B14F-4D97-AF65-F5344CB8AC3E}">
        <p14:creationId xmlns:p14="http://schemas.microsoft.com/office/powerpoint/2010/main" val="42671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1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p:bldP spid="18" grpId="0" animBg="1"/>
      <p:bldP spid="19" grpId="0"/>
      <p:bldP spid="20" grpId="0"/>
      <p:bldP spid="25" grpId="0"/>
      <p:bldP spid="26" grpId="0"/>
      <p:bldP spid="2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E2896E23-3F25-4C15-A494-62492D9A6798}"/>
              </a:ext>
            </a:extLst>
          </p:cNvPr>
          <p:cNvPicPr>
            <a:picLocks noChangeAspect="1"/>
          </p:cNvPicPr>
          <p:nvPr/>
        </p:nvPicPr>
        <p:blipFill rotWithShape="1">
          <a:blip r:embed="rId4">
            <a:extLst>
              <a:ext uri="{28A0092B-C50C-407E-A947-70E740481C1C}">
                <a14:useLocalDpi xmlns:a14="http://schemas.microsoft.com/office/drawing/2010/main" val="0"/>
              </a:ext>
            </a:extLst>
          </a:blip>
          <a:srcRect l="12579" r="36959"/>
          <a:stretch/>
        </p:blipFill>
        <p:spPr>
          <a:xfrm>
            <a:off x="2023591" y="5792398"/>
            <a:ext cx="7578814" cy="635190"/>
          </a:xfrm>
          <a:prstGeom prst="rect">
            <a:avLst/>
          </a:prstGeom>
        </p:spPr>
      </p:pic>
      <p:pic>
        <p:nvPicPr>
          <p:cNvPr id="3074" name="Picture 3073">
            <a:extLst>
              <a:ext uri="{FF2B5EF4-FFF2-40B4-BE49-F238E27FC236}">
                <a16:creationId xmlns:a16="http://schemas.microsoft.com/office/drawing/2014/main" id="{1CD0D996-316B-431E-83A9-2E1A8293393E}"/>
              </a:ext>
            </a:extLst>
          </p:cNvPr>
          <p:cNvPicPr>
            <a:picLocks noChangeAspect="1"/>
          </p:cNvPicPr>
          <p:nvPr/>
        </p:nvPicPr>
        <p:blipFill rotWithShape="1">
          <a:blip r:embed="rId5">
            <a:extLst>
              <a:ext uri="{28A0092B-C50C-407E-A947-70E740481C1C}">
                <a14:useLocalDpi xmlns:a14="http://schemas.microsoft.com/office/drawing/2010/main" val="0"/>
              </a:ext>
            </a:extLst>
          </a:blip>
          <a:srcRect l="15391" r="65522"/>
          <a:stretch/>
        </p:blipFill>
        <p:spPr>
          <a:xfrm>
            <a:off x="8879488" y="4956336"/>
            <a:ext cx="2327116" cy="631449"/>
          </a:xfrm>
          <a:prstGeom prst="rect">
            <a:avLst/>
          </a:prstGeom>
        </p:spPr>
      </p:pic>
      <p:pic>
        <p:nvPicPr>
          <p:cNvPr id="3072" name="Picture 3071">
            <a:extLst>
              <a:ext uri="{FF2B5EF4-FFF2-40B4-BE49-F238E27FC236}">
                <a16:creationId xmlns:a16="http://schemas.microsoft.com/office/drawing/2014/main" id="{A978552A-419B-42D9-9C09-A84B7EA1F2BF}"/>
              </a:ext>
            </a:extLst>
          </p:cNvPr>
          <p:cNvPicPr>
            <a:picLocks noChangeAspect="1"/>
          </p:cNvPicPr>
          <p:nvPr/>
        </p:nvPicPr>
        <p:blipFill rotWithShape="1">
          <a:blip r:embed="rId6">
            <a:extLst>
              <a:ext uri="{28A0092B-C50C-407E-A947-70E740481C1C}">
                <a14:useLocalDpi xmlns:a14="http://schemas.microsoft.com/office/drawing/2010/main" val="0"/>
              </a:ext>
            </a:extLst>
          </a:blip>
          <a:srcRect l="15392" r="66925"/>
          <a:stretch/>
        </p:blipFill>
        <p:spPr>
          <a:xfrm>
            <a:off x="6050892" y="4913990"/>
            <a:ext cx="2156023" cy="631449"/>
          </a:xfrm>
          <a:prstGeom prst="rect">
            <a:avLst/>
          </a:prstGeom>
        </p:spPr>
      </p:pic>
      <p:pic>
        <p:nvPicPr>
          <p:cNvPr id="59" name="Picture 58">
            <a:extLst>
              <a:ext uri="{FF2B5EF4-FFF2-40B4-BE49-F238E27FC236}">
                <a16:creationId xmlns:a16="http://schemas.microsoft.com/office/drawing/2014/main" id="{FB0EECB4-6E1F-4A9A-B986-8BB0ED646492}"/>
              </a:ext>
            </a:extLst>
          </p:cNvPr>
          <p:cNvPicPr>
            <a:picLocks noChangeAspect="1"/>
          </p:cNvPicPr>
          <p:nvPr/>
        </p:nvPicPr>
        <p:blipFill rotWithShape="1">
          <a:blip r:embed="rId7">
            <a:extLst>
              <a:ext uri="{28A0092B-C50C-407E-A947-70E740481C1C}">
                <a14:useLocalDpi xmlns:a14="http://schemas.microsoft.com/office/drawing/2010/main" val="0"/>
              </a:ext>
            </a:extLst>
          </a:blip>
          <a:srcRect l="15417" r="45789"/>
          <a:stretch/>
        </p:blipFill>
        <p:spPr>
          <a:xfrm>
            <a:off x="701142" y="4957467"/>
            <a:ext cx="4731931" cy="631732"/>
          </a:xfrm>
          <a:prstGeom prst="rect">
            <a:avLst/>
          </a:prstGeom>
        </p:spPr>
      </p:pic>
      <p:pic>
        <p:nvPicPr>
          <p:cNvPr id="57" name="Picture 56">
            <a:extLst>
              <a:ext uri="{FF2B5EF4-FFF2-40B4-BE49-F238E27FC236}">
                <a16:creationId xmlns:a16="http://schemas.microsoft.com/office/drawing/2014/main" id="{010BC594-7716-4FEF-9A67-4EFFEF7D78DA}"/>
              </a:ext>
            </a:extLst>
          </p:cNvPr>
          <p:cNvPicPr>
            <a:picLocks noChangeAspect="1"/>
          </p:cNvPicPr>
          <p:nvPr/>
        </p:nvPicPr>
        <p:blipFill rotWithShape="1">
          <a:blip r:embed="rId8">
            <a:extLst>
              <a:ext uri="{28A0092B-C50C-407E-A947-70E740481C1C}">
                <a14:useLocalDpi xmlns:a14="http://schemas.microsoft.com/office/drawing/2010/main" val="0"/>
              </a:ext>
            </a:extLst>
          </a:blip>
          <a:srcRect l="67531"/>
          <a:stretch/>
        </p:blipFill>
        <p:spPr>
          <a:xfrm>
            <a:off x="6980774" y="4052262"/>
            <a:ext cx="3958592" cy="631449"/>
          </a:xfrm>
          <a:prstGeom prst="rect">
            <a:avLst/>
          </a:prstGeom>
        </p:spPr>
      </p:pic>
      <p:pic>
        <p:nvPicPr>
          <p:cNvPr id="53" name="Picture 52">
            <a:extLst>
              <a:ext uri="{FF2B5EF4-FFF2-40B4-BE49-F238E27FC236}">
                <a16:creationId xmlns:a16="http://schemas.microsoft.com/office/drawing/2014/main" id="{5B521A1F-90CD-4ABF-97E0-93C58B5D8C01}"/>
              </a:ext>
            </a:extLst>
          </p:cNvPr>
          <p:cNvPicPr>
            <a:picLocks noChangeAspect="1"/>
          </p:cNvPicPr>
          <p:nvPr/>
        </p:nvPicPr>
        <p:blipFill rotWithShape="1">
          <a:blip r:embed="rId9">
            <a:extLst>
              <a:ext uri="{28A0092B-C50C-407E-A947-70E740481C1C}">
                <a14:useLocalDpi xmlns:a14="http://schemas.microsoft.com/office/drawing/2010/main" val="0"/>
              </a:ext>
            </a:extLst>
          </a:blip>
          <a:srcRect l="15390" r="46559"/>
          <a:stretch/>
        </p:blipFill>
        <p:spPr>
          <a:xfrm>
            <a:off x="1456899" y="4062014"/>
            <a:ext cx="4639100" cy="631449"/>
          </a:xfrm>
          <a:prstGeom prst="rect">
            <a:avLst/>
          </a:prstGeom>
        </p:spPr>
      </p:pic>
      <p:pic>
        <p:nvPicPr>
          <p:cNvPr id="49" name="Picture 48">
            <a:extLst>
              <a:ext uri="{FF2B5EF4-FFF2-40B4-BE49-F238E27FC236}">
                <a16:creationId xmlns:a16="http://schemas.microsoft.com/office/drawing/2014/main" id="{D33C8ECB-9DC7-4DF8-992F-5760CF5FE9D7}"/>
              </a:ext>
            </a:extLst>
          </p:cNvPr>
          <p:cNvPicPr>
            <a:picLocks noChangeAspect="1"/>
          </p:cNvPicPr>
          <p:nvPr/>
        </p:nvPicPr>
        <p:blipFill rotWithShape="1">
          <a:blip r:embed="rId10">
            <a:extLst>
              <a:ext uri="{28A0092B-C50C-407E-A947-70E740481C1C}">
                <a14:useLocalDpi xmlns:a14="http://schemas.microsoft.com/office/drawing/2010/main" val="0"/>
              </a:ext>
            </a:extLst>
          </a:blip>
          <a:srcRect l="15404" r="22647"/>
          <a:stretch/>
        </p:blipFill>
        <p:spPr>
          <a:xfrm>
            <a:off x="2023591" y="3015341"/>
            <a:ext cx="8688089" cy="726344"/>
          </a:xfrm>
          <a:prstGeom prst="rect">
            <a:avLst/>
          </a:prstGeom>
        </p:spPr>
      </p:pic>
      <p:pic>
        <p:nvPicPr>
          <p:cNvPr id="47" name="Picture 46">
            <a:extLst>
              <a:ext uri="{FF2B5EF4-FFF2-40B4-BE49-F238E27FC236}">
                <a16:creationId xmlns:a16="http://schemas.microsoft.com/office/drawing/2014/main" id="{305726AE-B8D5-4958-B583-A8FBC1D20D4E}"/>
              </a:ext>
            </a:extLst>
          </p:cNvPr>
          <p:cNvPicPr>
            <a:picLocks noChangeAspect="1"/>
          </p:cNvPicPr>
          <p:nvPr/>
        </p:nvPicPr>
        <p:blipFill rotWithShape="1">
          <a:blip r:embed="rId11">
            <a:extLst>
              <a:ext uri="{28A0092B-C50C-407E-A947-70E740481C1C}">
                <a14:useLocalDpi xmlns:a14="http://schemas.microsoft.com/office/drawing/2010/main" val="0"/>
              </a:ext>
            </a:extLst>
          </a:blip>
          <a:srcRect l="15391" r="50188"/>
          <a:stretch/>
        </p:blipFill>
        <p:spPr>
          <a:xfrm>
            <a:off x="4067762" y="2132922"/>
            <a:ext cx="4217780" cy="634627"/>
          </a:xfrm>
          <a:prstGeom prst="rect">
            <a:avLst/>
          </a:prstGeom>
        </p:spPr>
      </p:pic>
      <p:pic>
        <p:nvPicPr>
          <p:cNvPr id="46" name="Picture 45">
            <a:extLst>
              <a:ext uri="{FF2B5EF4-FFF2-40B4-BE49-F238E27FC236}">
                <a16:creationId xmlns:a16="http://schemas.microsoft.com/office/drawing/2014/main" id="{DFCC3583-ABE4-47FF-9694-B3641BB7DA44}"/>
              </a:ext>
            </a:extLst>
          </p:cNvPr>
          <p:cNvPicPr>
            <a:picLocks noChangeAspect="1"/>
          </p:cNvPicPr>
          <p:nvPr/>
        </p:nvPicPr>
        <p:blipFill rotWithShape="1">
          <a:blip r:embed="rId12">
            <a:extLst>
              <a:ext uri="{28A0092B-C50C-407E-A947-70E740481C1C}">
                <a14:useLocalDpi xmlns:a14="http://schemas.microsoft.com/office/drawing/2010/main" val="0"/>
              </a:ext>
            </a:extLst>
          </a:blip>
          <a:srcRect l="15413" r="62463"/>
          <a:stretch/>
        </p:blipFill>
        <p:spPr>
          <a:xfrm>
            <a:off x="822653" y="2135334"/>
            <a:ext cx="2723279" cy="637543"/>
          </a:xfrm>
          <a:prstGeom prst="rect">
            <a:avLst/>
          </a:prstGeom>
        </p:spPr>
      </p:pic>
      <p:pic>
        <p:nvPicPr>
          <p:cNvPr id="38" name="Picture 37">
            <a:extLst>
              <a:ext uri="{FF2B5EF4-FFF2-40B4-BE49-F238E27FC236}">
                <a16:creationId xmlns:a16="http://schemas.microsoft.com/office/drawing/2014/main" id="{34A08656-8376-43FD-B65B-8D53558411FD}"/>
              </a:ext>
            </a:extLst>
          </p:cNvPr>
          <p:cNvPicPr>
            <a:picLocks noChangeAspect="1"/>
          </p:cNvPicPr>
          <p:nvPr/>
        </p:nvPicPr>
        <p:blipFill rotWithShape="1">
          <a:blip r:embed="rId13">
            <a:extLst>
              <a:ext uri="{28A0092B-C50C-407E-A947-70E740481C1C}">
                <a14:useLocalDpi xmlns:a14="http://schemas.microsoft.com/office/drawing/2010/main" val="0"/>
              </a:ext>
            </a:extLst>
          </a:blip>
          <a:srcRect l="15352" r="70166"/>
          <a:stretch/>
        </p:blipFill>
        <p:spPr>
          <a:xfrm>
            <a:off x="6198661" y="1277750"/>
            <a:ext cx="1773211" cy="634147"/>
          </a:xfrm>
          <a:prstGeom prst="rect">
            <a:avLst/>
          </a:prstGeom>
        </p:spPr>
      </p:pic>
      <p:sp>
        <p:nvSpPr>
          <p:cNvPr id="19" name="Rectangle: Rounded Corners 18">
            <a:extLst>
              <a:ext uri="{FF2B5EF4-FFF2-40B4-BE49-F238E27FC236}">
                <a16:creationId xmlns:a16="http://schemas.microsoft.com/office/drawing/2014/main" id="{7322E386-A514-49AF-BAF5-82BD825598B0}"/>
              </a:ext>
            </a:extLst>
          </p:cNvPr>
          <p:cNvSpPr/>
          <p:nvPr/>
        </p:nvSpPr>
        <p:spPr>
          <a:xfrm>
            <a:off x="4790940" y="215303"/>
            <a:ext cx="2154071" cy="871262"/>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nchorCtr="0"/>
          <a:lstStyle/>
          <a:p>
            <a:pPr algn="ctr"/>
            <a:r>
              <a:rPr lang="en-US" sz="3200"/>
              <a:t>100 nm</a:t>
            </a:r>
            <a:endParaRPr lang="en-US" sz="3200" dirty="0"/>
          </a:p>
        </p:txBody>
      </p:sp>
      <p:pic>
        <p:nvPicPr>
          <p:cNvPr id="45" name="Picture 44">
            <a:extLst>
              <a:ext uri="{FF2B5EF4-FFF2-40B4-BE49-F238E27FC236}">
                <a16:creationId xmlns:a16="http://schemas.microsoft.com/office/drawing/2014/main" id="{621B8542-DE60-4AC5-A873-7BED74B1908A}"/>
              </a:ext>
            </a:extLst>
          </p:cNvPr>
          <p:cNvPicPr>
            <a:picLocks noChangeAspect="1"/>
          </p:cNvPicPr>
          <p:nvPr/>
        </p:nvPicPr>
        <p:blipFill rotWithShape="1">
          <a:blip r:embed="rId14">
            <a:extLst>
              <a:ext uri="{28A0092B-C50C-407E-A947-70E740481C1C}">
                <a14:useLocalDpi xmlns:a14="http://schemas.microsoft.com/office/drawing/2010/main" val="0"/>
              </a:ext>
            </a:extLst>
          </a:blip>
          <a:srcRect l="15381" r="69229"/>
          <a:stretch/>
        </p:blipFill>
        <p:spPr>
          <a:xfrm>
            <a:off x="3545928" y="1290268"/>
            <a:ext cx="1843352" cy="620346"/>
          </a:xfrm>
          <a:prstGeom prst="rect">
            <a:avLst/>
          </a:prstGeom>
        </p:spPr>
      </p:pic>
      <p:pic>
        <p:nvPicPr>
          <p:cNvPr id="41" name="st_013.pdf">
            <a:extLst>
              <a:ext uri="{FF2B5EF4-FFF2-40B4-BE49-F238E27FC236}">
                <a16:creationId xmlns:a16="http://schemas.microsoft.com/office/drawing/2014/main" id="{FEF50F69-85C4-45CB-BD77-DE172F1BEFCA}"/>
              </a:ext>
            </a:extLst>
          </p:cNvPr>
          <p:cNvPicPr>
            <a:picLocks noChangeAspect="1"/>
          </p:cNvPicPr>
          <p:nvPr/>
        </p:nvPicPr>
        <p:blipFill>
          <a:blip r:embed="rId15"/>
          <a:srcRect l="14904" r="68761"/>
          <a:stretch>
            <a:fillRect/>
          </a:stretch>
        </p:blipFill>
        <p:spPr>
          <a:xfrm>
            <a:off x="2052903" y="443837"/>
            <a:ext cx="2528621" cy="636708"/>
          </a:xfrm>
          <a:prstGeom prst="rect">
            <a:avLst/>
          </a:prstGeom>
          <a:ln w="12700" cap="flat">
            <a:noFill/>
            <a:miter lim="400000"/>
          </a:ln>
          <a:effectLst/>
        </p:spPr>
      </p:pic>
      <p:pic>
        <p:nvPicPr>
          <p:cNvPr id="27" name="Picture 26"/>
          <p:cNvPicPr>
            <a:picLocks noChangeAspect="1"/>
          </p:cNvPicPr>
          <p:nvPr/>
        </p:nvPicPr>
        <p:blipFill>
          <a:blip r:embed="rId16"/>
          <a:stretch>
            <a:fillRect/>
          </a:stretch>
        </p:blipFill>
        <p:spPr>
          <a:xfrm>
            <a:off x="6198660" y="1279059"/>
            <a:ext cx="1773212" cy="637672"/>
          </a:xfrm>
          <a:prstGeom prst="rect">
            <a:avLst/>
          </a:prstGeom>
        </p:spPr>
      </p:pic>
      <p:pic>
        <p:nvPicPr>
          <p:cNvPr id="29" name="Picture 28"/>
          <p:cNvPicPr>
            <a:picLocks noChangeAspect="1"/>
          </p:cNvPicPr>
          <p:nvPr/>
        </p:nvPicPr>
        <p:blipFill rotWithShape="1">
          <a:blip r:embed="rId17"/>
          <a:srcRect r="10706"/>
          <a:stretch/>
        </p:blipFill>
        <p:spPr>
          <a:xfrm>
            <a:off x="2054755" y="444069"/>
            <a:ext cx="2526769" cy="638356"/>
          </a:xfrm>
          <a:prstGeom prst="rect">
            <a:avLst/>
          </a:prstGeom>
        </p:spPr>
      </p:pic>
      <p:pic>
        <p:nvPicPr>
          <p:cNvPr id="34" name="Picture 33"/>
          <p:cNvPicPr>
            <a:picLocks noChangeAspect="1"/>
          </p:cNvPicPr>
          <p:nvPr/>
        </p:nvPicPr>
        <p:blipFill>
          <a:blip r:embed="rId18"/>
          <a:stretch>
            <a:fillRect/>
          </a:stretch>
        </p:blipFill>
        <p:spPr>
          <a:xfrm>
            <a:off x="3545932" y="1290269"/>
            <a:ext cx="1843352" cy="621497"/>
          </a:xfrm>
          <a:prstGeom prst="rect">
            <a:avLst/>
          </a:prstGeom>
        </p:spPr>
      </p:pic>
      <p:pic>
        <p:nvPicPr>
          <p:cNvPr id="35" name="Picture 34"/>
          <p:cNvPicPr>
            <a:picLocks noChangeAspect="1"/>
          </p:cNvPicPr>
          <p:nvPr/>
        </p:nvPicPr>
        <p:blipFill>
          <a:blip r:embed="rId19"/>
          <a:stretch>
            <a:fillRect/>
          </a:stretch>
        </p:blipFill>
        <p:spPr>
          <a:xfrm>
            <a:off x="694614" y="4948146"/>
            <a:ext cx="4735895" cy="641053"/>
          </a:xfrm>
          <a:prstGeom prst="rect">
            <a:avLst/>
          </a:prstGeom>
        </p:spPr>
      </p:pic>
      <p:cxnSp>
        <p:nvCxnSpPr>
          <p:cNvPr id="40" name="Straight Connector 39"/>
          <p:cNvCxnSpPr>
            <a:cxnSpLocks/>
          </p:cNvCxnSpPr>
          <p:nvPr/>
        </p:nvCxnSpPr>
        <p:spPr>
          <a:xfrm flipV="1">
            <a:off x="5373615" y="862281"/>
            <a:ext cx="982735" cy="1"/>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20"/>
          <a:srcRect l="1141" r="1"/>
          <a:stretch/>
        </p:blipFill>
        <p:spPr>
          <a:xfrm>
            <a:off x="2023591" y="5779954"/>
            <a:ext cx="7580357" cy="653573"/>
          </a:xfrm>
          <a:prstGeom prst="rect">
            <a:avLst/>
          </a:prstGeom>
        </p:spPr>
      </p:pic>
      <p:pic>
        <p:nvPicPr>
          <p:cNvPr id="3" name="Picture 2"/>
          <p:cNvPicPr>
            <a:picLocks noChangeAspect="1"/>
          </p:cNvPicPr>
          <p:nvPr/>
        </p:nvPicPr>
        <p:blipFill>
          <a:blip r:embed="rId21"/>
          <a:stretch>
            <a:fillRect/>
          </a:stretch>
        </p:blipFill>
        <p:spPr>
          <a:xfrm>
            <a:off x="1456900" y="4056815"/>
            <a:ext cx="4639100" cy="641849"/>
          </a:xfrm>
          <a:prstGeom prst="rect">
            <a:avLst/>
          </a:prstGeom>
        </p:spPr>
      </p:pic>
      <p:pic>
        <p:nvPicPr>
          <p:cNvPr id="20" name="Picture 19"/>
          <p:cNvPicPr>
            <a:picLocks noChangeAspect="1"/>
          </p:cNvPicPr>
          <p:nvPr/>
        </p:nvPicPr>
        <p:blipFill rotWithShape="1">
          <a:blip r:embed="rId22"/>
          <a:srcRect r="8783"/>
          <a:stretch/>
        </p:blipFill>
        <p:spPr>
          <a:xfrm>
            <a:off x="6980775" y="4050633"/>
            <a:ext cx="3969800" cy="641350"/>
          </a:xfrm>
          <a:prstGeom prst="rect">
            <a:avLst/>
          </a:prstGeom>
        </p:spPr>
      </p:pic>
      <p:pic>
        <p:nvPicPr>
          <p:cNvPr id="8" name="Picture 7"/>
          <p:cNvPicPr>
            <a:picLocks noChangeAspect="1"/>
          </p:cNvPicPr>
          <p:nvPr/>
        </p:nvPicPr>
        <p:blipFill rotWithShape="1">
          <a:blip r:embed="rId23"/>
          <a:srcRect l="36560" t="24329" r="4504" b="19354"/>
          <a:stretch/>
        </p:blipFill>
        <p:spPr>
          <a:xfrm>
            <a:off x="822654" y="2135597"/>
            <a:ext cx="2723280" cy="633137"/>
          </a:xfrm>
          <a:prstGeom prst="rect">
            <a:avLst/>
          </a:prstGeom>
        </p:spPr>
      </p:pic>
      <p:pic>
        <p:nvPicPr>
          <p:cNvPr id="24" name="Picture 23"/>
          <p:cNvPicPr>
            <a:picLocks noChangeAspect="1"/>
          </p:cNvPicPr>
          <p:nvPr/>
        </p:nvPicPr>
        <p:blipFill rotWithShape="1">
          <a:blip r:embed="rId24"/>
          <a:srcRect l="28610" t="17006" r="6339" b="16271"/>
          <a:stretch/>
        </p:blipFill>
        <p:spPr>
          <a:xfrm>
            <a:off x="4067762" y="2131057"/>
            <a:ext cx="4217780" cy="638356"/>
          </a:xfrm>
          <a:prstGeom prst="rect">
            <a:avLst/>
          </a:prstGeom>
        </p:spPr>
      </p:pic>
      <p:pic>
        <p:nvPicPr>
          <p:cNvPr id="33" name="Picture 32"/>
          <p:cNvPicPr>
            <a:picLocks noChangeAspect="1"/>
          </p:cNvPicPr>
          <p:nvPr/>
        </p:nvPicPr>
        <p:blipFill rotWithShape="1">
          <a:blip r:embed="rId25"/>
          <a:srcRect l="18186" t="23625" r="2776" b="22345"/>
          <a:stretch/>
        </p:blipFill>
        <p:spPr>
          <a:xfrm>
            <a:off x="2023591" y="3016798"/>
            <a:ext cx="8688089" cy="726343"/>
          </a:xfrm>
          <a:prstGeom prst="rect">
            <a:avLst/>
          </a:prstGeom>
        </p:spPr>
      </p:pic>
      <p:pic>
        <p:nvPicPr>
          <p:cNvPr id="42" name="lst_013__rand_seed_0.pdf">
            <a:extLst>
              <a:ext uri="{FF2B5EF4-FFF2-40B4-BE49-F238E27FC236}">
                <a16:creationId xmlns:a16="http://schemas.microsoft.com/office/drawing/2014/main" id="{7F286939-8D00-4865-88E1-471C0D22DAB6}"/>
              </a:ext>
            </a:extLst>
          </p:cNvPr>
          <p:cNvPicPr>
            <a:picLocks noChangeAspect="1"/>
          </p:cNvPicPr>
          <p:nvPr/>
        </p:nvPicPr>
        <p:blipFill rotWithShape="1">
          <a:blip r:embed="rId26"/>
          <a:srcRect l="14593" r="66662"/>
          <a:stretch/>
        </p:blipFill>
        <p:spPr>
          <a:xfrm>
            <a:off x="7192948" y="386343"/>
            <a:ext cx="2526769" cy="660124"/>
          </a:xfrm>
          <a:prstGeom prst="rect">
            <a:avLst/>
          </a:prstGeom>
          <a:ln w="12700" cap="flat">
            <a:noFill/>
            <a:miter lim="400000"/>
          </a:ln>
          <a:effectLst/>
        </p:spPr>
      </p:pic>
      <p:pic>
        <p:nvPicPr>
          <p:cNvPr id="43" name="08082153.001__x1541_y2422__width217.png">
            <a:extLst>
              <a:ext uri="{FF2B5EF4-FFF2-40B4-BE49-F238E27FC236}">
                <a16:creationId xmlns:a16="http://schemas.microsoft.com/office/drawing/2014/main" id="{33B5DF23-0F58-422C-A69F-77609A501AD0}"/>
              </a:ext>
            </a:extLst>
          </p:cNvPr>
          <p:cNvPicPr>
            <a:picLocks noChangeAspect="1"/>
          </p:cNvPicPr>
          <p:nvPr/>
        </p:nvPicPr>
        <p:blipFill>
          <a:blip r:embed="rId27"/>
          <a:srcRect l="33524" t="15590" r="18297" b="8401"/>
          <a:stretch>
            <a:fillRect/>
          </a:stretch>
        </p:blipFill>
        <p:spPr>
          <a:xfrm>
            <a:off x="7192948" y="386342"/>
            <a:ext cx="2526769" cy="661320"/>
          </a:xfrm>
          <a:prstGeom prst="rect">
            <a:avLst/>
          </a:prstGeom>
          <a:ln w="12700">
            <a:miter lim="400000"/>
          </a:ln>
        </p:spPr>
      </p:pic>
      <p:pic>
        <p:nvPicPr>
          <p:cNvPr id="44" name="Picture 43">
            <a:extLst>
              <a:ext uri="{FF2B5EF4-FFF2-40B4-BE49-F238E27FC236}">
                <a16:creationId xmlns:a16="http://schemas.microsoft.com/office/drawing/2014/main" id="{1811B07A-F619-42FA-AC8C-F4062FEB23A7}"/>
              </a:ext>
            </a:extLst>
          </p:cNvPr>
          <p:cNvPicPr>
            <a:picLocks noChangeAspect="1"/>
          </p:cNvPicPr>
          <p:nvPr/>
        </p:nvPicPr>
        <p:blipFill rotWithShape="1">
          <a:blip r:embed="rId28">
            <a:extLst>
              <a:ext uri="{28A0092B-C50C-407E-A947-70E740481C1C}">
                <a14:useLocalDpi xmlns:a14="http://schemas.microsoft.com/office/drawing/2010/main" val="0"/>
              </a:ext>
            </a:extLst>
          </a:blip>
          <a:srcRect l="15404" r="71460"/>
          <a:stretch/>
        </p:blipFill>
        <p:spPr>
          <a:xfrm>
            <a:off x="1055905" y="1303285"/>
            <a:ext cx="1599487" cy="630615"/>
          </a:xfrm>
          <a:prstGeom prst="rect">
            <a:avLst/>
          </a:prstGeom>
        </p:spPr>
      </p:pic>
      <p:pic>
        <p:nvPicPr>
          <p:cNvPr id="3077" name="Picture 5"/>
          <p:cNvPicPr>
            <a:picLocks noChangeAspect="1" noChangeArrowheads="1"/>
          </p:cNvPicPr>
          <p:nvPr/>
        </p:nvPicPr>
        <p:blipFill>
          <a:blip r:embed="rId29">
            <a:extLst>
              <a:ext uri="{BEBA8EAE-BF5A-486C-A8C5-ECC9F3942E4B}">
                <a14:imgProps xmlns:a14="http://schemas.microsoft.com/office/drawing/2010/main">
                  <a14:imgLayer r:embed="rId30">
                    <a14:imgEffect>
                      <a14:colorTemperature colorTemp="6640"/>
                    </a14:imgEffect>
                    <a14:imgEffect>
                      <a14:saturation sat="76000"/>
                    </a14:imgEffect>
                    <a14:imgEffect>
                      <a14:brightnessContrast bright="28000" contrast="10000"/>
                    </a14:imgEffect>
                  </a14:imgLayer>
                </a14:imgProps>
              </a:ext>
              <a:ext uri="{28A0092B-C50C-407E-A947-70E740481C1C}">
                <a14:useLocalDpi xmlns:a14="http://schemas.microsoft.com/office/drawing/2010/main" val="0"/>
              </a:ext>
            </a:extLst>
          </a:blip>
          <a:srcRect/>
          <a:stretch>
            <a:fillRect/>
          </a:stretch>
        </p:blipFill>
        <p:spPr bwMode="auto">
          <a:xfrm>
            <a:off x="1055905" y="1298856"/>
            <a:ext cx="1652226" cy="63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65882EF-D91E-4E22-BCC9-119F2438563B}"/>
              </a:ext>
            </a:extLst>
          </p:cNvPr>
          <p:cNvPicPr>
            <a:picLocks noChangeAspect="1"/>
          </p:cNvPicPr>
          <p:nvPr/>
        </p:nvPicPr>
        <p:blipFill rotWithShape="1">
          <a:blip r:embed="rId31">
            <a:extLst>
              <a:ext uri="{28A0092B-C50C-407E-A947-70E740481C1C}">
                <a14:useLocalDpi xmlns:a14="http://schemas.microsoft.com/office/drawing/2010/main" val="0"/>
              </a:ext>
            </a:extLst>
          </a:blip>
          <a:srcRect l="15410" r="66797"/>
          <a:stretch/>
        </p:blipFill>
        <p:spPr>
          <a:xfrm>
            <a:off x="8781257" y="1297095"/>
            <a:ext cx="2169318" cy="631449"/>
          </a:xfrm>
          <a:prstGeom prst="rect">
            <a:avLst/>
          </a:prstGeom>
        </p:spPr>
      </p:pic>
      <p:pic>
        <p:nvPicPr>
          <p:cNvPr id="17" name="Picture 16">
            <a:extLst>
              <a:ext uri="{FF2B5EF4-FFF2-40B4-BE49-F238E27FC236}">
                <a16:creationId xmlns:a16="http://schemas.microsoft.com/office/drawing/2014/main" id="{F10825FC-3011-4563-8CEC-7D0E31C2E46E}"/>
              </a:ext>
            </a:extLst>
          </p:cNvPr>
          <p:cNvPicPr>
            <a:picLocks noChangeAspect="1"/>
          </p:cNvPicPr>
          <p:nvPr/>
        </p:nvPicPr>
        <p:blipFill rotWithShape="1">
          <a:blip r:embed="rId32"/>
          <a:srcRect r="12951"/>
          <a:stretch/>
        </p:blipFill>
        <p:spPr>
          <a:xfrm>
            <a:off x="8781257" y="1293576"/>
            <a:ext cx="2169318" cy="634970"/>
          </a:xfrm>
          <a:prstGeom prst="rect">
            <a:avLst/>
          </a:prstGeom>
        </p:spPr>
      </p:pic>
      <p:pic>
        <p:nvPicPr>
          <p:cNvPr id="30" name="Picture 29">
            <a:extLst>
              <a:ext uri="{FF2B5EF4-FFF2-40B4-BE49-F238E27FC236}">
                <a16:creationId xmlns:a16="http://schemas.microsoft.com/office/drawing/2014/main" id="{FDCA855D-AAD1-4981-9B04-902341B88BD0}"/>
              </a:ext>
            </a:extLst>
          </p:cNvPr>
          <p:cNvPicPr>
            <a:picLocks noChangeAspect="1"/>
          </p:cNvPicPr>
          <p:nvPr/>
        </p:nvPicPr>
        <p:blipFill rotWithShape="1">
          <a:blip r:embed="rId33">
            <a:extLst>
              <a:ext uri="{28A0092B-C50C-407E-A947-70E740481C1C}">
                <a14:useLocalDpi xmlns:a14="http://schemas.microsoft.com/office/drawing/2010/main" val="0"/>
              </a:ext>
            </a:extLst>
          </a:blip>
          <a:srcRect l="15398" r="63899"/>
          <a:stretch/>
        </p:blipFill>
        <p:spPr>
          <a:xfrm>
            <a:off x="8783890" y="2119926"/>
            <a:ext cx="2524128" cy="631449"/>
          </a:xfrm>
          <a:prstGeom prst="rect">
            <a:avLst/>
          </a:prstGeom>
        </p:spPr>
      </p:pic>
      <p:pic>
        <p:nvPicPr>
          <p:cNvPr id="50" name="Picture 49">
            <a:extLst>
              <a:ext uri="{FF2B5EF4-FFF2-40B4-BE49-F238E27FC236}">
                <a16:creationId xmlns:a16="http://schemas.microsoft.com/office/drawing/2014/main" id="{250128B1-D217-4CA8-8817-B655E9852746}"/>
              </a:ext>
            </a:extLst>
          </p:cNvPr>
          <p:cNvPicPr>
            <a:picLocks noChangeAspect="1"/>
          </p:cNvPicPr>
          <p:nvPr/>
        </p:nvPicPr>
        <p:blipFill rotWithShape="1">
          <a:blip r:embed="rId34"/>
          <a:srcRect l="2321"/>
          <a:stretch/>
        </p:blipFill>
        <p:spPr>
          <a:xfrm>
            <a:off x="8781249" y="2121045"/>
            <a:ext cx="2526769" cy="630330"/>
          </a:xfrm>
          <a:prstGeom prst="rect">
            <a:avLst/>
          </a:prstGeom>
        </p:spPr>
      </p:pic>
      <p:pic>
        <p:nvPicPr>
          <p:cNvPr id="58" name="Picture 57">
            <a:extLst>
              <a:ext uri="{FF2B5EF4-FFF2-40B4-BE49-F238E27FC236}">
                <a16:creationId xmlns:a16="http://schemas.microsoft.com/office/drawing/2014/main" id="{2AD32CAF-4961-4BE1-9447-878C26F1888B}"/>
              </a:ext>
            </a:extLst>
          </p:cNvPr>
          <p:cNvPicPr>
            <a:picLocks noChangeAspect="1"/>
          </p:cNvPicPr>
          <p:nvPr/>
        </p:nvPicPr>
        <p:blipFill rotWithShape="1">
          <a:blip r:embed="rId35"/>
          <a:srcRect l="1197"/>
          <a:stretch/>
        </p:blipFill>
        <p:spPr>
          <a:xfrm>
            <a:off x="8879793" y="4956336"/>
            <a:ext cx="2329680" cy="639942"/>
          </a:xfrm>
          <a:prstGeom prst="rect">
            <a:avLst/>
          </a:prstGeom>
        </p:spPr>
      </p:pic>
      <p:pic>
        <p:nvPicPr>
          <p:cNvPr id="60" name="Picture 59">
            <a:extLst>
              <a:ext uri="{FF2B5EF4-FFF2-40B4-BE49-F238E27FC236}">
                <a16:creationId xmlns:a16="http://schemas.microsoft.com/office/drawing/2014/main" id="{4A4AB1A0-848B-48F1-B48E-99185C01AFFA}"/>
              </a:ext>
            </a:extLst>
          </p:cNvPr>
          <p:cNvPicPr>
            <a:picLocks noChangeAspect="1"/>
          </p:cNvPicPr>
          <p:nvPr/>
        </p:nvPicPr>
        <p:blipFill rotWithShape="1">
          <a:blip r:embed="rId36"/>
          <a:srcRect l="1359"/>
          <a:stretch/>
        </p:blipFill>
        <p:spPr>
          <a:xfrm>
            <a:off x="6057504" y="4912499"/>
            <a:ext cx="2158587" cy="639941"/>
          </a:xfrm>
          <a:prstGeom prst="rect">
            <a:avLst/>
          </a:prstGeom>
        </p:spPr>
      </p:pic>
      <p:sp>
        <p:nvSpPr>
          <p:cNvPr id="6" name="Slide Number Placeholder 5">
            <a:extLst>
              <a:ext uri="{FF2B5EF4-FFF2-40B4-BE49-F238E27FC236}">
                <a16:creationId xmlns:a16="http://schemas.microsoft.com/office/drawing/2014/main" id="{2875B4F5-EFBE-44C3-9FB3-E63260121586}"/>
              </a:ext>
            </a:extLst>
          </p:cNvPr>
          <p:cNvSpPr>
            <a:spLocks noGrp="1"/>
          </p:cNvSpPr>
          <p:nvPr>
            <p:ph type="sldNum" sz="quarter" idx="12"/>
          </p:nvPr>
        </p:nvSpPr>
        <p:spPr/>
        <p:txBody>
          <a:bodyPr/>
          <a:lstStyle/>
          <a:p>
            <a:fld id="{9D23B66A-CE92-4F70-B5A2-EE913266E6CF}" type="slidenum">
              <a:rPr lang="en-US" smtClean="0"/>
              <a:pPr/>
              <a:t>116</a:t>
            </a:fld>
            <a:r>
              <a:rPr lang="en-US"/>
              <a:t>/48</a:t>
            </a:r>
            <a:endParaRPr lang="en-US" dirty="0"/>
          </a:p>
        </p:txBody>
      </p:sp>
    </p:spTree>
    <p:custDataLst>
      <p:tags r:id="rId1"/>
    </p:custDataLst>
    <p:extLst>
      <p:ext uri="{BB962C8B-B14F-4D97-AF65-F5344CB8AC3E}">
        <p14:creationId xmlns:p14="http://schemas.microsoft.com/office/powerpoint/2010/main" val="405108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1000"/>
                                        <p:tgtEl>
                                          <p:spTgt spid="40"/>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1000"/>
                                        <p:tgtEl>
                                          <p:spTgt spid="29"/>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p:tmAbs val="0"/>
                                  </p:iterate>
                                  <p:childTnLst>
                                    <p:set>
                                      <p:cBhvr>
                                        <p:cTn id="16" fill="hold"/>
                                        <p:tgtEl>
                                          <p:spTgt spid="43"/>
                                        </p:tgtEl>
                                        <p:attrNameLst>
                                          <p:attrName>style.visibility</p:attrName>
                                        </p:attrNameLst>
                                      </p:cBhvr>
                                      <p:to>
                                        <p:strVal val="visible"/>
                                      </p:to>
                                    </p:set>
                                    <p:animEffect transition="in" filter="wipe(left)">
                                      <p:cBhvr>
                                        <p:cTn id="17" dur="1000"/>
                                        <p:tgtEl>
                                          <p:spTgt spid="4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wipe(left)">
                                      <p:cBhvr>
                                        <p:cTn id="21" dur="750"/>
                                        <p:tgtEl>
                                          <p:spTgt spid="3077"/>
                                        </p:tgtEl>
                                      </p:cBhvr>
                                    </p:animEffect>
                                  </p:childTnLst>
                                </p:cTn>
                              </p:par>
                            </p:childTnLst>
                          </p:cTn>
                        </p:par>
                        <p:par>
                          <p:cTn id="22" fill="hold">
                            <p:stCondLst>
                              <p:cond delay="275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750"/>
                                        <p:tgtEl>
                                          <p:spTgt spid="34"/>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750"/>
                                        <p:tgtEl>
                                          <p:spTgt spid="27"/>
                                        </p:tgtEl>
                                      </p:cBhvr>
                                    </p:animEffect>
                                  </p:childTnLst>
                                </p:cTn>
                              </p:par>
                            </p:childTnLst>
                          </p:cTn>
                        </p:par>
                        <p:par>
                          <p:cTn id="30" fill="hold">
                            <p:stCondLst>
                              <p:cond delay="4250"/>
                            </p:stCondLst>
                            <p:childTnLst>
                              <p:par>
                                <p:cTn id="31" presetID="22" presetClass="entr" presetSubtype="8"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750"/>
                                        <p:tgtEl>
                                          <p:spTgt spid="17"/>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000"/>
                                        <p:tgtEl>
                                          <p:spTgt spid="8"/>
                                        </p:tgtEl>
                                      </p:cBhvr>
                                    </p:animEffect>
                                  </p:childTnLst>
                                </p:cTn>
                              </p:par>
                            </p:childTnLst>
                          </p:cTn>
                        </p:par>
                        <p:par>
                          <p:cTn id="38" fill="hold">
                            <p:stCondLst>
                              <p:cond delay="6000"/>
                            </p:stCondLst>
                            <p:childTnLst>
                              <p:par>
                                <p:cTn id="39" presetID="22" presetClass="entr" presetSubtype="8"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par>
                          <p:cTn id="42" fill="hold">
                            <p:stCondLst>
                              <p:cond delay="7000"/>
                            </p:stCondLst>
                            <p:childTnLst>
                              <p:par>
                                <p:cTn id="43" presetID="22" presetClass="entr" presetSubtype="8"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left)">
                                      <p:cBhvr>
                                        <p:cTn id="45" dur="1000"/>
                                        <p:tgtEl>
                                          <p:spTgt spid="50"/>
                                        </p:tgtEl>
                                      </p:cBhvr>
                                    </p:animEffect>
                                  </p:childTnLst>
                                </p:cTn>
                              </p:par>
                            </p:childTnLst>
                          </p:cTn>
                        </p:par>
                        <p:par>
                          <p:cTn id="46" fill="hold">
                            <p:stCondLst>
                              <p:cond delay="8000"/>
                            </p:stCondLst>
                            <p:childTnLst>
                              <p:par>
                                <p:cTn id="47" presetID="22" presetClass="entr" presetSubtype="8"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3000"/>
                                        <p:tgtEl>
                                          <p:spTgt spid="33"/>
                                        </p:tgtEl>
                                      </p:cBhvr>
                                    </p:animEffect>
                                  </p:childTnLst>
                                </p:cTn>
                              </p:par>
                            </p:childTnLst>
                          </p:cTn>
                        </p:par>
                        <p:par>
                          <p:cTn id="50" fill="hold">
                            <p:stCondLst>
                              <p:cond delay="110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1500"/>
                                        <p:tgtEl>
                                          <p:spTgt spid="3"/>
                                        </p:tgtEl>
                                      </p:cBhvr>
                                    </p:animEffect>
                                  </p:childTnLst>
                                </p:cTn>
                              </p:par>
                            </p:childTnLst>
                          </p:cTn>
                        </p:par>
                        <p:par>
                          <p:cTn id="54" fill="hold">
                            <p:stCondLst>
                              <p:cond delay="12500"/>
                            </p:stCondLst>
                            <p:childTnLst>
                              <p:par>
                                <p:cTn id="55" presetID="2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500"/>
                                        <p:tgtEl>
                                          <p:spTgt spid="20"/>
                                        </p:tgtEl>
                                      </p:cBhvr>
                                    </p:animEffect>
                                  </p:childTnLst>
                                </p:cTn>
                              </p:par>
                            </p:childTnLst>
                          </p:cTn>
                        </p:par>
                        <p:par>
                          <p:cTn id="58" fill="hold">
                            <p:stCondLst>
                              <p:cond delay="14000"/>
                            </p:stCondLst>
                            <p:childTnLst>
                              <p:par>
                                <p:cTn id="59" presetID="22" presetClass="entr" presetSubtype="8"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1750"/>
                                        <p:tgtEl>
                                          <p:spTgt spid="35"/>
                                        </p:tgtEl>
                                      </p:cBhvr>
                                    </p:animEffect>
                                  </p:childTnLst>
                                </p:cTn>
                              </p:par>
                            </p:childTnLst>
                          </p:cTn>
                        </p:par>
                        <p:par>
                          <p:cTn id="62" fill="hold">
                            <p:stCondLst>
                              <p:cond delay="1575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1000"/>
                                        <p:tgtEl>
                                          <p:spTgt spid="60"/>
                                        </p:tgtEl>
                                      </p:cBhvr>
                                    </p:animEffect>
                                  </p:childTnLst>
                                </p:cTn>
                              </p:par>
                            </p:childTnLst>
                          </p:cTn>
                        </p:par>
                        <p:par>
                          <p:cTn id="66" fill="hold">
                            <p:stCondLst>
                              <p:cond delay="16750"/>
                            </p:stCondLst>
                            <p:childTnLst>
                              <p:par>
                                <p:cTn id="67" presetID="22" presetClass="entr" presetSubtype="8" fill="hold" nodeType="after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left)">
                                      <p:cBhvr>
                                        <p:cTn id="69" dur="1000"/>
                                        <p:tgtEl>
                                          <p:spTgt spid="58"/>
                                        </p:tgtEl>
                                      </p:cBhvr>
                                    </p:animEffect>
                                  </p:childTnLst>
                                </p:cTn>
                              </p:par>
                            </p:childTnLst>
                          </p:cTn>
                        </p:par>
                        <p:par>
                          <p:cTn id="70" fill="hold">
                            <p:stCondLst>
                              <p:cond delay="17750"/>
                            </p:stCondLst>
                            <p:childTnLst>
                              <p:par>
                                <p:cTn id="71" presetID="22" presetClass="entr" presetSubtype="8"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left)">
                                      <p:cBhvr>
                                        <p:cTn id="7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3" grpId="0"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Hierarchy of abstractions</a:t>
            </a:r>
            <a:endParaRPr lang="en-US" dirty="0"/>
          </a:p>
        </p:txBody>
      </p:sp>
      <p:sp>
        <p:nvSpPr>
          <p:cNvPr id="5" name="Content Placeholder 2"/>
          <p:cNvSpPr txBox="1">
            <a:spLocks/>
          </p:cNvSpPr>
          <p:nvPr/>
        </p:nvSpPr>
        <p:spPr>
          <a:xfrm>
            <a:off x="2778251" y="1825625"/>
            <a:ext cx="7765923" cy="3994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dirty="0">
                <a:solidFill>
                  <a:schemeClr val="bg2">
                    <a:lumMod val="50000"/>
                  </a:schemeClr>
                </a:solidFill>
              </a:rPr>
              <a:t>Bits:		Boolean circuits compute</a:t>
            </a:r>
          </a:p>
          <a:p>
            <a:pPr marL="0" indent="0">
              <a:buNone/>
            </a:pPr>
            <a:r>
              <a:rPr lang="en-US" dirty="0">
                <a:solidFill>
                  <a:schemeClr val="bg2">
                    <a:lumMod val="50000"/>
                  </a:schemeClr>
                </a:solidFill>
              </a:rPr>
              <a:t>   </a:t>
            </a:r>
            <a:r>
              <a:rPr lang="en-US" b="1" dirty="0"/>
              <a:t>Tiles:	Tile growth implements circuits</a:t>
            </a:r>
          </a:p>
          <a:p>
            <a:pPr marL="0" indent="0">
              <a:buNone/>
            </a:pPr>
            <a:r>
              <a:rPr lang="en-US" dirty="0">
                <a:solidFill>
                  <a:schemeClr val="bg2">
                    <a:lumMod val="50000"/>
                  </a:schemeClr>
                </a:solidFill>
              </a:rPr>
              <a:t>   DNA:	DNA strands implement tiles</a:t>
            </a:r>
          </a:p>
        </p:txBody>
      </p:sp>
      <p:sp>
        <p:nvSpPr>
          <p:cNvPr id="6" name="Arrow: Right 5"/>
          <p:cNvSpPr/>
          <p:nvPr/>
        </p:nvSpPr>
        <p:spPr>
          <a:xfrm>
            <a:off x="2490216" y="2441448"/>
            <a:ext cx="576072" cy="2377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D242729-A1C6-4C9F-9392-9CD570D0C457}"/>
              </a:ext>
            </a:extLst>
          </p:cNvPr>
          <p:cNvSpPr>
            <a:spLocks noGrp="1"/>
          </p:cNvSpPr>
          <p:nvPr>
            <p:ph type="sldNum" sz="quarter" idx="12"/>
          </p:nvPr>
        </p:nvSpPr>
        <p:spPr/>
        <p:txBody>
          <a:bodyPr/>
          <a:lstStyle/>
          <a:p>
            <a:fld id="{9D23B66A-CE92-4F70-B5A2-EE913266E6CF}" type="slidenum">
              <a:rPr lang="en-US" smtClean="0"/>
              <a:pPr/>
              <a:t>117</a:t>
            </a:fld>
            <a:r>
              <a:rPr lang="en-US"/>
              <a:t>/48</a:t>
            </a:r>
            <a:endParaRPr lang="en-US" dirty="0"/>
          </a:p>
        </p:txBody>
      </p:sp>
    </p:spTree>
    <p:extLst>
      <p:ext uri="{BB962C8B-B14F-4D97-AF65-F5344CB8AC3E}">
        <p14:creationId xmlns:p14="http://schemas.microsoft.com/office/powerpoint/2010/main" val="15271095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410B-F0D1-4951-85E6-B848869C66F0}"/>
              </a:ext>
            </a:extLst>
          </p:cNvPr>
          <p:cNvSpPr>
            <a:spLocks noGrp="1"/>
          </p:cNvSpPr>
          <p:nvPr>
            <p:ph type="title"/>
          </p:nvPr>
        </p:nvSpPr>
        <p:spPr>
          <a:xfrm>
            <a:off x="838200" y="365125"/>
            <a:ext cx="3818249" cy="1325563"/>
          </a:xfrm>
        </p:spPr>
        <p:txBody>
          <a:bodyPr/>
          <a:lstStyle/>
          <a:p>
            <a:r>
              <a:rPr lang="en-US" dirty="0"/>
              <a:t>Gates </a:t>
            </a:r>
            <a:r>
              <a:rPr lang="en-US" dirty="0">
                <a:sym typeface="Wingdings" panose="05000000000000000000" pitchFamily="2" charset="2"/>
              </a:rPr>
              <a:t> Tiles</a:t>
            </a:r>
            <a:endParaRPr lang="en-US" dirty="0"/>
          </a:p>
        </p:txBody>
      </p:sp>
      <p:graphicFrame>
        <p:nvGraphicFramePr>
          <p:cNvPr id="2443" name="Table 2443"/>
          <p:cNvGraphicFramePr/>
          <p:nvPr/>
        </p:nvGraphicFramePr>
        <p:xfrm>
          <a:off x="1985992" y="4721209"/>
          <a:ext cx="1272297" cy="1879600"/>
        </p:xfrm>
        <a:graphic>
          <a:graphicData uri="http://schemas.openxmlformats.org/drawingml/2006/table">
            <a:tbl>
              <a:tblPr firstRow="1"/>
              <a:tblGrid>
                <a:gridCol w="277592">
                  <a:extLst>
                    <a:ext uri="{9D8B030D-6E8A-4147-A177-3AD203B41FA5}">
                      <a16:colId xmlns:a16="http://schemas.microsoft.com/office/drawing/2014/main" val="20000"/>
                    </a:ext>
                  </a:extLst>
                </a:gridCol>
                <a:gridCol w="289159">
                  <a:extLst>
                    <a:ext uri="{9D8B030D-6E8A-4147-A177-3AD203B41FA5}">
                      <a16:colId xmlns:a16="http://schemas.microsoft.com/office/drawing/2014/main" val="20001"/>
                    </a:ext>
                  </a:extLst>
                </a:gridCol>
                <a:gridCol w="358556">
                  <a:extLst>
                    <a:ext uri="{9D8B030D-6E8A-4147-A177-3AD203B41FA5}">
                      <a16:colId xmlns:a16="http://schemas.microsoft.com/office/drawing/2014/main" val="20002"/>
                    </a:ext>
                  </a:extLst>
                </a:gridCol>
                <a:gridCol w="346990">
                  <a:extLst>
                    <a:ext uri="{9D8B030D-6E8A-4147-A177-3AD203B41FA5}">
                      <a16:colId xmlns:a16="http://schemas.microsoft.com/office/drawing/2014/main" val="20003"/>
                    </a:ext>
                  </a:extLst>
                </a:gridCol>
              </a:tblGrid>
              <a:tr h="314960">
                <a:tc>
                  <a:txBody>
                    <a:bodyPr/>
                    <a:lstStyle/>
                    <a:p>
                      <a:pPr defTabSz="914400">
                        <a:tabLst>
                          <a:tab pos="1181100" algn="l"/>
                        </a:tabLst>
                        <a:defRPr sz="1400" i="1">
                          <a:latin typeface="Times"/>
                          <a:ea typeface="Times"/>
                          <a:cs typeface="Times"/>
                          <a:sym typeface="Times"/>
                        </a:defRPr>
                      </a:pPr>
                      <a:r>
                        <a:rPr sz="1800">
                          <a:latin typeface="+mn-lt"/>
                        </a:rPr>
                        <a:t>i</a:t>
                      </a:r>
                      <a:r>
                        <a:rPr sz="1800" baseline="-5999">
                          <a:latin typeface="+mn-lt"/>
                        </a:rPr>
                        <a:t>1</a:t>
                      </a:r>
                    </a:p>
                  </a:txBody>
                  <a:tcPr marL="50800" marR="50800" marT="50800" marB="50800" anchor="ctr" horzOverflow="overflow">
                    <a:lnL w="12700">
                      <a:miter lim="400000"/>
                    </a:lnL>
                    <a:lnR w="12700">
                      <a:miter lim="400000"/>
                    </a:lnR>
                    <a:lnB w="25400">
                      <a:solidFill>
                        <a:srgbClr val="000000"/>
                      </a:solidFill>
                      <a:miter lim="400000"/>
                    </a:lnB>
                  </a:tcPr>
                </a:tc>
                <a:tc>
                  <a:txBody>
                    <a:bodyPr/>
                    <a:lstStyle/>
                    <a:p>
                      <a:pPr defTabSz="914400">
                        <a:tabLst>
                          <a:tab pos="1181100" algn="l"/>
                        </a:tabLst>
                        <a:defRPr sz="1400" i="1">
                          <a:latin typeface="Times"/>
                          <a:ea typeface="Times"/>
                          <a:cs typeface="Times"/>
                          <a:sym typeface="Times"/>
                        </a:defRPr>
                      </a:pPr>
                      <a:r>
                        <a:rPr sz="1800" dirty="0">
                          <a:latin typeface="+mn-lt"/>
                        </a:rPr>
                        <a:t>i</a:t>
                      </a:r>
                      <a:r>
                        <a:rPr sz="1800" baseline="-5999" dirty="0">
                          <a:latin typeface="+mn-lt"/>
                        </a:rPr>
                        <a:t>2</a:t>
                      </a:r>
                    </a:p>
                  </a:txBody>
                  <a:tcPr marL="50800" marR="50800" marT="50800" marB="50800" anchor="ctr" horzOverflow="overflow">
                    <a:lnL w="12700">
                      <a:miter lim="400000"/>
                    </a:lnL>
                    <a:lnR w="25400">
                      <a:solidFill>
                        <a:srgbClr val="000000"/>
                      </a:solidFill>
                      <a:miter lim="400000"/>
                    </a:lnR>
                    <a:lnB w="25400">
                      <a:solidFill>
                        <a:srgbClr val="000000"/>
                      </a:solidFill>
                      <a:miter lim="400000"/>
                    </a:lnB>
                  </a:tcPr>
                </a:tc>
                <a:tc>
                  <a:txBody>
                    <a:bodyPr/>
                    <a:lstStyle/>
                    <a:p>
                      <a:pPr defTabSz="914400">
                        <a:tabLst>
                          <a:tab pos="1181100" algn="l"/>
                        </a:tabLst>
                        <a:defRPr sz="1400" i="1">
                          <a:latin typeface="Times"/>
                          <a:ea typeface="Times"/>
                          <a:cs typeface="Times"/>
                          <a:sym typeface="Times"/>
                        </a:defRPr>
                      </a:pPr>
                      <a:r>
                        <a:rPr sz="1800">
                          <a:latin typeface="+mn-lt"/>
                        </a:rPr>
                        <a:t>o</a:t>
                      </a:r>
                      <a:r>
                        <a:rPr sz="1800" baseline="-5999">
                          <a:latin typeface="+mn-lt"/>
                        </a:rPr>
                        <a:t>1</a:t>
                      </a:r>
                    </a:p>
                  </a:txBody>
                  <a:tcPr marL="50800" marR="50800" marT="50800" marB="50800" anchor="ctr" horzOverflow="overflow">
                    <a:lnL w="25400">
                      <a:solidFill>
                        <a:srgbClr val="000000"/>
                      </a:solidFill>
                      <a:miter lim="400000"/>
                    </a:lnL>
                    <a:lnR w="12700">
                      <a:miter lim="400000"/>
                    </a:lnR>
                    <a:lnB w="25400">
                      <a:solidFill>
                        <a:srgbClr val="000000"/>
                      </a:solidFill>
                      <a:miter lim="400000"/>
                    </a:lnB>
                  </a:tcPr>
                </a:tc>
                <a:tc>
                  <a:txBody>
                    <a:bodyPr/>
                    <a:lstStyle/>
                    <a:p>
                      <a:pPr defTabSz="914400">
                        <a:tabLst>
                          <a:tab pos="1181100" algn="l"/>
                        </a:tabLst>
                        <a:defRPr sz="1400" i="1">
                          <a:latin typeface="Times"/>
                          <a:ea typeface="Times"/>
                          <a:cs typeface="Times"/>
                          <a:sym typeface="Times"/>
                        </a:defRPr>
                      </a:pPr>
                      <a:r>
                        <a:rPr sz="1800" dirty="0">
                          <a:latin typeface="+mn-lt"/>
                        </a:rPr>
                        <a:t>o</a:t>
                      </a:r>
                      <a:r>
                        <a:rPr sz="1800" baseline="-5999" dirty="0">
                          <a:latin typeface="+mn-lt"/>
                        </a:rPr>
                        <a:t>2</a:t>
                      </a:r>
                    </a:p>
                  </a:txBody>
                  <a:tcPr marL="50800" marR="50800" marT="50800" marB="50800" anchor="ctr" horzOverflow="overflow">
                    <a:lnL w="12700">
                      <a:miter lim="400000"/>
                    </a:lnL>
                    <a:lnR w="12700">
                      <a:miter lim="400000"/>
                    </a:lnR>
                    <a:lnB w="25400">
                      <a:solidFill>
                        <a:srgbClr val="000000"/>
                      </a:solidFill>
                      <a:miter lim="400000"/>
                    </a:lnB>
                  </a:tcPr>
                </a:tc>
                <a:extLst>
                  <a:ext uri="{0D108BD9-81ED-4DB2-BD59-A6C34878D82A}">
                    <a16:rowId xmlns:a16="http://schemas.microsoft.com/office/drawing/2014/main" val="10000"/>
                  </a:ext>
                </a:extLst>
              </a:tr>
              <a:tr h="314960">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25400">
                      <a:solidFill>
                        <a:srgbClr val="000000"/>
                      </a:solidFill>
                      <a:miter lim="400000"/>
                    </a:lnR>
                    <a:lnT w="25400">
                      <a:solidFill>
                        <a:srgbClr val="000000"/>
                      </a:solidFill>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25400">
                      <a:solidFill>
                        <a:srgbClr val="000000"/>
                      </a:solidFill>
                      <a:miter lim="400000"/>
                    </a:lnL>
                    <a:lnR w="12700">
                      <a:miter lim="400000"/>
                    </a:lnR>
                    <a:lnT w="25400">
                      <a:solidFill>
                        <a:srgbClr val="000000"/>
                      </a:solidFill>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25400">
                      <a:solidFill>
                        <a:srgbClr val="000000"/>
                      </a:solidFill>
                      <a:miter lim="400000"/>
                    </a:lnT>
                    <a:lnB w="12700">
                      <a:miter lim="400000"/>
                    </a:lnB>
                  </a:tcPr>
                </a:tc>
                <a:extLst>
                  <a:ext uri="{0D108BD9-81ED-4DB2-BD59-A6C34878D82A}">
                    <a16:rowId xmlns:a16="http://schemas.microsoft.com/office/drawing/2014/main" val="10001"/>
                  </a:ext>
                </a:extLst>
              </a:tr>
              <a:tr h="314960">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2"/>
                  </a:ext>
                </a:extLst>
              </a:tr>
              <a:tr h="314960">
                <a:tc>
                  <a:txBody>
                    <a:bodyPr/>
                    <a:lstStyle/>
                    <a:p>
                      <a:pPr defTabSz="914400">
                        <a:defRPr sz="1800"/>
                      </a:pPr>
                      <a:r>
                        <a:rPr sz="1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3"/>
                  </a:ext>
                </a:extLst>
              </a:tr>
              <a:tr h="314960">
                <a:tc>
                  <a:txBody>
                    <a:bodyPr/>
                    <a:lstStyle/>
                    <a:p>
                      <a:pPr defTabSz="914400">
                        <a:defRPr sz="1800"/>
                      </a:pPr>
                      <a:r>
                        <a:rPr sz="1800">
                          <a:latin typeface="+mn-lt"/>
                        </a:rPr>
                        <a:t>1</a:t>
                      </a:r>
                    </a:p>
                  </a:txBody>
                  <a:tcPr marL="50800" marR="50800" marT="50800" marB="50800" anchor="ctr" horzOverflow="overflow">
                    <a:lnL w="12700">
                      <a:miter lim="400000"/>
                    </a:lnL>
                    <a:lnR w="12700">
                      <a:miter lim="400000"/>
                    </a:lnR>
                    <a:lnT w="12700">
                      <a:miter lim="400000"/>
                    </a:lnT>
                    <a:lnB w="12700">
                      <a:miter lim="400000"/>
                    </a:lnB>
                  </a:tcPr>
                </a:tc>
                <a:tc>
                  <a:txBody>
                    <a:bodyPr/>
                    <a:lstStyle/>
                    <a:p>
                      <a:pPr defTabSz="914400">
                        <a:defRPr sz="1800"/>
                      </a:pPr>
                      <a:r>
                        <a:rPr sz="1800">
                          <a:latin typeface="+mn-lt"/>
                        </a:rPr>
                        <a:t>1</a:t>
                      </a:r>
                    </a:p>
                  </a:txBody>
                  <a:tcPr marL="50800" marR="50800" marT="50800" marB="50800" anchor="ctr" horzOverflow="overflow">
                    <a:lnL w="12700">
                      <a:miter lim="400000"/>
                    </a:lnL>
                    <a:lnR w="25400">
                      <a:solidFill>
                        <a:srgbClr val="000000"/>
                      </a:solidFill>
                      <a:miter lim="400000"/>
                    </a:lnR>
                    <a:lnT w="12700">
                      <a:miter lim="400000"/>
                    </a:lnT>
                    <a:lnB w="12700">
                      <a:miter lim="400000"/>
                    </a:lnB>
                  </a:tcPr>
                </a:tc>
                <a:tc>
                  <a:txBody>
                    <a:bodyPr/>
                    <a:lstStyle/>
                    <a:p>
                      <a:pPr defTabSz="914400">
                        <a:defRPr sz="1800"/>
                      </a:pPr>
                      <a:r>
                        <a:rPr sz="1800">
                          <a:latin typeface="+mn-lt"/>
                        </a:rPr>
                        <a:t>0</a:t>
                      </a:r>
                    </a:p>
                  </a:txBody>
                  <a:tcPr marL="50800" marR="50800" marT="50800" marB="50800" anchor="ctr" horzOverflow="overflow">
                    <a:lnL w="25400">
                      <a:solidFill>
                        <a:srgbClr val="000000"/>
                      </a:solidFill>
                      <a:miter lim="400000"/>
                    </a:lnL>
                    <a:lnR w="12700">
                      <a:miter lim="400000"/>
                    </a:lnR>
                    <a:lnT w="12700">
                      <a:miter lim="400000"/>
                    </a:lnT>
                    <a:lnB w="12700">
                      <a:miter lim="400000"/>
                    </a:lnB>
                  </a:tcPr>
                </a:tc>
                <a:tc>
                  <a:txBody>
                    <a:bodyPr/>
                    <a:lstStyle/>
                    <a:p>
                      <a:pPr defTabSz="914400">
                        <a:defRPr sz="1800"/>
                      </a:pPr>
                      <a:r>
                        <a:rPr sz="1800" dirty="0">
                          <a:latin typeface="+mn-lt"/>
                        </a:rPr>
                        <a:t>1</a:t>
                      </a:r>
                    </a:p>
                  </a:txBody>
                  <a:tcPr marL="50800" marR="50800" marT="50800" marB="50800" anchor="ctr"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4"/>
                  </a:ext>
                </a:extLst>
              </a:tr>
            </a:tbl>
          </a:graphicData>
        </a:graphic>
      </p:graphicFrame>
      <p:grpSp>
        <p:nvGrpSpPr>
          <p:cNvPr id="12" name="Group 11">
            <a:extLst>
              <a:ext uri="{FF2B5EF4-FFF2-40B4-BE49-F238E27FC236}">
                <a16:creationId xmlns:a16="http://schemas.microsoft.com/office/drawing/2014/main" id="{E9F3F15E-4D6E-4D1C-960F-8BC21083B579}"/>
              </a:ext>
            </a:extLst>
          </p:cNvPr>
          <p:cNvGrpSpPr/>
          <p:nvPr/>
        </p:nvGrpSpPr>
        <p:grpSpPr>
          <a:xfrm>
            <a:off x="4660846" y="1176170"/>
            <a:ext cx="6304586" cy="4849208"/>
            <a:chOff x="4125142" y="1176170"/>
            <a:chExt cx="6304586" cy="4849208"/>
          </a:xfrm>
        </p:grpSpPr>
        <p:sp>
          <p:nvSpPr>
            <p:cNvPr id="2378" name="Shape 2378"/>
            <p:cNvSpPr/>
            <p:nvPr/>
          </p:nvSpPr>
          <p:spPr>
            <a:xfrm>
              <a:off x="5580520" y="1176170"/>
              <a:ext cx="4849208" cy="4849208"/>
            </a:xfrm>
            <a:prstGeom prst="rect">
              <a:avLst/>
            </a:prstGeom>
            <a:solidFill>
              <a:srgbClr val="FFD479">
                <a:alpha val="40000"/>
              </a:srgbClr>
            </a:solidFill>
            <a:ln w="12700">
              <a:miter lim="400000"/>
            </a:ln>
          </p:spPr>
          <p:txBody>
            <a:bodyPr lIns="35719" tIns="35719" rIns="35719" bIns="35719" anchor="ctr"/>
            <a:lstStyle/>
            <a:p>
              <a:pPr>
                <a:defRPr sz="2400"/>
              </a:pPr>
              <a:endParaRPr sz="1687"/>
            </a:p>
          </p:txBody>
        </p:sp>
        <p:sp>
          <p:nvSpPr>
            <p:cNvPr id="2387" name="Shape 2387"/>
            <p:cNvSpPr/>
            <p:nvPr/>
          </p:nvSpPr>
          <p:spPr>
            <a:xfrm>
              <a:off x="4125142" y="3578238"/>
              <a:ext cx="1152639" cy="1"/>
            </a:xfrm>
            <a:prstGeom prst="line">
              <a:avLst/>
            </a:prstGeom>
            <a:noFill/>
            <a:ln w="254000" cap="flat">
              <a:solidFill>
                <a:srgbClr val="FFD479"/>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2407" name="Shape 2407"/>
            <p:cNvSpPr/>
            <p:nvPr/>
          </p:nvSpPr>
          <p:spPr>
            <a:xfrm>
              <a:off x="6795911" y="5479185"/>
              <a:ext cx="2530614" cy="441468"/>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a:defRPr sz="3000">
                  <a:latin typeface="Arial"/>
                  <a:ea typeface="Arial"/>
                  <a:cs typeface="Arial"/>
                  <a:sym typeface="Arial"/>
                </a:defRPr>
              </a:pPr>
              <a:r>
                <a:rPr sz="2400" dirty="0"/>
                <a:t>tiles</a:t>
              </a:r>
            </a:p>
          </p:txBody>
        </p:sp>
        <p:sp>
          <p:nvSpPr>
            <p:cNvPr id="2408" name="Shape 2408"/>
            <p:cNvSpPr/>
            <p:nvPr/>
          </p:nvSpPr>
          <p:spPr>
            <a:xfrm rot="18900000">
              <a:off x="5983485" y="4002936"/>
              <a:ext cx="1596156" cy="1596155"/>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12" name="Shape 2412"/>
            <p:cNvSpPr/>
            <p:nvPr/>
          </p:nvSpPr>
          <p:spPr>
            <a:xfrm rot="2700000">
              <a:off x="6141966" y="4936158"/>
              <a:ext cx="298713" cy="409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1</a:t>
              </a:r>
              <a:endParaRPr sz="1969" i="1" baseline="-25000" dirty="0"/>
            </a:p>
          </p:txBody>
        </p:sp>
        <p:sp>
          <p:nvSpPr>
            <p:cNvPr id="2413" name="Shape 2413"/>
            <p:cNvSpPr/>
            <p:nvPr/>
          </p:nvSpPr>
          <p:spPr>
            <a:xfrm rot="18900000">
              <a:off x="6215220" y="4099155"/>
              <a:ext cx="266657" cy="409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800">
                  <a:latin typeface="Times"/>
                  <a:ea typeface="Times"/>
                  <a:cs typeface="Times"/>
                  <a:sym typeface="Times"/>
                </a:defRPr>
              </a:pPr>
              <a:r>
                <a:rPr sz="1969" dirty="0"/>
                <a:t>1</a:t>
              </a:r>
              <a:endParaRPr sz="1969" baseline="-25000" dirty="0"/>
            </a:p>
          </p:txBody>
        </p:sp>
        <p:sp>
          <p:nvSpPr>
            <p:cNvPr id="2419" name="Shape 2419"/>
            <p:cNvSpPr/>
            <p:nvPr/>
          </p:nvSpPr>
          <p:spPr>
            <a:xfrm rot="18900000">
              <a:off x="5989805" y="1615713"/>
              <a:ext cx="1596156" cy="1596156"/>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23" name="Shape 2423"/>
            <p:cNvSpPr/>
            <p:nvPr/>
          </p:nvSpPr>
          <p:spPr>
            <a:xfrm rot="18900000">
              <a:off x="6169930" y="1667657"/>
              <a:ext cx="414956"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800">
                  <a:latin typeface="Times"/>
                  <a:ea typeface="Times"/>
                  <a:cs typeface="Times"/>
                  <a:sym typeface="Times"/>
                </a:defRPr>
              </a:pPr>
              <a:r>
                <a:rPr sz="2000" dirty="0"/>
                <a:t>0</a:t>
              </a:r>
              <a:endParaRPr sz="2000" baseline="-25000" dirty="0"/>
            </a:p>
          </p:txBody>
        </p:sp>
        <p:sp>
          <p:nvSpPr>
            <p:cNvPr id="2425" name="Shape 2425"/>
            <p:cNvSpPr/>
            <p:nvPr/>
          </p:nvSpPr>
          <p:spPr>
            <a:xfrm rot="2700000">
              <a:off x="6084485" y="2600890"/>
              <a:ext cx="464053" cy="409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1</a:t>
              </a:r>
              <a:endParaRPr sz="2000" i="1" baseline="-25000" dirty="0"/>
            </a:p>
          </p:txBody>
        </p:sp>
        <p:sp>
          <p:nvSpPr>
            <p:cNvPr id="2435" name="Shape 2435"/>
            <p:cNvSpPr/>
            <p:nvPr/>
          </p:nvSpPr>
          <p:spPr>
            <a:xfrm rot="18900000">
              <a:off x="8403433" y="1607524"/>
              <a:ext cx="1596157" cy="1596155"/>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39" name="Shape 2439"/>
            <p:cNvSpPr/>
            <p:nvPr/>
          </p:nvSpPr>
          <p:spPr>
            <a:xfrm rot="18900000">
              <a:off x="8600654" y="1641814"/>
              <a:ext cx="452975" cy="409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800">
                  <a:latin typeface="Times"/>
                  <a:ea typeface="Times"/>
                  <a:cs typeface="Times"/>
                  <a:sym typeface="Times"/>
                </a:defRPr>
              </a:pPr>
              <a:r>
                <a:rPr sz="2000" dirty="0"/>
                <a:t>0</a:t>
              </a:r>
              <a:endParaRPr sz="2000" baseline="-25000" dirty="0"/>
            </a:p>
          </p:txBody>
        </p:sp>
        <p:sp>
          <p:nvSpPr>
            <p:cNvPr id="2441" name="Shape 2441"/>
            <p:cNvSpPr/>
            <p:nvPr/>
          </p:nvSpPr>
          <p:spPr>
            <a:xfrm rot="2700000">
              <a:off x="8552241" y="2678441"/>
              <a:ext cx="464053" cy="3248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2427" name="Shape 2427"/>
            <p:cNvSpPr/>
            <p:nvPr/>
          </p:nvSpPr>
          <p:spPr>
            <a:xfrm rot="18900000">
              <a:off x="8403434" y="3982080"/>
              <a:ext cx="1596157" cy="1596156"/>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2431" name="Shape 2431"/>
            <p:cNvSpPr/>
            <p:nvPr/>
          </p:nvSpPr>
          <p:spPr>
            <a:xfrm rot="18900000">
              <a:off x="8595018" y="4053396"/>
              <a:ext cx="408054"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800">
                  <a:latin typeface="Times"/>
                  <a:ea typeface="Times"/>
                  <a:cs typeface="Times"/>
                  <a:sym typeface="Times"/>
                </a:defRPr>
              </a:pPr>
              <a:r>
                <a:rPr sz="1969" dirty="0"/>
                <a:t>1</a:t>
              </a:r>
              <a:endParaRPr sz="1969" baseline="-25000" dirty="0"/>
            </a:p>
          </p:txBody>
        </p:sp>
        <p:sp>
          <p:nvSpPr>
            <p:cNvPr id="2433" name="Shape 2433"/>
            <p:cNvSpPr/>
            <p:nvPr/>
          </p:nvSpPr>
          <p:spPr>
            <a:xfrm rot="2700000">
              <a:off x="8522289" y="4996681"/>
              <a:ext cx="464053"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61" name="Shape 2412"/>
            <p:cNvSpPr/>
            <p:nvPr/>
          </p:nvSpPr>
          <p:spPr>
            <a:xfrm rot="18864878">
              <a:off x="7090763" y="5066110"/>
              <a:ext cx="363432" cy="3282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1</a:t>
              </a:r>
              <a:endParaRPr sz="1969" i="1" baseline="-25000" dirty="0"/>
            </a:p>
          </p:txBody>
        </p:sp>
        <p:sp>
          <p:nvSpPr>
            <p:cNvPr id="62" name="Shape 2433"/>
            <p:cNvSpPr/>
            <p:nvPr/>
          </p:nvSpPr>
          <p:spPr>
            <a:xfrm rot="-2700000">
              <a:off x="9388431" y="5013014"/>
              <a:ext cx="464053"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54" name="Shape 2433"/>
            <p:cNvSpPr/>
            <p:nvPr/>
          </p:nvSpPr>
          <p:spPr>
            <a:xfrm rot="-2700000">
              <a:off x="9403363" y="2612202"/>
              <a:ext cx="464053"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i="1" baseline="-25000" dirty="0"/>
            </a:p>
          </p:txBody>
        </p:sp>
        <p:sp>
          <p:nvSpPr>
            <p:cNvPr id="55" name="Shape 2441"/>
            <p:cNvSpPr/>
            <p:nvPr/>
          </p:nvSpPr>
          <p:spPr>
            <a:xfrm rot="2700000">
              <a:off x="9421946" y="1786578"/>
              <a:ext cx="464053"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baseline="-25000" dirty="0"/>
            </a:p>
          </p:txBody>
        </p:sp>
        <p:sp>
          <p:nvSpPr>
            <p:cNvPr id="56" name="Shape 2425"/>
            <p:cNvSpPr/>
            <p:nvPr/>
          </p:nvSpPr>
          <p:spPr>
            <a:xfrm rot="2700000">
              <a:off x="7150286" y="1815605"/>
              <a:ext cx="309163" cy="409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800">
                  <a:latin typeface="Times"/>
                  <a:ea typeface="Times"/>
                  <a:cs typeface="Times"/>
                  <a:sym typeface="Times"/>
                </a:defRPr>
              </a:pPr>
              <a:r>
                <a:rPr sz="2000" dirty="0"/>
                <a:t>1</a:t>
              </a:r>
              <a:endParaRPr sz="2000" baseline="-25000" dirty="0"/>
            </a:p>
          </p:txBody>
        </p:sp>
        <p:sp>
          <p:nvSpPr>
            <p:cNvPr id="57" name="Shape 2425"/>
            <p:cNvSpPr/>
            <p:nvPr/>
          </p:nvSpPr>
          <p:spPr>
            <a:xfrm rot="2700000">
              <a:off x="9444438" y="4152063"/>
              <a:ext cx="464053" cy="409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defRPr sz="2800">
                  <a:latin typeface="Times"/>
                  <a:ea typeface="Times"/>
                  <a:cs typeface="Times"/>
                  <a:sym typeface="Times"/>
                </a:defRPr>
              </a:pPr>
              <a:r>
                <a:rPr sz="2000" dirty="0"/>
                <a:t>1</a:t>
              </a:r>
              <a:endParaRPr sz="2000" baseline="-25000" dirty="0"/>
            </a:p>
          </p:txBody>
        </p:sp>
        <p:sp>
          <p:nvSpPr>
            <p:cNvPr id="58" name="Shape 2441"/>
            <p:cNvSpPr/>
            <p:nvPr/>
          </p:nvSpPr>
          <p:spPr>
            <a:xfrm rot="2700000">
              <a:off x="7145268" y="4172194"/>
              <a:ext cx="289228" cy="40953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2000" dirty="0"/>
                <a:t>0</a:t>
              </a:r>
              <a:endParaRPr sz="1969" baseline="-25000" dirty="0"/>
            </a:p>
          </p:txBody>
        </p:sp>
        <p:grpSp>
          <p:nvGrpSpPr>
            <p:cNvPr id="5" name="Group 4">
              <a:extLst>
                <a:ext uri="{FF2B5EF4-FFF2-40B4-BE49-F238E27FC236}">
                  <a16:creationId xmlns:a16="http://schemas.microsoft.com/office/drawing/2014/main" id="{4E40FD8F-092E-4E53-A5FB-A6DEDD79637E}"/>
                </a:ext>
              </a:extLst>
            </p:cNvPr>
            <p:cNvGrpSpPr/>
            <p:nvPr/>
          </p:nvGrpSpPr>
          <p:grpSpPr>
            <a:xfrm>
              <a:off x="6392130" y="4416675"/>
              <a:ext cx="802685" cy="720561"/>
              <a:chOff x="6354799" y="2067843"/>
              <a:chExt cx="802685" cy="720561"/>
            </a:xfrm>
          </p:grpSpPr>
          <p:pic>
            <p:nvPicPr>
              <p:cNvPr id="67" name="200px-XOR_ANSI.svg.png">
                <a:extLst>
                  <a:ext uri="{FF2B5EF4-FFF2-40B4-BE49-F238E27FC236}">
                    <a16:creationId xmlns:a16="http://schemas.microsoft.com/office/drawing/2014/main" id="{B0BBD09E-0BFC-45AA-A039-4142087BA405}"/>
                  </a:ext>
                </a:extLst>
              </p:cNvPr>
              <p:cNvPicPr>
                <a:picLocks noChangeAspect="1"/>
              </p:cNvPicPr>
              <p:nvPr/>
            </p:nvPicPr>
            <p:blipFill rotWithShape="1">
              <a:blip r:embed="rId4"/>
              <a:srcRect r="25729"/>
              <a:stretch/>
            </p:blipFill>
            <p:spPr>
              <a:xfrm>
                <a:off x="6469349" y="2103338"/>
                <a:ext cx="525492" cy="353766"/>
              </a:xfrm>
              <a:prstGeom prst="rect">
                <a:avLst/>
              </a:prstGeom>
              <a:ln w="12700" cap="flat">
                <a:noFill/>
                <a:miter lim="400000"/>
              </a:ln>
              <a:effectLst/>
            </p:spPr>
          </p:pic>
          <p:sp>
            <p:nvSpPr>
              <p:cNvPr id="69" name="Shape 2210">
                <a:extLst>
                  <a:ext uri="{FF2B5EF4-FFF2-40B4-BE49-F238E27FC236}">
                    <a16:creationId xmlns:a16="http://schemas.microsoft.com/office/drawing/2014/main" id="{86E36EBB-C94F-4EA2-AAF1-12F8D22DA1F7}"/>
                  </a:ext>
                </a:extLst>
              </p:cNvPr>
              <p:cNvSpPr/>
              <p:nvPr/>
            </p:nvSpPr>
            <p:spPr>
              <a:xfrm>
                <a:off x="6935893" y="2614111"/>
                <a:ext cx="191711" cy="168056"/>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0" name="Shape 2223">
                <a:extLst>
                  <a:ext uri="{FF2B5EF4-FFF2-40B4-BE49-F238E27FC236}">
                    <a16:creationId xmlns:a16="http://schemas.microsoft.com/office/drawing/2014/main" id="{4485F3B0-CFD4-493D-BFFC-81AAD579EAF2}"/>
                  </a:ext>
                </a:extLst>
              </p:cNvPr>
              <p:cNvSpPr/>
              <p:nvPr/>
            </p:nvSpPr>
            <p:spPr>
              <a:xfrm>
                <a:off x="6459996" y="2351069"/>
                <a:ext cx="61713" cy="121246"/>
              </a:xfrm>
              <a:custGeom>
                <a:avLst/>
                <a:gdLst/>
                <a:ahLst/>
                <a:cxnLst>
                  <a:cxn ang="0">
                    <a:pos x="wd2" y="hd2"/>
                  </a:cxn>
                  <a:cxn ang="5400000">
                    <a:pos x="wd2" y="hd2"/>
                  </a:cxn>
                  <a:cxn ang="10800000">
                    <a:pos x="wd2" y="hd2"/>
                  </a:cxn>
                  <a:cxn ang="16200000">
                    <a:pos x="wd2" y="hd2"/>
                  </a:cxn>
                </a:cxnLst>
                <a:rect l="0" t="0" r="r" b="b"/>
                <a:pathLst>
                  <a:path w="21600" h="21114" extrusionOk="0">
                    <a:moveTo>
                      <a:pt x="0" y="21114"/>
                    </a:moveTo>
                    <a:cubicBezTo>
                      <a:pt x="2995" y="6543"/>
                      <a:pt x="10195" y="-486"/>
                      <a:pt x="21600" y="26"/>
                    </a:cubicBezTo>
                  </a:path>
                </a:pathLst>
              </a:custGeom>
              <a:noFill/>
              <a:ln w="19050" cap="flat">
                <a:solidFill>
                  <a:srgbClr val="000000"/>
                </a:solidFill>
                <a:prstDash val="solid"/>
                <a:miter lim="400000"/>
              </a:ln>
              <a:effectLst/>
            </p:spPr>
            <p:txBody>
              <a:bodyPr/>
              <a:lstStyle/>
              <a:p>
                <a:endParaRPr/>
              </a:p>
            </p:txBody>
          </p:sp>
          <p:sp>
            <p:nvSpPr>
              <p:cNvPr id="71" name="Shape 2224">
                <a:extLst>
                  <a:ext uri="{FF2B5EF4-FFF2-40B4-BE49-F238E27FC236}">
                    <a16:creationId xmlns:a16="http://schemas.microsoft.com/office/drawing/2014/main" id="{014A266D-A2AD-41D3-9951-DDA8FC420D5A}"/>
                  </a:ext>
                </a:extLst>
              </p:cNvPr>
              <p:cNvSpPr/>
              <p:nvPr/>
            </p:nvSpPr>
            <p:spPr>
              <a:xfrm>
                <a:off x="6354799" y="2456702"/>
                <a:ext cx="108382" cy="2388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72" name="Shape 2213">
                <a:extLst>
                  <a:ext uri="{FF2B5EF4-FFF2-40B4-BE49-F238E27FC236}">
                    <a16:creationId xmlns:a16="http://schemas.microsoft.com/office/drawing/2014/main" id="{DCFEFE03-5AC7-4E0C-A1B9-5F775876C771}"/>
                  </a:ext>
                </a:extLst>
              </p:cNvPr>
              <p:cNvSpPr/>
              <p:nvPr/>
            </p:nvSpPr>
            <p:spPr>
              <a:xfrm>
                <a:off x="6378486" y="2067843"/>
                <a:ext cx="130978" cy="135779"/>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73" name="pasted-image.png">
                <a:extLst>
                  <a:ext uri="{FF2B5EF4-FFF2-40B4-BE49-F238E27FC236}">
                    <a16:creationId xmlns:a16="http://schemas.microsoft.com/office/drawing/2014/main" id="{CDACDFA9-B003-4878-88E4-1AFB7D096CD1}"/>
                  </a:ext>
                </a:extLst>
              </p:cNvPr>
              <p:cNvPicPr>
                <a:picLocks noChangeAspect="1"/>
              </p:cNvPicPr>
              <p:nvPr/>
            </p:nvPicPr>
            <p:blipFill>
              <a:blip r:embed="rId5"/>
              <a:srcRect l="29575" r="29575"/>
              <a:stretch>
                <a:fillRect/>
              </a:stretch>
            </p:blipFill>
            <p:spPr>
              <a:xfrm>
                <a:off x="6646755" y="2428402"/>
                <a:ext cx="294114" cy="360002"/>
              </a:xfrm>
              <a:prstGeom prst="rect">
                <a:avLst/>
              </a:prstGeom>
              <a:ln w="12700" cap="flat">
                <a:noFill/>
                <a:miter lim="400000"/>
              </a:ln>
              <a:effectLst/>
            </p:spPr>
          </p:pic>
          <p:sp>
            <p:nvSpPr>
              <p:cNvPr id="74" name="Shape 2215">
                <a:extLst>
                  <a:ext uri="{FF2B5EF4-FFF2-40B4-BE49-F238E27FC236}">
                    <a16:creationId xmlns:a16="http://schemas.microsoft.com/office/drawing/2014/main" id="{9ADC55E0-2D5D-4E01-8AA4-D3881C59653D}"/>
                  </a:ext>
                </a:extLst>
              </p:cNvPr>
              <p:cNvSpPr/>
              <p:nvPr/>
            </p:nvSpPr>
            <p:spPr>
              <a:xfrm flipV="1">
                <a:off x="6362035" y="2688468"/>
                <a:ext cx="294114" cy="7045"/>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75" name="Shape 2225">
                <a:extLst>
                  <a:ext uri="{FF2B5EF4-FFF2-40B4-BE49-F238E27FC236}">
                    <a16:creationId xmlns:a16="http://schemas.microsoft.com/office/drawing/2014/main" id="{B6FC42F3-22C2-4ADC-B7DF-CFDFE29D05D5}"/>
                  </a:ext>
                </a:extLst>
              </p:cNvPr>
              <p:cNvSpPr/>
              <p:nvPr/>
            </p:nvSpPr>
            <p:spPr>
              <a:xfrm>
                <a:off x="6469348" y="2245407"/>
                <a:ext cx="177407" cy="283551"/>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76" name="Shape 2226">
                <a:extLst>
                  <a:ext uri="{FF2B5EF4-FFF2-40B4-BE49-F238E27FC236}">
                    <a16:creationId xmlns:a16="http://schemas.microsoft.com/office/drawing/2014/main" id="{E50B4DBA-1209-4C70-A56F-2A1DAE706B3F}"/>
                  </a:ext>
                </a:extLst>
              </p:cNvPr>
              <p:cNvSpPr/>
              <p:nvPr/>
            </p:nvSpPr>
            <p:spPr>
              <a:xfrm>
                <a:off x="6374380" y="2070094"/>
                <a:ext cx="108382" cy="2185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77" name="Shape 2218">
                <a:extLst>
                  <a:ext uri="{FF2B5EF4-FFF2-40B4-BE49-F238E27FC236}">
                    <a16:creationId xmlns:a16="http://schemas.microsoft.com/office/drawing/2014/main" id="{9DE78849-DCCF-4A71-8FAB-873BB240D8BC}"/>
                  </a:ext>
                </a:extLst>
              </p:cNvPr>
              <p:cNvSpPr/>
              <p:nvPr/>
            </p:nvSpPr>
            <p:spPr>
              <a:xfrm flipV="1">
                <a:off x="6990758" y="2097101"/>
                <a:ext cx="166726" cy="186038"/>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grpSp>
        <p:sp>
          <p:nvSpPr>
            <p:cNvPr id="4" name="Shape 2423">
              <a:extLst>
                <a:ext uri="{FF2B5EF4-FFF2-40B4-BE49-F238E27FC236}">
                  <a16:creationId xmlns:a16="http://schemas.microsoft.com/office/drawing/2014/main" id="{10981794-D7D9-4874-B5E4-BF549C846979}"/>
                </a:ext>
              </a:extLst>
            </p:cNvPr>
            <p:cNvSpPr/>
            <p:nvPr/>
          </p:nvSpPr>
          <p:spPr>
            <a:xfrm rot="18900000">
              <a:off x="7078865" y="2580478"/>
              <a:ext cx="414956" cy="4095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p>
              <a:pPr>
                <a:defRPr sz="2800">
                  <a:latin typeface="Times"/>
                  <a:ea typeface="Times"/>
                  <a:cs typeface="Times"/>
                  <a:sym typeface="Times"/>
                </a:defRPr>
              </a:pPr>
              <a:r>
                <a:rPr sz="2000" dirty="0"/>
                <a:t>0</a:t>
              </a:r>
              <a:endParaRPr sz="2000" baseline="-25000" dirty="0"/>
            </a:p>
          </p:txBody>
        </p:sp>
      </p:grpSp>
      <p:grpSp>
        <p:nvGrpSpPr>
          <p:cNvPr id="10" name="Group 9">
            <a:extLst>
              <a:ext uri="{FF2B5EF4-FFF2-40B4-BE49-F238E27FC236}">
                <a16:creationId xmlns:a16="http://schemas.microsoft.com/office/drawing/2014/main" id="{CA224F0E-874F-4CCB-9518-D43BE2CD8FAF}"/>
              </a:ext>
            </a:extLst>
          </p:cNvPr>
          <p:cNvGrpSpPr/>
          <p:nvPr/>
        </p:nvGrpSpPr>
        <p:grpSpPr>
          <a:xfrm>
            <a:off x="6492498" y="539153"/>
            <a:ext cx="1658773" cy="2527354"/>
            <a:chOff x="8396834" y="725650"/>
            <a:chExt cx="1658773" cy="2527354"/>
          </a:xfrm>
        </p:grpSpPr>
        <p:sp>
          <p:nvSpPr>
            <p:cNvPr id="6" name="Shape 2415">
              <a:extLst>
                <a:ext uri="{FF2B5EF4-FFF2-40B4-BE49-F238E27FC236}">
                  <a16:creationId xmlns:a16="http://schemas.microsoft.com/office/drawing/2014/main" id="{06AD4308-88DD-4AFA-AE87-F7FDFC209C10}"/>
                </a:ext>
              </a:extLst>
            </p:cNvPr>
            <p:cNvSpPr/>
            <p:nvPr/>
          </p:nvSpPr>
          <p:spPr>
            <a:xfrm>
              <a:off x="8501656" y="817644"/>
              <a:ext cx="543652" cy="5048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p>
              <a:pPr algn="l">
                <a:defRPr sz="2000">
                  <a:solidFill>
                    <a:srgbClr val="0632FB"/>
                  </a:solidFill>
                  <a:latin typeface="Arial"/>
                  <a:ea typeface="Arial"/>
                  <a:cs typeface="Arial"/>
                  <a:sym typeface="Arial"/>
                </a:defRPr>
              </a:pPr>
              <a:r>
                <a:rPr lang="en-US" sz="1406" dirty="0"/>
                <a:t>input glues</a:t>
              </a:r>
              <a:endParaRPr sz="1406" dirty="0"/>
            </a:p>
          </p:txBody>
        </p:sp>
        <p:sp>
          <p:nvSpPr>
            <p:cNvPr id="7" name="Shape 2415">
              <a:extLst>
                <a:ext uri="{FF2B5EF4-FFF2-40B4-BE49-F238E27FC236}">
                  <a16:creationId xmlns:a16="http://schemas.microsoft.com/office/drawing/2014/main" id="{A43D258C-A0C2-4294-B806-AE4B22E16F00}"/>
                </a:ext>
              </a:extLst>
            </p:cNvPr>
            <p:cNvSpPr/>
            <p:nvPr/>
          </p:nvSpPr>
          <p:spPr>
            <a:xfrm>
              <a:off x="9411352" y="782614"/>
              <a:ext cx="595140" cy="5048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spAutoFit/>
            </a:bodyPr>
            <a:lstStyle/>
            <a:p>
              <a:pPr algn="l">
                <a:defRPr sz="2000">
                  <a:solidFill>
                    <a:srgbClr val="0632FB"/>
                  </a:solidFill>
                  <a:latin typeface="Arial"/>
                  <a:ea typeface="Arial"/>
                  <a:cs typeface="Arial"/>
                  <a:sym typeface="Arial"/>
                </a:defRPr>
              </a:pPr>
              <a:r>
                <a:rPr lang="en-US" sz="1406" dirty="0">
                  <a:solidFill>
                    <a:srgbClr val="FF0000"/>
                  </a:solidFill>
                </a:rPr>
                <a:t>output glues</a:t>
              </a:r>
              <a:endParaRPr sz="1406" dirty="0">
                <a:solidFill>
                  <a:srgbClr val="FF0000"/>
                </a:solidFill>
              </a:endParaRPr>
            </a:p>
          </p:txBody>
        </p:sp>
        <p:sp>
          <p:nvSpPr>
            <p:cNvPr id="8" name="Rectangle: Rounded Corners 7">
              <a:extLst>
                <a:ext uri="{FF2B5EF4-FFF2-40B4-BE49-F238E27FC236}">
                  <a16:creationId xmlns:a16="http://schemas.microsoft.com/office/drawing/2014/main" id="{F69AEAE9-DCBB-4C9A-BB2F-37702C8E94D0}"/>
                </a:ext>
              </a:extLst>
            </p:cNvPr>
            <p:cNvSpPr/>
            <p:nvPr/>
          </p:nvSpPr>
          <p:spPr>
            <a:xfrm>
              <a:off x="8396834" y="746553"/>
              <a:ext cx="691777" cy="2506451"/>
            </a:xfrm>
            <a:prstGeom prst="roundRect">
              <a:avLst/>
            </a:prstGeom>
            <a:noFill/>
            <a:ln w="38100">
              <a:solidFill>
                <a:srgbClr val="0032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EEE1392-C257-43A5-A61F-23A75476E83D}"/>
                </a:ext>
              </a:extLst>
            </p:cNvPr>
            <p:cNvSpPr/>
            <p:nvPr/>
          </p:nvSpPr>
          <p:spPr>
            <a:xfrm>
              <a:off x="9333229" y="725650"/>
              <a:ext cx="722378" cy="2506451"/>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8" name="Group 2448"/>
          <p:cNvGrpSpPr/>
          <p:nvPr/>
        </p:nvGrpSpPr>
        <p:grpSpPr>
          <a:xfrm>
            <a:off x="3161174" y="5168673"/>
            <a:ext cx="3894623" cy="1510073"/>
            <a:chOff x="-1510274" y="-347928"/>
            <a:chExt cx="7248711" cy="2520309"/>
          </a:xfrm>
        </p:grpSpPr>
        <p:sp>
          <p:nvSpPr>
            <p:cNvPr id="2446" name="Shape 2446"/>
            <p:cNvSpPr/>
            <p:nvPr/>
          </p:nvSpPr>
          <p:spPr>
            <a:xfrm>
              <a:off x="-416294" y="521865"/>
              <a:ext cx="3607438" cy="12375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l">
                <a:defRPr sz="2000">
                  <a:solidFill>
                    <a:srgbClr val="0632FB"/>
                  </a:solidFill>
                  <a:latin typeface="Arial"/>
                  <a:ea typeface="Arial"/>
                  <a:cs typeface="Arial"/>
                  <a:sym typeface="Arial"/>
                </a:defRPr>
              </a:pPr>
              <a:r>
                <a:rPr sz="1406" dirty="0"/>
                <a:t>truth table </a:t>
              </a:r>
              <a:r>
                <a:rPr lang="en-US" sz="1406" dirty="0"/>
                <a:t>row </a:t>
              </a:r>
              <a:r>
                <a:rPr sz="1406" dirty="0"/>
                <a:t>is encoded by a </a:t>
              </a:r>
              <a:r>
                <a:rPr sz="1406" b="1" dirty="0">
                  <a:solidFill>
                    <a:srgbClr val="FF0000"/>
                  </a:solidFill>
                </a:rPr>
                <a:t>tile</a:t>
              </a:r>
              <a:r>
                <a:rPr lang="en-US" sz="1406" dirty="0"/>
                <a:t> with 4 </a:t>
              </a:r>
              <a:r>
                <a:rPr lang="en-US" sz="1406" b="1" dirty="0">
                  <a:solidFill>
                    <a:srgbClr val="FF0000"/>
                  </a:solidFill>
                </a:rPr>
                <a:t>glues</a:t>
              </a:r>
              <a:r>
                <a:rPr lang="en-US" sz="1406" dirty="0"/>
                <a:t> encoding bits</a:t>
              </a:r>
              <a:endParaRPr sz="1406" dirty="0"/>
            </a:p>
          </p:txBody>
        </p:sp>
        <p:sp>
          <p:nvSpPr>
            <p:cNvPr id="2451" name="Shape 2451"/>
            <p:cNvSpPr/>
            <p:nvPr/>
          </p:nvSpPr>
          <p:spPr>
            <a:xfrm>
              <a:off x="-1510274" y="-347928"/>
              <a:ext cx="7248711" cy="2520309"/>
            </a:xfrm>
            <a:custGeom>
              <a:avLst/>
              <a:gdLst/>
              <a:ahLst/>
              <a:cxnLst>
                <a:cxn ang="0">
                  <a:pos x="wd2" y="hd2"/>
                </a:cxn>
                <a:cxn ang="5400000">
                  <a:pos x="wd2" y="hd2"/>
                </a:cxn>
                <a:cxn ang="10800000">
                  <a:pos x="wd2" y="hd2"/>
                </a:cxn>
                <a:cxn ang="16200000">
                  <a:pos x="wd2" y="hd2"/>
                </a:cxn>
              </a:cxnLst>
              <a:rect l="0" t="0" r="r" b="b"/>
              <a:pathLst>
                <a:path w="21600" h="17777" extrusionOk="0">
                  <a:moveTo>
                    <a:pt x="0" y="14870"/>
                  </a:moveTo>
                  <a:cubicBezTo>
                    <a:pt x="9271" y="21600"/>
                    <a:pt x="16471" y="16643"/>
                    <a:pt x="21600" y="0"/>
                  </a:cubicBezTo>
                </a:path>
              </a:pathLst>
            </a:custGeom>
            <a:noFill/>
            <a:ln w="76200" cap="flat">
              <a:solidFill>
                <a:srgbClr val="0433FF"/>
              </a:solidFill>
              <a:prstDash val="solid"/>
              <a:miter lim="400000"/>
              <a:tailEnd type="stealth" w="med" len="med"/>
            </a:ln>
            <a:effectLst/>
          </p:spPr>
          <p:txBody>
            <a:bodyPr/>
            <a:lstStyle/>
            <a:p>
              <a:endParaRPr sz="1266"/>
            </a:p>
          </p:txBody>
        </p:sp>
      </p:grpSp>
      <p:grpSp>
        <p:nvGrpSpPr>
          <p:cNvPr id="111" name="Group 110">
            <a:extLst>
              <a:ext uri="{FF2B5EF4-FFF2-40B4-BE49-F238E27FC236}">
                <a16:creationId xmlns:a16="http://schemas.microsoft.com/office/drawing/2014/main" id="{8B0AAF8F-1C12-4B04-AD4B-4BC32F97B4B2}"/>
              </a:ext>
            </a:extLst>
          </p:cNvPr>
          <p:cNvGrpSpPr/>
          <p:nvPr/>
        </p:nvGrpSpPr>
        <p:grpSpPr>
          <a:xfrm>
            <a:off x="385277" y="1824425"/>
            <a:ext cx="4462511" cy="2691498"/>
            <a:chOff x="2859593" y="1267533"/>
            <a:chExt cx="4462511" cy="2691498"/>
          </a:xfrm>
        </p:grpSpPr>
        <p:grpSp>
          <p:nvGrpSpPr>
            <p:cNvPr id="112" name="Group 111">
              <a:extLst>
                <a:ext uri="{FF2B5EF4-FFF2-40B4-BE49-F238E27FC236}">
                  <a16:creationId xmlns:a16="http://schemas.microsoft.com/office/drawing/2014/main" id="{F3B28F59-6F8E-4392-93D5-68B389CC4BFE}"/>
                </a:ext>
              </a:extLst>
            </p:cNvPr>
            <p:cNvGrpSpPr/>
            <p:nvPr/>
          </p:nvGrpSpPr>
          <p:grpSpPr>
            <a:xfrm>
              <a:off x="4028045" y="2378272"/>
              <a:ext cx="1910302" cy="1112911"/>
              <a:chOff x="2504045" y="2378269"/>
              <a:chExt cx="1910302" cy="1112911"/>
            </a:xfrm>
          </p:grpSpPr>
          <p:grpSp>
            <p:nvGrpSpPr>
              <p:cNvPr id="130" name="Group 125">
                <a:extLst>
                  <a:ext uri="{FF2B5EF4-FFF2-40B4-BE49-F238E27FC236}">
                    <a16:creationId xmlns:a16="http://schemas.microsoft.com/office/drawing/2014/main" id="{B0265399-CBE7-4065-81AE-01AD8D77C32B}"/>
                  </a:ext>
                </a:extLst>
              </p:cNvPr>
              <p:cNvGrpSpPr/>
              <p:nvPr/>
            </p:nvGrpSpPr>
            <p:grpSpPr>
              <a:xfrm rot="10800000" flipH="1">
                <a:off x="2697802" y="2378269"/>
                <a:ext cx="849830" cy="623029"/>
                <a:chOff x="1030752" y="-6382"/>
                <a:chExt cx="1095853" cy="885844"/>
              </a:xfrm>
            </p:grpSpPr>
            <p:sp>
              <p:nvSpPr>
                <p:cNvPr id="134" name="Shape 152">
                  <a:extLst>
                    <a:ext uri="{FF2B5EF4-FFF2-40B4-BE49-F238E27FC236}">
                      <a16:creationId xmlns:a16="http://schemas.microsoft.com/office/drawing/2014/main" id="{C6920208-255F-4B51-BB29-8C6F214566FE}"/>
                    </a:ext>
                  </a:extLst>
                </p:cNvPr>
                <p:cNvSpPr/>
                <p:nvPr/>
              </p:nvSpPr>
              <p:spPr>
                <a:xfrm>
                  <a:off x="1380306" y="-6383"/>
                  <a:ext cx="746300" cy="561293"/>
                </a:xfrm>
                <a:custGeom>
                  <a:avLst/>
                  <a:gdLst/>
                  <a:ahLst/>
                  <a:cxnLst>
                    <a:cxn ang="0">
                      <a:pos x="wd2" y="hd2"/>
                    </a:cxn>
                    <a:cxn ang="5400000">
                      <a:pos x="wd2" y="hd2"/>
                    </a:cxn>
                    <a:cxn ang="10800000">
                      <a:pos x="wd2" y="hd2"/>
                    </a:cxn>
                    <a:cxn ang="16200000">
                      <a:pos x="wd2" y="hd2"/>
                    </a:cxn>
                  </a:cxnLst>
                  <a:rect l="0" t="0" r="r" b="b"/>
                  <a:pathLst>
                    <a:path w="21600" h="20228" extrusionOk="0">
                      <a:moveTo>
                        <a:pt x="0" y="20228"/>
                      </a:moveTo>
                      <a:cubicBezTo>
                        <a:pt x="5858" y="5293"/>
                        <a:pt x="13058" y="-1372"/>
                        <a:pt x="21600" y="233"/>
                      </a:cubicBezTo>
                    </a:path>
                  </a:pathLst>
                </a:custGeom>
                <a:noFill/>
                <a:ln w="50800" cap="flat">
                  <a:solidFill>
                    <a:srgbClr val="000000"/>
                  </a:solidFill>
                  <a:prstDash val="solid"/>
                  <a:miter lim="400000"/>
                </a:ln>
                <a:effectLst/>
              </p:spPr>
              <p:txBody>
                <a:bodyPr/>
                <a:lstStyle/>
                <a:p>
                  <a:endParaRPr sz="1266"/>
                </a:p>
              </p:txBody>
            </p:sp>
            <p:sp>
              <p:nvSpPr>
                <p:cNvPr id="135" name="Shape 153">
                  <a:extLst>
                    <a:ext uri="{FF2B5EF4-FFF2-40B4-BE49-F238E27FC236}">
                      <a16:creationId xmlns:a16="http://schemas.microsoft.com/office/drawing/2014/main" id="{5B5E7C5E-505C-47C6-95C6-D108862AC285}"/>
                    </a:ext>
                  </a:extLst>
                </p:cNvPr>
                <p:cNvSpPr/>
                <p:nvPr/>
              </p:nvSpPr>
              <p:spPr>
                <a:xfrm>
                  <a:off x="1030752" y="526033"/>
                  <a:ext cx="365001" cy="3534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sp>
            <p:nvSpPr>
              <p:cNvPr id="131" name="Shape 126">
                <a:extLst>
                  <a:ext uri="{FF2B5EF4-FFF2-40B4-BE49-F238E27FC236}">
                    <a16:creationId xmlns:a16="http://schemas.microsoft.com/office/drawing/2014/main" id="{D8C42D0D-486E-4A4F-8296-EC807FD0DB1F}"/>
                  </a:ext>
                </a:extLst>
              </p:cNvPr>
              <p:cNvSpPr/>
              <p:nvPr/>
            </p:nvSpPr>
            <p:spPr>
              <a:xfrm>
                <a:off x="2504045" y="3271887"/>
                <a:ext cx="1034804" cy="5686"/>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32" name="Shape 127">
                <a:extLst>
                  <a:ext uri="{FF2B5EF4-FFF2-40B4-BE49-F238E27FC236}">
                    <a16:creationId xmlns:a16="http://schemas.microsoft.com/office/drawing/2014/main" id="{583E8841-D4AB-4A00-8DC8-DB885F4DAC3A}"/>
                  </a:ext>
                </a:extLst>
              </p:cNvPr>
              <p:cNvSpPr/>
              <p:nvPr/>
            </p:nvSpPr>
            <p:spPr>
              <a:xfrm>
                <a:off x="4111490" y="3138402"/>
                <a:ext cx="302857" cy="1"/>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pic>
            <p:nvPicPr>
              <p:cNvPr id="133" name="pasted-image.png">
                <a:extLst>
                  <a:ext uri="{FF2B5EF4-FFF2-40B4-BE49-F238E27FC236}">
                    <a16:creationId xmlns:a16="http://schemas.microsoft.com/office/drawing/2014/main" id="{EB3641D9-899B-4041-A7D3-17D681B27983}"/>
                  </a:ext>
                </a:extLst>
              </p:cNvPr>
              <p:cNvPicPr>
                <a:picLocks noChangeAspect="1"/>
              </p:cNvPicPr>
              <p:nvPr/>
            </p:nvPicPr>
            <p:blipFill>
              <a:blip r:embed="rId5"/>
              <a:srcRect l="29575" r="29575"/>
              <a:stretch>
                <a:fillRect/>
              </a:stretch>
            </p:blipFill>
            <p:spPr>
              <a:xfrm rot="10800000" flipH="1">
                <a:off x="3538850" y="2785097"/>
                <a:ext cx="576855" cy="706083"/>
              </a:xfrm>
              <a:prstGeom prst="rect">
                <a:avLst/>
              </a:prstGeom>
              <a:ln w="12700" cap="flat">
                <a:noFill/>
                <a:miter lim="400000"/>
              </a:ln>
              <a:effectLst/>
            </p:spPr>
          </p:pic>
        </p:grpSp>
        <p:grpSp>
          <p:nvGrpSpPr>
            <p:cNvPr id="113" name="Group 112">
              <a:extLst>
                <a:ext uri="{FF2B5EF4-FFF2-40B4-BE49-F238E27FC236}">
                  <a16:creationId xmlns:a16="http://schemas.microsoft.com/office/drawing/2014/main" id="{1B9C52DD-CF18-4C8A-829D-478193D80F99}"/>
                </a:ext>
              </a:extLst>
            </p:cNvPr>
            <p:cNvGrpSpPr/>
            <p:nvPr/>
          </p:nvGrpSpPr>
          <p:grpSpPr>
            <a:xfrm>
              <a:off x="4071745" y="2179233"/>
              <a:ext cx="1798400" cy="1098343"/>
              <a:chOff x="2547745" y="2179230"/>
              <a:chExt cx="1798400" cy="1098343"/>
            </a:xfrm>
          </p:grpSpPr>
          <p:pic>
            <p:nvPicPr>
              <p:cNvPr id="124" name="200px-XOR_ANSI.svg.png">
                <a:extLst>
                  <a:ext uri="{FF2B5EF4-FFF2-40B4-BE49-F238E27FC236}">
                    <a16:creationId xmlns:a16="http://schemas.microsoft.com/office/drawing/2014/main" id="{DA57C284-FF7D-4D13-BFFF-BE45EB117DEB}"/>
                  </a:ext>
                </a:extLst>
              </p:cNvPr>
              <p:cNvPicPr>
                <a:picLocks noChangeAspect="1"/>
              </p:cNvPicPr>
              <p:nvPr/>
            </p:nvPicPr>
            <p:blipFill>
              <a:blip r:embed="rId4"/>
              <a:srcRect l="18884" r="26482"/>
              <a:stretch>
                <a:fillRect/>
              </a:stretch>
            </p:blipFill>
            <p:spPr>
              <a:xfrm rot="10800000" flipH="1">
                <a:off x="3424195" y="2179230"/>
                <a:ext cx="758141" cy="693851"/>
              </a:xfrm>
              <a:prstGeom prst="rect">
                <a:avLst/>
              </a:prstGeom>
              <a:ln w="12700" cap="flat">
                <a:noFill/>
                <a:miter lim="400000"/>
              </a:ln>
              <a:effectLst/>
            </p:spPr>
          </p:pic>
          <p:sp>
            <p:nvSpPr>
              <p:cNvPr id="125" name="Shape 131">
                <a:extLst>
                  <a:ext uri="{FF2B5EF4-FFF2-40B4-BE49-F238E27FC236}">
                    <a16:creationId xmlns:a16="http://schemas.microsoft.com/office/drawing/2014/main" id="{21DAA1E6-5A75-40B8-9C98-3E49AB5F6BF6}"/>
                  </a:ext>
                </a:extLst>
              </p:cNvPr>
              <p:cNvSpPr/>
              <p:nvPr/>
            </p:nvSpPr>
            <p:spPr>
              <a:xfrm flipV="1">
                <a:off x="4159474" y="2521101"/>
                <a:ext cx="186671" cy="0"/>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26" name="Shape 132">
                <a:extLst>
                  <a:ext uri="{FF2B5EF4-FFF2-40B4-BE49-F238E27FC236}">
                    <a16:creationId xmlns:a16="http://schemas.microsoft.com/office/drawing/2014/main" id="{A6567C44-FB46-4E29-B5FC-F62FD7D2539E}"/>
                  </a:ext>
                </a:extLst>
              </p:cNvPr>
              <p:cNvSpPr/>
              <p:nvPr/>
            </p:nvSpPr>
            <p:spPr>
              <a:xfrm>
                <a:off x="2606186" y="2377333"/>
                <a:ext cx="988110" cy="935"/>
              </a:xfrm>
              <a:prstGeom prst="line">
                <a:avLst/>
              </a:prstGeom>
              <a:noFill/>
              <a:ln w="508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grpSp>
            <p:nvGrpSpPr>
              <p:cNvPr id="127" name="Group 135">
                <a:extLst>
                  <a:ext uri="{FF2B5EF4-FFF2-40B4-BE49-F238E27FC236}">
                    <a16:creationId xmlns:a16="http://schemas.microsoft.com/office/drawing/2014/main" id="{204D776B-8F64-49D5-89C8-D20C37D5CA65}"/>
                  </a:ext>
                </a:extLst>
              </p:cNvPr>
              <p:cNvGrpSpPr/>
              <p:nvPr/>
            </p:nvGrpSpPr>
            <p:grpSpPr>
              <a:xfrm>
                <a:off x="2547745" y="2659865"/>
                <a:ext cx="1055278" cy="617708"/>
                <a:chOff x="830039" y="7702"/>
                <a:chExt cx="1500836" cy="878515"/>
              </a:xfrm>
            </p:grpSpPr>
            <p:sp>
              <p:nvSpPr>
                <p:cNvPr id="128" name="Shape 154">
                  <a:extLst>
                    <a:ext uri="{FF2B5EF4-FFF2-40B4-BE49-F238E27FC236}">
                      <a16:creationId xmlns:a16="http://schemas.microsoft.com/office/drawing/2014/main" id="{AE239C10-6727-4426-92AD-DD5FF79BE4C8}"/>
                    </a:ext>
                  </a:extLst>
                </p:cNvPr>
                <p:cNvSpPr/>
                <p:nvPr/>
              </p:nvSpPr>
              <p:spPr>
                <a:xfrm>
                  <a:off x="1289789" y="7702"/>
                  <a:ext cx="1041086" cy="566631"/>
                </a:xfrm>
                <a:custGeom>
                  <a:avLst/>
                  <a:gdLst/>
                  <a:ahLst/>
                  <a:cxnLst>
                    <a:cxn ang="0">
                      <a:pos x="wd2" y="hd2"/>
                    </a:cxn>
                    <a:cxn ang="5400000">
                      <a:pos x="wd2" y="hd2"/>
                    </a:cxn>
                    <a:cxn ang="10800000">
                      <a:pos x="wd2" y="hd2"/>
                    </a:cxn>
                    <a:cxn ang="16200000">
                      <a:pos x="wd2" y="hd2"/>
                    </a:cxn>
                  </a:cxnLst>
                  <a:rect l="0" t="0" r="r" b="b"/>
                  <a:pathLst>
                    <a:path w="21600" h="21028" extrusionOk="0">
                      <a:moveTo>
                        <a:pt x="0" y="21028"/>
                      </a:moveTo>
                      <a:cubicBezTo>
                        <a:pt x="7029" y="6425"/>
                        <a:pt x="14229" y="-572"/>
                        <a:pt x="21600" y="36"/>
                      </a:cubicBezTo>
                    </a:path>
                  </a:pathLst>
                </a:custGeom>
                <a:noFill/>
                <a:ln w="50800" cap="flat">
                  <a:solidFill>
                    <a:srgbClr val="000000"/>
                  </a:solidFill>
                  <a:prstDash val="solid"/>
                  <a:miter lim="400000"/>
                </a:ln>
                <a:effectLst/>
              </p:spPr>
              <p:txBody>
                <a:bodyPr/>
                <a:lstStyle/>
                <a:p>
                  <a:endParaRPr sz="1266"/>
                </a:p>
              </p:txBody>
            </p:sp>
            <p:sp>
              <p:nvSpPr>
                <p:cNvPr id="129" name="Shape 155">
                  <a:extLst>
                    <a:ext uri="{FF2B5EF4-FFF2-40B4-BE49-F238E27FC236}">
                      <a16:creationId xmlns:a16="http://schemas.microsoft.com/office/drawing/2014/main" id="{5D77C01D-78F3-4DDC-A1D8-9B968244291A}"/>
                    </a:ext>
                  </a:extLst>
                </p:cNvPr>
                <p:cNvSpPr/>
                <p:nvPr/>
              </p:nvSpPr>
              <p:spPr>
                <a:xfrm>
                  <a:off x="830039" y="517255"/>
                  <a:ext cx="501499" cy="3689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50800" cap="flat">
                  <a:solidFill>
                    <a:srgbClr val="000000"/>
                  </a:solidFill>
                  <a:prstDash val="solid"/>
                  <a:miter lim="400000"/>
                </a:ln>
                <a:effectLst/>
              </p:spPr>
              <p:txBody>
                <a:bodyPr/>
                <a:lstStyle/>
                <a:p>
                  <a:endParaRPr sz="1266"/>
                </a:p>
              </p:txBody>
            </p:sp>
          </p:grpSp>
        </p:grpSp>
        <p:sp>
          <p:nvSpPr>
            <p:cNvPr id="114" name="Shape 139">
              <a:extLst>
                <a:ext uri="{FF2B5EF4-FFF2-40B4-BE49-F238E27FC236}">
                  <a16:creationId xmlns:a16="http://schemas.microsoft.com/office/drawing/2014/main" id="{948A0018-2271-4CE8-8511-FD27DDACDB59}"/>
                </a:ext>
              </a:extLst>
            </p:cNvPr>
            <p:cNvSpPr/>
            <p:nvPr/>
          </p:nvSpPr>
          <p:spPr>
            <a:xfrm>
              <a:off x="5973345" y="3147013"/>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5" name="Shape 140">
              <a:extLst>
                <a:ext uri="{FF2B5EF4-FFF2-40B4-BE49-F238E27FC236}">
                  <a16:creationId xmlns:a16="http://schemas.microsoft.com/office/drawing/2014/main" id="{42EEA945-5803-4898-B36B-AB3897F2ADCE}"/>
                </a:ext>
              </a:extLst>
            </p:cNvPr>
            <p:cNvSpPr/>
            <p:nvPr/>
          </p:nvSpPr>
          <p:spPr>
            <a:xfrm flipV="1">
              <a:off x="5928696" y="2066519"/>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6" name="Shape 141">
              <a:extLst>
                <a:ext uri="{FF2B5EF4-FFF2-40B4-BE49-F238E27FC236}">
                  <a16:creationId xmlns:a16="http://schemas.microsoft.com/office/drawing/2014/main" id="{7BD17BC0-A732-4760-8F53-07494D9BB8D8}"/>
                </a:ext>
              </a:extLst>
            </p:cNvPr>
            <p:cNvSpPr/>
            <p:nvPr/>
          </p:nvSpPr>
          <p:spPr>
            <a:xfrm flipV="1">
              <a:off x="3193233" y="3268086"/>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7" name="Shape 142">
              <a:extLst>
                <a:ext uri="{FF2B5EF4-FFF2-40B4-BE49-F238E27FC236}">
                  <a16:creationId xmlns:a16="http://schemas.microsoft.com/office/drawing/2014/main" id="{8AB41289-9D5B-4F62-A96E-6C2A6A4655F1}"/>
                </a:ext>
              </a:extLst>
            </p:cNvPr>
            <p:cNvSpPr/>
            <p:nvPr/>
          </p:nvSpPr>
          <p:spPr>
            <a:xfrm>
              <a:off x="3227921" y="1929234"/>
              <a:ext cx="821573" cy="441198"/>
            </a:xfrm>
            <a:prstGeom prst="line">
              <a:avLst/>
            </a:prstGeom>
            <a:noFill/>
            <a:ln w="101600" cap="flat">
              <a:solidFill>
                <a:schemeClr val="bg2">
                  <a:lumMod val="50000"/>
                </a:schemeClr>
              </a:solidFill>
              <a:prstDash val="solid"/>
              <a:miter lim="400000"/>
              <a:tailEnd type="stealth" w="med" len="med"/>
            </a:ln>
            <a:effectLst/>
          </p:spPr>
          <p:txBody>
            <a:bodyPr wrap="square" lIns="35719" tIns="35719" rIns="35719" bIns="35719" numCol="1" anchor="ctr">
              <a:noAutofit/>
            </a:bodyPr>
            <a:lstStyle/>
            <a:p>
              <a:pPr>
                <a:defRPr sz="2400"/>
              </a:pPr>
              <a:endParaRPr sz="1687"/>
            </a:p>
          </p:txBody>
        </p:sp>
        <p:sp>
          <p:nvSpPr>
            <p:cNvPr id="118" name="Shape 147">
              <a:extLst>
                <a:ext uri="{FF2B5EF4-FFF2-40B4-BE49-F238E27FC236}">
                  <a16:creationId xmlns:a16="http://schemas.microsoft.com/office/drawing/2014/main" id="{DDDC53B3-B692-4F93-AF67-03DB7E34E60B}"/>
                </a:ext>
              </a:extLst>
            </p:cNvPr>
            <p:cNvSpPr/>
            <p:nvPr/>
          </p:nvSpPr>
          <p:spPr>
            <a:xfrm>
              <a:off x="3955473" y="1886443"/>
              <a:ext cx="2032040" cy="2032040"/>
            </a:xfrm>
            <a:prstGeom prst="ellipse">
              <a:avLst/>
            </a:prstGeom>
            <a:noFill/>
            <a:ln w="101600" cap="flat">
              <a:solidFill>
                <a:srgbClr val="0433FF"/>
              </a:solidFill>
              <a:prstDash val="solid"/>
              <a:miter lim="400000"/>
            </a:ln>
            <a:effectLst/>
          </p:spPr>
          <p:txBody>
            <a:bodyPr wrap="square" lIns="35719" tIns="35719" rIns="35719" bIns="35719" numCol="1" anchor="ctr">
              <a:noAutofit/>
            </a:bodyPr>
            <a:lstStyle/>
            <a:p>
              <a:pPr>
                <a:defRPr sz="2400"/>
              </a:pPr>
              <a:endParaRPr sz="1687"/>
            </a:p>
          </p:txBody>
        </p:sp>
        <p:sp>
          <p:nvSpPr>
            <p:cNvPr id="119" name="Rectangle 118">
              <a:extLst>
                <a:ext uri="{FF2B5EF4-FFF2-40B4-BE49-F238E27FC236}">
                  <a16:creationId xmlns:a16="http://schemas.microsoft.com/office/drawing/2014/main" id="{E6B07CA3-33CF-4C12-81D7-5E37195BC430}"/>
                </a:ext>
              </a:extLst>
            </p:cNvPr>
            <p:cNvSpPr/>
            <p:nvPr/>
          </p:nvSpPr>
          <p:spPr>
            <a:xfrm>
              <a:off x="4574016" y="1267533"/>
              <a:ext cx="808811" cy="523220"/>
            </a:xfrm>
            <a:prstGeom prst="rect">
              <a:avLst/>
            </a:prstGeom>
          </p:spPr>
          <p:txBody>
            <a:bodyPr wrap="none">
              <a:spAutoFit/>
            </a:bodyPr>
            <a:lstStyle/>
            <a:p>
              <a:r>
                <a:rPr lang="en-US" sz="2800" dirty="0"/>
                <a:t>gate</a:t>
              </a:r>
            </a:p>
          </p:txBody>
        </p:sp>
        <p:sp>
          <p:nvSpPr>
            <p:cNvPr id="120" name="TextBox 119">
              <a:extLst>
                <a:ext uri="{FF2B5EF4-FFF2-40B4-BE49-F238E27FC236}">
                  <a16:creationId xmlns:a16="http://schemas.microsoft.com/office/drawing/2014/main" id="{B5D7EAAE-CB31-4102-91A1-DE4A529E7630}"/>
                </a:ext>
              </a:extLst>
            </p:cNvPr>
            <p:cNvSpPr txBox="1"/>
            <p:nvPr/>
          </p:nvSpPr>
          <p:spPr>
            <a:xfrm>
              <a:off x="2891152" y="1615811"/>
              <a:ext cx="410830" cy="523220"/>
            </a:xfrm>
            <a:prstGeom prst="rect">
              <a:avLst/>
            </a:prstGeom>
            <a:noFill/>
          </p:spPr>
          <p:txBody>
            <a:bodyPr wrap="square" rtlCol="0">
              <a:spAutoFit/>
            </a:bodyPr>
            <a:lstStyle/>
            <a:p>
              <a:r>
                <a:rPr lang="en-US" sz="2800" i="1" dirty="0"/>
                <a:t>i</a:t>
              </a:r>
              <a:r>
                <a:rPr lang="en-US" sz="2800" baseline="-25000" dirty="0"/>
                <a:t>1</a:t>
              </a:r>
            </a:p>
          </p:txBody>
        </p:sp>
        <p:sp>
          <p:nvSpPr>
            <p:cNvPr id="121" name="TextBox 120">
              <a:extLst>
                <a:ext uri="{FF2B5EF4-FFF2-40B4-BE49-F238E27FC236}">
                  <a16:creationId xmlns:a16="http://schemas.microsoft.com/office/drawing/2014/main" id="{1B62A413-0C87-43E2-A239-B9F720DBEB83}"/>
                </a:ext>
              </a:extLst>
            </p:cNvPr>
            <p:cNvSpPr txBox="1"/>
            <p:nvPr/>
          </p:nvSpPr>
          <p:spPr>
            <a:xfrm>
              <a:off x="2859593" y="3435811"/>
              <a:ext cx="410830" cy="523220"/>
            </a:xfrm>
            <a:prstGeom prst="rect">
              <a:avLst/>
            </a:prstGeom>
            <a:noFill/>
          </p:spPr>
          <p:txBody>
            <a:bodyPr wrap="square" rtlCol="0">
              <a:spAutoFit/>
            </a:bodyPr>
            <a:lstStyle/>
            <a:p>
              <a:r>
                <a:rPr lang="en-US" sz="2800" i="1" dirty="0"/>
                <a:t>i</a:t>
              </a:r>
              <a:r>
                <a:rPr lang="en-US" sz="2800" baseline="-25000" dirty="0"/>
                <a:t>2</a:t>
              </a:r>
            </a:p>
          </p:txBody>
        </p:sp>
        <p:sp>
          <p:nvSpPr>
            <p:cNvPr id="122" name="TextBox 121">
              <a:extLst>
                <a:ext uri="{FF2B5EF4-FFF2-40B4-BE49-F238E27FC236}">
                  <a16:creationId xmlns:a16="http://schemas.microsoft.com/office/drawing/2014/main" id="{31333AA8-FE13-4746-B462-E88DA1CF934E}"/>
                </a:ext>
              </a:extLst>
            </p:cNvPr>
            <p:cNvSpPr txBox="1"/>
            <p:nvPr/>
          </p:nvSpPr>
          <p:spPr>
            <a:xfrm>
              <a:off x="6742088" y="1758773"/>
              <a:ext cx="573094" cy="523220"/>
            </a:xfrm>
            <a:prstGeom prst="rect">
              <a:avLst/>
            </a:prstGeom>
            <a:noFill/>
          </p:spPr>
          <p:txBody>
            <a:bodyPr wrap="square" rtlCol="0">
              <a:spAutoFit/>
            </a:bodyPr>
            <a:lstStyle/>
            <a:p>
              <a:r>
                <a:rPr lang="en-US" sz="2800" i="1" dirty="0"/>
                <a:t>o</a:t>
              </a:r>
              <a:r>
                <a:rPr lang="en-US" sz="2800" baseline="-25000" dirty="0"/>
                <a:t>1</a:t>
              </a:r>
            </a:p>
          </p:txBody>
        </p:sp>
        <p:sp>
          <p:nvSpPr>
            <p:cNvPr id="123" name="TextBox 122">
              <a:extLst>
                <a:ext uri="{FF2B5EF4-FFF2-40B4-BE49-F238E27FC236}">
                  <a16:creationId xmlns:a16="http://schemas.microsoft.com/office/drawing/2014/main" id="{FB54B214-C248-4E51-B082-8341597185B5}"/>
                </a:ext>
              </a:extLst>
            </p:cNvPr>
            <p:cNvSpPr txBox="1"/>
            <p:nvPr/>
          </p:nvSpPr>
          <p:spPr>
            <a:xfrm>
              <a:off x="6749010" y="3346661"/>
              <a:ext cx="573094" cy="523220"/>
            </a:xfrm>
            <a:prstGeom prst="rect">
              <a:avLst/>
            </a:prstGeom>
            <a:noFill/>
          </p:spPr>
          <p:txBody>
            <a:bodyPr wrap="square" rtlCol="0">
              <a:spAutoFit/>
            </a:bodyPr>
            <a:lstStyle/>
            <a:p>
              <a:r>
                <a:rPr lang="en-US" sz="2800" i="1" dirty="0"/>
                <a:t>o</a:t>
              </a:r>
              <a:r>
                <a:rPr lang="en-US" sz="2800" baseline="-25000" dirty="0"/>
                <a:t>2</a:t>
              </a:r>
            </a:p>
          </p:txBody>
        </p:sp>
      </p:grpSp>
      <p:sp>
        <p:nvSpPr>
          <p:cNvPr id="14" name="Slide Number Placeholder 13">
            <a:extLst>
              <a:ext uri="{FF2B5EF4-FFF2-40B4-BE49-F238E27FC236}">
                <a16:creationId xmlns:a16="http://schemas.microsoft.com/office/drawing/2014/main" id="{A565345D-BEE7-4CF6-9C9D-643A793E20FF}"/>
              </a:ext>
            </a:extLst>
          </p:cNvPr>
          <p:cNvSpPr>
            <a:spLocks noGrp="1"/>
          </p:cNvSpPr>
          <p:nvPr>
            <p:ph type="sldNum" sz="quarter" idx="12"/>
          </p:nvPr>
        </p:nvSpPr>
        <p:spPr/>
        <p:txBody>
          <a:bodyPr/>
          <a:lstStyle/>
          <a:p>
            <a:fld id="{9D23B66A-CE92-4F70-B5A2-EE913266E6CF}" type="slidenum">
              <a:rPr lang="en-US" smtClean="0"/>
              <a:pPr/>
              <a:t>118</a:t>
            </a:fld>
            <a:r>
              <a:rPr lang="en-US"/>
              <a:t>/48</a:t>
            </a:r>
            <a:endParaRPr lang="en-US" dirty="0"/>
          </a:p>
        </p:txBody>
      </p:sp>
    </p:spTree>
    <p:custDataLst>
      <p:tags r:id="rId1"/>
    </p:custDataLst>
    <p:extLst>
      <p:ext uri="{BB962C8B-B14F-4D97-AF65-F5344CB8AC3E}">
        <p14:creationId xmlns:p14="http://schemas.microsoft.com/office/powerpoint/2010/main" val="30509507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2448"/>
                                        </p:tgtEl>
                                        <p:attrNameLst>
                                          <p:attrName>style.visibility</p:attrName>
                                        </p:attrNameLst>
                                      </p:cBhvr>
                                      <p:to>
                                        <p:strVal val="visible"/>
                                      </p:to>
                                    </p:set>
                                    <p:animEffect transition="in" filter="wipe(left)">
                                      <p:cBhvr>
                                        <p:cTn id="10" dur="1000"/>
                                        <p:tgtEl>
                                          <p:spTgt spid="24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Diamond 306">
            <a:extLst>
              <a:ext uri="{FF2B5EF4-FFF2-40B4-BE49-F238E27FC236}">
                <a16:creationId xmlns:a16="http://schemas.microsoft.com/office/drawing/2014/main" id="{2D33604C-9F85-4D9F-B509-106B1F3A542E}"/>
              </a:ext>
            </a:extLst>
          </p:cNvPr>
          <p:cNvSpPr/>
          <p:nvPr/>
        </p:nvSpPr>
        <p:spPr>
          <a:xfrm>
            <a:off x="7869964" y="4141875"/>
            <a:ext cx="731522" cy="729980"/>
          </a:xfrm>
          <a:prstGeom prst="diamond">
            <a:avLst/>
          </a:prstGeom>
          <a:noFill/>
          <a:ln w="381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75000"/>
                  </a:schemeClr>
                </a:solidFill>
              </a:rPr>
              <a:t>?</a:t>
            </a:r>
          </a:p>
        </p:txBody>
      </p:sp>
      <p:sp>
        <p:nvSpPr>
          <p:cNvPr id="2646" name="Shape 2646"/>
          <p:cNvSpPr/>
          <p:nvPr/>
        </p:nvSpPr>
        <p:spPr>
          <a:xfrm>
            <a:off x="8271591" y="4196256"/>
            <a:ext cx="705531" cy="319835"/>
          </a:xfrm>
          <a:custGeom>
            <a:avLst/>
            <a:gdLst/>
            <a:ahLst/>
            <a:cxnLst>
              <a:cxn ang="0">
                <a:pos x="wd2" y="hd2"/>
              </a:cxn>
              <a:cxn ang="5400000">
                <a:pos x="wd2" y="hd2"/>
              </a:cxn>
              <a:cxn ang="10800000">
                <a:pos x="wd2" y="hd2"/>
              </a:cxn>
              <a:cxn ang="16200000">
                <a:pos x="wd2" y="hd2"/>
              </a:cxn>
            </a:cxnLst>
            <a:rect l="0" t="0" r="r" b="b"/>
            <a:pathLst>
              <a:path w="21600" h="20350" extrusionOk="0">
                <a:moveTo>
                  <a:pt x="21600" y="0"/>
                </a:moveTo>
                <a:cubicBezTo>
                  <a:pt x="16541" y="14880"/>
                  <a:pt x="9341" y="21600"/>
                  <a:pt x="0" y="20159"/>
                </a:cubicBezTo>
              </a:path>
            </a:pathLst>
          </a:custGeom>
          <a:ln w="25400">
            <a:solidFill>
              <a:srgbClr val="0433FF"/>
            </a:solidFill>
            <a:miter lim="400000"/>
            <a:tailEnd type="stealth"/>
          </a:ln>
        </p:spPr>
        <p:txBody>
          <a:bodyPr/>
          <a:lstStyle/>
          <a:p>
            <a:endParaRPr sz="1266"/>
          </a:p>
        </p:txBody>
      </p:sp>
      <p:sp>
        <p:nvSpPr>
          <p:cNvPr id="2647" name="Shape 2647"/>
          <p:cNvSpPr/>
          <p:nvPr/>
        </p:nvSpPr>
        <p:spPr>
          <a:xfrm>
            <a:off x="8481454" y="4506921"/>
            <a:ext cx="287509" cy="346468"/>
          </a:xfrm>
          <a:custGeom>
            <a:avLst/>
            <a:gdLst/>
            <a:ahLst/>
            <a:cxnLst>
              <a:cxn ang="0">
                <a:pos x="wd2" y="hd2"/>
              </a:cxn>
              <a:cxn ang="5400000">
                <a:pos x="wd2" y="hd2"/>
              </a:cxn>
              <a:cxn ang="10800000">
                <a:pos x="wd2" y="hd2"/>
              </a:cxn>
              <a:cxn ang="16200000">
                <a:pos x="wd2" y="hd2"/>
              </a:cxn>
            </a:cxnLst>
            <a:rect l="0" t="0" r="r" b="b"/>
            <a:pathLst>
              <a:path w="19784" h="21600" extrusionOk="0">
                <a:moveTo>
                  <a:pt x="0" y="0"/>
                </a:moveTo>
                <a:cubicBezTo>
                  <a:pt x="15151" y="2112"/>
                  <a:pt x="21600" y="9312"/>
                  <a:pt x="19346" y="21600"/>
                </a:cubicBezTo>
              </a:path>
            </a:pathLst>
          </a:custGeom>
          <a:ln w="25400">
            <a:solidFill>
              <a:srgbClr val="0632FB"/>
            </a:solidFill>
            <a:miter lim="400000"/>
          </a:ln>
        </p:spPr>
        <p:txBody>
          <a:bodyPr/>
          <a:lstStyle/>
          <a:p>
            <a:pPr algn="ctr"/>
            <a:endParaRPr sz="1266" b="1"/>
          </a:p>
        </p:txBody>
      </p:sp>
      <p:sp>
        <p:nvSpPr>
          <p:cNvPr id="2648" name="Shape 2648"/>
          <p:cNvSpPr/>
          <p:nvPr/>
        </p:nvSpPr>
        <p:spPr>
          <a:xfrm>
            <a:off x="8583630" y="4431977"/>
            <a:ext cx="609927" cy="302260"/>
          </a:xfrm>
          <a:custGeom>
            <a:avLst/>
            <a:gdLst/>
            <a:ahLst/>
            <a:cxnLst>
              <a:cxn ang="0">
                <a:pos x="wd2" y="hd2"/>
              </a:cxn>
              <a:cxn ang="5400000">
                <a:pos x="wd2" y="hd2"/>
              </a:cxn>
              <a:cxn ang="10800000">
                <a:pos x="wd2" y="hd2"/>
              </a:cxn>
              <a:cxn ang="16200000">
                <a:pos x="wd2" y="hd2"/>
              </a:cxn>
            </a:cxnLst>
            <a:rect l="0" t="0" r="r" b="b"/>
            <a:pathLst>
              <a:path w="21600" h="17555" extrusionOk="0">
                <a:moveTo>
                  <a:pt x="0" y="3465"/>
                </a:moveTo>
                <a:cubicBezTo>
                  <a:pt x="8945" y="-4045"/>
                  <a:pt x="16145" y="652"/>
                  <a:pt x="21600" y="17555"/>
                </a:cubicBezTo>
              </a:path>
            </a:pathLst>
          </a:custGeom>
          <a:ln w="25400">
            <a:solidFill>
              <a:srgbClr val="0632FB"/>
            </a:solidFill>
            <a:miter lim="400000"/>
          </a:ln>
        </p:spPr>
        <p:txBody>
          <a:bodyPr/>
          <a:lstStyle/>
          <a:p>
            <a:pPr algn="ctr"/>
            <a:endParaRPr sz="1266" b="1"/>
          </a:p>
        </p:txBody>
      </p:sp>
      <p:sp>
        <p:nvSpPr>
          <p:cNvPr id="2649" name="Shape 2649"/>
          <p:cNvSpPr/>
          <p:nvPr/>
        </p:nvSpPr>
        <p:spPr>
          <a:xfrm rot="664382">
            <a:off x="8947421" y="4451778"/>
            <a:ext cx="561887" cy="134196"/>
          </a:xfrm>
          <a:custGeom>
            <a:avLst/>
            <a:gdLst/>
            <a:ahLst/>
            <a:cxnLst>
              <a:cxn ang="0">
                <a:pos x="wd2" y="hd2"/>
              </a:cxn>
              <a:cxn ang="5400000">
                <a:pos x="wd2" y="hd2"/>
              </a:cxn>
              <a:cxn ang="10800000">
                <a:pos x="wd2" y="hd2"/>
              </a:cxn>
              <a:cxn ang="16200000">
                <a:pos x="wd2" y="hd2"/>
              </a:cxn>
            </a:cxnLst>
            <a:rect l="0" t="0" r="r" b="b"/>
            <a:pathLst>
              <a:path w="21600" h="16573" extrusionOk="0">
                <a:moveTo>
                  <a:pt x="0" y="8449"/>
                </a:moveTo>
                <a:cubicBezTo>
                  <a:pt x="10734" y="21600"/>
                  <a:pt x="17934" y="18784"/>
                  <a:pt x="21600" y="0"/>
                </a:cubicBezTo>
              </a:path>
            </a:pathLst>
          </a:custGeom>
          <a:ln w="25400">
            <a:solidFill>
              <a:srgbClr val="0632FB"/>
            </a:solidFill>
            <a:miter lim="400000"/>
          </a:ln>
        </p:spPr>
        <p:txBody>
          <a:bodyPr/>
          <a:lstStyle/>
          <a:p>
            <a:pPr algn="ctr"/>
            <a:endParaRPr sz="1266" b="1"/>
          </a:p>
        </p:txBody>
      </p:sp>
      <p:sp>
        <p:nvSpPr>
          <p:cNvPr id="2637" name="Shape 2637"/>
          <p:cNvSpPr/>
          <p:nvPr/>
        </p:nvSpPr>
        <p:spPr>
          <a:xfrm>
            <a:off x="10167515" y="5387744"/>
            <a:ext cx="1152639" cy="1"/>
          </a:xfrm>
          <a:prstGeom prst="line">
            <a:avLst/>
          </a:prstGeom>
          <a:ln w="254000">
            <a:solidFill>
              <a:srgbClr val="FFD479"/>
            </a:solidFill>
            <a:miter lim="400000"/>
            <a:tailEnd type="stealth"/>
          </a:ln>
        </p:spPr>
        <p:txBody>
          <a:bodyPr lIns="35719" tIns="35719" rIns="35719" bIns="35719" anchor="ctr"/>
          <a:lstStyle/>
          <a:p>
            <a:pPr>
              <a:defRPr sz="2400"/>
            </a:pPr>
            <a:endParaRPr sz="1687"/>
          </a:p>
        </p:txBody>
      </p:sp>
      <p:grpSp>
        <p:nvGrpSpPr>
          <p:cNvPr id="2645" name="Group 2645"/>
          <p:cNvGrpSpPr/>
          <p:nvPr/>
        </p:nvGrpSpPr>
        <p:grpSpPr>
          <a:xfrm>
            <a:off x="5146194" y="3027345"/>
            <a:ext cx="1193845" cy="3695892"/>
            <a:chOff x="0" y="0"/>
            <a:chExt cx="978650" cy="4270058"/>
          </a:xfrm>
        </p:grpSpPr>
        <p:sp>
          <p:nvSpPr>
            <p:cNvPr id="2653" name="Shape 2653"/>
            <p:cNvSpPr/>
            <p:nvPr/>
          </p:nvSpPr>
          <p:spPr>
            <a:xfrm>
              <a:off x="-1" y="266989"/>
              <a:ext cx="389256" cy="3742931"/>
            </a:xfrm>
            <a:custGeom>
              <a:avLst/>
              <a:gdLst/>
              <a:ahLst/>
              <a:cxnLst>
                <a:cxn ang="0">
                  <a:pos x="wd2" y="hd2"/>
                </a:cxn>
                <a:cxn ang="5400000">
                  <a:pos x="wd2" y="hd2"/>
                </a:cxn>
                <a:cxn ang="10800000">
                  <a:pos x="wd2" y="hd2"/>
                </a:cxn>
                <a:cxn ang="16200000">
                  <a:pos x="wd2" y="hd2"/>
                </a:cxn>
              </a:cxnLst>
              <a:rect l="0" t="0" r="r" b="b"/>
              <a:pathLst>
                <a:path w="16200" h="21600" extrusionOk="0">
                  <a:moveTo>
                    <a:pt x="16200" y="21600"/>
                  </a:moveTo>
                  <a:cubicBezTo>
                    <a:pt x="-5294" y="14678"/>
                    <a:pt x="-5400" y="7478"/>
                    <a:pt x="15881" y="0"/>
                  </a:cubicBezTo>
                </a:path>
              </a:pathLst>
            </a:custGeom>
            <a:noFill/>
            <a:ln w="88900" cap="flat">
              <a:solidFill>
                <a:schemeClr val="bg2">
                  <a:lumMod val="50000"/>
                </a:schemeClr>
              </a:solidFill>
              <a:prstDash val="solid"/>
              <a:miter lim="400000"/>
            </a:ln>
            <a:effectLst/>
          </p:spPr>
          <p:txBody>
            <a:bodyPr/>
            <a:lstStyle/>
            <a:p>
              <a:endParaRPr sz="1266"/>
            </a:p>
          </p:txBody>
        </p:sp>
        <p:sp>
          <p:nvSpPr>
            <p:cNvPr id="2654" name="Shape 2654"/>
            <p:cNvSpPr/>
            <p:nvPr/>
          </p:nvSpPr>
          <p:spPr>
            <a:xfrm>
              <a:off x="382223" y="0"/>
              <a:ext cx="596428" cy="393417"/>
            </a:xfrm>
            <a:custGeom>
              <a:avLst/>
              <a:gdLst/>
              <a:ahLst/>
              <a:cxnLst>
                <a:cxn ang="0">
                  <a:pos x="wd2" y="hd2"/>
                </a:cxn>
                <a:cxn ang="5400000">
                  <a:pos x="wd2" y="hd2"/>
                </a:cxn>
                <a:cxn ang="10800000">
                  <a:pos x="wd2" y="hd2"/>
                </a:cxn>
                <a:cxn ang="16200000">
                  <a:pos x="wd2" y="hd2"/>
                </a:cxn>
              </a:cxnLst>
              <a:rect l="0" t="0" r="r" b="b"/>
              <a:pathLst>
                <a:path w="21600" h="16313" extrusionOk="0">
                  <a:moveTo>
                    <a:pt x="0" y="11342"/>
                  </a:moveTo>
                  <a:cubicBezTo>
                    <a:pt x="8398" y="-5287"/>
                    <a:pt x="15598" y="-3630"/>
                    <a:pt x="21600" y="16313"/>
                  </a:cubicBezTo>
                </a:path>
              </a:pathLst>
            </a:custGeom>
            <a:noFill/>
            <a:ln w="88900" cap="flat">
              <a:solidFill>
                <a:schemeClr val="bg2">
                  <a:lumMod val="50000"/>
                </a:schemeClr>
              </a:solidFill>
              <a:prstDash val="solid"/>
              <a:miter lim="400000"/>
              <a:tailEnd type="stealth" w="med" len="med"/>
            </a:ln>
            <a:effectLst/>
          </p:spPr>
          <p:txBody>
            <a:bodyPr/>
            <a:lstStyle/>
            <a:p>
              <a:endParaRPr sz="1266"/>
            </a:p>
          </p:txBody>
        </p:sp>
        <p:sp>
          <p:nvSpPr>
            <p:cNvPr id="2655" name="Shape 2655"/>
            <p:cNvSpPr/>
            <p:nvPr/>
          </p:nvSpPr>
          <p:spPr>
            <a:xfrm>
              <a:off x="379240" y="3876641"/>
              <a:ext cx="596428" cy="393418"/>
            </a:xfrm>
            <a:custGeom>
              <a:avLst/>
              <a:gdLst/>
              <a:ahLst/>
              <a:cxnLst>
                <a:cxn ang="0">
                  <a:pos x="wd2" y="hd2"/>
                </a:cxn>
                <a:cxn ang="5400000">
                  <a:pos x="wd2" y="hd2"/>
                </a:cxn>
                <a:cxn ang="10800000">
                  <a:pos x="wd2" y="hd2"/>
                </a:cxn>
                <a:cxn ang="16200000">
                  <a:pos x="wd2" y="hd2"/>
                </a:cxn>
              </a:cxnLst>
              <a:rect l="0" t="0" r="r" b="b"/>
              <a:pathLst>
                <a:path w="21600" h="16313" extrusionOk="0">
                  <a:moveTo>
                    <a:pt x="0" y="4971"/>
                  </a:moveTo>
                  <a:cubicBezTo>
                    <a:pt x="8398" y="21600"/>
                    <a:pt x="15598" y="19943"/>
                    <a:pt x="21600" y="0"/>
                  </a:cubicBezTo>
                </a:path>
              </a:pathLst>
            </a:custGeom>
            <a:noFill/>
            <a:ln w="88900" cap="flat">
              <a:solidFill>
                <a:schemeClr val="bg2">
                  <a:lumMod val="50000"/>
                </a:schemeClr>
              </a:solidFill>
              <a:prstDash val="solid"/>
              <a:miter lim="400000"/>
              <a:tailEnd type="stealth" w="med" len="med"/>
            </a:ln>
            <a:effectLst/>
          </p:spPr>
          <p:txBody>
            <a:bodyPr/>
            <a:lstStyle/>
            <a:p>
              <a:endParaRPr sz="1266"/>
            </a:p>
          </p:txBody>
        </p:sp>
      </p:grpSp>
      <p:grpSp>
        <p:nvGrpSpPr>
          <p:cNvPr id="2" name="Group 1"/>
          <p:cNvGrpSpPr/>
          <p:nvPr/>
        </p:nvGrpSpPr>
        <p:grpSpPr>
          <a:xfrm>
            <a:off x="9210848" y="4784433"/>
            <a:ext cx="517264" cy="517264"/>
            <a:chOff x="6850804" y="3609476"/>
            <a:chExt cx="517264" cy="517264"/>
          </a:xfrm>
        </p:grpSpPr>
        <p:sp>
          <p:nvSpPr>
            <p:cNvPr id="2621"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p>
          </p:txBody>
        </p:sp>
        <p:sp>
          <p:nvSpPr>
            <p:cNvPr id="2622"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32"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2</a:t>
              </a:r>
              <a:endParaRPr sz="984" baseline="-25000" dirty="0">
                <a:solidFill>
                  <a:schemeClr val="tx1"/>
                </a:solidFill>
              </a:endParaRPr>
            </a:p>
          </p:txBody>
        </p:sp>
        <p:sp>
          <p:nvSpPr>
            <p:cNvPr id="134"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grpSp>
      <p:grpSp>
        <p:nvGrpSpPr>
          <p:cNvPr id="138" name="Group 137"/>
          <p:cNvGrpSpPr/>
          <p:nvPr/>
        </p:nvGrpSpPr>
        <p:grpSpPr>
          <a:xfrm>
            <a:off x="8495606" y="5035463"/>
            <a:ext cx="517264" cy="517264"/>
            <a:chOff x="6850804" y="3609476"/>
            <a:chExt cx="517264" cy="517264"/>
          </a:xfrm>
        </p:grpSpPr>
        <p:sp>
          <p:nvSpPr>
            <p:cNvPr id="139"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p>
          </p:txBody>
        </p:sp>
        <p:sp>
          <p:nvSpPr>
            <p:cNvPr id="140"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41"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142"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grpSp>
      <p:grpSp>
        <p:nvGrpSpPr>
          <p:cNvPr id="146" name="Group 145"/>
          <p:cNvGrpSpPr/>
          <p:nvPr/>
        </p:nvGrpSpPr>
        <p:grpSpPr>
          <a:xfrm>
            <a:off x="8874942" y="3659917"/>
            <a:ext cx="517264" cy="517264"/>
            <a:chOff x="6850804" y="3609476"/>
            <a:chExt cx="517264" cy="517264"/>
          </a:xfrm>
        </p:grpSpPr>
        <p:sp>
          <p:nvSpPr>
            <p:cNvPr id="147"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endParaRPr sz="984" b="0" dirty="0">
                <a:solidFill>
                  <a:srgbClr val="0032FF"/>
                </a:solidFill>
              </a:endParaRPr>
            </a:p>
          </p:txBody>
        </p:sp>
        <p:sp>
          <p:nvSpPr>
            <p:cNvPr id="148"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49"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2</a:t>
              </a:r>
              <a:endParaRPr sz="984" baseline="-25000" dirty="0">
                <a:solidFill>
                  <a:schemeClr val="tx1"/>
                </a:solidFill>
              </a:endParaRPr>
            </a:p>
          </p:txBody>
        </p:sp>
        <p:sp>
          <p:nvSpPr>
            <p:cNvPr id="150"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3</a:t>
              </a:r>
              <a:endParaRPr sz="984" baseline="-25000" dirty="0">
                <a:solidFill>
                  <a:srgbClr val="C00000"/>
                </a:solidFill>
              </a:endParaRPr>
            </a:p>
          </p:txBody>
        </p:sp>
      </p:grpSp>
      <p:grpSp>
        <p:nvGrpSpPr>
          <p:cNvPr id="153" name="Group 152"/>
          <p:cNvGrpSpPr/>
          <p:nvPr/>
        </p:nvGrpSpPr>
        <p:grpSpPr>
          <a:xfrm>
            <a:off x="9522431" y="4099431"/>
            <a:ext cx="517264" cy="517264"/>
            <a:chOff x="6850804" y="3609476"/>
            <a:chExt cx="517264" cy="517264"/>
          </a:xfrm>
        </p:grpSpPr>
        <p:sp>
          <p:nvSpPr>
            <p:cNvPr id="154" name="Shape 2621"/>
            <p:cNvSpPr/>
            <p:nvPr/>
          </p:nvSpPr>
          <p:spPr>
            <a:xfrm>
              <a:off x="6935235" y="3713191"/>
              <a:ext cx="342873" cy="3076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400" b="1">
                  <a:solidFill>
                    <a:srgbClr val="0632FB"/>
                  </a:solidFill>
                  <a:latin typeface="Helvetica"/>
                  <a:ea typeface="Helvetica"/>
                  <a:cs typeface="Helvetica"/>
                  <a:sym typeface="Helvetica"/>
                </a:defRPr>
              </a:lvl1pPr>
            </a:lstStyle>
            <a:p>
              <a:pPr algn="ctr"/>
              <a:r>
                <a:rPr sz="900" b="0" dirty="0">
                  <a:solidFill>
                    <a:srgbClr val="0032FF"/>
                  </a:solidFill>
                </a:rPr>
                <a:t>U3</a:t>
              </a:r>
            </a:p>
          </p:txBody>
        </p:sp>
        <p:sp>
          <p:nvSpPr>
            <p:cNvPr id="155" name="Shape 2622"/>
            <p:cNvSpPr/>
            <p:nvPr/>
          </p:nvSpPr>
          <p:spPr>
            <a:xfrm rot="18900000">
              <a:off x="6850804" y="3609476"/>
              <a:ext cx="517264" cy="517264"/>
            </a:xfrm>
            <a:prstGeom prst="rect">
              <a:avLst/>
            </a:prstGeom>
            <a:noFill/>
            <a:ln w="25400" cap="flat">
              <a:solidFill>
                <a:srgbClr val="0032FF"/>
              </a:solidFill>
              <a:prstDash val="solid"/>
              <a:miter lim="400000"/>
            </a:ln>
            <a:effectLst/>
          </p:spPr>
          <p:txBody>
            <a:bodyPr wrap="square" lIns="35719" tIns="35719" rIns="35719" bIns="35719" numCol="1" anchor="ctr">
              <a:noAutofit/>
            </a:bodyPr>
            <a:lstStyle/>
            <a:p>
              <a:pPr algn="ctr">
                <a:defRPr sz="900">
                  <a:solidFill>
                    <a:srgbClr val="0433FF"/>
                  </a:solidFill>
                </a:defRPr>
              </a:pPr>
              <a:endParaRPr sz="633" b="1"/>
            </a:p>
          </p:txBody>
        </p:sp>
        <p:sp>
          <p:nvSpPr>
            <p:cNvPr id="156" name="Shape 2621"/>
            <p:cNvSpPr/>
            <p:nvPr/>
          </p:nvSpPr>
          <p:spPr>
            <a:xfrm>
              <a:off x="6922083" y="3656167"/>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157" name="Shape 2621"/>
            <p:cNvSpPr/>
            <p:nvPr/>
          </p:nvSpPr>
          <p:spPr>
            <a:xfrm>
              <a:off x="6922082" y="3902672"/>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3</a:t>
              </a:r>
              <a:endParaRPr sz="984" baseline="-25000" dirty="0">
                <a:solidFill>
                  <a:srgbClr val="C00000"/>
                </a:solidFill>
              </a:endParaRPr>
            </a:p>
          </p:txBody>
        </p:sp>
      </p:grpSp>
      <p:sp>
        <p:nvSpPr>
          <p:cNvPr id="161" name="Shape 2621"/>
          <p:cNvSpPr/>
          <p:nvPr/>
        </p:nvSpPr>
        <p:spPr>
          <a:xfrm>
            <a:off x="7903736" y="4659455"/>
            <a:ext cx="144221"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rgbClr val="C00000"/>
                </a:solidFill>
              </a:rPr>
              <a:t>1</a:t>
            </a:r>
            <a:r>
              <a:rPr lang="en-US" sz="1000" baseline="-25000" dirty="0">
                <a:solidFill>
                  <a:srgbClr val="C00000"/>
                </a:solidFill>
              </a:rPr>
              <a:t>3</a:t>
            </a:r>
            <a:endParaRPr sz="984" baseline="-25000" dirty="0">
              <a:solidFill>
                <a:srgbClr val="C00000"/>
              </a:solidFill>
            </a:endParaRPr>
          </a:p>
        </p:txBody>
      </p:sp>
      <p:sp>
        <p:nvSpPr>
          <p:cNvPr id="162" name="Shape 2621"/>
          <p:cNvSpPr/>
          <p:nvPr/>
        </p:nvSpPr>
        <p:spPr>
          <a:xfrm>
            <a:off x="7878904" y="4163928"/>
            <a:ext cx="144221"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chemeClr val="tx1"/>
                </a:solidFill>
              </a:rPr>
              <a:t>0</a:t>
            </a:r>
            <a:r>
              <a:rPr lang="en-US" sz="1000" baseline="-25000" dirty="0">
                <a:solidFill>
                  <a:schemeClr val="tx1"/>
                </a:solidFill>
              </a:rPr>
              <a:t>2</a:t>
            </a:r>
            <a:endParaRPr sz="1000" baseline="-25000" dirty="0">
              <a:solidFill>
                <a:schemeClr val="tx1"/>
              </a:solidFill>
            </a:endParaRPr>
          </a:p>
        </p:txBody>
      </p:sp>
      <p:sp>
        <p:nvSpPr>
          <p:cNvPr id="4" name="Oval 3"/>
          <p:cNvSpPr/>
          <p:nvPr/>
        </p:nvSpPr>
        <p:spPr>
          <a:xfrm>
            <a:off x="8701780" y="3495030"/>
            <a:ext cx="850305" cy="838882"/>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519890" y="3166659"/>
            <a:ext cx="2086481" cy="646331"/>
          </a:xfrm>
          <a:prstGeom prst="rect">
            <a:avLst/>
          </a:prstGeom>
          <a:noFill/>
        </p:spPr>
        <p:txBody>
          <a:bodyPr wrap="square" rtlCol="0">
            <a:spAutoFit/>
          </a:bodyPr>
          <a:lstStyle/>
          <a:p>
            <a:r>
              <a:rPr lang="en-US" u="sng" dirty="0">
                <a:solidFill>
                  <a:schemeClr val="accent6">
                    <a:lumMod val="75000"/>
                  </a:schemeClr>
                </a:solidFill>
              </a:rPr>
              <a:t>two</a:t>
            </a:r>
            <a:r>
              <a:rPr lang="en-US" dirty="0">
                <a:solidFill>
                  <a:schemeClr val="accent6">
                    <a:lumMod val="75000"/>
                  </a:schemeClr>
                </a:solidFill>
              </a:rPr>
              <a:t> glues match: </a:t>
            </a:r>
            <a:r>
              <a:rPr lang="en-US" i="1" dirty="0">
                <a:solidFill>
                  <a:schemeClr val="accent6">
                    <a:lumMod val="75000"/>
                  </a:schemeClr>
                </a:solidFill>
              </a:rPr>
              <a:t>cooperative binding</a:t>
            </a:r>
          </a:p>
        </p:txBody>
      </p:sp>
      <p:cxnSp>
        <p:nvCxnSpPr>
          <p:cNvPr id="7" name="Straight Connector 6"/>
          <p:cNvCxnSpPr/>
          <p:nvPr/>
        </p:nvCxnSpPr>
        <p:spPr>
          <a:xfrm>
            <a:off x="9212917" y="4753623"/>
            <a:ext cx="529411" cy="540909"/>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9526747" y="4091891"/>
            <a:ext cx="522479" cy="540536"/>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8498585" y="5012346"/>
            <a:ext cx="522479" cy="540536"/>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cxnSpLocks/>
          </p:cNvCxnSpPr>
          <p:nvPr/>
        </p:nvCxnSpPr>
        <p:spPr>
          <a:xfrm flipV="1">
            <a:off x="8485980" y="5020025"/>
            <a:ext cx="505223" cy="522750"/>
          </a:xfrm>
          <a:prstGeom prst="line">
            <a:avLst/>
          </a:prstGeom>
          <a:ln w="57150">
            <a:solidFill>
              <a:srgbClr val="C00000">
                <a:alpha val="50196"/>
              </a:srgbClr>
            </a:solidFill>
          </a:ln>
        </p:spPr>
        <p:style>
          <a:lnRef idx="1">
            <a:schemeClr val="accent1"/>
          </a:lnRef>
          <a:fillRef idx="0">
            <a:schemeClr val="accent1"/>
          </a:fillRef>
          <a:effectRef idx="0">
            <a:schemeClr val="accent1"/>
          </a:effectRef>
          <a:fontRef idx="minor">
            <a:schemeClr val="tx1"/>
          </a:fontRef>
        </p:style>
      </p:cxnSp>
      <p:sp>
        <p:nvSpPr>
          <p:cNvPr id="3" name="Diamond 2"/>
          <p:cNvSpPr/>
          <p:nvPr/>
        </p:nvSpPr>
        <p:spPr>
          <a:xfrm>
            <a:off x="5963043" y="3767484"/>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U2</a:t>
            </a:r>
          </a:p>
        </p:txBody>
      </p:sp>
      <p:sp>
        <p:nvSpPr>
          <p:cNvPr id="181" name="Diamond 180"/>
          <p:cNvSpPr/>
          <p:nvPr/>
        </p:nvSpPr>
        <p:spPr>
          <a:xfrm>
            <a:off x="5583827" y="4145561"/>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U3</a:t>
            </a:r>
          </a:p>
        </p:txBody>
      </p:sp>
      <p:sp>
        <p:nvSpPr>
          <p:cNvPr id="182" name="Diamond 181"/>
          <p:cNvSpPr/>
          <p:nvPr/>
        </p:nvSpPr>
        <p:spPr>
          <a:xfrm>
            <a:off x="5962336" y="4523638"/>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U4</a:t>
            </a:r>
          </a:p>
        </p:txBody>
      </p:sp>
      <p:sp>
        <p:nvSpPr>
          <p:cNvPr id="183" name="Diamond 182"/>
          <p:cNvSpPr/>
          <p:nvPr/>
        </p:nvSpPr>
        <p:spPr>
          <a:xfrm>
            <a:off x="5583120" y="4901715"/>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U5</a:t>
            </a:r>
          </a:p>
        </p:txBody>
      </p:sp>
      <p:sp>
        <p:nvSpPr>
          <p:cNvPr id="184" name="Diamond 183"/>
          <p:cNvSpPr/>
          <p:nvPr/>
        </p:nvSpPr>
        <p:spPr>
          <a:xfrm>
            <a:off x="5962336" y="5279792"/>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U6</a:t>
            </a:r>
          </a:p>
        </p:txBody>
      </p:sp>
      <p:grpSp>
        <p:nvGrpSpPr>
          <p:cNvPr id="10" name="Group 9"/>
          <p:cNvGrpSpPr/>
          <p:nvPr/>
        </p:nvGrpSpPr>
        <p:grpSpPr>
          <a:xfrm>
            <a:off x="5972383" y="6043164"/>
            <a:ext cx="707806" cy="351903"/>
            <a:chOff x="1578193" y="5591109"/>
            <a:chExt cx="707806" cy="351903"/>
          </a:xfrm>
        </p:grpSpPr>
        <p:sp>
          <p:nvSpPr>
            <p:cNvPr id="6" name="Isosceles Triangle 5"/>
            <p:cNvSpPr/>
            <p:nvPr/>
          </p:nvSpPr>
          <p:spPr>
            <a:xfrm>
              <a:off x="1578193" y="5591109"/>
              <a:ext cx="707806" cy="351903"/>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r>
                <a:rPr lang="en-US" sz="1200" dirty="0">
                  <a:solidFill>
                    <a:schemeClr val="tx1"/>
                  </a:solidFill>
                </a:rPr>
                <a:t>U_</a:t>
              </a:r>
            </a:p>
          </p:txBody>
        </p:sp>
        <p:cxnSp>
          <p:nvCxnSpPr>
            <p:cNvPr id="9" name="Straight Connector 8"/>
            <p:cNvCxnSpPr>
              <a:stCxn id="6" idx="2"/>
              <a:endCxn id="6" idx="4"/>
            </p:cNvCxnSpPr>
            <p:nvPr/>
          </p:nvCxnSpPr>
          <p:spPr>
            <a:xfrm>
              <a:off x="1578193" y="5943012"/>
              <a:ext cx="70780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972480" y="3386435"/>
            <a:ext cx="710093" cy="352497"/>
            <a:chOff x="1578192" y="3690461"/>
            <a:chExt cx="710093" cy="352497"/>
          </a:xfrm>
        </p:grpSpPr>
        <p:sp>
          <p:nvSpPr>
            <p:cNvPr id="187" name="Isosceles Triangle 186"/>
            <p:cNvSpPr/>
            <p:nvPr/>
          </p:nvSpPr>
          <p:spPr>
            <a:xfrm flipH="1" flipV="1">
              <a:off x="1578192" y="3690461"/>
              <a:ext cx="710093" cy="35249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scene3d>
                <a:camera prst="orthographicFront">
                  <a:rot lat="0" lon="0" rev="10800000"/>
                </a:camera>
                <a:lightRig rig="threePt" dir="t"/>
              </a:scene3d>
            </a:bodyPr>
            <a:lstStyle/>
            <a:p>
              <a:pPr algn="ctr"/>
              <a:r>
                <a:rPr lang="en-US" sz="1200" dirty="0">
                  <a:solidFill>
                    <a:schemeClr val="tx1"/>
                  </a:solidFill>
                </a:rPr>
                <a:t>U_</a:t>
              </a:r>
            </a:p>
          </p:txBody>
        </p:sp>
        <p:cxnSp>
          <p:nvCxnSpPr>
            <p:cNvPr id="188" name="Straight Connector 187"/>
            <p:cNvCxnSpPr>
              <a:stCxn id="187" idx="4"/>
              <a:endCxn id="187" idx="2"/>
            </p:cNvCxnSpPr>
            <p:nvPr/>
          </p:nvCxnSpPr>
          <p:spPr>
            <a:xfrm>
              <a:off x="1578192" y="3690461"/>
              <a:ext cx="71009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189" name="Diamond 188"/>
          <p:cNvSpPr/>
          <p:nvPr/>
        </p:nvSpPr>
        <p:spPr>
          <a:xfrm>
            <a:off x="5583827" y="3390054"/>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U1</a:t>
            </a:r>
          </a:p>
        </p:txBody>
      </p:sp>
      <p:sp>
        <p:nvSpPr>
          <p:cNvPr id="190" name="Diamond 189"/>
          <p:cNvSpPr/>
          <p:nvPr/>
        </p:nvSpPr>
        <p:spPr>
          <a:xfrm>
            <a:off x="5583116" y="5660322"/>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U7</a:t>
            </a:r>
          </a:p>
        </p:txBody>
      </p:sp>
      <p:grpSp>
        <p:nvGrpSpPr>
          <p:cNvPr id="19" name="Group 18">
            <a:extLst>
              <a:ext uri="{FF2B5EF4-FFF2-40B4-BE49-F238E27FC236}">
                <a16:creationId xmlns:a16="http://schemas.microsoft.com/office/drawing/2014/main" id="{2AA10374-1007-47BC-B1E7-4025312910B9}"/>
              </a:ext>
            </a:extLst>
          </p:cNvPr>
          <p:cNvGrpSpPr/>
          <p:nvPr/>
        </p:nvGrpSpPr>
        <p:grpSpPr>
          <a:xfrm>
            <a:off x="453887" y="1812831"/>
            <a:ext cx="4382123" cy="1834192"/>
            <a:chOff x="6002677" y="885190"/>
            <a:chExt cx="5362802" cy="2244667"/>
          </a:xfrm>
        </p:grpSpPr>
        <p:sp>
          <p:nvSpPr>
            <p:cNvPr id="2519" name="Shape 2519"/>
            <p:cNvSpPr/>
            <p:nvPr/>
          </p:nvSpPr>
          <p:spPr>
            <a:xfrm>
              <a:off x="10212840" y="1913412"/>
              <a:ext cx="1152639" cy="1"/>
            </a:xfrm>
            <a:prstGeom prst="line">
              <a:avLst/>
            </a:prstGeom>
            <a:ln w="254000">
              <a:solidFill>
                <a:srgbClr val="FFD479"/>
              </a:solidFill>
              <a:miter lim="400000"/>
              <a:tailEnd type="stealth"/>
            </a:ln>
          </p:spPr>
          <p:txBody>
            <a:bodyPr lIns="35719" tIns="35719" rIns="35719" bIns="35719" anchor="ctr"/>
            <a:lstStyle/>
            <a:p>
              <a:pPr>
                <a:defRPr sz="2400"/>
              </a:pPr>
              <a:endParaRPr sz="1687"/>
            </a:p>
          </p:txBody>
        </p:sp>
        <p:grpSp>
          <p:nvGrpSpPr>
            <p:cNvPr id="2620" name="Group 2620"/>
            <p:cNvGrpSpPr/>
            <p:nvPr/>
          </p:nvGrpSpPr>
          <p:grpSpPr>
            <a:xfrm>
              <a:off x="6506812" y="885190"/>
              <a:ext cx="3633773" cy="2244667"/>
              <a:chOff x="0" y="0"/>
              <a:chExt cx="5168030" cy="3192413"/>
            </a:xfrm>
          </p:grpSpPr>
          <p:grpSp>
            <p:nvGrpSpPr>
              <p:cNvPr id="2557" name="Group 2557"/>
              <p:cNvGrpSpPr/>
              <p:nvPr/>
            </p:nvGrpSpPr>
            <p:grpSpPr>
              <a:xfrm>
                <a:off x="-1" y="0"/>
                <a:ext cx="1773130" cy="3192414"/>
                <a:chOff x="0" y="0"/>
                <a:chExt cx="1773128" cy="3192413"/>
              </a:xfrm>
            </p:grpSpPr>
            <p:sp>
              <p:nvSpPr>
                <p:cNvPr id="2527" name="Shape 2527"/>
                <p:cNvSpPr/>
                <p:nvPr/>
              </p:nvSpPr>
              <p:spPr>
                <a:xfrm flipV="1">
                  <a:off x="594709" y="2795300"/>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28" name="Shape 2528"/>
                <p:cNvSpPr/>
                <p:nvPr/>
              </p:nvSpPr>
              <p:spPr>
                <a:xfrm flipV="1">
                  <a:off x="613621" y="1764640"/>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29" name="Shape 2529"/>
                <p:cNvSpPr/>
                <p:nvPr/>
              </p:nvSpPr>
              <p:spPr>
                <a:xfrm>
                  <a:off x="611937" y="1281134"/>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30" name="Shape 2530"/>
                <p:cNvSpPr/>
                <p:nvPr/>
              </p:nvSpPr>
              <p:spPr>
                <a:xfrm flipV="1">
                  <a:off x="613621" y="790714"/>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31" name="Shape 2531"/>
                <p:cNvSpPr/>
                <p:nvPr/>
              </p:nvSpPr>
              <p:spPr>
                <a:xfrm>
                  <a:off x="859261" y="278236"/>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32" name="Shape 2532"/>
                <p:cNvSpPr/>
                <p:nvPr/>
              </p:nvSpPr>
              <p:spPr>
                <a:xfrm>
                  <a:off x="1006990" y="353765"/>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2</a:t>
                  </a:r>
                </a:p>
              </p:txBody>
            </p:sp>
            <p:sp>
              <p:nvSpPr>
                <p:cNvPr id="2533" name="Shape 2533"/>
                <p:cNvSpPr/>
                <p:nvPr/>
              </p:nvSpPr>
              <p:spPr>
                <a:xfrm>
                  <a:off x="859261" y="1285257"/>
                  <a:ext cx="628568" cy="62856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34" name="Shape 2534"/>
                <p:cNvSpPr/>
                <p:nvPr/>
              </p:nvSpPr>
              <p:spPr>
                <a:xfrm>
                  <a:off x="1006990" y="1360786"/>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4</a:t>
                  </a:r>
                </a:p>
              </p:txBody>
            </p:sp>
            <p:sp>
              <p:nvSpPr>
                <p:cNvPr id="2535" name="Shape 2535"/>
                <p:cNvSpPr/>
                <p:nvPr/>
              </p:nvSpPr>
              <p:spPr>
                <a:xfrm>
                  <a:off x="859261" y="2292277"/>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36" name="Shape 2536"/>
                <p:cNvSpPr/>
                <p:nvPr/>
              </p:nvSpPr>
              <p:spPr>
                <a:xfrm>
                  <a:off x="1006990" y="2367807"/>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6</a:t>
                  </a:r>
                </a:p>
              </p:txBody>
            </p:sp>
            <p:sp>
              <p:nvSpPr>
                <p:cNvPr id="2537" name="Shape 2537"/>
                <p:cNvSpPr/>
                <p:nvPr/>
              </p:nvSpPr>
              <p:spPr>
                <a:xfrm>
                  <a:off x="14314" y="784505"/>
                  <a:ext cx="628568" cy="628567"/>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38" name="Shape 2538"/>
                <p:cNvSpPr/>
                <p:nvPr/>
              </p:nvSpPr>
              <p:spPr>
                <a:xfrm>
                  <a:off x="168827" y="860034"/>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3</a:t>
                  </a:r>
                </a:p>
              </p:txBody>
            </p:sp>
            <p:sp>
              <p:nvSpPr>
                <p:cNvPr id="2539" name="Shape 2539"/>
                <p:cNvSpPr/>
                <p:nvPr/>
              </p:nvSpPr>
              <p:spPr>
                <a:xfrm>
                  <a:off x="611937" y="2255060"/>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0" name="Shape 2540"/>
                <p:cNvSpPr/>
                <p:nvPr/>
              </p:nvSpPr>
              <p:spPr>
                <a:xfrm>
                  <a:off x="14314" y="1791525"/>
                  <a:ext cx="628568" cy="628568"/>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41" name="Shape 2541"/>
                <p:cNvSpPr/>
                <p:nvPr/>
              </p:nvSpPr>
              <p:spPr>
                <a:xfrm>
                  <a:off x="168827" y="1867054"/>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5</a:t>
                  </a:r>
                </a:p>
              </p:txBody>
            </p:sp>
            <p:sp>
              <p:nvSpPr>
                <p:cNvPr id="2542" name="Shape 2542"/>
                <p:cNvSpPr/>
                <p:nvPr/>
              </p:nvSpPr>
              <p:spPr>
                <a:xfrm>
                  <a:off x="168827" y="2732241"/>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7</a:t>
                  </a:r>
                </a:p>
              </p:txBody>
            </p:sp>
            <p:sp>
              <p:nvSpPr>
                <p:cNvPr id="2543" name="Shape 2543"/>
                <p:cNvSpPr/>
                <p:nvPr/>
              </p:nvSpPr>
              <p:spPr>
                <a:xfrm>
                  <a:off x="1462941" y="274675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4" name="Shape 2544"/>
                <p:cNvSpPr/>
                <p:nvPr/>
              </p:nvSpPr>
              <p:spPr>
                <a:xfrm flipV="1">
                  <a:off x="1455168" y="2265787"/>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5" name="Shape 2545"/>
                <p:cNvSpPr/>
                <p:nvPr/>
              </p:nvSpPr>
              <p:spPr>
                <a:xfrm flipV="1">
                  <a:off x="1445713" y="1244583"/>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6" name="Shape 2546"/>
                <p:cNvSpPr/>
                <p:nvPr/>
              </p:nvSpPr>
              <p:spPr>
                <a:xfrm>
                  <a:off x="1472396" y="742165"/>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7" name="Shape 2547"/>
                <p:cNvSpPr/>
                <p:nvPr/>
              </p:nvSpPr>
              <p:spPr>
                <a:xfrm>
                  <a:off x="1481852" y="171609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8" name="Shape 2548"/>
                <p:cNvSpPr/>
                <p:nvPr/>
              </p:nvSpPr>
              <p:spPr>
                <a:xfrm>
                  <a:off x="611937" y="241019"/>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49" name="Shape 2549"/>
                <p:cNvSpPr/>
                <p:nvPr/>
              </p:nvSpPr>
              <p:spPr>
                <a:xfrm>
                  <a:off x="168827" y="0"/>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1</a:t>
                  </a:r>
                </a:p>
              </p:txBody>
            </p:sp>
            <p:sp>
              <p:nvSpPr>
                <p:cNvPr id="2550" name="Shape 2550"/>
                <p:cNvSpPr/>
                <p:nvPr/>
              </p:nvSpPr>
              <p:spPr>
                <a:xfrm flipV="1">
                  <a:off x="1445713" y="20446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grpSp>
              <p:nvGrpSpPr>
                <p:cNvPr id="2553" name="Group 2553"/>
                <p:cNvGrpSpPr/>
                <p:nvPr/>
              </p:nvGrpSpPr>
              <p:grpSpPr>
                <a:xfrm>
                  <a:off x="-1" y="83099"/>
                  <a:ext cx="657197" cy="320089"/>
                  <a:chOff x="0" y="0"/>
                  <a:chExt cx="657195" cy="320088"/>
                </a:xfrm>
              </p:grpSpPr>
              <p:sp>
                <p:nvSpPr>
                  <p:cNvPr id="2551" name="Shape 2551"/>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52" name="Shape 2552"/>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nvGrpSpPr>
                <p:cNvPr id="2556" name="Group 2556"/>
                <p:cNvGrpSpPr/>
                <p:nvPr/>
              </p:nvGrpSpPr>
              <p:grpSpPr>
                <a:xfrm rot="10800000" flipH="1">
                  <a:off x="-1" y="2814017"/>
                  <a:ext cx="657197" cy="320089"/>
                  <a:chOff x="0" y="0"/>
                  <a:chExt cx="657195" cy="320088"/>
                </a:xfrm>
              </p:grpSpPr>
              <p:sp>
                <p:nvSpPr>
                  <p:cNvPr id="2554" name="Shape 2554"/>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55" name="Shape 2555"/>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grpSp>
            <p:nvGrpSpPr>
              <p:cNvPr id="2588" name="Group 2588"/>
              <p:cNvGrpSpPr/>
              <p:nvPr/>
            </p:nvGrpSpPr>
            <p:grpSpPr>
              <a:xfrm>
                <a:off x="1673201" y="0"/>
                <a:ext cx="1773130" cy="3192414"/>
                <a:chOff x="0" y="0"/>
                <a:chExt cx="1773129" cy="3192413"/>
              </a:xfrm>
            </p:grpSpPr>
            <p:sp>
              <p:nvSpPr>
                <p:cNvPr id="2558" name="Shape 2558"/>
                <p:cNvSpPr/>
                <p:nvPr/>
              </p:nvSpPr>
              <p:spPr>
                <a:xfrm flipV="1">
                  <a:off x="594709" y="2795300"/>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59" name="Shape 2559"/>
                <p:cNvSpPr/>
                <p:nvPr/>
              </p:nvSpPr>
              <p:spPr>
                <a:xfrm flipV="1">
                  <a:off x="613621" y="1764640"/>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60" name="Shape 2560"/>
                <p:cNvSpPr/>
                <p:nvPr/>
              </p:nvSpPr>
              <p:spPr>
                <a:xfrm>
                  <a:off x="611937" y="1281134"/>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61" name="Shape 2561"/>
                <p:cNvSpPr/>
                <p:nvPr/>
              </p:nvSpPr>
              <p:spPr>
                <a:xfrm flipV="1">
                  <a:off x="613621" y="790714"/>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62" name="Shape 2562"/>
                <p:cNvSpPr/>
                <p:nvPr/>
              </p:nvSpPr>
              <p:spPr>
                <a:xfrm>
                  <a:off x="859261" y="278236"/>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63" name="Shape 2563"/>
                <p:cNvSpPr/>
                <p:nvPr/>
              </p:nvSpPr>
              <p:spPr>
                <a:xfrm>
                  <a:off x="1006990" y="353765"/>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2</a:t>
                  </a:r>
                </a:p>
              </p:txBody>
            </p:sp>
            <p:sp>
              <p:nvSpPr>
                <p:cNvPr id="2564" name="Shape 2564"/>
                <p:cNvSpPr/>
                <p:nvPr/>
              </p:nvSpPr>
              <p:spPr>
                <a:xfrm>
                  <a:off x="859261" y="1285257"/>
                  <a:ext cx="628568" cy="62856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65" name="Shape 2565"/>
                <p:cNvSpPr/>
                <p:nvPr/>
              </p:nvSpPr>
              <p:spPr>
                <a:xfrm>
                  <a:off x="1006990" y="1360786"/>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4</a:t>
                  </a:r>
                </a:p>
              </p:txBody>
            </p:sp>
            <p:sp>
              <p:nvSpPr>
                <p:cNvPr id="2566" name="Shape 2566"/>
                <p:cNvSpPr/>
                <p:nvPr/>
              </p:nvSpPr>
              <p:spPr>
                <a:xfrm>
                  <a:off x="859261" y="2292277"/>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67" name="Shape 2567"/>
                <p:cNvSpPr/>
                <p:nvPr/>
              </p:nvSpPr>
              <p:spPr>
                <a:xfrm>
                  <a:off x="1006990" y="2367807"/>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6</a:t>
                  </a:r>
                </a:p>
              </p:txBody>
            </p:sp>
            <p:sp>
              <p:nvSpPr>
                <p:cNvPr id="2568" name="Shape 2568"/>
                <p:cNvSpPr/>
                <p:nvPr/>
              </p:nvSpPr>
              <p:spPr>
                <a:xfrm>
                  <a:off x="14314" y="784505"/>
                  <a:ext cx="628568" cy="628567"/>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69" name="Shape 2569"/>
                <p:cNvSpPr/>
                <p:nvPr/>
              </p:nvSpPr>
              <p:spPr>
                <a:xfrm>
                  <a:off x="168827" y="860034"/>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3</a:t>
                  </a:r>
                </a:p>
              </p:txBody>
            </p:sp>
            <p:sp>
              <p:nvSpPr>
                <p:cNvPr id="2570" name="Shape 2570"/>
                <p:cNvSpPr/>
                <p:nvPr/>
              </p:nvSpPr>
              <p:spPr>
                <a:xfrm>
                  <a:off x="611937" y="2255060"/>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1" name="Shape 2571"/>
                <p:cNvSpPr/>
                <p:nvPr/>
              </p:nvSpPr>
              <p:spPr>
                <a:xfrm>
                  <a:off x="14314" y="1791525"/>
                  <a:ext cx="628568" cy="628568"/>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572" name="Shape 2572"/>
                <p:cNvSpPr/>
                <p:nvPr/>
              </p:nvSpPr>
              <p:spPr>
                <a:xfrm>
                  <a:off x="168827" y="1867054"/>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5</a:t>
                  </a:r>
                </a:p>
              </p:txBody>
            </p:sp>
            <p:sp>
              <p:nvSpPr>
                <p:cNvPr id="2573" name="Shape 2573"/>
                <p:cNvSpPr/>
                <p:nvPr/>
              </p:nvSpPr>
              <p:spPr>
                <a:xfrm>
                  <a:off x="168827" y="2732241"/>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7</a:t>
                  </a:r>
                </a:p>
              </p:txBody>
            </p:sp>
            <p:sp>
              <p:nvSpPr>
                <p:cNvPr id="2574" name="Shape 2574"/>
                <p:cNvSpPr/>
                <p:nvPr/>
              </p:nvSpPr>
              <p:spPr>
                <a:xfrm>
                  <a:off x="1462941" y="274675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5" name="Shape 2575"/>
                <p:cNvSpPr/>
                <p:nvPr/>
              </p:nvSpPr>
              <p:spPr>
                <a:xfrm flipV="1">
                  <a:off x="1455168" y="226578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6" name="Shape 2576"/>
                <p:cNvSpPr/>
                <p:nvPr/>
              </p:nvSpPr>
              <p:spPr>
                <a:xfrm flipV="1">
                  <a:off x="1445713" y="1244583"/>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7" name="Shape 2577"/>
                <p:cNvSpPr/>
                <p:nvPr/>
              </p:nvSpPr>
              <p:spPr>
                <a:xfrm>
                  <a:off x="1472396" y="742165"/>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8" name="Shape 2578"/>
                <p:cNvSpPr/>
                <p:nvPr/>
              </p:nvSpPr>
              <p:spPr>
                <a:xfrm>
                  <a:off x="1481852" y="1716091"/>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79" name="Shape 2579"/>
                <p:cNvSpPr/>
                <p:nvPr/>
              </p:nvSpPr>
              <p:spPr>
                <a:xfrm>
                  <a:off x="611937" y="241019"/>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80" name="Shape 2580"/>
                <p:cNvSpPr/>
                <p:nvPr/>
              </p:nvSpPr>
              <p:spPr>
                <a:xfrm>
                  <a:off x="168827" y="0"/>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1</a:t>
                  </a:r>
                </a:p>
              </p:txBody>
            </p:sp>
            <p:sp>
              <p:nvSpPr>
                <p:cNvPr id="2581" name="Shape 2581"/>
                <p:cNvSpPr/>
                <p:nvPr/>
              </p:nvSpPr>
              <p:spPr>
                <a:xfrm flipV="1">
                  <a:off x="1445713" y="20446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grpSp>
              <p:nvGrpSpPr>
                <p:cNvPr id="2584" name="Group 2584"/>
                <p:cNvGrpSpPr/>
                <p:nvPr/>
              </p:nvGrpSpPr>
              <p:grpSpPr>
                <a:xfrm>
                  <a:off x="-1" y="83099"/>
                  <a:ext cx="657197" cy="320089"/>
                  <a:chOff x="0" y="0"/>
                  <a:chExt cx="657195" cy="320088"/>
                </a:xfrm>
              </p:grpSpPr>
              <p:sp>
                <p:nvSpPr>
                  <p:cNvPr id="2582" name="Shape 2582"/>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83" name="Shape 2583"/>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nvGrpSpPr>
                <p:cNvPr id="2587" name="Group 2587"/>
                <p:cNvGrpSpPr/>
                <p:nvPr/>
              </p:nvGrpSpPr>
              <p:grpSpPr>
                <a:xfrm rot="10800000" flipH="1">
                  <a:off x="-1" y="2814017"/>
                  <a:ext cx="657197" cy="320089"/>
                  <a:chOff x="0" y="0"/>
                  <a:chExt cx="657195" cy="320088"/>
                </a:xfrm>
              </p:grpSpPr>
              <p:sp>
                <p:nvSpPr>
                  <p:cNvPr id="2585" name="Shape 2585"/>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586" name="Shape 2586"/>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grpSp>
            <p:nvGrpSpPr>
              <p:cNvPr id="2619" name="Group 2619"/>
              <p:cNvGrpSpPr/>
              <p:nvPr/>
            </p:nvGrpSpPr>
            <p:grpSpPr>
              <a:xfrm>
                <a:off x="3394901" y="0"/>
                <a:ext cx="1773130" cy="3192414"/>
                <a:chOff x="0" y="0"/>
                <a:chExt cx="1773129" cy="3192413"/>
              </a:xfrm>
            </p:grpSpPr>
            <p:sp>
              <p:nvSpPr>
                <p:cNvPr id="2589" name="Shape 2589"/>
                <p:cNvSpPr/>
                <p:nvPr/>
              </p:nvSpPr>
              <p:spPr>
                <a:xfrm flipV="1">
                  <a:off x="594709" y="2795300"/>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0" name="Shape 2590"/>
                <p:cNvSpPr/>
                <p:nvPr/>
              </p:nvSpPr>
              <p:spPr>
                <a:xfrm flipV="1">
                  <a:off x="613621" y="1764640"/>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1" name="Shape 2591"/>
                <p:cNvSpPr/>
                <p:nvPr/>
              </p:nvSpPr>
              <p:spPr>
                <a:xfrm>
                  <a:off x="611937" y="1281134"/>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2" name="Shape 2592"/>
                <p:cNvSpPr/>
                <p:nvPr/>
              </p:nvSpPr>
              <p:spPr>
                <a:xfrm flipV="1">
                  <a:off x="613621" y="790714"/>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593" name="Shape 2593"/>
                <p:cNvSpPr/>
                <p:nvPr/>
              </p:nvSpPr>
              <p:spPr>
                <a:xfrm>
                  <a:off x="859261" y="278236"/>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94" name="Shape 2594"/>
                <p:cNvSpPr/>
                <p:nvPr/>
              </p:nvSpPr>
              <p:spPr>
                <a:xfrm>
                  <a:off x="1006990" y="353765"/>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2</a:t>
                  </a:r>
                </a:p>
              </p:txBody>
            </p:sp>
            <p:sp>
              <p:nvSpPr>
                <p:cNvPr id="2595" name="Shape 2595"/>
                <p:cNvSpPr/>
                <p:nvPr/>
              </p:nvSpPr>
              <p:spPr>
                <a:xfrm>
                  <a:off x="859261" y="1285257"/>
                  <a:ext cx="628568" cy="628567"/>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96" name="Shape 2596"/>
                <p:cNvSpPr/>
                <p:nvPr/>
              </p:nvSpPr>
              <p:spPr>
                <a:xfrm>
                  <a:off x="1006990" y="1360786"/>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4</a:t>
                  </a:r>
                </a:p>
              </p:txBody>
            </p:sp>
            <p:sp>
              <p:nvSpPr>
                <p:cNvPr id="2597" name="Shape 2597"/>
                <p:cNvSpPr/>
                <p:nvPr/>
              </p:nvSpPr>
              <p:spPr>
                <a:xfrm>
                  <a:off x="859261" y="2292277"/>
                  <a:ext cx="628568" cy="628568"/>
                </a:xfrm>
                <a:prstGeom prst="ellipse">
                  <a:avLst/>
                </a:prstGeom>
                <a:noFill/>
                <a:ln w="38100" cap="flat">
                  <a:solidFill>
                    <a:srgbClr val="000000"/>
                  </a:solidFill>
                  <a:prstDash val="solid"/>
                  <a:miter lim="400000"/>
                </a:ln>
                <a:effectLst/>
              </p:spPr>
              <p:txBody>
                <a:bodyPr wrap="square" lIns="35719" tIns="35719" rIns="35719" bIns="35719" numCol="1" anchor="ctr">
                  <a:noAutofit/>
                </a:bodyPr>
                <a:lstStyle/>
                <a:p>
                  <a:pPr algn="ctr">
                    <a:defRPr sz="900"/>
                  </a:pPr>
                  <a:endParaRPr sz="1100"/>
                </a:p>
              </p:txBody>
            </p:sp>
            <p:sp>
              <p:nvSpPr>
                <p:cNvPr id="2598" name="Shape 2598"/>
                <p:cNvSpPr/>
                <p:nvPr/>
              </p:nvSpPr>
              <p:spPr>
                <a:xfrm>
                  <a:off x="1006990" y="2367807"/>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6</a:t>
                  </a:r>
                </a:p>
              </p:txBody>
            </p:sp>
            <p:sp>
              <p:nvSpPr>
                <p:cNvPr id="2599" name="Shape 2599"/>
                <p:cNvSpPr/>
                <p:nvPr/>
              </p:nvSpPr>
              <p:spPr>
                <a:xfrm>
                  <a:off x="14314" y="784505"/>
                  <a:ext cx="628568" cy="628567"/>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600" name="Shape 2600"/>
                <p:cNvSpPr/>
                <p:nvPr/>
              </p:nvSpPr>
              <p:spPr>
                <a:xfrm>
                  <a:off x="168827" y="860034"/>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3</a:t>
                  </a:r>
                </a:p>
              </p:txBody>
            </p:sp>
            <p:sp>
              <p:nvSpPr>
                <p:cNvPr id="2601" name="Shape 2601"/>
                <p:cNvSpPr/>
                <p:nvPr/>
              </p:nvSpPr>
              <p:spPr>
                <a:xfrm>
                  <a:off x="611937" y="2255060"/>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2" name="Shape 2602"/>
                <p:cNvSpPr/>
                <p:nvPr/>
              </p:nvSpPr>
              <p:spPr>
                <a:xfrm>
                  <a:off x="14314" y="1791525"/>
                  <a:ext cx="628568" cy="628568"/>
                </a:xfrm>
                <a:prstGeom prst="ellips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900"/>
                  </a:pPr>
                  <a:endParaRPr sz="1100"/>
                </a:p>
              </p:txBody>
            </p:sp>
            <p:sp>
              <p:nvSpPr>
                <p:cNvPr id="2603" name="Shape 2603"/>
                <p:cNvSpPr/>
                <p:nvPr/>
              </p:nvSpPr>
              <p:spPr>
                <a:xfrm>
                  <a:off x="168827" y="1867054"/>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5</a:t>
                  </a:r>
                </a:p>
              </p:txBody>
            </p:sp>
            <p:sp>
              <p:nvSpPr>
                <p:cNvPr id="2604" name="Shape 2604"/>
                <p:cNvSpPr/>
                <p:nvPr/>
              </p:nvSpPr>
              <p:spPr>
                <a:xfrm>
                  <a:off x="168827" y="2732241"/>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7</a:t>
                  </a:r>
                </a:p>
              </p:txBody>
            </p:sp>
            <p:sp>
              <p:nvSpPr>
                <p:cNvPr id="2605" name="Shape 2605"/>
                <p:cNvSpPr/>
                <p:nvPr/>
              </p:nvSpPr>
              <p:spPr>
                <a:xfrm>
                  <a:off x="1462941" y="2746751"/>
                  <a:ext cx="291277"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6" name="Shape 2606"/>
                <p:cNvSpPr/>
                <p:nvPr/>
              </p:nvSpPr>
              <p:spPr>
                <a:xfrm flipV="1">
                  <a:off x="1455168" y="226578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7" name="Shape 2607"/>
                <p:cNvSpPr/>
                <p:nvPr/>
              </p:nvSpPr>
              <p:spPr>
                <a:xfrm flipV="1">
                  <a:off x="1445713" y="1244583"/>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8" name="Shape 2608"/>
                <p:cNvSpPr/>
                <p:nvPr/>
              </p:nvSpPr>
              <p:spPr>
                <a:xfrm>
                  <a:off x="1472396" y="742165"/>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09" name="Shape 2609"/>
                <p:cNvSpPr/>
                <p:nvPr/>
              </p:nvSpPr>
              <p:spPr>
                <a:xfrm>
                  <a:off x="1481852" y="1716091"/>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10" name="Shape 2610"/>
                <p:cNvSpPr/>
                <p:nvPr/>
              </p:nvSpPr>
              <p:spPr>
                <a:xfrm>
                  <a:off x="611937" y="241019"/>
                  <a:ext cx="291278" cy="168169"/>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sp>
              <p:nvSpPr>
                <p:cNvPr id="2611" name="Shape 2611"/>
                <p:cNvSpPr/>
                <p:nvPr/>
              </p:nvSpPr>
              <p:spPr>
                <a:xfrm>
                  <a:off x="168827" y="0"/>
                  <a:ext cx="320053" cy="4601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noAutofit/>
                </a:bodyPr>
                <a:lstStyle>
                  <a:lvl1pPr>
                    <a:defRPr sz="1300">
                      <a:latin typeface="Times"/>
                      <a:ea typeface="Times"/>
                      <a:cs typeface="Times"/>
                      <a:sym typeface="Times"/>
                    </a:defRPr>
                  </a:lvl1pPr>
                </a:lstStyle>
                <a:p>
                  <a:pPr algn="ctr"/>
                  <a:r>
                    <a:rPr sz="1600"/>
                    <a:t>1</a:t>
                  </a:r>
                </a:p>
              </p:txBody>
            </p:sp>
            <p:sp>
              <p:nvSpPr>
                <p:cNvPr id="2612" name="Shape 2612"/>
                <p:cNvSpPr/>
                <p:nvPr/>
              </p:nvSpPr>
              <p:spPr>
                <a:xfrm flipV="1">
                  <a:off x="1445713" y="204467"/>
                  <a:ext cx="291278" cy="168170"/>
                </a:xfrm>
                <a:prstGeom prst="line">
                  <a:avLst/>
                </a:prstGeom>
                <a:noFill/>
                <a:ln w="38100" cap="flat">
                  <a:solidFill>
                    <a:schemeClr val="bg2">
                      <a:lumMod val="50000"/>
                    </a:schemeClr>
                  </a:solidFill>
                  <a:prstDash val="solid"/>
                  <a:miter lim="400000"/>
                  <a:tailEnd type="triangle" w="med" len="med"/>
                </a:ln>
                <a:effectLst/>
              </p:spPr>
              <p:txBody>
                <a:bodyPr wrap="square" lIns="35719" tIns="35719" rIns="35719" bIns="35719" numCol="1" anchor="ctr">
                  <a:noAutofit/>
                </a:bodyPr>
                <a:lstStyle/>
                <a:p>
                  <a:pPr algn="ctr">
                    <a:defRPr sz="2400"/>
                  </a:pPr>
                  <a:endParaRPr sz="4400"/>
                </a:p>
              </p:txBody>
            </p:sp>
            <p:grpSp>
              <p:nvGrpSpPr>
                <p:cNvPr id="2615" name="Group 2615"/>
                <p:cNvGrpSpPr/>
                <p:nvPr/>
              </p:nvGrpSpPr>
              <p:grpSpPr>
                <a:xfrm>
                  <a:off x="-1" y="83099"/>
                  <a:ext cx="657197" cy="320089"/>
                  <a:chOff x="0" y="0"/>
                  <a:chExt cx="657195" cy="320088"/>
                </a:xfrm>
              </p:grpSpPr>
              <p:sp>
                <p:nvSpPr>
                  <p:cNvPr id="2613" name="Shape 2613"/>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614" name="Shape 2614"/>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nvGrpSpPr>
                <p:cNvPr id="2618" name="Group 2618"/>
                <p:cNvGrpSpPr/>
                <p:nvPr/>
              </p:nvGrpSpPr>
              <p:grpSpPr>
                <a:xfrm rot="10800000" flipH="1">
                  <a:off x="-1" y="2814017"/>
                  <a:ext cx="657197" cy="320089"/>
                  <a:chOff x="0" y="0"/>
                  <a:chExt cx="657195" cy="320088"/>
                </a:xfrm>
              </p:grpSpPr>
              <p:sp>
                <p:nvSpPr>
                  <p:cNvPr id="2616" name="Shape 2616"/>
                  <p:cNvSpPr/>
                  <p:nvPr/>
                </p:nvSpPr>
                <p:spPr>
                  <a:xfrm>
                    <a:off x="12989" y="0"/>
                    <a:ext cx="631188" cy="320089"/>
                  </a:xfrm>
                  <a:custGeom>
                    <a:avLst/>
                    <a:gdLst/>
                    <a:ahLst/>
                    <a:cxnLst>
                      <a:cxn ang="0">
                        <a:pos x="wd2" y="hd2"/>
                      </a:cxn>
                      <a:cxn ang="5400000">
                        <a:pos x="wd2" y="hd2"/>
                      </a:cxn>
                      <a:cxn ang="10800000">
                        <a:pos x="wd2" y="hd2"/>
                      </a:cxn>
                      <a:cxn ang="16200000">
                        <a:pos x="wd2" y="hd2"/>
                      </a:cxn>
                    </a:cxnLst>
                    <a:rect l="0" t="0" r="r" b="b"/>
                    <a:pathLst>
                      <a:path w="21600" h="21053" extrusionOk="0">
                        <a:moveTo>
                          <a:pt x="0" y="371"/>
                        </a:moveTo>
                        <a:cubicBezTo>
                          <a:pt x="754" y="18262"/>
                          <a:pt x="7854" y="20368"/>
                          <a:pt x="10541" y="20984"/>
                        </a:cubicBezTo>
                        <a:cubicBezTo>
                          <a:pt x="13227" y="21600"/>
                          <a:pt x="21130" y="18347"/>
                          <a:pt x="21600" y="0"/>
                        </a:cubicBezTo>
                      </a:path>
                    </a:pathLst>
                  </a:cu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sp>
                <p:nvSpPr>
                  <p:cNvPr id="2617" name="Shape 2617"/>
                  <p:cNvSpPr/>
                  <p:nvPr/>
                </p:nvSpPr>
                <p:spPr>
                  <a:xfrm>
                    <a:off x="0" y="9904"/>
                    <a:ext cx="657196" cy="1"/>
                  </a:xfrm>
                  <a:prstGeom prst="line">
                    <a:avLst/>
                  </a:prstGeom>
                  <a:noFill/>
                  <a:ln w="38100" cap="flat">
                    <a:solidFill>
                      <a:srgbClr val="0433FF"/>
                    </a:solidFill>
                    <a:prstDash val="solid"/>
                    <a:miter lim="400000"/>
                  </a:ln>
                  <a:effectLst/>
                </p:spPr>
                <p:txBody>
                  <a:bodyPr wrap="square" lIns="35719" tIns="35719" rIns="35719" bIns="35719" numCol="1" anchor="ctr">
                    <a:noAutofit/>
                  </a:bodyPr>
                  <a:lstStyle/>
                  <a:p>
                    <a:pPr algn="ctr">
                      <a:defRPr sz="2400"/>
                    </a:pPr>
                    <a:endParaRPr sz="4400"/>
                  </a:p>
                </p:txBody>
              </p:sp>
            </p:grpSp>
          </p:grpSp>
        </p:grpSp>
        <p:sp>
          <p:nvSpPr>
            <p:cNvPr id="16" name="Oval 15"/>
            <p:cNvSpPr/>
            <p:nvPr/>
          </p:nvSpPr>
          <p:spPr>
            <a:xfrm>
              <a:off x="6007364" y="998120"/>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1</a:t>
              </a:r>
            </a:p>
          </p:txBody>
        </p:sp>
        <p:sp>
          <p:nvSpPr>
            <p:cNvPr id="213" name="Oval 212"/>
            <p:cNvSpPr/>
            <p:nvPr/>
          </p:nvSpPr>
          <p:spPr>
            <a:xfrm>
              <a:off x="6007087" y="1340679"/>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2</a:t>
              </a:r>
            </a:p>
          </p:txBody>
        </p:sp>
        <p:sp>
          <p:nvSpPr>
            <p:cNvPr id="215" name="Oval 214"/>
            <p:cNvSpPr/>
            <p:nvPr/>
          </p:nvSpPr>
          <p:spPr>
            <a:xfrm>
              <a:off x="6006231" y="1686879"/>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3</a:t>
              </a:r>
            </a:p>
          </p:txBody>
        </p:sp>
        <p:sp>
          <p:nvSpPr>
            <p:cNvPr id="216" name="Oval 215"/>
            <p:cNvSpPr/>
            <p:nvPr/>
          </p:nvSpPr>
          <p:spPr>
            <a:xfrm>
              <a:off x="6006231" y="2036258"/>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4</a:t>
              </a:r>
            </a:p>
          </p:txBody>
        </p:sp>
        <p:sp>
          <p:nvSpPr>
            <p:cNvPr id="217" name="Oval 216"/>
            <p:cNvSpPr/>
            <p:nvPr/>
          </p:nvSpPr>
          <p:spPr>
            <a:xfrm>
              <a:off x="6004533" y="2385637"/>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5</a:t>
              </a:r>
            </a:p>
          </p:txBody>
        </p:sp>
        <p:sp>
          <p:nvSpPr>
            <p:cNvPr id="218" name="Oval 217"/>
            <p:cNvSpPr/>
            <p:nvPr/>
          </p:nvSpPr>
          <p:spPr>
            <a:xfrm>
              <a:off x="6002677" y="2731411"/>
              <a:ext cx="310979" cy="3100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45720" rtlCol="0" anchor="ctr"/>
            <a:lstStyle/>
            <a:p>
              <a:pPr algn="ctr"/>
              <a:r>
                <a:rPr lang="en-US" sz="1200" i="1" dirty="0">
                  <a:solidFill>
                    <a:schemeClr val="tx1"/>
                  </a:solidFill>
                  <a:latin typeface="Times New Roman" panose="02020603050405020304" pitchFamily="18" charset="0"/>
                  <a:cs typeface="Times New Roman" panose="02020603050405020304" pitchFamily="18" charset="0"/>
                </a:rPr>
                <a:t>x</a:t>
              </a:r>
              <a:r>
                <a:rPr lang="en-US" sz="1200" baseline="-25000" dirty="0">
                  <a:solidFill>
                    <a:schemeClr val="tx1"/>
                  </a:solidFill>
                  <a:latin typeface="Times New Roman" panose="02020603050405020304" pitchFamily="18" charset="0"/>
                  <a:cs typeface="Times New Roman" panose="02020603050405020304" pitchFamily="18" charset="0"/>
                </a:rPr>
                <a:t>6</a:t>
              </a:r>
            </a:p>
          </p:txBody>
        </p:sp>
        <p:cxnSp>
          <p:nvCxnSpPr>
            <p:cNvPr id="18" name="Straight Arrow Connector 17"/>
            <p:cNvCxnSpPr>
              <a:stCxn id="16" idx="6"/>
            </p:cNvCxnSpPr>
            <p:nvPr/>
          </p:nvCxnSpPr>
          <p:spPr>
            <a:xfrm flipV="1">
              <a:off x="6318340" y="1092870"/>
              <a:ext cx="244740" cy="60275"/>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a:stCxn id="213" idx="6"/>
              <a:endCxn id="2537" idx="1"/>
            </p:cNvCxnSpPr>
            <p:nvPr/>
          </p:nvCxnSpPr>
          <p:spPr>
            <a:xfrm>
              <a:off x="6318063" y="1495701"/>
              <a:ext cx="263534" cy="581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a:stCxn id="215" idx="6"/>
              <a:endCxn id="2537" idx="3"/>
            </p:cNvCxnSpPr>
            <p:nvPr/>
          </p:nvCxnSpPr>
          <p:spPr>
            <a:xfrm flipV="1">
              <a:off x="6317207" y="1814031"/>
              <a:ext cx="264390" cy="2787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stCxn id="216" idx="6"/>
              <a:endCxn id="2540" idx="1"/>
            </p:cNvCxnSpPr>
            <p:nvPr/>
          </p:nvCxnSpPr>
          <p:spPr>
            <a:xfrm>
              <a:off x="6317207" y="2191280"/>
              <a:ext cx="264390" cy="18298"/>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a:stCxn id="217" idx="6"/>
              <a:endCxn id="2540" idx="3"/>
            </p:cNvCxnSpPr>
            <p:nvPr/>
          </p:nvCxnSpPr>
          <p:spPr>
            <a:xfrm flipV="1">
              <a:off x="6315509" y="2522095"/>
              <a:ext cx="266088" cy="1856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a:stCxn id="218" idx="6"/>
            </p:cNvCxnSpPr>
            <p:nvPr/>
          </p:nvCxnSpPr>
          <p:spPr>
            <a:xfrm>
              <a:off x="6313653" y="2886436"/>
              <a:ext cx="233284" cy="57633"/>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p:nvGrpSpPr>
        <p:grpSpPr>
          <a:xfrm>
            <a:off x="5547586" y="3356989"/>
            <a:ext cx="383639" cy="3041326"/>
            <a:chOff x="917835" y="3281083"/>
            <a:chExt cx="383639" cy="3041326"/>
          </a:xfrm>
        </p:grpSpPr>
        <p:cxnSp>
          <p:nvCxnSpPr>
            <p:cNvPr id="227" name="Straight Connector 226"/>
            <p:cNvCxnSpPr/>
            <p:nvPr/>
          </p:nvCxnSpPr>
          <p:spPr>
            <a:xfrm>
              <a:off x="932699" y="3683522"/>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934173" y="4063083"/>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931225" y="4439709"/>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932699" y="4819270"/>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931225" y="5199071"/>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932699" y="5578632"/>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1" name="Shape 2621"/>
            <p:cNvSpPr/>
            <p:nvPr/>
          </p:nvSpPr>
          <p:spPr>
            <a:xfrm>
              <a:off x="917835" y="3782703"/>
              <a:ext cx="181950"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1</a:t>
              </a:r>
              <a:endParaRPr baseline="-25000" dirty="0">
                <a:solidFill>
                  <a:schemeClr val="tx1"/>
                </a:solidFill>
                <a:latin typeface="Times New Roman" panose="02020603050405020304" pitchFamily="18" charset="0"/>
                <a:cs typeface="Times New Roman" panose="02020603050405020304" pitchFamily="18" charset="0"/>
              </a:endParaRPr>
            </a:p>
          </p:txBody>
        </p:sp>
        <p:sp>
          <p:nvSpPr>
            <p:cNvPr id="252" name="Shape 2621"/>
            <p:cNvSpPr/>
            <p:nvPr/>
          </p:nvSpPr>
          <p:spPr>
            <a:xfrm>
              <a:off x="917835" y="4055092"/>
              <a:ext cx="181950"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2</a:t>
              </a:r>
              <a:endParaRPr sz="1200" baseline="-25000" dirty="0">
                <a:solidFill>
                  <a:schemeClr val="tx1"/>
                </a:solidFill>
                <a:latin typeface="Times New Roman" panose="02020603050405020304" pitchFamily="18" charset="0"/>
                <a:cs typeface="Times New Roman" panose="02020603050405020304" pitchFamily="18" charset="0"/>
              </a:endParaRPr>
            </a:p>
          </p:txBody>
        </p:sp>
        <p:sp>
          <p:nvSpPr>
            <p:cNvPr id="253" name="Shape 2621"/>
            <p:cNvSpPr/>
            <p:nvPr/>
          </p:nvSpPr>
          <p:spPr>
            <a:xfrm>
              <a:off x="926983" y="4523518"/>
              <a:ext cx="200115"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3</a:t>
              </a:r>
              <a:endParaRPr baseline="-25000" dirty="0">
                <a:solidFill>
                  <a:schemeClr val="tx1"/>
                </a:solidFill>
                <a:latin typeface="Times New Roman" panose="02020603050405020304" pitchFamily="18" charset="0"/>
                <a:cs typeface="Times New Roman" panose="02020603050405020304" pitchFamily="18" charset="0"/>
              </a:endParaRPr>
            </a:p>
          </p:txBody>
        </p:sp>
        <p:sp>
          <p:nvSpPr>
            <p:cNvPr id="254" name="Shape 2621"/>
            <p:cNvSpPr/>
            <p:nvPr/>
          </p:nvSpPr>
          <p:spPr>
            <a:xfrm>
              <a:off x="953368" y="4783208"/>
              <a:ext cx="177963"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4</a:t>
              </a:r>
              <a:endParaRPr baseline="-25000" dirty="0">
                <a:solidFill>
                  <a:schemeClr val="tx1"/>
                </a:solidFill>
                <a:latin typeface="Times New Roman" panose="02020603050405020304" pitchFamily="18" charset="0"/>
                <a:cs typeface="Times New Roman" panose="02020603050405020304" pitchFamily="18" charset="0"/>
              </a:endParaRPr>
            </a:p>
          </p:txBody>
        </p:sp>
        <p:sp>
          <p:nvSpPr>
            <p:cNvPr id="255" name="Shape 2621"/>
            <p:cNvSpPr/>
            <p:nvPr/>
          </p:nvSpPr>
          <p:spPr>
            <a:xfrm>
              <a:off x="917836" y="5290426"/>
              <a:ext cx="212370"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5</a:t>
              </a:r>
              <a:endParaRPr sz="1200" baseline="-25000" dirty="0">
                <a:solidFill>
                  <a:schemeClr val="tx1"/>
                </a:solidFill>
                <a:latin typeface="Times New Roman" panose="02020603050405020304" pitchFamily="18" charset="0"/>
                <a:cs typeface="Times New Roman" panose="02020603050405020304" pitchFamily="18" charset="0"/>
              </a:endParaRPr>
            </a:p>
          </p:txBody>
        </p:sp>
        <p:sp>
          <p:nvSpPr>
            <p:cNvPr id="256" name="Shape 2621"/>
            <p:cNvSpPr/>
            <p:nvPr/>
          </p:nvSpPr>
          <p:spPr>
            <a:xfrm>
              <a:off x="953368" y="5545883"/>
              <a:ext cx="176837"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i="1" dirty="0">
                  <a:solidFill>
                    <a:schemeClr val="tx1"/>
                  </a:solidFill>
                  <a:latin typeface="Times New Roman" panose="02020603050405020304" pitchFamily="18" charset="0"/>
                  <a:cs typeface="Times New Roman" panose="02020603050405020304" pitchFamily="18" charset="0"/>
                </a:rPr>
                <a:t>x</a:t>
              </a:r>
              <a:r>
                <a:rPr lang="en-US" baseline="-25000" dirty="0">
                  <a:solidFill>
                    <a:schemeClr val="tx1"/>
                  </a:solidFill>
                  <a:latin typeface="Times New Roman" panose="02020603050405020304" pitchFamily="18" charset="0"/>
                  <a:cs typeface="Times New Roman" panose="02020603050405020304" pitchFamily="18" charset="0"/>
                </a:rPr>
                <a:t>6</a:t>
              </a:r>
              <a:endParaRPr sz="984" baseline="-25000" dirty="0">
                <a:solidFill>
                  <a:schemeClr val="tx1"/>
                </a:solidFill>
                <a:latin typeface="Times New Roman" panose="02020603050405020304" pitchFamily="18" charset="0"/>
                <a:cs typeface="Times New Roman" panose="02020603050405020304" pitchFamily="18" charset="0"/>
              </a:endParaRPr>
            </a:p>
          </p:txBody>
        </p:sp>
        <p:cxnSp>
          <p:nvCxnSpPr>
            <p:cNvPr id="258" name="Straight Connector 257"/>
            <p:cNvCxnSpPr/>
            <p:nvPr/>
          </p:nvCxnSpPr>
          <p:spPr>
            <a:xfrm flipV="1">
              <a:off x="935713" y="3307012"/>
              <a:ext cx="365761" cy="3649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9" name="Shape 2621"/>
            <p:cNvSpPr/>
            <p:nvPr/>
          </p:nvSpPr>
          <p:spPr>
            <a:xfrm>
              <a:off x="946468" y="3281083"/>
              <a:ext cx="181001"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dirty="0">
                  <a:solidFill>
                    <a:schemeClr val="tx1"/>
                  </a:solidFill>
                  <a:latin typeface="+mn-lt"/>
                  <a:cs typeface="Times New Roman" panose="02020603050405020304" pitchFamily="18" charset="0"/>
                </a:rPr>
                <a:t>_</a:t>
              </a:r>
              <a:endParaRPr sz="1100" baseline="-25000" dirty="0">
                <a:solidFill>
                  <a:schemeClr val="tx1"/>
                </a:solidFill>
                <a:latin typeface="+mn-lt"/>
                <a:cs typeface="Times New Roman" panose="02020603050405020304" pitchFamily="18" charset="0"/>
              </a:endParaRPr>
            </a:p>
          </p:txBody>
        </p:sp>
        <p:cxnSp>
          <p:nvCxnSpPr>
            <p:cNvPr id="260" name="Straight Connector 259"/>
            <p:cNvCxnSpPr/>
            <p:nvPr/>
          </p:nvCxnSpPr>
          <p:spPr>
            <a:xfrm>
              <a:off x="933606" y="5957419"/>
              <a:ext cx="365761" cy="3649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1" name="Shape 2621"/>
            <p:cNvSpPr/>
            <p:nvPr/>
          </p:nvSpPr>
          <p:spPr>
            <a:xfrm>
              <a:off x="931225" y="6053329"/>
              <a:ext cx="201533" cy="21544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dirty="0">
                  <a:solidFill>
                    <a:schemeClr val="tx1"/>
                  </a:solidFill>
                  <a:latin typeface="+mn-lt"/>
                  <a:cs typeface="Times New Roman" panose="02020603050405020304" pitchFamily="18" charset="0"/>
                </a:rPr>
                <a:t>_</a:t>
              </a:r>
              <a:endParaRPr sz="1200" baseline="-25000" dirty="0">
                <a:solidFill>
                  <a:schemeClr val="tx1"/>
                </a:solidFill>
                <a:latin typeface="+mn-lt"/>
                <a:cs typeface="Times New Roman" panose="02020603050405020304" pitchFamily="18" charset="0"/>
              </a:endParaRPr>
            </a:p>
          </p:txBody>
        </p:sp>
      </p:grpSp>
      <p:sp>
        <p:nvSpPr>
          <p:cNvPr id="262" name="Diamond 261"/>
          <p:cNvSpPr/>
          <p:nvPr/>
        </p:nvSpPr>
        <p:spPr>
          <a:xfrm>
            <a:off x="6720956" y="3767065"/>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U2</a:t>
            </a:r>
          </a:p>
        </p:txBody>
      </p:sp>
      <p:sp>
        <p:nvSpPr>
          <p:cNvPr id="263" name="Diamond 262"/>
          <p:cNvSpPr/>
          <p:nvPr/>
        </p:nvSpPr>
        <p:spPr>
          <a:xfrm>
            <a:off x="6341740" y="4145142"/>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U3</a:t>
            </a:r>
          </a:p>
        </p:txBody>
      </p:sp>
      <p:sp>
        <p:nvSpPr>
          <p:cNvPr id="264" name="Diamond 263"/>
          <p:cNvSpPr/>
          <p:nvPr/>
        </p:nvSpPr>
        <p:spPr>
          <a:xfrm>
            <a:off x="6720249" y="4523219"/>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U4</a:t>
            </a:r>
          </a:p>
        </p:txBody>
      </p:sp>
      <p:sp>
        <p:nvSpPr>
          <p:cNvPr id="265" name="Diamond 264"/>
          <p:cNvSpPr/>
          <p:nvPr/>
        </p:nvSpPr>
        <p:spPr>
          <a:xfrm>
            <a:off x="6341033" y="4901296"/>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U5</a:t>
            </a:r>
          </a:p>
        </p:txBody>
      </p:sp>
      <p:sp>
        <p:nvSpPr>
          <p:cNvPr id="266" name="Diamond 265"/>
          <p:cNvSpPr/>
          <p:nvPr/>
        </p:nvSpPr>
        <p:spPr>
          <a:xfrm>
            <a:off x="6720249" y="5279373"/>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U6</a:t>
            </a:r>
          </a:p>
        </p:txBody>
      </p:sp>
      <p:grpSp>
        <p:nvGrpSpPr>
          <p:cNvPr id="267" name="Group 266"/>
          <p:cNvGrpSpPr/>
          <p:nvPr/>
        </p:nvGrpSpPr>
        <p:grpSpPr>
          <a:xfrm>
            <a:off x="6730296" y="6042745"/>
            <a:ext cx="707806" cy="351903"/>
            <a:chOff x="1578193" y="5591109"/>
            <a:chExt cx="707806" cy="351903"/>
          </a:xfrm>
        </p:grpSpPr>
        <p:sp>
          <p:nvSpPr>
            <p:cNvPr id="268" name="Isosceles Triangle 267"/>
            <p:cNvSpPr/>
            <p:nvPr/>
          </p:nvSpPr>
          <p:spPr>
            <a:xfrm>
              <a:off x="1578193" y="5591109"/>
              <a:ext cx="707806" cy="351903"/>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r>
                <a:rPr lang="en-US" sz="1200" dirty="0">
                  <a:solidFill>
                    <a:schemeClr val="tx1"/>
                  </a:solidFill>
                </a:rPr>
                <a:t>U_</a:t>
              </a:r>
            </a:p>
          </p:txBody>
        </p:sp>
        <p:cxnSp>
          <p:nvCxnSpPr>
            <p:cNvPr id="269" name="Straight Connector 268"/>
            <p:cNvCxnSpPr>
              <a:stCxn id="268" idx="2"/>
              <a:endCxn id="268" idx="4"/>
            </p:cNvCxnSpPr>
            <p:nvPr/>
          </p:nvCxnSpPr>
          <p:spPr>
            <a:xfrm>
              <a:off x="1578193" y="5943012"/>
              <a:ext cx="70780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p:nvGrpSpPr>
        <p:grpSpPr>
          <a:xfrm>
            <a:off x="6730393" y="3386016"/>
            <a:ext cx="710093" cy="352497"/>
            <a:chOff x="1578192" y="3690461"/>
            <a:chExt cx="710093" cy="352497"/>
          </a:xfrm>
        </p:grpSpPr>
        <p:sp>
          <p:nvSpPr>
            <p:cNvPr id="271" name="Isosceles Triangle 270"/>
            <p:cNvSpPr/>
            <p:nvPr/>
          </p:nvSpPr>
          <p:spPr>
            <a:xfrm flipH="1" flipV="1">
              <a:off x="1578192" y="3690461"/>
              <a:ext cx="710093" cy="35249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scene3d>
                <a:camera prst="orthographicFront">
                  <a:rot lat="0" lon="0" rev="10800000"/>
                </a:camera>
                <a:lightRig rig="threePt" dir="t"/>
              </a:scene3d>
            </a:bodyPr>
            <a:lstStyle/>
            <a:p>
              <a:pPr algn="ctr"/>
              <a:r>
                <a:rPr lang="en-US" sz="1200" dirty="0">
                  <a:solidFill>
                    <a:schemeClr val="tx1"/>
                  </a:solidFill>
                </a:rPr>
                <a:t>U_</a:t>
              </a:r>
            </a:p>
          </p:txBody>
        </p:sp>
        <p:cxnSp>
          <p:nvCxnSpPr>
            <p:cNvPr id="272" name="Straight Connector 271"/>
            <p:cNvCxnSpPr>
              <a:stCxn id="271" idx="4"/>
              <a:endCxn id="271" idx="2"/>
            </p:cNvCxnSpPr>
            <p:nvPr/>
          </p:nvCxnSpPr>
          <p:spPr>
            <a:xfrm>
              <a:off x="1578192" y="3690461"/>
              <a:ext cx="71009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73" name="Diamond 272"/>
          <p:cNvSpPr/>
          <p:nvPr/>
        </p:nvSpPr>
        <p:spPr>
          <a:xfrm>
            <a:off x="6341740" y="3389635"/>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U1</a:t>
            </a:r>
          </a:p>
        </p:txBody>
      </p:sp>
      <p:sp>
        <p:nvSpPr>
          <p:cNvPr id="274" name="Diamond 273"/>
          <p:cNvSpPr/>
          <p:nvPr/>
        </p:nvSpPr>
        <p:spPr>
          <a:xfrm>
            <a:off x="6341029" y="5659903"/>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U7</a:t>
            </a:r>
          </a:p>
        </p:txBody>
      </p:sp>
      <p:sp>
        <p:nvSpPr>
          <p:cNvPr id="275" name="Diamond 274"/>
          <p:cNvSpPr/>
          <p:nvPr/>
        </p:nvSpPr>
        <p:spPr>
          <a:xfrm>
            <a:off x="7478510" y="3764684"/>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U2</a:t>
            </a:r>
          </a:p>
        </p:txBody>
      </p:sp>
      <p:sp>
        <p:nvSpPr>
          <p:cNvPr id="276" name="Diamond 275"/>
          <p:cNvSpPr/>
          <p:nvPr/>
        </p:nvSpPr>
        <p:spPr>
          <a:xfrm>
            <a:off x="7099294" y="4142761"/>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U3</a:t>
            </a:r>
          </a:p>
        </p:txBody>
      </p:sp>
      <p:sp>
        <p:nvSpPr>
          <p:cNvPr id="277" name="Diamond 276"/>
          <p:cNvSpPr/>
          <p:nvPr/>
        </p:nvSpPr>
        <p:spPr>
          <a:xfrm>
            <a:off x="7477803" y="4520838"/>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U4</a:t>
            </a:r>
          </a:p>
        </p:txBody>
      </p:sp>
      <p:sp>
        <p:nvSpPr>
          <p:cNvPr id="278" name="Diamond 277"/>
          <p:cNvSpPr/>
          <p:nvPr/>
        </p:nvSpPr>
        <p:spPr>
          <a:xfrm>
            <a:off x="7098587" y="4898915"/>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U5</a:t>
            </a:r>
          </a:p>
        </p:txBody>
      </p:sp>
      <p:sp>
        <p:nvSpPr>
          <p:cNvPr id="279" name="Diamond 278"/>
          <p:cNvSpPr/>
          <p:nvPr/>
        </p:nvSpPr>
        <p:spPr>
          <a:xfrm>
            <a:off x="7477803" y="5276992"/>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U6</a:t>
            </a:r>
          </a:p>
        </p:txBody>
      </p:sp>
      <p:grpSp>
        <p:nvGrpSpPr>
          <p:cNvPr id="280" name="Group 279"/>
          <p:cNvGrpSpPr/>
          <p:nvPr/>
        </p:nvGrpSpPr>
        <p:grpSpPr>
          <a:xfrm>
            <a:off x="7487850" y="6040364"/>
            <a:ext cx="707806" cy="351903"/>
            <a:chOff x="1578193" y="5591109"/>
            <a:chExt cx="707806" cy="351903"/>
          </a:xfrm>
        </p:grpSpPr>
        <p:sp>
          <p:nvSpPr>
            <p:cNvPr id="281" name="Isosceles Triangle 280"/>
            <p:cNvSpPr/>
            <p:nvPr/>
          </p:nvSpPr>
          <p:spPr>
            <a:xfrm>
              <a:off x="1578193" y="5591109"/>
              <a:ext cx="707806" cy="351903"/>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lstStyle/>
            <a:p>
              <a:pPr algn="ctr"/>
              <a:r>
                <a:rPr lang="en-US" sz="1200" dirty="0">
                  <a:solidFill>
                    <a:schemeClr val="tx1"/>
                  </a:solidFill>
                </a:rPr>
                <a:t>U_</a:t>
              </a:r>
            </a:p>
          </p:txBody>
        </p:sp>
        <p:cxnSp>
          <p:nvCxnSpPr>
            <p:cNvPr id="282" name="Straight Connector 281"/>
            <p:cNvCxnSpPr>
              <a:stCxn id="281" idx="2"/>
              <a:endCxn id="281" idx="4"/>
            </p:cNvCxnSpPr>
            <p:nvPr/>
          </p:nvCxnSpPr>
          <p:spPr>
            <a:xfrm>
              <a:off x="1578193" y="5943012"/>
              <a:ext cx="707806"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p:nvGrpSpPr>
        <p:grpSpPr>
          <a:xfrm>
            <a:off x="7487947" y="3383635"/>
            <a:ext cx="710093" cy="352497"/>
            <a:chOff x="1578192" y="3690461"/>
            <a:chExt cx="710093" cy="352497"/>
          </a:xfrm>
        </p:grpSpPr>
        <p:sp>
          <p:nvSpPr>
            <p:cNvPr id="284" name="Isosceles Triangle 283"/>
            <p:cNvSpPr/>
            <p:nvPr/>
          </p:nvSpPr>
          <p:spPr>
            <a:xfrm flipH="1" flipV="1">
              <a:off x="1578192" y="3690461"/>
              <a:ext cx="710093" cy="35249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scene3d>
                <a:camera prst="orthographicFront">
                  <a:rot lat="0" lon="0" rev="10800000"/>
                </a:camera>
                <a:lightRig rig="threePt" dir="t"/>
              </a:scene3d>
            </a:bodyPr>
            <a:lstStyle/>
            <a:p>
              <a:pPr algn="ctr"/>
              <a:r>
                <a:rPr lang="en-US" sz="1200" dirty="0">
                  <a:solidFill>
                    <a:schemeClr val="tx1"/>
                  </a:solidFill>
                </a:rPr>
                <a:t>U_</a:t>
              </a:r>
            </a:p>
          </p:txBody>
        </p:sp>
        <p:cxnSp>
          <p:nvCxnSpPr>
            <p:cNvPr id="285" name="Straight Connector 284"/>
            <p:cNvCxnSpPr>
              <a:stCxn id="284" idx="4"/>
              <a:endCxn id="284" idx="2"/>
            </p:cNvCxnSpPr>
            <p:nvPr/>
          </p:nvCxnSpPr>
          <p:spPr>
            <a:xfrm>
              <a:off x="1578192" y="3690461"/>
              <a:ext cx="71009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86" name="Diamond 285"/>
          <p:cNvSpPr/>
          <p:nvPr/>
        </p:nvSpPr>
        <p:spPr>
          <a:xfrm>
            <a:off x="7099294" y="3387254"/>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U1</a:t>
            </a:r>
          </a:p>
        </p:txBody>
      </p:sp>
      <p:sp>
        <p:nvSpPr>
          <p:cNvPr id="287" name="Diamond 286"/>
          <p:cNvSpPr/>
          <p:nvPr/>
        </p:nvSpPr>
        <p:spPr>
          <a:xfrm>
            <a:off x="7098583" y="5657522"/>
            <a:ext cx="731522" cy="729980"/>
          </a:xfrm>
          <a:prstGeom prst="diamond">
            <a:avLst/>
          </a:prstGeom>
          <a:noFill/>
          <a:ln w="19050">
            <a:solidFill>
              <a:srgbClr val="00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32FF"/>
                </a:solidFill>
              </a:rPr>
              <a:t>U7</a:t>
            </a:r>
          </a:p>
        </p:txBody>
      </p:sp>
      <p:sp>
        <p:nvSpPr>
          <p:cNvPr id="214" name="Rectangle 213"/>
          <p:cNvSpPr/>
          <p:nvPr/>
        </p:nvSpPr>
        <p:spPr>
          <a:xfrm>
            <a:off x="9739249" y="4557476"/>
            <a:ext cx="1510222" cy="369332"/>
          </a:xfrm>
          <a:prstGeom prst="rect">
            <a:avLst/>
          </a:prstGeom>
        </p:spPr>
        <p:txBody>
          <a:bodyPr wrap="none">
            <a:spAutoFit/>
          </a:bodyPr>
          <a:lstStyle/>
          <a:p>
            <a:r>
              <a:rPr lang="en-US" dirty="0">
                <a:solidFill>
                  <a:srgbClr val="C00000"/>
                </a:solidFill>
              </a:rPr>
              <a:t>one mismatch</a:t>
            </a:r>
          </a:p>
        </p:txBody>
      </p:sp>
      <p:sp>
        <p:nvSpPr>
          <p:cNvPr id="219" name="Rectangle 218"/>
          <p:cNvSpPr/>
          <p:nvPr/>
        </p:nvSpPr>
        <p:spPr>
          <a:xfrm>
            <a:off x="8232869" y="5693045"/>
            <a:ext cx="1718099" cy="369332"/>
          </a:xfrm>
          <a:prstGeom prst="rect">
            <a:avLst/>
          </a:prstGeom>
        </p:spPr>
        <p:txBody>
          <a:bodyPr wrap="none">
            <a:spAutoFit/>
          </a:bodyPr>
          <a:lstStyle/>
          <a:p>
            <a:r>
              <a:rPr lang="en-US" dirty="0">
                <a:solidFill>
                  <a:srgbClr val="C00000"/>
                </a:solidFill>
              </a:rPr>
              <a:t>two mismatches</a:t>
            </a:r>
          </a:p>
        </p:txBody>
      </p:sp>
      <p:sp>
        <p:nvSpPr>
          <p:cNvPr id="11" name="TextBox 10"/>
          <p:cNvSpPr txBox="1"/>
          <p:nvPr/>
        </p:nvSpPr>
        <p:spPr>
          <a:xfrm>
            <a:off x="1410049" y="4687793"/>
            <a:ext cx="2890696" cy="707886"/>
          </a:xfrm>
          <a:prstGeom prst="rect">
            <a:avLst/>
          </a:prstGeom>
          <a:noFill/>
        </p:spPr>
        <p:txBody>
          <a:bodyPr wrap="square" rtlCol="0">
            <a:spAutoFit/>
          </a:bodyPr>
          <a:lstStyle/>
          <a:p>
            <a:r>
              <a:rPr lang="en-US" sz="2000" dirty="0"/>
              <a:t>“data-free” tile wraps top to bottom to form a tube</a:t>
            </a:r>
          </a:p>
        </p:txBody>
      </p:sp>
      <p:sp>
        <p:nvSpPr>
          <p:cNvPr id="220" name="Diamond 219"/>
          <p:cNvSpPr/>
          <p:nvPr/>
        </p:nvSpPr>
        <p:spPr>
          <a:xfrm>
            <a:off x="2536278" y="5402229"/>
            <a:ext cx="731522" cy="729980"/>
          </a:xfrm>
          <a:prstGeom prst="diamond">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U_</a:t>
            </a:r>
          </a:p>
        </p:txBody>
      </p:sp>
      <p:sp>
        <p:nvSpPr>
          <p:cNvPr id="209" name="Shape 2621"/>
          <p:cNvSpPr/>
          <p:nvPr/>
        </p:nvSpPr>
        <p:spPr>
          <a:xfrm>
            <a:off x="8271592" y="4286592"/>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210" name="Shape 2621"/>
          <p:cNvSpPr/>
          <p:nvPr/>
        </p:nvSpPr>
        <p:spPr>
          <a:xfrm>
            <a:off x="8273971" y="4540240"/>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sp>
        <p:nvSpPr>
          <p:cNvPr id="212" name="Shape 2621"/>
          <p:cNvSpPr/>
          <p:nvPr/>
        </p:nvSpPr>
        <p:spPr>
          <a:xfrm>
            <a:off x="8805416" y="5323758"/>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sp>
        <p:nvSpPr>
          <p:cNvPr id="221" name="Shape 2621"/>
          <p:cNvSpPr/>
          <p:nvPr/>
        </p:nvSpPr>
        <p:spPr>
          <a:xfrm>
            <a:off x="9526747" y="5073686"/>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3</a:t>
            </a:r>
            <a:endParaRPr sz="984" baseline="-25000" dirty="0">
              <a:solidFill>
                <a:schemeClr val="tx1"/>
              </a:solidFill>
            </a:endParaRPr>
          </a:p>
        </p:txBody>
      </p:sp>
      <p:sp>
        <p:nvSpPr>
          <p:cNvPr id="222" name="Shape 2621"/>
          <p:cNvSpPr/>
          <p:nvPr/>
        </p:nvSpPr>
        <p:spPr>
          <a:xfrm>
            <a:off x="8808012" y="5082154"/>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224" name="Shape 2621"/>
          <p:cNvSpPr/>
          <p:nvPr/>
        </p:nvSpPr>
        <p:spPr>
          <a:xfrm>
            <a:off x="9837147" y="4140524"/>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2</a:t>
            </a:r>
            <a:endParaRPr sz="984" baseline="-25000" dirty="0">
              <a:solidFill>
                <a:srgbClr val="C00000"/>
              </a:solidFill>
            </a:endParaRPr>
          </a:p>
        </p:txBody>
      </p:sp>
      <p:sp>
        <p:nvSpPr>
          <p:cNvPr id="226" name="Shape 2621"/>
          <p:cNvSpPr/>
          <p:nvPr/>
        </p:nvSpPr>
        <p:spPr>
          <a:xfrm>
            <a:off x="9825497" y="4382218"/>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rgbClr val="C00000"/>
                </a:solidFill>
              </a:rPr>
              <a:t>1</a:t>
            </a:r>
            <a:r>
              <a:rPr lang="en-US" sz="984" baseline="-25000" dirty="0">
                <a:solidFill>
                  <a:srgbClr val="C00000"/>
                </a:solidFill>
              </a:rPr>
              <a:t>3</a:t>
            </a:r>
            <a:endParaRPr sz="984" baseline="-25000" dirty="0">
              <a:solidFill>
                <a:srgbClr val="C00000"/>
              </a:solidFill>
            </a:endParaRPr>
          </a:p>
        </p:txBody>
      </p:sp>
      <p:sp>
        <p:nvSpPr>
          <p:cNvPr id="228" name="Shape 2621"/>
          <p:cNvSpPr/>
          <p:nvPr/>
        </p:nvSpPr>
        <p:spPr>
          <a:xfrm>
            <a:off x="9521601" y="4831124"/>
            <a:ext cx="144221" cy="1514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984" dirty="0">
                <a:solidFill>
                  <a:schemeClr val="tx1"/>
                </a:solidFill>
              </a:rPr>
              <a:t>0</a:t>
            </a:r>
            <a:r>
              <a:rPr lang="en-US" sz="984" baseline="-25000" dirty="0">
                <a:solidFill>
                  <a:schemeClr val="tx1"/>
                </a:solidFill>
              </a:rPr>
              <a:t>2</a:t>
            </a:r>
            <a:endParaRPr sz="984" baseline="-25000" dirty="0">
              <a:solidFill>
                <a:schemeClr val="tx1"/>
              </a:solidFill>
            </a:endParaRPr>
          </a:p>
        </p:txBody>
      </p:sp>
      <p:pic>
        <p:nvPicPr>
          <p:cNvPr id="2050" name="Picture 2" descr="Image result for chinese finger trap"/>
          <p:cNvPicPr>
            <a:picLocks noChangeAspect="1" noChangeArrowheads="1"/>
          </p:cNvPicPr>
          <p:nvPr/>
        </p:nvPicPr>
        <p:blipFill rotWithShape="1">
          <a:blip r:embed="rId4">
            <a:extLst>
              <a:ext uri="{28A0092B-C50C-407E-A947-70E740481C1C}">
                <a14:useLocalDpi xmlns:a14="http://schemas.microsoft.com/office/drawing/2010/main" val="0"/>
              </a:ext>
            </a:extLst>
          </a:blip>
          <a:srcRect l="-818" t="-370" r="101" b="-278"/>
          <a:stretch/>
        </p:blipFill>
        <p:spPr bwMode="auto">
          <a:xfrm>
            <a:off x="7253469" y="614855"/>
            <a:ext cx="3923871" cy="220767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999155" y="1280399"/>
            <a:ext cx="2423377" cy="611839"/>
            <a:chOff x="943778" y="1465197"/>
            <a:chExt cx="2423377" cy="611839"/>
          </a:xfrm>
        </p:grpSpPr>
        <p:sp>
          <p:nvSpPr>
            <p:cNvPr id="12" name="Rectangle 11"/>
            <p:cNvSpPr/>
            <p:nvPr/>
          </p:nvSpPr>
          <p:spPr>
            <a:xfrm>
              <a:off x="1055697" y="1613482"/>
              <a:ext cx="198378" cy="153888"/>
            </a:xfrm>
            <a:prstGeom prst="rect">
              <a:avLst/>
            </a:prstGeom>
          </p:spPr>
          <p:txBody>
            <a:bodyPr wrap="square" lIns="0" tIns="0" rIns="0" bIns="0">
              <a:spAutoFit/>
            </a:bodyPr>
            <a:lstStyle/>
            <a:p>
              <a:pPr algn="ctr"/>
              <a:r>
                <a:rPr lang="en-US" sz="1000" dirty="0"/>
                <a:t>U_</a:t>
              </a:r>
            </a:p>
          </p:txBody>
        </p:sp>
        <p:sp>
          <p:nvSpPr>
            <p:cNvPr id="230" name="Rectangle 229"/>
            <p:cNvSpPr/>
            <p:nvPr/>
          </p:nvSpPr>
          <p:spPr>
            <a:xfrm>
              <a:off x="1307733" y="1599150"/>
              <a:ext cx="198378" cy="153888"/>
            </a:xfrm>
            <a:prstGeom prst="rect">
              <a:avLst/>
            </a:prstGeom>
          </p:spPr>
          <p:txBody>
            <a:bodyPr wrap="square" lIns="0" tIns="0" rIns="0" bIns="0">
              <a:spAutoFit/>
            </a:bodyPr>
            <a:lstStyle/>
            <a:p>
              <a:pPr algn="ctr"/>
              <a:r>
                <a:rPr lang="en-US" sz="1000" dirty="0"/>
                <a:t>U_</a:t>
              </a:r>
            </a:p>
          </p:txBody>
        </p:sp>
        <p:sp>
          <p:nvSpPr>
            <p:cNvPr id="231" name="Rectangle 230"/>
            <p:cNvSpPr/>
            <p:nvPr/>
          </p:nvSpPr>
          <p:spPr>
            <a:xfrm>
              <a:off x="1542925" y="1562039"/>
              <a:ext cx="198378" cy="153888"/>
            </a:xfrm>
            <a:prstGeom prst="rect">
              <a:avLst/>
            </a:prstGeom>
          </p:spPr>
          <p:txBody>
            <a:bodyPr wrap="square" lIns="0" tIns="0" rIns="0" bIns="0">
              <a:spAutoFit/>
            </a:bodyPr>
            <a:lstStyle/>
            <a:p>
              <a:pPr algn="ctr"/>
              <a:r>
                <a:rPr lang="en-US" sz="1000" dirty="0"/>
                <a:t>U_</a:t>
              </a:r>
            </a:p>
          </p:txBody>
        </p:sp>
        <p:sp>
          <p:nvSpPr>
            <p:cNvPr id="233" name="Rectangle 232"/>
            <p:cNvSpPr/>
            <p:nvPr/>
          </p:nvSpPr>
          <p:spPr>
            <a:xfrm>
              <a:off x="1801357" y="1546948"/>
              <a:ext cx="198378" cy="153888"/>
            </a:xfrm>
            <a:prstGeom prst="rect">
              <a:avLst/>
            </a:prstGeom>
          </p:spPr>
          <p:txBody>
            <a:bodyPr wrap="square" lIns="0" tIns="0" rIns="0" bIns="0">
              <a:spAutoFit/>
            </a:bodyPr>
            <a:lstStyle/>
            <a:p>
              <a:pPr algn="ctr"/>
              <a:r>
                <a:rPr lang="en-US" sz="1000" dirty="0"/>
                <a:t>U_</a:t>
              </a:r>
            </a:p>
          </p:txBody>
        </p:sp>
        <p:sp>
          <p:nvSpPr>
            <p:cNvPr id="234" name="Rectangle 233"/>
            <p:cNvSpPr/>
            <p:nvPr/>
          </p:nvSpPr>
          <p:spPr>
            <a:xfrm>
              <a:off x="2047020" y="1546948"/>
              <a:ext cx="198378" cy="153888"/>
            </a:xfrm>
            <a:prstGeom prst="rect">
              <a:avLst/>
            </a:prstGeom>
          </p:spPr>
          <p:txBody>
            <a:bodyPr wrap="square" lIns="0" tIns="0" rIns="0" bIns="0">
              <a:spAutoFit/>
            </a:bodyPr>
            <a:lstStyle/>
            <a:p>
              <a:pPr algn="ctr"/>
              <a:r>
                <a:rPr lang="en-US" sz="1000" dirty="0"/>
                <a:t>U_</a:t>
              </a:r>
            </a:p>
          </p:txBody>
        </p:sp>
        <p:sp>
          <p:nvSpPr>
            <p:cNvPr id="236" name="Rectangle 235"/>
            <p:cNvSpPr/>
            <p:nvPr/>
          </p:nvSpPr>
          <p:spPr>
            <a:xfrm>
              <a:off x="2292681" y="1562039"/>
              <a:ext cx="198378" cy="153888"/>
            </a:xfrm>
            <a:prstGeom prst="rect">
              <a:avLst/>
            </a:prstGeom>
          </p:spPr>
          <p:txBody>
            <a:bodyPr wrap="square" lIns="0" tIns="0" rIns="0" bIns="0">
              <a:spAutoFit/>
            </a:bodyPr>
            <a:lstStyle/>
            <a:p>
              <a:pPr algn="ctr"/>
              <a:r>
                <a:rPr lang="en-US" sz="1000" dirty="0"/>
                <a:t>U_</a:t>
              </a:r>
            </a:p>
          </p:txBody>
        </p:sp>
        <p:sp>
          <p:nvSpPr>
            <p:cNvPr id="238" name="Rectangle 237"/>
            <p:cNvSpPr/>
            <p:nvPr/>
          </p:nvSpPr>
          <p:spPr>
            <a:xfrm>
              <a:off x="2539730" y="1582920"/>
              <a:ext cx="198378" cy="153888"/>
            </a:xfrm>
            <a:prstGeom prst="rect">
              <a:avLst/>
            </a:prstGeom>
          </p:spPr>
          <p:txBody>
            <a:bodyPr wrap="square" lIns="0" tIns="0" rIns="0" bIns="0">
              <a:spAutoFit/>
            </a:bodyPr>
            <a:lstStyle/>
            <a:p>
              <a:pPr algn="ctr"/>
              <a:r>
                <a:rPr lang="en-US" sz="1000" dirty="0"/>
                <a:t>U_</a:t>
              </a:r>
            </a:p>
          </p:txBody>
        </p:sp>
        <p:sp>
          <p:nvSpPr>
            <p:cNvPr id="239" name="Rectangle 238"/>
            <p:cNvSpPr/>
            <p:nvPr/>
          </p:nvSpPr>
          <p:spPr>
            <a:xfrm>
              <a:off x="2791843" y="1622123"/>
              <a:ext cx="198378" cy="153888"/>
            </a:xfrm>
            <a:prstGeom prst="rect">
              <a:avLst/>
            </a:prstGeom>
          </p:spPr>
          <p:txBody>
            <a:bodyPr wrap="square" lIns="0" tIns="0" rIns="0" bIns="0">
              <a:spAutoFit/>
            </a:bodyPr>
            <a:lstStyle/>
            <a:p>
              <a:pPr algn="ctr"/>
              <a:r>
                <a:rPr lang="en-US" sz="1000" dirty="0"/>
                <a:t>U_</a:t>
              </a:r>
            </a:p>
          </p:txBody>
        </p:sp>
        <p:sp>
          <p:nvSpPr>
            <p:cNvPr id="240" name="Rectangle 239"/>
            <p:cNvSpPr/>
            <p:nvPr/>
          </p:nvSpPr>
          <p:spPr>
            <a:xfrm>
              <a:off x="3025823" y="1667603"/>
              <a:ext cx="198378" cy="153888"/>
            </a:xfrm>
            <a:prstGeom prst="rect">
              <a:avLst/>
            </a:prstGeom>
          </p:spPr>
          <p:txBody>
            <a:bodyPr wrap="square" lIns="0" tIns="0" rIns="0" bIns="0">
              <a:spAutoFit/>
            </a:bodyPr>
            <a:lstStyle/>
            <a:p>
              <a:pPr algn="ctr"/>
              <a:r>
                <a:rPr lang="en-US" sz="1000" dirty="0"/>
                <a:t>U_</a:t>
              </a:r>
            </a:p>
          </p:txBody>
        </p:sp>
        <p:sp>
          <p:nvSpPr>
            <p:cNvPr id="241" name="Rectangle 240"/>
            <p:cNvSpPr/>
            <p:nvPr/>
          </p:nvSpPr>
          <p:spPr>
            <a:xfrm>
              <a:off x="943778" y="1776172"/>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43" name="Rectangle 242"/>
            <p:cNvSpPr/>
            <p:nvPr/>
          </p:nvSpPr>
          <p:spPr>
            <a:xfrm>
              <a:off x="1196288" y="1746705"/>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44" name="Rectangle 243"/>
            <p:cNvSpPr/>
            <p:nvPr/>
          </p:nvSpPr>
          <p:spPr>
            <a:xfrm>
              <a:off x="1441616" y="1717751"/>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45" name="Rectangle 244"/>
            <p:cNvSpPr/>
            <p:nvPr/>
          </p:nvSpPr>
          <p:spPr>
            <a:xfrm>
              <a:off x="1680736" y="1689208"/>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50" name="Rectangle 249"/>
            <p:cNvSpPr/>
            <p:nvPr/>
          </p:nvSpPr>
          <p:spPr>
            <a:xfrm>
              <a:off x="1932772" y="1683839"/>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57" name="Rectangle 256"/>
            <p:cNvSpPr/>
            <p:nvPr/>
          </p:nvSpPr>
          <p:spPr>
            <a:xfrm>
              <a:off x="2166768" y="1691483"/>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88" name="Rectangle 287"/>
            <p:cNvSpPr/>
            <p:nvPr/>
          </p:nvSpPr>
          <p:spPr>
            <a:xfrm>
              <a:off x="2405944" y="1714510"/>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89" name="Rectangle 288"/>
            <p:cNvSpPr/>
            <p:nvPr/>
          </p:nvSpPr>
          <p:spPr>
            <a:xfrm>
              <a:off x="2648131" y="1750663"/>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90" name="Rectangle 289"/>
            <p:cNvSpPr/>
            <p:nvPr/>
          </p:nvSpPr>
          <p:spPr>
            <a:xfrm>
              <a:off x="2888519" y="1786096"/>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91" name="Rectangle 290"/>
            <p:cNvSpPr/>
            <p:nvPr/>
          </p:nvSpPr>
          <p:spPr>
            <a:xfrm>
              <a:off x="3122910" y="1821552"/>
              <a:ext cx="198378" cy="153888"/>
            </a:xfrm>
            <a:prstGeom prst="rect">
              <a:avLst/>
            </a:prstGeom>
          </p:spPr>
          <p:txBody>
            <a:bodyPr wrap="square" lIns="0" tIns="0" rIns="0" bIns="0">
              <a:spAutoFit/>
            </a:bodyPr>
            <a:lstStyle/>
            <a:p>
              <a:pPr algn="ctr"/>
              <a:r>
                <a:rPr lang="en-US" sz="1000" dirty="0">
                  <a:solidFill>
                    <a:schemeClr val="bg1"/>
                  </a:solidFill>
                </a:rPr>
                <a:t>U1</a:t>
              </a:r>
            </a:p>
          </p:txBody>
        </p:sp>
        <p:sp>
          <p:nvSpPr>
            <p:cNvPr id="292" name="Rectangle 291"/>
            <p:cNvSpPr/>
            <p:nvPr/>
          </p:nvSpPr>
          <p:spPr>
            <a:xfrm>
              <a:off x="1074210" y="1899176"/>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3" name="Rectangle 292"/>
            <p:cNvSpPr/>
            <p:nvPr/>
          </p:nvSpPr>
          <p:spPr>
            <a:xfrm>
              <a:off x="2917423" y="1529288"/>
              <a:ext cx="198378" cy="153888"/>
            </a:xfrm>
            <a:prstGeom prst="rect">
              <a:avLst/>
            </a:prstGeom>
          </p:spPr>
          <p:txBody>
            <a:bodyPr wrap="square" lIns="0" tIns="0" rIns="0" bIns="0">
              <a:spAutoFit/>
            </a:bodyPr>
            <a:lstStyle/>
            <a:p>
              <a:pPr algn="ctr"/>
              <a:r>
                <a:rPr lang="en-US" sz="1000" dirty="0">
                  <a:solidFill>
                    <a:schemeClr val="bg1"/>
                  </a:solidFill>
                </a:rPr>
                <a:t>U7</a:t>
              </a:r>
            </a:p>
          </p:txBody>
        </p:sp>
        <p:sp>
          <p:nvSpPr>
            <p:cNvPr id="294" name="Rectangle 293"/>
            <p:cNvSpPr/>
            <p:nvPr/>
          </p:nvSpPr>
          <p:spPr>
            <a:xfrm>
              <a:off x="1340891" y="1854438"/>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5" name="Rectangle 294"/>
            <p:cNvSpPr/>
            <p:nvPr/>
          </p:nvSpPr>
          <p:spPr>
            <a:xfrm>
              <a:off x="2672715" y="1500679"/>
              <a:ext cx="198378" cy="153888"/>
            </a:xfrm>
            <a:prstGeom prst="rect">
              <a:avLst/>
            </a:prstGeom>
          </p:spPr>
          <p:txBody>
            <a:bodyPr wrap="square" lIns="0" tIns="0" rIns="0" bIns="0">
              <a:spAutoFit/>
            </a:bodyPr>
            <a:lstStyle/>
            <a:p>
              <a:pPr algn="ctr"/>
              <a:r>
                <a:rPr lang="en-US" sz="1000" dirty="0">
                  <a:solidFill>
                    <a:schemeClr val="bg1"/>
                  </a:solidFill>
                </a:rPr>
                <a:t>U7</a:t>
              </a:r>
            </a:p>
          </p:txBody>
        </p:sp>
        <p:sp>
          <p:nvSpPr>
            <p:cNvPr id="296" name="Rectangle 295"/>
            <p:cNvSpPr/>
            <p:nvPr/>
          </p:nvSpPr>
          <p:spPr>
            <a:xfrm>
              <a:off x="3168777" y="1536287"/>
              <a:ext cx="198378" cy="153888"/>
            </a:xfrm>
            <a:prstGeom prst="rect">
              <a:avLst/>
            </a:prstGeom>
          </p:spPr>
          <p:txBody>
            <a:bodyPr wrap="square" lIns="0" tIns="0" rIns="0" bIns="0">
              <a:spAutoFit/>
            </a:bodyPr>
            <a:lstStyle/>
            <a:p>
              <a:pPr algn="ctr"/>
              <a:r>
                <a:rPr lang="en-US" sz="1000" dirty="0">
                  <a:solidFill>
                    <a:schemeClr val="bg1"/>
                  </a:solidFill>
                </a:rPr>
                <a:t>U7</a:t>
              </a:r>
            </a:p>
          </p:txBody>
        </p:sp>
        <p:sp>
          <p:nvSpPr>
            <p:cNvPr id="297" name="Rectangle 296"/>
            <p:cNvSpPr/>
            <p:nvPr/>
          </p:nvSpPr>
          <p:spPr>
            <a:xfrm>
              <a:off x="1569149" y="1831468"/>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8" name="Rectangle 297"/>
            <p:cNvSpPr/>
            <p:nvPr/>
          </p:nvSpPr>
          <p:spPr>
            <a:xfrm>
              <a:off x="1804214" y="1801862"/>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299" name="Rectangle 298"/>
            <p:cNvSpPr/>
            <p:nvPr/>
          </p:nvSpPr>
          <p:spPr>
            <a:xfrm>
              <a:off x="2035191" y="1793185"/>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0" name="Rectangle 299"/>
            <p:cNvSpPr/>
            <p:nvPr/>
          </p:nvSpPr>
          <p:spPr>
            <a:xfrm>
              <a:off x="2271153" y="1800970"/>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1" name="Rectangle 300"/>
            <p:cNvSpPr/>
            <p:nvPr/>
          </p:nvSpPr>
          <p:spPr>
            <a:xfrm>
              <a:off x="2501425" y="1836822"/>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2" name="Rectangle 301"/>
            <p:cNvSpPr/>
            <p:nvPr/>
          </p:nvSpPr>
          <p:spPr>
            <a:xfrm>
              <a:off x="2737232" y="1876149"/>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3" name="Rectangle 302"/>
            <p:cNvSpPr/>
            <p:nvPr/>
          </p:nvSpPr>
          <p:spPr>
            <a:xfrm>
              <a:off x="2968453" y="1923148"/>
              <a:ext cx="198378" cy="153888"/>
            </a:xfrm>
            <a:prstGeom prst="rect">
              <a:avLst/>
            </a:prstGeom>
          </p:spPr>
          <p:txBody>
            <a:bodyPr wrap="square" lIns="0" tIns="0" rIns="0" bIns="0">
              <a:spAutoFit/>
            </a:bodyPr>
            <a:lstStyle/>
            <a:p>
              <a:pPr algn="ctr"/>
              <a:r>
                <a:rPr lang="en-US" sz="1000" dirty="0">
                  <a:solidFill>
                    <a:schemeClr val="bg1"/>
                  </a:solidFill>
                </a:rPr>
                <a:t>U2</a:t>
              </a:r>
            </a:p>
          </p:txBody>
        </p:sp>
        <p:sp>
          <p:nvSpPr>
            <p:cNvPr id="304" name="Rectangle 303"/>
            <p:cNvSpPr/>
            <p:nvPr/>
          </p:nvSpPr>
          <p:spPr>
            <a:xfrm>
              <a:off x="2409729" y="1465197"/>
              <a:ext cx="198378" cy="153888"/>
            </a:xfrm>
            <a:prstGeom prst="rect">
              <a:avLst/>
            </a:prstGeom>
          </p:spPr>
          <p:txBody>
            <a:bodyPr wrap="square" lIns="0" tIns="0" rIns="0" bIns="0">
              <a:spAutoFit/>
            </a:bodyPr>
            <a:lstStyle/>
            <a:p>
              <a:pPr algn="ctr"/>
              <a:r>
                <a:rPr lang="en-US" sz="1000" dirty="0">
                  <a:solidFill>
                    <a:schemeClr val="bg1"/>
                  </a:solidFill>
                </a:rPr>
                <a:t>U7</a:t>
              </a:r>
            </a:p>
          </p:txBody>
        </p:sp>
      </p:grpSp>
      <p:sp>
        <p:nvSpPr>
          <p:cNvPr id="13" name="Title 12">
            <a:extLst>
              <a:ext uri="{FF2B5EF4-FFF2-40B4-BE49-F238E27FC236}">
                <a16:creationId xmlns:a16="http://schemas.microsoft.com/office/drawing/2014/main" id="{F61A8699-3A96-433A-90C6-40FBB1178137}"/>
              </a:ext>
            </a:extLst>
          </p:cNvPr>
          <p:cNvSpPr>
            <a:spLocks noGrp="1"/>
          </p:cNvSpPr>
          <p:nvPr>
            <p:ph type="title"/>
          </p:nvPr>
        </p:nvSpPr>
        <p:spPr/>
        <p:txBody>
          <a:bodyPr>
            <a:normAutofit/>
          </a:bodyPr>
          <a:lstStyle/>
          <a:p>
            <a:r>
              <a:rPr lang="en-US" sz="3600" dirty="0"/>
              <a:t>How tiles compute while growing</a:t>
            </a:r>
            <a:br>
              <a:rPr lang="en-US" sz="3600" dirty="0"/>
            </a:br>
            <a:r>
              <a:rPr lang="en-US" sz="3600" dirty="0"/>
              <a:t>(algorithmic self-assembly)</a:t>
            </a:r>
          </a:p>
        </p:txBody>
      </p:sp>
      <p:sp>
        <p:nvSpPr>
          <p:cNvPr id="305" name="Shape 2621">
            <a:extLst>
              <a:ext uri="{FF2B5EF4-FFF2-40B4-BE49-F238E27FC236}">
                <a16:creationId xmlns:a16="http://schemas.microsoft.com/office/drawing/2014/main" id="{2BB80E18-E62C-42EF-900F-12FB3D99B97A}"/>
              </a:ext>
            </a:extLst>
          </p:cNvPr>
          <p:cNvSpPr/>
          <p:nvPr/>
        </p:nvSpPr>
        <p:spPr>
          <a:xfrm>
            <a:off x="7857915" y="3858609"/>
            <a:ext cx="144221"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rgbClr val="C00000"/>
                </a:solidFill>
              </a:rPr>
              <a:t>1</a:t>
            </a:r>
            <a:r>
              <a:rPr lang="en-US" sz="1000" baseline="-25000" dirty="0">
                <a:solidFill>
                  <a:srgbClr val="C00000"/>
                </a:solidFill>
              </a:rPr>
              <a:t>1</a:t>
            </a:r>
            <a:endParaRPr sz="1000" baseline="-25000" dirty="0">
              <a:solidFill>
                <a:srgbClr val="C00000"/>
              </a:solidFill>
            </a:endParaRPr>
          </a:p>
        </p:txBody>
      </p:sp>
      <p:sp>
        <p:nvSpPr>
          <p:cNvPr id="306" name="Shape 2621">
            <a:extLst>
              <a:ext uri="{FF2B5EF4-FFF2-40B4-BE49-F238E27FC236}">
                <a16:creationId xmlns:a16="http://schemas.microsoft.com/office/drawing/2014/main" id="{4D32828F-0875-4EDC-A184-F94F365FF3E5}"/>
              </a:ext>
            </a:extLst>
          </p:cNvPr>
          <p:cNvSpPr/>
          <p:nvPr/>
        </p:nvSpPr>
        <p:spPr>
          <a:xfrm>
            <a:off x="7878904" y="4920121"/>
            <a:ext cx="144221" cy="1538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defRPr sz="1400" b="1">
                <a:solidFill>
                  <a:srgbClr val="0632FB"/>
                </a:solidFill>
                <a:latin typeface="Helvetica"/>
                <a:ea typeface="Helvetica"/>
                <a:cs typeface="Helvetica"/>
                <a:sym typeface="Helvetica"/>
              </a:defRPr>
            </a:lvl1pPr>
          </a:lstStyle>
          <a:p>
            <a:pPr algn="ctr"/>
            <a:r>
              <a:rPr lang="en-US" sz="1000" dirty="0">
                <a:solidFill>
                  <a:schemeClr val="tx1"/>
                </a:solidFill>
              </a:rPr>
              <a:t>0</a:t>
            </a:r>
            <a:r>
              <a:rPr lang="en-US" sz="1000" baseline="-25000" dirty="0">
                <a:solidFill>
                  <a:schemeClr val="tx1"/>
                </a:solidFill>
              </a:rPr>
              <a:t>4</a:t>
            </a:r>
            <a:endParaRPr sz="1000" baseline="-25000" dirty="0">
              <a:solidFill>
                <a:schemeClr val="tx1"/>
              </a:solidFill>
            </a:endParaRPr>
          </a:p>
        </p:txBody>
      </p:sp>
      <p:sp>
        <p:nvSpPr>
          <p:cNvPr id="21" name="Slide Number Placeholder 20">
            <a:extLst>
              <a:ext uri="{FF2B5EF4-FFF2-40B4-BE49-F238E27FC236}">
                <a16:creationId xmlns:a16="http://schemas.microsoft.com/office/drawing/2014/main" id="{81A3339C-9A78-45A7-893F-71E5E7D04FC0}"/>
              </a:ext>
            </a:extLst>
          </p:cNvPr>
          <p:cNvSpPr>
            <a:spLocks noGrp="1"/>
          </p:cNvSpPr>
          <p:nvPr>
            <p:ph type="sldNum" sz="quarter" idx="12"/>
          </p:nvPr>
        </p:nvSpPr>
        <p:spPr/>
        <p:txBody>
          <a:bodyPr/>
          <a:lstStyle/>
          <a:p>
            <a:fld id="{9D23B66A-CE92-4F70-B5A2-EE913266E6CF}" type="slidenum">
              <a:rPr lang="en-US" smtClean="0"/>
              <a:pPr/>
              <a:t>119</a:t>
            </a:fld>
            <a:r>
              <a:rPr lang="en-US"/>
              <a:t>/48</a:t>
            </a:r>
            <a:endParaRPr lang="en-US" dirty="0"/>
          </a:p>
        </p:txBody>
      </p:sp>
    </p:spTree>
    <p:custDataLst>
      <p:tags r:id="rId1"/>
    </p:custDataLst>
    <p:extLst>
      <p:ext uri="{BB962C8B-B14F-4D97-AF65-F5344CB8AC3E}">
        <p14:creationId xmlns:p14="http://schemas.microsoft.com/office/powerpoint/2010/main" val="29084446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500"/>
                                        <p:tgtEl>
                                          <p:spTgt spid="2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37"/>
                                        </p:tgtEl>
                                        <p:attrNameLst>
                                          <p:attrName>style.visibility</p:attrName>
                                        </p:attrNameLst>
                                      </p:cBhvr>
                                      <p:to>
                                        <p:strVal val="visible"/>
                                      </p:to>
                                    </p:set>
                                    <p:animEffect transition="in" filter="wipe(left)">
                                      <p:cBhvr>
                                        <p:cTn id="10" dur="500"/>
                                        <p:tgtEl>
                                          <p:spTgt spid="263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89"/>
                                        </p:tgtEl>
                                        <p:attrNameLst>
                                          <p:attrName>style.visibility</p:attrName>
                                        </p:attrNameLst>
                                      </p:cBhvr>
                                      <p:to>
                                        <p:strVal val="visible"/>
                                      </p:to>
                                    </p:set>
                                    <p:anim calcmode="lin" valueType="num">
                                      <p:cBhvr additive="base">
                                        <p:cTn id="15" dur="500" fill="hold"/>
                                        <p:tgtEl>
                                          <p:spTgt spid="189"/>
                                        </p:tgtEl>
                                        <p:attrNameLst>
                                          <p:attrName>ppt_x</p:attrName>
                                        </p:attrNameLst>
                                      </p:cBhvr>
                                      <p:tavLst>
                                        <p:tav tm="0">
                                          <p:val>
                                            <p:strVal val="1+#ppt_w/2"/>
                                          </p:val>
                                        </p:tav>
                                        <p:tav tm="100000">
                                          <p:val>
                                            <p:strVal val="#ppt_x"/>
                                          </p:val>
                                        </p:tav>
                                      </p:tavLst>
                                    </p:anim>
                                    <p:anim calcmode="lin" valueType="num">
                                      <p:cBhvr additive="base">
                                        <p:cTn id="16" dur="500" fill="hold"/>
                                        <p:tgtEl>
                                          <p:spTgt spid="18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183"/>
                                        </p:tgtEl>
                                        <p:attrNameLst>
                                          <p:attrName>style.visibility</p:attrName>
                                        </p:attrNameLst>
                                      </p:cBhvr>
                                      <p:to>
                                        <p:strVal val="visible"/>
                                      </p:to>
                                    </p:set>
                                    <p:anim calcmode="lin" valueType="num">
                                      <p:cBhvr additive="base">
                                        <p:cTn id="19" dur="500" fill="hold"/>
                                        <p:tgtEl>
                                          <p:spTgt spid="183"/>
                                        </p:tgtEl>
                                        <p:attrNameLst>
                                          <p:attrName>ppt_x</p:attrName>
                                        </p:attrNameLst>
                                      </p:cBhvr>
                                      <p:tavLst>
                                        <p:tav tm="0">
                                          <p:val>
                                            <p:strVal val="1+#ppt_w/2"/>
                                          </p:val>
                                        </p:tav>
                                        <p:tav tm="100000">
                                          <p:val>
                                            <p:strVal val="#ppt_x"/>
                                          </p:val>
                                        </p:tav>
                                      </p:tavLst>
                                    </p:anim>
                                    <p:anim calcmode="lin" valueType="num">
                                      <p:cBhvr additive="base">
                                        <p:cTn id="20" dur="500" fill="hold"/>
                                        <p:tgtEl>
                                          <p:spTgt spid="18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500"/>
                                  </p:stCondLst>
                                  <p:childTnLst>
                                    <p:set>
                                      <p:cBhvr>
                                        <p:cTn id="22" dur="1" fill="hold">
                                          <p:stCondLst>
                                            <p:cond delay="0"/>
                                          </p:stCondLst>
                                        </p:cTn>
                                        <p:tgtEl>
                                          <p:spTgt spid="181"/>
                                        </p:tgtEl>
                                        <p:attrNameLst>
                                          <p:attrName>style.visibility</p:attrName>
                                        </p:attrNameLst>
                                      </p:cBhvr>
                                      <p:to>
                                        <p:strVal val="visible"/>
                                      </p:to>
                                    </p:set>
                                    <p:anim calcmode="lin" valueType="num">
                                      <p:cBhvr additive="base">
                                        <p:cTn id="23" dur="500" fill="hold"/>
                                        <p:tgtEl>
                                          <p:spTgt spid="181"/>
                                        </p:tgtEl>
                                        <p:attrNameLst>
                                          <p:attrName>ppt_x</p:attrName>
                                        </p:attrNameLst>
                                      </p:cBhvr>
                                      <p:tavLst>
                                        <p:tav tm="0">
                                          <p:val>
                                            <p:strVal val="1+#ppt_w/2"/>
                                          </p:val>
                                        </p:tav>
                                        <p:tav tm="100000">
                                          <p:val>
                                            <p:strVal val="#ppt_x"/>
                                          </p:val>
                                        </p:tav>
                                      </p:tavLst>
                                    </p:anim>
                                    <p:anim calcmode="lin" valueType="num">
                                      <p:cBhvr additive="base">
                                        <p:cTn id="24" dur="500" fill="hold"/>
                                        <p:tgtEl>
                                          <p:spTgt spid="18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190"/>
                                        </p:tgtEl>
                                        <p:attrNameLst>
                                          <p:attrName>style.visibility</p:attrName>
                                        </p:attrNameLst>
                                      </p:cBhvr>
                                      <p:to>
                                        <p:strVal val="visible"/>
                                      </p:to>
                                    </p:set>
                                    <p:anim calcmode="lin" valueType="num">
                                      <p:cBhvr additive="base">
                                        <p:cTn id="27" dur="500" fill="hold"/>
                                        <p:tgtEl>
                                          <p:spTgt spid="190"/>
                                        </p:tgtEl>
                                        <p:attrNameLst>
                                          <p:attrName>ppt_x</p:attrName>
                                        </p:attrNameLst>
                                      </p:cBhvr>
                                      <p:tavLst>
                                        <p:tav tm="0">
                                          <p:val>
                                            <p:strVal val="1+#ppt_w/2"/>
                                          </p:val>
                                        </p:tav>
                                        <p:tav tm="100000">
                                          <p:val>
                                            <p:strVal val="#ppt_x"/>
                                          </p:val>
                                        </p:tav>
                                      </p:tavLst>
                                    </p:anim>
                                    <p:anim calcmode="lin" valueType="num">
                                      <p:cBhvr additive="base">
                                        <p:cTn id="28" dur="500" fill="hold"/>
                                        <p:tgtEl>
                                          <p:spTgt spid="19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100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1250"/>
                                  </p:stCondLst>
                                  <p:childTnLst>
                                    <p:set>
                                      <p:cBhvr>
                                        <p:cTn id="34" dur="1" fill="hold">
                                          <p:stCondLst>
                                            <p:cond delay="0"/>
                                          </p:stCondLst>
                                        </p:cTn>
                                        <p:tgtEl>
                                          <p:spTgt spid="184"/>
                                        </p:tgtEl>
                                        <p:attrNameLst>
                                          <p:attrName>style.visibility</p:attrName>
                                        </p:attrNameLst>
                                      </p:cBhvr>
                                      <p:to>
                                        <p:strVal val="visible"/>
                                      </p:to>
                                    </p:set>
                                    <p:anim calcmode="lin" valueType="num">
                                      <p:cBhvr additive="base">
                                        <p:cTn id="35" dur="500" fill="hold"/>
                                        <p:tgtEl>
                                          <p:spTgt spid="184"/>
                                        </p:tgtEl>
                                        <p:attrNameLst>
                                          <p:attrName>ppt_x</p:attrName>
                                        </p:attrNameLst>
                                      </p:cBhvr>
                                      <p:tavLst>
                                        <p:tav tm="0">
                                          <p:val>
                                            <p:strVal val="1+#ppt_w/2"/>
                                          </p:val>
                                        </p:tav>
                                        <p:tav tm="100000">
                                          <p:val>
                                            <p:strVal val="#ppt_x"/>
                                          </p:val>
                                        </p:tav>
                                      </p:tavLst>
                                    </p:anim>
                                    <p:anim calcmode="lin" valueType="num">
                                      <p:cBhvr additive="base">
                                        <p:cTn id="36" dur="500" fill="hold"/>
                                        <p:tgtEl>
                                          <p:spTgt spid="18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500"/>
                                  </p:stCondLst>
                                  <p:childTnLst>
                                    <p:set>
                                      <p:cBhvr>
                                        <p:cTn id="38" dur="1" fill="hold">
                                          <p:stCondLst>
                                            <p:cond delay="0"/>
                                          </p:stCondLst>
                                        </p:cTn>
                                        <p:tgtEl>
                                          <p:spTgt spid="182"/>
                                        </p:tgtEl>
                                        <p:attrNameLst>
                                          <p:attrName>style.visibility</p:attrName>
                                        </p:attrNameLst>
                                      </p:cBhvr>
                                      <p:to>
                                        <p:strVal val="visible"/>
                                      </p:to>
                                    </p:set>
                                    <p:anim calcmode="lin" valueType="num">
                                      <p:cBhvr additive="base">
                                        <p:cTn id="39" dur="500" fill="hold"/>
                                        <p:tgtEl>
                                          <p:spTgt spid="182"/>
                                        </p:tgtEl>
                                        <p:attrNameLst>
                                          <p:attrName>ppt_x</p:attrName>
                                        </p:attrNameLst>
                                      </p:cBhvr>
                                      <p:tavLst>
                                        <p:tav tm="0">
                                          <p:val>
                                            <p:strVal val="1+#ppt_w/2"/>
                                          </p:val>
                                        </p:tav>
                                        <p:tav tm="100000">
                                          <p:val>
                                            <p:strVal val="#ppt_x"/>
                                          </p:val>
                                        </p:tav>
                                      </p:tavLst>
                                    </p:anim>
                                    <p:anim calcmode="lin" valueType="num">
                                      <p:cBhvr additive="base">
                                        <p:cTn id="40" dur="500" fill="hold"/>
                                        <p:tgtEl>
                                          <p:spTgt spid="18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2645"/>
                                        </p:tgtEl>
                                        <p:attrNameLst>
                                          <p:attrName>style.visibility</p:attrName>
                                        </p:attrNameLst>
                                      </p:cBhvr>
                                      <p:to>
                                        <p:strVal val="visible"/>
                                      </p:to>
                                    </p:set>
                                    <p:animEffect transition="in" filter="fade">
                                      <p:cBhvr>
                                        <p:cTn id="51" dur="500"/>
                                        <p:tgtEl>
                                          <p:spTgt spid="26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0"/>
                                        </p:tgtEl>
                                        <p:attrNameLst>
                                          <p:attrName>style.visibility</p:attrName>
                                        </p:attrNameLst>
                                      </p:cBhvr>
                                      <p:to>
                                        <p:strVal val="visible"/>
                                      </p:to>
                                    </p:set>
                                    <p:animEffect transition="in" filter="fade">
                                      <p:cBhvr>
                                        <p:cTn id="57" dur="500"/>
                                        <p:tgtEl>
                                          <p:spTgt spid="2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500"/>
                                        <p:tgtEl>
                                          <p:spTgt spid="2050"/>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40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273"/>
                                        </p:tgtEl>
                                        <p:attrNameLst>
                                          <p:attrName>style.visibility</p:attrName>
                                        </p:attrNameLst>
                                      </p:cBhvr>
                                      <p:to>
                                        <p:strVal val="visible"/>
                                      </p:to>
                                    </p:set>
                                    <p:anim calcmode="lin" valueType="num">
                                      <p:cBhvr additive="base">
                                        <p:cTn id="71" dur="500" fill="hold"/>
                                        <p:tgtEl>
                                          <p:spTgt spid="273"/>
                                        </p:tgtEl>
                                        <p:attrNameLst>
                                          <p:attrName>ppt_x</p:attrName>
                                        </p:attrNameLst>
                                      </p:cBhvr>
                                      <p:tavLst>
                                        <p:tav tm="0">
                                          <p:val>
                                            <p:strVal val="1+#ppt_w/2"/>
                                          </p:val>
                                        </p:tav>
                                        <p:tav tm="100000">
                                          <p:val>
                                            <p:strVal val="#ppt_x"/>
                                          </p:val>
                                        </p:tav>
                                      </p:tavLst>
                                    </p:anim>
                                    <p:anim calcmode="lin" valueType="num">
                                      <p:cBhvr additive="base">
                                        <p:cTn id="72" dur="500" fill="hold"/>
                                        <p:tgtEl>
                                          <p:spTgt spid="27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100"/>
                                  </p:stCondLst>
                                  <p:childTnLst>
                                    <p:set>
                                      <p:cBhvr>
                                        <p:cTn id="74" dur="1" fill="hold">
                                          <p:stCondLst>
                                            <p:cond delay="0"/>
                                          </p:stCondLst>
                                        </p:cTn>
                                        <p:tgtEl>
                                          <p:spTgt spid="265"/>
                                        </p:tgtEl>
                                        <p:attrNameLst>
                                          <p:attrName>style.visibility</p:attrName>
                                        </p:attrNameLst>
                                      </p:cBhvr>
                                      <p:to>
                                        <p:strVal val="visible"/>
                                      </p:to>
                                    </p:set>
                                    <p:anim calcmode="lin" valueType="num">
                                      <p:cBhvr additive="base">
                                        <p:cTn id="75" dur="500" fill="hold"/>
                                        <p:tgtEl>
                                          <p:spTgt spid="265"/>
                                        </p:tgtEl>
                                        <p:attrNameLst>
                                          <p:attrName>ppt_x</p:attrName>
                                        </p:attrNameLst>
                                      </p:cBhvr>
                                      <p:tavLst>
                                        <p:tav tm="0">
                                          <p:val>
                                            <p:strVal val="1+#ppt_w/2"/>
                                          </p:val>
                                        </p:tav>
                                        <p:tav tm="100000">
                                          <p:val>
                                            <p:strVal val="#ppt_x"/>
                                          </p:val>
                                        </p:tav>
                                      </p:tavLst>
                                    </p:anim>
                                    <p:anim calcmode="lin" valueType="num">
                                      <p:cBhvr additive="base">
                                        <p:cTn id="76" dur="500" fill="hold"/>
                                        <p:tgtEl>
                                          <p:spTgt spid="265"/>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200"/>
                                  </p:stCondLst>
                                  <p:childTnLst>
                                    <p:set>
                                      <p:cBhvr>
                                        <p:cTn id="78" dur="1" fill="hold">
                                          <p:stCondLst>
                                            <p:cond delay="0"/>
                                          </p:stCondLst>
                                        </p:cTn>
                                        <p:tgtEl>
                                          <p:spTgt spid="263"/>
                                        </p:tgtEl>
                                        <p:attrNameLst>
                                          <p:attrName>style.visibility</p:attrName>
                                        </p:attrNameLst>
                                      </p:cBhvr>
                                      <p:to>
                                        <p:strVal val="visible"/>
                                      </p:to>
                                    </p:set>
                                    <p:anim calcmode="lin" valueType="num">
                                      <p:cBhvr additive="base">
                                        <p:cTn id="79" dur="500" fill="hold"/>
                                        <p:tgtEl>
                                          <p:spTgt spid="263"/>
                                        </p:tgtEl>
                                        <p:attrNameLst>
                                          <p:attrName>ppt_x</p:attrName>
                                        </p:attrNameLst>
                                      </p:cBhvr>
                                      <p:tavLst>
                                        <p:tav tm="0">
                                          <p:val>
                                            <p:strVal val="1+#ppt_w/2"/>
                                          </p:val>
                                        </p:tav>
                                        <p:tav tm="100000">
                                          <p:val>
                                            <p:strVal val="#ppt_x"/>
                                          </p:val>
                                        </p:tav>
                                      </p:tavLst>
                                    </p:anim>
                                    <p:anim calcmode="lin" valueType="num">
                                      <p:cBhvr additive="base">
                                        <p:cTn id="80" dur="500" fill="hold"/>
                                        <p:tgtEl>
                                          <p:spTgt spid="263"/>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300"/>
                                  </p:stCondLst>
                                  <p:childTnLst>
                                    <p:set>
                                      <p:cBhvr>
                                        <p:cTn id="82" dur="1" fill="hold">
                                          <p:stCondLst>
                                            <p:cond delay="0"/>
                                          </p:stCondLst>
                                        </p:cTn>
                                        <p:tgtEl>
                                          <p:spTgt spid="274"/>
                                        </p:tgtEl>
                                        <p:attrNameLst>
                                          <p:attrName>style.visibility</p:attrName>
                                        </p:attrNameLst>
                                      </p:cBhvr>
                                      <p:to>
                                        <p:strVal val="visible"/>
                                      </p:to>
                                    </p:set>
                                    <p:anim calcmode="lin" valueType="num">
                                      <p:cBhvr additive="base">
                                        <p:cTn id="83" dur="500" fill="hold"/>
                                        <p:tgtEl>
                                          <p:spTgt spid="274"/>
                                        </p:tgtEl>
                                        <p:attrNameLst>
                                          <p:attrName>ppt_x</p:attrName>
                                        </p:attrNameLst>
                                      </p:cBhvr>
                                      <p:tavLst>
                                        <p:tav tm="0">
                                          <p:val>
                                            <p:strVal val="1+#ppt_w/2"/>
                                          </p:val>
                                        </p:tav>
                                        <p:tav tm="100000">
                                          <p:val>
                                            <p:strVal val="#ppt_x"/>
                                          </p:val>
                                        </p:tav>
                                      </p:tavLst>
                                    </p:anim>
                                    <p:anim calcmode="lin" valueType="num">
                                      <p:cBhvr additive="base">
                                        <p:cTn id="84" dur="500" fill="hold"/>
                                        <p:tgtEl>
                                          <p:spTgt spid="274"/>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400"/>
                                  </p:stCondLst>
                                  <p:childTnLst>
                                    <p:set>
                                      <p:cBhvr>
                                        <p:cTn id="86" dur="1" fill="hold">
                                          <p:stCondLst>
                                            <p:cond delay="0"/>
                                          </p:stCondLst>
                                        </p:cTn>
                                        <p:tgtEl>
                                          <p:spTgt spid="262"/>
                                        </p:tgtEl>
                                        <p:attrNameLst>
                                          <p:attrName>style.visibility</p:attrName>
                                        </p:attrNameLst>
                                      </p:cBhvr>
                                      <p:to>
                                        <p:strVal val="visible"/>
                                      </p:to>
                                    </p:set>
                                    <p:anim calcmode="lin" valueType="num">
                                      <p:cBhvr additive="base">
                                        <p:cTn id="87" dur="500" fill="hold"/>
                                        <p:tgtEl>
                                          <p:spTgt spid="262"/>
                                        </p:tgtEl>
                                        <p:attrNameLst>
                                          <p:attrName>ppt_x</p:attrName>
                                        </p:attrNameLst>
                                      </p:cBhvr>
                                      <p:tavLst>
                                        <p:tav tm="0">
                                          <p:val>
                                            <p:strVal val="1+#ppt_w/2"/>
                                          </p:val>
                                        </p:tav>
                                        <p:tav tm="100000">
                                          <p:val>
                                            <p:strVal val="#ppt_x"/>
                                          </p:val>
                                        </p:tav>
                                      </p:tavLst>
                                    </p:anim>
                                    <p:anim calcmode="lin" valueType="num">
                                      <p:cBhvr additive="base">
                                        <p:cTn id="88" dur="500" fill="hold"/>
                                        <p:tgtEl>
                                          <p:spTgt spid="262"/>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500"/>
                                  </p:stCondLst>
                                  <p:childTnLst>
                                    <p:set>
                                      <p:cBhvr>
                                        <p:cTn id="90" dur="1" fill="hold">
                                          <p:stCondLst>
                                            <p:cond delay="0"/>
                                          </p:stCondLst>
                                        </p:cTn>
                                        <p:tgtEl>
                                          <p:spTgt spid="266"/>
                                        </p:tgtEl>
                                        <p:attrNameLst>
                                          <p:attrName>style.visibility</p:attrName>
                                        </p:attrNameLst>
                                      </p:cBhvr>
                                      <p:to>
                                        <p:strVal val="visible"/>
                                      </p:to>
                                    </p:set>
                                    <p:anim calcmode="lin" valueType="num">
                                      <p:cBhvr additive="base">
                                        <p:cTn id="91" dur="500" fill="hold"/>
                                        <p:tgtEl>
                                          <p:spTgt spid="266"/>
                                        </p:tgtEl>
                                        <p:attrNameLst>
                                          <p:attrName>ppt_x</p:attrName>
                                        </p:attrNameLst>
                                      </p:cBhvr>
                                      <p:tavLst>
                                        <p:tav tm="0">
                                          <p:val>
                                            <p:strVal val="1+#ppt_w/2"/>
                                          </p:val>
                                        </p:tav>
                                        <p:tav tm="100000">
                                          <p:val>
                                            <p:strVal val="#ppt_x"/>
                                          </p:val>
                                        </p:tav>
                                      </p:tavLst>
                                    </p:anim>
                                    <p:anim calcmode="lin" valueType="num">
                                      <p:cBhvr additive="base">
                                        <p:cTn id="92" dur="500" fill="hold"/>
                                        <p:tgtEl>
                                          <p:spTgt spid="266"/>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600"/>
                                  </p:stCondLst>
                                  <p:childTnLst>
                                    <p:set>
                                      <p:cBhvr>
                                        <p:cTn id="94" dur="1" fill="hold">
                                          <p:stCondLst>
                                            <p:cond delay="0"/>
                                          </p:stCondLst>
                                        </p:cTn>
                                        <p:tgtEl>
                                          <p:spTgt spid="264"/>
                                        </p:tgtEl>
                                        <p:attrNameLst>
                                          <p:attrName>style.visibility</p:attrName>
                                        </p:attrNameLst>
                                      </p:cBhvr>
                                      <p:to>
                                        <p:strVal val="visible"/>
                                      </p:to>
                                    </p:set>
                                    <p:anim calcmode="lin" valueType="num">
                                      <p:cBhvr additive="base">
                                        <p:cTn id="95" dur="500" fill="hold"/>
                                        <p:tgtEl>
                                          <p:spTgt spid="264"/>
                                        </p:tgtEl>
                                        <p:attrNameLst>
                                          <p:attrName>ppt_x</p:attrName>
                                        </p:attrNameLst>
                                      </p:cBhvr>
                                      <p:tavLst>
                                        <p:tav tm="0">
                                          <p:val>
                                            <p:strVal val="1+#ppt_w/2"/>
                                          </p:val>
                                        </p:tav>
                                        <p:tav tm="100000">
                                          <p:val>
                                            <p:strVal val="#ppt_x"/>
                                          </p:val>
                                        </p:tav>
                                      </p:tavLst>
                                    </p:anim>
                                    <p:anim calcmode="lin" valueType="num">
                                      <p:cBhvr additive="base">
                                        <p:cTn id="96" dur="500" fill="hold"/>
                                        <p:tgtEl>
                                          <p:spTgt spid="264"/>
                                        </p:tgtEl>
                                        <p:attrNameLst>
                                          <p:attrName>ppt_y</p:attrName>
                                        </p:attrNameLst>
                                      </p:cBhvr>
                                      <p:tavLst>
                                        <p:tav tm="0">
                                          <p:val>
                                            <p:strVal val="#ppt_y"/>
                                          </p:val>
                                        </p:tav>
                                        <p:tav tm="100000">
                                          <p:val>
                                            <p:strVal val="#ppt_y"/>
                                          </p:val>
                                        </p:tav>
                                      </p:tavLst>
                                    </p:anim>
                                  </p:childTnLst>
                                </p:cTn>
                              </p:par>
                              <p:par>
                                <p:cTn id="97" presetID="10" presetClass="entr" presetSubtype="0" fill="hold" nodeType="withEffect">
                                  <p:stCondLst>
                                    <p:cond delay="700"/>
                                  </p:stCondLst>
                                  <p:childTnLst>
                                    <p:set>
                                      <p:cBhvr>
                                        <p:cTn id="98" dur="1" fill="hold">
                                          <p:stCondLst>
                                            <p:cond delay="0"/>
                                          </p:stCondLst>
                                        </p:cTn>
                                        <p:tgtEl>
                                          <p:spTgt spid="270"/>
                                        </p:tgtEl>
                                        <p:attrNameLst>
                                          <p:attrName>style.visibility</p:attrName>
                                        </p:attrNameLst>
                                      </p:cBhvr>
                                      <p:to>
                                        <p:strVal val="visible"/>
                                      </p:to>
                                    </p:set>
                                    <p:animEffect transition="in" filter="fade">
                                      <p:cBhvr>
                                        <p:cTn id="99" dur="500"/>
                                        <p:tgtEl>
                                          <p:spTgt spid="270"/>
                                        </p:tgtEl>
                                      </p:cBhvr>
                                    </p:animEffect>
                                  </p:childTnLst>
                                </p:cTn>
                              </p:par>
                              <p:par>
                                <p:cTn id="100" presetID="10" presetClass="entr" presetSubtype="0" fill="hold" nodeType="withEffect">
                                  <p:stCondLst>
                                    <p:cond delay="700"/>
                                  </p:stCondLst>
                                  <p:childTnLst>
                                    <p:set>
                                      <p:cBhvr>
                                        <p:cTn id="101" dur="1" fill="hold">
                                          <p:stCondLst>
                                            <p:cond delay="0"/>
                                          </p:stCondLst>
                                        </p:cTn>
                                        <p:tgtEl>
                                          <p:spTgt spid="267"/>
                                        </p:tgtEl>
                                        <p:attrNameLst>
                                          <p:attrName>style.visibility</p:attrName>
                                        </p:attrNameLst>
                                      </p:cBhvr>
                                      <p:to>
                                        <p:strVal val="visible"/>
                                      </p:to>
                                    </p:set>
                                    <p:animEffect transition="in" filter="fade">
                                      <p:cBhvr>
                                        <p:cTn id="102" dur="500"/>
                                        <p:tgtEl>
                                          <p:spTgt spid="267"/>
                                        </p:tgtEl>
                                      </p:cBhvr>
                                    </p:animEffect>
                                  </p:childTnLst>
                                </p:cTn>
                              </p:par>
                              <p:par>
                                <p:cTn id="103" presetID="2" presetClass="entr" presetSubtype="2" fill="hold" grpId="0" nodeType="withEffect">
                                  <p:stCondLst>
                                    <p:cond delay="700"/>
                                  </p:stCondLst>
                                  <p:childTnLst>
                                    <p:set>
                                      <p:cBhvr>
                                        <p:cTn id="104" dur="1" fill="hold">
                                          <p:stCondLst>
                                            <p:cond delay="0"/>
                                          </p:stCondLst>
                                        </p:cTn>
                                        <p:tgtEl>
                                          <p:spTgt spid="286"/>
                                        </p:tgtEl>
                                        <p:attrNameLst>
                                          <p:attrName>style.visibility</p:attrName>
                                        </p:attrNameLst>
                                      </p:cBhvr>
                                      <p:to>
                                        <p:strVal val="visible"/>
                                      </p:to>
                                    </p:set>
                                    <p:anim calcmode="lin" valueType="num">
                                      <p:cBhvr additive="base">
                                        <p:cTn id="105" dur="500" fill="hold"/>
                                        <p:tgtEl>
                                          <p:spTgt spid="286"/>
                                        </p:tgtEl>
                                        <p:attrNameLst>
                                          <p:attrName>ppt_x</p:attrName>
                                        </p:attrNameLst>
                                      </p:cBhvr>
                                      <p:tavLst>
                                        <p:tav tm="0">
                                          <p:val>
                                            <p:strVal val="1+#ppt_w/2"/>
                                          </p:val>
                                        </p:tav>
                                        <p:tav tm="100000">
                                          <p:val>
                                            <p:strVal val="#ppt_x"/>
                                          </p:val>
                                        </p:tav>
                                      </p:tavLst>
                                    </p:anim>
                                    <p:anim calcmode="lin" valueType="num">
                                      <p:cBhvr additive="base">
                                        <p:cTn id="106" dur="500" fill="hold"/>
                                        <p:tgtEl>
                                          <p:spTgt spid="286"/>
                                        </p:tgtEl>
                                        <p:attrNameLst>
                                          <p:attrName>ppt_y</p:attrName>
                                        </p:attrNameLst>
                                      </p:cBhvr>
                                      <p:tavLst>
                                        <p:tav tm="0">
                                          <p:val>
                                            <p:strVal val="#ppt_y"/>
                                          </p:val>
                                        </p:tav>
                                        <p:tav tm="100000">
                                          <p:val>
                                            <p:strVal val="#ppt_y"/>
                                          </p:val>
                                        </p:tav>
                                      </p:tavLst>
                                    </p:anim>
                                  </p:childTnLst>
                                </p:cTn>
                              </p:par>
                            </p:childTnLst>
                          </p:cTn>
                        </p:par>
                        <p:par>
                          <p:cTn id="107" fill="hold">
                            <p:stCondLst>
                              <p:cond delay="1200"/>
                            </p:stCondLst>
                            <p:childTnLst>
                              <p:par>
                                <p:cTn id="108" presetID="2" presetClass="entr" presetSubtype="2" fill="hold" grpId="0" nodeType="afterEffect">
                                  <p:stCondLst>
                                    <p:cond delay="0"/>
                                  </p:stCondLst>
                                  <p:childTnLst>
                                    <p:set>
                                      <p:cBhvr>
                                        <p:cTn id="109" dur="1" fill="hold">
                                          <p:stCondLst>
                                            <p:cond delay="0"/>
                                          </p:stCondLst>
                                        </p:cTn>
                                        <p:tgtEl>
                                          <p:spTgt spid="278"/>
                                        </p:tgtEl>
                                        <p:attrNameLst>
                                          <p:attrName>style.visibility</p:attrName>
                                        </p:attrNameLst>
                                      </p:cBhvr>
                                      <p:to>
                                        <p:strVal val="visible"/>
                                      </p:to>
                                    </p:set>
                                    <p:anim calcmode="lin" valueType="num">
                                      <p:cBhvr additive="base">
                                        <p:cTn id="110" dur="500" fill="hold"/>
                                        <p:tgtEl>
                                          <p:spTgt spid="278"/>
                                        </p:tgtEl>
                                        <p:attrNameLst>
                                          <p:attrName>ppt_x</p:attrName>
                                        </p:attrNameLst>
                                      </p:cBhvr>
                                      <p:tavLst>
                                        <p:tav tm="0">
                                          <p:val>
                                            <p:strVal val="1+#ppt_w/2"/>
                                          </p:val>
                                        </p:tav>
                                        <p:tav tm="100000">
                                          <p:val>
                                            <p:strVal val="#ppt_x"/>
                                          </p:val>
                                        </p:tav>
                                      </p:tavLst>
                                    </p:anim>
                                    <p:anim calcmode="lin" valueType="num">
                                      <p:cBhvr additive="base">
                                        <p:cTn id="111" dur="500" fill="hold"/>
                                        <p:tgtEl>
                                          <p:spTgt spid="278"/>
                                        </p:tgtEl>
                                        <p:attrNameLst>
                                          <p:attrName>ppt_y</p:attrName>
                                        </p:attrNameLst>
                                      </p:cBhvr>
                                      <p:tavLst>
                                        <p:tav tm="0">
                                          <p:val>
                                            <p:strVal val="#ppt_y"/>
                                          </p:val>
                                        </p:tav>
                                        <p:tav tm="100000">
                                          <p:val>
                                            <p:strVal val="#ppt_y"/>
                                          </p:val>
                                        </p:tav>
                                      </p:tavLst>
                                    </p:anim>
                                  </p:childTnLst>
                                </p:cTn>
                              </p:par>
                              <p:par>
                                <p:cTn id="112" presetID="2" presetClass="entr" presetSubtype="2" fill="hold" grpId="0" nodeType="withEffect">
                                  <p:stCondLst>
                                    <p:cond delay="100"/>
                                  </p:stCondLst>
                                  <p:childTnLst>
                                    <p:set>
                                      <p:cBhvr>
                                        <p:cTn id="113" dur="1" fill="hold">
                                          <p:stCondLst>
                                            <p:cond delay="0"/>
                                          </p:stCondLst>
                                        </p:cTn>
                                        <p:tgtEl>
                                          <p:spTgt spid="276"/>
                                        </p:tgtEl>
                                        <p:attrNameLst>
                                          <p:attrName>style.visibility</p:attrName>
                                        </p:attrNameLst>
                                      </p:cBhvr>
                                      <p:to>
                                        <p:strVal val="visible"/>
                                      </p:to>
                                    </p:set>
                                    <p:anim calcmode="lin" valueType="num">
                                      <p:cBhvr additive="base">
                                        <p:cTn id="114" dur="500" fill="hold"/>
                                        <p:tgtEl>
                                          <p:spTgt spid="276"/>
                                        </p:tgtEl>
                                        <p:attrNameLst>
                                          <p:attrName>ppt_x</p:attrName>
                                        </p:attrNameLst>
                                      </p:cBhvr>
                                      <p:tavLst>
                                        <p:tav tm="0">
                                          <p:val>
                                            <p:strVal val="1+#ppt_w/2"/>
                                          </p:val>
                                        </p:tav>
                                        <p:tav tm="100000">
                                          <p:val>
                                            <p:strVal val="#ppt_x"/>
                                          </p:val>
                                        </p:tav>
                                      </p:tavLst>
                                    </p:anim>
                                    <p:anim calcmode="lin" valueType="num">
                                      <p:cBhvr additive="base">
                                        <p:cTn id="115" dur="500" fill="hold"/>
                                        <p:tgtEl>
                                          <p:spTgt spid="276"/>
                                        </p:tgtEl>
                                        <p:attrNameLst>
                                          <p:attrName>ppt_y</p:attrName>
                                        </p:attrNameLst>
                                      </p:cBhvr>
                                      <p:tavLst>
                                        <p:tav tm="0">
                                          <p:val>
                                            <p:strVal val="#ppt_y"/>
                                          </p:val>
                                        </p:tav>
                                        <p:tav tm="100000">
                                          <p:val>
                                            <p:strVal val="#ppt_y"/>
                                          </p:val>
                                        </p:tav>
                                      </p:tavLst>
                                    </p:anim>
                                  </p:childTnLst>
                                </p:cTn>
                              </p:par>
                              <p:par>
                                <p:cTn id="116" presetID="2" presetClass="entr" presetSubtype="2" fill="hold" grpId="0" nodeType="withEffect">
                                  <p:stCondLst>
                                    <p:cond delay="200"/>
                                  </p:stCondLst>
                                  <p:childTnLst>
                                    <p:set>
                                      <p:cBhvr>
                                        <p:cTn id="117" dur="1" fill="hold">
                                          <p:stCondLst>
                                            <p:cond delay="0"/>
                                          </p:stCondLst>
                                        </p:cTn>
                                        <p:tgtEl>
                                          <p:spTgt spid="287"/>
                                        </p:tgtEl>
                                        <p:attrNameLst>
                                          <p:attrName>style.visibility</p:attrName>
                                        </p:attrNameLst>
                                      </p:cBhvr>
                                      <p:to>
                                        <p:strVal val="visible"/>
                                      </p:to>
                                    </p:set>
                                    <p:anim calcmode="lin" valueType="num">
                                      <p:cBhvr additive="base">
                                        <p:cTn id="118" dur="500" fill="hold"/>
                                        <p:tgtEl>
                                          <p:spTgt spid="287"/>
                                        </p:tgtEl>
                                        <p:attrNameLst>
                                          <p:attrName>ppt_x</p:attrName>
                                        </p:attrNameLst>
                                      </p:cBhvr>
                                      <p:tavLst>
                                        <p:tav tm="0">
                                          <p:val>
                                            <p:strVal val="1+#ppt_w/2"/>
                                          </p:val>
                                        </p:tav>
                                        <p:tav tm="100000">
                                          <p:val>
                                            <p:strVal val="#ppt_x"/>
                                          </p:val>
                                        </p:tav>
                                      </p:tavLst>
                                    </p:anim>
                                    <p:anim calcmode="lin" valueType="num">
                                      <p:cBhvr additive="base">
                                        <p:cTn id="119" dur="500" fill="hold"/>
                                        <p:tgtEl>
                                          <p:spTgt spid="287"/>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300"/>
                                  </p:stCondLst>
                                  <p:childTnLst>
                                    <p:set>
                                      <p:cBhvr>
                                        <p:cTn id="121" dur="1" fill="hold">
                                          <p:stCondLst>
                                            <p:cond delay="0"/>
                                          </p:stCondLst>
                                        </p:cTn>
                                        <p:tgtEl>
                                          <p:spTgt spid="275"/>
                                        </p:tgtEl>
                                        <p:attrNameLst>
                                          <p:attrName>style.visibility</p:attrName>
                                        </p:attrNameLst>
                                      </p:cBhvr>
                                      <p:to>
                                        <p:strVal val="visible"/>
                                      </p:to>
                                    </p:set>
                                    <p:anim calcmode="lin" valueType="num">
                                      <p:cBhvr additive="base">
                                        <p:cTn id="122" dur="500" fill="hold"/>
                                        <p:tgtEl>
                                          <p:spTgt spid="275"/>
                                        </p:tgtEl>
                                        <p:attrNameLst>
                                          <p:attrName>ppt_x</p:attrName>
                                        </p:attrNameLst>
                                      </p:cBhvr>
                                      <p:tavLst>
                                        <p:tav tm="0">
                                          <p:val>
                                            <p:strVal val="1+#ppt_w/2"/>
                                          </p:val>
                                        </p:tav>
                                        <p:tav tm="100000">
                                          <p:val>
                                            <p:strVal val="#ppt_x"/>
                                          </p:val>
                                        </p:tav>
                                      </p:tavLst>
                                    </p:anim>
                                    <p:anim calcmode="lin" valueType="num">
                                      <p:cBhvr additive="base">
                                        <p:cTn id="123" dur="500" fill="hold"/>
                                        <p:tgtEl>
                                          <p:spTgt spid="275"/>
                                        </p:tgtEl>
                                        <p:attrNameLst>
                                          <p:attrName>ppt_y</p:attrName>
                                        </p:attrNameLst>
                                      </p:cBhvr>
                                      <p:tavLst>
                                        <p:tav tm="0">
                                          <p:val>
                                            <p:strVal val="#ppt_y"/>
                                          </p:val>
                                        </p:tav>
                                        <p:tav tm="100000">
                                          <p:val>
                                            <p:strVal val="#ppt_y"/>
                                          </p:val>
                                        </p:tav>
                                      </p:tavLst>
                                    </p:anim>
                                  </p:childTnLst>
                                </p:cTn>
                              </p:par>
                              <p:par>
                                <p:cTn id="124" presetID="2" presetClass="entr" presetSubtype="2" fill="hold" grpId="0" nodeType="withEffect">
                                  <p:stCondLst>
                                    <p:cond delay="400"/>
                                  </p:stCondLst>
                                  <p:childTnLst>
                                    <p:set>
                                      <p:cBhvr>
                                        <p:cTn id="125" dur="1" fill="hold">
                                          <p:stCondLst>
                                            <p:cond delay="0"/>
                                          </p:stCondLst>
                                        </p:cTn>
                                        <p:tgtEl>
                                          <p:spTgt spid="279"/>
                                        </p:tgtEl>
                                        <p:attrNameLst>
                                          <p:attrName>style.visibility</p:attrName>
                                        </p:attrNameLst>
                                      </p:cBhvr>
                                      <p:to>
                                        <p:strVal val="visible"/>
                                      </p:to>
                                    </p:set>
                                    <p:anim calcmode="lin" valueType="num">
                                      <p:cBhvr additive="base">
                                        <p:cTn id="126" dur="500" fill="hold"/>
                                        <p:tgtEl>
                                          <p:spTgt spid="279"/>
                                        </p:tgtEl>
                                        <p:attrNameLst>
                                          <p:attrName>ppt_x</p:attrName>
                                        </p:attrNameLst>
                                      </p:cBhvr>
                                      <p:tavLst>
                                        <p:tav tm="0">
                                          <p:val>
                                            <p:strVal val="1+#ppt_w/2"/>
                                          </p:val>
                                        </p:tav>
                                        <p:tav tm="100000">
                                          <p:val>
                                            <p:strVal val="#ppt_x"/>
                                          </p:val>
                                        </p:tav>
                                      </p:tavLst>
                                    </p:anim>
                                    <p:anim calcmode="lin" valueType="num">
                                      <p:cBhvr additive="base">
                                        <p:cTn id="127" dur="500" fill="hold"/>
                                        <p:tgtEl>
                                          <p:spTgt spid="279"/>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500"/>
                                  </p:stCondLst>
                                  <p:childTnLst>
                                    <p:set>
                                      <p:cBhvr>
                                        <p:cTn id="129" dur="1" fill="hold">
                                          <p:stCondLst>
                                            <p:cond delay="0"/>
                                          </p:stCondLst>
                                        </p:cTn>
                                        <p:tgtEl>
                                          <p:spTgt spid="277"/>
                                        </p:tgtEl>
                                        <p:attrNameLst>
                                          <p:attrName>style.visibility</p:attrName>
                                        </p:attrNameLst>
                                      </p:cBhvr>
                                      <p:to>
                                        <p:strVal val="visible"/>
                                      </p:to>
                                    </p:set>
                                    <p:anim calcmode="lin" valueType="num">
                                      <p:cBhvr additive="base">
                                        <p:cTn id="130" dur="500" fill="hold"/>
                                        <p:tgtEl>
                                          <p:spTgt spid="277"/>
                                        </p:tgtEl>
                                        <p:attrNameLst>
                                          <p:attrName>ppt_x</p:attrName>
                                        </p:attrNameLst>
                                      </p:cBhvr>
                                      <p:tavLst>
                                        <p:tav tm="0">
                                          <p:val>
                                            <p:strVal val="1+#ppt_w/2"/>
                                          </p:val>
                                        </p:tav>
                                        <p:tav tm="100000">
                                          <p:val>
                                            <p:strVal val="#ppt_x"/>
                                          </p:val>
                                        </p:tav>
                                      </p:tavLst>
                                    </p:anim>
                                    <p:anim calcmode="lin" valueType="num">
                                      <p:cBhvr additive="base">
                                        <p:cTn id="131" dur="500" fill="hold"/>
                                        <p:tgtEl>
                                          <p:spTgt spid="277"/>
                                        </p:tgtEl>
                                        <p:attrNameLst>
                                          <p:attrName>ppt_y</p:attrName>
                                        </p:attrNameLst>
                                      </p:cBhvr>
                                      <p:tavLst>
                                        <p:tav tm="0">
                                          <p:val>
                                            <p:strVal val="#ppt_y"/>
                                          </p:val>
                                        </p:tav>
                                        <p:tav tm="100000">
                                          <p:val>
                                            <p:strVal val="#ppt_y"/>
                                          </p:val>
                                        </p:tav>
                                      </p:tavLst>
                                    </p:anim>
                                  </p:childTnLst>
                                </p:cTn>
                              </p:par>
                              <p:par>
                                <p:cTn id="132" presetID="10" presetClass="entr" presetSubtype="0" fill="hold" nodeType="withEffect">
                                  <p:stCondLst>
                                    <p:cond delay="600"/>
                                  </p:stCondLst>
                                  <p:childTnLst>
                                    <p:set>
                                      <p:cBhvr>
                                        <p:cTn id="133" dur="1" fill="hold">
                                          <p:stCondLst>
                                            <p:cond delay="0"/>
                                          </p:stCondLst>
                                        </p:cTn>
                                        <p:tgtEl>
                                          <p:spTgt spid="283"/>
                                        </p:tgtEl>
                                        <p:attrNameLst>
                                          <p:attrName>style.visibility</p:attrName>
                                        </p:attrNameLst>
                                      </p:cBhvr>
                                      <p:to>
                                        <p:strVal val="visible"/>
                                      </p:to>
                                    </p:set>
                                    <p:animEffect transition="in" filter="fade">
                                      <p:cBhvr>
                                        <p:cTn id="134" dur="500"/>
                                        <p:tgtEl>
                                          <p:spTgt spid="283"/>
                                        </p:tgtEl>
                                      </p:cBhvr>
                                    </p:animEffect>
                                  </p:childTnLst>
                                </p:cTn>
                              </p:par>
                              <p:par>
                                <p:cTn id="135" presetID="10" presetClass="entr" presetSubtype="0" fill="hold" nodeType="withEffect">
                                  <p:stCondLst>
                                    <p:cond delay="600"/>
                                  </p:stCondLst>
                                  <p:childTnLst>
                                    <p:set>
                                      <p:cBhvr>
                                        <p:cTn id="136" dur="1" fill="hold">
                                          <p:stCondLst>
                                            <p:cond delay="0"/>
                                          </p:stCondLst>
                                        </p:cTn>
                                        <p:tgtEl>
                                          <p:spTgt spid="280"/>
                                        </p:tgtEl>
                                        <p:attrNameLst>
                                          <p:attrName>style.visibility</p:attrName>
                                        </p:attrNameLst>
                                      </p:cBhvr>
                                      <p:to>
                                        <p:strVal val="visible"/>
                                      </p:to>
                                    </p:set>
                                    <p:animEffect transition="in" filter="fade">
                                      <p:cBhvr>
                                        <p:cTn id="137" dur="500"/>
                                        <p:tgtEl>
                                          <p:spTgt spid="280"/>
                                        </p:tgtEl>
                                      </p:cBhvr>
                                    </p:animEffect>
                                  </p:childTnLst>
                                </p:cTn>
                              </p:par>
                            </p:childTnLst>
                          </p:cTn>
                        </p:par>
                      </p:childTnLst>
                    </p:cTn>
                  </p:par>
                  <p:par>
                    <p:cTn id="138" fill="hold">
                      <p:stCondLst>
                        <p:cond delay="indefinite"/>
                      </p:stCondLst>
                      <p:childTnLst>
                        <p:par>
                          <p:cTn id="139" fill="hold">
                            <p:stCondLst>
                              <p:cond delay="0"/>
                            </p:stCondLst>
                            <p:childTnLst>
                              <p:par>
                                <p:cTn id="140" presetID="23" presetClass="entr" presetSubtype="32" fill="hold" grpId="0" nodeType="clickEffect">
                                  <p:stCondLst>
                                    <p:cond delay="0"/>
                                  </p:stCondLst>
                                  <p:childTnLst>
                                    <p:set>
                                      <p:cBhvr>
                                        <p:cTn id="141" dur="1" fill="hold">
                                          <p:stCondLst>
                                            <p:cond delay="0"/>
                                          </p:stCondLst>
                                        </p:cTn>
                                        <p:tgtEl>
                                          <p:spTgt spid="162"/>
                                        </p:tgtEl>
                                        <p:attrNameLst>
                                          <p:attrName>style.visibility</p:attrName>
                                        </p:attrNameLst>
                                      </p:cBhvr>
                                      <p:to>
                                        <p:strVal val="visible"/>
                                      </p:to>
                                    </p:set>
                                    <p:anim calcmode="lin" valueType="num">
                                      <p:cBhvr>
                                        <p:cTn id="142" dur="2000" fill="hold"/>
                                        <p:tgtEl>
                                          <p:spTgt spid="162"/>
                                        </p:tgtEl>
                                        <p:attrNameLst>
                                          <p:attrName>ppt_w</p:attrName>
                                        </p:attrNameLst>
                                      </p:cBhvr>
                                      <p:tavLst>
                                        <p:tav tm="0">
                                          <p:val>
                                            <p:strVal val="4*#ppt_w"/>
                                          </p:val>
                                        </p:tav>
                                        <p:tav tm="100000">
                                          <p:val>
                                            <p:strVal val="#ppt_w"/>
                                          </p:val>
                                        </p:tav>
                                      </p:tavLst>
                                    </p:anim>
                                    <p:anim calcmode="lin" valueType="num">
                                      <p:cBhvr>
                                        <p:cTn id="143" dur="2000" fill="hold"/>
                                        <p:tgtEl>
                                          <p:spTgt spid="162"/>
                                        </p:tgtEl>
                                        <p:attrNameLst>
                                          <p:attrName>ppt_h</p:attrName>
                                        </p:attrNameLst>
                                      </p:cBhvr>
                                      <p:tavLst>
                                        <p:tav tm="0">
                                          <p:val>
                                            <p:strVal val="4*#ppt_h"/>
                                          </p:val>
                                        </p:tav>
                                        <p:tav tm="100000">
                                          <p:val>
                                            <p:strVal val="#ppt_h"/>
                                          </p:val>
                                        </p:tav>
                                      </p:tavLst>
                                    </p:anim>
                                  </p:childTnLst>
                                </p:cTn>
                              </p:par>
                              <p:par>
                                <p:cTn id="144" presetID="23" presetClass="entr" presetSubtype="32" fill="hold" grpId="0" nodeType="withEffect">
                                  <p:stCondLst>
                                    <p:cond delay="0"/>
                                  </p:stCondLst>
                                  <p:childTnLst>
                                    <p:set>
                                      <p:cBhvr>
                                        <p:cTn id="145" dur="1" fill="hold">
                                          <p:stCondLst>
                                            <p:cond delay="0"/>
                                          </p:stCondLst>
                                        </p:cTn>
                                        <p:tgtEl>
                                          <p:spTgt spid="161"/>
                                        </p:tgtEl>
                                        <p:attrNameLst>
                                          <p:attrName>style.visibility</p:attrName>
                                        </p:attrNameLst>
                                      </p:cBhvr>
                                      <p:to>
                                        <p:strVal val="visible"/>
                                      </p:to>
                                    </p:set>
                                    <p:anim calcmode="lin" valueType="num">
                                      <p:cBhvr>
                                        <p:cTn id="146" dur="2000" fill="hold"/>
                                        <p:tgtEl>
                                          <p:spTgt spid="161"/>
                                        </p:tgtEl>
                                        <p:attrNameLst>
                                          <p:attrName>ppt_w</p:attrName>
                                        </p:attrNameLst>
                                      </p:cBhvr>
                                      <p:tavLst>
                                        <p:tav tm="0">
                                          <p:val>
                                            <p:strVal val="4*#ppt_w"/>
                                          </p:val>
                                        </p:tav>
                                        <p:tav tm="100000">
                                          <p:val>
                                            <p:strVal val="#ppt_w"/>
                                          </p:val>
                                        </p:tav>
                                      </p:tavLst>
                                    </p:anim>
                                    <p:anim calcmode="lin" valueType="num">
                                      <p:cBhvr>
                                        <p:cTn id="147" dur="2000" fill="hold"/>
                                        <p:tgtEl>
                                          <p:spTgt spid="161"/>
                                        </p:tgtEl>
                                        <p:attrNameLst>
                                          <p:attrName>ppt_h</p:attrName>
                                        </p:attrNameLst>
                                      </p:cBhvr>
                                      <p:tavLst>
                                        <p:tav tm="0">
                                          <p:val>
                                            <p:strVal val="4*#ppt_h"/>
                                          </p:val>
                                        </p:tav>
                                        <p:tav tm="100000">
                                          <p:val>
                                            <p:strVal val="#ppt_h"/>
                                          </p:val>
                                        </p:tav>
                                      </p:tavLst>
                                    </p:anim>
                                  </p:childTnLst>
                                </p:cTn>
                              </p:par>
                              <p:par>
                                <p:cTn id="148" presetID="23" presetClass="entr" presetSubtype="32" fill="hold" grpId="0" nodeType="withEffect">
                                  <p:stCondLst>
                                    <p:cond delay="0"/>
                                  </p:stCondLst>
                                  <p:childTnLst>
                                    <p:set>
                                      <p:cBhvr>
                                        <p:cTn id="149" dur="1" fill="hold">
                                          <p:stCondLst>
                                            <p:cond delay="0"/>
                                          </p:stCondLst>
                                        </p:cTn>
                                        <p:tgtEl>
                                          <p:spTgt spid="305"/>
                                        </p:tgtEl>
                                        <p:attrNameLst>
                                          <p:attrName>style.visibility</p:attrName>
                                        </p:attrNameLst>
                                      </p:cBhvr>
                                      <p:to>
                                        <p:strVal val="visible"/>
                                      </p:to>
                                    </p:set>
                                    <p:anim calcmode="lin" valueType="num">
                                      <p:cBhvr>
                                        <p:cTn id="150" dur="2000" fill="hold"/>
                                        <p:tgtEl>
                                          <p:spTgt spid="305"/>
                                        </p:tgtEl>
                                        <p:attrNameLst>
                                          <p:attrName>ppt_w</p:attrName>
                                        </p:attrNameLst>
                                      </p:cBhvr>
                                      <p:tavLst>
                                        <p:tav tm="0">
                                          <p:val>
                                            <p:strVal val="4*#ppt_w"/>
                                          </p:val>
                                        </p:tav>
                                        <p:tav tm="100000">
                                          <p:val>
                                            <p:strVal val="#ppt_w"/>
                                          </p:val>
                                        </p:tav>
                                      </p:tavLst>
                                    </p:anim>
                                    <p:anim calcmode="lin" valueType="num">
                                      <p:cBhvr>
                                        <p:cTn id="151" dur="2000" fill="hold"/>
                                        <p:tgtEl>
                                          <p:spTgt spid="305"/>
                                        </p:tgtEl>
                                        <p:attrNameLst>
                                          <p:attrName>ppt_h</p:attrName>
                                        </p:attrNameLst>
                                      </p:cBhvr>
                                      <p:tavLst>
                                        <p:tav tm="0">
                                          <p:val>
                                            <p:strVal val="4*#ppt_h"/>
                                          </p:val>
                                        </p:tav>
                                        <p:tav tm="100000">
                                          <p:val>
                                            <p:strVal val="#ppt_h"/>
                                          </p:val>
                                        </p:tav>
                                      </p:tavLst>
                                    </p:anim>
                                  </p:childTnLst>
                                </p:cTn>
                              </p:par>
                              <p:par>
                                <p:cTn id="152" presetID="23" presetClass="entr" presetSubtype="32" fill="hold" grpId="0" nodeType="withEffect">
                                  <p:stCondLst>
                                    <p:cond delay="0"/>
                                  </p:stCondLst>
                                  <p:childTnLst>
                                    <p:set>
                                      <p:cBhvr>
                                        <p:cTn id="153" dur="1" fill="hold">
                                          <p:stCondLst>
                                            <p:cond delay="0"/>
                                          </p:stCondLst>
                                        </p:cTn>
                                        <p:tgtEl>
                                          <p:spTgt spid="306"/>
                                        </p:tgtEl>
                                        <p:attrNameLst>
                                          <p:attrName>style.visibility</p:attrName>
                                        </p:attrNameLst>
                                      </p:cBhvr>
                                      <p:to>
                                        <p:strVal val="visible"/>
                                      </p:to>
                                    </p:set>
                                    <p:anim calcmode="lin" valueType="num">
                                      <p:cBhvr>
                                        <p:cTn id="154" dur="2000" fill="hold"/>
                                        <p:tgtEl>
                                          <p:spTgt spid="306"/>
                                        </p:tgtEl>
                                        <p:attrNameLst>
                                          <p:attrName>ppt_w</p:attrName>
                                        </p:attrNameLst>
                                      </p:cBhvr>
                                      <p:tavLst>
                                        <p:tav tm="0">
                                          <p:val>
                                            <p:strVal val="4*#ppt_w"/>
                                          </p:val>
                                        </p:tav>
                                        <p:tav tm="100000">
                                          <p:val>
                                            <p:strVal val="#ppt_w"/>
                                          </p:val>
                                        </p:tav>
                                      </p:tavLst>
                                    </p:anim>
                                    <p:anim calcmode="lin" valueType="num">
                                      <p:cBhvr>
                                        <p:cTn id="155" dur="2000" fill="hold"/>
                                        <p:tgtEl>
                                          <p:spTgt spid="306"/>
                                        </p:tgtEl>
                                        <p:attrNameLst>
                                          <p:attrName>ppt_h</p:attrName>
                                        </p:attrNameLst>
                                      </p:cBhvr>
                                      <p:tavLst>
                                        <p:tav tm="0">
                                          <p:val>
                                            <p:strVal val="4*#ppt_h"/>
                                          </p:val>
                                        </p:tav>
                                        <p:tav tm="100000">
                                          <p:val>
                                            <p:strVal val="#ppt_h"/>
                                          </p:val>
                                        </p:tav>
                                      </p:tavLst>
                                    </p:anim>
                                  </p:childTnLst>
                                </p:cTn>
                              </p:par>
                            </p:childTnLst>
                          </p:cTn>
                        </p:par>
                      </p:childTnLst>
                    </p:cTn>
                  </p:par>
                  <p:par>
                    <p:cTn id="156" fill="hold">
                      <p:stCondLst>
                        <p:cond delay="indefinite"/>
                      </p:stCondLst>
                      <p:childTnLst>
                        <p:par>
                          <p:cTn id="157" fill="hold">
                            <p:stCondLst>
                              <p:cond delay="0"/>
                            </p:stCondLst>
                            <p:childTnLst>
                              <p:par>
                                <p:cTn id="158" presetID="23" presetClass="entr" presetSubtype="32" fill="hold" grpId="0" nodeType="clickEffect">
                                  <p:stCondLst>
                                    <p:cond delay="0"/>
                                  </p:stCondLst>
                                  <p:childTnLst>
                                    <p:set>
                                      <p:cBhvr>
                                        <p:cTn id="159" dur="1" fill="hold">
                                          <p:stCondLst>
                                            <p:cond delay="0"/>
                                          </p:stCondLst>
                                        </p:cTn>
                                        <p:tgtEl>
                                          <p:spTgt spid="307"/>
                                        </p:tgtEl>
                                        <p:attrNameLst>
                                          <p:attrName>style.visibility</p:attrName>
                                        </p:attrNameLst>
                                      </p:cBhvr>
                                      <p:to>
                                        <p:strVal val="visible"/>
                                      </p:to>
                                    </p:set>
                                    <p:anim calcmode="lin" valueType="num">
                                      <p:cBhvr>
                                        <p:cTn id="160" dur="1000" fill="hold"/>
                                        <p:tgtEl>
                                          <p:spTgt spid="307"/>
                                        </p:tgtEl>
                                        <p:attrNameLst>
                                          <p:attrName>ppt_w</p:attrName>
                                        </p:attrNameLst>
                                      </p:cBhvr>
                                      <p:tavLst>
                                        <p:tav tm="0">
                                          <p:val>
                                            <p:strVal val="4*#ppt_w"/>
                                          </p:val>
                                        </p:tav>
                                        <p:tav tm="100000">
                                          <p:val>
                                            <p:strVal val="#ppt_w"/>
                                          </p:val>
                                        </p:tav>
                                      </p:tavLst>
                                    </p:anim>
                                    <p:anim calcmode="lin" valueType="num">
                                      <p:cBhvr>
                                        <p:cTn id="161" dur="1000" fill="hold"/>
                                        <p:tgtEl>
                                          <p:spTgt spid="307"/>
                                        </p:tgtEl>
                                        <p:attrNameLst>
                                          <p:attrName>ppt_h</p:attrName>
                                        </p:attrNameLst>
                                      </p:cBhvr>
                                      <p:tavLst>
                                        <p:tav tm="0">
                                          <p:val>
                                            <p:strVal val="4*#ppt_h"/>
                                          </p:val>
                                        </p:tav>
                                        <p:tav tm="100000">
                                          <p:val>
                                            <p:strVal val="#ppt_h"/>
                                          </p:val>
                                        </p:tav>
                                      </p:tavLst>
                                    </p:anim>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146"/>
                                        </p:tgtEl>
                                        <p:attrNameLst>
                                          <p:attrName>style.visibility</p:attrName>
                                        </p:attrNameLst>
                                      </p:cBhvr>
                                      <p:to>
                                        <p:strVal val="visible"/>
                                      </p:to>
                                    </p:set>
                                    <p:animEffect transition="in" filter="fade">
                                      <p:cBhvr>
                                        <p:cTn id="166" dur="500"/>
                                        <p:tgtEl>
                                          <p:spTgt spid="14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2646"/>
                                        </p:tgtEl>
                                        <p:attrNameLst>
                                          <p:attrName>style.visibility</p:attrName>
                                        </p:attrNameLst>
                                      </p:cBhvr>
                                      <p:to>
                                        <p:strVal val="visible"/>
                                      </p:to>
                                    </p:set>
                                    <p:animEffect transition="in" filter="fade">
                                      <p:cBhvr>
                                        <p:cTn id="169" dur="500"/>
                                        <p:tgtEl>
                                          <p:spTgt spid="2646"/>
                                        </p:tgtEl>
                                      </p:cBhvr>
                                    </p:animEffect>
                                  </p:childTnLst>
                                </p:cTn>
                              </p:par>
                            </p:childTnLst>
                          </p:cTn>
                        </p:par>
                        <p:par>
                          <p:cTn id="170" fill="hold">
                            <p:stCondLst>
                              <p:cond delay="500"/>
                            </p:stCondLst>
                            <p:childTnLst>
                              <p:par>
                                <p:cTn id="171" presetID="10" presetClass="entr" presetSubtype="0" fill="hold" grpId="0" nodeType="afterEffect">
                                  <p:stCondLst>
                                    <p:cond delay="0"/>
                                  </p:stCondLst>
                                  <p:childTnLst>
                                    <p:set>
                                      <p:cBhvr>
                                        <p:cTn id="172" dur="1" fill="hold">
                                          <p:stCondLst>
                                            <p:cond delay="0"/>
                                          </p:stCondLst>
                                        </p:cTn>
                                        <p:tgtEl>
                                          <p:spTgt spid="2647"/>
                                        </p:tgtEl>
                                        <p:attrNameLst>
                                          <p:attrName>style.visibility</p:attrName>
                                        </p:attrNameLst>
                                      </p:cBhvr>
                                      <p:to>
                                        <p:strVal val="visible"/>
                                      </p:to>
                                    </p:set>
                                    <p:animEffect transition="in" filter="fade">
                                      <p:cBhvr>
                                        <p:cTn id="173" dur="500"/>
                                        <p:tgtEl>
                                          <p:spTgt spid="2647"/>
                                        </p:tgtEl>
                                      </p:cBhvr>
                                    </p:animEffect>
                                  </p:childTnLst>
                                </p:cTn>
                              </p:par>
                              <p:par>
                                <p:cTn id="174" presetID="10" presetClass="entr" presetSubtype="0" fill="hold" nodeType="withEffect">
                                  <p:stCondLst>
                                    <p:cond delay="0"/>
                                  </p:stCondLst>
                                  <p:childTnLst>
                                    <p:set>
                                      <p:cBhvr>
                                        <p:cTn id="175" dur="1" fill="hold">
                                          <p:stCondLst>
                                            <p:cond delay="0"/>
                                          </p:stCondLst>
                                        </p:cTn>
                                        <p:tgtEl>
                                          <p:spTgt spid="138"/>
                                        </p:tgtEl>
                                        <p:attrNameLst>
                                          <p:attrName>style.visibility</p:attrName>
                                        </p:attrNameLst>
                                      </p:cBhvr>
                                      <p:to>
                                        <p:strVal val="visible"/>
                                      </p:to>
                                    </p:set>
                                    <p:animEffect transition="in" filter="fade">
                                      <p:cBhvr>
                                        <p:cTn id="176" dur="500"/>
                                        <p:tgtEl>
                                          <p:spTgt spid="138"/>
                                        </p:tgtEl>
                                      </p:cBhvr>
                                    </p:animEffect>
                                  </p:childTnLst>
                                </p:cTn>
                              </p:par>
                            </p:childTnLst>
                          </p:cTn>
                        </p:par>
                        <p:par>
                          <p:cTn id="177" fill="hold">
                            <p:stCondLst>
                              <p:cond delay="1000"/>
                            </p:stCondLst>
                            <p:childTnLst>
                              <p:par>
                                <p:cTn id="178" presetID="10" presetClass="entr" presetSubtype="0" fill="hold" nodeType="afterEffect">
                                  <p:stCondLst>
                                    <p:cond delay="0"/>
                                  </p:stCondLst>
                                  <p:childTnLst>
                                    <p:set>
                                      <p:cBhvr>
                                        <p:cTn id="179" dur="1" fill="hold">
                                          <p:stCondLst>
                                            <p:cond delay="0"/>
                                          </p:stCondLst>
                                        </p:cTn>
                                        <p:tgtEl>
                                          <p:spTgt spid="2"/>
                                        </p:tgtEl>
                                        <p:attrNameLst>
                                          <p:attrName>style.visibility</p:attrName>
                                        </p:attrNameLst>
                                      </p:cBhvr>
                                      <p:to>
                                        <p:strVal val="visible"/>
                                      </p:to>
                                    </p:set>
                                    <p:animEffect transition="in" filter="fade">
                                      <p:cBhvr>
                                        <p:cTn id="180" dur="500"/>
                                        <p:tgtEl>
                                          <p:spTgt spid="2"/>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2648"/>
                                        </p:tgtEl>
                                        <p:attrNameLst>
                                          <p:attrName>style.visibility</p:attrName>
                                        </p:attrNameLst>
                                      </p:cBhvr>
                                      <p:to>
                                        <p:strVal val="visible"/>
                                      </p:to>
                                    </p:set>
                                    <p:animEffect transition="in" filter="fade">
                                      <p:cBhvr>
                                        <p:cTn id="183" dur="500"/>
                                        <p:tgtEl>
                                          <p:spTgt spid="2648"/>
                                        </p:tgtEl>
                                      </p:cBhvr>
                                    </p:animEffect>
                                  </p:childTnLst>
                                </p:cTn>
                              </p:par>
                            </p:childTnLst>
                          </p:cTn>
                        </p:par>
                        <p:par>
                          <p:cTn id="184" fill="hold">
                            <p:stCondLst>
                              <p:cond delay="1500"/>
                            </p:stCondLst>
                            <p:childTnLst>
                              <p:par>
                                <p:cTn id="185" presetID="10" presetClass="entr" presetSubtype="0" fill="hold" grpId="0" nodeType="afterEffect">
                                  <p:stCondLst>
                                    <p:cond delay="0"/>
                                  </p:stCondLst>
                                  <p:childTnLst>
                                    <p:set>
                                      <p:cBhvr>
                                        <p:cTn id="186" dur="1" fill="hold">
                                          <p:stCondLst>
                                            <p:cond delay="0"/>
                                          </p:stCondLst>
                                        </p:cTn>
                                        <p:tgtEl>
                                          <p:spTgt spid="2649"/>
                                        </p:tgtEl>
                                        <p:attrNameLst>
                                          <p:attrName>style.visibility</p:attrName>
                                        </p:attrNameLst>
                                      </p:cBhvr>
                                      <p:to>
                                        <p:strVal val="visible"/>
                                      </p:to>
                                    </p:set>
                                    <p:animEffect transition="in" filter="fade">
                                      <p:cBhvr>
                                        <p:cTn id="187" dur="500"/>
                                        <p:tgtEl>
                                          <p:spTgt spid="2649"/>
                                        </p:tgtEl>
                                      </p:cBhvr>
                                    </p:animEffect>
                                  </p:childTnLst>
                                </p:cTn>
                              </p:par>
                              <p:par>
                                <p:cTn id="188" presetID="10" presetClass="entr" presetSubtype="0" fill="hold" nodeType="withEffect">
                                  <p:stCondLst>
                                    <p:cond delay="0"/>
                                  </p:stCondLst>
                                  <p:childTnLst>
                                    <p:set>
                                      <p:cBhvr>
                                        <p:cTn id="189" dur="1" fill="hold">
                                          <p:stCondLst>
                                            <p:cond delay="0"/>
                                          </p:stCondLst>
                                        </p:cTn>
                                        <p:tgtEl>
                                          <p:spTgt spid="153"/>
                                        </p:tgtEl>
                                        <p:attrNameLst>
                                          <p:attrName>style.visibility</p:attrName>
                                        </p:attrNameLst>
                                      </p:cBhvr>
                                      <p:to>
                                        <p:strVal val="visible"/>
                                      </p:to>
                                    </p:set>
                                    <p:animEffect transition="in" filter="fade">
                                      <p:cBhvr>
                                        <p:cTn id="190" dur="500"/>
                                        <p:tgtEl>
                                          <p:spTgt spid="153"/>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8" fill="hold" nodeType="clickEffect">
                                  <p:stCondLst>
                                    <p:cond delay="0"/>
                                  </p:stCondLst>
                                  <p:childTnLst>
                                    <p:set>
                                      <p:cBhvr>
                                        <p:cTn id="194" dur="1" fill="hold">
                                          <p:stCondLst>
                                            <p:cond delay="0"/>
                                          </p:stCondLst>
                                        </p:cTn>
                                        <p:tgtEl>
                                          <p:spTgt spid="7"/>
                                        </p:tgtEl>
                                        <p:attrNameLst>
                                          <p:attrName>style.visibility</p:attrName>
                                        </p:attrNameLst>
                                      </p:cBhvr>
                                      <p:to>
                                        <p:strVal val="visible"/>
                                      </p:to>
                                    </p:set>
                                    <p:animEffect transition="in" filter="wipe(left)">
                                      <p:cBhvr>
                                        <p:cTn id="195" dur="500"/>
                                        <p:tgtEl>
                                          <p:spTgt spid="7"/>
                                        </p:tgtEl>
                                      </p:cBhvr>
                                    </p:animEffect>
                                  </p:childTnLst>
                                </p:cTn>
                              </p:par>
                              <p:par>
                                <p:cTn id="196" presetID="22" presetClass="entr" presetSubtype="8" fill="hold" nodeType="withEffect">
                                  <p:stCondLst>
                                    <p:cond delay="0"/>
                                  </p:stCondLst>
                                  <p:childTnLst>
                                    <p:set>
                                      <p:cBhvr>
                                        <p:cTn id="197" dur="1" fill="hold">
                                          <p:stCondLst>
                                            <p:cond delay="0"/>
                                          </p:stCondLst>
                                        </p:cTn>
                                        <p:tgtEl>
                                          <p:spTgt spid="168"/>
                                        </p:tgtEl>
                                        <p:attrNameLst>
                                          <p:attrName>style.visibility</p:attrName>
                                        </p:attrNameLst>
                                      </p:cBhvr>
                                      <p:to>
                                        <p:strVal val="visible"/>
                                      </p:to>
                                    </p:set>
                                    <p:animEffect transition="in" filter="wipe(left)">
                                      <p:cBhvr>
                                        <p:cTn id="198" dur="500"/>
                                        <p:tgtEl>
                                          <p:spTgt spid="168"/>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214"/>
                                        </p:tgtEl>
                                        <p:attrNameLst>
                                          <p:attrName>style.visibility</p:attrName>
                                        </p:attrNameLst>
                                      </p:cBhvr>
                                      <p:to>
                                        <p:strVal val="visible"/>
                                      </p:to>
                                    </p:set>
                                    <p:animEffect transition="in" filter="fade">
                                      <p:cBhvr>
                                        <p:cTn id="201" dur="500"/>
                                        <p:tgtEl>
                                          <p:spTgt spid="214"/>
                                        </p:tgtEl>
                                      </p:cBhvr>
                                    </p:animEffect>
                                  </p:childTnLst>
                                </p:cTn>
                              </p:par>
                              <p:par>
                                <p:cTn id="202" presetID="10" presetClass="exit" presetSubtype="0" fill="hold" grpId="1" nodeType="withEffect">
                                  <p:stCondLst>
                                    <p:cond delay="0"/>
                                  </p:stCondLst>
                                  <p:childTnLst>
                                    <p:animEffect transition="out" filter="fade">
                                      <p:cBhvr>
                                        <p:cTn id="203" dur="500"/>
                                        <p:tgtEl>
                                          <p:spTgt spid="2649"/>
                                        </p:tgtEl>
                                      </p:cBhvr>
                                    </p:animEffect>
                                    <p:set>
                                      <p:cBhvr>
                                        <p:cTn id="204" dur="1" fill="hold">
                                          <p:stCondLst>
                                            <p:cond delay="499"/>
                                          </p:stCondLst>
                                        </p:cTn>
                                        <p:tgtEl>
                                          <p:spTgt spid="2649"/>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2648"/>
                                        </p:tgtEl>
                                      </p:cBhvr>
                                    </p:animEffect>
                                    <p:set>
                                      <p:cBhvr>
                                        <p:cTn id="207" dur="1" fill="hold">
                                          <p:stCondLst>
                                            <p:cond delay="499"/>
                                          </p:stCondLst>
                                        </p:cTn>
                                        <p:tgtEl>
                                          <p:spTgt spid="2648"/>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nodeType="clickEffect">
                                  <p:stCondLst>
                                    <p:cond delay="0"/>
                                  </p:stCondLst>
                                  <p:childTnLst>
                                    <p:set>
                                      <p:cBhvr>
                                        <p:cTn id="211" dur="1" fill="hold">
                                          <p:stCondLst>
                                            <p:cond delay="0"/>
                                          </p:stCondLst>
                                        </p:cTn>
                                        <p:tgtEl>
                                          <p:spTgt spid="176"/>
                                        </p:tgtEl>
                                        <p:attrNameLst>
                                          <p:attrName>style.visibility</p:attrName>
                                        </p:attrNameLst>
                                      </p:cBhvr>
                                      <p:to>
                                        <p:strVal val="visible"/>
                                      </p:to>
                                    </p:set>
                                    <p:animEffect transition="in" filter="wipe(left)">
                                      <p:cBhvr>
                                        <p:cTn id="212" dur="500"/>
                                        <p:tgtEl>
                                          <p:spTgt spid="176"/>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219"/>
                                        </p:tgtEl>
                                        <p:attrNameLst>
                                          <p:attrName>style.visibility</p:attrName>
                                        </p:attrNameLst>
                                      </p:cBhvr>
                                      <p:to>
                                        <p:strVal val="visible"/>
                                      </p:to>
                                    </p:set>
                                    <p:animEffect transition="in" filter="fade">
                                      <p:cBhvr>
                                        <p:cTn id="215" dur="500"/>
                                        <p:tgtEl>
                                          <p:spTgt spid="219"/>
                                        </p:tgtEl>
                                      </p:cBhvr>
                                    </p:animEffect>
                                  </p:childTnLst>
                                </p:cTn>
                              </p:par>
                            </p:childTnLst>
                          </p:cTn>
                        </p:par>
                        <p:par>
                          <p:cTn id="216" fill="hold">
                            <p:stCondLst>
                              <p:cond delay="500"/>
                            </p:stCondLst>
                            <p:childTnLst>
                              <p:par>
                                <p:cTn id="217" presetID="22" presetClass="entr" presetSubtype="2" fill="hold" nodeType="afterEffect">
                                  <p:stCondLst>
                                    <p:cond delay="0"/>
                                  </p:stCondLst>
                                  <p:childTnLst>
                                    <p:set>
                                      <p:cBhvr>
                                        <p:cTn id="218" dur="1" fill="hold">
                                          <p:stCondLst>
                                            <p:cond delay="0"/>
                                          </p:stCondLst>
                                        </p:cTn>
                                        <p:tgtEl>
                                          <p:spTgt spid="177"/>
                                        </p:tgtEl>
                                        <p:attrNameLst>
                                          <p:attrName>style.visibility</p:attrName>
                                        </p:attrNameLst>
                                      </p:cBhvr>
                                      <p:to>
                                        <p:strVal val="visible"/>
                                      </p:to>
                                    </p:set>
                                    <p:animEffect transition="in" filter="wipe(right)">
                                      <p:cBhvr>
                                        <p:cTn id="219" dur="500"/>
                                        <p:tgtEl>
                                          <p:spTgt spid="177"/>
                                        </p:tgtEl>
                                      </p:cBhvr>
                                    </p:animEffect>
                                  </p:childTnLst>
                                </p:cTn>
                              </p:par>
                              <p:par>
                                <p:cTn id="220" presetID="10" presetClass="exit" presetSubtype="0" fill="hold" grpId="1" nodeType="withEffect">
                                  <p:stCondLst>
                                    <p:cond delay="0"/>
                                  </p:stCondLst>
                                  <p:childTnLst>
                                    <p:animEffect transition="out" filter="fade">
                                      <p:cBhvr>
                                        <p:cTn id="221" dur="500"/>
                                        <p:tgtEl>
                                          <p:spTgt spid="2647"/>
                                        </p:tgtEl>
                                      </p:cBhvr>
                                    </p:animEffect>
                                    <p:set>
                                      <p:cBhvr>
                                        <p:cTn id="222" dur="1" fill="hold">
                                          <p:stCondLst>
                                            <p:cond delay="499"/>
                                          </p:stCondLst>
                                        </p:cTn>
                                        <p:tgtEl>
                                          <p:spTgt spid="2647"/>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5"/>
                                        </p:tgtEl>
                                        <p:attrNameLst>
                                          <p:attrName>style.visibility</p:attrName>
                                        </p:attrNameLst>
                                      </p:cBhvr>
                                      <p:to>
                                        <p:strVal val="visible"/>
                                      </p:to>
                                    </p:set>
                                    <p:animEffect transition="in" filter="fade">
                                      <p:cBhvr>
                                        <p:cTn id="227" dur="500"/>
                                        <p:tgtEl>
                                          <p:spTgt spid="5"/>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
                                        </p:tgtEl>
                                        <p:attrNameLst>
                                          <p:attrName>style.visibility</p:attrName>
                                        </p:attrNameLst>
                                      </p:cBhvr>
                                      <p:to>
                                        <p:strVal val="visible"/>
                                      </p:to>
                                    </p:set>
                                    <p:animEffect transition="in" filter="fade">
                                      <p:cBhvr>
                                        <p:cTn id="230" dur="500"/>
                                        <p:tgtEl>
                                          <p:spTgt spid="4"/>
                                        </p:tgtEl>
                                      </p:cBhvr>
                                    </p:animEffect>
                                  </p:childTnLst>
                                </p:cTn>
                              </p:par>
                            </p:childTnLst>
                          </p:cTn>
                        </p:par>
                      </p:childTnLst>
                    </p:cTn>
                  </p:par>
                  <p:par>
                    <p:cTn id="231" fill="hold">
                      <p:stCondLst>
                        <p:cond delay="indefinite"/>
                      </p:stCondLst>
                      <p:childTnLst>
                        <p:par>
                          <p:cTn id="232" fill="hold">
                            <p:stCondLst>
                              <p:cond delay="0"/>
                            </p:stCondLst>
                            <p:childTnLst>
                              <p:par>
                                <p:cTn id="233" presetID="37" presetClass="path" presetSubtype="0" accel="50000" decel="50000" fill="hold" nodeType="clickEffect">
                                  <p:stCondLst>
                                    <p:cond delay="0"/>
                                  </p:stCondLst>
                                  <p:childTnLst>
                                    <p:animMotion origin="layout" path="M 1.25E-6 -3.7037E-6 L -0.01315 0.04399 C -0.0168 0.05209 -0.02096 0.06181 -0.02734 0.07107 C -0.03607 0.07755 -0.04245 0.08241 -0.04805 0.08426 L -0.07474 0.08611 " pathEditMode="relative" rAng="19620000" ptsTypes="AAAAA">
                                      <p:cBhvr>
                                        <p:cTn id="234" dur="1000" fill="hold"/>
                                        <p:tgtEl>
                                          <p:spTgt spid="146"/>
                                        </p:tgtEl>
                                        <p:attrNameLst>
                                          <p:attrName>ppt_x</p:attrName>
                                          <p:attrName>ppt_y</p:attrName>
                                        </p:attrNameLst>
                                      </p:cBhvr>
                                      <p:rCtr x="-3229" y="5694"/>
                                    </p:animMotion>
                                  </p:childTnLst>
                                </p:cTn>
                              </p:par>
                              <p:par>
                                <p:cTn id="235" presetID="10" presetClass="exit" presetSubtype="0" fill="hold" grpId="1" nodeType="withEffect">
                                  <p:stCondLst>
                                    <p:cond delay="0"/>
                                  </p:stCondLst>
                                  <p:childTnLst>
                                    <p:animEffect transition="out" filter="fade">
                                      <p:cBhvr>
                                        <p:cTn id="236" dur="500"/>
                                        <p:tgtEl>
                                          <p:spTgt spid="2646"/>
                                        </p:tgtEl>
                                      </p:cBhvr>
                                    </p:animEffect>
                                    <p:set>
                                      <p:cBhvr>
                                        <p:cTn id="237" dur="1" fill="hold">
                                          <p:stCondLst>
                                            <p:cond delay="499"/>
                                          </p:stCondLst>
                                        </p:cTn>
                                        <p:tgtEl>
                                          <p:spTgt spid="2646"/>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4"/>
                                        </p:tgtEl>
                                      </p:cBhvr>
                                    </p:animEffect>
                                    <p:set>
                                      <p:cBhvr>
                                        <p:cTn id="240" dur="1" fill="hold">
                                          <p:stCondLst>
                                            <p:cond delay="499"/>
                                          </p:stCondLst>
                                        </p:cTn>
                                        <p:tgtEl>
                                          <p:spTgt spid="4"/>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500"/>
                                        <p:tgtEl>
                                          <p:spTgt spid="307"/>
                                        </p:tgtEl>
                                      </p:cBhvr>
                                    </p:animEffect>
                                    <p:set>
                                      <p:cBhvr>
                                        <p:cTn id="243" dur="1" fill="hold">
                                          <p:stCondLst>
                                            <p:cond delay="499"/>
                                          </p:stCondLst>
                                        </p:cTn>
                                        <p:tgtEl>
                                          <p:spTgt spid="307"/>
                                        </p:tgtEl>
                                        <p:attrNameLst>
                                          <p:attrName>style.visibility</p:attrName>
                                        </p:attrNameLst>
                                      </p:cBhvr>
                                      <p:to>
                                        <p:strVal val="hidden"/>
                                      </p:to>
                                    </p:set>
                                  </p:childTnLst>
                                </p:cTn>
                              </p:par>
                            </p:childTnLst>
                          </p:cTn>
                        </p:par>
                        <p:par>
                          <p:cTn id="244" fill="hold">
                            <p:stCondLst>
                              <p:cond delay="1000"/>
                            </p:stCondLst>
                            <p:childTnLst>
                              <p:par>
                                <p:cTn id="245" presetID="10" presetClass="entr" presetSubtype="0" fill="hold" grpId="0" nodeType="afterEffect">
                                  <p:stCondLst>
                                    <p:cond delay="0"/>
                                  </p:stCondLst>
                                  <p:childTnLst>
                                    <p:set>
                                      <p:cBhvr>
                                        <p:cTn id="246" dur="1" fill="hold">
                                          <p:stCondLst>
                                            <p:cond delay="0"/>
                                          </p:stCondLst>
                                        </p:cTn>
                                        <p:tgtEl>
                                          <p:spTgt spid="209"/>
                                        </p:tgtEl>
                                        <p:attrNameLst>
                                          <p:attrName>style.visibility</p:attrName>
                                        </p:attrNameLst>
                                      </p:cBhvr>
                                      <p:to>
                                        <p:strVal val="visible"/>
                                      </p:to>
                                    </p:set>
                                    <p:animEffect transition="in" filter="fade">
                                      <p:cBhvr>
                                        <p:cTn id="247" dur="500"/>
                                        <p:tgtEl>
                                          <p:spTgt spid="209"/>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10"/>
                                        </p:tgtEl>
                                        <p:attrNameLst>
                                          <p:attrName>style.visibility</p:attrName>
                                        </p:attrNameLst>
                                      </p:cBhvr>
                                      <p:to>
                                        <p:strVal val="visible"/>
                                      </p:to>
                                    </p:set>
                                    <p:animEffect transition="in" filter="fade">
                                      <p:cBhvr>
                                        <p:cTn id="250" dur="500"/>
                                        <p:tgtEl>
                                          <p:spTgt spid="210"/>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12"/>
                                        </p:tgtEl>
                                        <p:attrNameLst>
                                          <p:attrName>style.visibility</p:attrName>
                                        </p:attrNameLst>
                                      </p:cBhvr>
                                      <p:to>
                                        <p:strVal val="visible"/>
                                      </p:to>
                                    </p:set>
                                    <p:animEffect transition="in" filter="fade">
                                      <p:cBhvr>
                                        <p:cTn id="253" dur="500"/>
                                        <p:tgtEl>
                                          <p:spTgt spid="212"/>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221"/>
                                        </p:tgtEl>
                                        <p:attrNameLst>
                                          <p:attrName>style.visibility</p:attrName>
                                        </p:attrNameLst>
                                      </p:cBhvr>
                                      <p:to>
                                        <p:strVal val="visible"/>
                                      </p:to>
                                    </p:set>
                                    <p:animEffect transition="in" filter="fade">
                                      <p:cBhvr>
                                        <p:cTn id="256" dur="500"/>
                                        <p:tgtEl>
                                          <p:spTgt spid="221"/>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22"/>
                                        </p:tgtEl>
                                        <p:attrNameLst>
                                          <p:attrName>style.visibility</p:attrName>
                                        </p:attrNameLst>
                                      </p:cBhvr>
                                      <p:to>
                                        <p:strVal val="visible"/>
                                      </p:to>
                                    </p:set>
                                    <p:animEffect transition="in" filter="fade">
                                      <p:cBhvr>
                                        <p:cTn id="259" dur="500"/>
                                        <p:tgtEl>
                                          <p:spTgt spid="222"/>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24"/>
                                        </p:tgtEl>
                                        <p:attrNameLst>
                                          <p:attrName>style.visibility</p:attrName>
                                        </p:attrNameLst>
                                      </p:cBhvr>
                                      <p:to>
                                        <p:strVal val="visible"/>
                                      </p:to>
                                    </p:set>
                                    <p:animEffect transition="in" filter="fade">
                                      <p:cBhvr>
                                        <p:cTn id="262" dur="500"/>
                                        <p:tgtEl>
                                          <p:spTgt spid="224"/>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26"/>
                                        </p:tgtEl>
                                        <p:attrNameLst>
                                          <p:attrName>style.visibility</p:attrName>
                                        </p:attrNameLst>
                                      </p:cBhvr>
                                      <p:to>
                                        <p:strVal val="visible"/>
                                      </p:to>
                                    </p:set>
                                    <p:animEffect transition="in" filter="fade">
                                      <p:cBhvr>
                                        <p:cTn id="265" dur="500"/>
                                        <p:tgtEl>
                                          <p:spTgt spid="226"/>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28"/>
                                        </p:tgtEl>
                                        <p:attrNameLst>
                                          <p:attrName>style.visibility</p:attrName>
                                        </p:attrNameLst>
                                      </p:cBhvr>
                                      <p:to>
                                        <p:strVal val="visible"/>
                                      </p:to>
                                    </p:set>
                                    <p:animEffect transition="in" filter="fade">
                                      <p:cBhvr>
                                        <p:cTn id="26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7" grpId="1" animBg="1"/>
      <p:bldP spid="2646" grpId="0" animBg="1"/>
      <p:bldP spid="2646" grpId="1" animBg="1"/>
      <p:bldP spid="2647" grpId="0" animBg="1"/>
      <p:bldP spid="2647" grpId="1" animBg="1"/>
      <p:bldP spid="2648" grpId="0" animBg="1"/>
      <p:bldP spid="2648" grpId="1" animBg="1"/>
      <p:bldP spid="2649" grpId="0" animBg="1"/>
      <p:bldP spid="2649" grpId="1" animBg="1"/>
      <p:bldP spid="2637" grpId="0" animBg="1"/>
      <p:bldP spid="161" grpId="0"/>
      <p:bldP spid="162" grpId="0"/>
      <p:bldP spid="4" grpId="0" animBg="1"/>
      <p:bldP spid="4" grpId="1" animBg="1"/>
      <p:bldP spid="5" grpId="0"/>
      <p:bldP spid="3" grpId="0" animBg="1"/>
      <p:bldP spid="181" grpId="0" animBg="1"/>
      <p:bldP spid="182" grpId="0" animBg="1"/>
      <p:bldP spid="183" grpId="0" animBg="1"/>
      <p:bldP spid="184" grpId="0" animBg="1"/>
      <p:bldP spid="189" grpId="0" animBg="1"/>
      <p:bldP spid="190" grpId="0" animBg="1"/>
      <p:bldP spid="262" grpId="0" animBg="1"/>
      <p:bldP spid="263" grpId="0" animBg="1"/>
      <p:bldP spid="264" grpId="0" animBg="1"/>
      <p:bldP spid="265" grpId="0" animBg="1"/>
      <p:bldP spid="266" grpId="0" animBg="1"/>
      <p:bldP spid="273" grpId="0" animBg="1"/>
      <p:bldP spid="274" grpId="0" animBg="1"/>
      <p:bldP spid="275" grpId="0" animBg="1"/>
      <p:bldP spid="276" grpId="0" animBg="1"/>
      <p:bldP spid="277" grpId="0" animBg="1"/>
      <p:bldP spid="278" grpId="0" animBg="1"/>
      <p:bldP spid="279" grpId="0" animBg="1"/>
      <p:bldP spid="286" grpId="0" animBg="1"/>
      <p:bldP spid="287" grpId="0" animBg="1"/>
      <p:bldP spid="214" grpId="0"/>
      <p:bldP spid="219" grpId="0"/>
      <p:bldP spid="11" grpId="0"/>
      <p:bldP spid="220" grpId="0" animBg="1"/>
      <p:bldP spid="209" grpId="0"/>
      <p:bldP spid="210" grpId="0"/>
      <p:bldP spid="212" grpId="0"/>
      <p:bldP spid="221" grpId="0"/>
      <p:bldP spid="222" grpId="0"/>
      <p:bldP spid="224" grpId="0"/>
      <p:bldP spid="226" grpId="0"/>
      <p:bldP spid="228" grpId="0"/>
      <p:bldP spid="305" grpId="0"/>
      <p:bldP spid="3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of DNA tile self-assembly</a:t>
            </a:r>
          </a:p>
        </p:txBody>
      </p:sp>
      <p:grpSp>
        <p:nvGrpSpPr>
          <p:cNvPr id="3" name="Group 2"/>
          <p:cNvGrpSpPr/>
          <p:nvPr/>
        </p:nvGrpSpPr>
        <p:grpSpPr>
          <a:xfrm>
            <a:off x="3937698" y="1899913"/>
            <a:ext cx="1889399" cy="295220"/>
            <a:chOff x="1897857" y="4061256"/>
            <a:chExt cx="1889399" cy="295220"/>
          </a:xfrm>
        </p:grpSpPr>
        <p:cxnSp>
          <p:nvCxnSpPr>
            <p:cNvPr id="4" name="Straight Connector 3"/>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rot="10800000">
            <a:off x="5935266" y="1893951"/>
            <a:ext cx="1889399" cy="300140"/>
            <a:chOff x="4816201" y="2962748"/>
            <a:chExt cx="1889399" cy="300140"/>
          </a:xfrm>
        </p:grpSpPr>
        <p:cxnSp>
          <p:nvCxnSpPr>
            <p:cNvPr id="25" name="Straight Connector 2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rot="5400000" flipV="1">
            <a:off x="6633001" y="1495639"/>
            <a:ext cx="0" cy="142505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4817036" y="1179466"/>
            <a:ext cx="0" cy="2057399"/>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21645" y="1888553"/>
            <a:ext cx="360199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rot="10800000">
            <a:off x="5943241" y="2495027"/>
            <a:ext cx="1889399" cy="295220"/>
            <a:chOff x="1897857" y="4061256"/>
            <a:chExt cx="1889399" cy="295220"/>
          </a:xfrm>
        </p:grpSpPr>
        <p:cxnSp>
          <p:nvCxnSpPr>
            <p:cNvPr id="49" name="Straight Connector 48"/>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3945673" y="2496069"/>
            <a:ext cx="1889399" cy="300140"/>
            <a:chOff x="4816201" y="2962748"/>
            <a:chExt cx="1889399" cy="300140"/>
          </a:xfrm>
        </p:grpSpPr>
        <p:cxnSp>
          <p:nvCxnSpPr>
            <p:cNvPr id="70" name="Straight Connector 69"/>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5213969"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5015085"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915643"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5114527"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816201" y="3097972"/>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407273" y="2964741"/>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p:cNvCxnSpPr/>
          <p:nvPr/>
        </p:nvCxnSpPr>
        <p:spPr>
          <a:xfrm rot="16200000" flipV="1">
            <a:off x="5137335" y="1769468"/>
            <a:ext cx="0" cy="142505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a:off x="6953300" y="1453297"/>
            <a:ext cx="0" cy="2057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a:off x="3746701" y="2801607"/>
            <a:ext cx="3601990"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3" name="Arc 92"/>
          <p:cNvSpPr/>
          <p:nvPr/>
        </p:nvSpPr>
        <p:spPr>
          <a:xfrm>
            <a:off x="5801772" y="2202594"/>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Arc 93"/>
          <p:cNvSpPr/>
          <p:nvPr/>
        </p:nvSpPr>
        <p:spPr>
          <a:xfrm rot="10800000">
            <a:off x="5898444" y="2202594"/>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Oval 94"/>
          <p:cNvSpPr/>
          <p:nvPr/>
        </p:nvSpPr>
        <p:spPr>
          <a:xfrm>
            <a:off x="5632539" y="2111476"/>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249"/>
          <p:cNvGrpSpPr/>
          <p:nvPr/>
        </p:nvGrpSpPr>
        <p:grpSpPr>
          <a:xfrm>
            <a:off x="4883748" y="2591384"/>
            <a:ext cx="2005544" cy="937062"/>
            <a:chOff x="3359748" y="2591383"/>
            <a:chExt cx="2005544" cy="937062"/>
          </a:xfrm>
        </p:grpSpPr>
        <p:sp>
          <p:nvSpPr>
            <p:cNvPr id="96" name="TextBox 95"/>
            <p:cNvSpPr txBox="1"/>
            <p:nvPr/>
          </p:nvSpPr>
          <p:spPr>
            <a:xfrm>
              <a:off x="3359748" y="3159113"/>
              <a:ext cx="2005544" cy="369332"/>
            </a:xfrm>
            <a:prstGeom prst="rect">
              <a:avLst/>
            </a:prstGeom>
            <a:noFill/>
          </p:spPr>
          <p:txBody>
            <a:bodyPr wrap="square" rtlCol="0">
              <a:spAutoFit/>
            </a:bodyPr>
            <a:lstStyle/>
            <a:p>
              <a:pPr algn="ctr"/>
              <a:r>
                <a:rPr lang="en-US" dirty="0"/>
                <a:t>single </a:t>
              </a:r>
              <a:r>
                <a:rPr lang="en-US" i="1" dirty="0"/>
                <a:t>crossover</a:t>
              </a:r>
            </a:p>
          </p:txBody>
        </p:sp>
        <p:cxnSp>
          <p:nvCxnSpPr>
            <p:cNvPr id="98" name="Straight Arrow Connector 97"/>
            <p:cNvCxnSpPr>
              <a:cxnSpLocks/>
              <a:stCxn id="96" idx="0"/>
              <a:endCxn id="95" idx="4"/>
            </p:cNvCxnSpPr>
            <p:nvPr/>
          </p:nvCxnSpPr>
          <p:spPr>
            <a:xfrm flipH="1" flipV="1">
              <a:off x="4359345" y="2591383"/>
              <a:ext cx="3175" cy="56773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p:nvGrpSpPr>
        <p:grpSpPr>
          <a:xfrm>
            <a:off x="1828801" y="4314023"/>
            <a:ext cx="4278311" cy="893201"/>
            <a:chOff x="2274889" y="4314022"/>
            <a:chExt cx="4278311" cy="893201"/>
          </a:xfrm>
        </p:grpSpPr>
        <p:grpSp>
          <p:nvGrpSpPr>
            <p:cNvPr id="144" name="Group 143"/>
            <p:cNvGrpSpPr/>
            <p:nvPr/>
          </p:nvGrpSpPr>
          <p:grpSpPr>
            <a:xfrm rot="10800000">
              <a:off x="4454251" y="4319808"/>
              <a:ext cx="1889399" cy="301886"/>
              <a:chOff x="4816201" y="2955216"/>
              <a:chExt cx="1889399" cy="301886"/>
            </a:xfrm>
          </p:grpSpPr>
          <p:cxnSp>
            <p:nvCxnSpPr>
              <p:cNvPr id="145" name="Straight Connector 144"/>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5213969"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5015085"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4915643"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5114527"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4816201" y="2966338"/>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6407273" y="29552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p:nvGrpSpPr>
          <p:grpSpPr>
            <a:xfrm>
              <a:off x="2274889" y="4314022"/>
              <a:ext cx="4278311" cy="893201"/>
              <a:chOff x="2274889" y="4314022"/>
              <a:chExt cx="4278311" cy="893201"/>
            </a:xfrm>
          </p:grpSpPr>
          <p:grpSp>
            <p:nvGrpSpPr>
              <p:cNvPr id="117" name="Group 116"/>
              <p:cNvGrpSpPr/>
              <p:nvPr/>
            </p:nvGrpSpPr>
            <p:grpSpPr>
              <a:xfrm>
                <a:off x="2274889" y="4619791"/>
                <a:ext cx="1112154" cy="279400"/>
                <a:chOff x="1832585" y="4619791"/>
                <a:chExt cx="1112154" cy="279400"/>
              </a:xfrm>
            </p:grpSpPr>
            <p:cxnSp>
              <p:nvCxnSpPr>
                <p:cNvPr id="109" name="Straight Arrow Connector 108"/>
                <p:cNvCxnSpPr/>
                <p:nvPr/>
              </p:nvCxnSpPr>
              <p:spPr>
                <a:xfrm flipH="1" flipV="1">
                  <a:off x="1832585" y="4622117"/>
                  <a:ext cx="1078321" cy="435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1979368" y="4895945"/>
                  <a:ext cx="931539" cy="324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11" name="Arc 110"/>
                <p:cNvSpPr/>
                <p:nvPr/>
              </p:nvSpPr>
              <p:spPr>
                <a:xfrm>
                  <a:off x="2871096" y="4619791"/>
                  <a:ext cx="73643" cy="279400"/>
                </a:xfrm>
                <a:prstGeom prst="arc">
                  <a:avLst>
                    <a:gd name="adj1" fmla="val 16200000"/>
                    <a:gd name="adj2" fmla="val 53700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3" name="Group 122"/>
              <p:cNvGrpSpPr/>
              <p:nvPr/>
            </p:nvGrpSpPr>
            <p:grpSpPr>
              <a:xfrm>
                <a:off x="2458232" y="4321324"/>
                <a:ext cx="1889399" cy="295220"/>
                <a:chOff x="1897857" y="4061256"/>
                <a:chExt cx="1889399" cy="295220"/>
              </a:xfrm>
            </p:grpSpPr>
            <p:cxnSp>
              <p:nvCxnSpPr>
                <p:cNvPr id="124" name="Straight Connector 123"/>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2295625"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2096741"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1997299"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V="1">
                  <a:off x="2196183"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1897857" y="419036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2461261" y="4905582"/>
                <a:ext cx="1889399" cy="295220"/>
                <a:chOff x="1897857" y="4061256"/>
                <a:chExt cx="1889399" cy="295220"/>
              </a:xfrm>
            </p:grpSpPr>
            <p:cxnSp>
              <p:nvCxnSpPr>
                <p:cNvPr id="177" name="Straight Connector 176"/>
                <p:cNvCxnSpPr/>
                <p:nvPr/>
              </p:nvCxnSpPr>
              <p:spPr>
                <a:xfrm flipV="1">
                  <a:off x="2395067"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2494509"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2593951"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2693393" y="406291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2792835"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2892277"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2991719"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3091161" y="40629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3190603"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290045"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3389487" y="4062280"/>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2295625"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V="1">
                  <a:off x="2096741"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V="1">
                  <a:off x="1997299"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196183"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V="1">
                  <a:off x="1897857" y="4066155"/>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V="1">
                  <a:off x="3488929" y="4061892"/>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3588371"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687813" y="406125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3787256" y="4063479"/>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rot="10800000">
                <a:off x="4457280" y="4904066"/>
                <a:ext cx="1889399" cy="301886"/>
                <a:chOff x="4816201" y="2955216"/>
                <a:chExt cx="1889399" cy="301886"/>
              </a:xfrm>
            </p:grpSpPr>
            <p:cxnSp>
              <p:nvCxnSpPr>
                <p:cNvPr id="198" name="Straight Connector 197"/>
                <p:cNvCxnSpPr/>
                <p:nvPr/>
              </p:nvCxnSpPr>
              <p:spPr>
                <a:xfrm flipV="1">
                  <a:off x="5313411"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5412853"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5512295"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5611737" y="296338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5711179"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5810621"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V="1">
                  <a:off x="5910063"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6009505" y="2963384"/>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6108947"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6208389"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V="1">
                  <a:off x="6307831" y="2962748"/>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5213969"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5015085"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4915643"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5114527"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816201" y="3088491"/>
                  <a:ext cx="0" cy="164916"/>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6407273" y="2955216"/>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6506715"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6606157" y="2964105"/>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6705600" y="2963947"/>
                  <a:ext cx="0" cy="292997"/>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p:nvGrpSpPr>
            <p:grpSpPr>
              <a:xfrm>
                <a:off x="2759587" y="4314022"/>
                <a:ext cx="2629825" cy="893201"/>
                <a:chOff x="2759587" y="4314022"/>
                <a:chExt cx="2629825" cy="893201"/>
              </a:xfrm>
            </p:grpSpPr>
            <p:cxnSp>
              <p:nvCxnSpPr>
                <p:cNvPr id="165" name="Straight Connector 164"/>
                <p:cNvCxnSpPr/>
                <p:nvPr/>
              </p:nvCxnSpPr>
              <p:spPr>
                <a:xfrm flipH="1">
                  <a:off x="2949317" y="4314022"/>
                  <a:ext cx="1398314" cy="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4347631" y="4314022"/>
                  <a:ext cx="114096" cy="3124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4461727" y="4626466"/>
                  <a:ext cx="90038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4346361" y="4908154"/>
                  <a:ext cx="114096" cy="2977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flipV="1">
                  <a:off x="4460457" y="4908155"/>
                  <a:ext cx="90038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9" name="Arc 228"/>
                <p:cNvSpPr/>
                <p:nvPr/>
              </p:nvSpPr>
              <p:spPr>
                <a:xfrm>
                  <a:off x="5315769" y="4627245"/>
                  <a:ext cx="73643" cy="279400"/>
                </a:xfrm>
                <a:prstGeom prst="arc">
                  <a:avLst>
                    <a:gd name="adj1" fmla="val 16200000"/>
                    <a:gd name="adj2" fmla="val 537009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1" name="Straight Arrow Connector 230"/>
                <p:cNvCxnSpPr/>
                <p:nvPr/>
              </p:nvCxnSpPr>
              <p:spPr>
                <a:xfrm flipH="1">
                  <a:off x="2759587" y="5207223"/>
                  <a:ext cx="1586979"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flipH="1">
                <a:off x="3419873" y="4314022"/>
                <a:ext cx="2628480" cy="893201"/>
                <a:chOff x="2759587" y="4314022"/>
                <a:chExt cx="2636175" cy="893201"/>
              </a:xfrm>
            </p:grpSpPr>
            <p:cxnSp>
              <p:nvCxnSpPr>
                <p:cNvPr id="235" name="Straight Connector 234"/>
                <p:cNvCxnSpPr/>
                <p:nvPr/>
              </p:nvCxnSpPr>
              <p:spPr>
                <a:xfrm flipH="1">
                  <a:off x="2949317" y="4314022"/>
                  <a:ext cx="1398314" cy="9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flipV="1">
                  <a:off x="4347631" y="4314022"/>
                  <a:ext cx="114096" cy="312446"/>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flipH="1">
                  <a:off x="4461727" y="4626466"/>
                  <a:ext cx="90038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H="1">
                  <a:off x="4346361" y="4908154"/>
                  <a:ext cx="114096" cy="29779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flipV="1">
                  <a:off x="4460457" y="4908155"/>
                  <a:ext cx="900389"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0" name="Arc 239"/>
                <p:cNvSpPr/>
                <p:nvPr/>
              </p:nvSpPr>
              <p:spPr>
                <a:xfrm>
                  <a:off x="5322119" y="4627245"/>
                  <a:ext cx="73643" cy="279400"/>
                </a:xfrm>
                <a:prstGeom prst="arc">
                  <a:avLst>
                    <a:gd name="adj1" fmla="val 16200000"/>
                    <a:gd name="adj2" fmla="val 537009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1" name="Straight Arrow Connector 240"/>
                <p:cNvCxnSpPr/>
                <p:nvPr/>
              </p:nvCxnSpPr>
              <p:spPr>
                <a:xfrm flipH="1">
                  <a:off x="2759587" y="5207223"/>
                  <a:ext cx="1586979" cy="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rot="10800000">
                <a:off x="5415772" y="4617720"/>
                <a:ext cx="1137428" cy="279403"/>
                <a:chOff x="1974014" y="4616541"/>
                <a:chExt cx="1137428" cy="279403"/>
              </a:xfrm>
            </p:grpSpPr>
            <p:cxnSp>
              <p:nvCxnSpPr>
                <p:cNvPr id="119" name="Straight Arrow Connector 118"/>
                <p:cNvCxnSpPr/>
                <p:nvPr/>
              </p:nvCxnSpPr>
              <p:spPr>
                <a:xfrm rot="10800000">
                  <a:off x="1974014" y="4889372"/>
                  <a:ext cx="1114251" cy="65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flipV="1">
                  <a:off x="2126414" y="4616541"/>
                  <a:ext cx="972329" cy="11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3037799" y="4616544"/>
                  <a:ext cx="73643" cy="279400"/>
                </a:xfrm>
                <a:prstGeom prst="arc">
                  <a:avLst>
                    <a:gd name="adj1" fmla="val 16200000"/>
                    <a:gd name="adj2" fmla="val 537009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242" name="Oval 241"/>
          <p:cNvSpPr/>
          <p:nvPr/>
        </p:nvSpPr>
        <p:spPr>
          <a:xfrm>
            <a:off x="2703551" y="4522839"/>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4707432" y="4529712"/>
            <a:ext cx="501611" cy="479908"/>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p:cNvGrpSpPr/>
          <p:nvPr/>
        </p:nvGrpSpPr>
        <p:grpSpPr>
          <a:xfrm>
            <a:off x="2947612" y="4932466"/>
            <a:ext cx="2005544" cy="1304266"/>
            <a:chOff x="3393701" y="4932466"/>
            <a:chExt cx="2005544" cy="1304266"/>
          </a:xfrm>
        </p:grpSpPr>
        <p:sp>
          <p:nvSpPr>
            <p:cNvPr id="244" name="TextBox 243"/>
            <p:cNvSpPr txBox="1"/>
            <p:nvPr/>
          </p:nvSpPr>
          <p:spPr>
            <a:xfrm>
              <a:off x="3393701" y="5867400"/>
              <a:ext cx="2005544" cy="369332"/>
            </a:xfrm>
            <a:prstGeom prst="rect">
              <a:avLst/>
            </a:prstGeom>
            <a:noFill/>
          </p:spPr>
          <p:txBody>
            <a:bodyPr wrap="square" rtlCol="0">
              <a:spAutoFit/>
            </a:bodyPr>
            <a:lstStyle/>
            <a:p>
              <a:pPr algn="ctr"/>
              <a:r>
                <a:rPr lang="en-US" dirty="0"/>
                <a:t>double crossover</a:t>
              </a:r>
            </a:p>
          </p:txBody>
        </p:sp>
        <p:cxnSp>
          <p:nvCxnSpPr>
            <p:cNvPr id="245" name="Straight Arrow Connector 244"/>
            <p:cNvCxnSpPr>
              <a:cxnSpLocks/>
              <a:stCxn id="244" idx="0"/>
              <a:endCxn id="242" idx="5"/>
            </p:cNvCxnSpPr>
            <p:nvPr/>
          </p:nvCxnSpPr>
          <p:spPr>
            <a:xfrm flipH="1" flipV="1">
              <a:off x="3577792" y="4932466"/>
              <a:ext cx="818681" cy="9349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a:stCxn id="244" idx="0"/>
              <a:endCxn id="243" idx="3"/>
            </p:cNvCxnSpPr>
            <p:nvPr/>
          </p:nvCxnSpPr>
          <p:spPr>
            <a:xfrm flipV="1">
              <a:off x="4396473" y="4939339"/>
              <a:ext cx="830507" cy="92806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8" name="TextBox 217"/>
          <p:cNvSpPr txBox="1"/>
          <p:nvPr/>
        </p:nvSpPr>
        <p:spPr>
          <a:xfrm>
            <a:off x="6842520" y="5361802"/>
            <a:ext cx="3560084" cy="276999"/>
          </a:xfrm>
          <a:prstGeom prst="rect">
            <a:avLst/>
          </a:prstGeom>
          <a:noFill/>
        </p:spPr>
        <p:txBody>
          <a:bodyPr wrap="square" rtlCol="0">
            <a:spAutoFit/>
          </a:bodyPr>
          <a:lstStyle/>
          <a:p>
            <a:r>
              <a:rPr lang="en-US" sz="1200" dirty="0"/>
              <a:t>Figure from Schulman, </a:t>
            </a:r>
            <a:r>
              <a:rPr lang="en-US" sz="1200" dirty="0" err="1"/>
              <a:t>Winfree</a:t>
            </a:r>
            <a:r>
              <a:rPr lang="en-US" sz="1200" dirty="0"/>
              <a:t>, </a:t>
            </a:r>
            <a:r>
              <a:rPr lang="en-US" sz="1200" i="1" dirty="0"/>
              <a:t>PNAS</a:t>
            </a:r>
            <a:r>
              <a:rPr lang="en-US" sz="1200" dirty="0"/>
              <a:t> 2009</a:t>
            </a:r>
          </a:p>
        </p:txBody>
      </p:sp>
      <p:pic>
        <p:nvPicPr>
          <p:cNvPr id="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5224" y="4135578"/>
            <a:ext cx="3587380" cy="12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 name="Right Arrow 223"/>
          <p:cNvSpPr/>
          <p:nvPr/>
        </p:nvSpPr>
        <p:spPr>
          <a:xfrm>
            <a:off x="3796732" y="1910018"/>
            <a:ext cx="659434" cy="298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Arrow 219"/>
          <p:cNvSpPr/>
          <p:nvPr/>
        </p:nvSpPr>
        <p:spPr>
          <a:xfrm>
            <a:off x="3796732" y="2497268"/>
            <a:ext cx="659434" cy="298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lide Number Placeholder 96">
            <a:extLst>
              <a:ext uri="{FF2B5EF4-FFF2-40B4-BE49-F238E27FC236}">
                <a16:creationId xmlns:a16="http://schemas.microsoft.com/office/drawing/2014/main" id="{36BF980E-AE40-4DA8-8CED-E73C387C43FF}"/>
              </a:ext>
            </a:extLst>
          </p:cNvPr>
          <p:cNvSpPr>
            <a:spLocks noGrp="1"/>
          </p:cNvSpPr>
          <p:nvPr>
            <p:ph type="sldNum" sz="quarter" idx="12"/>
          </p:nvPr>
        </p:nvSpPr>
        <p:spPr/>
        <p:txBody>
          <a:bodyPr/>
          <a:lstStyle/>
          <a:p>
            <a:fld id="{DDDDC0DD-A20C-43E8-BBF5-AC705073E80B}" type="slidenum">
              <a:rPr lang="en-US" smtClean="0"/>
              <a:t>12</a:t>
            </a:fld>
            <a:endParaRPr lang="en-US"/>
          </a:p>
        </p:txBody>
      </p:sp>
    </p:spTree>
    <p:custDataLst>
      <p:tags r:id="rId1"/>
    </p:custDataLst>
    <p:extLst>
      <p:ext uri="{BB962C8B-B14F-4D97-AF65-F5344CB8AC3E}">
        <p14:creationId xmlns:p14="http://schemas.microsoft.com/office/powerpoint/2010/main" val="4063079581"/>
      </p:ext>
    </p:extLst>
  </p:cSld>
  <p:clrMapOvr>
    <a:masterClrMapping/>
  </p:clrMapOvr>
  <mc:AlternateContent xmlns:mc="http://schemas.openxmlformats.org/markup-compatibility/2006" xmlns:p14="http://schemas.microsoft.com/office/powerpoint/2010/main">
    <mc:Choice Requires="p14">
      <p:transition p14:dur="0" advTm="14242"/>
    </mc:Choice>
    <mc:Fallback xmlns="">
      <p:transition advTm="14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 calcmode="lin" valueType="num">
                                      <p:cBhvr>
                                        <p:cTn id="7" dur="500" fill="hold"/>
                                        <p:tgtEl>
                                          <p:spTgt spid="224"/>
                                        </p:tgtEl>
                                        <p:attrNameLst>
                                          <p:attrName>ppt_w</p:attrName>
                                        </p:attrNameLst>
                                      </p:cBhvr>
                                      <p:tavLst>
                                        <p:tav tm="0">
                                          <p:val>
                                            <p:fltVal val="0"/>
                                          </p:val>
                                        </p:tav>
                                        <p:tav tm="100000">
                                          <p:val>
                                            <p:strVal val="#ppt_w"/>
                                          </p:val>
                                        </p:tav>
                                      </p:tavLst>
                                    </p:anim>
                                    <p:anim calcmode="lin" valueType="num">
                                      <p:cBhvr>
                                        <p:cTn id="8" dur="500" fill="hold"/>
                                        <p:tgtEl>
                                          <p:spTgt spid="224"/>
                                        </p:tgtEl>
                                        <p:attrNameLst>
                                          <p:attrName>ppt_h</p:attrName>
                                        </p:attrNameLst>
                                      </p:cBhvr>
                                      <p:tavLst>
                                        <p:tav tm="0">
                                          <p:val>
                                            <p:fltVal val="0"/>
                                          </p:val>
                                        </p:tav>
                                        <p:tav tm="100000">
                                          <p:val>
                                            <p:strVal val="#ppt_h"/>
                                          </p:val>
                                        </p:tav>
                                      </p:tavLst>
                                    </p:anim>
                                    <p:animEffect transition="in" filter="fade">
                                      <p:cBhvr>
                                        <p:cTn id="9" dur="500"/>
                                        <p:tgtEl>
                                          <p:spTgt spid="2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0"/>
                                        </p:tgtEl>
                                        <p:attrNameLst>
                                          <p:attrName>style.visibility</p:attrName>
                                        </p:attrNameLst>
                                      </p:cBhvr>
                                      <p:to>
                                        <p:strVal val="visible"/>
                                      </p:to>
                                    </p:set>
                                    <p:anim calcmode="lin" valueType="num">
                                      <p:cBhvr>
                                        <p:cTn id="12" dur="500" fill="hold"/>
                                        <p:tgtEl>
                                          <p:spTgt spid="220"/>
                                        </p:tgtEl>
                                        <p:attrNameLst>
                                          <p:attrName>ppt_w</p:attrName>
                                        </p:attrNameLst>
                                      </p:cBhvr>
                                      <p:tavLst>
                                        <p:tav tm="0">
                                          <p:val>
                                            <p:fltVal val="0"/>
                                          </p:val>
                                        </p:tav>
                                        <p:tav tm="100000">
                                          <p:val>
                                            <p:strVal val="#ppt_w"/>
                                          </p:val>
                                        </p:tav>
                                      </p:tavLst>
                                    </p:anim>
                                    <p:anim calcmode="lin" valueType="num">
                                      <p:cBhvr>
                                        <p:cTn id="13" dur="500" fill="hold"/>
                                        <p:tgtEl>
                                          <p:spTgt spid="220"/>
                                        </p:tgtEl>
                                        <p:attrNameLst>
                                          <p:attrName>ppt_h</p:attrName>
                                        </p:attrNameLst>
                                      </p:cBhvr>
                                      <p:tavLst>
                                        <p:tav tm="0">
                                          <p:val>
                                            <p:fltVal val="0"/>
                                          </p:val>
                                        </p:tav>
                                        <p:tav tm="100000">
                                          <p:val>
                                            <p:strVal val="#ppt_h"/>
                                          </p:val>
                                        </p:tav>
                                      </p:tavLst>
                                    </p:anim>
                                    <p:animEffect transition="in" filter="fade">
                                      <p:cBhvr>
                                        <p:cTn id="14" dur="500"/>
                                        <p:tgtEl>
                                          <p:spTgt spid="220"/>
                                        </p:tgtEl>
                                      </p:cBhvr>
                                    </p:animEffect>
                                  </p:childTnLst>
                                </p:cTn>
                              </p:par>
                            </p:childTnLst>
                          </p:cTn>
                        </p:par>
                        <p:par>
                          <p:cTn id="15" fill="hold">
                            <p:stCondLst>
                              <p:cond delay="500"/>
                            </p:stCondLst>
                            <p:childTnLst>
                              <p:par>
                                <p:cTn id="16" presetID="42" presetClass="path" presetSubtype="0" accel="50000" decel="50000" fill="hold" grpId="2" nodeType="afterEffect">
                                  <p:stCondLst>
                                    <p:cond delay="0"/>
                                  </p:stCondLst>
                                  <p:childTnLst>
                                    <p:animMotion origin="layout" path="M -1.45833E-6 -1.48148E-6 L 0.29518 -0.00162 " pathEditMode="relative" rAng="0" ptsTypes="AA">
                                      <p:cBhvr>
                                        <p:cTn id="17" dur="1000" fill="hold"/>
                                        <p:tgtEl>
                                          <p:spTgt spid="224"/>
                                        </p:tgtEl>
                                        <p:attrNameLst>
                                          <p:attrName>ppt_x</p:attrName>
                                          <p:attrName>ppt_y</p:attrName>
                                        </p:attrNameLst>
                                      </p:cBhvr>
                                      <p:rCtr x="14753" y="-93"/>
                                    </p:animMotion>
                                  </p:childTnLst>
                                </p:cTn>
                              </p:par>
                              <p:par>
                                <p:cTn id="18" presetID="42" presetClass="path" presetSubtype="0" accel="50000" decel="50000" fill="hold" grpId="2" nodeType="withEffect">
                                  <p:stCondLst>
                                    <p:cond delay="0"/>
                                  </p:stCondLst>
                                  <p:childTnLst>
                                    <p:animMotion origin="layout" path="M -1.45833E-6 3.7037E-7 L 0.29518 0.00093 " pathEditMode="relative" rAng="0" ptsTypes="AA">
                                      <p:cBhvr>
                                        <p:cTn id="19" dur="1000" fill="hold"/>
                                        <p:tgtEl>
                                          <p:spTgt spid="220"/>
                                        </p:tgtEl>
                                        <p:attrNameLst>
                                          <p:attrName>ppt_x</p:attrName>
                                          <p:attrName>ppt_y</p:attrName>
                                        </p:attrNameLst>
                                      </p:cBhvr>
                                      <p:rCtr x="14753" y="46"/>
                                    </p:animMotion>
                                  </p:childTnLst>
                                </p:cTn>
                              </p:par>
                            </p:childTnLst>
                          </p:cTn>
                        </p:par>
                        <p:par>
                          <p:cTn id="20" fill="hold">
                            <p:stCondLst>
                              <p:cond delay="1500"/>
                            </p:stCondLst>
                            <p:childTnLst>
                              <p:par>
                                <p:cTn id="21" presetID="53" presetClass="exit" presetSubtype="32" fill="hold" grpId="1" nodeType="afterEffect">
                                  <p:stCondLst>
                                    <p:cond delay="0"/>
                                  </p:stCondLst>
                                  <p:childTnLst>
                                    <p:anim calcmode="lin" valueType="num">
                                      <p:cBhvr>
                                        <p:cTn id="22" dur="500"/>
                                        <p:tgtEl>
                                          <p:spTgt spid="224"/>
                                        </p:tgtEl>
                                        <p:attrNameLst>
                                          <p:attrName>ppt_w</p:attrName>
                                        </p:attrNameLst>
                                      </p:cBhvr>
                                      <p:tavLst>
                                        <p:tav tm="0">
                                          <p:val>
                                            <p:strVal val="ppt_w"/>
                                          </p:val>
                                        </p:tav>
                                        <p:tav tm="100000">
                                          <p:val>
                                            <p:fltVal val="0"/>
                                          </p:val>
                                        </p:tav>
                                      </p:tavLst>
                                    </p:anim>
                                    <p:anim calcmode="lin" valueType="num">
                                      <p:cBhvr>
                                        <p:cTn id="23" dur="500"/>
                                        <p:tgtEl>
                                          <p:spTgt spid="224"/>
                                        </p:tgtEl>
                                        <p:attrNameLst>
                                          <p:attrName>ppt_h</p:attrName>
                                        </p:attrNameLst>
                                      </p:cBhvr>
                                      <p:tavLst>
                                        <p:tav tm="0">
                                          <p:val>
                                            <p:strVal val="ppt_h"/>
                                          </p:val>
                                        </p:tav>
                                        <p:tav tm="100000">
                                          <p:val>
                                            <p:fltVal val="0"/>
                                          </p:val>
                                        </p:tav>
                                      </p:tavLst>
                                    </p:anim>
                                    <p:animEffect transition="out" filter="fade">
                                      <p:cBhvr>
                                        <p:cTn id="24" dur="500"/>
                                        <p:tgtEl>
                                          <p:spTgt spid="224"/>
                                        </p:tgtEl>
                                      </p:cBhvr>
                                    </p:animEffect>
                                    <p:set>
                                      <p:cBhvr>
                                        <p:cTn id="25" dur="1" fill="hold">
                                          <p:stCondLst>
                                            <p:cond delay="499"/>
                                          </p:stCondLst>
                                        </p:cTn>
                                        <p:tgtEl>
                                          <p:spTgt spid="224"/>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20"/>
                                        </p:tgtEl>
                                        <p:attrNameLst>
                                          <p:attrName>ppt_w</p:attrName>
                                        </p:attrNameLst>
                                      </p:cBhvr>
                                      <p:tavLst>
                                        <p:tav tm="0">
                                          <p:val>
                                            <p:strVal val="ppt_w"/>
                                          </p:val>
                                        </p:tav>
                                        <p:tav tm="100000">
                                          <p:val>
                                            <p:fltVal val="0"/>
                                          </p:val>
                                        </p:tav>
                                      </p:tavLst>
                                    </p:anim>
                                    <p:anim calcmode="lin" valueType="num">
                                      <p:cBhvr>
                                        <p:cTn id="28" dur="500"/>
                                        <p:tgtEl>
                                          <p:spTgt spid="220"/>
                                        </p:tgtEl>
                                        <p:attrNameLst>
                                          <p:attrName>ppt_h</p:attrName>
                                        </p:attrNameLst>
                                      </p:cBhvr>
                                      <p:tavLst>
                                        <p:tav tm="0">
                                          <p:val>
                                            <p:strVal val="ppt_h"/>
                                          </p:val>
                                        </p:tav>
                                        <p:tav tm="100000">
                                          <p:val>
                                            <p:fltVal val="0"/>
                                          </p:val>
                                        </p:tav>
                                      </p:tavLst>
                                    </p:anim>
                                    <p:animEffect transition="out" filter="fade">
                                      <p:cBhvr>
                                        <p:cTn id="29" dur="500"/>
                                        <p:tgtEl>
                                          <p:spTgt spid="220"/>
                                        </p:tgtEl>
                                      </p:cBhvr>
                                    </p:animEffect>
                                    <p:set>
                                      <p:cBhvr>
                                        <p:cTn id="30" dur="1" fill="hold">
                                          <p:stCondLst>
                                            <p:cond delay="499"/>
                                          </p:stCondLst>
                                        </p:cTn>
                                        <p:tgtEl>
                                          <p:spTgt spid="220"/>
                                        </p:tgtEl>
                                        <p:attrNameLst>
                                          <p:attrName>style.visibility</p:attrName>
                                        </p:attrNameLst>
                                      </p:cBhvr>
                                      <p:to>
                                        <p:strVal val="hidden"/>
                                      </p:to>
                                    </p:set>
                                  </p:childTnLst>
                                </p:cTn>
                              </p:par>
                            </p:childTnLst>
                          </p:cTn>
                        </p:par>
                        <p:par>
                          <p:cTn id="31" fill="hold">
                            <p:stCondLst>
                              <p:cond delay="2000"/>
                            </p:stCondLst>
                            <p:childTnLst>
                              <p:par>
                                <p:cTn id="32" presetID="53" presetClass="entr" presetSubtype="16" fill="hold" grpId="0" nodeType="afterEffect">
                                  <p:stCondLst>
                                    <p:cond delay="0"/>
                                  </p:stCondLst>
                                  <p:childTnLst>
                                    <p:set>
                                      <p:cBhvr>
                                        <p:cTn id="33" dur="1" fill="hold">
                                          <p:stCondLst>
                                            <p:cond delay="0"/>
                                          </p:stCondLst>
                                        </p:cTn>
                                        <p:tgtEl>
                                          <p:spTgt spid="95"/>
                                        </p:tgtEl>
                                        <p:attrNameLst>
                                          <p:attrName>style.visibility</p:attrName>
                                        </p:attrNameLst>
                                      </p:cBhvr>
                                      <p:to>
                                        <p:strVal val="visible"/>
                                      </p:to>
                                    </p:set>
                                    <p:anim calcmode="lin" valueType="num">
                                      <p:cBhvr>
                                        <p:cTn id="34" dur="500" fill="hold"/>
                                        <p:tgtEl>
                                          <p:spTgt spid="95"/>
                                        </p:tgtEl>
                                        <p:attrNameLst>
                                          <p:attrName>ppt_w</p:attrName>
                                        </p:attrNameLst>
                                      </p:cBhvr>
                                      <p:tavLst>
                                        <p:tav tm="0">
                                          <p:val>
                                            <p:fltVal val="0"/>
                                          </p:val>
                                        </p:tav>
                                        <p:tav tm="100000">
                                          <p:val>
                                            <p:strVal val="#ppt_w"/>
                                          </p:val>
                                        </p:tav>
                                      </p:tavLst>
                                    </p:anim>
                                    <p:anim calcmode="lin" valueType="num">
                                      <p:cBhvr>
                                        <p:cTn id="35" dur="500" fill="hold"/>
                                        <p:tgtEl>
                                          <p:spTgt spid="95"/>
                                        </p:tgtEl>
                                        <p:attrNameLst>
                                          <p:attrName>ppt_h</p:attrName>
                                        </p:attrNameLst>
                                      </p:cBhvr>
                                      <p:tavLst>
                                        <p:tav tm="0">
                                          <p:val>
                                            <p:fltVal val="0"/>
                                          </p:val>
                                        </p:tav>
                                        <p:tav tm="100000">
                                          <p:val>
                                            <p:strVal val="#ppt_h"/>
                                          </p:val>
                                        </p:tav>
                                      </p:tavLst>
                                    </p:anim>
                                    <p:animEffect transition="in" filter="fade">
                                      <p:cBhvr>
                                        <p:cTn id="36" dur="500"/>
                                        <p:tgtEl>
                                          <p:spTgt spid="95"/>
                                        </p:tgtEl>
                                      </p:cBhvr>
                                    </p:animEffect>
                                  </p:childTnLst>
                                </p:cTn>
                              </p:par>
                              <p:par>
                                <p:cTn id="37" presetID="10" presetClass="entr" presetSubtype="0" fill="hold" nodeType="withEffect">
                                  <p:stCondLst>
                                    <p:cond delay="1000"/>
                                  </p:stCondLst>
                                  <p:childTnLst>
                                    <p:set>
                                      <p:cBhvr>
                                        <p:cTn id="38" dur="1" fill="hold">
                                          <p:stCondLst>
                                            <p:cond delay="0"/>
                                          </p:stCondLst>
                                        </p:cTn>
                                        <p:tgtEl>
                                          <p:spTgt spid="250"/>
                                        </p:tgtEl>
                                        <p:attrNameLst>
                                          <p:attrName>style.visibility</p:attrName>
                                        </p:attrNameLst>
                                      </p:cBhvr>
                                      <p:to>
                                        <p:strVal val="visible"/>
                                      </p:to>
                                    </p:set>
                                    <p:animEffect transition="in" filter="fade">
                                      <p:cBhvr>
                                        <p:cTn id="39" dur="500"/>
                                        <p:tgtEl>
                                          <p:spTgt spid="2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3"/>
                                        </p:tgtEl>
                                        <p:attrNameLst>
                                          <p:attrName>style.visibility</p:attrName>
                                        </p:attrNameLst>
                                      </p:cBhvr>
                                      <p:to>
                                        <p:strVal val="visible"/>
                                      </p:to>
                                    </p:set>
                                    <p:animEffect transition="in" filter="fade">
                                      <p:cBhvr>
                                        <p:cTn id="44" dur="500"/>
                                        <p:tgtEl>
                                          <p:spTgt spid="253"/>
                                        </p:tgtEl>
                                      </p:cBhvr>
                                    </p:animEffect>
                                  </p:childTnLst>
                                </p:cTn>
                              </p:par>
                              <p:par>
                                <p:cTn id="45" presetID="10" presetClass="entr" presetSubtype="0" fill="hold" nodeType="withEffect">
                                  <p:stCondLst>
                                    <p:cond delay="0"/>
                                  </p:stCondLst>
                                  <p:childTnLst>
                                    <p:set>
                                      <p:cBhvr>
                                        <p:cTn id="46" dur="1" fill="hold">
                                          <p:stCondLst>
                                            <p:cond delay="0"/>
                                          </p:stCondLst>
                                        </p:cTn>
                                        <p:tgtEl>
                                          <p:spTgt spid="219"/>
                                        </p:tgtEl>
                                        <p:attrNameLst>
                                          <p:attrName>style.visibility</p:attrName>
                                        </p:attrNameLst>
                                      </p:cBhvr>
                                      <p:to>
                                        <p:strVal val="visible"/>
                                      </p:to>
                                    </p:set>
                                    <p:animEffect transition="in" filter="fade">
                                      <p:cBhvr>
                                        <p:cTn id="47" dur="500"/>
                                        <p:tgtEl>
                                          <p:spTgt spid="2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8"/>
                                        </p:tgtEl>
                                        <p:attrNameLst>
                                          <p:attrName>style.visibility</p:attrName>
                                        </p:attrNameLst>
                                      </p:cBhvr>
                                      <p:to>
                                        <p:strVal val="visible"/>
                                      </p:to>
                                    </p:set>
                                    <p:animEffect transition="in" filter="fade">
                                      <p:cBhvr>
                                        <p:cTn id="50" dur="500"/>
                                        <p:tgtEl>
                                          <p:spTgt spid="218"/>
                                        </p:tgtEl>
                                      </p:cBhvr>
                                    </p:animEffect>
                                  </p:childTnLst>
                                </p:cTn>
                              </p:par>
                              <p:par>
                                <p:cTn id="51" presetID="53" presetClass="entr" presetSubtype="16" fill="hold" grpId="0" nodeType="withEffect">
                                  <p:stCondLst>
                                    <p:cond delay="1000"/>
                                  </p:stCondLst>
                                  <p:childTnLst>
                                    <p:set>
                                      <p:cBhvr>
                                        <p:cTn id="52" dur="1" fill="hold">
                                          <p:stCondLst>
                                            <p:cond delay="0"/>
                                          </p:stCondLst>
                                        </p:cTn>
                                        <p:tgtEl>
                                          <p:spTgt spid="242"/>
                                        </p:tgtEl>
                                        <p:attrNameLst>
                                          <p:attrName>style.visibility</p:attrName>
                                        </p:attrNameLst>
                                      </p:cBhvr>
                                      <p:to>
                                        <p:strVal val="visible"/>
                                      </p:to>
                                    </p:set>
                                    <p:anim calcmode="lin" valueType="num">
                                      <p:cBhvr>
                                        <p:cTn id="53" dur="500" fill="hold"/>
                                        <p:tgtEl>
                                          <p:spTgt spid="242"/>
                                        </p:tgtEl>
                                        <p:attrNameLst>
                                          <p:attrName>ppt_w</p:attrName>
                                        </p:attrNameLst>
                                      </p:cBhvr>
                                      <p:tavLst>
                                        <p:tav tm="0">
                                          <p:val>
                                            <p:fltVal val="0"/>
                                          </p:val>
                                        </p:tav>
                                        <p:tav tm="100000">
                                          <p:val>
                                            <p:strVal val="#ppt_w"/>
                                          </p:val>
                                        </p:tav>
                                      </p:tavLst>
                                    </p:anim>
                                    <p:anim calcmode="lin" valueType="num">
                                      <p:cBhvr>
                                        <p:cTn id="54" dur="500" fill="hold"/>
                                        <p:tgtEl>
                                          <p:spTgt spid="242"/>
                                        </p:tgtEl>
                                        <p:attrNameLst>
                                          <p:attrName>ppt_h</p:attrName>
                                        </p:attrNameLst>
                                      </p:cBhvr>
                                      <p:tavLst>
                                        <p:tav tm="0">
                                          <p:val>
                                            <p:fltVal val="0"/>
                                          </p:val>
                                        </p:tav>
                                        <p:tav tm="100000">
                                          <p:val>
                                            <p:strVal val="#ppt_h"/>
                                          </p:val>
                                        </p:tav>
                                      </p:tavLst>
                                    </p:anim>
                                    <p:animEffect transition="in" filter="fade">
                                      <p:cBhvr>
                                        <p:cTn id="55" dur="500"/>
                                        <p:tgtEl>
                                          <p:spTgt spid="242"/>
                                        </p:tgtEl>
                                      </p:cBhvr>
                                    </p:animEffect>
                                  </p:childTnLst>
                                </p:cTn>
                              </p:par>
                              <p:par>
                                <p:cTn id="56" presetID="53" presetClass="entr" presetSubtype="16" fill="hold" grpId="0" nodeType="withEffect">
                                  <p:stCondLst>
                                    <p:cond delay="1000"/>
                                  </p:stCondLst>
                                  <p:childTnLst>
                                    <p:set>
                                      <p:cBhvr>
                                        <p:cTn id="57" dur="1" fill="hold">
                                          <p:stCondLst>
                                            <p:cond delay="0"/>
                                          </p:stCondLst>
                                        </p:cTn>
                                        <p:tgtEl>
                                          <p:spTgt spid="243"/>
                                        </p:tgtEl>
                                        <p:attrNameLst>
                                          <p:attrName>style.visibility</p:attrName>
                                        </p:attrNameLst>
                                      </p:cBhvr>
                                      <p:to>
                                        <p:strVal val="visible"/>
                                      </p:to>
                                    </p:set>
                                    <p:anim calcmode="lin" valueType="num">
                                      <p:cBhvr>
                                        <p:cTn id="58" dur="500" fill="hold"/>
                                        <p:tgtEl>
                                          <p:spTgt spid="243"/>
                                        </p:tgtEl>
                                        <p:attrNameLst>
                                          <p:attrName>ppt_w</p:attrName>
                                        </p:attrNameLst>
                                      </p:cBhvr>
                                      <p:tavLst>
                                        <p:tav tm="0">
                                          <p:val>
                                            <p:fltVal val="0"/>
                                          </p:val>
                                        </p:tav>
                                        <p:tav tm="100000">
                                          <p:val>
                                            <p:strVal val="#ppt_w"/>
                                          </p:val>
                                        </p:tav>
                                      </p:tavLst>
                                    </p:anim>
                                    <p:anim calcmode="lin" valueType="num">
                                      <p:cBhvr>
                                        <p:cTn id="59" dur="500" fill="hold"/>
                                        <p:tgtEl>
                                          <p:spTgt spid="243"/>
                                        </p:tgtEl>
                                        <p:attrNameLst>
                                          <p:attrName>ppt_h</p:attrName>
                                        </p:attrNameLst>
                                      </p:cBhvr>
                                      <p:tavLst>
                                        <p:tav tm="0">
                                          <p:val>
                                            <p:fltVal val="0"/>
                                          </p:val>
                                        </p:tav>
                                        <p:tav tm="100000">
                                          <p:val>
                                            <p:strVal val="#ppt_h"/>
                                          </p:val>
                                        </p:tav>
                                      </p:tavLst>
                                    </p:anim>
                                    <p:animEffect transition="in" filter="fade">
                                      <p:cBhvr>
                                        <p:cTn id="60" dur="500"/>
                                        <p:tgtEl>
                                          <p:spTgt spid="243"/>
                                        </p:tgtEl>
                                      </p:cBhvr>
                                    </p:animEffect>
                                  </p:childTnLst>
                                </p:cTn>
                              </p:par>
                              <p:par>
                                <p:cTn id="61" presetID="10" presetClass="entr" presetSubtype="0" fill="hold" nodeType="withEffect">
                                  <p:stCondLst>
                                    <p:cond delay="2000"/>
                                  </p:stCondLst>
                                  <p:childTnLst>
                                    <p:set>
                                      <p:cBhvr>
                                        <p:cTn id="62" dur="1" fill="hold">
                                          <p:stCondLst>
                                            <p:cond delay="0"/>
                                          </p:stCondLst>
                                        </p:cTn>
                                        <p:tgtEl>
                                          <p:spTgt spid="251"/>
                                        </p:tgtEl>
                                        <p:attrNameLst>
                                          <p:attrName>style.visibility</p:attrName>
                                        </p:attrNameLst>
                                      </p:cBhvr>
                                      <p:to>
                                        <p:strVal val="visible"/>
                                      </p:to>
                                    </p:set>
                                    <p:animEffect transition="in" filter="fade">
                                      <p:cBhvr>
                                        <p:cTn id="63"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42" grpId="0" animBg="1"/>
      <p:bldP spid="243" grpId="0" animBg="1"/>
      <p:bldP spid="218" grpId="0"/>
      <p:bldP spid="224" grpId="0" animBg="1"/>
      <p:bldP spid="224" grpId="1" animBg="1"/>
      <p:bldP spid="224" grpId="2" animBg="1"/>
      <p:bldP spid="220" grpId="0" animBg="1"/>
      <p:bldP spid="220" grpId="1" animBg="1"/>
      <p:bldP spid="220" grpId="2"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Hierarchy of abstractions</a:t>
            </a:r>
            <a:endParaRPr lang="en-US" dirty="0"/>
          </a:p>
        </p:txBody>
      </p:sp>
      <p:sp>
        <p:nvSpPr>
          <p:cNvPr id="5" name="Content Placeholder 2"/>
          <p:cNvSpPr txBox="1">
            <a:spLocks/>
          </p:cNvSpPr>
          <p:nvPr/>
        </p:nvSpPr>
        <p:spPr>
          <a:xfrm>
            <a:off x="2778251" y="1825625"/>
            <a:ext cx="8051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   </a:t>
            </a:r>
            <a:r>
              <a:rPr lang="en-US" dirty="0">
                <a:solidFill>
                  <a:schemeClr val="bg2">
                    <a:lumMod val="50000"/>
                  </a:schemeClr>
                </a:solidFill>
              </a:rPr>
              <a:t>Bits:		Boolean circuits compute</a:t>
            </a:r>
          </a:p>
          <a:p>
            <a:pPr marL="0" indent="0">
              <a:buNone/>
            </a:pPr>
            <a:r>
              <a:rPr lang="en-US" dirty="0">
                <a:solidFill>
                  <a:schemeClr val="bg2">
                    <a:lumMod val="50000"/>
                  </a:schemeClr>
                </a:solidFill>
              </a:rPr>
              <a:t>   Tiles:	Tile growth implements circuits</a:t>
            </a:r>
          </a:p>
          <a:p>
            <a:pPr marL="0" indent="0">
              <a:buNone/>
            </a:pPr>
            <a:r>
              <a:rPr lang="en-US" dirty="0">
                <a:solidFill>
                  <a:schemeClr val="bg2">
                    <a:lumMod val="50000"/>
                  </a:schemeClr>
                </a:solidFill>
              </a:rPr>
              <a:t>   </a:t>
            </a:r>
            <a:r>
              <a:rPr lang="en-US" b="1" dirty="0"/>
              <a:t>DNA:	DNA strands implement tiles</a:t>
            </a:r>
          </a:p>
        </p:txBody>
      </p:sp>
      <p:sp>
        <p:nvSpPr>
          <p:cNvPr id="6" name="Arrow: Right 5"/>
          <p:cNvSpPr/>
          <p:nvPr/>
        </p:nvSpPr>
        <p:spPr>
          <a:xfrm>
            <a:off x="2490216" y="2953512"/>
            <a:ext cx="576072" cy="23774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C67E33AD-514A-4420-9447-7A5A58688B48}"/>
              </a:ext>
            </a:extLst>
          </p:cNvPr>
          <p:cNvSpPr>
            <a:spLocks noGrp="1"/>
          </p:cNvSpPr>
          <p:nvPr>
            <p:ph type="sldNum" sz="quarter" idx="12"/>
          </p:nvPr>
        </p:nvSpPr>
        <p:spPr/>
        <p:txBody>
          <a:bodyPr/>
          <a:lstStyle/>
          <a:p>
            <a:fld id="{9D23B66A-CE92-4F70-B5A2-EE913266E6CF}" type="slidenum">
              <a:rPr lang="en-US" smtClean="0"/>
              <a:pPr/>
              <a:t>120</a:t>
            </a:fld>
            <a:r>
              <a:rPr lang="en-US"/>
              <a:t>/48</a:t>
            </a:r>
            <a:endParaRPr lang="en-US" dirty="0"/>
          </a:p>
        </p:txBody>
      </p:sp>
    </p:spTree>
    <p:extLst>
      <p:ext uri="{BB962C8B-B14F-4D97-AF65-F5344CB8AC3E}">
        <p14:creationId xmlns:p14="http://schemas.microsoft.com/office/powerpoint/2010/main" val="39389502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single-stranded tiles</a:t>
            </a:r>
          </a:p>
        </p:txBody>
      </p:sp>
      <p:pic>
        <p:nvPicPr>
          <p:cNvPr id="4" name="Picture 3"/>
          <p:cNvPicPr>
            <a:picLocks noChangeAspect="1"/>
          </p:cNvPicPr>
          <p:nvPr/>
        </p:nvPicPr>
        <p:blipFill>
          <a:blip r:embed="rId3"/>
          <a:stretch>
            <a:fillRect/>
          </a:stretch>
        </p:blipFill>
        <p:spPr>
          <a:xfrm>
            <a:off x="2371161" y="1690692"/>
            <a:ext cx="1885456" cy="1484603"/>
          </a:xfrm>
          <a:prstGeom prst="rect">
            <a:avLst/>
          </a:prstGeom>
        </p:spPr>
      </p:pic>
      <p:pic>
        <p:nvPicPr>
          <p:cNvPr id="5" name="Picture 4"/>
          <p:cNvPicPr>
            <a:picLocks noChangeAspect="1"/>
          </p:cNvPicPr>
          <p:nvPr/>
        </p:nvPicPr>
        <p:blipFill>
          <a:blip r:embed="rId4"/>
          <a:stretch>
            <a:fillRect/>
          </a:stretch>
        </p:blipFill>
        <p:spPr>
          <a:xfrm>
            <a:off x="2586656" y="3848826"/>
            <a:ext cx="1441145" cy="1441145"/>
          </a:xfrm>
          <a:prstGeom prst="rect">
            <a:avLst/>
          </a:prstGeom>
        </p:spPr>
      </p:pic>
      <p:pic>
        <p:nvPicPr>
          <p:cNvPr id="6" name="Picture 5"/>
          <p:cNvPicPr>
            <a:picLocks noChangeAspect="1"/>
          </p:cNvPicPr>
          <p:nvPr/>
        </p:nvPicPr>
        <p:blipFill>
          <a:blip r:embed="rId5"/>
          <a:stretch>
            <a:fillRect/>
          </a:stretch>
        </p:blipFill>
        <p:spPr>
          <a:xfrm>
            <a:off x="6880904" y="1690689"/>
            <a:ext cx="3021648" cy="2158134"/>
          </a:xfrm>
          <a:prstGeom prst="rect">
            <a:avLst/>
          </a:prstGeom>
        </p:spPr>
      </p:pic>
      <p:pic>
        <p:nvPicPr>
          <p:cNvPr id="7" name="Picture 6"/>
          <p:cNvPicPr>
            <a:picLocks noChangeAspect="1"/>
          </p:cNvPicPr>
          <p:nvPr/>
        </p:nvPicPr>
        <p:blipFill>
          <a:blip r:embed="rId6"/>
          <a:stretch>
            <a:fillRect/>
          </a:stretch>
        </p:blipFill>
        <p:spPr>
          <a:xfrm>
            <a:off x="7019576" y="4269055"/>
            <a:ext cx="2744309" cy="1646748"/>
          </a:xfrm>
          <a:prstGeom prst="rect">
            <a:avLst/>
          </a:prstGeom>
        </p:spPr>
      </p:pic>
      <p:sp>
        <p:nvSpPr>
          <p:cNvPr id="8" name="TextBox 7"/>
          <p:cNvSpPr txBox="1"/>
          <p:nvPr/>
        </p:nvSpPr>
        <p:spPr>
          <a:xfrm>
            <a:off x="2252992" y="3848823"/>
            <a:ext cx="908320" cy="369332"/>
          </a:xfrm>
          <a:prstGeom prst="rect">
            <a:avLst/>
          </a:prstGeom>
          <a:noFill/>
        </p:spPr>
        <p:txBody>
          <a:bodyPr wrap="square" rtlCol="0">
            <a:spAutoFit/>
          </a:bodyPr>
          <a:lstStyle/>
          <a:p>
            <a:r>
              <a:rPr lang="en-US" dirty="0"/>
              <a:t>glue 4</a:t>
            </a:r>
          </a:p>
        </p:txBody>
      </p:sp>
      <p:sp>
        <p:nvSpPr>
          <p:cNvPr id="9" name="TextBox 8"/>
          <p:cNvSpPr txBox="1"/>
          <p:nvPr/>
        </p:nvSpPr>
        <p:spPr>
          <a:xfrm>
            <a:off x="3650532" y="3848823"/>
            <a:ext cx="908320" cy="369332"/>
          </a:xfrm>
          <a:prstGeom prst="rect">
            <a:avLst/>
          </a:prstGeom>
          <a:noFill/>
        </p:spPr>
        <p:txBody>
          <a:bodyPr wrap="square" rtlCol="0">
            <a:spAutoFit/>
          </a:bodyPr>
          <a:lstStyle/>
          <a:p>
            <a:r>
              <a:rPr lang="en-US" dirty="0"/>
              <a:t>glue 3</a:t>
            </a:r>
          </a:p>
        </p:txBody>
      </p:sp>
      <p:sp>
        <p:nvSpPr>
          <p:cNvPr id="10" name="TextBox 9"/>
          <p:cNvSpPr txBox="1"/>
          <p:nvPr/>
        </p:nvSpPr>
        <p:spPr>
          <a:xfrm>
            <a:off x="3635494" y="4808619"/>
            <a:ext cx="908320" cy="369332"/>
          </a:xfrm>
          <a:prstGeom prst="rect">
            <a:avLst/>
          </a:prstGeom>
          <a:noFill/>
        </p:spPr>
        <p:txBody>
          <a:bodyPr wrap="square" rtlCol="0">
            <a:spAutoFit/>
          </a:bodyPr>
          <a:lstStyle/>
          <a:p>
            <a:r>
              <a:rPr lang="en-US" dirty="0"/>
              <a:t>glue 2</a:t>
            </a:r>
          </a:p>
        </p:txBody>
      </p:sp>
      <p:sp>
        <p:nvSpPr>
          <p:cNvPr id="11" name="TextBox 10"/>
          <p:cNvSpPr txBox="1"/>
          <p:nvPr/>
        </p:nvSpPr>
        <p:spPr>
          <a:xfrm>
            <a:off x="2235031" y="4808619"/>
            <a:ext cx="908320" cy="369332"/>
          </a:xfrm>
          <a:prstGeom prst="rect">
            <a:avLst/>
          </a:prstGeom>
          <a:noFill/>
        </p:spPr>
        <p:txBody>
          <a:bodyPr wrap="square" rtlCol="0">
            <a:spAutoFit/>
          </a:bodyPr>
          <a:lstStyle/>
          <a:p>
            <a:r>
              <a:rPr lang="en-US" dirty="0"/>
              <a:t>glue 1</a:t>
            </a:r>
          </a:p>
        </p:txBody>
      </p:sp>
      <p:sp>
        <p:nvSpPr>
          <p:cNvPr id="12" name="Arrow: Right 11"/>
          <p:cNvSpPr/>
          <p:nvPr/>
        </p:nvSpPr>
        <p:spPr>
          <a:xfrm>
            <a:off x="4782765" y="3463050"/>
            <a:ext cx="1456114" cy="521963"/>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assembly</a:t>
            </a:r>
          </a:p>
        </p:txBody>
      </p:sp>
      <p:sp>
        <p:nvSpPr>
          <p:cNvPr id="14" name="TextBox 13"/>
          <p:cNvSpPr txBox="1"/>
          <p:nvPr/>
        </p:nvSpPr>
        <p:spPr>
          <a:xfrm>
            <a:off x="1538371" y="5615491"/>
            <a:ext cx="4194245" cy="830997"/>
          </a:xfrm>
          <a:prstGeom prst="rect">
            <a:avLst/>
          </a:prstGeom>
          <a:noFill/>
        </p:spPr>
        <p:txBody>
          <a:bodyPr wrap="square" rtlCol="0">
            <a:spAutoFit/>
          </a:bodyPr>
          <a:lstStyle/>
          <a:p>
            <a:r>
              <a:rPr lang="en-US" sz="1600" dirty="0"/>
              <a:t>Yin, </a:t>
            </a:r>
            <a:r>
              <a:rPr lang="en-US" sz="1600" dirty="0" err="1"/>
              <a:t>Hariadi</a:t>
            </a:r>
            <a:r>
              <a:rPr lang="en-US" sz="1600" dirty="0"/>
              <a:t>, </a:t>
            </a:r>
            <a:r>
              <a:rPr lang="en-US" sz="1600" dirty="0" err="1"/>
              <a:t>Sahu</a:t>
            </a:r>
            <a:r>
              <a:rPr lang="en-US" sz="1600" dirty="0"/>
              <a:t>, Choi, Park, </a:t>
            </a:r>
            <a:r>
              <a:rPr lang="en-US" sz="1600" dirty="0" err="1"/>
              <a:t>LaBean</a:t>
            </a:r>
            <a:r>
              <a:rPr lang="en-US" sz="1600" dirty="0"/>
              <a:t>, and </a:t>
            </a:r>
            <a:r>
              <a:rPr lang="en-US" sz="1600" dirty="0" err="1"/>
              <a:t>Reif</a:t>
            </a:r>
            <a:r>
              <a:rPr lang="en-US" sz="1600" dirty="0"/>
              <a:t>. </a:t>
            </a:r>
          </a:p>
          <a:p>
            <a:r>
              <a:rPr lang="en-US" sz="1600" i="1" dirty="0"/>
              <a:t>Programming DNA tube circumferences</a:t>
            </a:r>
            <a:r>
              <a:rPr lang="en-US" sz="1600" dirty="0"/>
              <a:t>.</a:t>
            </a:r>
          </a:p>
          <a:p>
            <a:r>
              <a:rPr lang="en-US" sz="1600" u="sng" dirty="0"/>
              <a:t>Science</a:t>
            </a:r>
            <a:r>
              <a:rPr lang="en-US" sz="1600" dirty="0"/>
              <a:t> 2008</a:t>
            </a:r>
          </a:p>
        </p:txBody>
      </p:sp>
      <p:sp>
        <p:nvSpPr>
          <p:cNvPr id="15" name="Slide Number Placeholder 14">
            <a:extLst>
              <a:ext uri="{FF2B5EF4-FFF2-40B4-BE49-F238E27FC236}">
                <a16:creationId xmlns:a16="http://schemas.microsoft.com/office/drawing/2014/main" id="{F30D9756-E0B7-4B82-8697-0EF0AFBD1378}"/>
              </a:ext>
            </a:extLst>
          </p:cNvPr>
          <p:cNvSpPr>
            <a:spLocks noGrp="1"/>
          </p:cNvSpPr>
          <p:nvPr>
            <p:ph type="sldNum" sz="quarter" idx="12"/>
          </p:nvPr>
        </p:nvSpPr>
        <p:spPr/>
        <p:txBody>
          <a:bodyPr/>
          <a:lstStyle/>
          <a:p>
            <a:fld id="{9D23B66A-CE92-4F70-B5A2-EE913266E6CF}" type="slidenum">
              <a:rPr lang="en-US" smtClean="0"/>
              <a:pPr/>
              <a:t>121</a:t>
            </a:fld>
            <a:r>
              <a:rPr lang="en-US"/>
              <a:t>/48</a:t>
            </a:r>
            <a:endParaRPr lang="en-US" dirty="0"/>
          </a:p>
        </p:txBody>
      </p:sp>
    </p:spTree>
    <p:extLst>
      <p:ext uri="{BB962C8B-B14F-4D97-AF65-F5344CB8AC3E}">
        <p14:creationId xmlns:p14="http://schemas.microsoft.com/office/powerpoint/2010/main" val="28195041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2482-CC7C-4EAD-BAE2-FD60D8F2C187}"/>
              </a:ext>
            </a:extLst>
          </p:cNvPr>
          <p:cNvSpPr>
            <a:spLocks noGrp="1"/>
          </p:cNvSpPr>
          <p:nvPr>
            <p:ph type="title"/>
          </p:nvPr>
        </p:nvSpPr>
        <p:spPr/>
        <p:txBody>
          <a:bodyPr/>
          <a:lstStyle/>
          <a:p>
            <a:r>
              <a:rPr lang="en-US"/>
              <a:t>Single-stranded tiles for making any shape</a:t>
            </a:r>
          </a:p>
        </p:txBody>
      </p:sp>
      <p:pic>
        <p:nvPicPr>
          <p:cNvPr id="6" name="Picture 5">
            <a:extLst>
              <a:ext uri="{FF2B5EF4-FFF2-40B4-BE49-F238E27FC236}">
                <a16:creationId xmlns:a16="http://schemas.microsoft.com/office/drawing/2014/main" id="{37CFB7E7-7C7F-4CB7-8F37-6C0184F3CCE8}"/>
              </a:ext>
            </a:extLst>
          </p:cNvPr>
          <p:cNvPicPr>
            <a:picLocks noChangeAspect="1"/>
          </p:cNvPicPr>
          <p:nvPr/>
        </p:nvPicPr>
        <p:blipFill>
          <a:blip r:embed="rId2"/>
          <a:stretch>
            <a:fillRect/>
          </a:stretch>
        </p:blipFill>
        <p:spPr>
          <a:xfrm>
            <a:off x="6751437" y="1690688"/>
            <a:ext cx="4602363" cy="4508500"/>
          </a:xfrm>
          <a:prstGeom prst="rect">
            <a:avLst/>
          </a:prstGeom>
        </p:spPr>
      </p:pic>
      <p:pic>
        <p:nvPicPr>
          <p:cNvPr id="7" name="Picture 6">
            <a:extLst>
              <a:ext uri="{FF2B5EF4-FFF2-40B4-BE49-F238E27FC236}">
                <a16:creationId xmlns:a16="http://schemas.microsoft.com/office/drawing/2014/main" id="{92C44AAB-245B-42B7-B6C7-36CF071CBC61}"/>
              </a:ext>
            </a:extLst>
          </p:cNvPr>
          <p:cNvPicPr>
            <a:picLocks noChangeAspect="1"/>
          </p:cNvPicPr>
          <p:nvPr/>
        </p:nvPicPr>
        <p:blipFill>
          <a:blip r:embed="rId3"/>
          <a:stretch>
            <a:fillRect/>
          </a:stretch>
        </p:blipFill>
        <p:spPr>
          <a:xfrm>
            <a:off x="640424" y="1690688"/>
            <a:ext cx="5455576" cy="4076075"/>
          </a:xfrm>
          <a:prstGeom prst="rect">
            <a:avLst/>
          </a:prstGeom>
        </p:spPr>
      </p:pic>
      <p:sp>
        <p:nvSpPr>
          <p:cNvPr id="8" name="Rectangle 7">
            <a:extLst>
              <a:ext uri="{FF2B5EF4-FFF2-40B4-BE49-F238E27FC236}">
                <a16:creationId xmlns:a16="http://schemas.microsoft.com/office/drawing/2014/main" id="{162AFDE7-F067-4D92-BDAB-0927622E0F06}"/>
              </a:ext>
            </a:extLst>
          </p:cNvPr>
          <p:cNvSpPr/>
          <p:nvPr/>
        </p:nvSpPr>
        <p:spPr>
          <a:xfrm>
            <a:off x="614364" y="5783689"/>
            <a:ext cx="5934074" cy="830997"/>
          </a:xfrm>
          <a:prstGeom prst="rect">
            <a:avLst/>
          </a:prstGeom>
        </p:spPr>
        <p:txBody>
          <a:bodyPr wrap="square">
            <a:spAutoFit/>
          </a:bodyPr>
          <a:lstStyle/>
          <a:p>
            <a:r>
              <a:rPr lang="en-US" sz="1600" dirty="0"/>
              <a:t>Bryan Wei, </a:t>
            </a:r>
            <a:r>
              <a:rPr lang="en-US" sz="1600" dirty="0" err="1"/>
              <a:t>Mingjie</a:t>
            </a:r>
            <a:r>
              <a:rPr lang="en-US" sz="1600" dirty="0"/>
              <a:t> Dai, and Peng Yin.</a:t>
            </a:r>
          </a:p>
          <a:p>
            <a:r>
              <a:rPr lang="en-US" sz="1600" i="1" dirty="0"/>
              <a:t>Complex shapes self-assembled from single-stranded DNA tiles</a:t>
            </a:r>
            <a:r>
              <a:rPr lang="en-US" sz="1600" dirty="0"/>
              <a:t>. </a:t>
            </a:r>
            <a:r>
              <a:rPr lang="en-US" sz="1600" u="sng" dirty="0"/>
              <a:t>Nature</a:t>
            </a:r>
            <a:r>
              <a:rPr lang="en-US" sz="1600" dirty="0"/>
              <a:t> 2012.</a:t>
            </a:r>
          </a:p>
        </p:txBody>
      </p:sp>
      <p:sp>
        <p:nvSpPr>
          <p:cNvPr id="5" name="Slide Number Placeholder 4">
            <a:extLst>
              <a:ext uri="{FF2B5EF4-FFF2-40B4-BE49-F238E27FC236}">
                <a16:creationId xmlns:a16="http://schemas.microsoft.com/office/drawing/2014/main" id="{0EA28080-C57E-42BE-8E7F-CB5FF49E8FE2}"/>
              </a:ext>
            </a:extLst>
          </p:cNvPr>
          <p:cNvSpPr>
            <a:spLocks noGrp="1"/>
          </p:cNvSpPr>
          <p:nvPr>
            <p:ph type="sldNum" sz="quarter" idx="12"/>
          </p:nvPr>
        </p:nvSpPr>
        <p:spPr/>
        <p:txBody>
          <a:bodyPr/>
          <a:lstStyle/>
          <a:p>
            <a:fld id="{9D23B66A-CE92-4F70-B5A2-EE913266E6CF}" type="slidenum">
              <a:rPr lang="en-US" smtClean="0"/>
              <a:pPr/>
              <a:t>122</a:t>
            </a:fld>
            <a:r>
              <a:rPr lang="en-US"/>
              <a:t>/48</a:t>
            </a:r>
            <a:endParaRPr lang="en-US" dirty="0"/>
          </a:p>
        </p:txBody>
      </p:sp>
    </p:spTree>
    <p:extLst>
      <p:ext uri="{BB962C8B-B14F-4D97-AF65-F5344CB8AC3E}">
        <p14:creationId xmlns:p14="http://schemas.microsoft.com/office/powerpoint/2010/main" val="32644888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C9B2-9EB4-4D00-8F9D-C1FD46785D95}"/>
              </a:ext>
            </a:extLst>
          </p:cNvPr>
          <p:cNvSpPr>
            <a:spLocks noGrp="1"/>
          </p:cNvSpPr>
          <p:nvPr>
            <p:ph type="title"/>
          </p:nvPr>
        </p:nvSpPr>
        <p:spPr>
          <a:xfrm>
            <a:off x="838200" y="365125"/>
            <a:ext cx="10515600" cy="892175"/>
          </a:xfrm>
        </p:spPr>
        <p:txBody>
          <a:bodyPr>
            <a:noAutofit/>
          </a:bodyPr>
          <a:lstStyle/>
          <a:p>
            <a:r>
              <a:rPr lang="en-US" sz="3600" u="sng" dirty="0"/>
              <a:t>Uniquely addressed</a:t>
            </a:r>
            <a:r>
              <a:rPr lang="en-US" sz="3600" dirty="0"/>
              <a:t> self-assembly versus </a:t>
            </a:r>
            <a:r>
              <a:rPr lang="en-US" sz="3600" u="sng" dirty="0"/>
              <a:t>algorithmic</a:t>
            </a:r>
          </a:p>
        </p:txBody>
      </p:sp>
      <p:pic>
        <p:nvPicPr>
          <p:cNvPr id="7" name="Picture 6">
            <a:extLst>
              <a:ext uri="{FF2B5EF4-FFF2-40B4-BE49-F238E27FC236}">
                <a16:creationId xmlns:a16="http://schemas.microsoft.com/office/drawing/2014/main" id="{DACD4D96-7E1E-4118-850C-F344F35976EB}"/>
              </a:ext>
            </a:extLst>
          </p:cNvPr>
          <p:cNvPicPr>
            <a:picLocks noChangeAspect="1"/>
          </p:cNvPicPr>
          <p:nvPr/>
        </p:nvPicPr>
        <p:blipFill>
          <a:blip r:embed="rId2"/>
          <a:stretch>
            <a:fillRect/>
          </a:stretch>
        </p:blipFill>
        <p:spPr>
          <a:xfrm>
            <a:off x="8129865" y="3296775"/>
            <a:ext cx="3524250" cy="2633106"/>
          </a:xfrm>
          <a:prstGeom prst="rect">
            <a:avLst/>
          </a:prstGeom>
        </p:spPr>
      </p:pic>
      <p:pic>
        <p:nvPicPr>
          <p:cNvPr id="8" name="Picture 7">
            <a:extLst>
              <a:ext uri="{FF2B5EF4-FFF2-40B4-BE49-F238E27FC236}">
                <a16:creationId xmlns:a16="http://schemas.microsoft.com/office/drawing/2014/main" id="{B3056F82-0122-4A19-B490-D0AA65A4973A}"/>
              </a:ext>
            </a:extLst>
          </p:cNvPr>
          <p:cNvPicPr>
            <a:picLocks noChangeAspect="1"/>
          </p:cNvPicPr>
          <p:nvPr/>
        </p:nvPicPr>
        <p:blipFill>
          <a:blip r:embed="rId3"/>
          <a:stretch>
            <a:fillRect/>
          </a:stretch>
        </p:blipFill>
        <p:spPr>
          <a:xfrm>
            <a:off x="4554833" y="3315468"/>
            <a:ext cx="2652554" cy="2641434"/>
          </a:xfrm>
          <a:prstGeom prst="rect">
            <a:avLst/>
          </a:prstGeom>
        </p:spPr>
      </p:pic>
      <p:pic>
        <p:nvPicPr>
          <p:cNvPr id="9" name="Picture 8">
            <a:extLst>
              <a:ext uri="{FF2B5EF4-FFF2-40B4-BE49-F238E27FC236}">
                <a16:creationId xmlns:a16="http://schemas.microsoft.com/office/drawing/2014/main" id="{87DAFE57-2B61-400F-9037-E79D85E9D1DB}"/>
              </a:ext>
            </a:extLst>
          </p:cNvPr>
          <p:cNvPicPr>
            <a:picLocks noChangeAspect="1"/>
          </p:cNvPicPr>
          <p:nvPr/>
        </p:nvPicPr>
        <p:blipFill>
          <a:blip r:embed="rId4"/>
          <a:stretch>
            <a:fillRect/>
          </a:stretch>
        </p:blipFill>
        <p:spPr>
          <a:xfrm>
            <a:off x="700725" y="3245493"/>
            <a:ext cx="2586325" cy="1586779"/>
          </a:xfrm>
          <a:prstGeom prst="rect">
            <a:avLst/>
          </a:prstGeom>
        </p:spPr>
      </p:pic>
      <p:sp>
        <p:nvSpPr>
          <p:cNvPr id="10" name="TextBox 9">
            <a:extLst>
              <a:ext uri="{FF2B5EF4-FFF2-40B4-BE49-F238E27FC236}">
                <a16:creationId xmlns:a16="http://schemas.microsoft.com/office/drawing/2014/main" id="{33079336-10CE-4700-AFF3-34AD8062A8E0}"/>
              </a:ext>
            </a:extLst>
          </p:cNvPr>
          <p:cNvSpPr txBox="1"/>
          <p:nvPr/>
        </p:nvSpPr>
        <p:spPr>
          <a:xfrm>
            <a:off x="673237" y="2771455"/>
            <a:ext cx="2745957" cy="461665"/>
          </a:xfrm>
          <a:prstGeom prst="rect">
            <a:avLst/>
          </a:prstGeom>
          <a:noFill/>
        </p:spPr>
        <p:txBody>
          <a:bodyPr wrap="square" rtlCol="0">
            <a:spAutoFit/>
          </a:bodyPr>
          <a:lstStyle/>
          <a:p>
            <a:r>
              <a:rPr lang="en-US" sz="2400" dirty="0"/>
              <a:t>single DNA origami</a:t>
            </a:r>
          </a:p>
        </p:txBody>
      </p:sp>
      <p:sp>
        <p:nvSpPr>
          <p:cNvPr id="11" name="TextBox 10">
            <a:extLst>
              <a:ext uri="{FF2B5EF4-FFF2-40B4-BE49-F238E27FC236}">
                <a16:creationId xmlns:a16="http://schemas.microsoft.com/office/drawing/2014/main" id="{C6EB5847-E0CA-4100-9D0E-40358A6ED2F7}"/>
              </a:ext>
            </a:extLst>
          </p:cNvPr>
          <p:cNvSpPr txBox="1"/>
          <p:nvPr/>
        </p:nvSpPr>
        <p:spPr>
          <a:xfrm>
            <a:off x="8313287" y="2771455"/>
            <a:ext cx="3293203" cy="461665"/>
          </a:xfrm>
          <a:prstGeom prst="rect">
            <a:avLst/>
          </a:prstGeom>
          <a:noFill/>
        </p:spPr>
        <p:txBody>
          <a:bodyPr wrap="square" rtlCol="0">
            <a:spAutoFit/>
          </a:bodyPr>
          <a:lstStyle/>
          <a:p>
            <a:r>
              <a:rPr lang="en-US" sz="2400" dirty="0"/>
              <a:t>uniquely-addressed tiles</a:t>
            </a:r>
          </a:p>
        </p:txBody>
      </p:sp>
      <p:sp>
        <p:nvSpPr>
          <p:cNvPr id="12" name="TextBox 11">
            <a:extLst>
              <a:ext uri="{FF2B5EF4-FFF2-40B4-BE49-F238E27FC236}">
                <a16:creationId xmlns:a16="http://schemas.microsoft.com/office/drawing/2014/main" id="{DE2A29F1-43B6-410D-A109-971E06DAFEBE}"/>
              </a:ext>
            </a:extLst>
          </p:cNvPr>
          <p:cNvSpPr txBox="1"/>
          <p:nvPr/>
        </p:nvSpPr>
        <p:spPr>
          <a:xfrm>
            <a:off x="320633" y="5552722"/>
            <a:ext cx="3527424" cy="400110"/>
          </a:xfrm>
          <a:prstGeom prst="rect">
            <a:avLst/>
          </a:prstGeom>
          <a:noFill/>
        </p:spPr>
        <p:txBody>
          <a:bodyPr wrap="square" rtlCol="0">
            <a:spAutoFit/>
          </a:bodyPr>
          <a:lstStyle/>
          <a:p>
            <a:r>
              <a:rPr lang="en-US" sz="2000" dirty="0"/>
              <a:t>staple strand for position (4,2)</a:t>
            </a:r>
          </a:p>
        </p:txBody>
      </p:sp>
      <p:cxnSp>
        <p:nvCxnSpPr>
          <p:cNvPr id="14" name="Straight Arrow Connector 13">
            <a:extLst>
              <a:ext uri="{FF2B5EF4-FFF2-40B4-BE49-F238E27FC236}">
                <a16:creationId xmlns:a16="http://schemas.microsoft.com/office/drawing/2014/main" id="{E02DFCBE-2277-4D92-9CF9-2ACBA09061CA}"/>
              </a:ext>
            </a:extLst>
          </p:cNvPr>
          <p:cNvCxnSpPr>
            <a:cxnSpLocks/>
            <a:stCxn id="12" idx="0"/>
          </p:cNvCxnSpPr>
          <p:nvPr/>
        </p:nvCxnSpPr>
        <p:spPr>
          <a:xfrm flipV="1">
            <a:off x="2084345" y="4455151"/>
            <a:ext cx="258942" cy="1097571"/>
          </a:xfrm>
          <a:prstGeom prst="straightConnector1">
            <a:avLst/>
          </a:prstGeom>
          <a:ln w="57150">
            <a:solidFill>
              <a:srgbClr val="0032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B20F17-4CC8-4981-8920-509E9ACCCC4C}"/>
              </a:ext>
            </a:extLst>
          </p:cNvPr>
          <p:cNvSpPr txBox="1"/>
          <p:nvPr/>
        </p:nvSpPr>
        <p:spPr>
          <a:xfrm>
            <a:off x="8740546" y="6020087"/>
            <a:ext cx="3024476" cy="400110"/>
          </a:xfrm>
          <a:prstGeom prst="rect">
            <a:avLst/>
          </a:prstGeom>
          <a:noFill/>
        </p:spPr>
        <p:txBody>
          <a:bodyPr wrap="square" rtlCol="0">
            <a:spAutoFit/>
          </a:bodyPr>
          <a:lstStyle/>
          <a:p>
            <a:r>
              <a:rPr lang="en-US" sz="2000" dirty="0"/>
              <a:t>tile for position (4,2)</a:t>
            </a:r>
          </a:p>
        </p:txBody>
      </p:sp>
      <p:cxnSp>
        <p:nvCxnSpPr>
          <p:cNvPr id="17" name="Straight Arrow Connector 16">
            <a:extLst>
              <a:ext uri="{FF2B5EF4-FFF2-40B4-BE49-F238E27FC236}">
                <a16:creationId xmlns:a16="http://schemas.microsoft.com/office/drawing/2014/main" id="{301D7E03-28BA-43B5-AE87-E7B94D852EAB}"/>
              </a:ext>
            </a:extLst>
          </p:cNvPr>
          <p:cNvCxnSpPr>
            <a:cxnSpLocks/>
          </p:cNvCxnSpPr>
          <p:nvPr/>
        </p:nvCxnSpPr>
        <p:spPr>
          <a:xfrm flipV="1">
            <a:off x="10140950" y="5826263"/>
            <a:ext cx="310356" cy="249164"/>
          </a:xfrm>
          <a:prstGeom prst="straightConnector1">
            <a:avLst/>
          </a:prstGeom>
          <a:ln w="57150">
            <a:solidFill>
              <a:srgbClr val="0032FF"/>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D9FC0D1-0910-4E52-A3CE-1FDB135CE5D3}"/>
              </a:ext>
            </a:extLst>
          </p:cNvPr>
          <p:cNvSpPr txBox="1"/>
          <p:nvPr/>
        </p:nvSpPr>
        <p:spPr>
          <a:xfrm>
            <a:off x="4500631" y="6075426"/>
            <a:ext cx="2885253" cy="400110"/>
          </a:xfrm>
          <a:prstGeom prst="rect">
            <a:avLst/>
          </a:prstGeom>
          <a:noFill/>
        </p:spPr>
        <p:txBody>
          <a:bodyPr wrap="square" rtlCol="0">
            <a:spAutoFit/>
          </a:bodyPr>
          <a:lstStyle/>
          <a:p>
            <a:r>
              <a:rPr lang="en-US" sz="2000" dirty="0"/>
              <a:t>origami for position (4,2)</a:t>
            </a:r>
          </a:p>
        </p:txBody>
      </p:sp>
      <p:cxnSp>
        <p:nvCxnSpPr>
          <p:cNvPr id="27" name="Straight Arrow Connector 26">
            <a:extLst>
              <a:ext uri="{FF2B5EF4-FFF2-40B4-BE49-F238E27FC236}">
                <a16:creationId xmlns:a16="http://schemas.microsoft.com/office/drawing/2014/main" id="{C90DAA93-8B4B-43D8-99EC-DCD756C32A96}"/>
              </a:ext>
            </a:extLst>
          </p:cNvPr>
          <p:cNvCxnSpPr>
            <a:cxnSpLocks/>
            <a:stCxn id="26" idx="0"/>
          </p:cNvCxnSpPr>
          <p:nvPr/>
        </p:nvCxnSpPr>
        <p:spPr>
          <a:xfrm flipH="1" flipV="1">
            <a:off x="5702300" y="5437325"/>
            <a:ext cx="240958" cy="638101"/>
          </a:xfrm>
          <a:prstGeom prst="straightConnector1">
            <a:avLst/>
          </a:prstGeom>
          <a:ln w="57150">
            <a:solidFill>
              <a:srgbClr val="0032FF"/>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B9B5D44-D4C7-478A-9E71-89993DEA52AB}"/>
              </a:ext>
            </a:extLst>
          </p:cNvPr>
          <p:cNvSpPr txBox="1"/>
          <p:nvPr/>
        </p:nvSpPr>
        <p:spPr>
          <a:xfrm>
            <a:off x="838200" y="1238120"/>
            <a:ext cx="105664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u="sng" dirty="0"/>
              <a:t>Unique addressing</a:t>
            </a:r>
            <a:r>
              <a:rPr lang="en-US" sz="2400" dirty="0"/>
              <a:t>: each DNA “monomer” appears </a:t>
            </a:r>
            <a:r>
              <a:rPr lang="en-US" sz="2400" b="1" dirty="0">
                <a:solidFill>
                  <a:schemeClr val="tx1"/>
                </a:solidFill>
              </a:rPr>
              <a:t>exactly once</a:t>
            </a:r>
            <a:r>
              <a:rPr lang="en-US" sz="2400" dirty="0"/>
              <a:t> in final structure.</a:t>
            </a:r>
          </a:p>
        </p:txBody>
      </p:sp>
      <p:sp>
        <p:nvSpPr>
          <p:cNvPr id="19" name="TextBox 18">
            <a:extLst>
              <a:ext uri="{FF2B5EF4-FFF2-40B4-BE49-F238E27FC236}">
                <a16:creationId xmlns:a16="http://schemas.microsoft.com/office/drawing/2014/main" id="{160D778E-51A5-4C12-B27C-BA9B078C4861}"/>
              </a:ext>
            </a:extLst>
          </p:cNvPr>
          <p:cNvSpPr txBox="1"/>
          <p:nvPr/>
        </p:nvSpPr>
        <p:spPr>
          <a:xfrm>
            <a:off x="4106487" y="2771455"/>
            <a:ext cx="3699163" cy="461665"/>
          </a:xfrm>
          <a:prstGeom prst="rect">
            <a:avLst/>
          </a:prstGeom>
          <a:noFill/>
        </p:spPr>
        <p:txBody>
          <a:bodyPr wrap="square" rtlCol="0">
            <a:spAutoFit/>
          </a:bodyPr>
          <a:lstStyle/>
          <a:p>
            <a:r>
              <a:rPr lang="en-US" sz="2400" dirty="0"/>
              <a:t>array of many DNA origamis</a:t>
            </a:r>
          </a:p>
        </p:txBody>
      </p:sp>
      <p:sp>
        <p:nvSpPr>
          <p:cNvPr id="22" name="TextBox 21">
            <a:extLst>
              <a:ext uri="{FF2B5EF4-FFF2-40B4-BE49-F238E27FC236}">
                <a16:creationId xmlns:a16="http://schemas.microsoft.com/office/drawing/2014/main" id="{21A42F3B-7A9F-4EAB-8609-AF2A93C9DFAD}"/>
              </a:ext>
            </a:extLst>
          </p:cNvPr>
          <p:cNvSpPr txBox="1"/>
          <p:nvPr/>
        </p:nvSpPr>
        <p:spPr>
          <a:xfrm>
            <a:off x="1056408" y="1903906"/>
            <a:ext cx="10079183"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u="sng" dirty="0"/>
              <a:t>Algorithmic</a:t>
            </a:r>
            <a:r>
              <a:rPr lang="en-US" sz="3200" dirty="0"/>
              <a:t>: DNA tiles are </a:t>
            </a:r>
            <a:r>
              <a:rPr lang="en-US" sz="3200" b="1" dirty="0">
                <a:solidFill>
                  <a:schemeClr val="tx1"/>
                </a:solidFill>
              </a:rPr>
              <a:t>reused</a:t>
            </a:r>
            <a:r>
              <a:rPr lang="en-US" sz="3200" dirty="0"/>
              <a:t> throughout the structure.</a:t>
            </a:r>
          </a:p>
        </p:txBody>
      </p:sp>
      <p:sp>
        <p:nvSpPr>
          <p:cNvPr id="5" name="Slide Number Placeholder 4">
            <a:extLst>
              <a:ext uri="{FF2B5EF4-FFF2-40B4-BE49-F238E27FC236}">
                <a16:creationId xmlns:a16="http://schemas.microsoft.com/office/drawing/2014/main" id="{33DFAD7C-363A-487C-89DB-AF4A823916EA}"/>
              </a:ext>
            </a:extLst>
          </p:cNvPr>
          <p:cNvSpPr>
            <a:spLocks noGrp="1"/>
          </p:cNvSpPr>
          <p:nvPr>
            <p:ph type="sldNum" sz="quarter" idx="12"/>
          </p:nvPr>
        </p:nvSpPr>
        <p:spPr/>
        <p:txBody>
          <a:bodyPr/>
          <a:lstStyle/>
          <a:p>
            <a:fld id="{9D23B66A-CE92-4F70-B5A2-EE913266E6CF}" type="slidenum">
              <a:rPr lang="en-US" smtClean="0"/>
              <a:pPr/>
              <a:t>123</a:t>
            </a:fld>
            <a:r>
              <a:rPr lang="en-US"/>
              <a:t>/48</a:t>
            </a:r>
            <a:endParaRPr lang="en-US" dirty="0"/>
          </a:p>
        </p:txBody>
      </p:sp>
    </p:spTree>
    <p:extLst>
      <p:ext uri="{BB962C8B-B14F-4D97-AF65-F5344CB8AC3E}">
        <p14:creationId xmlns:p14="http://schemas.microsoft.com/office/powerpoint/2010/main" val="114129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65986" y="3162252"/>
            <a:ext cx="3071004" cy="2640138"/>
          </a:xfrm>
          <a:prstGeom prst="rect">
            <a:avLst/>
          </a:prstGeom>
        </p:spPr>
      </p:pic>
      <p:sp>
        <p:nvSpPr>
          <p:cNvPr id="2" name="Title 1"/>
          <p:cNvSpPr>
            <a:spLocks noGrp="1"/>
          </p:cNvSpPr>
          <p:nvPr>
            <p:ph type="title"/>
          </p:nvPr>
        </p:nvSpPr>
        <p:spPr/>
        <p:txBody>
          <a:bodyPr/>
          <a:lstStyle/>
          <a:p>
            <a:r>
              <a:rPr lang="en-US" dirty="0"/>
              <a:t>Single-stranded tile tubes</a:t>
            </a:r>
          </a:p>
        </p:txBody>
      </p:sp>
      <p:pic>
        <p:nvPicPr>
          <p:cNvPr id="4" name="Picture 3"/>
          <p:cNvPicPr>
            <a:picLocks noChangeAspect="1"/>
          </p:cNvPicPr>
          <p:nvPr/>
        </p:nvPicPr>
        <p:blipFill>
          <a:blip r:embed="rId4"/>
          <a:stretch>
            <a:fillRect/>
          </a:stretch>
        </p:blipFill>
        <p:spPr>
          <a:xfrm>
            <a:off x="838200" y="2233825"/>
            <a:ext cx="2798519" cy="2743583"/>
          </a:xfrm>
          <a:prstGeom prst="rect">
            <a:avLst/>
          </a:prstGeom>
        </p:spPr>
      </p:pic>
      <p:pic>
        <p:nvPicPr>
          <p:cNvPr id="5" name="Picture 4"/>
          <p:cNvPicPr>
            <a:picLocks noChangeAspect="1"/>
          </p:cNvPicPr>
          <p:nvPr/>
        </p:nvPicPr>
        <p:blipFill>
          <a:blip r:embed="rId5"/>
          <a:stretch>
            <a:fillRect/>
          </a:stretch>
        </p:blipFill>
        <p:spPr>
          <a:xfrm>
            <a:off x="7543866" y="1230961"/>
            <a:ext cx="4379794" cy="4571429"/>
          </a:xfrm>
          <a:prstGeom prst="rect">
            <a:avLst/>
          </a:prstGeom>
        </p:spPr>
      </p:pic>
      <p:sp>
        <p:nvSpPr>
          <p:cNvPr id="8" name="TextBox 7"/>
          <p:cNvSpPr txBox="1"/>
          <p:nvPr/>
        </p:nvSpPr>
        <p:spPr>
          <a:xfrm>
            <a:off x="645361" y="6224353"/>
            <a:ext cx="7747651" cy="276999"/>
          </a:xfrm>
          <a:prstGeom prst="rect">
            <a:avLst/>
          </a:prstGeom>
          <a:noFill/>
        </p:spPr>
        <p:txBody>
          <a:bodyPr wrap="square" rtlCol="0">
            <a:spAutoFit/>
          </a:bodyPr>
          <a:lstStyle/>
          <a:p>
            <a:r>
              <a:rPr lang="en-US" sz="1200" dirty="0"/>
              <a:t>Yin, </a:t>
            </a:r>
            <a:r>
              <a:rPr lang="en-US" sz="1200" dirty="0" err="1"/>
              <a:t>Hariadi</a:t>
            </a:r>
            <a:r>
              <a:rPr lang="en-US" sz="1200" dirty="0"/>
              <a:t>, </a:t>
            </a:r>
            <a:r>
              <a:rPr lang="en-US" sz="1200" dirty="0" err="1"/>
              <a:t>Sahu</a:t>
            </a:r>
            <a:r>
              <a:rPr lang="en-US" sz="1200" dirty="0"/>
              <a:t>, Choi, Park, </a:t>
            </a:r>
            <a:r>
              <a:rPr lang="en-US" sz="1200" dirty="0" err="1"/>
              <a:t>LaBean</a:t>
            </a:r>
            <a:r>
              <a:rPr lang="en-US" sz="1200" dirty="0"/>
              <a:t>, and </a:t>
            </a:r>
            <a:r>
              <a:rPr lang="en-US" sz="1200" dirty="0" err="1"/>
              <a:t>Reif</a:t>
            </a:r>
            <a:r>
              <a:rPr lang="en-US" sz="1200" dirty="0"/>
              <a:t>. </a:t>
            </a:r>
            <a:r>
              <a:rPr lang="en-US" sz="1200" i="1" dirty="0"/>
              <a:t>Programming DNA tube circumferences</a:t>
            </a:r>
            <a:r>
              <a:rPr lang="en-US" sz="1200" dirty="0"/>
              <a:t>, </a:t>
            </a:r>
            <a:r>
              <a:rPr lang="en-US" sz="1200" u="sng" dirty="0"/>
              <a:t>Science</a:t>
            </a:r>
            <a:r>
              <a:rPr lang="en-US" sz="1200" dirty="0"/>
              <a:t> 2008.</a:t>
            </a:r>
          </a:p>
        </p:txBody>
      </p:sp>
      <p:sp>
        <p:nvSpPr>
          <p:cNvPr id="6" name="TextBox 5"/>
          <p:cNvSpPr txBox="1"/>
          <p:nvPr/>
        </p:nvSpPr>
        <p:spPr>
          <a:xfrm>
            <a:off x="4176068" y="2817010"/>
            <a:ext cx="3250840" cy="338554"/>
          </a:xfrm>
          <a:prstGeom prst="rect">
            <a:avLst/>
          </a:prstGeom>
          <a:noFill/>
        </p:spPr>
        <p:txBody>
          <a:bodyPr wrap="square" rtlCol="0">
            <a:spAutoFit/>
          </a:bodyPr>
          <a:lstStyle/>
          <a:p>
            <a:r>
              <a:rPr lang="en-US" sz="1600" dirty="0"/>
              <a:t>DNA-level diagram of 20-helix tube</a:t>
            </a:r>
          </a:p>
        </p:txBody>
      </p:sp>
      <p:sp>
        <p:nvSpPr>
          <p:cNvPr id="10" name="Slide Number Placeholder 9">
            <a:extLst>
              <a:ext uri="{FF2B5EF4-FFF2-40B4-BE49-F238E27FC236}">
                <a16:creationId xmlns:a16="http://schemas.microsoft.com/office/drawing/2014/main" id="{FFAD47A3-3DF2-41D7-9DA3-90B170294C8B}"/>
              </a:ext>
            </a:extLst>
          </p:cNvPr>
          <p:cNvSpPr>
            <a:spLocks noGrp="1"/>
          </p:cNvSpPr>
          <p:nvPr>
            <p:ph type="sldNum" sz="quarter" idx="12"/>
          </p:nvPr>
        </p:nvSpPr>
        <p:spPr/>
        <p:txBody>
          <a:bodyPr/>
          <a:lstStyle/>
          <a:p>
            <a:fld id="{9D23B66A-CE92-4F70-B5A2-EE913266E6CF}" type="slidenum">
              <a:rPr lang="en-US" smtClean="0"/>
              <a:pPr/>
              <a:t>124</a:t>
            </a:fld>
            <a:r>
              <a:rPr lang="en-US"/>
              <a:t>/48</a:t>
            </a:r>
            <a:endParaRPr lang="en-US" dirty="0"/>
          </a:p>
        </p:txBody>
      </p:sp>
    </p:spTree>
    <p:extLst>
      <p:ext uri="{BB962C8B-B14F-4D97-AF65-F5344CB8AC3E}">
        <p14:creationId xmlns:p14="http://schemas.microsoft.com/office/powerpoint/2010/main" val="24093202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a:extLst>
              <a:ext uri="{FF2B5EF4-FFF2-40B4-BE49-F238E27FC236}">
                <a16:creationId xmlns:a16="http://schemas.microsoft.com/office/drawing/2014/main" id="{0E30C65C-9AAA-491B-BE6A-4019221A236C}"/>
              </a:ext>
            </a:extLst>
          </p:cNvPr>
          <p:cNvPicPr>
            <a:picLocks noChangeAspect="1"/>
          </p:cNvPicPr>
          <p:nvPr/>
        </p:nvPicPr>
        <p:blipFill>
          <a:blip r:embed="rId4"/>
          <a:stretch>
            <a:fillRect/>
          </a:stretch>
        </p:blipFill>
        <p:spPr>
          <a:xfrm>
            <a:off x="9142741" y="1387880"/>
            <a:ext cx="2845639" cy="2267751"/>
          </a:xfrm>
          <a:prstGeom prst="rect">
            <a:avLst/>
          </a:prstGeom>
        </p:spPr>
      </p:pic>
      <p:sp>
        <p:nvSpPr>
          <p:cNvPr id="132" name="Rectangle 131">
            <a:extLst>
              <a:ext uri="{FF2B5EF4-FFF2-40B4-BE49-F238E27FC236}">
                <a16:creationId xmlns:a16="http://schemas.microsoft.com/office/drawing/2014/main" id="{58CADFEC-544A-40FF-BD31-4FFFB9229B89}"/>
              </a:ext>
            </a:extLst>
          </p:cNvPr>
          <p:cNvSpPr/>
          <p:nvPr/>
        </p:nvSpPr>
        <p:spPr>
          <a:xfrm>
            <a:off x="9259096" y="3325814"/>
            <a:ext cx="1600105" cy="445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4B063FC-6FF0-4F99-89EE-B9B385FB8940}"/>
              </a:ext>
            </a:extLst>
          </p:cNvPr>
          <p:cNvSpPr/>
          <p:nvPr/>
        </p:nvSpPr>
        <p:spPr>
          <a:xfrm>
            <a:off x="11404994" y="3377984"/>
            <a:ext cx="543131" cy="323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38591FCA-98B5-4C18-ABE8-F4BD9676DA7E}"/>
              </a:ext>
            </a:extLst>
          </p:cNvPr>
          <p:cNvSpPr/>
          <p:nvPr/>
        </p:nvSpPr>
        <p:spPr>
          <a:xfrm>
            <a:off x="11140085" y="3169302"/>
            <a:ext cx="339457" cy="244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F955699D-E13F-46EA-B2B4-E5F5F9A39FF0}"/>
              </a:ext>
            </a:extLst>
          </p:cNvPr>
          <p:cNvSpPr/>
          <p:nvPr/>
        </p:nvSpPr>
        <p:spPr>
          <a:xfrm>
            <a:off x="9212711" y="1431097"/>
            <a:ext cx="216113" cy="15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7861" y="458302"/>
            <a:ext cx="4294317" cy="701674"/>
          </a:xfrm>
        </p:spPr>
        <p:txBody>
          <a:bodyPr/>
          <a:lstStyle/>
          <a:p>
            <a:r>
              <a:rPr lang="en-US" dirty="0"/>
              <a:t>Seeded growth</a:t>
            </a:r>
          </a:p>
        </p:txBody>
      </p:sp>
      <p:sp>
        <p:nvSpPr>
          <p:cNvPr id="10" name="Rectangle 9"/>
          <p:cNvSpPr/>
          <p:nvPr/>
        </p:nvSpPr>
        <p:spPr>
          <a:xfrm>
            <a:off x="933674" y="1281862"/>
            <a:ext cx="4214970" cy="369332"/>
          </a:xfrm>
          <a:prstGeom prst="rect">
            <a:avLst/>
          </a:prstGeom>
        </p:spPr>
        <p:txBody>
          <a:bodyPr wrap="square">
            <a:spAutoFit/>
          </a:bodyPr>
          <a:lstStyle/>
          <a:p>
            <a:r>
              <a:rPr lang="en-US" dirty="0"/>
              <a:t>DNA origami seed</a:t>
            </a:r>
          </a:p>
        </p:txBody>
      </p:sp>
      <p:sp>
        <p:nvSpPr>
          <p:cNvPr id="12" name="Cross 11"/>
          <p:cNvSpPr/>
          <p:nvPr/>
        </p:nvSpPr>
        <p:spPr>
          <a:xfrm>
            <a:off x="4961864" y="2881229"/>
            <a:ext cx="609600" cy="609600"/>
          </a:xfrm>
          <a:prstGeom prst="plus">
            <a:avLst>
              <a:gd name="adj" fmla="val 3958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54" name="Group 53"/>
          <p:cNvGrpSpPr/>
          <p:nvPr/>
        </p:nvGrpSpPr>
        <p:grpSpPr>
          <a:xfrm>
            <a:off x="4760826" y="630263"/>
            <a:ext cx="908050" cy="515148"/>
            <a:chOff x="6991350" y="2665014"/>
            <a:chExt cx="908050" cy="515148"/>
          </a:xfrm>
        </p:grpSpPr>
        <p:cxnSp>
          <p:nvCxnSpPr>
            <p:cNvPr id="55" name="Straight Connector 54"/>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61" name="Rectangle 60"/>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2</a:t>
              </a:r>
            </a:p>
          </p:txBody>
        </p:sp>
        <p:sp>
          <p:nvSpPr>
            <p:cNvPr id="62" name="Rectangle 61"/>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63" name="Rectangle 62"/>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2</a:t>
              </a:r>
            </a:p>
          </p:txBody>
        </p:sp>
      </p:grpSp>
      <p:sp>
        <p:nvSpPr>
          <p:cNvPr id="7" name="Rectangle: Rounded Corners 6"/>
          <p:cNvSpPr/>
          <p:nvPr/>
        </p:nvSpPr>
        <p:spPr>
          <a:xfrm>
            <a:off x="8292982" y="3215193"/>
            <a:ext cx="1567483" cy="6919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4"/>
                </a:solidFill>
              </a:rPr>
              <a:t>biotins where output = 1</a:t>
            </a:r>
          </a:p>
        </p:txBody>
      </p:sp>
      <p:sp>
        <p:nvSpPr>
          <p:cNvPr id="89" name="Rectangle 88"/>
          <p:cNvSpPr/>
          <p:nvPr/>
        </p:nvSpPr>
        <p:spPr>
          <a:xfrm>
            <a:off x="289404" y="4557359"/>
            <a:ext cx="2733156" cy="1200329"/>
          </a:xfrm>
          <a:prstGeom prst="rect">
            <a:avLst/>
          </a:prstGeom>
        </p:spPr>
        <p:txBody>
          <a:bodyPr wrap="square">
            <a:spAutoFit/>
          </a:bodyPr>
          <a:lstStyle/>
          <a:p>
            <a:r>
              <a:rPr lang="en-US" dirty="0"/>
              <a:t>need barrier to </a:t>
            </a:r>
            <a:r>
              <a:rPr lang="en-US" u="sng" dirty="0"/>
              <a:t>nucleation</a:t>
            </a:r>
            <a:r>
              <a:rPr lang="en-US" dirty="0"/>
              <a:t> (tile growth without seed); [tile]=100 </a:t>
            </a:r>
            <a:r>
              <a:rPr lang="en-US" dirty="0" err="1"/>
              <a:t>nM</a:t>
            </a:r>
            <a:r>
              <a:rPr lang="en-US" dirty="0"/>
              <a:t>; temperature=50.9° C</a:t>
            </a:r>
          </a:p>
        </p:txBody>
      </p:sp>
      <p:sp>
        <p:nvSpPr>
          <p:cNvPr id="13" name="Rectangle 12"/>
          <p:cNvSpPr/>
          <p:nvPr/>
        </p:nvSpPr>
        <p:spPr>
          <a:xfrm>
            <a:off x="934105" y="1684337"/>
            <a:ext cx="3360120" cy="646331"/>
          </a:xfrm>
          <a:prstGeom prst="rect">
            <a:avLst/>
          </a:prstGeom>
        </p:spPr>
        <p:txBody>
          <a:bodyPr wrap="square">
            <a:spAutoFit/>
          </a:bodyPr>
          <a:lstStyle/>
          <a:p>
            <a:r>
              <a:rPr lang="en-US"/>
              <a:t>single-stranded “input-adapter</a:t>
            </a:r>
            <a:r>
              <a:rPr lang="en-US" dirty="0"/>
              <a:t>” extensions encoding 6 input bits</a:t>
            </a:r>
          </a:p>
        </p:txBody>
      </p:sp>
      <p:pic>
        <p:nvPicPr>
          <p:cNvPr id="16" name="Picture 15"/>
          <p:cNvPicPr>
            <a:picLocks noChangeAspect="1"/>
          </p:cNvPicPr>
          <p:nvPr/>
        </p:nvPicPr>
        <p:blipFill>
          <a:blip r:embed="rId5"/>
          <a:stretch>
            <a:fillRect/>
          </a:stretch>
        </p:blipFill>
        <p:spPr>
          <a:xfrm>
            <a:off x="1445496" y="2156741"/>
            <a:ext cx="2409524" cy="2117647"/>
          </a:xfrm>
          <a:prstGeom prst="rect">
            <a:avLst/>
          </a:prstGeom>
        </p:spPr>
      </p:pic>
      <p:pic>
        <p:nvPicPr>
          <p:cNvPr id="17" name="Picture 16"/>
          <p:cNvPicPr>
            <a:picLocks noChangeAspect="1"/>
          </p:cNvPicPr>
          <p:nvPr/>
        </p:nvPicPr>
        <p:blipFill>
          <a:blip r:embed="rId6"/>
          <a:stretch>
            <a:fillRect/>
          </a:stretch>
        </p:blipFill>
        <p:spPr>
          <a:xfrm>
            <a:off x="2474554" y="2266590"/>
            <a:ext cx="1727466" cy="2140026"/>
          </a:xfrm>
          <a:prstGeom prst="rect">
            <a:avLst/>
          </a:prstGeom>
        </p:spPr>
      </p:pic>
      <p:sp>
        <p:nvSpPr>
          <p:cNvPr id="90" name="Rectangle 89">
            <a:extLst>
              <a:ext uri="{FF2B5EF4-FFF2-40B4-BE49-F238E27FC236}">
                <a16:creationId xmlns:a16="http://schemas.microsoft.com/office/drawing/2014/main" id="{B1464C8C-A2AD-4A6B-A027-BB966F4B0547}"/>
              </a:ext>
            </a:extLst>
          </p:cNvPr>
          <p:cNvSpPr/>
          <p:nvPr/>
        </p:nvSpPr>
        <p:spPr>
          <a:xfrm>
            <a:off x="7929432" y="238763"/>
            <a:ext cx="2929770"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can later add streptavidin (5 nm wide protein) to bind biotins and visualize where the 1’s are</a:t>
            </a:r>
          </a:p>
        </p:txBody>
      </p:sp>
      <p:cxnSp>
        <p:nvCxnSpPr>
          <p:cNvPr id="8" name="Straight Arrow Connector 7">
            <a:extLst>
              <a:ext uri="{FF2B5EF4-FFF2-40B4-BE49-F238E27FC236}">
                <a16:creationId xmlns:a16="http://schemas.microsoft.com/office/drawing/2014/main" id="{EDD46C2B-75B9-4DCE-8DFB-4FC62E602EDD}"/>
              </a:ext>
            </a:extLst>
          </p:cNvPr>
          <p:cNvCxnSpPr>
            <a:cxnSpLocks/>
          </p:cNvCxnSpPr>
          <p:nvPr/>
        </p:nvCxnSpPr>
        <p:spPr>
          <a:xfrm>
            <a:off x="8991600" y="1159976"/>
            <a:ext cx="0" cy="20492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84863FA-0FAB-4EAB-9328-A361346AB362}"/>
              </a:ext>
            </a:extLst>
          </p:cNvPr>
          <p:cNvGrpSpPr/>
          <p:nvPr/>
        </p:nvGrpSpPr>
        <p:grpSpPr>
          <a:xfrm>
            <a:off x="3122650" y="4398249"/>
            <a:ext cx="7532638" cy="2339853"/>
            <a:chOff x="4269808" y="4398249"/>
            <a:chExt cx="7532638" cy="2339853"/>
          </a:xfrm>
        </p:grpSpPr>
        <p:sp>
          <p:nvSpPr>
            <p:cNvPr id="14" name="Arrow: Right 13"/>
            <p:cNvSpPr/>
            <p:nvPr/>
          </p:nvSpPr>
          <p:spPr>
            <a:xfrm>
              <a:off x="4343046" y="5065497"/>
              <a:ext cx="1433587" cy="550592"/>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18" name="Rectangle 17"/>
            <p:cNvSpPr/>
            <p:nvPr/>
          </p:nvSpPr>
          <p:spPr>
            <a:xfrm>
              <a:off x="4269808" y="4788192"/>
              <a:ext cx="1661865" cy="369332"/>
            </a:xfrm>
            <a:prstGeom prst="rect">
              <a:avLst/>
            </a:prstGeom>
          </p:spPr>
          <p:txBody>
            <a:bodyPr wrap="none">
              <a:spAutoFit/>
            </a:bodyPr>
            <a:lstStyle/>
            <a:p>
              <a:r>
                <a:rPr lang="en-US" dirty="0"/>
                <a:t>hold 8-48 hours</a:t>
              </a:r>
            </a:p>
          </p:txBody>
        </p:sp>
        <p:pic>
          <p:nvPicPr>
            <p:cNvPr id="22" name="Picture 21">
              <a:extLst>
                <a:ext uri="{FF2B5EF4-FFF2-40B4-BE49-F238E27FC236}">
                  <a16:creationId xmlns:a16="http://schemas.microsoft.com/office/drawing/2014/main" id="{6551E15B-81EC-42A8-9F08-BC61D5D78E2C}"/>
                </a:ext>
              </a:extLst>
            </p:cNvPr>
            <p:cNvPicPr>
              <a:picLocks noChangeAspect="1"/>
            </p:cNvPicPr>
            <p:nvPr/>
          </p:nvPicPr>
          <p:blipFill>
            <a:blip r:embed="rId7"/>
            <a:stretch>
              <a:fillRect/>
            </a:stretch>
          </p:blipFill>
          <p:spPr>
            <a:xfrm>
              <a:off x="6280867" y="4398249"/>
              <a:ext cx="5521579" cy="1557071"/>
            </a:xfrm>
            <a:prstGeom prst="rect">
              <a:avLst/>
            </a:prstGeom>
          </p:spPr>
        </p:pic>
        <p:sp>
          <p:nvSpPr>
            <p:cNvPr id="5" name="Rectangle 4">
              <a:extLst>
                <a:ext uri="{FF2B5EF4-FFF2-40B4-BE49-F238E27FC236}">
                  <a16:creationId xmlns:a16="http://schemas.microsoft.com/office/drawing/2014/main" id="{19DE30DB-2945-4294-8CDF-637FF7426BFB}"/>
                </a:ext>
              </a:extLst>
            </p:cNvPr>
            <p:cNvSpPr/>
            <p:nvPr/>
          </p:nvSpPr>
          <p:spPr>
            <a:xfrm>
              <a:off x="7050294" y="6045605"/>
              <a:ext cx="627095" cy="369332"/>
            </a:xfrm>
            <a:prstGeom prst="rect">
              <a:avLst/>
            </a:prstGeom>
          </p:spPr>
          <p:txBody>
            <a:bodyPr wrap="none">
              <a:spAutoFit/>
            </a:bodyPr>
            <a:lstStyle/>
            <a:p>
              <a:r>
                <a:rPr lang="en-US"/>
                <a:t>seed</a:t>
              </a:r>
            </a:p>
          </p:txBody>
        </p:sp>
        <p:sp>
          <p:nvSpPr>
            <p:cNvPr id="85" name="Rectangle 84">
              <a:extLst>
                <a:ext uri="{FF2B5EF4-FFF2-40B4-BE49-F238E27FC236}">
                  <a16:creationId xmlns:a16="http://schemas.microsoft.com/office/drawing/2014/main" id="{6CAE6E83-9035-4559-9471-54528219F0E7}"/>
                </a:ext>
              </a:extLst>
            </p:cNvPr>
            <p:cNvSpPr/>
            <p:nvPr/>
          </p:nvSpPr>
          <p:spPr>
            <a:xfrm>
              <a:off x="8171830" y="6091771"/>
              <a:ext cx="1047881" cy="646331"/>
            </a:xfrm>
            <a:prstGeom prst="rect">
              <a:avLst/>
            </a:prstGeom>
          </p:spPr>
          <p:txBody>
            <a:bodyPr wrap="square">
              <a:spAutoFit/>
            </a:bodyPr>
            <a:lstStyle/>
            <a:p>
              <a:r>
                <a:rPr lang="en-US"/>
                <a:t>input-adapters</a:t>
              </a:r>
            </a:p>
          </p:txBody>
        </p:sp>
        <p:sp>
          <p:nvSpPr>
            <p:cNvPr id="91" name="Rectangle 90">
              <a:extLst>
                <a:ext uri="{FF2B5EF4-FFF2-40B4-BE49-F238E27FC236}">
                  <a16:creationId xmlns:a16="http://schemas.microsoft.com/office/drawing/2014/main" id="{FB7D0449-1F75-4D87-AB28-CB61C559CF5B}"/>
                </a:ext>
              </a:extLst>
            </p:cNvPr>
            <p:cNvSpPr/>
            <p:nvPr/>
          </p:nvSpPr>
          <p:spPr>
            <a:xfrm>
              <a:off x="9441204" y="6074335"/>
              <a:ext cx="1001804" cy="646331"/>
            </a:xfrm>
            <a:prstGeom prst="rect">
              <a:avLst/>
            </a:prstGeom>
          </p:spPr>
          <p:txBody>
            <a:bodyPr wrap="square">
              <a:spAutoFit/>
            </a:bodyPr>
            <a:lstStyle/>
            <a:p>
              <a:r>
                <a:rPr lang="en-US"/>
                <a:t>growing tiles</a:t>
              </a:r>
            </a:p>
          </p:txBody>
        </p:sp>
        <p:sp>
          <p:nvSpPr>
            <p:cNvPr id="6" name="Left Brace 5">
              <a:extLst>
                <a:ext uri="{FF2B5EF4-FFF2-40B4-BE49-F238E27FC236}">
                  <a16:creationId xmlns:a16="http://schemas.microsoft.com/office/drawing/2014/main" id="{F481773B-2C7D-4B9D-82DE-B4F795E9AD54}"/>
                </a:ext>
              </a:extLst>
            </p:cNvPr>
            <p:cNvSpPr/>
            <p:nvPr/>
          </p:nvSpPr>
          <p:spPr>
            <a:xfrm rot="16200000">
              <a:off x="7269240" y="5003225"/>
              <a:ext cx="109912" cy="1970040"/>
            </a:xfrm>
            <a:prstGeom prst="leftBrace">
              <a:avLst>
                <a:gd name="adj1" fmla="val 7367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Left Brace 91">
              <a:extLst>
                <a:ext uri="{FF2B5EF4-FFF2-40B4-BE49-F238E27FC236}">
                  <a16:creationId xmlns:a16="http://schemas.microsoft.com/office/drawing/2014/main" id="{E81FFE3D-0563-4E4F-93DA-2DB1E81B665E}"/>
                </a:ext>
              </a:extLst>
            </p:cNvPr>
            <p:cNvSpPr/>
            <p:nvPr/>
          </p:nvSpPr>
          <p:spPr>
            <a:xfrm rot="16200000">
              <a:off x="8505470" y="5764658"/>
              <a:ext cx="116524" cy="453784"/>
            </a:xfrm>
            <a:prstGeom prst="leftBrace">
              <a:avLst>
                <a:gd name="adj1" fmla="val 73677"/>
                <a:gd name="adj2" fmla="val 50993"/>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Left Brace 92">
              <a:extLst>
                <a:ext uri="{FF2B5EF4-FFF2-40B4-BE49-F238E27FC236}">
                  <a16:creationId xmlns:a16="http://schemas.microsoft.com/office/drawing/2014/main" id="{48816755-F603-45C2-B7AC-91B0A2DB4F2A}"/>
                </a:ext>
              </a:extLst>
            </p:cNvPr>
            <p:cNvSpPr/>
            <p:nvPr/>
          </p:nvSpPr>
          <p:spPr>
            <a:xfrm rot="16200000">
              <a:off x="9797595" y="4925404"/>
              <a:ext cx="117437" cy="2131378"/>
            </a:xfrm>
            <a:prstGeom prst="leftBrace">
              <a:avLst>
                <a:gd name="adj1" fmla="val 73677"/>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50E2CB9-B6C8-4EB6-A9BB-27E28B6CFC73}"/>
              </a:ext>
            </a:extLst>
          </p:cNvPr>
          <p:cNvGrpSpPr/>
          <p:nvPr/>
        </p:nvGrpSpPr>
        <p:grpSpPr>
          <a:xfrm>
            <a:off x="6536448" y="443063"/>
            <a:ext cx="900753" cy="900752"/>
            <a:chOff x="7148143" y="235690"/>
            <a:chExt cx="1596156" cy="1596155"/>
          </a:xfrm>
        </p:grpSpPr>
        <p:sp>
          <p:nvSpPr>
            <p:cNvPr id="114" name="Shape 2408">
              <a:extLst>
                <a:ext uri="{FF2B5EF4-FFF2-40B4-BE49-F238E27FC236}">
                  <a16:creationId xmlns:a16="http://schemas.microsoft.com/office/drawing/2014/main" id="{ABDB4C4E-DD3B-482C-90BA-449A96604BD1}"/>
                </a:ext>
              </a:extLst>
            </p:cNvPr>
            <p:cNvSpPr/>
            <p:nvPr/>
          </p:nvSpPr>
          <p:spPr>
            <a:xfrm rot="18900000">
              <a:off x="7148143" y="235690"/>
              <a:ext cx="1596156" cy="1596155"/>
            </a:xfrm>
            <a:prstGeom prst="rect">
              <a:avLst/>
            </a:prstGeom>
            <a:noFill/>
            <a:ln w="25400" cap="flat">
              <a:solidFill>
                <a:srgbClr val="000000"/>
              </a:solidFill>
              <a:prstDash val="solid"/>
              <a:miter lim="400000"/>
            </a:ln>
            <a:effectLst/>
          </p:spPr>
          <p:txBody>
            <a:bodyPr wrap="square" lIns="35719" tIns="35719" rIns="35719" bIns="35719" numCol="1" anchor="ctr">
              <a:noAutofit/>
            </a:bodyPr>
            <a:lstStyle/>
            <a:p>
              <a:pPr>
                <a:defRPr sz="2400"/>
              </a:pPr>
              <a:endParaRPr sz="1687"/>
            </a:p>
          </p:txBody>
        </p:sp>
        <p:sp>
          <p:nvSpPr>
            <p:cNvPr id="115" name="Shape 2412">
              <a:extLst>
                <a:ext uri="{FF2B5EF4-FFF2-40B4-BE49-F238E27FC236}">
                  <a16:creationId xmlns:a16="http://schemas.microsoft.com/office/drawing/2014/main" id="{41BF6DCB-767D-4E59-844D-70C3A927548D}"/>
                </a:ext>
              </a:extLst>
            </p:cNvPr>
            <p:cNvSpPr/>
            <p:nvPr/>
          </p:nvSpPr>
          <p:spPr>
            <a:xfrm rot="2700000">
              <a:off x="7256814" y="1255666"/>
              <a:ext cx="399244" cy="366954"/>
            </a:xfrm>
            <a:prstGeom prst="rect">
              <a:avLst/>
            </a:prstGeom>
            <a:solidFill>
              <a:srgbClr val="FF0000"/>
            </a:solid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1400" dirty="0">
                  <a:solidFill>
                    <a:schemeClr val="bg1"/>
                  </a:solidFill>
                </a:rPr>
                <a:t>1</a:t>
              </a:r>
              <a:endParaRPr sz="1400" i="1" baseline="-25000" dirty="0">
                <a:solidFill>
                  <a:schemeClr val="bg1"/>
                </a:solidFill>
              </a:endParaRPr>
            </a:p>
          </p:txBody>
        </p:sp>
        <p:sp>
          <p:nvSpPr>
            <p:cNvPr id="117" name="Shape 2412">
              <a:extLst>
                <a:ext uri="{FF2B5EF4-FFF2-40B4-BE49-F238E27FC236}">
                  <a16:creationId xmlns:a16="http://schemas.microsoft.com/office/drawing/2014/main" id="{32D4624A-A816-48F7-9F9E-ED2929373BEB}"/>
                </a:ext>
              </a:extLst>
            </p:cNvPr>
            <p:cNvSpPr/>
            <p:nvPr/>
          </p:nvSpPr>
          <p:spPr>
            <a:xfrm rot="18864878">
              <a:off x="8237404" y="1324194"/>
              <a:ext cx="363432" cy="307873"/>
            </a:xfrm>
            <a:prstGeom prst="rect">
              <a:avLst/>
            </a:prstGeom>
            <a:solidFill>
              <a:srgbClr val="FF0000"/>
            </a:solid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1400" dirty="0">
                  <a:solidFill>
                    <a:schemeClr val="bg1"/>
                  </a:solidFill>
                </a:rPr>
                <a:t>1</a:t>
              </a:r>
              <a:endParaRPr sz="1400" i="1" baseline="-25000" dirty="0">
                <a:solidFill>
                  <a:schemeClr val="bg1"/>
                </a:solidFill>
              </a:endParaRPr>
            </a:p>
          </p:txBody>
        </p:sp>
        <p:sp>
          <p:nvSpPr>
            <p:cNvPr id="118" name="Shape 2441">
              <a:extLst>
                <a:ext uri="{FF2B5EF4-FFF2-40B4-BE49-F238E27FC236}">
                  <a16:creationId xmlns:a16="http://schemas.microsoft.com/office/drawing/2014/main" id="{2A3688D3-266D-43A7-BD9B-0ECDB93DED65}"/>
                </a:ext>
              </a:extLst>
            </p:cNvPr>
            <p:cNvSpPr/>
            <p:nvPr/>
          </p:nvSpPr>
          <p:spPr>
            <a:xfrm rot="2700000">
              <a:off x="8249399" y="483320"/>
              <a:ext cx="408471" cy="245021"/>
            </a:xfrm>
            <a:prstGeom prst="rect">
              <a:avLst/>
            </a:prstGeom>
            <a:solidFill>
              <a:schemeClr val="tx1"/>
            </a:solid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sz="1400" dirty="0">
                  <a:solidFill>
                    <a:schemeClr val="bg1"/>
                  </a:solidFill>
                </a:rPr>
                <a:t>0</a:t>
              </a:r>
              <a:endParaRPr sz="1400" baseline="-25000" dirty="0">
                <a:solidFill>
                  <a:schemeClr val="bg1"/>
                </a:solidFill>
              </a:endParaRPr>
            </a:p>
          </p:txBody>
        </p:sp>
        <p:grpSp>
          <p:nvGrpSpPr>
            <p:cNvPr id="119" name="Group 118">
              <a:extLst>
                <a:ext uri="{FF2B5EF4-FFF2-40B4-BE49-F238E27FC236}">
                  <a16:creationId xmlns:a16="http://schemas.microsoft.com/office/drawing/2014/main" id="{ABFD7190-2E9B-4607-871B-413C8DEA740E}"/>
                </a:ext>
              </a:extLst>
            </p:cNvPr>
            <p:cNvGrpSpPr/>
            <p:nvPr/>
          </p:nvGrpSpPr>
          <p:grpSpPr>
            <a:xfrm>
              <a:off x="7556787" y="649429"/>
              <a:ext cx="802685" cy="720561"/>
              <a:chOff x="6354799" y="2067843"/>
              <a:chExt cx="802685" cy="720561"/>
            </a:xfrm>
          </p:grpSpPr>
          <p:pic>
            <p:nvPicPr>
              <p:cNvPr id="120" name="200px-XOR_ANSI.svg.png">
                <a:extLst>
                  <a:ext uri="{FF2B5EF4-FFF2-40B4-BE49-F238E27FC236}">
                    <a16:creationId xmlns:a16="http://schemas.microsoft.com/office/drawing/2014/main" id="{D6675998-C7FF-4CA5-97A3-4FE77D4D9666}"/>
                  </a:ext>
                </a:extLst>
              </p:cNvPr>
              <p:cNvPicPr>
                <a:picLocks noChangeAspect="1"/>
              </p:cNvPicPr>
              <p:nvPr/>
            </p:nvPicPr>
            <p:blipFill rotWithShape="1">
              <a:blip r:embed="rId8"/>
              <a:srcRect r="25729"/>
              <a:stretch/>
            </p:blipFill>
            <p:spPr>
              <a:xfrm>
                <a:off x="6469349" y="2103338"/>
                <a:ext cx="525492" cy="353766"/>
              </a:xfrm>
              <a:prstGeom prst="rect">
                <a:avLst/>
              </a:prstGeom>
              <a:ln w="12700" cap="flat">
                <a:noFill/>
                <a:miter lim="400000"/>
              </a:ln>
              <a:effectLst/>
            </p:spPr>
          </p:pic>
          <p:sp>
            <p:nvSpPr>
              <p:cNvPr id="121" name="Shape 2210">
                <a:extLst>
                  <a:ext uri="{FF2B5EF4-FFF2-40B4-BE49-F238E27FC236}">
                    <a16:creationId xmlns:a16="http://schemas.microsoft.com/office/drawing/2014/main" id="{DE65A5DF-9133-4528-B986-B3CB61BE7DF5}"/>
                  </a:ext>
                </a:extLst>
              </p:cNvPr>
              <p:cNvSpPr/>
              <p:nvPr/>
            </p:nvSpPr>
            <p:spPr>
              <a:xfrm>
                <a:off x="6935893" y="2614111"/>
                <a:ext cx="191711" cy="168056"/>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122" name="Shape 2223">
                <a:extLst>
                  <a:ext uri="{FF2B5EF4-FFF2-40B4-BE49-F238E27FC236}">
                    <a16:creationId xmlns:a16="http://schemas.microsoft.com/office/drawing/2014/main" id="{3C7E1D1F-C363-4883-87B0-B21DC690F3F6}"/>
                  </a:ext>
                </a:extLst>
              </p:cNvPr>
              <p:cNvSpPr/>
              <p:nvPr/>
            </p:nvSpPr>
            <p:spPr>
              <a:xfrm>
                <a:off x="6459996" y="2351069"/>
                <a:ext cx="61713" cy="121246"/>
              </a:xfrm>
              <a:custGeom>
                <a:avLst/>
                <a:gdLst/>
                <a:ahLst/>
                <a:cxnLst>
                  <a:cxn ang="0">
                    <a:pos x="wd2" y="hd2"/>
                  </a:cxn>
                  <a:cxn ang="5400000">
                    <a:pos x="wd2" y="hd2"/>
                  </a:cxn>
                  <a:cxn ang="10800000">
                    <a:pos x="wd2" y="hd2"/>
                  </a:cxn>
                  <a:cxn ang="16200000">
                    <a:pos x="wd2" y="hd2"/>
                  </a:cxn>
                </a:cxnLst>
                <a:rect l="0" t="0" r="r" b="b"/>
                <a:pathLst>
                  <a:path w="21600" h="21114" extrusionOk="0">
                    <a:moveTo>
                      <a:pt x="0" y="21114"/>
                    </a:moveTo>
                    <a:cubicBezTo>
                      <a:pt x="2995" y="6543"/>
                      <a:pt x="10195" y="-486"/>
                      <a:pt x="21600" y="26"/>
                    </a:cubicBezTo>
                  </a:path>
                </a:pathLst>
              </a:custGeom>
              <a:noFill/>
              <a:ln w="19050" cap="flat">
                <a:solidFill>
                  <a:srgbClr val="000000"/>
                </a:solidFill>
                <a:prstDash val="solid"/>
                <a:miter lim="400000"/>
              </a:ln>
              <a:effectLst/>
            </p:spPr>
            <p:txBody>
              <a:bodyPr/>
              <a:lstStyle/>
              <a:p>
                <a:endParaRPr/>
              </a:p>
            </p:txBody>
          </p:sp>
          <p:sp>
            <p:nvSpPr>
              <p:cNvPr id="123" name="Shape 2224">
                <a:extLst>
                  <a:ext uri="{FF2B5EF4-FFF2-40B4-BE49-F238E27FC236}">
                    <a16:creationId xmlns:a16="http://schemas.microsoft.com/office/drawing/2014/main" id="{4A2CC1F7-6400-461D-B32C-585004CB71FB}"/>
                  </a:ext>
                </a:extLst>
              </p:cNvPr>
              <p:cNvSpPr/>
              <p:nvPr/>
            </p:nvSpPr>
            <p:spPr>
              <a:xfrm>
                <a:off x="6354799" y="2456702"/>
                <a:ext cx="108382" cy="2388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788" y="11360"/>
                      <a:pt x="9588" y="18560"/>
                      <a:pt x="0" y="21600"/>
                    </a:cubicBezTo>
                  </a:path>
                </a:pathLst>
              </a:custGeom>
              <a:noFill/>
              <a:ln w="19050" cap="flat">
                <a:solidFill>
                  <a:srgbClr val="000000"/>
                </a:solidFill>
                <a:prstDash val="solid"/>
                <a:miter lim="400000"/>
              </a:ln>
              <a:effectLst/>
            </p:spPr>
            <p:txBody>
              <a:bodyPr/>
              <a:lstStyle/>
              <a:p>
                <a:endParaRPr/>
              </a:p>
            </p:txBody>
          </p:sp>
          <p:sp>
            <p:nvSpPr>
              <p:cNvPr id="124" name="Shape 2213">
                <a:extLst>
                  <a:ext uri="{FF2B5EF4-FFF2-40B4-BE49-F238E27FC236}">
                    <a16:creationId xmlns:a16="http://schemas.microsoft.com/office/drawing/2014/main" id="{DBF43305-EB46-48D0-8631-E5E4B909B699}"/>
                  </a:ext>
                </a:extLst>
              </p:cNvPr>
              <p:cNvSpPr/>
              <p:nvPr/>
            </p:nvSpPr>
            <p:spPr>
              <a:xfrm>
                <a:off x="6378486" y="2067843"/>
                <a:ext cx="130978" cy="135779"/>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pic>
            <p:nvPicPr>
              <p:cNvPr id="125" name="pasted-image.png">
                <a:extLst>
                  <a:ext uri="{FF2B5EF4-FFF2-40B4-BE49-F238E27FC236}">
                    <a16:creationId xmlns:a16="http://schemas.microsoft.com/office/drawing/2014/main" id="{826717AE-E3D2-4705-8950-57952895A104}"/>
                  </a:ext>
                </a:extLst>
              </p:cNvPr>
              <p:cNvPicPr>
                <a:picLocks noChangeAspect="1"/>
              </p:cNvPicPr>
              <p:nvPr/>
            </p:nvPicPr>
            <p:blipFill>
              <a:blip r:embed="rId9"/>
              <a:srcRect l="29575" r="29575"/>
              <a:stretch>
                <a:fillRect/>
              </a:stretch>
            </p:blipFill>
            <p:spPr>
              <a:xfrm>
                <a:off x="6646755" y="2428402"/>
                <a:ext cx="294114" cy="360002"/>
              </a:xfrm>
              <a:prstGeom prst="rect">
                <a:avLst/>
              </a:prstGeom>
              <a:ln w="12700" cap="flat">
                <a:noFill/>
                <a:miter lim="400000"/>
              </a:ln>
              <a:effectLst/>
            </p:spPr>
          </p:pic>
          <p:sp>
            <p:nvSpPr>
              <p:cNvPr id="126" name="Shape 2215">
                <a:extLst>
                  <a:ext uri="{FF2B5EF4-FFF2-40B4-BE49-F238E27FC236}">
                    <a16:creationId xmlns:a16="http://schemas.microsoft.com/office/drawing/2014/main" id="{412ED3CC-C2E1-43F8-AB2D-F9A8497DFA0C}"/>
                  </a:ext>
                </a:extLst>
              </p:cNvPr>
              <p:cNvSpPr/>
              <p:nvPr/>
            </p:nvSpPr>
            <p:spPr>
              <a:xfrm flipV="1">
                <a:off x="6362035" y="2688468"/>
                <a:ext cx="294114" cy="7045"/>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sp>
            <p:nvSpPr>
              <p:cNvPr id="127" name="Shape 2225">
                <a:extLst>
                  <a:ext uri="{FF2B5EF4-FFF2-40B4-BE49-F238E27FC236}">
                    <a16:creationId xmlns:a16="http://schemas.microsoft.com/office/drawing/2014/main" id="{5752A8A7-8357-45C3-AD88-6A6D5A071EC9}"/>
                  </a:ext>
                </a:extLst>
              </p:cNvPr>
              <p:cNvSpPr/>
              <p:nvPr/>
            </p:nvSpPr>
            <p:spPr>
              <a:xfrm>
                <a:off x="6469348" y="2245407"/>
                <a:ext cx="177407" cy="283551"/>
              </a:xfrm>
              <a:custGeom>
                <a:avLst/>
                <a:gdLst/>
                <a:ahLst/>
                <a:cxnLst>
                  <a:cxn ang="0">
                    <a:pos x="wd2" y="hd2"/>
                  </a:cxn>
                  <a:cxn ang="5400000">
                    <a:pos x="wd2" y="hd2"/>
                  </a:cxn>
                  <a:cxn ang="10800000">
                    <a:pos x="wd2" y="hd2"/>
                  </a:cxn>
                  <a:cxn ang="16200000">
                    <a:pos x="wd2" y="hd2"/>
                  </a:cxn>
                </a:cxnLst>
                <a:rect l="0" t="0" r="r" b="b"/>
                <a:pathLst>
                  <a:path w="21600" h="21028" extrusionOk="0">
                    <a:moveTo>
                      <a:pt x="0" y="0"/>
                    </a:moveTo>
                    <a:cubicBezTo>
                      <a:pt x="7029" y="14603"/>
                      <a:pt x="14229" y="21600"/>
                      <a:pt x="21600" y="20992"/>
                    </a:cubicBezTo>
                  </a:path>
                </a:pathLst>
              </a:custGeom>
              <a:noFill/>
              <a:ln w="19050" cap="flat">
                <a:solidFill>
                  <a:srgbClr val="000000"/>
                </a:solidFill>
                <a:prstDash val="solid"/>
                <a:miter lim="400000"/>
              </a:ln>
              <a:effectLst/>
            </p:spPr>
            <p:txBody>
              <a:bodyPr/>
              <a:lstStyle/>
              <a:p>
                <a:endParaRPr/>
              </a:p>
            </p:txBody>
          </p:sp>
          <p:sp>
            <p:nvSpPr>
              <p:cNvPr id="128" name="Shape 2226">
                <a:extLst>
                  <a:ext uri="{FF2B5EF4-FFF2-40B4-BE49-F238E27FC236}">
                    <a16:creationId xmlns:a16="http://schemas.microsoft.com/office/drawing/2014/main" id="{60D1682B-7BB1-4F04-AAF9-063980FA3D76}"/>
                  </a:ext>
                </a:extLst>
              </p:cNvPr>
              <p:cNvSpPr/>
              <p:nvPr/>
            </p:nvSpPr>
            <p:spPr>
              <a:xfrm>
                <a:off x="6374380" y="2070094"/>
                <a:ext cx="108382" cy="2185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6788" y="10240"/>
                      <a:pt x="9588" y="3040"/>
                      <a:pt x="0" y="0"/>
                    </a:cubicBezTo>
                  </a:path>
                </a:pathLst>
              </a:custGeom>
              <a:noFill/>
              <a:ln w="19050" cap="flat">
                <a:solidFill>
                  <a:srgbClr val="000000"/>
                </a:solidFill>
                <a:prstDash val="solid"/>
                <a:miter lim="400000"/>
              </a:ln>
              <a:effectLst/>
            </p:spPr>
            <p:txBody>
              <a:bodyPr/>
              <a:lstStyle/>
              <a:p>
                <a:endParaRPr/>
              </a:p>
            </p:txBody>
          </p:sp>
          <p:sp>
            <p:nvSpPr>
              <p:cNvPr id="129" name="Shape 2218">
                <a:extLst>
                  <a:ext uri="{FF2B5EF4-FFF2-40B4-BE49-F238E27FC236}">
                    <a16:creationId xmlns:a16="http://schemas.microsoft.com/office/drawing/2014/main" id="{5A38D8EA-A6F8-4755-8D37-677143281310}"/>
                  </a:ext>
                </a:extLst>
              </p:cNvPr>
              <p:cNvSpPr/>
              <p:nvPr/>
            </p:nvSpPr>
            <p:spPr>
              <a:xfrm flipV="1">
                <a:off x="6990758" y="2097101"/>
                <a:ext cx="166726" cy="186038"/>
              </a:xfrm>
              <a:prstGeom prst="line">
                <a:avLst/>
              </a:prstGeom>
              <a:noFill/>
              <a:ln w="19050" cap="flat">
                <a:solidFill>
                  <a:srgbClr val="000000"/>
                </a:solidFill>
                <a:prstDash val="solid"/>
                <a:miter lim="400000"/>
              </a:ln>
              <a:effectLst/>
            </p:spPr>
            <p:txBody>
              <a:bodyPr wrap="square" lIns="50800" tIns="50800" rIns="50800" bIns="50800" numCol="1" anchor="ctr">
                <a:noAutofit/>
              </a:bodyPr>
              <a:lstStyle/>
              <a:p>
                <a:pPr>
                  <a:defRPr sz="2400"/>
                </a:pPr>
                <a:endParaRPr sz="2400"/>
              </a:p>
            </p:txBody>
          </p:sp>
        </p:grpSp>
        <p:sp>
          <p:nvSpPr>
            <p:cNvPr id="116" name="Shape 2413">
              <a:extLst>
                <a:ext uri="{FF2B5EF4-FFF2-40B4-BE49-F238E27FC236}">
                  <a16:creationId xmlns:a16="http://schemas.microsoft.com/office/drawing/2014/main" id="{C89A9676-EE02-4AFB-A8C3-9B3C3F959969}"/>
                </a:ext>
              </a:extLst>
            </p:cNvPr>
            <p:cNvSpPr/>
            <p:nvPr/>
          </p:nvSpPr>
          <p:spPr>
            <a:xfrm rot="18900000">
              <a:off x="7279842" y="395355"/>
              <a:ext cx="416348" cy="324483"/>
            </a:xfrm>
            <a:prstGeom prst="rect">
              <a:avLst/>
            </a:prstGeom>
            <a:solidFill>
              <a:srgbClr val="FF0000"/>
            </a:solid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ctr">
              <a:noAutofit/>
            </a:bodyPr>
            <a:lstStyle/>
            <a:p>
              <a:pPr algn="ctr">
                <a:defRPr sz="2800">
                  <a:latin typeface="Times"/>
                  <a:ea typeface="Times"/>
                  <a:cs typeface="Times"/>
                  <a:sym typeface="Times"/>
                </a:defRPr>
              </a:pPr>
              <a:r>
                <a:rPr lang="en-US" sz="1400" dirty="0">
                  <a:solidFill>
                    <a:schemeClr val="bg1"/>
                  </a:solidFill>
                </a:rPr>
                <a:t>1</a:t>
              </a:r>
              <a:endParaRPr sz="1400" baseline="-25000" dirty="0">
                <a:solidFill>
                  <a:schemeClr val="bg1"/>
                </a:solidFill>
              </a:endParaRPr>
            </a:p>
          </p:txBody>
        </p:sp>
      </p:grpSp>
      <p:sp>
        <p:nvSpPr>
          <p:cNvPr id="21" name="Equals 20">
            <a:extLst>
              <a:ext uri="{FF2B5EF4-FFF2-40B4-BE49-F238E27FC236}">
                <a16:creationId xmlns:a16="http://schemas.microsoft.com/office/drawing/2014/main" id="{B90FEC8E-BCB3-4C36-A408-686299E26D26}"/>
              </a:ext>
            </a:extLst>
          </p:cNvPr>
          <p:cNvSpPr/>
          <p:nvPr/>
        </p:nvSpPr>
        <p:spPr>
          <a:xfrm>
            <a:off x="5786264" y="743138"/>
            <a:ext cx="422697" cy="285481"/>
          </a:xfrm>
          <a:prstGeom prst="mathEqual">
            <a:avLst>
              <a:gd name="adj1" fmla="val 23520"/>
              <a:gd name="adj2" fmla="val 21769"/>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1" name="Rectangle 10"/>
          <p:cNvSpPr/>
          <p:nvPr/>
        </p:nvSpPr>
        <p:spPr>
          <a:xfrm>
            <a:off x="5852940" y="1670838"/>
            <a:ext cx="2673484" cy="646331"/>
          </a:xfrm>
          <a:prstGeom prst="rect">
            <a:avLst/>
          </a:prstGeom>
        </p:spPr>
        <p:txBody>
          <a:bodyPr wrap="square">
            <a:spAutoFit/>
          </a:bodyPr>
          <a:lstStyle/>
          <a:p>
            <a:r>
              <a:rPr lang="en-US" dirty="0"/>
              <a:t>single-stranded tiles implementing circuit gates</a:t>
            </a:r>
          </a:p>
        </p:txBody>
      </p:sp>
      <p:grpSp>
        <p:nvGrpSpPr>
          <p:cNvPr id="43" name="Group 42"/>
          <p:cNvGrpSpPr/>
          <p:nvPr/>
        </p:nvGrpSpPr>
        <p:grpSpPr>
          <a:xfrm>
            <a:off x="6152345" y="2620017"/>
            <a:ext cx="908050" cy="515148"/>
            <a:chOff x="6991350" y="2665014"/>
            <a:chExt cx="908050" cy="515148"/>
          </a:xfrm>
        </p:grpSpPr>
        <p:cxnSp>
          <p:nvCxnSpPr>
            <p:cNvPr id="4" name="Straight Connector 3"/>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40" name="Rectangle 39"/>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41" name="Rectangle 40"/>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42" name="Rectangle 41"/>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44" name="Group 43"/>
          <p:cNvGrpSpPr/>
          <p:nvPr/>
        </p:nvGrpSpPr>
        <p:grpSpPr>
          <a:xfrm>
            <a:off x="7294277" y="3084917"/>
            <a:ext cx="908050" cy="515148"/>
            <a:chOff x="6991350" y="2665014"/>
            <a:chExt cx="908050" cy="515148"/>
          </a:xfrm>
        </p:grpSpPr>
        <p:cxnSp>
          <p:nvCxnSpPr>
            <p:cNvPr id="45" name="Straight Connector 44"/>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7445375" y="2997200"/>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51" name="Rectangle 50"/>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2</a:t>
              </a:r>
            </a:p>
          </p:txBody>
        </p:sp>
        <p:sp>
          <p:nvSpPr>
            <p:cNvPr id="52" name="Rectangle 51"/>
            <p:cNvSpPr/>
            <p:nvPr/>
          </p:nvSpPr>
          <p:spPr>
            <a:xfrm>
              <a:off x="7563383" y="3026274"/>
              <a:ext cx="109004" cy="153888"/>
            </a:xfrm>
            <a:prstGeom prst="rect">
              <a:avLst/>
            </a:prstGeom>
          </p:spPr>
          <p:txBody>
            <a:bodyPr wrap="none" lIns="0" tIns="0" rIns="0" bIns="0">
              <a:spAutoFit/>
            </a:bodyPr>
            <a:lstStyle/>
            <a:p>
              <a:r>
                <a:rPr lang="en-US" sz="1000" dirty="0"/>
                <a:t>0</a:t>
              </a:r>
              <a:r>
                <a:rPr lang="en-US" sz="1000" baseline="-25000" dirty="0"/>
                <a:t>3</a:t>
              </a:r>
            </a:p>
          </p:txBody>
        </p:sp>
        <p:sp>
          <p:nvSpPr>
            <p:cNvPr id="53" name="Rectangle 52"/>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2</a:t>
              </a:r>
            </a:p>
          </p:txBody>
        </p:sp>
      </p:grpSp>
      <p:grpSp>
        <p:nvGrpSpPr>
          <p:cNvPr id="64" name="Group 63"/>
          <p:cNvGrpSpPr/>
          <p:nvPr/>
        </p:nvGrpSpPr>
        <p:grpSpPr>
          <a:xfrm>
            <a:off x="7248017" y="2379766"/>
            <a:ext cx="908050" cy="515148"/>
            <a:chOff x="6991350" y="2665014"/>
            <a:chExt cx="908050" cy="515148"/>
          </a:xfrm>
        </p:grpSpPr>
        <p:cxnSp>
          <p:nvCxnSpPr>
            <p:cNvPr id="65" name="Straight Connector 64"/>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7445375" y="2997200"/>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6991350" y="29972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7122059"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71" name="Rectangle 70"/>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72" name="Rectangle 71"/>
            <p:cNvSpPr/>
            <p:nvPr/>
          </p:nvSpPr>
          <p:spPr>
            <a:xfrm>
              <a:off x="7563383"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73" name="Rectangle 72"/>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74" name="Group 73"/>
          <p:cNvGrpSpPr/>
          <p:nvPr/>
        </p:nvGrpSpPr>
        <p:grpSpPr>
          <a:xfrm>
            <a:off x="7297987" y="3905557"/>
            <a:ext cx="908050" cy="515148"/>
            <a:chOff x="6991350" y="2665014"/>
            <a:chExt cx="908050" cy="515148"/>
          </a:xfrm>
        </p:grpSpPr>
        <p:cxnSp>
          <p:nvCxnSpPr>
            <p:cNvPr id="75" name="Straight Connector 74"/>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991350" y="29972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7122059"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81" name="Rectangle 80"/>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4</a:t>
              </a:r>
            </a:p>
          </p:txBody>
        </p:sp>
        <p:sp>
          <p:nvSpPr>
            <p:cNvPr id="82" name="Rectangle 81"/>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83" name="Rectangle 82"/>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4</a:t>
              </a:r>
            </a:p>
          </p:txBody>
        </p:sp>
      </p:grpSp>
      <p:sp>
        <p:nvSpPr>
          <p:cNvPr id="3" name="Star: 10 Points 2"/>
          <p:cNvSpPr/>
          <p:nvPr/>
        </p:nvSpPr>
        <p:spPr>
          <a:xfrm>
            <a:off x="6867754" y="2647233"/>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tar: 10 Points 83"/>
          <p:cNvSpPr/>
          <p:nvPr/>
        </p:nvSpPr>
        <p:spPr>
          <a:xfrm>
            <a:off x="7974795" y="2412381"/>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tar: 10 Points 85"/>
          <p:cNvSpPr/>
          <p:nvPr/>
        </p:nvSpPr>
        <p:spPr>
          <a:xfrm>
            <a:off x="6867754" y="2836093"/>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tar: 10 Points 87"/>
          <p:cNvSpPr/>
          <p:nvPr/>
        </p:nvSpPr>
        <p:spPr>
          <a:xfrm>
            <a:off x="8017592" y="4103996"/>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4400D599-5D64-4319-8381-11C5BD24A79D}"/>
              </a:ext>
            </a:extLst>
          </p:cNvPr>
          <p:cNvGrpSpPr/>
          <p:nvPr/>
        </p:nvGrpSpPr>
        <p:grpSpPr>
          <a:xfrm>
            <a:off x="6219972" y="3332965"/>
            <a:ext cx="908050" cy="515148"/>
            <a:chOff x="6991350" y="2665014"/>
            <a:chExt cx="908050" cy="515148"/>
          </a:xfrm>
        </p:grpSpPr>
        <p:cxnSp>
          <p:nvCxnSpPr>
            <p:cNvPr id="95" name="Straight Connector 94">
              <a:extLst>
                <a:ext uri="{FF2B5EF4-FFF2-40B4-BE49-F238E27FC236}">
                  <a16:creationId xmlns:a16="http://schemas.microsoft.com/office/drawing/2014/main" id="{43D1E075-2645-4836-BFA4-DF8E533F1040}"/>
                </a:ext>
              </a:extLst>
            </p:cNvPr>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6A4F65C-4F3E-4A45-B2AF-65F1CCD42AF2}"/>
                </a:ext>
              </a:extLst>
            </p:cNvPr>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121D03E-2B13-40EE-81F9-B78D0B2639F8}"/>
                </a:ext>
              </a:extLst>
            </p:cNvPr>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2D9E760-6C4F-48DB-9CA6-B860BFAD5E30}"/>
                </a:ext>
              </a:extLst>
            </p:cNvPr>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C381DFF-8E1A-441B-8FC0-669BA92347AF}"/>
                </a:ext>
              </a:extLst>
            </p:cNvPr>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9AA255D6-CA14-4293-8A14-A2405615ACD6}"/>
                </a:ext>
              </a:extLst>
            </p:cNvPr>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101" name="Rectangle 100">
              <a:extLst>
                <a:ext uri="{FF2B5EF4-FFF2-40B4-BE49-F238E27FC236}">
                  <a16:creationId xmlns:a16="http://schemas.microsoft.com/office/drawing/2014/main" id="{B924A656-CB53-44BA-B4FB-96B6330360DF}"/>
                </a:ext>
              </a:extLst>
            </p:cNvPr>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102" name="Rectangle 101">
              <a:extLst>
                <a:ext uri="{FF2B5EF4-FFF2-40B4-BE49-F238E27FC236}">
                  <a16:creationId xmlns:a16="http://schemas.microsoft.com/office/drawing/2014/main" id="{651BAD8A-4AAE-4753-8F44-F9D60D859CF0}"/>
                </a:ext>
              </a:extLst>
            </p:cNvPr>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103" name="Rectangle 102">
              <a:extLst>
                <a:ext uri="{FF2B5EF4-FFF2-40B4-BE49-F238E27FC236}">
                  <a16:creationId xmlns:a16="http://schemas.microsoft.com/office/drawing/2014/main" id="{45360D82-B401-4FA4-905A-ABAE3B57178B}"/>
                </a:ext>
              </a:extLst>
            </p:cNvPr>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4</a:t>
              </a:r>
            </a:p>
          </p:txBody>
        </p:sp>
      </p:grpSp>
      <p:sp>
        <p:nvSpPr>
          <p:cNvPr id="87" name="Star: 10 Points 86"/>
          <p:cNvSpPr/>
          <p:nvPr/>
        </p:nvSpPr>
        <p:spPr>
          <a:xfrm>
            <a:off x="6944115" y="3527991"/>
            <a:ext cx="274320" cy="274320"/>
          </a:xfrm>
          <a:prstGeom prst="star10">
            <a:avLst>
              <a:gd name="adj" fmla="val 20976"/>
              <a:gd name="hf" fmla="val 10514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0658BF7-8757-4B9C-A0E6-56641AB6BEA5}"/>
              </a:ext>
            </a:extLst>
          </p:cNvPr>
          <p:cNvPicPr>
            <a:picLocks noChangeAspect="1"/>
          </p:cNvPicPr>
          <p:nvPr/>
        </p:nvPicPr>
        <p:blipFill rotWithShape="1">
          <a:blip r:embed="rId10"/>
          <a:srcRect l="15395" t="61484" r="81405" b="18148"/>
          <a:stretch/>
        </p:blipFill>
        <p:spPr>
          <a:xfrm>
            <a:off x="11005734" y="325043"/>
            <a:ext cx="798519" cy="779631"/>
          </a:xfrm>
          <a:prstGeom prst="rect">
            <a:avLst/>
          </a:prstGeom>
        </p:spPr>
      </p:pic>
      <p:sp>
        <p:nvSpPr>
          <p:cNvPr id="26" name="Slide Number Placeholder 25">
            <a:extLst>
              <a:ext uri="{FF2B5EF4-FFF2-40B4-BE49-F238E27FC236}">
                <a16:creationId xmlns:a16="http://schemas.microsoft.com/office/drawing/2014/main" id="{98523538-F813-43E2-B853-745825337303}"/>
              </a:ext>
            </a:extLst>
          </p:cNvPr>
          <p:cNvSpPr>
            <a:spLocks noGrp="1"/>
          </p:cNvSpPr>
          <p:nvPr>
            <p:ph type="sldNum" sz="quarter" idx="12"/>
          </p:nvPr>
        </p:nvSpPr>
        <p:spPr/>
        <p:txBody>
          <a:bodyPr/>
          <a:lstStyle/>
          <a:p>
            <a:fld id="{9D23B66A-CE92-4F70-B5A2-EE913266E6CF}" type="slidenum">
              <a:rPr lang="en-US" smtClean="0"/>
              <a:pPr/>
              <a:t>125</a:t>
            </a:fld>
            <a:r>
              <a:rPr lang="en-US"/>
              <a:t>/48</a:t>
            </a:r>
            <a:endParaRPr lang="en-US" dirty="0"/>
          </a:p>
        </p:txBody>
      </p:sp>
    </p:spTree>
    <p:custDataLst>
      <p:tags r:id="rId1"/>
    </p:custDataLst>
    <p:extLst>
      <p:ext uri="{BB962C8B-B14F-4D97-AF65-F5344CB8AC3E}">
        <p14:creationId xmlns:p14="http://schemas.microsoft.com/office/powerpoint/2010/main" val="28141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fade">
                                      <p:cBhvr>
                                        <p:cTn id="43" dur="500"/>
                                        <p:tgtEl>
                                          <p:spTgt spid="8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0"/>
                                        </p:tgtEl>
                                        <p:attrNameLst>
                                          <p:attrName>style.visibility</p:attrName>
                                        </p:attrNameLst>
                                      </p:cBhvr>
                                      <p:to>
                                        <p:strVal val="visible"/>
                                      </p:to>
                                    </p:set>
                                    <p:animEffect transition="in" filter="fade">
                                      <p:cBhvr>
                                        <p:cTn id="51" dur="500"/>
                                        <p:tgtEl>
                                          <p:spTgt spid="90"/>
                                        </p:tgtEl>
                                      </p:cBhvr>
                                    </p:animEffect>
                                  </p:childTnLst>
                                </p:cTn>
                              </p:par>
                              <p:par>
                                <p:cTn id="52" presetID="10"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fade">
                                      <p:cBhvr>
                                        <p:cTn id="57" dur="500"/>
                                        <p:tgtEl>
                                          <p:spTgt spid="131"/>
                                        </p:tgtEl>
                                      </p:cBhvr>
                                    </p:animEffect>
                                  </p:childTnLst>
                                </p:cTn>
                              </p:par>
                              <p:par>
                                <p:cTn id="58" presetID="10" presetClass="entr" presetSubtype="0"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7" grpId="0" animBg="1"/>
      <p:bldP spid="13" grpId="0"/>
      <p:bldP spid="90" grpId="0" animBg="1"/>
      <p:bldP spid="3" grpId="0" animBg="1"/>
      <p:bldP spid="84" grpId="0" animBg="1"/>
      <p:bldP spid="86" grpId="0" animBg="1"/>
      <p:bldP spid="88" grpId="0" animBg="1"/>
      <p:bldP spid="8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307" y="365129"/>
            <a:ext cx="8725359" cy="1325563"/>
          </a:xfrm>
        </p:spPr>
        <p:txBody>
          <a:bodyPr>
            <a:normAutofit/>
          </a:bodyPr>
          <a:lstStyle/>
          <a:p>
            <a:r>
              <a:rPr lang="en-US" dirty="0"/>
              <a:t>Tubes to ribbons</a:t>
            </a:r>
          </a:p>
        </p:txBody>
      </p:sp>
      <p:grpSp>
        <p:nvGrpSpPr>
          <p:cNvPr id="80" name="Group 79"/>
          <p:cNvGrpSpPr>
            <a:grpSpLocks noChangeAspect="1"/>
          </p:cNvGrpSpPr>
          <p:nvPr/>
        </p:nvGrpSpPr>
        <p:grpSpPr>
          <a:xfrm>
            <a:off x="2401509" y="2878768"/>
            <a:ext cx="1069112" cy="1097280"/>
            <a:chOff x="2162347" y="3876997"/>
            <a:chExt cx="1110132" cy="1139380"/>
          </a:xfrm>
          <a:scene3d>
            <a:camera prst="perspectiveHeroicExtremeRightFacing">
              <a:rot lat="785495" lon="730655" rev="609040"/>
            </a:camera>
            <a:lightRig rig="balanced" dir="t">
              <a:rot lat="0" lon="0" rev="1200000"/>
            </a:lightRig>
          </a:scene3d>
        </p:grpSpPr>
        <p:sp>
          <p:nvSpPr>
            <p:cNvPr id="63" name="Oval 62"/>
            <p:cNvSpPr>
              <a:spLocks noChangeAspect="1"/>
            </p:cNvSpPr>
            <p:nvPr/>
          </p:nvSpPr>
          <p:spPr>
            <a:xfrm>
              <a:off x="2626310" y="483349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4" name="Oval 63"/>
            <p:cNvSpPr>
              <a:spLocks noChangeAspect="1"/>
            </p:cNvSpPr>
            <p:nvPr/>
          </p:nvSpPr>
          <p:spPr>
            <a:xfrm>
              <a:off x="2162347" y="436001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6" name="Oval 65"/>
            <p:cNvSpPr>
              <a:spLocks noChangeAspect="1"/>
            </p:cNvSpPr>
            <p:nvPr/>
          </p:nvSpPr>
          <p:spPr>
            <a:xfrm>
              <a:off x="2443798" y="479968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7" name="Oval 66"/>
            <p:cNvSpPr>
              <a:spLocks noChangeAspect="1"/>
            </p:cNvSpPr>
            <p:nvPr/>
          </p:nvSpPr>
          <p:spPr>
            <a:xfrm>
              <a:off x="2285100" y="470719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Oval 67"/>
            <p:cNvSpPr>
              <a:spLocks noChangeAspect="1"/>
            </p:cNvSpPr>
            <p:nvPr/>
          </p:nvSpPr>
          <p:spPr>
            <a:xfrm>
              <a:off x="2193850" y="454586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9" name="Oval 68"/>
            <p:cNvSpPr>
              <a:spLocks noChangeAspect="1"/>
            </p:cNvSpPr>
            <p:nvPr/>
          </p:nvSpPr>
          <p:spPr>
            <a:xfrm>
              <a:off x="2440318" y="390866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0" name="Oval 69"/>
            <p:cNvSpPr>
              <a:spLocks noChangeAspect="1"/>
            </p:cNvSpPr>
            <p:nvPr/>
          </p:nvSpPr>
          <p:spPr>
            <a:xfrm>
              <a:off x="2285290" y="401510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1" name="Oval 70"/>
            <p:cNvSpPr>
              <a:spLocks noChangeAspect="1"/>
            </p:cNvSpPr>
            <p:nvPr/>
          </p:nvSpPr>
          <p:spPr>
            <a:xfrm>
              <a:off x="2184927" y="417259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Oval 71"/>
            <p:cNvSpPr>
              <a:spLocks noChangeAspect="1"/>
            </p:cNvSpPr>
            <p:nvPr/>
          </p:nvSpPr>
          <p:spPr>
            <a:xfrm>
              <a:off x="2627177" y="387699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73" name="Oval 72"/>
            <p:cNvSpPr>
              <a:spLocks noChangeAspect="1"/>
            </p:cNvSpPr>
            <p:nvPr/>
          </p:nvSpPr>
          <p:spPr>
            <a:xfrm>
              <a:off x="3089599" y="436001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4" name="Oval 73"/>
            <p:cNvSpPr>
              <a:spLocks noChangeAspect="1"/>
            </p:cNvSpPr>
            <p:nvPr/>
          </p:nvSpPr>
          <p:spPr>
            <a:xfrm>
              <a:off x="2974205" y="470824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5" name="Oval 74"/>
            <p:cNvSpPr>
              <a:spLocks noChangeAspect="1"/>
            </p:cNvSpPr>
            <p:nvPr/>
          </p:nvSpPr>
          <p:spPr>
            <a:xfrm>
              <a:off x="2974205" y="401073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6" name="Oval 75"/>
            <p:cNvSpPr>
              <a:spLocks noChangeAspect="1"/>
            </p:cNvSpPr>
            <p:nvPr/>
          </p:nvSpPr>
          <p:spPr>
            <a:xfrm>
              <a:off x="2806809" y="479447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7" name="Oval 76"/>
            <p:cNvSpPr>
              <a:spLocks noChangeAspect="1"/>
            </p:cNvSpPr>
            <p:nvPr/>
          </p:nvSpPr>
          <p:spPr>
            <a:xfrm>
              <a:off x="3064381" y="454586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8" name="Oval 77"/>
            <p:cNvSpPr>
              <a:spLocks noChangeAspect="1"/>
            </p:cNvSpPr>
            <p:nvPr/>
          </p:nvSpPr>
          <p:spPr>
            <a:xfrm>
              <a:off x="3064381" y="4170964"/>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9" name="Oval 78"/>
            <p:cNvSpPr>
              <a:spLocks noChangeAspect="1"/>
            </p:cNvSpPr>
            <p:nvPr/>
          </p:nvSpPr>
          <p:spPr>
            <a:xfrm>
              <a:off x="2810831" y="391975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grpSp>
        <p:nvGrpSpPr>
          <p:cNvPr id="124" name="Group 123"/>
          <p:cNvGrpSpPr/>
          <p:nvPr/>
        </p:nvGrpSpPr>
        <p:grpSpPr>
          <a:xfrm>
            <a:off x="4166414" y="1759747"/>
            <a:ext cx="2284231" cy="2260009"/>
            <a:chOff x="2642411" y="1759744"/>
            <a:chExt cx="2284231" cy="2260009"/>
          </a:xfrm>
        </p:grpSpPr>
        <p:grpSp>
          <p:nvGrpSpPr>
            <p:cNvPr id="81" name="Group 80"/>
            <p:cNvGrpSpPr>
              <a:grpSpLocks noChangeAspect="1"/>
            </p:cNvGrpSpPr>
            <p:nvPr/>
          </p:nvGrpSpPr>
          <p:grpSpPr>
            <a:xfrm>
              <a:off x="3773763" y="2922476"/>
              <a:ext cx="1069109" cy="1097277"/>
              <a:chOff x="2162354" y="3876993"/>
              <a:chExt cx="1110132" cy="1139374"/>
            </a:xfrm>
            <a:scene3d>
              <a:camera prst="perspectiveHeroicExtremeRightFacing">
                <a:rot lat="785495" lon="730655" rev="609040"/>
              </a:camera>
              <a:lightRig rig="balanced" dir="t">
                <a:rot lat="0" lon="0" rev="1200000"/>
              </a:lightRig>
            </a:scene3d>
          </p:grpSpPr>
          <p:sp>
            <p:nvSpPr>
              <p:cNvPr id="82" name="Oval 81"/>
              <p:cNvSpPr>
                <a:spLocks noChangeAspect="1"/>
              </p:cNvSpPr>
              <p:nvPr/>
            </p:nvSpPr>
            <p:spPr>
              <a:xfrm>
                <a:off x="2626316" y="483348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3" name="Oval 82"/>
              <p:cNvSpPr>
                <a:spLocks noChangeAspect="1"/>
              </p:cNvSpPr>
              <p:nvPr/>
            </p:nvSpPr>
            <p:spPr>
              <a:xfrm>
                <a:off x="2162354" y="43600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4" name="Oval 83"/>
              <p:cNvSpPr>
                <a:spLocks noChangeAspect="1"/>
              </p:cNvSpPr>
              <p:nvPr/>
            </p:nvSpPr>
            <p:spPr>
              <a:xfrm>
                <a:off x="2443804" y="479967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5" name="Oval 84"/>
              <p:cNvSpPr>
                <a:spLocks noChangeAspect="1"/>
              </p:cNvSpPr>
              <p:nvPr/>
            </p:nvSpPr>
            <p:spPr>
              <a:xfrm>
                <a:off x="2285107" y="4707189"/>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6" name="Oval 85"/>
              <p:cNvSpPr>
                <a:spLocks noChangeAspect="1"/>
              </p:cNvSpPr>
              <p:nvPr/>
            </p:nvSpPr>
            <p:spPr>
              <a:xfrm>
                <a:off x="2193857" y="454586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7" name="Oval 86"/>
              <p:cNvSpPr>
                <a:spLocks noChangeAspect="1"/>
              </p:cNvSpPr>
              <p:nvPr/>
            </p:nvSpPr>
            <p:spPr>
              <a:xfrm>
                <a:off x="2440326" y="390866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8" name="Oval 87"/>
              <p:cNvSpPr>
                <a:spLocks noChangeAspect="1"/>
              </p:cNvSpPr>
              <p:nvPr/>
            </p:nvSpPr>
            <p:spPr>
              <a:xfrm>
                <a:off x="2285297" y="40151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9" name="Oval 88"/>
              <p:cNvSpPr>
                <a:spLocks noChangeAspect="1"/>
              </p:cNvSpPr>
              <p:nvPr/>
            </p:nvSpPr>
            <p:spPr>
              <a:xfrm>
                <a:off x="2184932" y="417258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0" name="Oval 89"/>
              <p:cNvSpPr>
                <a:spLocks noChangeAspect="1"/>
              </p:cNvSpPr>
              <p:nvPr/>
            </p:nvSpPr>
            <p:spPr>
              <a:xfrm>
                <a:off x="2627184" y="3876993"/>
                <a:ext cx="182880" cy="182880"/>
              </a:xfrm>
              <a:prstGeom prst="ellipse">
                <a:avLst/>
              </a:prstGeom>
              <a:solidFill>
                <a:srgbClr val="7030A0"/>
              </a:solidFill>
              <a:ln>
                <a:solidFill>
                  <a:srgbClr val="7030A0"/>
                </a:solidFill>
              </a:ln>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1" name="Oval 90"/>
              <p:cNvSpPr>
                <a:spLocks noChangeAspect="1"/>
              </p:cNvSpPr>
              <p:nvPr/>
            </p:nvSpPr>
            <p:spPr>
              <a:xfrm>
                <a:off x="3089606" y="436000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2" name="Oval 91"/>
              <p:cNvSpPr>
                <a:spLocks noChangeAspect="1"/>
              </p:cNvSpPr>
              <p:nvPr/>
            </p:nvSpPr>
            <p:spPr>
              <a:xfrm>
                <a:off x="2974211" y="470823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3" name="Oval 92"/>
              <p:cNvSpPr>
                <a:spLocks noChangeAspect="1"/>
              </p:cNvSpPr>
              <p:nvPr/>
            </p:nvSpPr>
            <p:spPr>
              <a:xfrm>
                <a:off x="2974211" y="401073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4" name="Oval 93"/>
              <p:cNvSpPr>
                <a:spLocks noChangeAspect="1"/>
              </p:cNvSpPr>
              <p:nvPr/>
            </p:nvSpPr>
            <p:spPr>
              <a:xfrm>
                <a:off x="2806819" y="479447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5" name="Oval 94"/>
              <p:cNvSpPr>
                <a:spLocks noChangeAspect="1"/>
              </p:cNvSpPr>
              <p:nvPr/>
            </p:nvSpPr>
            <p:spPr>
              <a:xfrm>
                <a:off x="3064391" y="454585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6" name="Oval 95"/>
              <p:cNvSpPr>
                <a:spLocks noChangeAspect="1"/>
              </p:cNvSpPr>
              <p:nvPr/>
            </p:nvSpPr>
            <p:spPr>
              <a:xfrm>
                <a:off x="3064389" y="417095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7" name="Oval 96"/>
              <p:cNvSpPr>
                <a:spLocks noChangeAspect="1"/>
              </p:cNvSpPr>
              <p:nvPr/>
            </p:nvSpPr>
            <p:spPr>
              <a:xfrm>
                <a:off x="2810831" y="391975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sp>
          <p:nvSpPr>
            <p:cNvPr id="116" name="TextBox 115"/>
            <p:cNvSpPr txBox="1"/>
            <p:nvPr/>
          </p:nvSpPr>
          <p:spPr>
            <a:xfrm>
              <a:off x="2681562" y="1759744"/>
              <a:ext cx="2245080" cy="646331"/>
            </a:xfrm>
            <a:prstGeom prst="rect">
              <a:avLst/>
            </a:prstGeom>
            <a:noFill/>
          </p:spPr>
          <p:txBody>
            <a:bodyPr wrap="square" rtlCol="0">
              <a:spAutoFit/>
            </a:bodyPr>
            <a:lstStyle/>
            <a:p>
              <a:r>
                <a:rPr lang="en-US" dirty="0">
                  <a:solidFill>
                    <a:srgbClr val="7030A0"/>
                  </a:solidFill>
                </a:rPr>
                <a:t>remove “seam” by strand displacement</a:t>
              </a:r>
            </a:p>
          </p:txBody>
        </p:sp>
        <p:sp>
          <p:nvSpPr>
            <p:cNvPr id="117" name="Arrow: Right 116"/>
            <p:cNvSpPr/>
            <p:nvPr/>
          </p:nvSpPr>
          <p:spPr>
            <a:xfrm>
              <a:off x="2642411" y="2820744"/>
              <a:ext cx="826266" cy="4205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120" name="Picture 119"/>
          <p:cNvPicPr>
            <a:picLocks noChangeAspect="1"/>
          </p:cNvPicPr>
          <p:nvPr/>
        </p:nvPicPr>
        <p:blipFill>
          <a:blip r:embed="rId4"/>
          <a:stretch>
            <a:fillRect/>
          </a:stretch>
        </p:blipFill>
        <p:spPr>
          <a:xfrm>
            <a:off x="7455923" y="4163263"/>
            <a:ext cx="2228709" cy="2382414"/>
          </a:xfrm>
          <a:prstGeom prst="rect">
            <a:avLst/>
          </a:prstGeom>
        </p:spPr>
      </p:pic>
      <p:grpSp>
        <p:nvGrpSpPr>
          <p:cNvPr id="130" name="Group 129"/>
          <p:cNvGrpSpPr/>
          <p:nvPr/>
        </p:nvGrpSpPr>
        <p:grpSpPr>
          <a:xfrm>
            <a:off x="2704059" y="4033653"/>
            <a:ext cx="4540842" cy="2459218"/>
            <a:chOff x="1180058" y="4033650"/>
            <a:chExt cx="4540842" cy="2459218"/>
          </a:xfrm>
        </p:grpSpPr>
        <p:pic>
          <p:nvPicPr>
            <p:cNvPr id="119" name="Picture 118"/>
            <p:cNvPicPr>
              <a:picLocks noChangeAspect="1"/>
            </p:cNvPicPr>
            <p:nvPr/>
          </p:nvPicPr>
          <p:blipFill>
            <a:blip r:embed="rId5"/>
            <a:stretch>
              <a:fillRect/>
            </a:stretch>
          </p:blipFill>
          <p:spPr>
            <a:xfrm>
              <a:off x="2100384" y="4033650"/>
              <a:ext cx="1695125" cy="2459218"/>
            </a:xfrm>
            <a:prstGeom prst="rect">
              <a:avLst/>
            </a:prstGeom>
          </p:spPr>
        </p:pic>
        <p:sp>
          <p:nvSpPr>
            <p:cNvPr id="121" name="Rectangle 120"/>
            <p:cNvSpPr/>
            <p:nvPr/>
          </p:nvSpPr>
          <p:spPr>
            <a:xfrm>
              <a:off x="4113312" y="4980064"/>
              <a:ext cx="1607587" cy="461665"/>
            </a:xfrm>
            <a:prstGeom prst="rect">
              <a:avLst/>
            </a:prstGeom>
          </p:spPr>
          <p:txBody>
            <a:bodyPr wrap="square">
              <a:spAutoFit/>
            </a:bodyPr>
            <a:lstStyle/>
            <a:p>
              <a:pPr algn="ctr"/>
              <a:r>
                <a:rPr lang="en-US" sz="2400" dirty="0"/>
                <a:t>500 nm</a:t>
              </a:r>
            </a:p>
          </p:txBody>
        </p:sp>
        <p:cxnSp>
          <p:nvCxnSpPr>
            <p:cNvPr id="123" name="Straight Connector 122"/>
            <p:cNvCxnSpPr>
              <a:cxnSpLocks/>
            </p:cNvCxnSpPr>
            <p:nvPr/>
          </p:nvCxnSpPr>
          <p:spPr>
            <a:xfrm>
              <a:off x="4111641" y="5441729"/>
              <a:ext cx="160925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1180058" y="4708136"/>
              <a:ext cx="817013" cy="646331"/>
            </a:xfrm>
            <a:prstGeom prst="rect">
              <a:avLst/>
            </a:prstGeom>
          </p:spPr>
          <p:txBody>
            <a:bodyPr wrap="square">
              <a:spAutoFit/>
            </a:bodyPr>
            <a:lstStyle/>
            <a:p>
              <a:r>
                <a:rPr lang="en-US" dirty="0"/>
                <a:t>AFM image</a:t>
              </a:r>
            </a:p>
          </p:txBody>
        </p:sp>
      </p:grpSp>
      <p:sp>
        <p:nvSpPr>
          <p:cNvPr id="127" name="Rectangle 126"/>
          <p:cNvSpPr/>
          <p:nvPr/>
        </p:nvSpPr>
        <p:spPr>
          <a:xfrm>
            <a:off x="2873029" y="1626945"/>
            <a:ext cx="620683" cy="369332"/>
          </a:xfrm>
          <a:prstGeom prst="rect">
            <a:avLst/>
          </a:prstGeom>
        </p:spPr>
        <p:txBody>
          <a:bodyPr wrap="none">
            <a:spAutoFit/>
          </a:bodyPr>
          <a:lstStyle/>
          <a:p>
            <a:r>
              <a:rPr lang="en-US" dirty="0"/>
              <a:t>tube</a:t>
            </a:r>
          </a:p>
        </p:txBody>
      </p:sp>
      <p:grpSp>
        <p:nvGrpSpPr>
          <p:cNvPr id="129" name="Group 128"/>
          <p:cNvGrpSpPr/>
          <p:nvPr/>
        </p:nvGrpSpPr>
        <p:grpSpPr>
          <a:xfrm>
            <a:off x="6890091" y="1793307"/>
            <a:ext cx="3331343" cy="2198811"/>
            <a:chOff x="5366088" y="1793304"/>
            <a:chExt cx="3331343" cy="2198811"/>
          </a:xfrm>
        </p:grpSpPr>
        <p:grpSp>
          <p:nvGrpSpPr>
            <p:cNvPr id="45" name="Group 44"/>
            <p:cNvGrpSpPr>
              <a:grpSpLocks noChangeAspect="1"/>
            </p:cNvGrpSpPr>
            <p:nvPr/>
          </p:nvGrpSpPr>
          <p:grpSpPr>
            <a:xfrm>
              <a:off x="5834486" y="3813181"/>
              <a:ext cx="2862945" cy="178934"/>
              <a:chOff x="1454342" y="4405943"/>
              <a:chExt cx="5640640" cy="352540"/>
            </a:xfrm>
            <a:scene3d>
              <a:camera prst="perspectiveHeroicExtremeRightFacing">
                <a:rot lat="1164702" lon="541244" rev="150000"/>
              </a:camera>
              <a:lightRig rig="balanced" dir="t">
                <a:rot lat="0" lon="0" rev="18000000"/>
              </a:lightRig>
            </a:scene3d>
          </p:grpSpPr>
          <p:sp>
            <p:nvSpPr>
              <p:cNvPr id="46" name="Oval 45"/>
              <p:cNvSpPr/>
              <p:nvPr/>
            </p:nvSpPr>
            <p:spPr>
              <a:xfrm>
                <a:off x="180688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7" name="Oval 46"/>
              <p:cNvSpPr/>
              <p:nvPr/>
            </p:nvSpPr>
            <p:spPr>
              <a:xfrm>
                <a:off x="14543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8" name="Oval 47"/>
              <p:cNvSpPr/>
              <p:nvPr/>
            </p:nvSpPr>
            <p:spPr>
              <a:xfrm>
                <a:off x="251196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9" name="Oval 48"/>
              <p:cNvSpPr/>
              <p:nvPr/>
            </p:nvSpPr>
            <p:spPr>
              <a:xfrm>
                <a:off x="215942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0" name="Oval 49"/>
              <p:cNvSpPr/>
              <p:nvPr/>
            </p:nvSpPr>
            <p:spPr>
              <a:xfrm>
                <a:off x="32170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1" name="Oval 50"/>
              <p:cNvSpPr/>
              <p:nvPr/>
            </p:nvSpPr>
            <p:spPr>
              <a:xfrm>
                <a:off x="286450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2" name="Oval 51"/>
              <p:cNvSpPr/>
              <p:nvPr/>
            </p:nvSpPr>
            <p:spPr>
              <a:xfrm>
                <a:off x="392212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3" name="Oval 52"/>
              <p:cNvSpPr/>
              <p:nvPr/>
            </p:nvSpPr>
            <p:spPr>
              <a:xfrm>
                <a:off x="356958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4" name="Oval 53"/>
              <p:cNvSpPr/>
              <p:nvPr/>
            </p:nvSpPr>
            <p:spPr>
              <a:xfrm>
                <a:off x="462720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5" name="Oval 54"/>
              <p:cNvSpPr/>
              <p:nvPr/>
            </p:nvSpPr>
            <p:spPr>
              <a:xfrm>
                <a:off x="427466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6" name="Oval 55"/>
              <p:cNvSpPr/>
              <p:nvPr/>
            </p:nvSpPr>
            <p:spPr>
              <a:xfrm>
                <a:off x="533228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7" name="Oval 56"/>
              <p:cNvSpPr/>
              <p:nvPr/>
            </p:nvSpPr>
            <p:spPr>
              <a:xfrm>
                <a:off x="49797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8" name="Oval 57"/>
              <p:cNvSpPr/>
              <p:nvPr/>
            </p:nvSpPr>
            <p:spPr>
              <a:xfrm>
                <a:off x="603736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9" name="Oval 58"/>
              <p:cNvSpPr/>
              <p:nvPr/>
            </p:nvSpPr>
            <p:spPr>
              <a:xfrm>
                <a:off x="568482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0" name="Oval 59"/>
              <p:cNvSpPr/>
              <p:nvPr/>
            </p:nvSpPr>
            <p:spPr>
              <a:xfrm>
                <a:off x="674244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1" name="Oval 60"/>
              <p:cNvSpPr/>
              <p:nvPr/>
            </p:nvSpPr>
            <p:spPr>
              <a:xfrm>
                <a:off x="6389902" y="4405943"/>
                <a:ext cx="352540" cy="35254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18" name="Arrow: Right 117"/>
            <p:cNvSpPr/>
            <p:nvPr/>
          </p:nvSpPr>
          <p:spPr>
            <a:xfrm>
              <a:off x="5366088" y="2804654"/>
              <a:ext cx="826266" cy="4205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8" name="Rectangle 127"/>
            <p:cNvSpPr/>
            <p:nvPr/>
          </p:nvSpPr>
          <p:spPr>
            <a:xfrm>
              <a:off x="7224018" y="1793304"/>
              <a:ext cx="805029" cy="369332"/>
            </a:xfrm>
            <a:prstGeom prst="rect">
              <a:avLst/>
            </a:prstGeom>
          </p:spPr>
          <p:txBody>
            <a:bodyPr wrap="none">
              <a:spAutoFit/>
            </a:bodyPr>
            <a:lstStyle/>
            <a:p>
              <a:r>
                <a:rPr lang="en-US" dirty="0"/>
                <a:t>ribbon</a:t>
              </a:r>
            </a:p>
          </p:txBody>
        </p:sp>
      </p:grpSp>
      <p:grpSp>
        <p:nvGrpSpPr>
          <p:cNvPr id="99" name="Group 98"/>
          <p:cNvGrpSpPr>
            <a:grpSpLocks noChangeAspect="1"/>
          </p:cNvGrpSpPr>
          <p:nvPr/>
        </p:nvGrpSpPr>
        <p:grpSpPr>
          <a:xfrm>
            <a:off x="5300712" y="2949986"/>
            <a:ext cx="1069109" cy="1066778"/>
            <a:chOff x="2162354" y="3908662"/>
            <a:chExt cx="1110132" cy="1107705"/>
          </a:xfrm>
          <a:scene3d>
            <a:camera prst="perspectiveHeroicExtremeRightFacing">
              <a:rot lat="785495" lon="730655" rev="609040"/>
            </a:camera>
            <a:lightRig rig="balanced" dir="t">
              <a:rot lat="0" lon="0" rev="1200000"/>
            </a:lightRig>
          </a:scene3d>
        </p:grpSpPr>
        <p:sp>
          <p:nvSpPr>
            <p:cNvPr id="102" name="Oval 101"/>
            <p:cNvSpPr>
              <a:spLocks noChangeAspect="1"/>
            </p:cNvSpPr>
            <p:nvPr/>
          </p:nvSpPr>
          <p:spPr>
            <a:xfrm>
              <a:off x="2626316" y="4833487"/>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3" name="Oval 102"/>
            <p:cNvSpPr>
              <a:spLocks noChangeAspect="1"/>
            </p:cNvSpPr>
            <p:nvPr/>
          </p:nvSpPr>
          <p:spPr>
            <a:xfrm>
              <a:off x="2162354" y="43600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4" name="Oval 103"/>
            <p:cNvSpPr>
              <a:spLocks noChangeAspect="1"/>
            </p:cNvSpPr>
            <p:nvPr/>
          </p:nvSpPr>
          <p:spPr>
            <a:xfrm>
              <a:off x="2443804" y="479967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5" name="Oval 104"/>
            <p:cNvSpPr>
              <a:spLocks noChangeAspect="1"/>
            </p:cNvSpPr>
            <p:nvPr/>
          </p:nvSpPr>
          <p:spPr>
            <a:xfrm>
              <a:off x="2285107" y="4707189"/>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6" name="Oval 105"/>
            <p:cNvSpPr>
              <a:spLocks noChangeAspect="1"/>
            </p:cNvSpPr>
            <p:nvPr/>
          </p:nvSpPr>
          <p:spPr>
            <a:xfrm>
              <a:off x="2193857" y="454586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7" name="Oval 106"/>
            <p:cNvSpPr>
              <a:spLocks noChangeAspect="1"/>
            </p:cNvSpPr>
            <p:nvPr/>
          </p:nvSpPr>
          <p:spPr>
            <a:xfrm>
              <a:off x="2440326" y="390866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8" name="Oval 107"/>
            <p:cNvSpPr>
              <a:spLocks noChangeAspect="1"/>
            </p:cNvSpPr>
            <p:nvPr/>
          </p:nvSpPr>
          <p:spPr>
            <a:xfrm>
              <a:off x="2285297" y="4015102"/>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9" name="Oval 108"/>
            <p:cNvSpPr>
              <a:spLocks noChangeAspect="1"/>
            </p:cNvSpPr>
            <p:nvPr/>
          </p:nvSpPr>
          <p:spPr>
            <a:xfrm>
              <a:off x="2184932" y="417258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1" name="Oval 110"/>
            <p:cNvSpPr>
              <a:spLocks noChangeAspect="1"/>
            </p:cNvSpPr>
            <p:nvPr/>
          </p:nvSpPr>
          <p:spPr>
            <a:xfrm>
              <a:off x="3089606" y="436000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2" name="Oval 111"/>
            <p:cNvSpPr>
              <a:spLocks noChangeAspect="1"/>
            </p:cNvSpPr>
            <p:nvPr/>
          </p:nvSpPr>
          <p:spPr>
            <a:xfrm>
              <a:off x="2974211" y="470823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3" name="Oval 112"/>
            <p:cNvSpPr>
              <a:spLocks noChangeAspect="1"/>
            </p:cNvSpPr>
            <p:nvPr/>
          </p:nvSpPr>
          <p:spPr>
            <a:xfrm>
              <a:off x="2974211" y="4010731"/>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4" name="Oval 113"/>
            <p:cNvSpPr>
              <a:spLocks noChangeAspect="1"/>
            </p:cNvSpPr>
            <p:nvPr/>
          </p:nvSpPr>
          <p:spPr>
            <a:xfrm>
              <a:off x="2806819" y="4794470"/>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5" name="Oval 114"/>
            <p:cNvSpPr>
              <a:spLocks noChangeAspect="1"/>
            </p:cNvSpPr>
            <p:nvPr/>
          </p:nvSpPr>
          <p:spPr>
            <a:xfrm>
              <a:off x="3064391" y="4545856"/>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2" name="Oval 121"/>
            <p:cNvSpPr>
              <a:spLocks noChangeAspect="1"/>
            </p:cNvSpPr>
            <p:nvPr/>
          </p:nvSpPr>
          <p:spPr>
            <a:xfrm>
              <a:off x="3064389" y="4170955"/>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25" name="Oval 124"/>
            <p:cNvSpPr>
              <a:spLocks noChangeAspect="1"/>
            </p:cNvSpPr>
            <p:nvPr/>
          </p:nvSpPr>
          <p:spPr>
            <a:xfrm>
              <a:off x="2810831" y="3919758"/>
              <a:ext cx="182880" cy="182880"/>
            </a:xfrm>
            <a:prstGeom prst="ellipse">
              <a:avLst/>
            </a:prstGeom>
            <a:sp3d extrusionH="1270000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E98A7540-F15A-4842-B9E5-35DF816ABF3C}"/>
              </a:ext>
            </a:extLst>
          </p:cNvPr>
          <p:cNvSpPr>
            <a:spLocks noGrp="1"/>
          </p:cNvSpPr>
          <p:nvPr>
            <p:ph type="sldNum" sz="quarter" idx="12"/>
          </p:nvPr>
        </p:nvSpPr>
        <p:spPr/>
        <p:txBody>
          <a:bodyPr/>
          <a:lstStyle/>
          <a:p>
            <a:fld id="{9D23B66A-CE92-4F70-B5A2-EE913266E6CF}" type="slidenum">
              <a:rPr lang="en-US" smtClean="0"/>
              <a:pPr/>
              <a:t>126</a:t>
            </a:fld>
            <a:r>
              <a:rPr lang="en-US"/>
              <a:t>/48</a:t>
            </a:r>
            <a:endParaRPr lang="en-US" dirty="0"/>
          </a:p>
        </p:txBody>
      </p:sp>
    </p:spTree>
    <p:custDataLst>
      <p:tags r:id="rId1"/>
    </p:custDataLst>
    <p:extLst>
      <p:ext uri="{BB962C8B-B14F-4D97-AF65-F5344CB8AC3E}">
        <p14:creationId xmlns:p14="http://schemas.microsoft.com/office/powerpoint/2010/main" val="30170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wipe(down)">
                                      <p:cBhvr>
                                        <p:cTn id="12" dur="2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9"/>
                                        </p:tgtEl>
                                        <p:attrNameLst>
                                          <p:attrName>style.visibility</p:attrName>
                                        </p:attrNameLst>
                                      </p:cBhvr>
                                      <p:to>
                                        <p:strVal val="visible"/>
                                      </p:to>
                                    </p:set>
                                    <p:animEffect transition="in" filter="wipe(left)">
                                      <p:cBhvr>
                                        <p:cTn id="17" dur="500"/>
                                        <p:tgtEl>
                                          <p:spTgt spid="12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0"/>
                                        </p:tgtEl>
                                        <p:attrNameLst>
                                          <p:attrName>style.visibility</p:attrName>
                                        </p:attrNameLst>
                                      </p:cBhvr>
                                      <p:to>
                                        <p:strVal val="visible"/>
                                      </p:to>
                                    </p:set>
                                    <p:animEffect transition="in" filter="fade">
                                      <p:cBhvr>
                                        <p:cTn id="21"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FF9F551-6E33-42FE-B2BC-16C05242D2E0}"/>
              </a:ext>
            </a:extLst>
          </p:cNvPr>
          <p:cNvGrpSpPr/>
          <p:nvPr/>
        </p:nvGrpSpPr>
        <p:grpSpPr>
          <a:xfrm>
            <a:off x="1618220" y="985859"/>
            <a:ext cx="9028148" cy="3292239"/>
            <a:chOff x="1618220" y="985859"/>
            <a:chExt cx="9028148" cy="3292239"/>
          </a:xfrm>
        </p:grpSpPr>
        <p:pic>
          <p:nvPicPr>
            <p:cNvPr id="3107" name="random seqs - match and single mismatch.pdf"/>
            <p:cNvPicPr>
              <a:picLocks noChangeAspect="1"/>
            </p:cNvPicPr>
            <p:nvPr/>
          </p:nvPicPr>
          <p:blipFill>
            <a:blip r:embed="rId2"/>
            <a:srcRect l="2289" t="7728" r="7286"/>
            <a:stretch>
              <a:fillRect/>
            </a:stretch>
          </p:blipFill>
          <p:spPr>
            <a:xfrm>
              <a:off x="1767154" y="1495975"/>
              <a:ext cx="3503630" cy="2681411"/>
            </a:xfrm>
            <a:prstGeom prst="rect">
              <a:avLst/>
            </a:prstGeom>
            <a:ln w="12700">
              <a:miter lim="400000"/>
            </a:ln>
          </p:spPr>
        </p:pic>
        <p:pic>
          <p:nvPicPr>
            <p:cNvPr id="3108" name="designed seqs - match and single mismatch.pdf"/>
            <p:cNvPicPr>
              <a:picLocks noChangeAspect="1"/>
            </p:cNvPicPr>
            <p:nvPr/>
          </p:nvPicPr>
          <p:blipFill>
            <a:blip r:embed="rId3"/>
            <a:srcRect t="5866" r="7678"/>
            <a:stretch>
              <a:fillRect/>
            </a:stretch>
          </p:blipFill>
          <p:spPr>
            <a:xfrm>
              <a:off x="6514391" y="1472536"/>
              <a:ext cx="3567469" cy="2728110"/>
            </a:xfrm>
            <a:prstGeom prst="rect">
              <a:avLst/>
            </a:prstGeom>
            <a:ln w="12700">
              <a:miter lim="400000"/>
            </a:ln>
          </p:spPr>
        </p:pic>
        <p:sp>
          <p:nvSpPr>
            <p:cNvPr id="3109" name="Shape 3109"/>
            <p:cNvSpPr/>
            <p:nvPr/>
          </p:nvSpPr>
          <p:spPr>
            <a:xfrm>
              <a:off x="1845599" y="985859"/>
              <a:ext cx="8500803" cy="429154"/>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defRPr sz="3300">
                  <a:latin typeface="Arial"/>
                  <a:ea typeface="Arial"/>
                  <a:cs typeface="Arial"/>
                  <a:sym typeface="Arial"/>
                </a:defRPr>
              </a:lvl1pPr>
            </a:lstStyle>
            <a:p>
              <a:r>
                <a:rPr sz="2320" dirty="0"/>
                <a:t>Random sequences              vs              designed sequences</a:t>
              </a:r>
            </a:p>
          </p:txBody>
        </p:sp>
        <p:sp>
          <p:nvSpPr>
            <p:cNvPr id="3110" name="Shape 3110"/>
            <p:cNvSpPr/>
            <p:nvPr/>
          </p:nvSpPr>
          <p:spPr>
            <a:xfrm>
              <a:off x="3508982" y="1575044"/>
              <a:ext cx="1634572" cy="253695"/>
            </a:xfrm>
            <a:prstGeom prst="rect">
              <a:avLst/>
            </a:prstGeom>
            <a:solidFill>
              <a:srgbClr val="FFFFFF"/>
            </a:solidFill>
            <a:ln w="12700">
              <a:miter lim="400000"/>
            </a:ln>
          </p:spPr>
          <p:txBody>
            <a:bodyPr lIns="35718" tIns="35718" rIns="35718" bIns="35718" anchor="ctr"/>
            <a:lstStyle/>
            <a:p>
              <a:pPr>
                <a:defRPr sz="2400">
                  <a:solidFill>
                    <a:srgbClr val="FFFFFF"/>
                  </a:solidFill>
                </a:defRPr>
              </a:pPr>
              <a:endParaRPr sz="1687"/>
            </a:p>
          </p:txBody>
        </p:sp>
        <p:sp>
          <p:nvSpPr>
            <p:cNvPr id="3111" name="Shape 3111"/>
            <p:cNvSpPr/>
            <p:nvPr/>
          </p:nvSpPr>
          <p:spPr>
            <a:xfrm>
              <a:off x="8345153" y="1600047"/>
              <a:ext cx="1634572" cy="253695"/>
            </a:xfrm>
            <a:prstGeom prst="rect">
              <a:avLst/>
            </a:prstGeom>
            <a:solidFill>
              <a:srgbClr val="FFFFFF"/>
            </a:solidFill>
            <a:ln w="12700">
              <a:miter lim="400000"/>
            </a:ln>
          </p:spPr>
          <p:txBody>
            <a:bodyPr lIns="35718" tIns="35718" rIns="35718" bIns="35718" anchor="ctr"/>
            <a:lstStyle/>
            <a:p>
              <a:pPr>
                <a:defRPr sz="2400">
                  <a:solidFill>
                    <a:srgbClr val="FFFFFF"/>
                  </a:solidFill>
                </a:defRPr>
              </a:pPr>
              <a:endParaRPr sz="1687"/>
            </a:p>
          </p:txBody>
        </p:sp>
        <p:grpSp>
          <p:nvGrpSpPr>
            <p:cNvPr id="3122" name="Group 3122"/>
            <p:cNvGrpSpPr/>
            <p:nvPr/>
          </p:nvGrpSpPr>
          <p:grpSpPr>
            <a:xfrm>
              <a:off x="6880729" y="3862693"/>
              <a:ext cx="3765639" cy="415405"/>
              <a:chOff x="269577" y="-12448"/>
              <a:chExt cx="5355738" cy="590814"/>
            </a:xfrm>
          </p:grpSpPr>
          <p:sp>
            <p:nvSpPr>
              <p:cNvPr id="3112" name="Shape 3112"/>
              <p:cNvSpPr/>
              <p:nvPr/>
            </p:nvSpPr>
            <p:spPr>
              <a:xfrm>
                <a:off x="269577" y="84835"/>
                <a:ext cx="4613144"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13" name="Shape 3113"/>
              <p:cNvSpPr/>
              <p:nvPr/>
            </p:nvSpPr>
            <p:spPr>
              <a:xfrm>
                <a:off x="3941426" y="244866"/>
                <a:ext cx="1683889" cy="3335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energy (-kcal/mol)</a:t>
                </a:r>
              </a:p>
            </p:txBody>
          </p:sp>
          <p:sp>
            <p:nvSpPr>
              <p:cNvPr id="3114" name="Shape 3114"/>
              <p:cNvSpPr/>
              <p:nvPr/>
            </p:nvSpPr>
            <p:spPr>
              <a:xfrm>
                <a:off x="321230" y="-11415"/>
                <a:ext cx="244642"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4</a:t>
                </a:r>
              </a:p>
            </p:txBody>
          </p:sp>
          <p:sp>
            <p:nvSpPr>
              <p:cNvPr id="3115" name="Shape 3115"/>
              <p:cNvSpPr/>
              <p:nvPr/>
            </p:nvSpPr>
            <p:spPr>
              <a:xfrm>
                <a:off x="925711" y="-11415"/>
                <a:ext cx="244642"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6</a:t>
                </a:r>
              </a:p>
            </p:txBody>
          </p:sp>
          <p:sp>
            <p:nvSpPr>
              <p:cNvPr id="3116" name="Shape 3116"/>
              <p:cNvSpPr/>
              <p:nvPr/>
            </p:nvSpPr>
            <p:spPr>
              <a:xfrm>
                <a:off x="1530194" y="-11415"/>
                <a:ext cx="244641"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8</a:t>
                </a:r>
              </a:p>
            </p:txBody>
          </p:sp>
          <p:sp>
            <p:nvSpPr>
              <p:cNvPr id="3117" name="Shape 3117"/>
              <p:cNvSpPr/>
              <p:nvPr/>
            </p:nvSpPr>
            <p:spPr>
              <a:xfrm>
                <a:off x="2040952" y="-11415"/>
                <a:ext cx="432086"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10</a:t>
                </a:r>
              </a:p>
            </p:txBody>
          </p:sp>
          <p:sp>
            <p:nvSpPr>
              <p:cNvPr id="3118" name="Shape 3118"/>
              <p:cNvSpPr/>
              <p:nvPr/>
            </p:nvSpPr>
            <p:spPr>
              <a:xfrm>
                <a:off x="2645433" y="-11415"/>
                <a:ext cx="432087"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12</a:t>
                </a:r>
              </a:p>
            </p:txBody>
          </p:sp>
          <p:sp>
            <p:nvSpPr>
              <p:cNvPr id="3119" name="Shape 3119"/>
              <p:cNvSpPr/>
              <p:nvPr/>
            </p:nvSpPr>
            <p:spPr>
              <a:xfrm>
                <a:off x="3249914" y="-11415"/>
                <a:ext cx="432087"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14</a:t>
                </a:r>
              </a:p>
            </p:txBody>
          </p:sp>
          <p:sp>
            <p:nvSpPr>
              <p:cNvPr id="3120" name="Shape 3120"/>
              <p:cNvSpPr/>
              <p:nvPr/>
            </p:nvSpPr>
            <p:spPr>
              <a:xfrm>
                <a:off x="3854397" y="-12448"/>
                <a:ext cx="432086"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16</a:t>
                </a:r>
              </a:p>
            </p:txBody>
          </p:sp>
          <p:sp>
            <p:nvSpPr>
              <p:cNvPr id="3121" name="Shape 3121"/>
              <p:cNvSpPr/>
              <p:nvPr/>
            </p:nvSpPr>
            <p:spPr>
              <a:xfrm>
                <a:off x="4458878" y="-12448"/>
                <a:ext cx="432086" cy="4102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18</a:t>
                </a:r>
              </a:p>
            </p:txBody>
          </p:sp>
        </p:grpSp>
        <p:grpSp>
          <p:nvGrpSpPr>
            <p:cNvPr id="3133" name="Group 3133"/>
            <p:cNvGrpSpPr/>
            <p:nvPr/>
          </p:nvGrpSpPr>
          <p:grpSpPr>
            <a:xfrm>
              <a:off x="2069926" y="3835905"/>
              <a:ext cx="3942516" cy="427825"/>
              <a:chOff x="269577" y="-12448"/>
              <a:chExt cx="5607304" cy="608479"/>
            </a:xfrm>
          </p:grpSpPr>
          <p:sp>
            <p:nvSpPr>
              <p:cNvPr id="3123" name="Shape 3123"/>
              <p:cNvSpPr/>
              <p:nvPr/>
            </p:nvSpPr>
            <p:spPr>
              <a:xfrm>
                <a:off x="269577" y="84835"/>
                <a:ext cx="4613144"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24" name="Shape 3124"/>
              <p:cNvSpPr/>
              <p:nvPr/>
            </p:nvSpPr>
            <p:spPr>
              <a:xfrm>
                <a:off x="4036468" y="262531"/>
                <a:ext cx="1840413" cy="3335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energy (-kcal/mol)</a:t>
                </a:r>
              </a:p>
            </p:txBody>
          </p:sp>
          <p:sp>
            <p:nvSpPr>
              <p:cNvPr id="3125" name="Shape 3125"/>
              <p:cNvSpPr/>
              <p:nvPr/>
            </p:nvSpPr>
            <p:spPr>
              <a:xfrm>
                <a:off x="321230" y="-11415"/>
                <a:ext cx="244642"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4</a:t>
                </a:r>
              </a:p>
            </p:txBody>
          </p:sp>
          <p:sp>
            <p:nvSpPr>
              <p:cNvPr id="3126" name="Shape 3126"/>
              <p:cNvSpPr/>
              <p:nvPr/>
            </p:nvSpPr>
            <p:spPr>
              <a:xfrm>
                <a:off x="925711" y="-11415"/>
                <a:ext cx="244642"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6</a:t>
                </a:r>
              </a:p>
            </p:txBody>
          </p:sp>
          <p:sp>
            <p:nvSpPr>
              <p:cNvPr id="3127" name="Shape 3127"/>
              <p:cNvSpPr/>
              <p:nvPr/>
            </p:nvSpPr>
            <p:spPr>
              <a:xfrm>
                <a:off x="1530194" y="-11415"/>
                <a:ext cx="244641"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8</a:t>
                </a:r>
              </a:p>
            </p:txBody>
          </p:sp>
          <p:sp>
            <p:nvSpPr>
              <p:cNvPr id="3128" name="Shape 3128"/>
              <p:cNvSpPr/>
              <p:nvPr/>
            </p:nvSpPr>
            <p:spPr>
              <a:xfrm>
                <a:off x="2040952" y="-11415"/>
                <a:ext cx="432086"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10</a:t>
                </a:r>
              </a:p>
            </p:txBody>
          </p:sp>
          <p:sp>
            <p:nvSpPr>
              <p:cNvPr id="3129" name="Shape 3129"/>
              <p:cNvSpPr/>
              <p:nvPr/>
            </p:nvSpPr>
            <p:spPr>
              <a:xfrm>
                <a:off x="2645433" y="-11415"/>
                <a:ext cx="432087"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12</a:t>
                </a:r>
              </a:p>
            </p:txBody>
          </p:sp>
          <p:sp>
            <p:nvSpPr>
              <p:cNvPr id="3130" name="Shape 3130"/>
              <p:cNvSpPr/>
              <p:nvPr/>
            </p:nvSpPr>
            <p:spPr>
              <a:xfrm>
                <a:off x="3249914" y="-11415"/>
                <a:ext cx="432087"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14</a:t>
                </a:r>
              </a:p>
            </p:txBody>
          </p:sp>
          <p:sp>
            <p:nvSpPr>
              <p:cNvPr id="3131" name="Shape 3131"/>
              <p:cNvSpPr/>
              <p:nvPr/>
            </p:nvSpPr>
            <p:spPr>
              <a:xfrm>
                <a:off x="3854397" y="-12448"/>
                <a:ext cx="432086" cy="4102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16</a:t>
                </a:r>
              </a:p>
            </p:txBody>
          </p:sp>
          <p:sp>
            <p:nvSpPr>
              <p:cNvPr id="3132" name="Shape 3132"/>
              <p:cNvSpPr/>
              <p:nvPr/>
            </p:nvSpPr>
            <p:spPr>
              <a:xfrm>
                <a:off x="4458878" y="-12448"/>
                <a:ext cx="432086" cy="4102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18</a:t>
                </a:r>
              </a:p>
            </p:txBody>
          </p:sp>
        </p:grpSp>
        <p:grpSp>
          <p:nvGrpSpPr>
            <p:cNvPr id="3139" name="Group 3139"/>
            <p:cNvGrpSpPr/>
            <p:nvPr/>
          </p:nvGrpSpPr>
          <p:grpSpPr>
            <a:xfrm>
              <a:off x="6437750" y="1393600"/>
              <a:ext cx="591361" cy="2641809"/>
              <a:chOff x="-36516" y="0"/>
              <a:chExt cx="841070" cy="3757353"/>
            </a:xfrm>
          </p:grpSpPr>
          <p:sp>
            <p:nvSpPr>
              <p:cNvPr id="3134" name="Shape 3134"/>
              <p:cNvSpPr/>
              <p:nvPr/>
            </p:nvSpPr>
            <p:spPr>
              <a:xfrm rot="16200000">
                <a:off x="-1307013" y="1595396"/>
                <a:ext cx="3638022"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35" name="Shape 3135"/>
              <p:cNvSpPr/>
              <p:nvPr/>
            </p:nvSpPr>
            <p:spPr>
              <a:xfrm>
                <a:off x="303932" y="93264"/>
                <a:ext cx="499269" cy="4102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0.9</a:t>
                </a:r>
              </a:p>
            </p:txBody>
          </p:sp>
          <p:sp>
            <p:nvSpPr>
              <p:cNvPr id="3136" name="Shape 3136"/>
              <p:cNvSpPr/>
              <p:nvPr/>
            </p:nvSpPr>
            <p:spPr>
              <a:xfrm>
                <a:off x="305283" y="1527938"/>
                <a:ext cx="499271" cy="4102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0.5</a:t>
                </a:r>
              </a:p>
            </p:txBody>
          </p:sp>
          <p:sp>
            <p:nvSpPr>
              <p:cNvPr id="3137" name="Shape 3137"/>
              <p:cNvSpPr/>
              <p:nvPr/>
            </p:nvSpPr>
            <p:spPr>
              <a:xfrm>
                <a:off x="305283" y="3347065"/>
                <a:ext cx="499271" cy="4102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0.0</a:t>
                </a:r>
              </a:p>
            </p:txBody>
          </p:sp>
          <p:sp>
            <p:nvSpPr>
              <p:cNvPr id="3138" name="Shape 3138"/>
              <p:cNvSpPr/>
              <p:nvPr/>
            </p:nvSpPr>
            <p:spPr>
              <a:xfrm rot="16200000">
                <a:off x="-867335" y="1483537"/>
                <a:ext cx="1995138" cy="3335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normali</a:t>
                </a:r>
                <a:r>
                  <a:rPr lang="en-US" sz="1055" dirty="0"/>
                  <a:t>z</a:t>
                </a:r>
                <a:r>
                  <a:rPr sz="1055" dirty="0"/>
                  <a:t>ed count</a:t>
                </a:r>
              </a:p>
            </p:txBody>
          </p:sp>
        </p:grpSp>
        <p:grpSp>
          <p:nvGrpSpPr>
            <p:cNvPr id="3145" name="Group 3145"/>
            <p:cNvGrpSpPr/>
            <p:nvPr/>
          </p:nvGrpSpPr>
          <p:grpSpPr>
            <a:xfrm>
              <a:off x="1618220" y="1374518"/>
              <a:ext cx="573502" cy="2641809"/>
              <a:chOff x="-11116" y="0"/>
              <a:chExt cx="815670" cy="3757353"/>
            </a:xfrm>
          </p:grpSpPr>
          <p:sp>
            <p:nvSpPr>
              <p:cNvPr id="3140" name="Shape 3140"/>
              <p:cNvSpPr/>
              <p:nvPr/>
            </p:nvSpPr>
            <p:spPr>
              <a:xfrm rot="16200000">
                <a:off x="-1307013" y="1595396"/>
                <a:ext cx="3638022" cy="447229"/>
              </a:xfrm>
              <a:prstGeom prst="rect">
                <a:avLst/>
              </a:prstGeom>
              <a:solidFill>
                <a:srgbClr val="FFFFFF"/>
              </a:solid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41" name="Shape 3141"/>
              <p:cNvSpPr/>
              <p:nvPr/>
            </p:nvSpPr>
            <p:spPr>
              <a:xfrm>
                <a:off x="303932" y="93264"/>
                <a:ext cx="499269" cy="4102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0.9</a:t>
                </a:r>
              </a:p>
            </p:txBody>
          </p:sp>
          <p:sp>
            <p:nvSpPr>
              <p:cNvPr id="3142" name="Shape 3142"/>
              <p:cNvSpPr/>
              <p:nvPr/>
            </p:nvSpPr>
            <p:spPr>
              <a:xfrm>
                <a:off x="305285" y="1718437"/>
                <a:ext cx="499269" cy="4102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0.5</a:t>
                </a:r>
              </a:p>
            </p:txBody>
          </p:sp>
          <p:sp>
            <p:nvSpPr>
              <p:cNvPr id="3143" name="Shape 3143"/>
              <p:cNvSpPr/>
              <p:nvPr/>
            </p:nvSpPr>
            <p:spPr>
              <a:xfrm>
                <a:off x="305285" y="3347065"/>
                <a:ext cx="499269" cy="4102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lgn="l">
                  <a:defRPr sz="2000">
                    <a:latin typeface="Arial"/>
                    <a:ea typeface="Arial"/>
                    <a:cs typeface="Arial"/>
                    <a:sym typeface="Arial"/>
                  </a:defRPr>
                </a:lvl1pPr>
              </a:lstStyle>
              <a:p>
                <a:r>
                  <a:rPr sz="1406"/>
                  <a:t>0.0</a:t>
                </a:r>
              </a:p>
            </p:txBody>
          </p:sp>
          <p:sp>
            <p:nvSpPr>
              <p:cNvPr id="3144" name="Shape 3144"/>
              <p:cNvSpPr/>
              <p:nvPr/>
            </p:nvSpPr>
            <p:spPr>
              <a:xfrm rot="16200000">
                <a:off x="-841935" y="1674036"/>
                <a:ext cx="1995138" cy="3335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defRPr sz="1500">
                    <a:latin typeface="Arial"/>
                    <a:ea typeface="Arial"/>
                    <a:cs typeface="Arial"/>
                    <a:sym typeface="Arial"/>
                  </a:defRPr>
                </a:lvl1pPr>
              </a:lstStyle>
              <a:p>
                <a:r>
                  <a:rPr sz="1055" dirty="0"/>
                  <a:t>normali</a:t>
                </a:r>
                <a:r>
                  <a:rPr lang="en-US" sz="1055" dirty="0"/>
                  <a:t>z</a:t>
                </a:r>
                <a:r>
                  <a:rPr sz="1055" dirty="0"/>
                  <a:t>ed count</a:t>
                </a:r>
              </a:p>
            </p:txBody>
          </p:sp>
        </p:grpSp>
        <p:sp>
          <p:nvSpPr>
            <p:cNvPr id="3189" name="Shape 3189"/>
            <p:cNvSpPr/>
            <p:nvPr/>
          </p:nvSpPr>
          <p:spPr>
            <a:xfrm>
              <a:off x="2585383" y="4007747"/>
              <a:ext cx="2087320" cy="245258"/>
            </a:xfrm>
            <a:prstGeom prst="rect">
              <a:avLst/>
            </a:prstGeom>
            <a:ln w="12700">
              <a:miter lim="400000"/>
            </a:ln>
            <a:extLst>
              <a:ext uri="{C572A759-6A51-4108-AA02-DFA0A04FC94B}">
                <ma14:wrappingTextBoxFlag xmlns:ma14="http://schemas.microsoft.com/office/mac/drawingml/2011/main" xmlns="" val="1"/>
              </a:ext>
            </a:extLst>
          </p:spPr>
          <p:txBody>
            <a:bodyPr lIns="35718" tIns="35718" rIns="35718" bIns="35718" anchor="ctr">
              <a:spAutoFit/>
            </a:bodyPr>
            <a:lstStyle>
              <a:lvl1pPr>
                <a:defRPr sz="1600">
                  <a:latin typeface="Arial"/>
                  <a:ea typeface="Arial"/>
                  <a:cs typeface="Arial"/>
                  <a:sym typeface="Arial"/>
                </a:defRPr>
              </a:lvl1pPr>
            </a:lstStyle>
            <a:p>
              <a:r>
                <a:rPr sz="1125" dirty="0"/>
                <a:t>more favorable</a:t>
              </a:r>
            </a:p>
          </p:txBody>
        </p:sp>
        <p:sp>
          <p:nvSpPr>
            <p:cNvPr id="3190" name="Shape 3190"/>
            <p:cNvSpPr/>
            <p:nvPr/>
          </p:nvSpPr>
          <p:spPr>
            <a:xfrm>
              <a:off x="8443028" y="1520783"/>
              <a:ext cx="1475672" cy="38593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rgbClr val="FF0000"/>
                  </a:solidFill>
                </a:rPr>
                <a:t>2</a:t>
              </a:r>
              <a:r>
                <a:rPr lang="en-US" sz="2039" dirty="0">
                  <a:solidFill>
                    <a:srgbClr val="FF0000"/>
                  </a:solidFill>
                </a:rPr>
                <a:t> domains</a:t>
              </a:r>
              <a:endParaRPr sz="2039" dirty="0">
                <a:solidFill>
                  <a:srgbClr val="FF0000"/>
                </a:solidFill>
              </a:endParaRPr>
            </a:p>
          </p:txBody>
        </p:sp>
        <p:sp>
          <p:nvSpPr>
            <p:cNvPr id="3191" name="Shape 3191"/>
            <p:cNvSpPr/>
            <p:nvPr/>
          </p:nvSpPr>
          <p:spPr>
            <a:xfrm>
              <a:off x="7148350" y="1522044"/>
              <a:ext cx="1237819" cy="38593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chemeClr val="accent1"/>
                  </a:solidFill>
                </a:rPr>
                <a:t>1</a:t>
              </a:r>
              <a:r>
                <a:rPr lang="en-US" sz="2039" dirty="0">
                  <a:solidFill>
                    <a:schemeClr val="accent1"/>
                  </a:solidFill>
                </a:rPr>
                <a:t> domain</a:t>
              </a:r>
              <a:endParaRPr sz="2039" dirty="0">
                <a:solidFill>
                  <a:schemeClr val="accent1"/>
                </a:solidFill>
              </a:endParaRPr>
            </a:p>
          </p:txBody>
        </p:sp>
        <p:sp>
          <p:nvSpPr>
            <p:cNvPr id="4" name="Arrow: Right 3">
              <a:extLst>
                <a:ext uri="{FF2B5EF4-FFF2-40B4-BE49-F238E27FC236}">
                  <a16:creationId xmlns:a16="http://schemas.microsoft.com/office/drawing/2014/main" id="{8690D141-DD39-42AC-87B6-82F7E7ED6507}"/>
                </a:ext>
              </a:extLst>
            </p:cNvPr>
            <p:cNvSpPr/>
            <p:nvPr/>
          </p:nvSpPr>
          <p:spPr>
            <a:xfrm>
              <a:off x="3610862" y="4099632"/>
              <a:ext cx="308430" cy="84325"/>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4" name="Shape 3190">
              <a:extLst>
                <a:ext uri="{FF2B5EF4-FFF2-40B4-BE49-F238E27FC236}">
                  <a16:creationId xmlns:a16="http://schemas.microsoft.com/office/drawing/2014/main" id="{5C7EA9EC-101F-4E49-A72B-302C0C67B2DC}"/>
                </a:ext>
              </a:extLst>
            </p:cNvPr>
            <p:cNvSpPr/>
            <p:nvPr/>
          </p:nvSpPr>
          <p:spPr>
            <a:xfrm>
              <a:off x="3181824" y="1688621"/>
              <a:ext cx="1345803" cy="38593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rgbClr val="FF0000"/>
                  </a:solidFill>
                </a:rPr>
                <a:t>2</a:t>
              </a:r>
              <a:r>
                <a:rPr lang="en-US" sz="2039" dirty="0">
                  <a:solidFill>
                    <a:srgbClr val="FF0000"/>
                  </a:solidFill>
                </a:rPr>
                <a:t> domains</a:t>
              </a:r>
              <a:endParaRPr sz="2039" dirty="0">
                <a:solidFill>
                  <a:srgbClr val="FF0000"/>
                </a:solidFill>
              </a:endParaRPr>
            </a:p>
          </p:txBody>
        </p:sp>
        <p:sp>
          <p:nvSpPr>
            <p:cNvPr id="105" name="Shape 3191">
              <a:extLst>
                <a:ext uri="{FF2B5EF4-FFF2-40B4-BE49-F238E27FC236}">
                  <a16:creationId xmlns:a16="http://schemas.microsoft.com/office/drawing/2014/main" id="{A10BAB36-26AF-4EF0-8394-8B9BB8AD1335}"/>
                </a:ext>
              </a:extLst>
            </p:cNvPr>
            <p:cNvSpPr/>
            <p:nvPr/>
          </p:nvSpPr>
          <p:spPr>
            <a:xfrm>
              <a:off x="2139701" y="1455868"/>
              <a:ext cx="1200544" cy="385937"/>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900">
                  <a:latin typeface="Arial"/>
                  <a:ea typeface="Arial"/>
                  <a:cs typeface="Arial"/>
                  <a:sym typeface="Arial"/>
                </a:defRPr>
              </a:lvl1pPr>
            </a:lstStyle>
            <a:p>
              <a:r>
                <a:rPr sz="2039" dirty="0">
                  <a:solidFill>
                    <a:schemeClr val="accent1"/>
                  </a:solidFill>
                </a:rPr>
                <a:t>1</a:t>
              </a:r>
              <a:r>
                <a:rPr lang="en-US" sz="2039" dirty="0">
                  <a:solidFill>
                    <a:schemeClr val="accent1"/>
                  </a:solidFill>
                </a:rPr>
                <a:t> domain</a:t>
              </a:r>
              <a:endParaRPr sz="2039" dirty="0">
                <a:solidFill>
                  <a:schemeClr val="accent1"/>
                </a:solidFill>
              </a:endParaRPr>
            </a:p>
          </p:txBody>
        </p:sp>
      </p:grpSp>
      <p:grpSp>
        <p:nvGrpSpPr>
          <p:cNvPr id="3104" name="Group 3104"/>
          <p:cNvGrpSpPr/>
          <p:nvPr/>
        </p:nvGrpSpPr>
        <p:grpSpPr>
          <a:xfrm>
            <a:off x="8286542" y="4380590"/>
            <a:ext cx="2383988" cy="1004895"/>
            <a:chOff x="-50800" y="-79614"/>
            <a:chExt cx="3390662" cy="1429227"/>
          </a:xfrm>
        </p:grpSpPr>
        <p:grpSp>
          <p:nvGrpSpPr>
            <p:cNvPr id="3095" name="Group 3095"/>
            <p:cNvGrpSpPr/>
            <p:nvPr/>
          </p:nvGrpSpPr>
          <p:grpSpPr>
            <a:xfrm flipH="1">
              <a:off x="290669" y="170817"/>
              <a:ext cx="688788" cy="1052322"/>
              <a:chOff x="0" y="0"/>
              <a:chExt cx="688786" cy="1052321"/>
            </a:xfrm>
          </p:grpSpPr>
          <p:sp>
            <p:nvSpPr>
              <p:cNvPr id="3093" name="Shape 3093"/>
              <p:cNvSpPr/>
              <p:nvPr/>
            </p:nvSpPr>
            <p:spPr>
              <a:xfrm rot="20417234">
                <a:off x="154566" y="204510"/>
                <a:ext cx="116086" cy="462230"/>
              </a:xfrm>
              <a:prstGeom prst="rect">
                <a:avLst/>
              </a:prstGeom>
              <a:blipFill rotWithShape="1">
                <a:blip r:embed="rId4"/>
                <a:srcRect/>
                <a:tile tx="0" ty="0" sx="100000" sy="100000" flip="none" algn="tl"/>
              </a:blipFill>
              <a:ln w="12700" cap="flat">
                <a:noFill/>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094" name="Shape 3094"/>
              <p:cNvSpPr/>
              <p:nvPr/>
            </p:nvSpPr>
            <p:spPr>
              <a:xfrm>
                <a:off x="0" y="-1"/>
                <a:ext cx="688787" cy="1052323"/>
              </a:xfrm>
              <a:custGeom>
                <a:avLst/>
                <a:gdLst/>
                <a:ahLst/>
                <a:cxnLst>
                  <a:cxn ang="0">
                    <a:pos x="wd2" y="hd2"/>
                  </a:cxn>
                  <a:cxn ang="5400000">
                    <a:pos x="wd2" y="hd2"/>
                  </a:cxn>
                  <a:cxn ang="10800000">
                    <a:pos x="wd2" y="hd2"/>
                  </a:cxn>
                  <a:cxn ang="16200000">
                    <a:pos x="wd2" y="hd2"/>
                  </a:cxn>
                </a:cxnLst>
                <a:rect l="0" t="0" r="r" b="b"/>
                <a:pathLst>
                  <a:path w="21282" h="20821" extrusionOk="0">
                    <a:moveTo>
                      <a:pt x="0" y="1957"/>
                    </a:moveTo>
                    <a:cubicBezTo>
                      <a:pt x="3173" y="4877"/>
                      <a:pt x="3972" y="6321"/>
                      <a:pt x="4964" y="8308"/>
                    </a:cubicBezTo>
                    <a:cubicBezTo>
                      <a:pt x="5957" y="10296"/>
                      <a:pt x="7143" y="12827"/>
                      <a:pt x="7143" y="12827"/>
                    </a:cubicBezTo>
                    <a:cubicBezTo>
                      <a:pt x="6295" y="14299"/>
                      <a:pt x="2865" y="14275"/>
                      <a:pt x="3814" y="16925"/>
                    </a:cubicBezTo>
                    <a:cubicBezTo>
                      <a:pt x="4708" y="19098"/>
                      <a:pt x="5308" y="19961"/>
                      <a:pt x="7986" y="20621"/>
                    </a:cubicBezTo>
                    <a:cubicBezTo>
                      <a:pt x="10665" y="21281"/>
                      <a:pt x="14993" y="20093"/>
                      <a:pt x="14993" y="20093"/>
                    </a:cubicBezTo>
                    <a:cubicBezTo>
                      <a:pt x="21600" y="18099"/>
                      <a:pt x="20531" y="14864"/>
                      <a:pt x="18624" y="13917"/>
                    </a:cubicBezTo>
                    <a:cubicBezTo>
                      <a:pt x="16256" y="12660"/>
                      <a:pt x="14320" y="13372"/>
                      <a:pt x="10704" y="12555"/>
                    </a:cubicBezTo>
                    <a:cubicBezTo>
                      <a:pt x="9696" y="10685"/>
                      <a:pt x="8688" y="8815"/>
                      <a:pt x="7680" y="6945"/>
                    </a:cubicBezTo>
                    <a:lnTo>
                      <a:pt x="5248" y="3942"/>
                    </a:lnTo>
                    <a:cubicBezTo>
                      <a:pt x="6327" y="2840"/>
                      <a:pt x="5080" y="1544"/>
                      <a:pt x="8485" y="636"/>
                    </a:cubicBezTo>
                    <a:cubicBezTo>
                      <a:pt x="13323" y="-319"/>
                      <a:pt x="12745" y="-88"/>
                      <a:pt x="16152" y="599"/>
                    </a:cubicBezTo>
                    <a:cubicBezTo>
                      <a:pt x="18264" y="924"/>
                      <a:pt x="20024" y="2253"/>
                      <a:pt x="21282" y="2896"/>
                    </a:cubicBezTo>
                  </a:path>
                </a:pathLst>
              </a:cu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grpSp>
        <p:pic>
          <p:nvPicPr>
            <p:cNvPr id="3096" name="pasted-image.png"/>
            <p:cNvPicPr>
              <a:picLocks noChangeAspect="1"/>
            </p:cNvPicPr>
            <p:nvPr/>
          </p:nvPicPr>
          <p:blipFill>
            <a:blip r:embed="rId5"/>
            <a:stretch>
              <a:fillRect/>
            </a:stretch>
          </p:blipFill>
          <p:spPr>
            <a:xfrm>
              <a:off x="0" y="0"/>
              <a:ext cx="0" cy="0"/>
            </a:xfrm>
            <a:prstGeom prst="rect">
              <a:avLst/>
            </a:prstGeom>
            <a:ln w="12700" cap="flat">
              <a:noFill/>
              <a:miter lim="400000"/>
            </a:ln>
            <a:effectLst/>
          </p:spPr>
        </p:pic>
        <p:pic>
          <p:nvPicPr>
            <p:cNvPr id="3097" name="Picture 3096"/>
            <p:cNvPicPr>
              <a:picLocks/>
            </p:cNvPicPr>
            <p:nvPr/>
          </p:nvPicPr>
          <p:blipFill>
            <a:blip r:embed="rId6"/>
            <a:stretch>
              <a:fillRect/>
            </a:stretch>
          </p:blipFill>
          <p:spPr>
            <a:xfrm>
              <a:off x="-50800" y="-50800"/>
              <a:ext cx="1371600" cy="1371600"/>
            </a:xfrm>
            <a:prstGeom prst="rect">
              <a:avLst/>
            </a:prstGeom>
            <a:effectLst/>
          </p:spPr>
        </p:pic>
        <p:pic>
          <p:nvPicPr>
            <p:cNvPr id="3099" name="Picture 3098"/>
            <p:cNvPicPr>
              <a:picLocks/>
            </p:cNvPicPr>
            <p:nvPr/>
          </p:nvPicPr>
          <p:blipFill>
            <a:blip r:embed="rId7"/>
            <a:stretch>
              <a:fillRect/>
            </a:stretch>
          </p:blipFill>
          <p:spPr>
            <a:xfrm rot="2700000">
              <a:off x="-56082" y="584199"/>
              <a:ext cx="1429227" cy="101601"/>
            </a:xfrm>
            <a:prstGeom prst="rect">
              <a:avLst/>
            </a:prstGeom>
            <a:effectLst/>
          </p:spPr>
        </p:pic>
        <p:grpSp>
          <p:nvGrpSpPr>
            <p:cNvPr id="3103" name="Group 3103"/>
            <p:cNvGrpSpPr/>
            <p:nvPr/>
          </p:nvGrpSpPr>
          <p:grpSpPr>
            <a:xfrm>
              <a:off x="1818913" y="170815"/>
              <a:ext cx="1520949" cy="1030779"/>
              <a:chOff x="395006" y="-10774"/>
              <a:chExt cx="1520946" cy="1030778"/>
            </a:xfrm>
          </p:grpSpPr>
          <p:sp>
            <p:nvSpPr>
              <p:cNvPr id="3101" name="Shape 3101"/>
              <p:cNvSpPr/>
              <p:nvPr/>
            </p:nvSpPr>
            <p:spPr>
              <a:xfrm>
                <a:off x="395006" y="-10774"/>
                <a:ext cx="1114398" cy="1030778"/>
              </a:xfrm>
              <a:custGeom>
                <a:avLst/>
                <a:gdLst/>
                <a:ahLst/>
                <a:cxnLst>
                  <a:cxn ang="0">
                    <a:pos x="wd2" y="hd2"/>
                  </a:cxn>
                  <a:cxn ang="5400000">
                    <a:pos x="wd2" y="hd2"/>
                  </a:cxn>
                  <a:cxn ang="10800000">
                    <a:pos x="wd2" y="hd2"/>
                  </a:cxn>
                  <a:cxn ang="16200000">
                    <a:pos x="wd2" y="hd2"/>
                  </a:cxn>
                </a:cxnLst>
                <a:rect l="0" t="0" r="r" b="b"/>
                <a:pathLst>
                  <a:path w="21403" h="20395" extrusionOk="0">
                    <a:moveTo>
                      <a:pt x="0" y="7167"/>
                    </a:moveTo>
                    <a:cubicBezTo>
                      <a:pt x="1972" y="10088"/>
                      <a:pt x="9955" y="13849"/>
                      <a:pt x="10545" y="16499"/>
                    </a:cubicBezTo>
                    <a:cubicBezTo>
                      <a:pt x="11101" y="18672"/>
                      <a:pt x="11473" y="19535"/>
                      <a:pt x="13138" y="20195"/>
                    </a:cubicBezTo>
                    <a:cubicBezTo>
                      <a:pt x="14803" y="20855"/>
                      <a:pt x="17493" y="19667"/>
                      <a:pt x="17493" y="19667"/>
                    </a:cubicBezTo>
                    <a:cubicBezTo>
                      <a:pt x="21600" y="17673"/>
                      <a:pt x="20935" y="14438"/>
                      <a:pt x="19750" y="13491"/>
                    </a:cubicBezTo>
                    <a:cubicBezTo>
                      <a:pt x="18278" y="12234"/>
                      <a:pt x="13574" y="8389"/>
                      <a:pt x="12948" y="6519"/>
                    </a:cubicBezTo>
                    <a:cubicBezTo>
                      <a:pt x="12948" y="6519"/>
                      <a:pt x="11332" y="1118"/>
                      <a:pt x="13448" y="210"/>
                    </a:cubicBezTo>
                    <a:cubicBezTo>
                      <a:pt x="16455" y="-745"/>
                      <a:pt x="20621" y="1827"/>
                      <a:pt x="21403" y="2470"/>
                    </a:cubicBezTo>
                  </a:path>
                </a:pathLst>
              </a:cu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3102" name="Shape 3102"/>
              <p:cNvSpPr/>
              <p:nvPr/>
            </p:nvSpPr>
            <p:spPr>
              <a:xfrm>
                <a:off x="1439160" y="92354"/>
                <a:ext cx="476792" cy="7154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spAutoFit/>
              </a:bodyPr>
              <a:lstStyle>
                <a:lvl1pPr>
                  <a:defRPr>
                    <a:solidFill>
                      <a:srgbClr val="FF2600"/>
                    </a:solidFill>
                  </a:defRPr>
                </a:lvl1pPr>
              </a:lstStyle>
              <a:p>
                <a:r>
                  <a:rPr sz="2800" dirty="0">
                    <a:solidFill>
                      <a:srgbClr val="00B050"/>
                    </a:solidFill>
                  </a:rPr>
                  <a:t>✓</a:t>
                </a:r>
                <a:endParaRPr sz="1600" dirty="0">
                  <a:solidFill>
                    <a:srgbClr val="00B050"/>
                  </a:solidFill>
                </a:endParaRPr>
              </a:p>
            </p:txBody>
          </p:sp>
        </p:grpSp>
      </p:grpSp>
      <p:grpSp>
        <p:nvGrpSpPr>
          <p:cNvPr id="6" name="Group 5">
            <a:extLst>
              <a:ext uri="{FF2B5EF4-FFF2-40B4-BE49-F238E27FC236}">
                <a16:creationId xmlns:a16="http://schemas.microsoft.com/office/drawing/2014/main" id="{D37BD508-174D-476F-A47D-28FCAD803287}"/>
              </a:ext>
            </a:extLst>
          </p:cNvPr>
          <p:cNvGrpSpPr/>
          <p:nvPr/>
        </p:nvGrpSpPr>
        <p:grpSpPr>
          <a:xfrm>
            <a:off x="2377016" y="1716075"/>
            <a:ext cx="5226531" cy="2144252"/>
            <a:chOff x="2377016" y="1716075"/>
            <a:chExt cx="5226531" cy="2144252"/>
          </a:xfrm>
        </p:grpSpPr>
        <p:grpSp>
          <p:nvGrpSpPr>
            <p:cNvPr id="3182" name="Group 3182"/>
            <p:cNvGrpSpPr/>
            <p:nvPr/>
          </p:nvGrpSpPr>
          <p:grpSpPr>
            <a:xfrm>
              <a:off x="4955790" y="1716075"/>
              <a:ext cx="1743208" cy="1756282"/>
              <a:chOff x="0" y="0"/>
              <a:chExt cx="2479303" cy="2497898"/>
            </a:xfrm>
          </p:grpSpPr>
          <p:grpSp>
            <p:nvGrpSpPr>
              <p:cNvPr id="3180" name="Group 3180"/>
              <p:cNvGrpSpPr/>
              <p:nvPr/>
            </p:nvGrpSpPr>
            <p:grpSpPr>
              <a:xfrm>
                <a:off x="0" y="-1"/>
                <a:ext cx="2479304" cy="2497900"/>
                <a:chOff x="0" y="0"/>
                <a:chExt cx="2479303" cy="2497898"/>
              </a:xfrm>
            </p:grpSpPr>
            <p:sp>
              <p:nvSpPr>
                <p:cNvPr id="3165" name="Shape 3165"/>
                <p:cNvSpPr/>
                <p:nvPr/>
              </p:nvSpPr>
              <p:spPr>
                <a:xfrm rot="18900000">
                  <a:off x="804711" y="182387"/>
                  <a:ext cx="880648" cy="880648"/>
                </a:xfrm>
                <a:prstGeom prst="rect">
                  <a:avLst/>
                </a:prstGeom>
                <a:solidFill>
                  <a:srgbClr val="FFFFFF"/>
                </a:solidFill>
                <a:ln w="25400" cap="flat">
                  <a:solidFill>
                    <a:srgbClr val="000000"/>
                  </a:solidFill>
                  <a:prstDash val="solid"/>
                  <a:miter lim="400000"/>
                </a:ln>
                <a:effectLst>
                  <a:outerShdw blurRad="38100" dist="127770" dir="4485485"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66" name="Shape 3166"/>
                <p:cNvSpPr/>
                <p:nvPr/>
              </p:nvSpPr>
              <p:spPr>
                <a:xfrm rot="18900000">
                  <a:off x="804711" y="1434863"/>
                  <a:ext cx="880648" cy="880648"/>
                </a:xfrm>
                <a:prstGeom prst="rect">
                  <a:avLst/>
                </a:prstGeom>
                <a:solidFill>
                  <a:srgbClr val="FFFFFF"/>
                </a:solidFill>
                <a:ln w="25400" cap="flat">
                  <a:solidFill>
                    <a:srgbClr val="000000"/>
                  </a:solidFill>
                  <a:prstDash val="solid"/>
                  <a:miter lim="400000"/>
                </a:ln>
                <a:effectLst>
                  <a:outerShdw blurRad="38100" dist="88614" dir="1980000" rotWithShape="0">
                    <a:srgbClr val="000000">
                      <a:alpha val="39398"/>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67" name="Shape 3167"/>
                <p:cNvSpPr/>
                <p:nvPr/>
              </p:nvSpPr>
              <p:spPr>
                <a:xfrm rot="18900000">
                  <a:off x="182387" y="804711"/>
                  <a:ext cx="880648" cy="880648"/>
                </a:xfrm>
                <a:prstGeom prst="rect">
                  <a:avLst/>
                </a:prstGeom>
                <a:solidFill>
                  <a:srgbClr val="FFFFFF"/>
                </a:solidFill>
                <a:ln w="2540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68" name="Shape 3168"/>
                <p:cNvSpPr/>
                <p:nvPr/>
              </p:nvSpPr>
              <p:spPr>
                <a:xfrm rot="2700000">
                  <a:off x="1423619" y="658042"/>
                  <a:ext cx="162284" cy="426918"/>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69" name="Shape 3169"/>
                <p:cNvSpPr/>
                <p:nvPr/>
              </p:nvSpPr>
              <p:spPr>
                <a:xfrm rot="18900000">
                  <a:off x="1417122" y="1389615"/>
                  <a:ext cx="162284" cy="426919"/>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grpSp>
              <p:nvGrpSpPr>
                <p:cNvPr id="3179" name="Group 3179"/>
                <p:cNvGrpSpPr/>
                <p:nvPr/>
              </p:nvGrpSpPr>
              <p:grpSpPr>
                <a:xfrm>
                  <a:off x="1261053" y="635909"/>
                  <a:ext cx="1218251" cy="1218251"/>
                  <a:chOff x="0" y="0"/>
                  <a:chExt cx="1218249" cy="1218249"/>
                </a:xfrm>
              </p:grpSpPr>
              <p:sp>
                <p:nvSpPr>
                  <p:cNvPr id="3170" name="Shape 3170"/>
                  <p:cNvSpPr/>
                  <p:nvPr/>
                </p:nvSpPr>
                <p:spPr>
                  <a:xfrm rot="13500000">
                    <a:off x="178408" y="178408"/>
                    <a:ext cx="861434" cy="861434"/>
                  </a:xfrm>
                  <a:prstGeom prst="rect">
                    <a:avLst/>
                  </a:prstGeom>
                  <a:solidFill>
                    <a:srgbClr val="FFFFFF"/>
                  </a:solidFill>
                  <a:ln w="25400" cap="flat">
                    <a:solidFill>
                      <a:srgbClr val="000000"/>
                    </a:solidFill>
                    <a:prstDash val="solid"/>
                    <a:miter lim="400000"/>
                  </a:ln>
                  <a:effectLst>
                    <a:outerShdw blurRad="38100" dist="88900" dir="1980000" rotWithShape="0">
                      <a:srgbClr val="000000">
                        <a:alpha val="39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71" name="Shape 3171"/>
                  <p:cNvSpPr/>
                  <p:nvPr/>
                </p:nvSpPr>
                <p:spPr>
                  <a:xfrm rot="13500000">
                    <a:off x="286382" y="150502"/>
                    <a:ext cx="158744"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2" name="Shape 3172"/>
                  <p:cNvSpPr/>
                  <p:nvPr/>
                </p:nvSpPr>
                <p:spPr>
                  <a:xfrm rot="18900000">
                    <a:off x="280027" y="651455"/>
                    <a:ext cx="158744"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3" name="Shape 3173"/>
                  <p:cNvSpPr/>
                  <p:nvPr/>
                </p:nvSpPr>
                <p:spPr>
                  <a:xfrm rot="18900000">
                    <a:off x="775719" y="149409"/>
                    <a:ext cx="158743"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4" name="Shape 3174"/>
                  <p:cNvSpPr/>
                  <p:nvPr/>
                </p:nvSpPr>
                <p:spPr>
                  <a:xfrm rot="13500000">
                    <a:off x="779955" y="645100"/>
                    <a:ext cx="158744" cy="417604"/>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75" name="Shape 3175"/>
                  <p:cNvSpPr/>
                  <p:nvPr/>
                </p:nvSpPr>
                <p:spPr>
                  <a:xfrm>
                    <a:off x="296403" y="258199"/>
                    <a:ext cx="132237" cy="1840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76" name="Shape 3176"/>
                  <p:cNvSpPr/>
                  <p:nvPr/>
                </p:nvSpPr>
                <p:spPr>
                  <a:xfrm>
                    <a:off x="296403" y="744035"/>
                    <a:ext cx="136711" cy="1807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77" name="Shape 3177"/>
                  <p:cNvSpPr/>
                  <p:nvPr/>
                </p:nvSpPr>
                <p:spPr>
                  <a:xfrm>
                    <a:off x="808661" y="258199"/>
                    <a:ext cx="129001" cy="1840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78" name="Shape 3178"/>
                  <p:cNvSpPr/>
                  <p:nvPr/>
                </p:nvSpPr>
                <p:spPr>
                  <a:xfrm>
                    <a:off x="808661" y="745499"/>
                    <a:ext cx="129001" cy="1840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grpSp>
          </p:grpSp>
          <p:sp>
            <p:nvSpPr>
              <p:cNvPr id="3181" name="Shape 3181"/>
              <p:cNvSpPr/>
              <p:nvPr/>
            </p:nvSpPr>
            <p:spPr>
              <a:xfrm>
                <a:off x="1232885" y="495733"/>
                <a:ext cx="764189" cy="1506432"/>
              </a:xfrm>
              <a:prstGeom prst="ellipse">
                <a:avLst/>
              </a:prstGeom>
              <a:noFill/>
              <a:ln w="63500" cap="flat">
                <a:solidFill>
                  <a:schemeClr val="tx1"/>
                </a:solidFill>
                <a:prstDash val="solid"/>
                <a:miter lim="400000"/>
              </a:ln>
              <a:effectLst/>
            </p:spPr>
            <p:txBody>
              <a:bodyPr wrap="square" lIns="35718" tIns="35718" rIns="35718" bIns="35718" numCol="1" anchor="ctr">
                <a:noAutofit/>
              </a:bodyPr>
              <a:lstStyle/>
              <a:p>
                <a:pPr>
                  <a:defRPr sz="2400"/>
                </a:pPr>
                <a:endParaRPr sz="1687"/>
              </a:p>
            </p:txBody>
          </p:sp>
        </p:grpSp>
        <p:sp>
          <p:nvSpPr>
            <p:cNvPr id="3183" name="Shape 3183"/>
            <p:cNvSpPr/>
            <p:nvPr/>
          </p:nvSpPr>
          <p:spPr>
            <a:xfrm>
              <a:off x="6365728" y="2754474"/>
              <a:ext cx="1237819" cy="566025"/>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4" name="Shape 3184"/>
            <p:cNvSpPr/>
            <p:nvPr/>
          </p:nvSpPr>
          <p:spPr>
            <a:xfrm flipH="1">
              <a:off x="2377016" y="2445684"/>
              <a:ext cx="3428450" cy="757158"/>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7" name="Shape 3187"/>
            <p:cNvSpPr/>
            <p:nvPr/>
          </p:nvSpPr>
          <p:spPr>
            <a:xfrm>
              <a:off x="5220194" y="3571852"/>
              <a:ext cx="1803740" cy="288475"/>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000" b="1">
                  <a:solidFill>
                    <a:srgbClr val="0433FF"/>
                  </a:solidFill>
                  <a:latin typeface="Arial"/>
                  <a:ea typeface="Arial"/>
                  <a:cs typeface="Arial"/>
                  <a:sym typeface="Arial"/>
                </a:defRPr>
              </a:lvl1pPr>
            </a:lstStyle>
            <a:p>
              <a:r>
                <a:rPr sz="1406" b="0" dirty="0">
                  <a:solidFill>
                    <a:schemeClr val="tx1"/>
                  </a:solidFill>
                </a:rPr>
                <a:t>incorrect binding </a:t>
              </a:r>
            </a:p>
          </p:txBody>
        </p:sp>
      </p:grpSp>
      <p:sp>
        <p:nvSpPr>
          <p:cNvPr id="2" name="TextBox 1">
            <a:extLst>
              <a:ext uri="{FF2B5EF4-FFF2-40B4-BE49-F238E27FC236}">
                <a16:creationId xmlns:a16="http://schemas.microsoft.com/office/drawing/2014/main" id="{F1A93F2C-E4A7-41B9-B5FB-88EA15530644}"/>
              </a:ext>
            </a:extLst>
          </p:cNvPr>
          <p:cNvSpPr txBox="1"/>
          <p:nvPr/>
        </p:nvSpPr>
        <p:spPr>
          <a:xfrm>
            <a:off x="8210550" y="5417344"/>
            <a:ext cx="3564731" cy="923330"/>
          </a:xfrm>
          <a:prstGeom prst="rect">
            <a:avLst/>
          </a:prstGeom>
          <a:noFill/>
        </p:spPr>
        <p:txBody>
          <a:bodyPr wrap="square" rtlCol="0">
            <a:spAutoFit/>
          </a:bodyPr>
          <a:lstStyle/>
          <a:p>
            <a:r>
              <a:rPr lang="en-US" dirty="0"/>
              <a:t>Other goals:</a:t>
            </a:r>
          </a:p>
          <a:p>
            <a:pPr marL="285750" indent="-285750">
              <a:buFont typeface="Arial" panose="020B0604020202020204" pitchFamily="34" charset="0"/>
              <a:buChar char="•"/>
            </a:pPr>
            <a:r>
              <a:rPr lang="en-US" dirty="0"/>
              <a:t>low strand secondary structure</a:t>
            </a:r>
          </a:p>
          <a:p>
            <a:pPr marL="285750" indent="-285750">
              <a:buFont typeface="Arial" panose="020B0604020202020204" pitchFamily="34" charset="0"/>
              <a:buChar char="•"/>
            </a:pPr>
            <a:r>
              <a:rPr lang="en-US" dirty="0"/>
              <a:t>low interaction between strands</a:t>
            </a:r>
          </a:p>
        </p:txBody>
      </p:sp>
      <p:grpSp>
        <p:nvGrpSpPr>
          <p:cNvPr id="5" name="Group 4">
            <a:extLst>
              <a:ext uri="{FF2B5EF4-FFF2-40B4-BE49-F238E27FC236}">
                <a16:creationId xmlns:a16="http://schemas.microsoft.com/office/drawing/2014/main" id="{38E5FBEB-A328-4291-9F11-CC75D8A14E41}"/>
              </a:ext>
            </a:extLst>
          </p:cNvPr>
          <p:cNvGrpSpPr/>
          <p:nvPr/>
        </p:nvGrpSpPr>
        <p:grpSpPr>
          <a:xfrm>
            <a:off x="3694535" y="3670851"/>
            <a:ext cx="4976533" cy="2669470"/>
            <a:chOff x="3694535" y="3670851"/>
            <a:chExt cx="4976533" cy="2669470"/>
          </a:xfrm>
        </p:grpSpPr>
        <p:grpSp>
          <p:nvGrpSpPr>
            <p:cNvPr id="3163" name="Group 3163"/>
            <p:cNvGrpSpPr/>
            <p:nvPr/>
          </p:nvGrpSpPr>
          <p:grpSpPr>
            <a:xfrm>
              <a:off x="5059965" y="4282742"/>
              <a:ext cx="1723940" cy="1738767"/>
              <a:chOff x="0" y="0"/>
              <a:chExt cx="2451898" cy="2472988"/>
            </a:xfrm>
          </p:grpSpPr>
          <p:grpSp>
            <p:nvGrpSpPr>
              <p:cNvPr id="3161" name="Group 3161"/>
              <p:cNvGrpSpPr/>
              <p:nvPr/>
            </p:nvGrpSpPr>
            <p:grpSpPr>
              <a:xfrm>
                <a:off x="0" y="-1"/>
                <a:ext cx="2451899" cy="2472989"/>
                <a:chOff x="0" y="0"/>
                <a:chExt cx="2451898" cy="2472987"/>
              </a:xfrm>
            </p:grpSpPr>
            <p:sp>
              <p:nvSpPr>
                <p:cNvPr id="3146" name="Shape 3146"/>
                <p:cNvSpPr/>
                <p:nvPr/>
              </p:nvSpPr>
              <p:spPr>
                <a:xfrm rot="18900000">
                  <a:off x="796686" y="180568"/>
                  <a:ext cx="871866" cy="871866"/>
                </a:xfrm>
                <a:prstGeom prst="rect">
                  <a:avLst/>
                </a:prstGeom>
                <a:solidFill>
                  <a:srgbClr val="FFFFFF"/>
                </a:solidFill>
                <a:ln w="25400" cap="flat">
                  <a:solidFill>
                    <a:srgbClr val="000000"/>
                  </a:solidFill>
                  <a:prstDash val="solid"/>
                  <a:miter lim="400000"/>
                </a:ln>
                <a:effectLst>
                  <a:outerShdw blurRad="38100" dist="127770" dir="4485485"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47" name="Shape 3147"/>
                <p:cNvSpPr/>
                <p:nvPr/>
              </p:nvSpPr>
              <p:spPr>
                <a:xfrm rot="18900000">
                  <a:off x="796686" y="1420554"/>
                  <a:ext cx="871866" cy="871865"/>
                </a:xfrm>
                <a:prstGeom prst="rect">
                  <a:avLst/>
                </a:prstGeom>
                <a:solidFill>
                  <a:srgbClr val="FFFFFF"/>
                </a:solidFill>
                <a:ln w="25400" cap="flat">
                  <a:solidFill>
                    <a:srgbClr val="000000"/>
                  </a:solidFill>
                  <a:prstDash val="solid"/>
                  <a:miter lim="400000"/>
                </a:ln>
                <a:effectLst>
                  <a:outerShdw blurRad="38100" dist="88614" dir="1980000" rotWithShape="0">
                    <a:srgbClr val="000000">
                      <a:alpha val="39398"/>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48" name="Shape 3148"/>
                <p:cNvSpPr/>
                <p:nvPr/>
              </p:nvSpPr>
              <p:spPr>
                <a:xfrm rot="18900000">
                  <a:off x="180569" y="796686"/>
                  <a:ext cx="871865" cy="871866"/>
                </a:xfrm>
                <a:prstGeom prst="rect">
                  <a:avLst/>
                </a:prstGeom>
                <a:solidFill>
                  <a:srgbClr val="FFFFFF"/>
                </a:solidFill>
                <a:ln w="2540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49" name="Shape 3149"/>
                <p:cNvSpPr/>
                <p:nvPr/>
              </p:nvSpPr>
              <p:spPr>
                <a:xfrm rot="2700000">
                  <a:off x="1409422" y="651480"/>
                  <a:ext cx="160666" cy="422661"/>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0" name="Shape 3150"/>
                <p:cNvSpPr/>
                <p:nvPr/>
              </p:nvSpPr>
              <p:spPr>
                <a:xfrm rot="18900000">
                  <a:off x="1402990" y="1375758"/>
                  <a:ext cx="160666" cy="422660"/>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grpSp>
              <p:nvGrpSpPr>
                <p:cNvPr id="3160" name="Group 3160"/>
                <p:cNvGrpSpPr/>
                <p:nvPr/>
              </p:nvGrpSpPr>
              <p:grpSpPr>
                <a:xfrm>
                  <a:off x="1245798" y="627942"/>
                  <a:ext cx="1206101" cy="1206102"/>
                  <a:chOff x="0" y="0"/>
                  <a:chExt cx="1206100" cy="1206100"/>
                </a:xfrm>
              </p:grpSpPr>
              <p:sp>
                <p:nvSpPr>
                  <p:cNvPr id="3151" name="Shape 3151"/>
                  <p:cNvSpPr/>
                  <p:nvPr/>
                </p:nvSpPr>
                <p:spPr>
                  <a:xfrm rot="13500000">
                    <a:off x="176629" y="176629"/>
                    <a:ext cx="852843" cy="852843"/>
                  </a:xfrm>
                  <a:prstGeom prst="rect">
                    <a:avLst/>
                  </a:prstGeom>
                  <a:solidFill>
                    <a:srgbClr val="FFFFFF"/>
                  </a:solidFill>
                  <a:ln w="25400" cap="flat">
                    <a:solidFill>
                      <a:srgbClr val="000000"/>
                    </a:solidFill>
                    <a:prstDash val="solid"/>
                    <a:miter lim="400000"/>
                  </a:ln>
                  <a:effectLst>
                    <a:outerShdw blurRad="38100" dist="88900" dir="1980000" rotWithShape="0">
                      <a:srgbClr val="000000">
                        <a:alpha val="39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3152" name="Shape 3152"/>
                  <p:cNvSpPr/>
                  <p:nvPr/>
                </p:nvSpPr>
                <p:spPr>
                  <a:xfrm rot="13500000">
                    <a:off x="283526" y="149001"/>
                    <a:ext cx="157161" cy="413440"/>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3" name="Shape 3153"/>
                  <p:cNvSpPr/>
                  <p:nvPr/>
                </p:nvSpPr>
                <p:spPr>
                  <a:xfrm rot="18900000">
                    <a:off x="277235" y="644959"/>
                    <a:ext cx="157160" cy="413439"/>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4" name="Shape 3154"/>
                  <p:cNvSpPr/>
                  <p:nvPr/>
                </p:nvSpPr>
                <p:spPr>
                  <a:xfrm rot="18900000">
                    <a:off x="767982" y="147919"/>
                    <a:ext cx="157161" cy="413439"/>
                  </a:xfrm>
                  <a:prstGeom prst="rect">
                    <a:avLst/>
                  </a:prstGeom>
                  <a:solidFill>
                    <a:srgbClr val="F2F38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5" name="Shape 3155"/>
                  <p:cNvSpPr/>
                  <p:nvPr/>
                </p:nvSpPr>
                <p:spPr>
                  <a:xfrm rot="13500000">
                    <a:off x="772177" y="638667"/>
                    <a:ext cx="157160" cy="413439"/>
                  </a:xfrm>
                  <a:prstGeom prst="rect">
                    <a:avLst/>
                  </a:prstGeom>
                  <a:solidFill>
                    <a:srgbClr val="BE7300"/>
                  </a:solidFill>
                  <a:ln w="6350" cap="flat">
                    <a:solidFill>
                      <a:srgbClr val="000000"/>
                    </a:solidFill>
                    <a:prstDash val="solid"/>
                    <a:miter lim="400000"/>
                  </a:ln>
                  <a:effectLst/>
                </p:spPr>
                <p:txBody>
                  <a:bodyPr wrap="square" lIns="35718" tIns="35718" rIns="35718" bIns="35718" numCol="1" anchor="ctr">
                    <a:noAutofit/>
                  </a:bodyPr>
                  <a:lstStyle/>
                  <a:p>
                    <a:pPr>
                      <a:defRPr sz="2400">
                        <a:solidFill>
                          <a:srgbClr val="FFFFFF"/>
                        </a:solidFill>
                      </a:defRPr>
                    </a:pPr>
                    <a:endParaRPr sz="1687"/>
                  </a:p>
                </p:txBody>
              </p:sp>
              <p:sp>
                <p:nvSpPr>
                  <p:cNvPr id="3156" name="Shape 3156"/>
                  <p:cNvSpPr/>
                  <p:nvPr/>
                </p:nvSpPr>
                <p:spPr>
                  <a:xfrm>
                    <a:off x="293447" y="253602"/>
                    <a:ext cx="122764" cy="171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sp>
                <p:nvSpPr>
                  <p:cNvPr id="3157" name="Shape 3157"/>
                  <p:cNvSpPr/>
                  <p:nvPr/>
                </p:nvSpPr>
                <p:spPr>
                  <a:xfrm>
                    <a:off x="293447" y="744458"/>
                    <a:ext cx="118335" cy="1711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1</a:t>
                    </a:r>
                  </a:p>
                </p:txBody>
              </p:sp>
              <p:sp>
                <p:nvSpPr>
                  <p:cNvPr id="3158" name="Shape 3158"/>
                  <p:cNvSpPr/>
                  <p:nvPr/>
                </p:nvSpPr>
                <p:spPr>
                  <a:xfrm>
                    <a:off x="805286" y="254022"/>
                    <a:ext cx="118335" cy="1838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1</a:t>
                    </a:r>
                  </a:p>
                </p:txBody>
              </p:sp>
              <p:sp>
                <p:nvSpPr>
                  <p:cNvPr id="3159" name="Shape 3159"/>
                  <p:cNvSpPr/>
                  <p:nvPr/>
                </p:nvSpPr>
                <p:spPr>
                  <a:xfrm>
                    <a:off x="800596" y="728985"/>
                    <a:ext cx="127715" cy="1822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1400">
                        <a:latin typeface="Arial"/>
                        <a:ea typeface="Arial"/>
                        <a:cs typeface="Arial"/>
                        <a:sym typeface="Arial"/>
                      </a:defRPr>
                    </a:lvl1pPr>
                  </a:lstStyle>
                  <a:p>
                    <a:r>
                      <a:rPr sz="984"/>
                      <a:t>0</a:t>
                    </a:r>
                  </a:p>
                </p:txBody>
              </p:sp>
            </p:grpSp>
          </p:grpSp>
          <p:sp>
            <p:nvSpPr>
              <p:cNvPr id="3162" name="Shape 3162"/>
              <p:cNvSpPr/>
              <p:nvPr/>
            </p:nvSpPr>
            <p:spPr>
              <a:xfrm>
                <a:off x="1233992" y="535234"/>
                <a:ext cx="618829" cy="1402519"/>
              </a:xfrm>
              <a:prstGeom prst="ellipse">
                <a:avLst/>
              </a:prstGeom>
              <a:noFill/>
              <a:ln w="63500" cap="flat">
                <a:solidFill>
                  <a:schemeClr val="tx1"/>
                </a:solidFill>
                <a:prstDash val="solid"/>
                <a:miter lim="400000"/>
              </a:ln>
              <a:effectLst/>
            </p:spPr>
            <p:txBody>
              <a:bodyPr wrap="square" lIns="35718" tIns="35718" rIns="35718" bIns="35718" numCol="1" anchor="ctr">
                <a:noAutofit/>
              </a:bodyPr>
              <a:lstStyle/>
              <a:p>
                <a:pPr>
                  <a:defRPr sz="2400"/>
                </a:pPr>
                <a:endParaRPr sz="1687"/>
              </a:p>
            </p:txBody>
          </p:sp>
        </p:grpSp>
        <p:sp>
          <p:nvSpPr>
            <p:cNvPr id="3164" name="Shape 3164"/>
            <p:cNvSpPr/>
            <p:nvPr/>
          </p:nvSpPr>
          <p:spPr>
            <a:xfrm flipH="1" flipV="1">
              <a:off x="3694535" y="3748984"/>
              <a:ext cx="2263849" cy="1084237"/>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5" name="Shape 3185"/>
            <p:cNvSpPr/>
            <p:nvPr/>
          </p:nvSpPr>
          <p:spPr>
            <a:xfrm flipV="1">
              <a:off x="6299795" y="3670851"/>
              <a:ext cx="2371273" cy="1138929"/>
            </a:xfrm>
            <a:prstGeom prst="line">
              <a:avLst/>
            </a:prstGeom>
            <a:ln w="63500">
              <a:solidFill>
                <a:schemeClr val="tx1"/>
              </a:solidFill>
              <a:miter lim="400000"/>
            </a:ln>
          </p:spPr>
          <p:txBody>
            <a:bodyPr lIns="35718" tIns="35718" rIns="35718" bIns="35718" anchor="ctr"/>
            <a:lstStyle/>
            <a:p>
              <a:pPr>
                <a:defRPr sz="2400"/>
              </a:pPr>
              <a:endParaRPr sz="1687"/>
            </a:p>
          </p:txBody>
        </p:sp>
        <p:sp>
          <p:nvSpPr>
            <p:cNvPr id="3188" name="Shape 3188"/>
            <p:cNvSpPr/>
            <p:nvPr/>
          </p:nvSpPr>
          <p:spPr>
            <a:xfrm>
              <a:off x="5295168" y="6051846"/>
              <a:ext cx="1527875" cy="288475"/>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lvl1pPr>
                <a:defRPr sz="2000" b="1">
                  <a:solidFill>
                    <a:srgbClr val="FF2600"/>
                  </a:solidFill>
                  <a:latin typeface="Arial"/>
                  <a:ea typeface="Arial"/>
                  <a:cs typeface="Arial"/>
                  <a:sym typeface="Arial"/>
                </a:defRPr>
              </a:lvl1pPr>
            </a:lstStyle>
            <a:p>
              <a:r>
                <a:rPr sz="1406" b="0" dirty="0">
                  <a:solidFill>
                    <a:schemeClr val="tx1"/>
                  </a:solidFill>
                </a:rPr>
                <a:t>correct binding </a:t>
              </a:r>
            </a:p>
          </p:txBody>
        </p:sp>
        <p:sp>
          <p:nvSpPr>
            <p:cNvPr id="110" name="Shape 3102">
              <a:extLst>
                <a:ext uri="{FF2B5EF4-FFF2-40B4-BE49-F238E27FC236}">
                  <a16:creationId xmlns:a16="http://schemas.microsoft.com/office/drawing/2014/main" id="{C0820A97-D500-4076-8426-5D667AC9E469}"/>
                </a:ext>
              </a:extLst>
            </p:cNvPr>
            <p:cNvSpPr/>
            <p:nvPr/>
          </p:nvSpPr>
          <p:spPr>
            <a:xfrm>
              <a:off x="6191037" y="4108166"/>
              <a:ext cx="418382" cy="6261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8" tIns="35718" rIns="35718" bIns="35718" numCol="1" anchor="ctr">
              <a:spAutoFit/>
            </a:bodyPr>
            <a:lstStyle>
              <a:lvl1pPr>
                <a:defRPr>
                  <a:solidFill>
                    <a:srgbClr val="FF2600"/>
                  </a:solidFill>
                </a:defRPr>
              </a:lvl1pPr>
            </a:lstStyle>
            <a:p>
              <a:r>
                <a:rPr sz="3600" b="1" dirty="0">
                  <a:solidFill>
                    <a:srgbClr val="00B050"/>
                  </a:solidFill>
                </a:rPr>
                <a:t>✓</a:t>
              </a:r>
            </a:p>
          </p:txBody>
        </p:sp>
      </p:grpSp>
      <p:sp>
        <p:nvSpPr>
          <p:cNvPr id="3" name="Title 2">
            <a:extLst>
              <a:ext uri="{FF2B5EF4-FFF2-40B4-BE49-F238E27FC236}">
                <a16:creationId xmlns:a16="http://schemas.microsoft.com/office/drawing/2014/main" id="{690F1642-DB91-4E1E-A621-3CD26997A810}"/>
              </a:ext>
            </a:extLst>
          </p:cNvPr>
          <p:cNvSpPr>
            <a:spLocks noGrp="1"/>
          </p:cNvSpPr>
          <p:nvPr>
            <p:ph type="title"/>
          </p:nvPr>
        </p:nvSpPr>
        <p:spPr>
          <a:xfrm>
            <a:off x="864264" y="150728"/>
            <a:ext cx="10515600" cy="998930"/>
          </a:xfrm>
        </p:spPr>
        <p:txBody>
          <a:bodyPr/>
          <a:lstStyle/>
          <a:p>
            <a:r>
              <a:rPr lang="en-US" dirty="0"/>
              <a:t>DNA sequence design</a:t>
            </a:r>
          </a:p>
        </p:txBody>
      </p:sp>
      <p:pic>
        <p:nvPicPr>
          <p:cNvPr id="3197" name="seq design lattice.pdf"/>
          <p:cNvPicPr>
            <a:picLocks noChangeAspect="1"/>
          </p:cNvPicPr>
          <p:nvPr/>
        </p:nvPicPr>
        <p:blipFill>
          <a:blip r:embed="rId8"/>
          <a:srcRect t="27536" r="47678"/>
          <a:stretch>
            <a:fillRect/>
          </a:stretch>
        </p:blipFill>
        <p:spPr>
          <a:xfrm>
            <a:off x="1109597" y="4515454"/>
            <a:ext cx="3260134" cy="2006736"/>
          </a:xfrm>
          <a:prstGeom prst="rect">
            <a:avLst/>
          </a:prstGeom>
          <a:ln w="12700">
            <a:miter lim="400000"/>
          </a:ln>
        </p:spPr>
      </p:pic>
      <p:sp>
        <p:nvSpPr>
          <p:cNvPr id="14" name="Rectangle 13">
            <a:extLst>
              <a:ext uri="{FF2B5EF4-FFF2-40B4-BE49-F238E27FC236}">
                <a16:creationId xmlns:a16="http://schemas.microsoft.com/office/drawing/2014/main" id="{7B0D1C97-4966-4877-9B16-FDC9C9FF6D8B}"/>
              </a:ext>
            </a:extLst>
          </p:cNvPr>
          <p:cNvSpPr/>
          <p:nvPr/>
        </p:nvSpPr>
        <p:spPr>
          <a:xfrm>
            <a:off x="2585221" y="4904693"/>
            <a:ext cx="1726013" cy="327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96DA70F-0D60-4B49-8326-A2452F50FF11}"/>
              </a:ext>
            </a:extLst>
          </p:cNvPr>
          <p:cNvSpPr txBox="1"/>
          <p:nvPr/>
        </p:nvSpPr>
        <p:spPr>
          <a:xfrm>
            <a:off x="2459279" y="4869656"/>
            <a:ext cx="2101181" cy="584775"/>
          </a:xfrm>
          <a:prstGeom prst="rect">
            <a:avLst/>
          </a:prstGeom>
          <a:noFill/>
        </p:spPr>
        <p:txBody>
          <a:bodyPr wrap="square" rtlCol="0">
            <a:spAutoFit/>
          </a:bodyPr>
          <a:lstStyle/>
          <a:p>
            <a:r>
              <a:rPr lang="en-US" sz="1600" dirty="0"/>
              <a:t>correct attachment:</a:t>
            </a:r>
          </a:p>
          <a:p>
            <a:r>
              <a:rPr lang="en-US" sz="1600" b="1" dirty="0"/>
              <a:t>both</a:t>
            </a:r>
            <a:r>
              <a:rPr lang="en-US" sz="1600" dirty="0"/>
              <a:t> domains match</a:t>
            </a:r>
          </a:p>
        </p:txBody>
      </p:sp>
      <p:sp>
        <p:nvSpPr>
          <p:cNvPr id="17" name="Rectangle 16">
            <a:extLst>
              <a:ext uri="{FF2B5EF4-FFF2-40B4-BE49-F238E27FC236}">
                <a16:creationId xmlns:a16="http://schemas.microsoft.com/office/drawing/2014/main" id="{A7352178-7D7E-4322-9292-083549885742}"/>
              </a:ext>
            </a:extLst>
          </p:cNvPr>
          <p:cNvSpPr/>
          <p:nvPr/>
        </p:nvSpPr>
        <p:spPr>
          <a:xfrm>
            <a:off x="2670708" y="5915225"/>
            <a:ext cx="1571862" cy="473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411B3ED-3DF3-44D5-825A-533691865F8B}"/>
              </a:ext>
            </a:extLst>
          </p:cNvPr>
          <p:cNvSpPr txBox="1"/>
          <p:nvPr/>
        </p:nvSpPr>
        <p:spPr>
          <a:xfrm>
            <a:off x="2481320" y="5893985"/>
            <a:ext cx="2631483" cy="584775"/>
          </a:xfrm>
          <a:prstGeom prst="rect">
            <a:avLst/>
          </a:prstGeom>
          <a:noFill/>
        </p:spPr>
        <p:txBody>
          <a:bodyPr wrap="square" rtlCol="0">
            <a:spAutoFit/>
          </a:bodyPr>
          <a:lstStyle/>
          <a:p>
            <a:r>
              <a:rPr lang="en-US" sz="1600" dirty="0"/>
              <a:t>incorrect attachment:</a:t>
            </a:r>
          </a:p>
          <a:p>
            <a:r>
              <a:rPr lang="en-US" sz="1600" b="1" dirty="0"/>
              <a:t>only one</a:t>
            </a:r>
            <a:r>
              <a:rPr lang="en-US" sz="1600" dirty="0"/>
              <a:t> domain matches</a:t>
            </a:r>
          </a:p>
        </p:txBody>
      </p:sp>
      <p:sp>
        <p:nvSpPr>
          <p:cNvPr id="20" name="Slide Number Placeholder 19">
            <a:extLst>
              <a:ext uri="{FF2B5EF4-FFF2-40B4-BE49-F238E27FC236}">
                <a16:creationId xmlns:a16="http://schemas.microsoft.com/office/drawing/2014/main" id="{0D969FF8-BC92-411B-B035-63209B31FE23}"/>
              </a:ext>
            </a:extLst>
          </p:cNvPr>
          <p:cNvSpPr>
            <a:spLocks noGrp="1"/>
          </p:cNvSpPr>
          <p:nvPr>
            <p:ph type="sldNum" sz="quarter" idx="12"/>
          </p:nvPr>
        </p:nvSpPr>
        <p:spPr/>
        <p:txBody>
          <a:bodyPr/>
          <a:lstStyle/>
          <a:p>
            <a:fld id="{9D23B66A-CE92-4F70-B5A2-EE913266E6CF}" type="slidenum">
              <a:rPr lang="en-US" smtClean="0"/>
              <a:pPr/>
              <a:t>127</a:t>
            </a:fld>
            <a:r>
              <a:rPr lang="en-US"/>
              <a:t>/48</a:t>
            </a:r>
            <a:endParaRPr lang="en-US" dirty="0"/>
          </a:p>
        </p:txBody>
      </p:sp>
    </p:spTree>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3104"/>
                                        </p:tgtEl>
                                        <p:attrNameLst>
                                          <p:attrName>style.visibility</p:attrName>
                                        </p:attrNameLst>
                                      </p:cBhvr>
                                      <p:to>
                                        <p:strVal val="visible"/>
                                      </p:to>
                                    </p:set>
                                    <p:animEffect transition="in" filter="fade">
                                      <p:cBhvr>
                                        <p:cTn id="25" dur="500"/>
                                        <p:tgtEl>
                                          <p:spTgt spid="3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829" y="365127"/>
            <a:ext cx="8577942" cy="1033828"/>
          </a:xfrm>
        </p:spPr>
        <p:txBody>
          <a:bodyPr>
            <a:normAutofit fontScale="90000"/>
          </a:bodyPr>
          <a:lstStyle/>
          <a:p>
            <a:r>
              <a:rPr lang="en-US" dirty="0"/>
              <a:t>Bar-coding origami seed for imaging multiple samples at once</a:t>
            </a:r>
          </a:p>
        </p:txBody>
      </p:sp>
      <p:pic>
        <p:nvPicPr>
          <p:cNvPr id="5" name="Paul origami design - plate map.png"/>
          <p:cNvPicPr>
            <a:picLocks noChangeAspect="1"/>
          </p:cNvPicPr>
          <p:nvPr/>
        </p:nvPicPr>
        <p:blipFill>
          <a:blip r:embed="rId4"/>
          <a:stretch>
            <a:fillRect/>
          </a:stretch>
        </p:blipFill>
        <p:spPr>
          <a:xfrm>
            <a:off x="4937250" y="3494296"/>
            <a:ext cx="2075541" cy="1236585"/>
          </a:xfrm>
          <a:prstGeom prst="rect">
            <a:avLst/>
          </a:prstGeom>
          <a:ln w="12700">
            <a:miter lim="400000"/>
          </a:ln>
        </p:spPr>
      </p:pic>
      <p:pic>
        <p:nvPicPr>
          <p:cNvPr id="6" name="Picture 5"/>
          <p:cNvPicPr>
            <a:picLocks/>
          </p:cNvPicPr>
          <p:nvPr/>
        </p:nvPicPr>
        <p:blipFill>
          <a:blip r:embed="rId5"/>
          <a:stretch>
            <a:fillRect/>
          </a:stretch>
        </p:blipFill>
        <p:spPr>
          <a:xfrm>
            <a:off x="6340368" y="4975908"/>
            <a:ext cx="1344845" cy="1147881"/>
          </a:xfrm>
          <a:prstGeom prst="rect">
            <a:avLst/>
          </a:prstGeom>
        </p:spPr>
      </p:pic>
      <p:sp>
        <p:nvSpPr>
          <p:cNvPr id="7" name="Shape 2126"/>
          <p:cNvSpPr/>
          <p:nvPr/>
        </p:nvSpPr>
        <p:spPr>
          <a:xfrm>
            <a:off x="5082097" y="5610318"/>
            <a:ext cx="2600336" cy="68736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1900">
                <a:solidFill>
                  <a:srgbClr val="0433FF"/>
                </a:solidFill>
                <a:latin typeface="Arial"/>
                <a:ea typeface="Arial"/>
                <a:cs typeface="Arial"/>
                <a:sym typeface="Arial"/>
              </a:defRPr>
            </a:pPr>
            <a:r>
              <a:rPr lang="en-US" sz="1900" dirty="0"/>
              <a:t>label with </a:t>
            </a:r>
          </a:p>
          <a:p>
            <a:pPr algn="l">
              <a:defRPr sz="1900">
                <a:solidFill>
                  <a:srgbClr val="0433FF"/>
                </a:solidFill>
                <a:latin typeface="Arial"/>
                <a:ea typeface="Arial"/>
                <a:cs typeface="Arial"/>
                <a:sym typeface="Arial"/>
              </a:defRPr>
            </a:pPr>
            <a:r>
              <a:rPr lang="en-US" sz="1900" dirty="0"/>
              <a:t>streptavidin</a:t>
            </a:r>
            <a:endParaRPr sz="1900" dirty="0"/>
          </a:p>
        </p:txBody>
      </p:sp>
      <p:grpSp>
        <p:nvGrpSpPr>
          <p:cNvPr id="8" name="Group 2129"/>
          <p:cNvGrpSpPr/>
          <p:nvPr/>
        </p:nvGrpSpPr>
        <p:grpSpPr>
          <a:xfrm>
            <a:off x="2351070" y="3261238"/>
            <a:ext cx="2586181" cy="1318027"/>
            <a:chOff x="0" y="-88921"/>
            <a:chExt cx="2586180" cy="1318025"/>
          </a:xfrm>
        </p:grpSpPr>
        <p:pic>
          <p:nvPicPr>
            <p:cNvPr id="9" name="Picture 8"/>
            <p:cNvPicPr>
              <a:picLocks/>
            </p:cNvPicPr>
            <p:nvPr/>
          </p:nvPicPr>
          <p:blipFill>
            <a:blip r:embed="rId5"/>
            <a:stretch>
              <a:fillRect/>
            </a:stretch>
          </p:blipFill>
          <p:spPr>
            <a:xfrm>
              <a:off x="1241335" y="-88921"/>
              <a:ext cx="1344845" cy="1147880"/>
            </a:xfrm>
            <a:prstGeom prst="rect">
              <a:avLst/>
            </a:prstGeom>
            <a:effectLst/>
          </p:spPr>
        </p:pic>
        <p:sp>
          <p:nvSpPr>
            <p:cNvPr id="10" name="Shape 2128"/>
            <p:cNvSpPr/>
            <p:nvPr/>
          </p:nvSpPr>
          <p:spPr>
            <a:xfrm>
              <a:off x="0" y="541737"/>
              <a:ext cx="1618997" cy="6873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spAutoFit/>
            </a:bodyPr>
            <a:lstStyle>
              <a:lvl1pPr algn="l">
                <a:defRPr sz="1900">
                  <a:solidFill>
                    <a:srgbClr val="0433FF"/>
                  </a:solidFill>
                  <a:latin typeface="Arial"/>
                  <a:ea typeface="Arial"/>
                  <a:cs typeface="Arial"/>
                  <a:sym typeface="Arial"/>
                </a:defRPr>
              </a:lvl1pPr>
            </a:lstStyle>
            <a:p>
              <a:r>
                <a:t>Generate plate map</a:t>
              </a:r>
            </a:p>
          </p:txBody>
        </p:sp>
      </p:grpSp>
      <p:pic>
        <p:nvPicPr>
          <p:cNvPr id="11" name="dw160324algo4-50d5-st013-sp2.052.png"/>
          <p:cNvPicPr>
            <a:picLocks noChangeAspect="1"/>
          </p:cNvPicPr>
          <p:nvPr/>
        </p:nvPicPr>
        <p:blipFill>
          <a:blip r:embed="rId6"/>
          <a:srcRect l="66400" t="43464" r="4298" b="24006"/>
          <a:stretch>
            <a:fillRect/>
          </a:stretch>
        </p:blipFill>
        <p:spPr>
          <a:xfrm rot="3203427">
            <a:off x="7755660" y="4532826"/>
            <a:ext cx="2370089" cy="2631141"/>
          </a:xfrm>
          <a:custGeom>
            <a:avLst/>
            <a:gdLst/>
            <a:ahLst/>
            <a:cxnLst>
              <a:cxn ang="0">
                <a:pos x="wd2" y="hd2"/>
              </a:cxn>
              <a:cxn ang="5400000">
                <a:pos x="wd2" y="hd2"/>
              </a:cxn>
              <a:cxn ang="10800000">
                <a:pos x="wd2" y="hd2"/>
              </a:cxn>
              <a:cxn ang="16200000">
                <a:pos x="wd2" y="hd2"/>
              </a:cxn>
            </a:cxnLst>
            <a:rect l="0" t="0" r="r" b="b"/>
            <a:pathLst>
              <a:path w="21600" h="21600" extrusionOk="0">
                <a:moveTo>
                  <a:pt x="13431" y="0"/>
                </a:moveTo>
                <a:lnTo>
                  <a:pt x="0" y="16055"/>
                </a:lnTo>
                <a:lnTo>
                  <a:pt x="8169" y="21600"/>
                </a:lnTo>
                <a:lnTo>
                  <a:pt x="21600" y="5545"/>
                </a:lnTo>
                <a:lnTo>
                  <a:pt x="13431" y="0"/>
                </a:lnTo>
                <a:close/>
              </a:path>
            </a:pathLst>
          </a:custGeom>
          <a:ln w="12700">
            <a:miter lim="400000"/>
          </a:ln>
        </p:spPr>
      </p:pic>
      <p:pic>
        <p:nvPicPr>
          <p:cNvPr id="12" name="origami 013.pdf"/>
          <p:cNvPicPr>
            <a:picLocks noChangeAspect="1"/>
          </p:cNvPicPr>
          <p:nvPr/>
        </p:nvPicPr>
        <p:blipFill>
          <a:blip r:embed="rId7"/>
          <a:stretch>
            <a:fillRect/>
          </a:stretch>
        </p:blipFill>
        <p:spPr>
          <a:xfrm>
            <a:off x="2167165" y="2040813"/>
            <a:ext cx="2770082" cy="1368421"/>
          </a:xfrm>
          <a:prstGeom prst="rect">
            <a:avLst/>
          </a:prstGeom>
          <a:ln w="12700">
            <a:miter lim="400000"/>
          </a:ln>
        </p:spPr>
      </p:pic>
      <p:sp>
        <p:nvSpPr>
          <p:cNvPr id="13" name="Shape 2118"/>
          <p:cNvSpPr txBox="1">
            <a:spLocks/>
          </p:cNvSpPr>
          <p:nvPr/>
        </p:nvSpPr>
        <p:spPr>
          <a:xfrm>
            <a:off x="5082100" y="2087087"/>
            <a:ext cx="3684239" cy="6293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FF2600"/>
                </a:solidFill>
                <a:latin typeface="Helvetica"/>
                <a:ea typeface="Helvetica"/>
                <a:cs typeface="Helvetica"/>
                <a:sym typeface="Helvetic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chemeClr val="tx1"/>
                </a:solidFill>
              </a:rPr>
              <a:t>some staples of origami seed have version with a biotin</a:t>
            </a:r>
          </a:p>
        </p:txBody>
      </p:sp>
      <p:cxnSp>
        <p:nvCxnSpPr>
          <p:cNvPr id="15" name="Straight Arrow Connector 14"/>
          <p:cNvCxnSpPr/>
          <p:nvPr/>
        </p:nvCxnSpPr>
        <p:spPr>
          <a:xfrm flipH="1">
            <a:off x="8926289" y="4409117"/>
            <a:ext cx="87085" cy="72894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77752" y="3404576"/>
            <a:ext cx="3525488" cy="923330"/>
          </a:xfrm>
          <a:prstGeom prst="rect">
            <a:avLst/>
          </a:prstGeom>
        </p:spPr>
        <p:txBody>
          <a:bodyPr wrap="square">
            <a:spAutoFit/>
          </a:bodyPr>
          <a:lstStyle/>
          <a:p>
            <a:r>
              <a:rPr lang="en-US" dirty="0"/>
              <a:t>represents some combination of circuit and input, e.g., </a:t>
            </a:r>
          </a:p>
          <a:p>
            <a:r>
              <a:rPr lang="en-US" dirty="0"/>
              <a:t>013 = </a:t>
            </a:r>
            <a:r>
              <a:rPr lang="en-US" i="1" dirty="0"/>
              <a:t>“parity circuit, input=011010”</a:t>
            </a:r>
          </a:p>
        </p:txBody>
      </p:sp>
      <p:sp>
        <p:nvSpPr>
          <p:cNvPr id="14" name="Slide Number Placeholder 13">
            <a:extLst>
              <a:ext uri="{FF2B5EF4-FFF2-40B4-BE49-F238E27FC236}">
                <a16:creationId xmlns:a16="http://schemas.microsoft.com/office/drawing/2014/main" id="{E406329B-C752-4F0E-A881-58E486634200}"/>
              </a:ext>
            </a:extLst>
          </p:cNvPr>
          <p:cNvSpPr>
            <a:spLocks noGrp="1"/>
          </p:cNvSpPr>
          <p:nvPr>
            <p:ph type="sldNum" sz="quarter" idx="12"/>
          </p:nvPr>
        </p:nvSpPr>
        <p:spPr/>
        <p:txBody>
          <a:bodyPr/>
          <a:lstStyle/>
          <a:p>
            <a:fld id="{9D23B66A-CE92-4F70-B5A2-EE913266E6CF}" type="slidenum">
              <a:rPr lang="en-US" smtClean="0"/>
              <a:pPr/>
              <a:t>128</a:t>
            </a:fld>
            <a:r>
              <a:rPr lang="en-US"/>
              <a:t>/48</a:t>
            </a:r>
            <a:endParaRPr lang="en-US" dirty="0"/>
          </a:p>
        </p:txBody>
      </p:sp>
    </p:spTree>
    <p:custDataLst>
      <p:tags r:id="rId1"/>
    </p:custDataLst>
    <p:extLst>
      <p:ext uri="{BB962C8B-B14F-4D97-AF65-F5344CB8AC3E}">
        <p14:creationId xmlns:p14="http://schemas.microsoft.com/office/powerpoint/2010/main" val="2517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F35F5CE-0D7F-4B98-9785-68724E396BE1}"/>
              </a:ext>
            </a:extLst>
          </p:cNvPr>
          <p:cNvSpPr>
            <a:spLocks noGrp="1"/>
          </p:cNvSpPr>
          <p:nvPr>
            <p:ph type="title"/>
          </p:nvPr>
        </p:nvSpPr>
        <p:spPr>
          <a:xfrm>
            <a:off x="838200" y="9179"/>
            <a:ext cx="10515600" cy="888791"/>
          </a:xfrm>
        </p:spPr>
        <p:txBody>
          <a:bodyPr/>
          <a:lstStyle/>
          <a:p>
            <a:r>
              <a:rPr lang="en-US" dirty="0"/>
              <a:t>Experimental protocol</a:t>
            </a:r>
          </a:p>
        </p:txBody>
      </p:sp>
      <p:pic>
        <p:nvPicPr>
          <p:cNvPr id="3668" name="2016-05-15 00.16.33.png"/>
          <p:cNvPicPr>
            <a:picLocks noChangeAspect="1"/>
          </p:cNvPicPr>
          <p:nvPr/>
        </p:nvPicPr>
        <p:blipFill>
          <a:blip r:embed="rId4"/>
          <a:stretch>
            <a:fillRect/>
          </a:stretch>
        </p:blipFill>
        <p:spPr>
          <a:xfrm>
            <a:off x="8774202" y="3040374"/>
            <a:ext cx="2523037" cy="3364051"/>
          </a:xfrm>
          <a:prstGeom prst="rect">
            <a:avLst/>
          </a:prstGeom>
          <a:ln w="12700">
            <a:miter lim="400000"/>
          </a:ln>
        </p:spPr>
      </p:pic>
      <p:sp>
        <p:nvSpPr>
          <p:cNvPr id="2" name="TextBox 1"/>
          <p:cNvSpPr txBox="1"/>
          <p:nvPr/>
        </p:nvSpPr>
        <p:spPr>
          <a:xfrm>
            <a:off x="2006911" y="3187967"/>
            <a:ext cx="6428252" cy="369332"/>
          </a:xfrm>
          <a:prstGeom prst="rect">
            <a:avLst/>
          </a:prstGeom>
          <a:noFill/>
        </p:spPr>
        <p:txBody>
          <a:bodyPr wrap="square" rtlCol="0">
            <a:spAutoFit/>
          </a:bodyPr>
          <a:lstStyle/>
          <a:p>
            <a:pPr marL="285750" indent="-285750">
              <a:buFont typeface="Arial" panose="020B0604020202020204" pitchFamily="34" charset="0"/>
              <a:buChar char="•"/>
            </a:pPr>
            <a:r>
              <a:rPr lang="en-US" dirty="0"/>
              <a:t>Mix </a:t>
            </a:r>
          </a:p>
        </p:txBody>
      </p:sp>
      <mc:AlternateContent xmlns:mc="http://schemas.openxmlformats.org/markup-compatibility/2006" xmlns:a14="http://schemas.microsoft.com/office/drawing/2010/main">
        <mc:Choice Requires="a14">
          <p:sp>
            <p:nvSpPr>
              <p:cNvPr id="3" name="Rectangle 2"/>
              <p:cNvSpPr/>
              <p:nvPr/>
            </p:nvSpPr>
            <p:spPr>
              <a:xfrm>
                <a:off x="1932483" y="2837107"/>
                <a:ext cx="6191952" cy="369332"/>
              </a:xfrm>
              <a:prstGeom prst="rect">
                <a:avLst/>
              </a:prstGeom>
            </p:spPr>
            <p:txBody>
              <a:bodyPr wrap="square">
                <a:spAutoFit/>
              </a:bodyPr>
              <a:lstStyle/>
              <a:p>
                <a:r>
                  <a:rPr lang="en-US" dirty="0"/>
                  <a:t>To execute circuit </a:t>
                </a:r>
                <a14:m>
                  <m:oMath xmlns:m="http://schemas.openxmlformats.org/officeDocument/2006/math">
                    <m:r>
                      <a:rPr lang="en-US" i="1">
                        <a:latin typeface="Cambria Math" panose="02040503050406030204" pitchFamily="18" charset="0"/>
                      </a:rPr>
                      <m:t>𝛾</m:t>
                    </m:r>
                  </m:oMath>
                </a14:m>
                <a:r>
                  <a:rPr lang="en-US" dirty="0"/>
                  <a:t> on input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latin typeface="Cambria Math" panose="02040503050406030204" pitchFamily="18" charset="0"/>
                          </a:rPr>
                          <m:t>∗</m:t>
                        </m:r>
                      </m:sup>
                    </m:sSup>
                  </m:oMath>
                </a14:m>
                <a:r>
                  <a:rPr lang="en-US" dirty="0"/>
                  <a:t>:</a:t>
                </a:r>
              </a:p>
            </p:txBody>
          </p:sp>
        </mc:Choice>
        <mc:Fallback xmlns="">
          <p:sp>
            <p:nvSpPr>
              <p:cNvPr id="3" name="Rectangle 2"/>
              <p:cNvSpPr>
                <a:spLocks noRot="1" noChangeAspect="1" noMove="1" noResize="1" noEditPoints="1" noAdjustHandles="1" noChangeArrowheads="1" noChangeShapeType="1" noTextEdit="1"/>
              </p:cNvSpPr>
              <p:nvPr/>
            </p:nvSpPr>
            <p:spPr>
              <a:xfrm>
                <a:off x="1932483" y="2837107"/>
                <a:ext cx="6191952" cy="369332"/>
              </a:xfrm>
              <a:prstGeom prst="rect">
                <a:avLst/>
              </a:prstGeom>
              <a:blipFill>
                <a:blip r:embed="rId5"/>
                <a:stretch>
                  <a:fillRect l="-787" t="-8197" b="-24590"/>
                </a:stretch>
              </a:blipFill>
            </p:spPr>
            <p:txBody>
              <a:bodyPr/>
              <a:lstStyle/>
              <a:p>
                <a:r>
                  <a:rPr lang="en-US">
                    <a:noFill/>
                  </a:rPr>
                  <a:t> </a:t>
                </a:r>
              </a:p>
            </p:txBody>
          </p:sp>
        </mc:Fallback>
      </mc:AlternateContent>
      <p:grpSp>
        <p:nvGrpSpPr>
          <p:cNvPr id="7" name="Group 6"/>
          <p:cNvGrpSpPr/>
          <p:nvPr/>
        </p:nvGrpSpPr>
        <p:grpSpPr>
          <a:xfrm>
            <a:off x="3260726" y="4606048"/>
            <a:ext cx="4699295" cy="956809"/>
            <a:chOff x="1736725" y="4532470"/>
            <a:chExt cx="4699295" cy="956809"/>
          </a:xfrm>
        </p:grpSpPr>
        <p:grpSp>
          <p:nvGrpSpPr>
            <p:cNvPr id="15" name="Group 14"/>
            <p:cNvGrpSpPr/>
            <p:nvPr/>
          </p:nvGrpSpPr>
          <p:grpSpPr>
            <a:xfrm>
              <a:off x="3062287" y="4970674"/>
              <a:ext cx="908050" cy="515148"/>
              <a:chOff x="6991350" y="2665014"/>
              <a:chExt cx="908050" cy="515148"/>
            </a:xfrm>
          </p:grpSpPr>
          <p:cxnSp>
            <p:nvCxnSpPr>
              <p:cNvPr id="56" name="Straight Connector 55"/>
              <p:cNvCxnSpPr/>
              <p:nvPr/>
            </p:nvCxnSpPr>
            <p:spPr>
              <a:xfrm flipH="1">
                <a:off x="6991350" y="28479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62" name="Rectangle 61"/>
              <p:cNvSpPr/>
              <p:nvPr/>
            </p:nvSpPr>
            <p:spPr>
              <a:xfrm>
                <a:off x="7122059" y="2665014"/>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63" name="Rectangle 62"/>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64" name="Rectangle 63"/>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16" name="Group 15"/>
            <p:cNvGrpSpPr/>
            <p:nvPr/>
          </p:nvGrpSpPr>
          <p:grpSpPr>
            <a:xfrm>
              <a:off x="5527970" y="4969589"/>
              <a:ext cx="908050" cy="515148"/>
              <a:chOff x="6810375" y="3017439"/>
              <a:chExt cx="908050" cy="515148"/>
            </a:xfrm>
          </p:grpSpPr>
          <p:cxnSp>
            <p:nvCxnSpPr>
              <p:cNvPr id="47" name="Straight Connector 46"/>
              <p:cNvCxnSpPr/>
              <p:nvPr/>
            </p:nvCxnSpPr>
            <p:spPr>
              <a:xfrm flipH="1">
                <a:off x="6810375" y="32004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810375" y="3200400"/>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264400" y="3349625"/>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810375" y="334962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264400" y="3200400"/>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6941084" y="3378699"/>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53" name="Rectangle 52"/>
              <p:cNvSpPr/>
              <p:nvPr/>
            </p:nvSpPr>
            <p:spPr>
              <a:xfrm>
                <a:off x="6931559" y="3017439"/>
                <a:ext cx="109004" cy="153888"/>
              </a:xfrm>
              <a:prstGeom prst="rect">
                <a:avLst/>
              </a:prstGeom>
            </p:spPr>
            <p:txBody>
              <a:bodyPr wrap="none" lIns="0" tIns="0" rIns="0" bIns="0">
                <a:spAutoFit/>
              </a:bodyPr>
              <a:lstStyle/>
              <a:p>
                <a:r>
                  <a:rPr lang="en-US" sz="1000" dirty="0"/>
                  <a:t>0</a:t>
                </a:r>
                <a:r>
                  <a:rPr lang="en-US" sz="1000" baseline="-25000" dirty="0"/>
                  <a:t>2</a:t>
                </a:r>
              </a:p>
            </p:txBody>
          </p:sp>
          <p:sp>
            <p:nvSpPr>
              <p:cNvPr id="54" name="Rectangle 53"/>
              <p:cNvSpPr/>
              <p:nvPr/>
            </p:nvSpPr>
            <p:spPr>
              <a:xfrm>
                <a:off x="7382408" y="3378699"/>
                <a:ext cx="109004" cy="153888"/>
              </a:xfrm>
              <a:prstGeom prst="rect">
                <a:avLst/>
              </a:prstGeom>
            </p:spPr>
            <p:txBody>
              <a:bodyPr wrap="none" lIns="0" tIns="0" rIns="0" bIns="0">
                <a:spAutoFit/>
              </a:bodyPr>
              <a:lstStyle/>
              <a:p>
                <a:r>
                  <a:rPr lang="en-US" sz="1000" dirty="0"/>
                  <a:t>0</a:t>
                </a:r>
                <a:r>
                  <a:rPr lang="en-US" sz="1000" baseline="-25000" dirty="0"/>
                  <a:t>3</a:t>
                </a:r>
              </a:p>
            </p:txBody>
          </p:sp>
          <p:sp>
            <p:nvSpPr>
              <p:cNvPr id="55" name="Rectangle 54"/>
              <p:cNvSpPr/>
              <p:nvPr/>
            </p:nvSpPr>
            <p:spPr>
              <a:xfrm>
                <a:off x="7372883" y="3017439"/>
                <a:ext cx="109004" cy="153888"/>
              </a:xfrm>
              <a:prstGeom prst="rect">
                <a:avLst/>
              </a:prstGeom>
            </p:spPr>
            <p:txBody>
              <a:bodyPr wrap="none" lIns="0" tIns="0" rIns="0" bIns="0">
                <a:spAutoFit/>
              </a:bodyPr>
              <a:lstStyle/>
              <a:p>
                <a:r>
                  <a:rPr lang="en-US" sz="1000" dirty="0"/>
                  <a:t>0</a:t>
                </a:r>
                <a:r>
                  <a:rPr lang="en-US" sz="1000" baseline="-25000" dirty="0"/>
                  <a:t>2</a:t>
                </a:r>
              </a:p>
            </p:txBody>
          </p:sp>
        </p:grpSp>
        <p:grpSp>
          <p:nvGrpSpPr>
            <p:cNvPr id="17" name="Group 16"/>
            <p:cNvGrpSpPr/>
            <p:nvPr/>
          </p:nvGrpSpPr>
          <p:grpSpPr>
            <a:xfrm>
              <a:off x="3243012" y="4532470"/>
              <a:ext cx="908050" cy="515148"/>
              <a:chOff x="6991350" y="2665014"/>
              <a:chExt cx="908050" cy="515148"/>
            </a:xfrm>
          </p:grpSpPr>
          <p:cxnSp>
            <p:nvCxnSpPr>
              <p:cNvPr id="38" name="Straight Connector 37"/>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445375" y="2997200"/>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991350" y="2997200"/>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445375" y="2847975"/>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122059" y="3026274"/>
                <a:ext cx="109004" cy="153888"/>
              </a:xfrm>
              <a:prstGeom prst="rect">
                <a:avLst/>
              </a:prstGeom>
            </p:spPr>
            <p:txBody>
              <a:bodyPr wrap="none" lIns="0" tIns="0" rIns="0" bIns="0">
                <a:spAutoFit/>
              </a:bodyPr>
              <a:lstStyle/>
              <a:p>
                <a:r>
                  <a:rPr lang="en-US" sz="1000" dirty="0"/>
                  <a:t>1</a:t>
                </a:r>
                <a:r>
                  <a:rPr lang="en-US" sz="1000" baseline="-25000" dirty="0"/>
                  <a:t>3</a:t>
                </a:r>
              </a:p>
            </p:txBody>
          </p:sp>
          <p:sp>
            <p:nvSpPr>
              <p:cNvPr id="44" name="Rectangle 43"/>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2</a:t>
                </a:r>
              </a:p>
            </p:txBody>
          </p:sp>
          <p:sp>
            <p:nvSpPr>
              <p:cNvPr id="45" name="Rectangle 44"/>
              <p:cNvSpPr/>
              <p:nvPr/>
            </p:nvSpPr>
            <p:spPr>
              <a:xfrm>
                <a:off x="7563383" y="3026274"/>
                <a:ext cx="109004" cy="153888"/>
              </a:xfrm>
              <a:prstGeom prst="rect">
                <a:avLst/>
              </a:prstGeom>
            </p:spPr>
            <p:txBody>
              <a:bodyPr wrap="none" lIns="0" tIns="0" rIns="0" bIns="0">
                <a:spAutoFit/>
              </a:bodyPr>
              <a:lstStyle/>
              <a:p>
                <a:r>
                  <a:rPr lang="en-US" sz="1000" dirty="0"/>
                  <a:t>0</a:t>
                </a:r>
                <a:r>
                  <a:rPr lang="en-US" sz="1000" baseline="-25000" dirty="0"/>
                  <a:t>3</a:t>
                </a:r>
              </a:p>
            </p:txBody>
          </p:sp>
          <p:sp>
            <p:nvSpPr>
              <p:cNvPr id="46" name="Rectangle 45"/>
              <p:cNvSpPr/>
              <p:nvPr/>
            </p:nvSpPr>
            <p:spPr>
              <a:xfrm>
                <a:off x="7563383" y="2665014"/>
                <a:ext cx="109004" cy="153888"/>
              </a:xfrm>
              <a:prstGeom prst="rect">
                <a:avLst/>
              </a:prstGeom>
            </p:spPr>
            <p:txBody>
              <a:bodyPr wrap="none" lIns="0" tIns="0" rIns="0" bIns="0">
                <a:spAutoFit/>
              </a:bodyPr>
              <a:lstStyle/>
              <a:p>
                <a:r>
                  <a:rPr lang="en-US" sz="1000" dirty="0"/>
                  <a:t>1</a:t>
                </a:r>
                <a:r>
                  <a:rPr lang="en-US" sz="1000" baseline="-25000" dirty="0"/>
                  <a:t>2</a:t>
                </a:r>
              </a:p>
            </p:txBody>
          </p:sp>
        </p:grpSp>
        <p:grpSp>
          <p:nvGrpSpPr>
            <p:cNvPr id="18" name="Group 17"/>
            <p:cNvGrpSpPr/>
            <p:nvPr/>
          </p:nvGrpSpPr>
          <p:grpSpPr>
            <a:xfrm>
              <a:off x="4267014" y="4974131"/>
              <a:ext cx="908050" cy="515148"/>
              <a:chOff x="6715125" y="2845989"/>
              <a:chExt cx="908050" cy="515148"/>
            </a:xfrm>
          </p:grpSpPr>
          <p:cxnSp>
            <p:nvCxnSpPr>
              <p:cNvPr id="29" name="Straight Connector 28"/>
              <p:cNvCxnSpPr/>
              <p:nvPr/>
            </p:nvCxnSpPr>
            <p:spPr>
              <a:xfrm flipH="1">
                <a:off x="6715125" y="302895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715125" y="3028950"/>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169150" y="3178175"/>
                <a:ext cx="454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15125" y="3178175"/>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169150" y="3028950"/>
                <a:ext cx="417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845834" y="3207249"/>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35" name="Rectangle 34"/>
              <p:cNvSpPr/>
              <p:nvPr/>
            </p:nvSpPr>
            <p:spPr>
              <a:xfrm>
                <a:off x="6855359" y="2845989"/>
                <a:ext cx="109004" cy="153888"/>
              </a:xfrm>
              <a:prstGeom prst="rect">
                <a:avLst/>
              </a:prstGeom>
            </p:spPr>
            <p:txBody>
              <a:bodyPr wrap="none" lIns="0" tIns="0" rIns="0" bIns="0">
                <a:spAutoFit/>
              </a:bodyPr>
              <a:lstStyle/>
              <a:p>
                <a:r>
                  <a:rPr lang="en-US" sz="1000" dirty="0"/>
                  <a:t>0</a:t>
                </a:r>
                <a:r>
                  <a:rPr lang="en-US" sz="1000" baseline="-25000" dirty="0"/>
                  <a:t>4</a:t>
                </a:r>
              </a:p>
            </p:txBody>
          </p:sp>
          <p:sp>
            <p:nvSpPr>
              <p:cNvPr id="36" name="Rectangle 35"/>
              <p:cNvSpPr/>
              <p:nvPr/>
            </p:nvSpPr>
            <p:spPr>
              <a:xfrm>
                <a:off x="7287158" y="3207249"/>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37" name="Rectangle 36"/>
              <p:cNvSpPr/>
              <p:nvPr/>
            </p:nvSpPr>
            <p:spPr>
              <a:xfrm>
                <a:off x="7296683" y="2845989"/>
                <a:ext cx="109004" cy="153888"/>
              </a:xfrm>
              <a:prstGeom prst="rect">
                <a:avLst/>
              </a:prstGeom>
            </p:spPr>
            <p:txBody>
              <a:bodyPr wrap="none" lIns="0" tIns="0" rIns="0" bIns="0">
                <a:spAutoFit/>
              </a:bodyPr>
              <a:lstStyle/>
              <a:p>
                <a:r>
                  <a:rPr lang="en-US" sz="1000" dirty="0"/>
                  <a:t>1</a:t>
                </a:r>
                <a:r>
                  <a:rPr lang="en-US" sz="1000" baseline="-25000" dirty="0"/>
                  <a:t>4</a:t>
                </a:r>
              </a:p>
            </p:txBody>
          </p:sp>
        </p:grpSp>
        <p:grpSp>
          <p:nvGrpSpPr>
            <p:cNvPr id="19" name="Group 18"/>
            <p:cNvGrpSpPr/>
            <p:nvPr/>
          </p:nvGrpSpPr>
          <p:grpSpPr>
            <a:xfrm>
              <a:off x="1736725" y="4901201"/>
              <a:ext cx="908050" cy="515148"/>
              <a:chOff x="6991350" y="2665014"/>
              <a:chExt cx="908050" cy="515148"/>
            </a:xfrm>
          </p:grpSpPr>
          <p:cxnSp>
            <p:nvCxnSpPr>
              <p:cNvPr id="20" name="Straight Connector 19"/>
              <p:cNvCxnSpPr/>
              <p:nvPr/>
            </p:nvCxnSpPr>
            <p:spPr>
              <a:xfrm flipH="1">
                <a:off x="6991350" y="2847975"/>
                <a:ext cx="454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91350" y="2847975"/>
                <a:ext cx="0" cy="14922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445375" y="2997200"/>
                <a:ext cx="454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991350" y="2997200"/>
                <a:ext cx="454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445375" y="2847975"/>
                <a:ext cx="4175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122059" y="3026274"/>
                <a:ext cx="109004" cy="153888"/>
              </a:xfrm>
              <a:prstGeom prst="rect">
                <a:avLst/>
              </a:prstGeom>
            </p:spPr>
            <p:txBody>
              <a:bodyPr wrap="none" lIns="0" tIns="0" rIns="0" bIns="0">
                <a:spAutoFit/>
              </a:bodyPr>
              <a:lstStyle/>
              <a:p>
                <a:r>
                  <a:rPr lang="en-US" sz="1000" dirty="0"/>
                  <a:t>0</a:t>
                </a:r>
                <a:r>
                  <a:rPr lang="en-US" sz="1000" baseline="-25000" dirty="0"/>
                  <a:t>5</a:t>
                </a:r>
              </a:p>
            </p:txBody>
          </p:sp>
          <p:sp>
            <p:nvSpPr>
              <p:cNvPr id="26" name="Rectangle 25"/>
              <p:cNvSpPr/>
              <p:nvPr/>
            </p:nvSpPr>
            <p:spPr>
              <a:xfrm>
                <a:off x="7122059" y="2665014"/>
                <a:ext cx="109004" cy="153888"/>
              </a:xfrm>
              <a:prstGeom prst="rect">
                <a:avLst/>
              </a:prstGeom>
            </p:spPr>
            <p:txBody>
              <a:bodyPr wrap="none" lIns="0" tIns="0" rIns="0" bIns="0">
                <a:spAutoFit/>
              </a:bodyPr>
              <a:lstStyle/>
              <a:p>
                <a:r>
                  <a:rPr lang="en-US" sz="1000" dirty="0"/>
                  <a:t>1</a:t>
                </a:r>
                <a:r>
                  <a:rPr lang="en-US" sz="1000" baseline="-25000" dirty="0"/>
                  <a:t>4</a:t>
                </a:r>
              </a:p>
            </p:txBody>
          </p:sp>
          <p:sp>
            <p:nvSpPr>
              <p:cNvPr id="27" name="Rectangle 26"/>
              <p:cNvSpPr/>
              <p:nvPr/>
            </p:nvSpPr>
            <p:spPr>
              <a:xfrm>
                <a:off x="7563383" y="3026274"/>
                <a:ext cx="109004" cy="153888"/>
              </a:xfrm>
              <a:prstGeom prst="rect">
                <a:avLst/>
              </a:prstGeom>
            </p:spPr>
            <p:txBody>
              <a:bodyPr wrap="none" lIns="0" tIns="0" rIns="0" bIns="0">
                <a:spAutoFit/>
              </a:bodyPr>
              <a:lstStyle/>
              <a:p>
                <a:r>
                  <a:rPr lang="en-US" sz="1000" dirty="0"/>
                  <a:t>1</a:t>
                </a:r>
                <a:r>
                  <a:rPr lang="en-US" sz="1000" baseline="-25000" dirty="0"/>
                  <a:t>5</a:t>
                </a:r>
              </a:p>
            </p:txBody>
          </p:sp>
          <p:sp>
            <p:nvSpPr>
              <p:cNvPr id="28" name="Rectangle 27"/>
              <p:cNvSpPr/>
              <p:nvPr/>
            </p:nvSpPr>
            <p:spPr>
              <a:xfrm>
                <a:off x="7563383" y="2665014"/>
                <a:ext cx="109004" cy="153888"/>
              </a:xfrm>
              <a:prstGeom prst="rect">
                <a:avLst/>
              </a:prstGeom>
            </p:spPr>
            <p:txBody>
              <a:bodyPr wrap="none" lIns="0" tIns="0" rIns="0" bIns="0">
                <a:spAutoFit/>
              </a:bodyPr>
              <a:lstStyle/>
              <a:p>
                <a:r>
                  <a:rPr lang="en-US" sz="1000" dirty="0"/>
                  <a:t>0</a:t>
                </a:r>
                <a:r>
                  <a:rPr lang="en-US" sz="1000" baseline="-25000" dirty="0"/>
                  <a:t>4</a:t>
                </a:r>
              </a:p>
            </p:txBody>
          </p:sp>
        </p:grpSp>
      </p:grpSp>
      <p:pic>
        <p:nvPicPr>
          <p:cNvPr id="5" name="Picture 4">
            <a:extLst>
              <a:ext uri="{FF2B5EF4-FFF2-40B4-BE49-F238E27FC236}">
                <a16:creationId xmlns:a16="http://schemas.microsoft.com/office/drawing/2014/main" id="{BF501F8F-8CC9-44B6-89A4-D477C83249F1}"/>
              </a:ext>
            </a:extLst>
          </p:cNvPr>
          <p:cNvPicPr>
            <a:picLocks noChangeAspect="1"/>
          </p:cNvPicPr>
          <p:nvPr/>
        </p:nvPicPr>
        <p:blipFill>
          <a:blip r:embed="rId6"/>
          <a:stretch>
            <a:fillRect/>
          </a:stretch>
        </p:blipFill>
        <p:spPr>
          <a:xfrm>
            <a:off x="2272419" y="866145"/>
            <a:ext cx="7470075" cy="1954407"/>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B7C096D-F71D-4FD5-A825-5E94EB5C6BB1}"/>
                  </a:ext>
                </a:extLst>
              </p:cNvPr>
              <p:cNvSpPr/>
              <p:nvPr/>
            </p:nvSpPr>
            <p:spPr>
              <a:xfrm>
                <a:off x="1998486" y="3459895"/>
                <a:ext cx="5080814" cy="369332"/>
              </a:xfrm>
              <a:prstGeom prst="rect">
                <a:avLst/>
              </a:prstGeom>
            </p:spPr>
            <p:txBody>
              <a:bodyPr wrap="none">
                <a:spAutoFit/>
              </a:bodyPr>
              <a:lstStyle/>
              <a:p>
                <a:pPr marL="742950" lvl="1" indent="-285750">
                  <a:buFont typeface="Arial" panose="020B0604020202020204" pitchFamily="34" charset="0"/>
                  <a:buChar char="•"/>
                </a:pPr>
                <a:r>
                  <a:rPr lang="en-US" dirty="0"/>
                  <a:t>origami seed (bar-coded to identify </a:t>
                </a:r>
                <a14:m>
                  <m:oMath xmlns:m="http://schemas.openxmlformats.org/officeDocument/2006/math">
                    <m:r>
                      <a:rPr lang="en-US" i="1">
                        <a:latin typeface="Cambria Math" panose="02040503050406030204" pitchFamily="18" charset="0"/>
                      </a:rPr>
                      <m:t>𝛾</m:t>
                    </m:r>
                  </m:oMath>
                </a14:m>
                <a:r>
                  <a:rPr lang="en-US" dirty="0"/>
                  <a:t> and </a:t>
                </a:r>
                <a14:m>
                  <m:oMath xmlns:m="http://schemas.openxmlformats.org/officeDocument/2006/math">
                    <m:r>
                      <a:rPr lang="en-US" i="1">
                        <a:latin typeface="Cambria Math" panose="02040503050406030204" pitchFamily="18" charset="0"/>
                      </a:rPr>
                      <m:t>𝑥</m:t>
                    </m:r>
                  </m:oMath>
                </a14:m>
                <a:r>
                  <a:rPr lang="en-US" dirty="0"/>
                  <a:t>)</a:t>
                </a:r>
              </a:p>
            </p:txBody>
          </p:sp>
        </mc:Choice>
        <mc:Fallback xmlns="">
          <p:sp>
            <p:nvSpPr>
              <p:cNvPr id="6" name="Rectangle 5">
                <a:extLst>
                  <a:ext uri="{FF2B5EF4-FFF2-40B4-BE49-F238E27FC236}">
                    <a16:creationId xmlns:a16="http://schemas.microsoft.com/office/drawing/2014/main" id="{DB7C096D-F71D-4FD5-A825-5E94EB5C6BB1}"/>
                  </a:ext>
                </a:extLst>
              </p:cNvPr>
              <p:cNvSpPr>
                <a:spLocks noRot="1" noChangeAspect="1" noMove="1" noResize="1" noEditPoints="1" noAdjustHandles="1" noChangeArrowheads="1" noChangeShapeType="1" noTextEdit="1"/>
              </p:cNvSpPr>
              <p:nvPr/>
            </p:nvSpPr>
            <p:spPr>
              <a:xfrm>
                <a:off x="1998486" y="3459895"/>
                <a:ext cx="5080814" cy="369332"/>
              </a:xfrm>
              <a:prstGeom prst="rect">
                <a:avLst/>
              </a:prstGeom>
              <a:blipFill>
                <a:blip r:embed="rId7"/>
                <a:stretch>
                  <a:fillRect t="-10000" r="-12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DC71F76-7991-4F1D-A6DD-D59FC0828884}"/>
                  </a:ext>
                </a:extLst>
              </p:cNvPr>
              <p:cNvSpPr/>
              <p:nvPr/>
            </p:nvSpPr>
            <p:spPr>
              <a:xfrm>
                <a:off x="2006919" y="4132404"/>
                <a:ext cx="3698898" cy="369332"/>
              </a:xfrm>
              <a:prstGeom prst="rect">
                <a:avLst/>
              </a:prstGeom>
            </p:spPr>
            <p:txBody>
              <a:bodyPr wrap="none">
                <a:spAutoFit/>
              </a:bodyPr>
              <a:lstStyle/>
              <a:p>
                <a:pPr marL="742950" lvl="1" indent="-285750">
                  <a:buFont typeface="Arial" panose="020B0604020202020204" pitchFamily="34" charset="0"/>
                  <a:buChar char="•"/>
                </a:pPr>
                <a:r>
                  <a:rPr lang="en-US" dirty="0"/>
                  <a:t>“adapter” strands encoding </a:t>
                </a:r>
                <a14:m>
                  <m:oMath xmlns:m="http://schemas.openxmlformats.org/officeDocument/2006/math">
                    <m:r>
                      <a:rPr lang="en-US" i="1">
                        <a:latin typeface="Cambria Math" panose="02040503050406030204" pitchFamily="18" charset="0"/>
                      </a:rPr>
                      <m:t>𝑥</m:t>
                    </m:r>
                  </m:oMath>
                </a14:m>
                <a:endParaRPr lang="en-US" dirty="0"/>
              </a:p>
            </p:txBody>
          </p:sp>
        </mc:Choice>
        <mc:Fallback xmlns="">
          <p:sp>
            <p:nvSpPr>
              <p:cNvPr id="9" name="Rectangle 8">
                <a:extLst>
                  <a:ext uri="{FF2B5EF4-FFF2-40B4-BE49-F238E27FC236}">
                    <a16:creationId xmlns:a16="http://schemas.microsoft.com/office/drawing/2014/main" id="{3DC71F76-7991-4F1D-A6DD-D59FC0828884}"/>
                  </a:ext>
                </a:extLst>
              </p:cNvPr>
              <p:cNvSpPr>
                <a:spLocks noRot="1" noChangeAspect="1" noMove="1" noResize="1" noEditPoints="1" noAdjustHandles="1" noChangeArrowheads="1" noChangeShapeType="1" noTextEdit="1"/>
              </p:cNvSpPr>
              <p:nvPr/>
            </p:nvSpPr>
            <p:spPr>
              <a:xfrm>
                <a:off x="2006919" y="4132404"/>
                <a:ext cx="3698898" cy="369332"/>
              </a:xfrm>
              <a:prstGeom prst="rect">
                <a:avLst/>
              </a:prstGeom>
              <a:blipFill>
                <a:blip r:embed="rId8"/>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64CB800A-C686-4AF3-A498-0244172FB1BD}"/>
                  </a:ext>
                </a:extLst>
              </p:cNvPr>
              <p:cNvSpPr/>
              <p:nvPr/>
            </p:nvSpPr>
            <p:spPr>
              <a:xfrm>
                <a:off x="2004112" y="4681216"/>
                <a:ext cx="2563009" cy="369332"/>
              </a:xfrm>
              <a:prstGeom prst="rect">
                <a:avLst/>
              </a:prstGeom>
            </p:spPr>
            <p:txBody>
              <a:bodyPr wrap="none">
                <a:spAutoFit/>
              </a:bodyPr>
              <a:lstStyle/>
              <a:p>
                <a:pPr marL="742950" lvl="1" indent="-285750">
                  <a:buFont typeface="Arial" panose="020B0604020202020204" pitchFamily="34" charset="0"/>
                  <a:buChar char="•"/>
                </a:pPr>
                <a:r>
                  <a:rPr lang="en-US" dirty="0"/>
                  <a:t>tiles computing </a:t>
                </a:r>
                <a14:m>
                  <m:oMath xmlns:m="http://schemas.openxmlformats.org/officeDocument/2006/math">
                    <m:r>
                      <a:rPr lang="en-US" i="1">
                        <a:latin typeface="Cambria Math" panose="02040503050406030204" pitchFamily="18" charset="0"/>
                      </a:rPr>
                      <m:t>𝛾</m:t>
                    </m:r>
                  </m:oMath>
                </a14:m>
                <a:endParaRPr lang="en-US" dirty="0"/>
              </a:p>
            </p:txBody>
          </p:sp>
        </mc:Choice>
        <mc:Fallback xmlns="">
          <p:sp>
            <p:nvSpPr>
              <p:cNvPr id="10" name="Rectangle 9">
                <a:extLst>
                  <a:ext uri="{FF2B5EF4-FFF2-40B4-BE49-F238E27FC236}">
                    <a16:creationId xmlns:a16="http://schemas.microsoft.com/office/drawing/2014/main" id="{64CB800A-C686-4AF3-A498-0244172FB1BD}"/>
                  </a:ext>
                </a:extLst>
              </p:cNvPr>
              <p:cNvSpPr>
                <a:spLocks noRot="1" noChangeAspect="1" noMove="1" noResize="1" noEditPoints="1" noAdjustHandles="1" noChangeArrowheads="1" noChangeShapeType="1" noTextEdit="1"/>
              </p:cNvSpPr>
              <p:nvPr/>
            </p:nvSpPr>
            <p:spPr>
              <a:xfrm>
                <a:off x="2004112" y="4681216"/>
                <a:ext cx="2563009" cy="369332"/>
              </a:xfrm>
              <a:prstGeom prst="rect">
                <a:avLst/>
              </a:prstGeom>
              <a:blipFill>
                <a:blip r:embed="rId9"/>
                <a:stretch>
                  <a:fillRect t="-9836" b="-2459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F76FF801-7DA8-4401-B74F-0766A22E6726}"/>
              </a:ext>
            </a:extLst>
          </p:cNvPr>
          <p:cNvSpPr/>
          <p:nvPr/>
        </p:nvSpPr>
        <p:spPr>
          <a:xfrm>
            <a:off x="1998486" y="5507344"/>
            <a:ext cx="6096000" cy="1200329"/>
          </a:xfrm>
          <a:prstGeom prst="rect">
            <a:avLst/>
          </a:prstGeom>
        </p:spPr>
        <p:txBody>
          <a:bodyPr>
            <a:spAutoFit/>
          </a:bodyPr>
          <a:lstStyle/>
          <a:p>
            <a:pPr marL="285750" indent="-285750">
              <a:buFont typeface="Arial" panose="020B0604020202020204" pitchFamily="34" charset="0"/>
              <a:buChar char="•"/>
            </a:pPr>
            <a:r>
              <a:rPr lang="en-US" dirty="0"/>
              <a:t>Anneal 90° C to 50.9° C in 1 hour (</a:t>
            </a:r>
            <a:r>
              <a:rPr lang="en-US" i="1" dirty="0"/>
              <a:t>origami seeds form</a:t>
            </a:r>
            <a:r>
              <a:rPr lang="en-US" dirty="0"/>
              <a:t>)</a:t>
            </a:r>
          </a:p>
          <a:p>
            <a:pPr marL="285750" indent="-285750">
              <a:buFont typeface="Arial" panose="020B0604020202020204" pitchFamily="34" charset="0"/>
              <a:buChar char="•"/>
            </a:pPr>
            <a:r>
              <a:rPr lang="en-US" dirty="0"/>
              <a:t>Hold at 50.9° C for 1-2 days (</a:t>
            </a:r>
            <a:r>
              <a:rPr lang="en-US" i="1" dirty="0"/>
              <a:t>tiles grow tubes from seed</a:t>
            </a:r>
            <a:r>
              <a:rPr lang="en-US" dirty="0"/>
              <a:t>)</a:t>
            </a:r>
          </a:p>
          <a:p>
            <a:pPr marL="285750" indent="-285750">
              <a:buFont typeface="Arial" panose="020B0604020202020204" pitchFamily="34" charset="0"/>
              <a:buChar char="•"/>
            </a:pPr>
            <a:r>
              <a:rPr lang="en-US" sz="1200" dirty="0"/>
              <a:t>Add “unzipper” strands (remove seam to convert tube to ribbon)</a:t>
            </a:r>
          </a:p>
          <a:p>
            <a:pPr marL="285750" indent="-285750">
              <a:buFont typeface="Arial" panose="020B0604020202020204" pitchFamily="34" charset="0"/>
              <a:buChar char="•"/>
            </a:pPr>
            <a:r>
              <a:rPr lang="en-US" sz="1200" dirty="0"/>
              <a:t>Add “guard” strands (complements of output sticky ends, to deactivate tiles)</a:t>
            </a:r>
          </a:p>
          <a:p>
            <a:pPr marL="285750" indent="-285750">
              <a:buFont typeface="Arial" panose="020B0604020202020204" pitchFamily="34" charset="0"/>
              <a:buChar char="•"/>
            </a:pPr>
            <a:r>
              <a:rPr lang="en-US" sz="1200" dirty="0"/>
              <a:t>Deposit on mica, buffer wash, add streptavidin, AFM</a:t>
            </a:r>
          </a:p>
        </p:txBody>
      </p:sp>
      <p:pic>
        <p:nvPicPr>
          <p:cNvPr id="65" name="Picture 64">
            <a:extLst>
              <a:ext uri="{FF2B5EF4-FFF2-40B4-BE49-F238E27FC236}">
                <a16:creationId xmlns:a16="http://schemas.microsoft.com/office/drawing/2014/main" id="{67B369B5-E09C-40E2-8C6D-50042A428433}"/>
              </a:ext>
            </a:extLst>
          </p:cNvPr>
          <p:cNvPicPr>
            <a:picLocks noChangeAspect="1"/>
          </p:cNvPicPr>
          <p:nvPr/>
        </p:nvPicPr>
        <p:blipFill>
          <a:blip r:embed="rId10"/>
          <a:stretch>
            <a:fillRect/>
          </a:stretch>
        </p:blipFill>
        <p:spPr>
          <a:xfrm>
            <a:off x="5621329" y="3675579"/>
            <a:ext cx="1585533" cy="1393469"/>
          </a:xfrm>
          <a:prstGeom prst="rect">
            <a:avLst/>
          </a:prstGeom>
        </p:spPr>
      </p:pic>
      <p:pic>
        <p:nvPicPr>
          <p:cNvPr id="66" name="Picture 65">
            <a:extLst>
              <a:ext uri="{FF2B5EF4-FFF2-40B4-BE49-F238E27FC236}">
                <a16:creationId xmlns:a16="http://schemas.microsoft.com/office/drawing/2014/main" id="{4AE4C05D-2EBA-4867-91F6-B54B23F126D1}"/>
              </a:ext>
            </a:extLst>
          </p:cNvPr>
          <p:cNvPicPr>
            <a:picLocks noChangeAspect="1"/>
          </p:cNvPicPr>
          <p:nvPr/>
        </p:nvPicPr>
        <p:blipFill>
          <a:blip r:embed="rId11"/>
          <a:stretch>
            <a:fillRect/>
          </a:stretch>
        </p:blipFill>
        <p:spPr>
          <a:xfrm>
            <a:off x="6298477" y="3747863"/>
            <a:ext cx="1136720" cy="1408195"/>
          </a:xfrm>
          <a:prstGeom prst="rect">
            <a:avLst/>
          </a:prstGeom>
        </p:spPr>
      </p:pic>
      <p:sp>
        <p:nvSpPr>
          <p:cNvPr id="8" name="Slide Number Placeholder 7">
            <a:extLst>
              <a:ext uri="{FF2B5EF4-FFF2-40B4-BE49-F238E27FC236}">
                <a16:creationId xmlns:a16="http://schemas.microsoft.com/office/drawing/2014/main" id="{48C4185C-DA73-4F5A-B7DE-AA85F834AE4A}"/>
              </a:ext>
            </a:extLst>
          </p:cNvPr>
          <p:cNvSpPr>
            <a:spLocks noGrp="1"/>
          </p:cNvSpPr>
          <p:nvPr>
            <p:ph type="sldNum" sz="quarter" idx="12"/>
          </p:nvPr>
        </p:nvSpPr>
        <p:spPr/>
        <p:txBody>
          <a:bodyPr/>
          <a:lstStyle/>
          <a:p>
            <a:fld id="{9D23B66A-CE92-4F70-B5A2-EE913266E6CF}" type="slidenum">
              <a:rPr lang="en-US" smtClean="0"/>
              <a:pPr/>
              <a:t>129</a:t>
            </a:fld>
            <a:r>
              <a:rPr lang="en-US"/>
              <a:t>/48</a:t>
            </a:r>
            <a:endParaRPr lang="en-US" dirty="0"/>
          </a:p>
        </p:txBody>
      </p:sp>
    </p:spTree>
    <p:custDataLst>
      <p:tags r:id="rId1"/>
    </p:custDataLst>
    <p:extLst>
      <p:ext uri="{BB962C8B-B14F-4D97-AF65-F5344CB8AC3E}">
        <p14:creationId xmlns:p14="http://schemas.microsoft.com/office/powerpoint/2010/main" val="3453608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3668"/>
                                        </p:tgtEl>
                                        <p:attrNameLst>
                                          <p:attrName>style.visibility</p:attrName>
                                        </p:attrNameLst>
                                      </p:cBhvr>
                                      <p:to>
                                        <p:strVal val="visible"/>
                                      </p:to>
                                    </p:set>
                                    <p:animEffect transition="in" filter="fade">
                                      <p:cBhvr>
                                        <p:cTn id="34" dur="500"/>
                                        <p:tgtEl>
                                          <p:spTgt spid="3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205"/>
            <a:ext cx="10515600" cy="847356"/>
          </a:xfrm>
        </p:spPr>
        <p:txBody>
          <a:bodyPr/>
          <a:lstStyle/>
          <a:p>
            <a:r>
              <a:rPr lang="en-US" dirty="0"/>
              <a:t>Practice of DNA tile self-assembly</a:t>
            </a:r>
          </a:p>
        </p:txBody>
      </p:sp>
      <p:grpSp>
        <p:nvGrpSpPr>
          <p:cNvPr id="7" name="Group 6"/>
          <p:cNvGrpSpPr/>
          <p:nvPr/>
        </p:nvGrpSpPr>
        <p:grpSpPr>
          <a:xfrm>
            <a:off x="4076880" y="1349652"/>
            <a:ext cx="4419600" cy="2205335"/>
            <a:chOff x="76200" y="1680865"/>
            <a:chExt cx="4419600" cy="2205335"/>
          </a:xfrm>
        </p:grpSpPr>
        <p:sp>
          <p:nvSpPr>
            <p:cNvPr id="6" name="Rounded Rectangle 5"/>
            <p:cNvSpPr/>
            <p:nvPr/>
          </p:nvSpPr>
          <p:spPr>
            <a:xfrm>
              <a:off x="76200" y="1680865"/>
              <a:ext cx="4419600" cy="22053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828800"/>
              <a:ext cx="73183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860223"/>
              <a:ext cx="18478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1828800"/>
              <a:ext cx="1676400" cy="1292662"/>
            </a:xfrm>
            <a:prstGeom prst="rect">
              <a:avLst/>
            </a:prstGeom>
            <a:noFill/>
          </p:spPr>
          <p:txBody>
            <a:bodyPr wrap="square" rtlCol="0">
              <a:spAutoFit/>
            </a:bodyPr>
            <a:lstStyle/>
            <a:p>
              <a:r>
                <a:rPr lang="en-US" b="1" dirty="0"/>
                <a:t>triple-crossover</a:t>
              </a:r>
              <a:r>
                <a:rPr lang="en-US" dirty="0"/>
                <a:t> tile </a:t>
              </a:r>
              <a:r>
                <a:rPr lang="en-US" sz="1400" dirty="0"/>
                <a:t>(</a:t>
              </a:r>
              <a:r>
                <a:rPr lang="en-US" sz="1400" dirty="0" err="1"/>
                <a:t>LaBean</a:t>
              </a:r>
              <a:r>
                <a:rPr lang="en-US" sz="1400" dirty="0"/>
                <a:t>, Yan, </a:t>
              </a:r>
              <a:r>
                <a:rPr lang="en-US" sz="1400" dirty="0" err="1"/>
                <a:t>Kopatsch</a:t>
              </a:r>
              <a:r>
                <a:rPr lang="en-US" sz="1400" dirty="0"/>
                <a:t>, Liu, </a:t>
              </a:r>
              <a:r>
                <a:rPr lang="en-US" sz="1400" dirty="0" err="1"/>
                <a:t>Winfree</a:t>
              </a:r>
              <a:r>
                <a:rPr lang="en-US" sz="1400" dirty="0"/>
                <a:t>, </a:t>
              </a:r>
              <a:r>
                <a:rPr lang="en-US" sz="1400" dirty="0" err="1"/>
                <a:t>Reif</a:t>
              </a:r>
              <a:r>
                <a:rPr lang="en-US" sz="1400" dirty="0"/>
                <a:t>, </a:t>
              </a:r>
              <a:r>
                <a:rPr lang="en-US" sz="1400" dirty="0" err="1"/>
                <a:t>Seeman</a:t>
              </a:r>
              <a:r>
                <a:rPr lang="en-US" sz="1400" dirty="0"/>
                <a:t>, </a:t>
              </a:r>
              <a:r>
                <a:rPr lang="en-US" sz="1400" i="1" dirty="0"/>
                <a:t>JACS</a:t>
              </a:r>
              <a:r>
                <a:rPr lang="en-US" sz="1400" dirty="0"/>
                <a:t> 2000)</a:t>
              </a:r>
              <a:endParaRPr lang="en-US" dirty="0"/>
            </a:p>
          </p:txBody>
        </p:sp>
      </p:grpSp>
      <p:grpSp>
        <p:nvGrpSpPr>
          <p:cNvPr id="9" name="Group 8"/>
          <p:cNvGrpSpPr/>
          <p:nvPr/>
        </p:nvGrpSpPr>
        <p:grpSpPr>
          <a:xfrm>
            <a:off x="8875733" y="1284899"/>
            <a:ext cx="3140074" cy="2411247"/>
            <a:chOff x="5916531" y="1474952"/>
            <a:chExt cx="3140074" cy="2411247"/>
          </a:xfrm>
        </p:grpSpPr>
        <p:sp>
          <p:nvSpPr>
            <p:cNvPr id="12" name="Rounded Rectangle 11"/>
            <p:cNvSpPr/>
            <p:nvPr/>
          </p:nvSpPr>
          <p:spPr>
            <a:xfrm>
              <a:off x="5916531" y="1474952"/>
              <a:ext cx="3140074" cy="241124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6742" y="2244815"/>
              <a:ext cx="1236064" cy="117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5008" y="2073169"/>
              <a:ext cx="1706661" cy="163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179754" y="1481673"/>
              <a:ext cx="2689705" cy="584775"/>
            </a:xfrm>
            <a:prstGeom prst="rect">
              <a:avLst/>
            </a:prstGeom>
            <a:noFill/>
          </p:spPr>
          <p:txBody>
            <a:bodyPr wrap="square" rtlCol="0">
              <a:spAutoFit/>
            </a:bodyPr>
            <a:lstStyle/>
            <a:p>
              <a:r>
                <a:rPr lang="de-DE" b="1" dirty="0"/>
                <a:t>4x4</a:t>
              </a:r>
              <a:r>
                <a:rPr lang="de-DE" dirty="0"/>
                <a:t> tile </a:t>
              </a:r>
              <a:r>
                <a:rPr lang="de-DE" sz="1400" dirty="0"/>
                <a:t>(Yan, Park, Finkelstein, Reif, LaBean, </a:t>
              </a:r>
              <a:r>
                <a:rPr lang="de-DE" sz="1400" i="1" dirty="0"/>
                <a:t>Science</a:t>
              </a:r>
              <a:r>
                <a:rPr lang="de-DE" sz="1400" dirty="0"/>
                <a:t> 2003)</a:t>
              </a:r>
              <a:endParaRPr lang="en-US" dirty="0"/>
            </a:p>
          </p:txBody>
        </p:sp>
      </p:grpSp>
      <p:grpSp>
        <p:nvGrpSpPr>
          <p:cNvPr id="19" name="Group 18">
            <a:extLst>
              <a:ext uri="{FF2B5EF4-FFF2-40B4-BE49-F238E27FC236}">
                <a16:creationId xmlns:a16="http://schemas.microsoft.com/office/drawing/2014/main" id="{28DE0D0B-59AE-47F8-9A95-6CC170A9A9FE}"/>
              </a:ext>
            </a:extLst>
          </p:cNvPr>
          <p:cNvGrpSpPr/>
          <p:nvPr/>
        </p:nvGrpSpPr>
        <p:grpSpPr>
          <a:xfrm>
            <a:off x="5369169" y="3939796"/>
            <a:ext cx="6511702" cy="2590800"/>
            <a:chOff x="5117590" y="3939796"/>
            <a:chExt cx="6511702" cy="2590800"/>
          </a:xfrm>
        </p:grpSpPr>
        <p:sp>
          <p:nvSpPr>
            <p:cNvPr id="13" name="Rounded Rectangle 12"/>
            <p:cNvSpPr/>
            <p:nvPr/>
          </p:nvSpPr>
          <p:spPr>
            <a:xfrm>
              <a:off x="5117590" y="3939796"/>
              <a:ext cx="6511702" cy="2590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4290" y="4574757"/>
              <a:ext cx="127158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5829" y="4524571"/>
              <a:ext cx="18383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521569" y="3939796"/>
              <a:ext cx="3646119" cy="584775"/>
            </a:xfrm>
            <a:prstGeom prst="rect">
              <a:avLst/>
            </a:prstGeom>
            <a:noFill/>
          </p:spPr>
          <p:txBody>
            <a:bodyPr wrap="square" rtlCol="0">
              <a:spAutoFit/>
            </a:bodyPr>
            <a:lstStyle/>
            <a:p>
              <a:r>
                <a:rPr lang="en-US" b="1" dirty="0"/>
                <a:t>DNA origami</a:t>
              </a:r>
              <a:r>
                <a:rPr lang="en-US" dirty="0"/>
                <a:t> tile </a:t>
              </a:r>
              <a:r>
                <a:rPr lang="en-US" sz="1400" dirty="0"/>
                <a:t>(Liu, Zhong, Wang, Seeman, </a:t>
              </a:r>
              <a:r>
                <a:rPr lang="en-US" sz="1400" i="1" dirty="0" err="1"/>
                <a:t>Angewandte</a:t>
              </a:r>
              <a:r>
                <a:rPr lang="en-US" sz="1400" i="1" dirty="0"/>
                <a:t> </a:t>
              </a:r>
              <a:r>
                <a:rPr lang="en-US" sz="1400" i="1" dirty="0" err="1"/>
                <a:t>Chemie</a:t>
              </a:r>
              <a:r>
                <a:rPr lang="en-US" sz="1400" dirty="0"/>
                <a:t> 2011)</a:t>
              </a:r>
              <a:endParaRPr lang="en-US" dirty="0"/>
            </a:p>
          </p:txBody>
        </p:sp>
        <p:sp>
          <p:nvSpPr>
            <p:cNvPr id="18" name="Rectangle 17">
              <a:extLst>
                <a:ext uri="{FF2B5EF4-FFF2-40B4-BE49-F238E27FC236}">
                  <a16:creationId xmlns:a16="http://schemas.microsoft.com/office/drawing/2014/main" id="{6FFC87D8-97DD-4BE7-9BC9-C26D1F079CFF}"/>
                </a:ext>
              </a:extLst>
            </p:cNvPr>
            <p:cNvSpPr/>
            <p:nvPr/>
          </p:nvSpPr>
          <p:spPr>
            <a:xfrm>
              <a:off x="9001225" y="4030182"/>
              <a:ext cx="2352575" cy="523220"/>
            </a:xfrm>
            <a:prstGeom prst="rect">
              <a:avLst/>
            </a:prstGeom>
          </p:spPr>
          <p:txBody>
            <a:bodyPr wrap="square">
              <a:spAutoFit/>
            </a:bodyPr>
            <a:lstStyle/>
            <a:p>
              <a:r>
                <a:rPr lang="en-US" sz="1400" dirty="0" err="1"/>
                <a:t>Tikhomirov</a:t>
              </a:r>
              <a:r>
                <a:rPr lang="en-US" sz="1400" dirty="0"/>
                <a:t>, Petersen, Qian</a:t>
              </a:r>
              <a:r>
                <a:rPr lang="en-US" sz="1400" i="1" dirty="0"/>
                <a:t>, Nature Nanotechnology</a:t>
              </a:r>
              <a:r>
                <a:rPr lang="en-US" sz="1400" dirty="0"/>
                <a:t> 2017</a:t>
              </a:r>
            </a:p>
          </p:txBody>
        </p:sp>
        <p:pic>
          <p:nvPicPr>
            <p:cNvPr id="26" name="Picture 25">
              <a:extLst>
                <a:ext uri="{FF2B5EF4-FFF2-40B4-BE49-F238E27FC236}">
                  <a16:creationId xmlns:a16="http://schemas.microsoft.com/office/drawing/2014/main" id="{C727DB3B-5876-4CFB-AC14-31AF37AB2AD2}"/>
                </a:ext>
              </a:extLst>
            </p:cNvPr>
            <p:cNvPicPr>
              <a:picLocks noChangeAspect="1"/>
            </p:cNvPicPr>
            <p:nvPr/>
          </p:nvPicPr>
          <p:blipFill>
            <a:blip r:embed="rId9"/>
            <a:stretch>
              <a:fillRect/>
            </a:stretch>
          </p:blipFill>
          <p:spPr>
            <a:xfrm rot="16200000">
              <a:off x="8654026" y="5171208"/>
              <a:ext cx="1143650" cy="535526"/>
            </a:xfrm>
            <a:prstGeom prst="rect">
              <a:avLst/>
            </a:prstGeom>
          </p:spPr>
        </p:pic>
        <p:pic>
          <p:nvPicPr>
            <p:cNvPr id="27" name="Picture 26">
              <a:extLst>
                <a:ext uri="{FF2B5EF4-FFF2-40B4-BE49-F238E27FC236}">
                  <a16:creationId xmlns:a16="http://schemas.microsoft.com/office/drawing/2014/main" id="{5623CD6A-3210-47B1-AEF6-C0E7AE7B0D77}"/>
                </a:ext>
              </a:extLst>
            </p:cNvPr>
            <p:cNvPicPr>
              <a:picLocks noChangeAspect="1"/>
            </p:cNvPicPr>
            <p:nvPr/>
          </p:nvPicPr>
          <p:blipFill>
            <a:blip r:embed="rId10"/>
            <a:stretch>
              <a:fillRect/>
            </a:stretch>
          </p:blipFill>
          <p:spPr>
            <a:xfrm>
              <a:off x="9602922" y="4550343"/>
              <a:ext cx="1828738" cy="1777256"/>
            </a:xfrm>
            <a:prstGeom prst="rect">
              <a:avLst/>
            </a:prstGeom>
          </p:spPr>
        </p:pic>
      </p:grpSp>
      <p:grpSp>
        <p:nvGrpSpPr>
          <p:cNvPr id="20" name="Group 19"/>
          <p:cNvGrpSpPr/>
          <p:nvPr/>
        </p:nvGrpSpPr>
        <p:grpSpPr>
          <a:xfrm>
            <a:off x="568569" y="3939796"/>
            <a:ext cx="4419600" cy="2590800"/>
            <a:chOff x="568569" y="3939796"/>
            <a:chExt cx="4419600" cy="2590800"/>
          </a:xfrm>
        </p:grpSpPr>
        <p:sp>
          <p:nvSpPr>
            <p:cNvPr id="11" name="Rounded Rectangle 10"/>
            <p:cNvSpPr/>
            <p:nvPr/>
          </p:nvSpPr>
          <p:spPr>
            <a:xfrm>
              <a:off x="568569" y="3939796"/>
              <a:ext cx="4419600" cy="2590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235" y="5490676"/>
              <a:ext cx="2275483" cy="65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1327" y="4074163"/>
              <a:ext cx="2800350" cy="800219"/>
            </a:xfrm>
            <a:prstGeom prst="rect">
              <a:avLst/>
            </a:prstGeom>
            <a:noFill/>
          </p:spPr>
          <p:txBody>
            <a:bodyPr wrap="square" rtlCol="0">
              <a:spAutoFit/>
            </a:bodyPr>
            <a:lstStyle/>
            <a:p>
              <a:r>
                <a:rPr lang="en-US" b="1" dirty="0"/>
                <a:t>single-stranded</a:t>
              </a:r>
              <a:r>
                <a:rPr lang="en-US" dirty="0"/>
                <a:t> tile </a:t>
              </a:r>
              <a:r>
                <a:rPr lang="en-US" sz="1400" dirty="0"/>
                <a:t>(Yin, </a:t>
              </a:r>
              <a:r>
                <a:rPr lang="en-US" sz="1400" dirty="0" err="1"/>
                <a:t>Hariadi</a:t>
              </a:r>
              <a:r>
                <a:rPr lang="en-US" sz="1400" dirty="0"/>
                <a:t>, </a:t>
              </a:r>
              <a:r>
                <a:rPr lang="en-US" sz="1400" dirty="0" err="1"/>
                <a:t>Sahu</a:t>
              </a:r>
              <a:r>
                <a:rPr lang="en-US" sz="1400" dirty="0"/>
                <a:t>, Choi, Park, </a:t>
              </a:r>
              <a:r>
                <a:rPr lang="en-US" sz="1400" dirty="0" err="1"/>
                <a:t>LaBean</a:t>
              </a:r>
              <a:r>
                <a:rPr lang="en-US" sz="1400" dirty="0"/>
                <a:t>, </a:t>
              </a:r>
              <a:r>
                <a:rPr lang="en-US" sz="1400" dirty="0" err="1"/>
                <a:t>Reif</a:t>
              </a:r>
              <a:r>
                <a:rPr lang="en-US" sz="1400" dirty="0"/>
                <a:t>, </a:t>
              </a:r>
              <a:r>
                <a:rPr lang="en-US" sz="1400" i="1" dirty="0"/>
                <a:t>Science</a:t>
              </a:r>
              <a:r>
                <a:rPr lang="en-US" sz="1400" dirty="0"/>
                <a:t> 2008)</a:t>
              </a:r>
              <a:endParaRPr lang="en-US" dirty="0"/>
            </a:p>
          </p:txBody>
        </p:sp>
        <p:pic>
          <p:nvPicPr>
            <p:cNvPr id="21" name="Picture 20">
              <a:extLst>
                <a:ext uri="{FF2B5EF4-FFF2-40B4-BE49-F238E27FC236}">
                  <a16:creationId xmlns:a16="http://schemas.microsoft.com/office/drawing/2014/main" id="{9A4DB44A-EFDB-458B-BDB5-492419F2F99E}"/>
                </a:ext>
              </a:extLst>
            </p:cNvPr>
            <p:cNvPicPr>
              <a:picLocks noChangeAspect="1"/>
            </p:cNvPicPr>
            <p:nvPr/>
          </p:nvPicPr>
          <p:blipFill>
            <a:blip r:embed="rId12"/>
            <a:stretch>
              <a:fillRect/>
            </a:stretch>
          </p:blipFill>
          <p:spPr>
            <a:xfrm>
              <a:off x="3125670" y="5639466"/>
              <a:ext cx="466725" cy="466725"/>
            </a:xfrm>
            <a:prstGeom prst="rect">
              <a:avLst/>
            </a:prstGeom>
          </p:spPr>
        </p:pic>
        <p:pic>
          <p:nvPicPr>
            <p:cNvPr id="22" name="Picture 21">
              <a:extLst>
                <a:ext uri="{FF2B5EF4-FFF2-40B4-BE49-F238E27FC236}">
                  <a16:creationId xmlns:a16="http://schemas.microsoft.com/office/drawing/2014/main" id="{4449096D-DDED-43BC-916B-40DF17800221}"/>
                </a:ext>
              </a:extLst>
            </p:cNvPr>
            <p:cNvPicPr>
              <a:picLocks noChangeAspect="1"/>
            </p:cNvPicPr>
            <p:nvPr/>
          </p:nvPicPr>
          <p:blipFill>
            <a:blip r:embed="rId13"/>
            <a:stretch>
              <a:fillRect/>
            </a:stretch>
          </p:blipFill>
          <p:spPr>
            <a:xfrm>
              <a:off x="3714475" y="5639466"/>
              <a:ext cx="485775" cy="438150"/>
            </a:xfrm>
            <a:prstGeom prst="rect">
              <a:avLst/>
            </a:prstGeom>
          </p:spPr>
        </p:pic>
        <p:pic>
          <p:nvPicPr>
            <p:cNvPr id="23" name="Picture 22">
              <a:extLst>
                <a:ext uri="{FF2B5EF4-FFF2-40B4-BE49-F238E27FC236}">
                  <a16:creationId xmlns:a16="http://schemas.microsoft.com/office/drawing/2014/main" id="{544D7B0D-3C75-4892-944E-CED662606A92}"/>
                </a:ext>
              </a:extLst>
            </p:cNvPr>
            <p:cNvPicPr>
              <a:picLocks noChangeAspect="1"/>
            </p:cNvPicPr>
            <p:nvPr/>
          </p:nvPicPr>
          <p:blipFill>
            <a:blip r:embed="rId14"/>
            <a:stretch>
              <a:fillRect/>
            </a:stretch>
          </p:blipFill>
          <p:spPr>
            <a:xfrm>
              <a:off x="4322331" y="5639466"/>
              <a:ext cx="466725" cy="447675"/>
            </a:xfrm>
            <a:prstGeom prst="rect">
              <a:avLst/>
            </a:prstGeom>
          </p:spPr>
        </p:pic>
        <p:pic>
          <p:nvPicPr>
            <p:cNvPr id="33" name="Picture 7">
              <a:extLst>
                <a:ext uri="{FF2B5EF4-FFF2-40B4-BE49-F238E27FC236}">
                  <a16:creationId xmlns:a16="http://schemas.microsoft.com/office/drawing/2014/main" id="{AF52463A-257A-4AB6-A21B-9FA69A4DF7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43935" y="4171730"/>
              <a:ext cx="10287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32063" y="6214871"/>
              <a:ext cx="684330" cy="276999"/>
            </a:xfrm>
            <a:prstGeom prst="rect">
              <a:avLst/>
            </a:prstGeom>
            <a:noFill/>
          </p:spPr>
          <p:txBody>
            <a:bodyPr wrap="square" rtlCol="0">
              <a:spAutoFit/>
            </a:bodyPr>
            <a:lstStyle/>
            <a:p>
              <a:r>
                <a:rPr lang="en-US" sz="1200" dirty="0"/>
                <a:t>150 nm</a:t>
              </a:r>
            </a:p>
          </p:txBody>
        </p:sp>
        <p:cxnSp>
          <p:nvCxnSpPr>
            <p:cNvPr id="17" name="Straight Connector 16"/>
            <p:cNvCxnSpPr/>
            <p:nvPr/>
          </p:nvCxnSpPr>
          <p:spPr>
            <a:xfrm>
              <a:off x="3718157" y="6238452"/>
              <a:ext cx="47841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F132DEC8-5008-42EE-8008-FA21706B04C2}"/>
              </a:ext>
            </a:extLst>
          </p:cNvPr>
          <p:cNvGrpSpPr/>
          <p:nvPr/>
        </p:nvGrpSpPr>
        <p:grpSpPr>
          <a:xfrm>
            <a:off x="253646" y="1349652"/>
            <a:ext cx="3556354" cy="2205335"/>
            <a:chOff x="253646" y="1349652"/>
            <a:chExt cx="3556354" cy="2205335"/>
          </a:xfrm>
        </p:grpSpPr>
        <p:sp>
          <p:nvSpPr>
            <p:cNvPr id="34" name="Rounded Rectangle 5">
              <a:extLst>
                <a:ext uri="{FF2B5EF4-FFF2-40B4-BE49-F238E27FC236}">
                  <a16:creationId xmlns:a16="http://schemas.microsoft.com/office/drawing/2014/main" id="{F0C78AEE-F7FA-4B0E-93B3-A1D88A6ACA50}"/>
                </a:ext>
              </a:extLst>
            </p:cNvPr>
            <p:cNvSpPr/>
            <p:nvPr/>
          </p:nvSpPr>
          <p:spPr>
            <a:xfrm>
              <a:off x="253646" y="1349652"/>
              <a:ext cx="3556354" cy="22053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7" name="TextBox 36">
              <a:extLst>
                <a:ext uri="{FF2B5EF4-FFF2-40B4-BE49-F238E27FC236}">
                  <a16:creationId xmlns:a16="http://schemas.microsoft.com/office/drawing/2014/main" id="{1014A329-4420-4FD5-B843-4AACCC475F9B}"/>
                </a:ext>
              </a:extLst>
            </p:cNvPr>
            <p:cNvSpPr txBox="1"/>
            <p:nvPr/>
          </p:nvSpPr>
          <p:spPr>
            <a:xfrm>
              <a:off x="253646" y="1497587"/>
              <a:ext cx="1676400" cy="1292662"/>
            </a:xfrm>
            <a:prstGeom prst="rect">
              <a:avLst/>
            </a:prstGeom>
            <a:noFill/>
          </p:spPr>
          <p:txBody>
            <a:bodyPr wrap="square" rtlCol="0">
              <a:spAutoFit/>
            </a:bodyPr>
            <a:lstStyle/>
            <a:p>
              <a:r>
                <a:rPr lang="en-US" b="1" dirty="0"/>
                <a:t>double-crossover</a:t>
              </a:r>
              <a:r>
                <a:rPr lang="en-US" dirty="0"/>
                <a:t> tile </a:t>
              </a:r>
              <a:r>
                <a:rPr lang="en-US" sz="1400" dirty="0"/>
                <a:t>(Winfree, Liu, </a:t>
              </a:r>
              <a:r>
                <a:rPr lang="en-US" sz="1400" dirty="0" err="1"/>
                <a:t>Wenzler</a:t>
              </a:r>
              <a:r>
                <a:rPr lang="en-US" sz="1400" dirty="0"/>
                <a:t>, Seeman, </a:t>
              </a:r>
              <a:r>
                <a:rPr lang="en-US" sz="1400" i="1" dirty="0"/>
                <a:t>Nature</a:t>
              </a:r>
              <a:r>
                <a:rPr lang="en-US" sz="1400" dirty="0"/>
                <a:t> 1998)</a:t>
              </a:r>
              <a:endParaRPr lang="en-US" dirty="0"/>
            </a:p>
          </p:txBody>
        </p:sp>
        <p:pic>
          <p:nvPicPr>
            <p:cNvPr id="14" name="Picture 13">
              <a:extLst>
                <a:ext uri="{FF2B5EF4-FFF2-40B4-BE49-F238E27FC236}">
                  <a16:creationId xmlns:a16="http://schemas.microsoft.com/office/drawing/2014/main" id="{C7194398-9725-4C45-8271-5798ED236C46}"/>
                </a:ext>
              </a:extLst>
            </p:cNvPr>
            <p:cNvPicPr>
              <a:picLocks noChangeAspect="1"/>
            </p:cNvPicPr>
            <p:nvPr/>
          </p:nvPicPr>
          <p:blipFill>
            <a:blip r:embed="rId16"/>
            <a:stretch>
              <a:fillRect/>
            </a:stretch>
          </p:blipFill>
          <p:spPr>
            <a:xfrm>
              <a:off x="1852987" y="1497587"/>
              <a:ext cx="1881947" cy="702533"/>
            </a:xfrm>
            <a:prstGeom prst="rect">
              <a:avLst/>
            </a:prstGeom>
          </p:spPr>
        </p:pic>
        <p:pic>
          <p:nvPicPr>
            <p:cNvPr id="24" name="Picture 23">
              <a:extLst>
                <a:ext uri="{FF2B5EF4-FFF2-40B4-BE49-F238E27FC236}">
                  <a16:creationId xmlns:a16="http://schemas.microsoft.com/office/drawing/2014/main" id="{DA6B58F3-DF9D-415B-A0E1-72E0B51AB5A5}"/>
                </a:ext>
              </a:extLst>
            </p:cNvPr>
            <p:cNvPicPr>
              <a:picLocks noChangeAspect="1"/>
            </p:cNvPicPr>
            <p:nvPr/>
          </p:nvPicPr>
          <p:blipFill rotWithShape="1">
            <a:blip r:embed="rId17"/>
            <a:srcRect r="17260"/>
            <a:stretch/>
          </p:blipFill>
          <p:spPr>
            <a:xfrm>
              <a:off x="1852987" y="2282507"/>
              <a:ext cx="1881947" cy="1101693"/>
            </a:xfrm>
            <a:prstGeom prst="rect">
              <a:avLst/>
            </a:prstGeom>
          </p:spPr>
        </p:pic>
      </p:grpSp>
      <p:sp>
        <p:nvSpPr>
          <p:cNvPr id="3" name="Slide Number Placeholder 2">
            <a:extLst>
              <a:ext uri="{FF2B5EF4-FFF2-40B4-BE49-F238E27FC236}">
                <a16:creationId xmlns:a16="http://schemas.microsoft.com/office/drawing/2014/main" id="{62C83256-BEDF-4119-A5FA-4F60EF3F94BF}"/>
              </a:ext>
            </a:extLst>
          </p:cNvPr>
          <p:cNvSpPr>
            <a:spLocks noGrp="1"/>
          </p:cNvSpPr>
          <p:nvPr>
            <p:ph type="sldNum" sz="quarter" idx="12"/>
          </p:nvPr>
        </p:nvSpPr>
        <p:spPr/>
        <p:txBody>
          <a:bodyPr/>
          <a:lstStyle/>
          <a:p>
            <a:fld id="{DDDDC0DD-A20C-43E8-BBF5-AC705073E80B}" type="slidenum">
              <a:rPr lang="en-US" smtClean="0"/>
              <a:t>13</a:t>
            </a:fld>
            <a:endParaRPr lang="en-US"/>
          </a:p>
        </p:txBody>
      </p:sp>
    </p:spTree>
    <p:extLst>
      <p:ext uri="{BB962C8B-B14F-4D97-AF65-F5344CB8AC3E}">
        <p14:creationId xmlns:p14="http://schemas.microsoft.com/office/powerpoint/2010/main" val="2853655839"/>
      </p:ext>
    </p:extLst>
  </p:cSld>
  <p:clrMapOvr>
    <a:masterClrMapping/>
  </p:clrMapOvr>
  <mc:AlternateContent xmlns:mc="http://schemas.openxmlformats.org/markup-compatibility/2006" xmlns:p14="http://schemas.microsoft.com/office/powerpoint/2010/main">
    <mc:Choice Requires="p14">
      <p:transition p14:dur="0" advTm="9940"/>
    </mc:Choice>
    <mc:Fallback xmlns="">
      <p:transition advTm="994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Results</a:t>
            </a:r>
          </a:p>
        </p:txBody>
      </p:sp>
      <p:grpSp>
        <p:nvGrpSpPr>
          <p:cNvPr id="9" name="Group 8">
            <a:extLst>
              <a:ext uri="{FF2B5EF4-FFF2-40B4-BE49-F238E27FC236}">
                <a16:creationId xmlns:a16="http://schemas.microsoft.com/office/drawing/2014/main" id="{B3C3BC95-4F4F-4656-838C-1CE015D23AFA}"/>
              </a:ext>
            </a:extLst>
          </p:cNvPr>
          <p:cNvGrpSpPr/>
          <p:nvPr/>
        </p:nvGrpSpPr>
        <p:grpSpPr>
          <a:xfrm>
            <a:off x="4858539" y="3136106"/>
            <a:ext cx="5872163" cy="1754326"/>
            <a:chOff x="4693039" y="1050019"/>
            <a:chExt cx="5872163" cy="1754326"/>
          </a:xfrm>
        </p:grpSpPr>
        <p:sp>
          <p:nvSpPr>
            <p:cNvPr id="6" name="TextBox 5"/>
            <p:cNvSpPr txBox="1"/>
            <p:nvPr/>
          </p:nvSpPr>
          <p:spPr>
            <a:xfrm>
              <a:off x="4693039" y="1050019"/>
              <a:ext cx="5872163" cy="1754326"/>
            </a:xfrm>
            <a:prstGeom prst="rect">
              <a:avLst/>
            </a:prstGeom>
            <a:solidFill>
              <a:schemeClr val="tx1"/>
            </a:solidFill>
          </p:spPr>
          <p:txBody>
            <a:bodyPr wrap="square" rtlCol="0">
              <a:spAutoFit/>
            </a:bodyPr>
            <a:lstStyle/>
            <a:p>
              <a:r>
                <a:rPr lang="en-US" b="1" dirty="0">
                  <a:solidFill>
                    <a:schemeClr val="bg1"/>
                  </a:solidFill>
                  <a:latin typeface="Consolas" panose="020B0609020204030204" pitchFamily="49" charset="0"/>
                </a:rPr>
                <a:t>def</a:t>
              </a:r>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test_parity</a:t>
              </a:r>
              <a:r>
                <a:rPr lang="en-US" dirty="0">
                  <a:solidFill>
                    <a:schemeClr val="bg1"/>
                  </a:solidFill>
                  <a:latin typeface="Consolas" panose="020B0609020204030204" pitchFamily="49" charset="0"/>
                </a:rPr>
                <a:t>():</a:t>
              </a:r>
            </a:p>
            <a:p>
              <a:r>
                <a:rPr lang="en-US" dirty="0">
                  <a:solidFill>
                    <a:schemeClr val="bg1"/>
                  </a:solidFill>
                  <a:latin typeface="Consolas" panose="020B0609020204030204" pitchFamily="49" charset="0"/>
                </a:rPr>
                <a:t>    actual = parity('100101')</a:t>
              </a:r>
            </a:p>
            <a:p>
              <a:endParaRPr lang="en-US" dirty="0">
                <a:solidFill>
                  <a:schemeClr val="bg1"/>
                </a:solidFill>
                <a:latin typeface="Consolas" panose="020B0609020204030204" pitchFamily="49" charset="0"/>
              </a:endParaRPr>
            </a:p>
            <a:p>
              <a:r>
                <a:rPr lang="en-US" dirty="0">
                  <a:solidFill>
                    <a:schemeClr val="bg1"/>
                  </a:solidFill>
                  <a:latin typeface="Consolas" panose="020B0609020204030204" pitchFamily="49" charset="0"/>
                </a:rPr>
                <a:t>    expected = </a:t>
              </a:r>
            </a:p>
            <a:p>
              <a:endParaRPr lang="en-US" dirty="0">
                <a:solidFill>
                  <a:schemeClr val="bg1"/>
                </a:solidFill>
                <a:latin typeface="Consolas" panose="020B0609020204030204" pitchFamily="49" charset="0"/>
              </a:endParaRPr>
            </a:p>
            <a:p>
              <a:r>
                <a:rPr lang="en-US" dirty="0">
                  <a:solidFill>
                    <a:schemeClr val="bg1"/>
                  </a:solidFill>
                  <a:latin typeface="Consolas" panose="020B0609020204030204" pitchFamily="49" charset="0"/>
                </a:rPr>
                <a:t>    </a:t>
              </a:r>
              <a:r>
                <a:rPr lang="en-US" dirty="0" err="1">
                  <a:solidFill>
                    <a:schemeClr val="bg1"/>
                  </a:solidFill>
                  <a:latin typeface="Consolas" panose="020B0609020204030204" pitchFamily="49" charset="0"/>
                </a:rPr>
                <a:t>assertEquals</a:t>
              </a:r>
              <a:r>
                <a:rPr lang="en-US" dirty="0">
                  <a:solidFill>
                    <a:schemeClr val="bg1"/>
                  </a:solidFill>
                  <a:latin typeface="Consolas" panose="020B0609020204030204" pitchFamily="49" charset="0"/>
                </a:rPr>
                <a:t>(expected, actual)</a:t>
              </a:r>
            </a:p>
          </p:txBody>
        </p:sp>
        <p:pic>
          <p:nvPicPr>
            <p:cNvPr id="3" name="Picture 2">
              <a:extLst>
                <a:ext uri="{FF2B5EF4-FFF2-40B4-BE49-F238E27FC236}">
                  <a16:creationId xmlns:a16="http://schemas.microsoft.com/office/drawing/2014/main" id="{FE88898D-A62D-4AEB-9660-2375859A222D}"/>
                </a:ext>
              </a:extLst>
            </p:cNvPr>
            <p:cNvPicPr>
              <a:picLocks noChangeAspect="1"/>
            </p:cNvPicPr>
            <p:nvPr/>
          </p:nvPicPr>
          <p:blipFill rotWithShape="1">
            <a:blip r:embed="rId3">
              <a:extLst>
                <a:ext uri="{28A0092B-C50C-407E-A947-70E740481C1C}">
                  <a14:useLocalDpi xmlns:a14="http://schemas.microsoft.com/office/drawing/2010/main" val="0"/>
                </a:ext>
              </a:extLst>
            </a:blip>
            <a:srcRect r="68364"/>
            <a:stretch/>
          </p:blipFill>
          <p:spPr>
            <a:xfrm>
              <a:off x="6633003" y="1744808"/>
              <a:ext cx="3857131" cy="631449"/>
            </a:xfrm>
            <a:prstGeom prst="rect">
              <a:avLst/>
            </a:prstGeom>
          </p:spPr>
        </p:pic>
      </p:grpSp>
      <p:sp>
        <p:nvSpPr>
          <p:cNvPr id="7" name="Slide Number Placeholder 6">
            <a:extLst>
              <a:ext uri="{FF2B5EF4-FFF2-40B4-BE49-F238E27FC236}">
                <a16:creationId xmlns:a16="http://schemas.microsoft.com/office/drawing/2014/main" id="{079C6BCF-EB93-4DB1-B32E-8BFE78EB47D4}"/>
              </a:ext>
            </a:extLst>
          </p:cNvPr>
          <p:cNvSpPr>
            <a:spLocks noGrp="1"/>
          </p:cNvSpPr>
          <p:nvPr>
            <p:ph type="sldNum" sz="quarter" idx="12"/>
          </p:nvPr>
        </p:nvSpPr>
        <p:spPr/>
        <p:txBody>
          <a:bodyPr/>
          <a:lstStyle/>
          <a:p>
            <a:fld id="{9D23B66A-CE92-4F70-B5A2-EE913266E6CF}" type="slidenum">
              <a:rPr lang="en-US" smtClean="0"/>
              <a:pPr/>
              <a:t>130</a:t>
            </a:fld>
            <a:r>
              <a:rPr lang="en-US"/>
              <a:t>/48</a:t>
            </a:r>
            <a:endParaRPr lang="en-US" dirty="0"/>
          </a:p>
        </p:txBody>
      </p:sp>
    </p:spTree>
    <p:extLst>
      <p:ext uri="{BB962C8B-B14F-4D97-AF65-F5344CB8AC3E}">
        <p14:creationId xmlns:p14="http://schemas.microsoft.com/office/powerpoint/2010/main" val="8323859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4411" y="3402351"/>
            <a:ext cx="1055894" cy="369332"/>
          </a:xfrm>
          <a:prstGeom prst="rect">
            <a:avLst/>
          </a:prstGeom>
          <a:noFill/>
        </p:spPr>
        <p:txBody>
          <a:bodyPr wrap="square" rtlCol="0">
            <a:spAutoFit/>
          </a:bodyPr>
          <a:lstStyle/>
          <a:p>
            <a:r>
              <a:rPr lang="en-US" dirty="0"/>
              <a:t>100 nm</a:t>
            </a:r>
          </a:p>
        </p:txBody>
      </p:sp>
      <p:sp>
        <p:nvSpPr>
          <p:cNvPr id="7" name="TextBox 6">
            <a:extLst>
              <a:ext uri="{FF2B5EF4-FFF2-40B4-BE49-F238E27FC236}">
                <a16:creationId xmlns:a16="http://schemas.microsoft.com/office/drawing/2014/main" id="{8524F63C-A23C-4CCD-A150-B261A09E4D75}"/>
              </a:ext>
            </a:extLst>
          </p:cNvPr>
          <p:cNvSpPr txBox="1"/>
          <p:nvPr/>
        </p:nvSpPr>
        <p:spPr>
          <a:xfrm>
            <a:off x="361073" y="142951"/>
            <a:ext cx="1331208" cy="369332"/>
          </a:xfrm>
          <a:prstGeom prst="rect">
            <a:avLst/>
          </a:prstGeom>
          <a:noFill/>
        </p:spPr>
        <p:txBody>
          <a:bodyPr wrap="square" rtlCol="0">
            <a:spAutoFit/>
          </a:bodyPr>
          <a:lstStyle/>
          <a:p>
            <a:r>
              <a:rPr lang="en-US" cap="small" dirty="0"/>
              <a:t>Sorting</a:t>
            </a:r>
          </a:p>
        </p:txBody>
      </p:sp>
      <p:sp>
        <p:nvSpPr>
          <p:cNvPr id="69" name="TextBox 68">
            <a:extLst>
              <a:ext uri="{FF2B5EF4-FFF2-40B4-BE49-F238E27FC236}">
                <a16:creationId xmlns:a16="http://schemas.microsoft.com/office/drawing/2014/main" id="{2958CD1F-0F0E-410F-A8E6-0FD29F047E03}"/>
              </a:ext>
            </a:extLst>
          </p:cNvPr>
          <p:cNvSpPr txBox="1"/>
          <p:nvPr/>
        </p:nvSpPr>
        <p:spPr>
          <a:xfrm>
            <a:off x="2727158" y="142951"/>
            <a:ext cx="2347154" cy="369332"/>
          </a:xfrm>
          <a:prstGeom prst="rect">
            <a:avLst/>
          </a:prstGeom>
          <a:noFill/>
        </p:spPr>
        <p:txBody>
          <a:bodyPr wrap="square" rtlCol="0">
            <a:spAutoFit/>
          </a:bodyPr>
          <a:lstStyle/>
          <a:p>
            <a:r>
              <a:rPr lang="en-US" cap="small" dirty="0"/>
              <a:t>Parity</a:t>
            </a:r>
          </a:p>
        </p:txBody>
      </p:sp>
      <p:sp>
        <p:nvSpPr>
          <p:cNvPr id="73" name="TextBox 72">
            <a:extLst>
              <a:ext uri="{FF2B5EF4-FFF2-40B4-BE49-F238E27FC236}">
                <a16:creationId xmlns:a16="http://schemas.microsoft.com/office/drawing/2014/main" id="{97528B72-22D2-4247-A8A4-4FB01C7A50BF}"/>
              </a:ext>
            </a:extLst>
          </p:cNvPr>
          <p:cNvSpPr txBox="1"/>
          <p:nvPr/>
        </p:nvSpPr>
        <p:spPr>
          <a:xfrm>
            <a:off x="5851917" y="142951"/>
            <a:ext cx="2347154" cy="369332"/>
          </a:xfrm>
          <a:prstGeom prst="rect">
            <a:avLst/>
          </a:prstGeom>
          <a:noFill/>
        </p:spPr>
        <p:txBody>
          <a:bodyPr wrap="square" rtlCol="0">
            <a:spAutoFit/>
          </a:bodyPr>
          <a:lstStyle/>
          <a:p>
            <a:r>
              <a:rPr lang="en-US" cap="small" dirty="0"/>
              <a:t>MultipleOf3</a:t>
            </a:r>
          </a:p>
        </p:txBody>
      </p:sp>
      <p:pic>
        <p:nvPicPr>
          <p:cNvPr id="3" name="Picture 2">
            <a:extLst>
              <a:ext uri="{FF2B5EF4-FFF2-40B4-BE49-F238E27FC236}">
                <a16:creationId xmlns:a16="http://schemas.microsoft.com/office/drawing/2014/main" id="{E53E25FB-4A2D-4535-883A-DD35035C1489}"/>
              </a:ext>
            </a:extLst>
          </p:cNvPr>
          <p:cNvPicPr>
            <a:picLocks noChangeAspect="1"/>
          </p:cNvPicPr>
          <p:nvPr/>
        </p:nvPicPr>
        <p:blipFill rotWithShape="1">
          <a:blip r:embed="rId4"/>
          <a:srcRect r="66746"/>
          <a:stretch/>
        </p:blipFill>
        <p:spPr>
          <a:xfrm>
            <a:off x="361073" y="568156"/>
            <a:ext cx="2109960" cy="973413"/>
          </a:xfrm>
          <a:prstGeom prst="rect">
            <a:avLst/>
          </a:prstGeom>
        </p:spPr>
      </p:pic>
      <p:pic>
        <p:nvPicPr>
          <p:cNvPr id="70" name="Picture 69">
            <a:extLst>
              <a:ext uri="{FF2B5EF4-FFF2-40B4-BE49-F238E27FC236}">
                <a16:creationId xmlns:a16="http://schemas.microsoft.com/office/drawing/2014/main" id="{9373B12B-765C-4A26-B86B-E2A3887970E9}"/>
              </a:ext>
            </a:extLst>
          </p:cNvPr>
          <p:cNvPicPr>
            <a:picLocks noChangeAspect="1"/>
          </p:cNvPicPr>
          <p:nvPr/>
        </p:nvPicPr>
        <p:blipFill rotWithShape="1">
          <a:blip r:embed="rId4"/>
          <a:srcRect l="33173" r="33574"/>
          <a:stretch/>
        </p:blipFill>
        <p:spPr>
          <a:xfrm>
            <a:off x="361073" y="1541569"/>
            <a:ext cx="2109961" cy="973413"/>
          </a:xfrm>
          <a:prstGeom prst="rect">
            <a:avLst/>
          </a:prstGeom>
        </p:spPr>
      </p:pic>
      <p:pic>
        <p:nvPicPr>
          <p:cNvPr id="71" name="Picture 70">
            <a:extLst>
              <a:ext uri="{FF2B5EF4-FFF2-40B4-BE49-F238E27FC236}">
                <a16:creationId xmlns:a16="http://schemas.microsoft.com/office/drawing/2014/main" id="{E4AA3DA7-105C-4066-8BB3-11FADDBDF6A8}"/>
              </a:ext>
            </a:extLst>
          </p:cNvPr>
          <p:cNvPicPr>
            <a:picLocks noChangeAspect="1"/>
          </p:cNvPicPr>
          <p:nvPr/>
        </p:nvPicPr>
        <p:blipFill rotWithShape="1">
          <a:blip r:embed="rId4"/>
          <a:srcRect l="66510"/>
          <a:stretch/>
        </p:blipFill>
        <p:spPr>
          <a:xfrm>
            <a:off x="361073" y="2514982"/>
            <a:ext cx="2109961" cy="966529"/>
          </a:xfrm>
          <a:prstGeom prst="rect">
            <a:avLst/>
          </a:prstGeom>
        </p:spPr>
      </p:pic>
      <p:pic>
        <p:nvPicPr>
          <p:cNvPr id="9" name="Picture 8">
            <a:extLst>
              <a:ext uri="{FF2B5EF4-FFF2-40B4-BE49-F238E27FC236}">
                <a16:creationId xmlns:a16="http://schemas.microsoft.com/office/drawing/2014/main" id="{69C0DD2A-9672-45A1-B371-2E4E59E419B1}"/>
              </a:ext>
            </a:extLst>
          </p:cNvPr>
          <p:cNvPicPr>
            <a:picLocks noChangeAspect="1"/>
          </p:cNvPicPr>
          <p:nvPr/>
        </p:nvPicPr>
        <p:blipFill>
          <a:blip r:embed="rId5"/>
          <a:stretch>
            <a:fillRect/>
          </a:stretch>
        </p:blipFill>
        <p:spPr>
          <a:xfrm>
            <a:off x="2731670" y="512283"/>
            <a:ext cx="2933834" cy="4483753"/>
          </a:xfrm>
          <a:prstGeom prst="rect">
            <a:avLst/>
          </a:prstGeom>
        </p:spPr>
      </p:pic>
      <p:pic>
        <p:nvPicPr>
          <p:cNvPr id="10" name="Picture 9">
            <a:extLst>
              <a:ext uri="{FF2B5EF4-FFF2-40B4-BE49-F238E27FC236}">
                <a16:creationId xmlns:a16="http://schemas.microsoft.com/office/drawing/2014/main" id="{EF974531-6002-4BF8-9AE1-3C41A4140C92}"/>
              </a:ext>
            </a:extLst>
          </p:cNvPr>
          <p:cNvPicPr>
            <a:picLocks noChangeAspect="1"/>
          </p:cNvPicPr>
          <p:nvPr/>
        </p:nvPicPr>
        <p:blipFill>
          <a:blip r:embed="rId6"/>
          <a:stretch>
            <a:fillRect/>
          </a:stretch>
        </p:blipFill>
        <p:spPr>
          <a:xfrm>
            <a:off x="5851917" y="497583"/>
            <a:ext cx="2895368" cy="3061383"/>
          </a:xfrm>
          <a:prstGeom prst="rect">
            <a:avLst/>
          </a:prstGeom>
        </p:spPr>
      </p:pic>
      <p:pic>
        <p:nvPicPr>
          <p:cNvPr id="11" name="Picture 10">
            <a:extLst>
              <a:ext uri="{FF2B5EF4-FFF2-40B4-BE49-F238E27FC236}">
                <a16:creationId xmlns:a16="http://schemas.microsoft.com/office/drawing/2014/main" id="{23B20591-29D3-481E-95C9-C67BF57F9971}"/>
              </a:ext>
            </a:extLst>
          </p:cNvPr>
          <p:cNvPicPr>
            <a:picLocks noChangeAspect="1"/>
          </p:cNvPicPr>
          <p:nvPr/>
        </p:nvPicPr>
        <p:blipFill>
          <a:blip r:embed="rId7"/>
          <a:stretch>
            <a:fillRect/>
          </a:stretch>
        </p:blipFill>
        <p:spPr>
          <a:xfrm>
            <a:off x="8968642" y="497583"/>
            <a:ext cx="2875979" cy="3038502"/>
          </a:xfrm>
          <a:prstGeom prst="rect">
            <a:avLst/>
          </a:prstGeom>
        </p:spPr>
      </p:pic>
      <p:sp>
        <p:nvSpPr>
          <p:cNvPr id="77" name="TextBox 76">
            <a:extLst>
              <a:ext uri="{FF2B5EF4-FFF2-40B4-BE49-F238E27FC236}">
                <a16:creationId xmlns:a16="http://schemas.microsoft.com/office/drawing/2014/main" id="{D5EFA64B-064E-4F15-9598-9852895CD549}"/>
              </a:ext>
            </a:extLst>
          </p:cNvPr>
          <p:cNvSpPr txBox="1"/>
          <p:nvPr/>
        </p:nvSpPr>
        <p:spPr>
          <a:xfrm>
            <a:off x="8935958" y="142951"/>
            <a:ext cx="2347154" cy="369332"/>
          </a:xfrm>
          <a:prstGeom prst="rect">
            <a:avLst/>
          </a:prstGeom>
          <a:noFill/>
        </p:spPr>
        <p:txBody>
          <a:bodyPr wrap="square" rtlCol="0">
            <a:spAutoFit/>
          </a:bodyPr>
          <a:lstStyle/>
          <a:p>
            <a:r>
              <a:rPr lang="en-US" cap="small" dirty="0"/>
              <a:t>Palindrome</a:t>
            </a:r>
          </a:p>
        </p:txBody>
      </p:sp>
      <p:pic>
        <p:nvPicPr>
          <p:cNvPr id="14" name="Picture 13">
            <a:extLst>
              <a:ext uri="{FF2B5EF4-FFF2-40B4-BE49-F238E27FC236}">
                <a16:creationId xmlns:a16="http://schemas.microsoft.com/office/drawing/2014/main" id="{E388DC84-7323-43ED-8838-3B924B0D89A2}"/>
              </a:ext>
            </a:extLst>
          </p:cNvPr>
          <p:cNvPicPr>
            <a:picLocks noChangeAspect="1"/>
          </p:cNvPicPr>
          <p:nvPr/>
        </p:nvPicPr>
        <p:blipFill>
          <a:blip r:embed="rId8"/>
          <a:stretch>
            <a:fillRect/>
          </a:stretch>
        </p:blipFill>
        <p:spPr>
          <a:xfrm>
            <a:off x="5851917" y="4127474"/>
            <a:ext cx="2883612" cy="2344242"/>
          </a:xfrm>
          <a:prstGeom prst="rect">
            <a:avLst/>
          </a:prstGeom>
        </p:spPr>
      </p:pic>
      <p:sp>
        <p:nvSpPr>
          <p:cNvPr id="79" name="TextBox 78">
            <a:extLst>
              <a:ext uri="{FF2B5EF4-FFF2-40B4-BE49-F238E27FC236}">
                <a16:creationId xmlns:a16="http://schemas.microsoft.com/office/drawing/2014/main" id="{1EE90D44-3250-472A-8B8F-378B5F982336}"/>
              </a:ext>
            </a:extLst>
          </p:cNvPr>
          <p:cNvSpPr txBox="1"/>
          <p:nvPr/>
        </p:nvSpPr>
        <p:spPr>
          <a:xfrm>
            <a:off x="5854179" y="3766581"/>
            <a:ext cx="2347154" cy="369332"/>
          </a:xfrm>
          <a:prstGeom prst="rect">
            <a:avLst/>
          </a:prstGeom>
          <a:noFill/>
        </p:spPr>
        <p:txBody>
          <a:bodyPr wrap="square" rtlCol="0">
            <a:spAutoFit/>
          </a:bodyPr>
          <a:lstStyle/>
          <a:p>
            <a:r>
              <a:rPr lang="en-US" cap="small" dirty="0"/>
              <a:t>Recognise21</a:t>
            </a:r>
          </a:p>
        </p:txBody>
      </p:sp>
      <p:pic>
        <p:nvPicPr>
          <p:cNvPr id="15" name="Picture 14">
            <a:extLst>
              <a:ext uri="{FF2B5EF4-FFF2-40B4-BE49-F238E27FC236}">
                <a16:creationId xmlns:a16="http://schemas.microsoft.com/office/drawing/2014/main" id="{A59A84AE-E68F-4F5F-8D7B-177FD3552C01}"/>
              </a:ext>
            </a:extLst>
          </p:cNvPr>
          <p:cNvPicPr>
            <a:picLocks noChangeAspect="1"/>
          </p:cNvPicPr>
          <p:nvPr/>
        </p:nvPicPr>
        <p:blipFill>
          <a:blip r:embed="rId9"/>
          <a:stretch>
            <a:fillRect/>
          </a:stretch>
        </p:blipFill>
        <p:spPr>
          <a:xfrm>
            <a:off x="8935958" y="4096653"/>
            <a:ext cx="2721311" cy="2348921"/>
          </a:xfrm>
          <a:prstGeom prst="rect">
            <a:avLst/>
          </a:prstGeom>
        </p:spPr>
      </p:pic>
      <p:sp>
        <p:nvSpPr>
          <p:cNvPr id="81" name="TextBox 80">
            <a:extLst>
              <a:ext uri="{FF2B5EF4-FFF2-40B4-BE49-F238E27FC236}">
                <a16:creationId xmlns:a16="http://schemas.microsoft.com/office/drawing/2014/main" id="{253D83A8-4664-4CC9-ADFF-FD25F2D14797}"/>
              </a:ext>
            </a:extLst>
          </p:cNvPr>
          <p:cNvSpPr txBox="1"/>
          <p:nvPr/>
        </p:nvSpPr>
        <p:spPr>
          <a:xfrm>
            <a:off x="8935958" y="3793086"/>
            <a:ext cx="2347154" cy="369332"/>
          </a:xfrm>
          <a:prstGeom prst="rect">
            <a:avLst/>
          </a:prstGeom>
          <a:noFill/>
        </p:spPr>
        <p:txBody>
          <a:bodyPr wrap="square" rtlCol="0">
            <a:spAutoFit/>
          </a:bodyPr>
          <a:lstStyle/>
          <a:p>
            <a:r>
              <a:rPr lang="en-US" cap="small" dirty="0"/>
              <a:t>Zig-Zag</a:t>
            </a:r>
          </a:p>
        </p:txBody>
      </p:sp>
      <p:pic>
        <p:nvPicPr>
          <p:cNvPr id="16" name="Picture 15">
            <a:extLst>
              <a:ext uri="{FF2B5EF4-FFF2-40B4-BE49-F238E27FC236}">
                <a16:creationId xmlns:a16="http://schemas.microsoft.com/office/drawing/2014/main" id="{22C0653E-83E2-4C5D-8A05-EE0768B87C0F}"/>
              </a:ext>
            </a:extLst>
          </p:cNvPr>
          <p:cNvPicPr>
            <a:picLocks noChangeAspect="1"/>
          </p:cNvPicPr>
          <p:nvPr/>
        </p:nvPicPr>
        <p:blipFill rotWithShape="1">
          <a:blip r:embed="rId10"/>
          <a:srcRect l="858" t="29887" r="21402" b="1134"/>
          <a:stretch/>
        </p:blipFill>
        <p:spPr>
          <a:xfrm>
            <a:off x="361073" y="4184992"/>
            <a:ext cx="2109960" cy="2149450"/>
          </a:xfrm>
          <a:prstGeom prst="rect">
            <a:avLst/>
          </a:prstGeom>
        </p:spPr>
      </p:pic>
      <p:sp>
        <p:nvSpPr>
          <p:cNvPr id="83" name="TextBox 82">
            <a:extLst>
              <a:ext uri="{FF2B5EF4-FFF2-40B4-BE49-F238E27FC236}">
                <a16:creationId xmlns:a16="http://schemas.microsoft.com/office/drawing/2014/main" id="{C1BEC071-470F-4D8C-ACF8-A574E1B679AA}"/>
              </a:ext>
            </a:extLst>
          </p:cNvPr>
          <p:cNvSpPr txBox="1"/>
          <p:nvPr/>
        </p:nvSpPr>
        <p:spPr>
          <a:xfrm>
            <a:off x="361073" y="3813691"/>
            <a:ext cx="1331208" cy="369332"/>
          </a:xfrm>
          <a:prstGeom prst="rect">
            <a:avLst/>
          </a:prstGeom>
          <a:noFill/>
        </p:spPr>
        <p:txBody>
          <a:bodyPr wrap="square" rtlCol="0">
            <a:spAutoFit/>
          </a:bodyPr>
          <a:lstStyle/>
          <a:p>
            <a:r>
              <a:rPr lang="en-US" cap="small" dirty="0"/>
              <a:t>Copy</a:t>
            </a:r>
          </a:p>
        </p:txBody>
      </p:sp>
      <p:sp>
        <p:nvSpPr>
          <p:cNvPr id="6" name="Slide Number Placeholder 5">
            <a:extLst>
              <a:ext uri="{FF2B5EF4-FFF2-40B4-BE49-F238E27FC236}">
                <a16:creationId xmlns:a16="http://schemas.microsoft.com/office/drawing/2014/main" id="{DA0AEEEE-09B8-4804-ADE7-B7C57EFDA1C6}"/>
              </a:ext>
            </a:extLst>
          </p:cNvPr>
          <p:cNvSpPr>
            <a:spLocks noGrp="1"/>
          </p:cNvSpPr>
          <p:nvPr>
            <p:ph type="sldNum" sz="quarter" idx="12"/>
          </p:nvPr>
        </p:nvSpPr>
        <p:spPr/>
        <p:txBody>
          <a:bodyPr/>
          <a:lstStyle/>
          <a:p>
            <a:fld id="{9D23B66A-CE92-4F70-B5A2-EE913266E6CF}" type="slidenum">
              <a:rPr lang="en-US" smtClean="0"/>
              <a:pPr/>
              <a:t>131</a:t>
            </a:fld>
            <a:r>
              <a:rPr lang="en-US"/>
              <a:t>/48</a:t>
            </a:r>
            <a:endParaRPr lang="en-US" dirty="0"/>
          </a:p>
        </p:txBody>
      </p:sp>
    </p:spTree>
    <p:custDataLst>
      <p:tags r:id="rId1"/>
    </p:custDataLst>
    <p:extLst>
      <p:ext uri="{BB962C8B-B14F-4D97-AF65-F5344CB8AC3E}">
        <p14:creationId xmlns:p14="http://schemas.microsoft.com/office/powerpoint/2010/main" val="925206970"/>
      </p:ext>
    </p:extLst>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0438DCC2-E8E0-43B8-9EA1-CD46BE32BF26}"/>
              </a:ext>
            </a:extLst>
          </p:cNvPr>
          <p:cNvSpPr txBox="1"/>
          <p:nvPr/>
        </p:nvSpPr>
        <p:spPr>
          <a:xfrm>
            <a:off x="8410212" y="166825"/>
            <a:ext cx="2347154" cy="369332"/>
          </a:xfrm>
          <a:prstGeom prst="rect">
            <a:avLst/>
          </a:prstGeom>
          <a:noFill/>
        </p:spPr>
        <p:txBody>
          <a:bodyPr wrap="square" rtlCol="0">
            <a:spAutoFit/>
          </a:bodyPr>
          <a:lstStyle/>
          <a:p>
            <a:r>
              <a:rPr lang="en-US" cap="small" dirty="0" err="1"/>
              <a:t>RandomWalkingBit</a:t>
            </a:r>
            <a:endParaRPr lang="en-US" cap="small" dirty="0"/>
          </a:p>
        </p:txBody>
      </p:sp>
      <p:pic>
        <p:nvPicPr>
          <p:cNvPr id="5" name="Picture 4">
            <a:extLst>
              <a:ext uri="{FF2B5EF4-FFF2-40B4-BE49-F238E27FC236}">
                <a16:creationId xmlns:a16="http://schemas.microsoft.com/office/drawing/2014/main" id="{80895E97-5CFD-4B03-823F-94E228F60CA4}"/>
              </a:ext>
            </a:extLst>
          </p:cNvPr>
          <p:cNvPicPr>
            <a:picLocks noChangeAspect="1"/>
          </p:cNvPicPr>
          <p:nvPr/>
        </p:nvPicPr>
        <p:blipFill>
          <a:blip r:embed="rId4"/>
          <a:stretch>
            <a:fillRect/>
          </a:stretch>
        </p:blipFill>
        <p:spPr>
          <a:xfrm>
            <a:off x="8455574" y="536157"/>
            <a:ext cx="2868745" cy="2319157"/>
          </a:xfrm>
          <a:prstGeom prst="rect">
            <a:avLst/>
          </a:prstGeom>
        </p:spPr>
      </p:pic>
      <p:pic>
        <p:nvPicPr>
          <p:cNvPr id="6" name="Picture 5">
            <a:extLst>
              <a:ext uri="{FF2B5EF4-FFF2-40B4-BE49-F238E27FC236}">
                <a16:creationId xmlns:a16="http://schemas.microsoft.com/office/drawing/2014/main" id="{0D91E96D-02EF-4FEA-B758-EFC34B23F0A7}"/>
              </a:ext>
            </a:extLst>
          </p:cNvPr>
          <p:cNvPicPr>
            <a:picLocks noChangeAspect="1"/>
          </p:cNvPicPr>
          <p:nvPr/>
        </p:nvPicPr>
        <p:blipFill rotWithShape="1">
          <a:blip r:embed="rId5"/>
          <a:srcRect b="23511"/>
          <a:stretch/>
        </p:blipFill>
        <p:spPr>
          <a:xfrm>
            <a:off x="8460429" y="3429000"/>
            <a:ext cx="2868744" cy="2497381"/>
          </a:xfrm>
          <a:prstGeom prst="rect">
            <a:avLst/>
          </a:prstGeom>
        </p:spPr>
      </p:pic>
      <p:grpSp>
        <p:nvGrpSpPr>
          <p:cNvPr id="10" name="Group 9">
            <a:extLst>
              <a:ext uri="{FF2B5EF4-FFF2-40B4-BE49-F238E27FC236}">
                <a16:creationId xmlns:a16="http://schemas.microsoft.com/office/drawing/2014/main" id="{9A70A23E-545A-421B-8EB7-7986EE46EFCA}"/>
              </a:ext>
            </a:extLst>
          </p:cNvPr>
          <p:cNvGrpSpPr/>
          <p:nvPr/>
        </p:nvGrpSpPr>
        <p:grpSpPr>
          <a:xfrm>
            <a:off x="357951" y="140905"/>
            <a:ext cx="3073472" cy="6193873"/>
            <a:chOff x="4271816" y="340267"/>
            <a:chExt cx="3073472" cy="6193873"/>
          </a:xfrm>
        </p:grpSpPr>
        <p:sp>
          <p:nvSpPr>
            <p:cNvPr id="43" name="TextBox 42">
              <a:extLst>
                <a:ext uri="{FF2B5EF4-FFF2-40B4-BE49-F238E27FC236}">
                  <a16:creationId xmlns:a16="http://schemas.microsoft.com/office/drawing/2014/main" id="{BDB7FDDB-EAEB-4A54-B6EE-34B5C6B653A5}"/>
                </a:ext>
              </a:extLst>
            </p:cNvPr>
            <p:cNvSpPr txBox="1"/>
            <p:nvPr/>
          </p:nvSpPr>
          <p:spPr>
            <a:xfrm>
              <a:off x="4271816" y="340267"/>
              <a:ext cx="2347154" cy="369332"/>
            </a:xfrm>
            <a:prstGeom prst="rect">
              <a:avLst/>
            </a:prstGeom>
            <a:noFill/>
          </p:spPr>
          <p:txBody>
            <a:bodyPr wrap="square" rtlCol="0">
              <a:spAutoFit/>
            </a:bodyPr>
            <a:lstStyle/>
            <a:p>
              <a:r>
                <a:rPr lang="en-US" cap="small" dirty="0" err="1"/>
                <a:t>LazyParity</a:t>
              </a:r>
              <a:endParaRPr lang="en-US" cap="small" dirty="0"/>
            </a:p>
          </p:txBody>
        </p:sp>
        <p:pic>
          <p:nvPicPr>
            <p:cNvPr id="3" name="Picture 2">
              <a:extLst>
                <a:ext uri="{FF2B5EF4-FFF2-40B4-BE49-F238E27FC236}">
                  <a16:creationId xmlns:a16="http://schemas.microsoft.com/office/drawing/2014/main" id="{3520E41C-A712-47E8-BC20-7EEEF00E5597}"/>
                </a:ext>
              </a:extLst>
            </p:cNvPr>
            <p:cNvPicPr>
              <a:picLocks noChangeAspect="1"/>
            </p:cNvPicPr>
            <p:nvPr/>
          </p:nvPicPr>
          <p:blipFill>
            <a:blip r:embed="rId6"/>
            <a:stretch>
              <a:fillRect/>
            </a:stretch>
          </p:blipFill>
          <p:spPr>
            <a:xfrm>
              <a:off x="4271816" y="718932"/>
              <a:ext cx="3073472" cy="3044572"/>
            </a:xfrm>
            <a:prstGeom prst="rect">
              <a:avLst/>
            </a:prstGeom>
          </p:spPr>
        </p:pic>
        <p:pic>
          <p:nvPicPr>
            <p:cNvPr id="8" name="Picture 7">
              <a:extLst>
                <a:ext uri="{FF2B5EF4-FFF2-40B4-BE49-F238E27FC236}">
                  <a16:creationId xmlns:a16="http://schemas.microsoft.com/office/drawing/2014/main" id="{D576EC51-D690-4ED7-A899-4569CB9B9125}"/>
                </a:ext>
              </a:extLst>
            </p:cNvPr>
            <p:cNvPicPr>
              <a:picLocks noChangeAspect="1"/>
            </p:cNvPicPr>
            <p:nvPr/>
          </p:nvPicPr>
          <p:blipFill>
            <a:blip r:embed="rId7"/>
            <a:stretch>
              <a:fillRect/>
            </a:stretch>
          </p:blipFill>
          <p:spPr>
            <a:xfrm>
              <a:off x="4271816" y="4188985"/>
              <a:ext cx="2868744" cy="2345155"/>
            </a:xfrm>
            <a:prstGeom prst="rect">
              <a:avLst/>
            </a:prstGeom>
          </p:spPr>
        </p:pic>
        <p:sp>
          <p:nvSpPr>
            <p:cNvPr id="49" name="TextBox 48">
              <a:extLst>
                <a:ext uri="{FF2B5EF4-FFF2-40B4-BE49-F238E27FC236}">
                  <a16:creationId xmlns:a16="http://schemas.microsoft.com/office/drawing/2014/main" id="{260DBA36-3EFD-49E9-915D-BBB01D77F8D8}"/>
                </a:ext>
              </a:extLst>
            </p:cNvPr>
            <p:cNvSpPr txBox="1"/>
            <p:nvPr/>
          </p:nvSpPr>
          <p:spPr>
            <a:xfrm>
              <a:off x="4271816" y="3861159"/>
              <a:ext cx="2347154" cy="369332"/>
            </a:xfrm>
            <a:prstGeom prst="rect">
              <a:avLst/>
            </a:prstGeom>
            <a:noFill/>
          </p:spPr>
          <p:txBody>
            <a:bodyPr wrap="square" rtlCol="0">
              <a:spAutoFit/>
            </a:bodyPr>
            <a:lstStyle/>
            <a:p>
              <a:r>
                <a:rPr lang="en-US" cap="small" dirty="0" err="1"/>
                <a:t>LeaderElection</a:t>
              </a:r>
              <a:endParaRPr lang="en-US" cap="small" dirty="0"/>
            </a:p>
          </p:txBody>
        </p:sp>
      </p:grpSp>
      <p:sp>
        <p:nvSpPr>
          <p:cNvPr id="50" name="TextBox 49">
            <a:extLst>
              <a:ext uri="{FF2B5EF4-FFF2-40B4-BE49-F238E27FC236}">
                <a16:creationId xmlns:a16="http://schemas.microsoft.com/office/drawing/2014/main" id="{9AEFB831-5520-4AE1-BAE3-C0C77F6FD7AA}"/>
              </a:ext>
            </a:extLst>
          </p:cNvPr>
          <p:cNvSpPr txBox="1"/>
          <p:nvPr/>
        </p:nvSpPr>
        <p:spPr>
          <a:xfrm>
            <a:off x="8410212" y="3087588"/>
            <a:ext cx="3320058" cy="369332"/>
          </a:xfrm>
          <a:prstGeom prst="rect">
            <a:avLst/>
          </a:prstGeom>
          <a:noFill/>
        </p:spPr>
        <p:txBody>
          <a:bodyPr wrap="square" rtlCol="0">
            <a:spAutoFit/>
          </a:bodyPr>
          <a:lstStyle/>
          <a:p>
            <a:r>
              <a:rPr lang="en-US" cap="small" dirty="0" err="1"/>
              <a:t>AbsorbingRandomWalkingBit</a:t>
            </a:r>
            <a:endParaRPr lang="en-US" cap="small" dirty="0"/>
          </a:p>
        </p:txBody>
      </p:sp>
      <p:grpSp>
        <p:nvGrpSpPr>
          <p:cNvPr id="11" name="Group 10">
            <a:extLst>
              <a:ext uri="{FF2B5EF4-FFF2-40B4-BE49-F238E27FC236}">
                <a16:creationId xmlns:a16="http://schemas.microsoft.com/office/drawing/2014/main" id="{4678FA57-AA44-4091-A420-E9F085D3C6F8}"/>
              </a:ext>
            </a:extLst>
          </p:cNvPr>
          <p:cNvGrpSpPr/>
          <p:nvPr/>
        </p:nvGrpSpPr>
        <p:grpSpPr>
          <a:xfrm>
            <a:off x="4397993" y="138664"/>
            <a:ext cx="2786210" cy="6174839"/>
            <a:chOff x="453054" y="359301"/>
            <a:chExt cx="2786210" cy="6174839"/>
          </a:xfrm>
        </p:grpSpPr>
        <p:sp>
          <p:nvSpPr>
            <p:cNvPr id="42" name="TextBox 41">
              <a:extLst>
                <a:ext uri="{FF2B5EF4-FFF2-40B4-BE49-F238E27FC236}">
                  <a16:creationId xmlns:a16="http://schemas.microsoft.com/office/drawing/2014/main" id="{E32E7EEF-A46B-4937-BFB2-4FD5B1AA61EE}"/>
                </a:ext>
              </a:extLst>
            </p:cNvPr>
            <p:cNvSpPr txBox="1"/>
            <p:nvPr/>
          </p:nvSpPr>
          <p:spPr>
            <a:xfrm>
              <a:off x="453054" y="359301"/>
              <a:ext cx="1331208" cy="369332"/>
            </a:xfrm>
            <a:prstGeom prst="rect">
              <a:avLst/>
            </a:prstGeom>
            <a:noFill/>
          </p:spPr>
          <p:txBody>
            <a:bodyPr wrap="square" rtlCol="0">
              <a:spAutoFit/>
            </a:bodyPr>
            <a:lstStyle/>
            <a:p>
              <a:r>
                <a:rPr lang="en-US" cap="small" dirty="0" err="1"/>
                <a:t>LazySorting</a:t>
              </a:r>
              <a:endParaRPr lang="en-US" cap="small" dirty="0"/>
            </a:p>
          </p:txBody>
        </p:sp>
        <p:pic>
          <p:nvPicPr>
            <p:cNvPr id="2" name="Picture 1">
              <a:extLst>
                <a:ext uri="{FF2B5EF4-FFF2-40B4-BE49-F238E27FC236}">
                  <a16:creationId xmlns:a16="http://schemas.microsoft.com/office/drawing/2014/main" id="{62D8F64A-84ED-45C7-8687-A170C2F376E1}"/>
                </a:ext>
              </a:extLst>
            </p:cNvPr>
            <p:cNvPicPr>
              <a:picLocks noChangeAspect="1"/>
            </p:cNvPicPr>
            <p:nvPr/>
          </p:nvPicPr>
          <p:blipFill>
            <a:blip r:embed="rId8"/>
            <a:stretch>
              <a:fillRect/>
            </a:stretch>
          </p:blipFill>
          <p:spPr>
            <a:xfrm>
              <a:off x="453054" y="728633"/>
              <a:ext cx="2786210" cy="2297200"/>
            </a:xfrm>
            <a:prstGeom prst="rect">
              <a:avLst/>
            </a:prstGeom>
          </p:spPr>
        </p:pic>
        <p:pic>
          <p:nvPicPr>
            <p:cNvPr id="9" name="Picture 8">
              <a:extLst>
                <a:ext uri="{FF2B5EF4-FFF2-40B4-BE49-F238E27FC236}">
                  <a16:creationId xmlns:a16="http://schemas.microsoft.com/office/drawing/2014/main" id="{306948A4-8CF4-46E5-893A-E7F55B9D3A50}"/>
                </a:ext>
              </a:extLst>
            </p:cNvPr>
            <p:cNvPicPr>
              <a:picLocks noChangeAspect="1"/>
            </p:cNvPicPr>
            <p:nvPr/>
          </p:nvPicPr>
          <p:blipFill>
            <a:blip r:embed="rId9"/>
            <a:stretch>
              <a:fillRect/>
            </a:stretch>
          </p:blipFill>
          <p:spPr>
            <a:xfrm>
              <a:off x="453054" y="3489567"/>
              <a:ext cx="2753552" cy="3044573"/>
            </a:xfrm>
            <a:prstGeom prst="rect">
              <a:avLst/>
            </a:prstGeom>
          </p:spPr>
        </p:pic>
        <p:sp>
          <p:nvSpPr>
            <p:cNvPr id="54" name="TextBox 53">
              <a:extLst>
                <a:ext uri="{FF2B5EF4-FFF2-40B4-BE49-F238E27FC236}">
                  <a16:creationId xmlns:a16="http://schemas.microsoft.com/office/drawing/2014/main" id="{AC03C475-70E9-4B7F-BA92-1AC1309D34BD}"/>
                </a:ext>
              </a:extLst>
            </p:cNvPr>
            <p:cNvSpPr txBox="1"/>
            <p:nvPr/>
          </p:nvSpPr>
          <p:spPr>
            <a:xfrm>
              <a:off x="453054" y="3120235"/>
              <a:ext cx="1331208" cy="369332"/>
            </a:xfrm>
            <a:prstGeom prst="rect">
              <a:avLst/>
            </a:prstGeom>
            <a:noFill/>
          </p:spPr>
          <p:txBody>
            <a:bodyPr wrap="square" rtlCol="0">
              <a:spAutoFit/>
            </a:bodyPr>
            <a:lstStyle/>
            <a:p>
              <a:r>
                <a:rPr lang="en-US" cap="small" dirty="0"/>
                <a:t>Waves</a:t>
              </a:r>
            </a:p>
          </p:txBody>
        </p:sp>
      </p:grpSp>
      <p:pic>
        <p:nvPicPr>
          <p:cNvPr id="55" name="pasted-image.tif">
            <a:extLst>
              <a:ext uri="{FF2B5EF4-FFF2-40B4-BE49-F238E27FC236}">
                <a16:creationId xmlns:a16="http://schemas.microsoft.com/office/drawing/2014/main" id="{011064B2-73D3-4F21-A82A-F67067D7409F}"/>
              </a:ext>
            </a:extLst>
          </p:cNvPr>
          <p:cNvPicPr>
            <a:picLocks noChangeAspect="1"/>
          </p:cNvPicPr>
          <p:nvPr/>
        </p:nvPicPr>
        <p:blipFill>
          <a:blip r:embed="rId10"/>
          <a:srcRect/>
          <a:stretch>
            <a:fillRect/>
          </a:stretch>
        </p:blipFill>
        <p:spPr>
          <a:xfrm rot="7320000">
            <a:off x="5643356" y="3124284"/>
            <a:ext cx="4542303" cy="6819710"/>
          </a:xfrm>
          <a:custGeom>
            <a:avLst/>
            <a:gdLst/>
            <a:ahLst/>
            <a:cxnLst>
              <a:cxn ang="0">
                <a:pos x="wd2" y="hd2"/>
              </a:cxn>
              <a:cxn ang="5400000">
                <a:pos x="wd2" y="hd2"/>
              </a:cxn>
              <a:cxn ang="10800000">
                <a:pos x="wd2" y="hd2"/>
              </a:cxn>
              <a:cxn ang="16200000">
                <a:pos x="wd2" y="hd2"/>
              </a:cxn>
            </a:cxnLst>
            <a:rect l="0" t="0" r="r" b="b"/>
            <a:pathLst>
              <a:path w="21600" h="21600" extrusionOk="0">
                <a:moveTo>
                  <a:pt x="0" y="182"/>
                </a:moveTo>
                <a:lnTo>
                  <a:pt x="0" y="582"/>
                </a:lnTo>
                <a:lnTo>
                  <a:pt x="19717" y="21600"/>
                </a:lnTo>
                <a:lnTo>
                  <a:pt x="20335" y="21600"/>
                </a:lnTo>
                <a:lnTo>
                  <a:pt x="21600" y="21073"/>
                </a:lnTo>
                <a:lnTo>
                  <a:pt x="21600" y="20545"/>
                </a:lnTo>
                <a:lnTo>
                  <a:pt x="2326" y="0"/>
                </a:lnTo>
                <a:lnTo>
                  <a:pt x="437" y="0"/>
                </a:lnTo>
                <a:lnTo>
                  <a:pt x="0" y="182"/>
                </a:lnTo>
                <a:close/>
              </a:path>
            </a:pathLst>
          </a:custGeom>
          <a:ln w="12700" cap="flat">
            <a:noFill/>
            <a:miter lim="400000"/>
          </a:ln>
          <a:effectLst/>
        </p:spPr>
      </p:pic>
      <p:sp>
        <p:nvSpPr>
          <p:cNvPr id="12" name="Slide Number Placeholder 11">
            <a:extLst>
              <a:ext uri="{FF2B5EF4-FFF2-40B4-BE49-F238E27FC236}">
                <a16:creationId xmlns:a16="http://schemas.microsoft.com/office/drawing/2014/main" id="{489FB94D-4970-4DE9-B3B4-532E70A83804}"/>
              </a:ext>
            </a:extLst>
          </p:cNvPr>
          <p:cNvSpPr>
            <a:spLocks noGrp="1"/>
          </p:cNvSpPr>
          <p:nvPr>
            <p:ph type="sldNum" sz="quarter" idx="12"/>
          </p:nvPr>
        </p:nvSpPr>
        <p:spPr/>
        <p:txBody>
          <a:bodyPr/>
          <a:lstStyle/>
          <a:p>
            <a:fld id="{9D23B66A-CE92-4F70-B5A2-EE913266E6CF}" type="slidenum">
              <a:rPr lang="en-US" smtClean="0"/>
              <a:pPr/>
              <a:t>132</a:t>
            </a:fld>
            <a:r>
              <a:rPr lang="en-US"/>
              <a:t>/48</a:t>
            </a:r>
            <a:endParaRPr lang="en-US" dirty="0"/>
          </a:p>
        </p:txBody>
      </p:sp>
    </p:spTree>
    <p:custDataLst>
      <p:tags r:id="rId1"/>
    </p:custDataLst>
    <p:extLst>
      <p:ext uri="{BB962C8B-B14F-4D97-AF65-F5344CB8AC3E}">
        <p14:creationId xmlns:p14="http://schemas.microsoft.com/office/powerpoint/2010/main" val="257383215"/>
      </p:ext>
    </p:extLst>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E8C25-6A86-4BAB-B374-A7923669BAE1}"/>
              </a:ext>
            </a:extLst>
          </p:cNvPr>
          <p:cNvPicPr>
            <a:picLocks noChangeAspect="1"/>
          </p:cNvPicPr>
          <p:nvPr/>
        </p:nvPicPr>
        <p:blipFill>
          <a:blip r:embed="rId2"/>
          <a:stretch>
            <a:fillRect/>
          </a:stretch>
        </p:blipFill>
        <p:spPr>
          <a:xfrm>
            <a:off x="6815265" y="963057"/>
            <a:ext cx="4538535" cy="2156601"/>
          </a:xfrm>
          <a:prstGeom prst="rect">
            <a:avLst/>
          </a:prstGeom>
        </p:spPr>
      </p:pic>
      <p:sp>
        <p:nvSpPr>
          <p:cNvPr id="5" name="TextBox 4">
            <a:extLst>
              <a:ext uri="{FF2B5EF4-FFF2-40B4-BE49-F238E27FC236}">
                <a16:creationId xmlns:a16="http://schemas.microsoft.com/office/drawing/2014/main" id="{BDD0D277-669C-4BE5-B6C1-EB4904C8D271}"/>
              </a:ext>
            </a:extLst>
          </p:cNvPr>
          <p:cNvSpPr txBox="1"/>
          <p:nvPr/>
        </p:nvSpPr>
        <p:spPr>
          <a:xfrm>
            <a:off x="6815265" y="593725"/>
            <a:ext cx="2347154" cy="369332"/>
          </a:xfrm>
          <a:prstGeom prst="rect">
            <a:avLst/>
          </a:prstGeom>
          <a:noFill/>
        </p:spPr>
        <p:txBody>
          <a:bodyPr wrap="square" rtlCol="0">
            <a:spAutoFit/>
          </a:bodyPr>
          <a:lstStyle/>
          <a:p>
            <a:r>
              <a:rPr lang="en-US" cap="small" dirty="0"/>
              <a:t>Rule110</a:t>
            </a:r>
          </a:p>
        </p:txBody>
      </p:sp>
      <p:pic>
        <p:nvPicPr>
          <p:cNvPr id="6" name="Picture 5">
            <a:extLst>
              <a:ext uri="{FF2B5EF4-FFF2-40B4-BE49-F238E27FC236}">
                <a16:creationId xmlns:a16="http://schemas.microsoft.com/office/drawing/2014/main" id="{E4E9EC51-4BD4-4416-A1E6-0F051E969FAC}"/>
              </a:ext>
            </a:extLst>
          </p:cNvPr>
          <p:cNvPicPr>
            <a:picLocks noChangeAspect="1"/>
          </p:cNvPicPr>
          <p:nvPr/>
        </p:nvPicPr>
        <p:blipFill>
          <a:blip r:embed="rId3"/>
          <a:stretch>
            <a:fillRect/>
          </a:stretch>
        </p:blipFill>
        <p:spPr>
          <a:xfrm>
            <a:off x="477831" y="1028699"/>
            <a:ext cx="3288964" cy="4962525"/>
          </a:xfrm>
          <a:prstGeom prst="rect">
            <a:avLst/>
          </a:prstGeom>
        </p:spPr>
      </p:pic>
      <p:sp>
        <p:nvSpPr>
          <p:cNvPr id="7" name="TextBox 6">
            <a:extLst>
              <a:ext uri="{FF2B5EF4-FFF2-40B4-BE49-F238E27FC236}">
                <a16:creationId xmlns:a16="http://schemas.microsoft.com/office/drawing/2014/main" id="{55EA78CA-5F83-482B-842A-6DBA2904FDE3}"/>
              </a:ext>
            </a:extLst>
          </p:cNvPr>
          <p:cNvSpPr txBox="1"/>
          <p:nvPr/>
        </p:nvSpPr>
        <p:spPr>
          <a:xfrm>
            <a:off x="477831" y="659367"/>
            <a:ext cx="2347154" cy="369332"/>
          </a:xfrm>
          <a:prstGeom prst="rect">
            <a:avLst/>
          </a:prstGeom>
          <a:noFill/>
        </p:spPr>
        <p:txBody>
          <a:bodyPr wrap="square" rtlCol="0">
            <a:spAutoFit/>
          </a:bodyPr>
          <a:lstStyle/>
          <a:p>
            <a:r>
              <a:rPr lang="en-US" cap="small" dirty="0" err="1"/>
              <a:t>FairCoin</a:t>
            </a:r>
            <a:endParaRPr lang="en-US" cap="small" dirty="0"/>
          </a:p>
        </p:txBody>
      </p:sp>
      <p:pic>
        <p:nvPicPr>
          <p:cNvPr id="8" name="Picture 7">
            <a:extLst>
              <a:ext uri="{FF2B5EF4-FFF2-40B4-BE49-F238E27FC236}">
                <a16:creationId xmlns:a16="http://schemas.microsoft.com/office/drawing/2014/main" id="{F15957AA-28EF-4221-9D2A-85CBEB590F9A}"/>
              </a:ext>
            </a:extLst>
          </p:cNvPr>
          <p:cNvPicPr>
            <a:picLocks noChangeAspect="1"/>
          </p:cNvPicPr>
          <p:nvPr/>
        </p:nvPicPr>
        <p:blipFill>
          <a:blip r:embed="rId4"/>
          <a:stretch>
            <a:fillRect/>
          </a:stretch>
        </p:blipFill>
        <p:spPr>
          <a:xfrm>
            <a:off x="3854986" y="3509961"/>
            <a:ext cx="2534384" cy="2949575"/>
          </a:xfrm>
          <a:prstGeom prst="rect">
            <a:avLst/>
          </a:prstGeom>
        </p:spPr>
      </p:pic>
      <p:sp>
        <p:nvSpPr>
          <p:cNvPr id="9" name="Slide Number Placeholder 8">
            <a:extLst>
              <a:ext uri="{FF2B5EF4-FFF2-40B4-BE49-F238E27FC236}">
                <a16:creationId xmlns:a16="http://schemas.microsoft.com/office/drawing/2014/main" id="{51E0C539-3573-4A5B-A813-B6E65559CBD0}"/>
              </a:ext>
            </a:extLst>
          </p:cNvPr>
          <p:cNvSpPr>
            <a:spLocks noGrp="1"/>
          </p:cNvSpPr>
          <p:nvPr>
            <p:ph type="sldNum" sz="quarter" idx="12"/>
          </p:nvPr>
        </p:nvSpPr>
        <p:spPr/>
        <p:txBody>
          <a:bodyPr/>
          <a:lstStyle/>
          <a:p>
            <a:fld id="{9D23B66A-CE92-4F70-B5A2-EE913266E6CF}" type="slidenum">
              <a:rPr lang="en-US" smtClean="0"/>
              <a:pPr/>
              <a:t>133</a:t>
            </a:fld>
            <a:r>
              <a:rPr lang="en-US"/>
              <a:t>/48</a:t>
            </a:r>
            <a:endParaRPr lang="en-US" dirty="0"/>
          </a:p>
        </p:txBody>
      </p:sp>
    </p:spTree>
    <p:extLst>
      <p:ext uri="{BB962C8B-B14F-4D97-AF65-F5344CB8AC3E}">
        <p14:creationId xmlns:p14="http://schemas.microsoft.com/office/powerpoint/2010/main" val="23455038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6" name="Shape 3916"/>
          <p:cNvSpPr/>
          <p:nvPr/>
        </p:nvSpPr>
        <p:spPr>
          <a:xfrm>
            <a:off x="1287976" y="3963278"/>
            <a:ext cx="3738312" cy="503021"/>
          </a:xfrm>
          <a:prstGeom prst="rect">
            <a:avLst/>
          </a:prstGeom>
          <a:ln w="12700">
            <a:miter lim="400000"/>
          </a:ln>
          <a:extLst>
            <a:ext uri="{C572A759-6A51-4108-AA02-DFA0A04FC94B}">
              <ma14:wrappingTextBoxFlag xmlns="" xmlns:ma14="http://schemas.microsoft.com/office/mac/drawingml/2011/main" val="1"/>
            </a:ext>
          </a:extLst>
        </p:spPr>
        <p:txBody>
          <a:bodyPr wrap="square" lIns="35718" tIns="35718" rIns="35718" bIns="35718" anchor="ctr">
            <a:spAutoFit/>
          </a:bodyPr>
          <a:lstStyle>
            <a:lvl1pPr>
              <a:defRPr sz="4800">
                <a:latin typeface="Arial"/>
                <a:ea typeface="Arial"/>
                <a:cs typeface="Arial"/>
                <a:sym typeface="Arial"/>
              </a:defRPr>
            </a:lvl1pPr>
          </a:lstStyle>
          <a:p>
            <a:r>
              <a:rPr sz="2800" dirty="0">
                <a:latin typeface="+mn-lt"/>
              </a:rPr>
              <a:t>Is there a 64-counter?</a:t>
            </a:r>
          </a:p>
        </p:txBody>
      </p:sp>
      <p:pic>
        <p:nvPicPr>
          <p:cNvPr id="3918" name="tristan_sterin_clipped.jpg"/>
          <p:cNvPicPr>
            <a:picLocks noChangeAspect="1"/>
          </p:cNvPicPr>
          <p:nvPr/>
        </p:nvPicPr>
        <p:blipFill>
          <a:blip r:embed="rId2"/>
          <a:srcRect l="25118" r="10053" b="16698"/>
          <a:stretch>
            <a:fillRect/>
          </a:stretch>
        </p:blipFill>
        <p:spPr>
          <a:xfrm>
            <a:off x="8326308" y="4387241"/>
            <a:ext cx="1387698" cy="1819212"/>
          </a:xfrm>
          <a:prstGeom prst="rect">
            <a:avLst/>
          </a:prstGeom>
          <a:ln w="12700">
            <a:miter lim="400000"/>
          </a:ln>
        </p:spPr>
      </p:pic>
      <p:sp>
        <p:nvSpPr>
          <p:cNvPr id="3921" name="Shape 3921"/>
          <p:cNvSpPr/>
          <p:nvPr/>
        </p:nvSpPr>
        <p:spPr>
          <a:xfrm flipH="1">
            <a:off x="2009766" y="2132141"/>
            <a:ext cx="4989" cy="253529"/>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3" name="Shape 3923"/>
          <p:cNvSpPr/>
          <p:nvPr/>
        </p:nvSpPr>
        <p:spPr>
          <a:xfrm>
            <a:off x="1925282" y="1845722"/>
            <a:ext cx="637994" cy="266931"/>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lgn="l">
              <a:defRPr>
                <a:latin typeface="Arial"/>
                <a:ea typeface="Arial"/>
                <a:cs typeface="Arial"/>
                <a:sym typeface="Arial"/>
              </a:defRPr>
            </a:lvl1pPr>
          </a:lstStyle>
          <a:p>
            <a:r>
              <a:rPr sz="1266" dirty="0"/>
              <a:t>1 2 3 …</a:t>
            </a:r>
          </a:p>
        </p:txBody>
      </p:sp>
      <p:sp>
        <p:nvSpPr>
          <p:cNvPr id="3924" name="Shape 3924"/>
          <p:cNvSpPr/>
          <p:nvPr/>
        </p:nvSpPr>
        <p:spPr>
          <a:xfrm>
            <a:off x="9228957" y="1872227"/>
            <a:ext cx="1248738" cy="266931"/>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lgn="l">
              <a:defRPr>
                <a:latin typeface="Arial"/>
                <a:ea typeface="Arial"/>
                <a:cs typeface="Arial"/>
                <a:sym typeface="Arial"/>
              </a:defRPr>
            </a:lvl1pPr>
          </a:lstStyle>
          <a:p>
            <a:r>
              <a:rPr sz="1266" dirty="0"/>
              <a:t>…62 63 1 2 </a:t>
            </a:r>
            <a:r>
              <a:rPr lang="en-US" sz="1266" dirty="0"/>
              <a:t>3 </a:t>
            </a:r>
            <a:r>
              <a:rPr sz="1266" dirty="0"/>
              <a:t>…</a:t>
            </a:r>
          </a:p>
        </p:txBody>
      </p:sp>
      <p:sp>
        <p:nvSpPr>
          <p:cNvPr id="3925" name="Shape 3925"/>
          <p:cNvSpPr/>
          <p:nvPr/>
        </p:nvSpPr>
        <p:spPr>
          <a:xfrm flipH="1">
            <a:off x="2146425" y="2219159"/>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6" name="Shape 3926"/>
          <p:cNvSpPr/>
          <p:nvPr/>
        </p:nvSpPr>
        <p:spPr>
          <a:xfrm flipH="1">
            <a:off x="2288522" y="2219159"/>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7" name="Shape 3927"/>
          <p:cNvSpPr/>
          <p:nvPr/>
        </p:nvSpPr>
        <p:spPr>
          <a:xfrm flipH="1">
            <a:off x="9919884" y="2128657"/>
            <a:ext cx="4989" cy="253529"/>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3928" name="Shape 3928"/>
          <p:cNvSpPr/>
          <p:nvPr/>
        </p:nvSpPr>
        <p:spPr>
          <a:xfrm>
            <a:off x="3422133" y="1499164"/>
            <a:ext cx="5500567" cy="440055"/>
          </a:xfrm>
          <a:prstGeom prst="rect">
            <a:avLst/>
          </a:prstGeom>
          <a:ln w="12700">
            <a:miter lim="400000"/>
          </a:ln>
          <a:extLst>
            <a:ext uri="{C572A759-6A51-4108-AA02-DFA0A04FC94B}">
              <ma14:wrappingTextBoxFlag xmlns="" xmlns:ma14="http://schemas.microsoft.com/office/mac/drawingml/2011/main" val="1"/>
            </a:ext>
          </a:extLst>
        </p:spPr>
        <p:txBody>
          <a:bodyPr lIns="35718" tIns="35718" rIns="35718" bIns="35718" anchor="ctr">
            <a:spAutoFit/>
          </a:bodyPr>
          <a:lstStyle>
            <a:lvl1pPr>
              <a:defRPr sz="3400">
                <a:latin typeface="Arial"/>
                <a:ea typeface="Arial"/>
                <a:cs typeface="Arial"/>
                <a:sym typeface="Arial"/>
              </a:defRPr>
            </a:lvl1pPr>
          </a:lstStyle>
          <a:p>
            <a:r>
              <a:rPr sz="2391" dirty="0"/>
              <a:t>Circuit with 63 distinct strings</a:t>
            </a:r>
          </a:p>
        </p:txBody>
      </p:sp>
      <p:sp>
        <p:nvSpPr>
          <p:cNvPr id="3930" name="Shape 3930"/>
          <p:cNvSpPr/>
          <p:nvPr/>
        </p:nvSpPr>
        <p:spPr>
          <a:xfrm>
            <a:off x="7965433" y="2044792"/>
            <a:ext cx="251670" cy="266931"/>
          </a:xfrm>
          <a:prstGeom prst="rect">
            <a:avLst/>
          </a:prstGeom>
          <a:ln w="12700">
            <a:miter lim="400000"/>
          </a:ln>
          <a:extLst>
            <a:ext uri="{C572A759-6A51-4108-AA02-DFA0A04FC94B}">
              <ma14:wrappingTextBoxFlag xmlns="" xmlns:ma14="http://schemas.microsoft.com/office/mac/drawingml/2011/main" val="1"/>
            </a:ext>
          </a:extLst>
        </p:spPr>
        <p:txBody>
          <a:bodyPr wrap="none" lIns="35718" tIns="35718" rIns="35718" bIns="35718" anchor="ctr">
            <a:spAutoFit/>
          </a:bodyPr>
          <a:lstStyle>
            <a:lvl1pPr algn="l">
              <a:defRPr b="1">
                <a:solidFill>
                  <a:srgbClr val="FF2600"/>
                </a:solidFill>
                <a:latin typeface="Arial"/>
                <a:ea typeface="Arial"/>
                <a:cs typeface="Arial"/>
                <a:sym typeface="Arial"/>
              </a:defRPr>
            </a:lvl1pPr>
          </a:lstStyle>
          <a:p>
            <a:r>
              <a:rPr sz="1266" dirty="0"/>
              <a:t>42</a:t>
            </a:r>
          </a:p>
        </p:txBody>
      </p:sp>
      <p:pic>
        <p:nvPicPr>
          <p:cNvPr id="3" name="Picture 2">
            <a:extLst>
              <a:ext uri="{FF2B5EF4-FFF2-40B4-BE49-F238E27FC236}">
                <a16:creationId xmlns:a16="http://schemas.microsoft.com/office/drawing/2014/main" id="{641AAD1C-A5C6-4A82-BF3B-108DFE53A2F0}"/>
              </a:ext>
            </a:extLst>
          </p:cNvPr>
          <p:cNvPicPr>
            <a:picLocks noChangeAspect="1"/>
          </p:cNvPicPr>
          <p:nvPr/>
        </p:nvPicPr>
        <p:blipFill>
          <a:blip r:embed="rId3"/>
          <a:stretch>
            <a:fillRect/>
          </a:stretch>
        </p:blipFill>
        <p:spPr>
          <a:xfrm>
            <a:off x="534029" y="2402605"/>
            <a:ext cx="10895186" cy="1273401"/>
          </a:xfrm>
          <a:prstGeom prst="rect">
            <a:avLst/>
          </a:prstGeom>
        </p:spPr>
      </p:pic>
      <p:sp>
        <p:nvSpPr>
          <p:cNvPr id="21" name="Shape 3929">
            <a:extLst>
              <a:ext uri="{FF2B5EF4-FFF2-40B4-BE49-F238E27FC236}">
                <a16:creationId xmlns:a16="http://schemas.microsoft.com/office/drawing/2014/main" id="{19C9BAE1-1D39-4E4C-AEE5-37C24E213110}"/>
              </a:ext>
            </a:extLst>
          </p:cNvPr>
          <p:cNvSpPr/>
          <p:nvPr/>
        </p:nvSpPr>
        <p:spPr>
          <a:xfrm>
            <a:off x="8031149" y="2415591"/>
            <a:ext cx="117488" cy="1211127"/>
          </a:xfrm>
          <a:prstGeom prst="rect">
            <a:avLst/>
          </a:prstGeom>
          <a:ln w="50800">
            <a:solidFill>
              <a:srgbClr val="FF2600"/>
            </a:solidFill>
            <a:miter lim="400000"/>
          </a:ln>
        </p:spPr>
        <p:txBody>
          <a:bodyPr lIns="35718" tIns="35718" rIns="35718" bIns="35718" anchor="ctr"/>
          <a:lstStyle/>
          <a:p>
            <a:pPr>
              <a:defRPr sz="2400"/>
            </a:pPr>
            <a:endParaRPr sz="1687"/>
          </a:p>
        </p:txBody>
      </p:sp>
      <p:sp>
        <p:nvSpPr>
          <p:cNvPr id="22" name="Shape 3925">
            <a:extLst>
              <a:ext uri="{FF2B5EF4-FFF2-40B4-BE49-F238E27FC236}">
                <a16:creationId xmlns:a16="http://schemas.microsoft.com/office/drawing/2014/main" id="{FE719168-D883-482A-959D-48D260DE5421}"/>
              </a:ext>
            </a:extLst>
          </p:cNvPr>
          <p:cNvSpPr/>
          <p:nvPr/>
        </p:nvSpPr>
        <p:spPr>
          <a:xfrm flipH="1">
            <a:off x="10059540" y="2210282"/>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sp>
        <p:nvSpPr>
          <p:cNvPr id="23" name="Shape 3926">
            <a:extLst>
              <a:ext uri="{FF2B5EF4-FFF2-40B4-BE49-F238E27FC236}">
                <a16:creationId xmlns:a16="http://schemas.microsoft.com/office/drawing/2014/main" id="{E1ACD66D-7806-48BA-8A9B-7CF0E9EBD26A}"/>
              </a:ext>
            </a:extLst>
          </p:cNvPr>
          <p:cNvSpPr/>
          <p:nvPr/>
        </p:nvSpPr>
        <p:spPr>
          <a:xfrm flipH="1">
            <a:off x="10189989" y="2210282"/>
            <a:ext cx="1219" cy="166511"/>
          </a:xfrm>
          <a:prstGeom prst="line">
            <a:avLst/>
          </a:prstGeom>
          <a:ln w="25400">
            <a:solidFill>
              <a:srgbClr val="0433FF"/>
            </a:solidFill>
            <a:miter lim="400000"/>
            <a:tailEnd type="stealth"/>
          </a:ln>
        </p:spPr>
        <p:txBody>
          <a:bodyPr lIns="27020" tIns="27020" rIns="27020" bIns="27020" anchor="ctr"/>
          <a:lstStyle/>
          <a:p>
            <a:pPr defTabSz="443910">
              <a:defRPr sz="1600"/>
            </a:pPr>
            <a:endParaRPr sz="1125"/>
          </a:p>
        </p:txBody>
      </p:sp>
      <p:pic>
        <p:nvPicPr>
          <p:cNvPr id="24" name="Picture 23">
            <a:extLst>
              <a:ext uri="{FF2B5EF4-FFF2-40B4-BE49-F238E27FC236}">
                <a16:creationId xmlns:a16="http://schemas.microsoft.com/office/drawing/2014/main" id="{B12A92D1-C3AE-428B-A068-E084E0C6B69B}"/>
              </a:ext>
            </a:extLst>
          </p:cNvPr>
          <p:cNvPicPr>
            <a:picLocks noChangeAspect="1"/>
          </p:cNvPicPr>
          <p:nvPr/>
        </p:nvPicPr>
        <p:blipFill rotWithShape="1">
          <a:blip r:embed="rId3"/>
          <a:srcRect l="13243" t="3209" r="86159" b="60238"/>
          <a:stretch/>
        </p:blipFill>
        <p:spPr>
          <a:xfrm>
            <a:off x="9884795" y="2443579"/>
            <a:ext cx="64061" cy="456784"/>
          </a:xfrm>
          <a:prstGeom prst="rect">
            <a:avLst/>
          </a:prstGeom>
        </p:spPr>
      </p:pic>
      <p:sp>
        <p:nvSpPr>
          <p:cNvPr id="2" name="Title 1">
            <a:extLst>
              <a:ext uri="{FF2B5EF4-FFF2-40B4-BE49-F238E27FC236}">
                <a16:creationId xmlns:a16="http://schemas.microsoft.com/office/drawing/2014/main" id="{A4DF734B-41AB-428C-9964-7B28C1A136B1}"/>
              </a:ext>
            </a:extLst>
          </p:cNvPr>
          <p:cNvSpPr>
            <a:spLocks noGrp="1"/>
          </p:cNvSpPr>
          <p:nvPr>
            <p:ph type="title"/>
          </p:nvPr>
        </p:nvSpPr>
        <p:spPr>
          <a:xfrm>
            <a:off x="838200" y="365125"/>
            <a:ext cx="10515600" cy="846085"/>
          </a:xfrm>
        </p:spPr>
        <p:txBody>
          <a:bodyPr/>
          <a:lstStyle/>
          <a:p>
            <a:r>
              <a:rPr lang="en-US" dirty="0"/>
              <a:t>Counting to 63</a:t>
            </a:r>
          </a:p>
        </p:txBody>
      </p:sp>
      <p:sp>
        <p:nvSpPr>
          <p:cNvPr id="4" name="TextBox 3">
            <a:extLst>
              <a:ext uri="{FF2B5EF4-FFF2-40B4-BE49-F238E27FC236}">
                <a16:creationId xmlns:a16="http://schemas.microsoft.com/office/drawing/2014/main" id="{F903C7F3-8CF7-408B-89BE-3D032CE52213}"/>
              </a:ext>
            </a:extLst>
          </p:cNvPr>
          <p:cNvSpPr txBox="1"/>
          <p:nvPr/>
        </p:nvSpPr>
        <p:spPr>
          <a:xfrm>
            <a:off x="1287976" y="4620172"/>
            <a:ext cx="5057406" cy="1477328"/>
          </a:xfrm>
          <a:prstGeom prst="rect">
            <a:avLst/>
          </a:prstGeom>
          <a:noFill/>
        </p:spPr>
        <p:txBody>
          <a:bodyPr wrap="square" rtlCol="0">
            <a:spAutoFit/>
          </a:bodyPr>
          <a:lstStyle/>
          <a:p>
            <a:r>
              <a:rPr lang="en-US" b="1" dirty="0"/>
              <a:t>No!</a:t>
            </a:r>
          </a:p>
          <a:p>
            <a:r>
              <a:rPr lang="en-US" dirty="0"/>
              <a:t>Proof by Tristan </a:t>
            </a:r>
            <a:r>
              <a:rPr lang="en-US" dirty="0" err="1"/>
              <a:t>Stérin</a:t>
            </a:r>
            <a:r>
              <a:rPr lang="en-US" dirty="0"/>
              <a:t>, Maynooth University</a:t>
            </a:r>
          </a:p>
          <a:p>
            <a:r>
              <a:rPr lang="en-US" dirty="0"/>
              <a:t>Consequence of following theorem: </a:t>
            </a:r>
          </a:p>
          <a:p>
            <a:r>
              <a:rPr lang="en-US" i="1" dirty="0"/>
              <a:t>No Boolean function computes an odd permutation if some output bit does not depend on all input bits</a:t>
            </a:r>
            <a:r>
              <a:rPr lang="en-US" dirty="0"/>
              <a:t>.</a:t>
            </a:r>
          </a:p>
        </p:txBody>
      </p:sp>
      <p:sp>
        <p:nvSpPr>
          <p:cNvPr id="7" name="Slide Number Placeholder 6">
            <a:extLst>
              <a:ext uri="{FF2B5EF4-FFF2-40B4-BE49-F238E27FC236}">
                <a16:creationId xmlns:a16="http://schemas.microsoft.com/office/drawing/2014/main" id="{27A7A5AE-F085-4381-8569-E4200BCC6AE2}"/>
              </a:ext>
            </a:extLst>
          </p:cNvPr>
          <p:cNvSpPr>
            <a:spLocks noGrp="1"/>
          </p:cNvSpPr>
          <p:nvPr>
            <p:ph type="sldNum" sz="quarter" idx="12"/>
          </p:nvPr>
        </p:nvSpPr>
        <p:spPr/>
        <p:txBody>
          <a:bodyPr/>
          <a:lstStyle/>
          <a:p>
            <a:fld id="{9D23B66A-CE92-4F70-B5A2-EE913266E6CF}" type="slidenum">
              <a:rPr lang="en-US" smtClean="0"/>
              <a:pPr/>
              <a:t>134</a:t>
            </a:fld>
            <a:r>
              <a:rPr lang="en-US"/>
              <a:t>/48</a:t>
            </a:r>
            <a:endParaRPr lang="en-US" dirty="0"/>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903" y="212705"/>
            <a:ext cx="7886700" cy="796315"/>
          </a:xfrm>
        </p:spPr>
        <p:txBody>
          <a:bodyPr/>
          <a:lstStyle/>
          <a:p>
            <a:r>
              <a:rPr lang="en-US" dirty="0"/>
              <a:t>Parity tested on all inputs</a:t>
            </a:r>
          </a:p>
        </p:txBody>
      </p:sp>
      <p:pic>
        <p:nvPicPr>
          <p:cNvPr id="8" name="par-figure-one-of-each-bigger-margin.pdf"/>
          <p:cNvPicPr>
            <a:picLocks noChangeAspect="1"/>
          </p:cNvPicPr>
          <p:nvPr/>
        </p:nvPicPr>
        <p:blipFill>
          <a:blip r:embed="rId4"/>
          <a:srcRect l="50593" t="14" b="50498"/>
          <a:stretch>
            <a:fillRect/>
          </a:stretch>
        </p:blipFill>
        <p:spPr>
          <a:xfrm>
            <a:off x="6167330" y="1689394"/>
            <a:ext cx="2584630" cy="4387824"/>
          </a:xfrm>
          <a:prstGeom prst="rect">
            <a:avLst/>
          </a:prstGeom>
          <a:ln w="12700" cap="flat">
            <a:noFill/>
            <a:miter lim="400000"/>
          </a:ln>
          <a:effectLst/>
        </p:spPr>
      </p:pic>
      <p:pic>
        <p:nvPicPr>
          <p:cNvPr id="9" name="par-figure-one-of-each-bigger-margin.pdf"/>
          <p:cNvPicPr>
            <a:picLocks noChangeAspect="1"/>
          </p:cNvPicPr>
          <p:nvPr/>
        </p:nvPicPr>
        <p:blipFill>
          <a:blip r:embed="rId4"/>
          <a:srcRect l="50146" t="50024"/>
          <a:stretch>
            <a:fillRect/>
          </a:stretch>
        </p:blipFill>
        <p:spPr>
          <a:xfrm>
            <a:off x="8344442" y="1688100"/>
            <a:ext cx="2212008" cy="4384353"/>
          </a:xfrm>
          <a:prstGeom prst="rect">
            <a:avLst/>
          </a:prstGeom>
          <a:ln w="12700" cap="flat">
            <a:noFill/>
            <a:miter lim="400000"/>
          </a:ln>
          <a:effectLst/>
        </p:spPr>
      </p:pic>
      <p:sp>
        <p:nvSpPr>
          <p:cNvPr id="10" name="TextBox 9"/>
          <p:cNvSpPr txBox="1"/>
          <p:nvPr/>
        </p:nvSpPr>
        <p:spPr>
          <a:xfrm>
            <a:off x="1615132" y="6210454"/>
            <a:ext cx="5676900" cy="369332"/>
          </a:xfrm>
          <a:prstGeom prst="rect">
            <a:avLst/>
          </a:prstGeom>
          <a:noFill/>
        </p:spPr>
        <p:txBody>
          <a:bodyPr wrap="square" rtlCol="0">
            <a:spAutoFit/>
          </a:bodyPr>
          <a:lstStyle/>
          <a:p>
            <a:r>
              <a:rPr lang="el-GR" i="1" dirty="0"/>
              <a:t>σ</a:t>
            </a:r>
            <a:r>
              <a:rPr lang="en-US" dirty="0"/>
              <a:t>(6-bit input) = 3-digit barcode representing that input </a:t>
            </a:r>
          </a:p>
        </p:txBody>
      </p:sp>
      <p:pic>
        <p:nvPicPr>
          <p:cNvPr id="5" name="par-figure-one-of-each-bigger-margin.pdf"/>
          <p:cNvPicPr>
            <a:picLocks noChangeAspect="1"/>
          </p:cNvPicPr>
          <p:nvPr/>
        </p:nvPicPr>
        <p:blipFill>
          <a:blip r:embed="rId4"/>
          <a:srcRect r="50902" b="48466"/>
          <a:stretch>
            <a:fillRect/>
          </a:stretch>
        </p:blipFill>
        <p:spPr>
          <a:xfrm>
            <a:off x="1615133" y="1746239"/>
            <a:ext cx="2251950" cy="4326215"/>
          </a:xfrm>
          <a:prstGeom prst="rect">
            <a:avLst/>
          </a:prstGeom>
          <a:ln w="12700" cap="flat">
            <a:noFill/>
            <a:miter lim="400000"/>
          </a:ln>
          <a:effectLst/>
        </p:spPr>
      </p:pic>
      <p:pic>
        <p:nvPicPr>
          <p:cNvPr id="6" name="par-figure-one-of-each-bigger-margin.pdf"/>
          <p:cNvPicPr>
            <a:picLocks noChangeAspect="1"/>
          </p:cNvPicPr>
          <p:nvPr/>
        </p:nvPicPr>
        <p:blipFill>
          <a:blip r:embed="rId4"/>
          <a:srcRect t="51143" r="49253"/>
          <a:stretch>
            <a:fillRect/>
          </a:stretch>
        </p:blipFill>
        <p:spPr>
          <a:xfrm>
            <a:off x="3513470" y="1714640"/>
            <a:ext cx="2490787" cy="4389121"/>
          </a:xfrm>
          <a:prstGeom prst="rect">
            <a:avLst/>
          </a:prstGeom>
          <a:ln w="12700" cap="flat">
            <a:noFill/>
            <a:miter lim="400000"/>
          </a:ln>
          <a:effectLst/>
        </p:spPr>
      </p:pic>
      <p:sp>
        <p:nvSpPr>
          <p:cNvPr id="3" name="Rounded Rectangle 2"/>
          <p:cNvSpPr/>
          <p:nvPr/>
        </p:nvSpPr>
        <p:spPr>
          <a:xfrm>
            <a:off x="1615135" y="1419650"/>
            <a:ext cx="4389121" cy="4740902"/>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870019" y="1369748"/>
            <a:ext cx="3883512" cy="369332"/>
          </a:xfrm>
          <a:prstGeom prst="rect">
            <a:avLst/>
          </a:prstGeom>
        </p:spPr>
        <p:txBody>
          <a:bodyPr wrap="square">
            <a:spAutoFit/>
          </a:bodyPr>
          <a:lstStyle/>
          <a:p>
            <a:pPr algn="ctr"/>
            <a:r>
              <a:rPr lang="en-US" dirty="0"/>
              <a:t>32 inputs with even # of 1’s</a:t>
            </a:r>
          </a:p>
        </p:txBody>
      </p:sp>
      <p:sp>
        <p:nvSpPr>
          <p:cNvPr id="12" name="Rounded Rectangle 11"/>
          <p:cNvSpPr/>
          <p:nvPr/>
        </p:nvSpPr>
        <p:spPr>
          <a:xfrm>
            <a:off x="6132716" y="1419650"/>
            <a:ext cx="4423737" cy="4740902"/>
          </a:xfrm>
          <a:prstGeom prst="roundRect">
            <a:avLst>
              <a:gd name="adj" fmla="val 724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02686" y="1369748"/>
            <a:ext cx="3883512" cy="369332"/>
          </a:xfrm>
          <a:prstGeom prst="rect">
            <a:avLst/>
          </a:prstGeom>
        </p:spPr>
        <p:txBody>
          <a:bodyPr wrap="square">
            <a:spAutoFit/>
          </a:bodyPr>
          <a:lstStyle/>
          <a:p>
            <a:pPr algn="ctr"/>
            <a:r>
              <a:rPr lang="en-US" dirty="0"/>
              <a:t>32 inputs with odd # of 1’s</a:t>
            </a:r>
          </a:p>
        </p:txBody>
      </p:sp>
      <p:sp>
        <p:nvSpPr>
          <p:cNvPr id="19" name="Rectangle 18"/>
          <p:cNvSpPr/>
          <p:nvPr/>
        </p:nvSpPr>
        <p:spPr>
          <a:xfrm>
            <a:off x="4823055" y="1025367"/>
            <a:ext cx="2545890" cy="369332"/>
          </a:xfrm>
          <a:prstGeom prst="rect">
            <a:avLst/>
          </a:prstGeom>
        </p:spPr>
        <p:txBody>
          <a:bodyPr wrap="none">
            <a:spAutoFit/>
          </a:bodyPr>
          <a:lstStyle/>
          <a:p>
            <a:r>
              <a:rPr lang="en-US" dirty="0"/>
              <a:t>2</a:t>
            </a:r>
            <a:r>
              <a:rPr lang="en-US" baseline="30000" dirty="0"/>
              <a:t>6</a:t>
            </a:r>
            <a:r>
              <a:rPr lang="en-US" dirty="0"/>
              <a:t> = 64 inputs with 6 bits</a:t>
            </a:r>
          </a:p>
        </p:txBody>
      </p:sp>
      <p:sp>
        <p:nvSpPr>
          <p:cNvPr id="15" name="TextBox 14"/>
          <p:cNvSpPr txBox="1"/>
          <p:nvPr/>
        </p:nvSpPr>
        <p:spPr>
          <a:xfrm>
            <a:off x="8488407" y="6185503"/>
            <a:ext cx="988891" cy="369332"/>
          </a:xfrm>
          <a:prstGeom prst="rect">
            <a:avLst/>
          </a:prstGeom>
          <a:noFill/>
        </p:spPr>
        <p:txBody>
          <a:bodyPr wrap="square" rtlCol="0">
            <a:spAutoFit/>
          </a:bodyPr>
          <a:lstStyle/>
          <a:p>
            <a:r>
              <a:rPr lang="en-US" dirty="0"/>
              <a:t>150 nm</a:t>
            </a:r>
          </a:p>
        </p:txBody>
      </p:sp>
      <p:cxnSp>
        <p:nvCxnSpPr>
          <p:cNvPr id="16" name="Straight Connector 15"/>
          <p:cNvCxnSpPr/>
          <p:nvPr/>
        </p:nvCxnSpPr>
        <p:spPr>
          <a:xfrm>
            <a:off x="8701795" y="6533501"/>
            <a:ext cx="411480" cy="199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Rounded Corners 30"/>
          <p:cNvSpPr/>
          <p:nvPr/>
        </p:nvSpPr>
        <p:spPr>
          <a:xfrm>
            <a:off x="2182138" y="2828281"/>
            <a:ext cx="7913371" cy="1898690"/>
          </a:xfrm>
          <a:prstGeom prst="roundRect">
            <a:avLst>
              <a:gd name="adj" fmla="val 8133"/>
            </a:avLst>
          </a:prstGeom>
          <a:ln w="38100"/>
        </p:spPr>
        <p:style>
          <a:lnRef idx="1">
            <a:schemeClr val="accent3"/>
          </a:lnRef>
          <a:fillRef idx="2">
            <a:schemeClr val="accent3"/>
          </a:fillRef>
          <a:effectRef idx="1">
            <a:schemeClr val="accent3"/>
          </a:effectRef>
          <a:fontRef idx="minor">
            <a:schemeClr val="dk1"/>
          </a:fontRef>
        </p:style>
        <p:txBody>
          <a:bodyPr rtlCol="0" anchor="ctr"/>
          <a:lstStyle/>
          <a:p>
            <a:r>
              <a:rPr lang="en-US" dirty="0">
                <a:solidFill>
                  <a:schemeClr val="tx1"/>
                </a:solidFill>
              </a:rPr>
              <a:t>We used </a:t>
            </a:r>
            <a:r>
              <a:rPr lang="en-US" b="1" dirty="0">
                <a:solidFill>
                  <a:schemeClr val="tx1"/>
                </a:solidFill>
              </a:rPr>
              <a:t>all 355 tiles</a:t>
            </a:r>
            <a:r>
              <a:rPr lang="en-US" dirty="0">
                <a:solidFill>
                  <a:schemeClr val="tx1"/>
                </a:solidFill>
              </a:rPr>
              <a:t> in some experiment, so we’ve verified “all tiles work”.</a:t>
            </a:r>
          </a:p>
          <a:p>
            <a:endParaRPr lang="en-US" dirty="0">
              <a:solidFill>
                <a:schemeClr val="tx1"/>
              </a:solidFill>
            </a:endParaRPr>
          </a:p>
          <a:p>
            <a:r>
              <a:rPr lang="en-US" dirty="0">
                <a:solidFill>
                  <a:schemeClr val="tx1"/>
                </a:solidFill>
              </a:rPr>
              <a:t>For 14 circuits, </a:t>
            </a:r>
            <a:r>
              <a:rPr lang="en-US" b="1" dirty="0">
                <a:solidFill>
                  <a:schemeClr val="tx1"/>
                </a:solidFill>
              </a:rPr>
              <a:t>every tile for that circuit was used</a:t>
            </a:r>
            <a:r>
              <a:rPr lang="en-US" dirty="0">
                <a:solidFill>
                  <a:schemeClr val="tx1"/>
                </a:solidFill>
              </a:rPr>
              <a:t> for some input, verifying all gate tiles work “together”.</a:t>
            </a:r>
          </a:p>
        </p:txBody>
      </p:sp>
      <p:sp>
        <p:nvSpPr>
          <p:cNvPr id="13" name="Slide Number Placeholder 12">
            <a:extLst>
              <a:ext uri="{FF2B5EF4-FFF2-40B4-BE49-F238E27FC236}">
                <a16:creationId xmlns:a16="http://schemas.microsoft.com/office/drawing/2014/main" id="{959D74B4-0BCB-4A5D-9BC2-3207DACBFC8C}"/>
              </a:ext>
            </a:extLst>
          </p:cNvPr>
          <p:cNvSpPr>
            <a:spLocks noGrp="1"/>
          </p:cNvSpPr>
          <p:nvPr>
            <p:ph type="sldNum" sz="quarter" idx="12"/>
          </p:nvPr>
        </p:nvSpPr>
        <p:spPr/>
        <p:txBody>
          <a:bodyPr/>
          <a:lstStyle/>
          <a:p>
            <a:fld id="{9D23B66A-CE92-4F70-B5A2-EE913266E6CF}" type="slidenum">
              <a:rPr lang="en-US" smtClean="0"/>
              <a:pPr/>
              <a:t>135</a:t>
            </a:fld>
            <a:r>
              <a:rPr lang="en-US"/>
              <a:t>/48</a:t>
            </a:r>
            <a:endParaRPr lang="en-US" dirty="0"/>
          </a:p>
        </p:txBody>
      </p:sp>
    </p:spTree>
    <p:custDataLst>
      <p:tags r:id="rId1"/>
    </p:custDataLst>
    <p:extLst>
      <p:ext uri="{BB962C8B-B14F-4D97-AF65-F5344CB8AC3E}">
        <p14:creationId xmlns:p14="http://schemas.microsoft.com/office/powerpoint/2010/main" val="387802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 r="1014"/>
          <a:stretch/>
        </p:blipFill>
        <p:spPr>
          <a:xfrm>
            <a:off x="3852678" y="0"/>
            <a:ext cx="6815322" cy="6858000"/>
          </a:xfrm>
          <a:prstGeom prst="rect">
            <a:avLst/>
          </a:prstGeom>
        </p:spPr>
      </p:pic>
      <p:grpSp>
        <p:nvGrpSpPr>
          <p:cNvPr id="15" name="Group 14"/>
          <p:cNvGrpSpPr/>
          <p:nvPr/>
        </p:nvGrpSpPr>
        <p:grpSpPr>
          <a:xfrm>
            <a:off x="1615440" y="105156"/>
            <a:ext cx="9052560" cy="6647688"/>
            <a:chOff x="100584" y="100584"/>
            <a:chExt cx="9052560" cy="6647688"/>
          </a:xfrm>
        </p:grpSpPr>
        <p:pic>
          <p:nvPicPr>
            <p:cNvPr id="5" name="Picture 4"/>
            <p:cNvPicPr>
              <a:picLocks noChangeAspect="1"/>
            </p:cNvPicPr>
            <p:nvPr/>
          </p:nvPicPr>
          <p:blipFill>
            <a:blip r:embed="rId5"/>
            <a:stretch>
              <a:fillRect/>
            </a:stretch>
          </p:blipFill>
          <p:spPr>
            <a:xfrm>
              <a:off x="109728" y="1319689"/>
              <a:ext cx="6641100" cy="5428583"/>
            </a:xfrm>
            <a:prstGeom prst="rect">
              <a:avLst/>
            </a:prstGeom>
          </p:spPr>
        </p:pic>
        <p:sp>
          <p:nvSpPr>
            <p:cNvPr id="6" name="Rectangle 5"/>
            <p:cNvSpPr/>
            <p:nvPr/>
          </p:nvSpPr>
          <p:spPr>
            <a:xfrm>
              <a:off x="7452360" y="100584"/>
              <a:ext cx="1691640" cy="139903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09728" y="109729"/>
              <a:ext cx="7333488" cy="120995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750828" y="1499616"/>
              <a:ext cx="2402316" cy="52486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0584" y="1319688"/>
              <a:ext cx="6650244" cy="542858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6686550" y="1902286"/>
            <a:ext cx="400050" cy="821864"/>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9519471">
            <a:off x="5931274" y="1544635"/>
            <a:ext cx="636786" cy="3418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620099">
            <a:off x="6897156" y="1544521"/>
            <a:ext cx="631350" cy="3421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62768" y="1660431"/>
            <a:ext cx="341893" cy="5711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564152" y="4417003"/>
            <a:ext cx="631350" cy="521186"/>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26659" y="5216067"/>
            <a:ext cx="445119" cy="5656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407559" y="5896814"/>
            <a:ext cx="564366" cy="6278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567681">
            <a:off x="3870670" y="5497028"/>
            <a:ext cx="564366" cy="327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78421" y="3340416"/>
            <a:ext cx="564366" cy="44184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791039" y="1707320"/>
            <a:ext cx="602292" cy="9870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725286" y="6131625"/>
            <a:ext cx="666633" cy="4141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18604020">
            <a:off x="6207616" y="5833019"/>
            <a:ext cx="400050" cy="1037591"/>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9596232">
            <a:off x="3269934" y="5076370"/>
            <a:ext cx="615249" cy="3772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19596232">
            <a:off x="2489808" y="3291757"/>
            <a:ext cx="615249" cy="3772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9504549">
            <a:off x="5223089" y="5739585"/>
            <a:ext cx="564366" cy="3602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9477030">
            <a:off x="4362275" y="5726034"/>
            <a:ext cx="564366" cy="3159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20165976">
            <a:off x="5314632" y="5289439"/>
            <a:ext cx="564366" cy="3602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779803" y="6277042"/>
            <a:ext cx="988891" cy="369332"/>
          </a:xfrm>
          <a:prstGeom prst="rect">
            <a:avLst/>
          </a:prstGeom>
          <a:noFill/>
        </p:spPr>
        <p:txBody>
          <a:bodyPr wrap="square" rtlCol="0">
            <a:spAutoFit/>
          </a:bodyPr>
          <a:lstStyle/>
          <a:p>
            <a:r>
              <a:rPr lang="en-US" dirty="0">
                <a:solidFill>
                  <a:schemeClr val="bg1"/>
                </a:solidFill>
              </a:rPr>
              <a:t>500 nm</a:t>
            </a:r>
          </a:p>
        </p:txBody>
      </p:sp>
      <p:cxnSp>
        <p:nvCxnSpPr>
          <p:cNvPr id="36" name="Straight Connector 35"/>
          <p:cNvCxnSpPr/>
          <p:nvPr/>
        </p:nvCxnSpPr>
        <p:spPr>
          <a:xfrm>
            <a:off x="1689589" y="6646374"/>
            <a:ext cx="104241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24585" y="207939"/>
            <a:ext cx="2313635" cy="830997"/>
          </a:xfrm>
          <a:prstGeom prst="rect">
            <a:avLst/>
          </a:prstGeom>
          <a:noFill/>
        </p:spPr>
        <p:txBody>
          <a:bodyPr wrap="square" rtlCol="0">
            <a:spAutoFit/>
          </a:bodyPr>
          <a:lstStyle/>
          <a:p>
            <a:r>
              <a:rPr lang="en-US" sz="1600" dirty="0"/>
              <a:t>12 </a:t>
            </a:r>
            <a:r>
              <a:rPr lang="el-GR" sz="1600" dirty="0"/>
              <a:t>μ</a:t>
            </a:r>
            <a:r>
              <a:rPr lang="en-US" sz="1600" dirty="0"/>
              <a:t>m AFM image of parity ribbons for several inputs whose output is 1</a:t>
            </a:r>
          </a:p>
        </p:txBody>
      </p:sp>
      <p:sp>
        <p:nvSpPr>
          <p:cNvPr id="37" name="Oval 36"/>
          <p:cNvSpPr/>
          <p:nvPr/>
        </p:nvSpPr>
        <p:spPr>
          <a:xfrm rot="20270632">
            <a:off x="4430787" y="3824785"/>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0270632">
            <a:off x="5345052" y="4316652"/>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15592023">
            <a:off x="5580832" y="3876007"/>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4849059">
            <a:off x="3716119" y="1892786"/>
            <a:ext cx="564366" cy="3634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2372863" y="4752781"/>
            <a:ext cx="217031" cy="126974"/>
          </a:xfrm>
          <a:prstGeom prst="rect">
            <a:avLst/>
          </a:prstGeom>
        </p:spPr>
      </p:pic>
      <p:grpSp>
        <p:nvGrpSpPr>
          <p:cNvPr id="52" name="Group 51">
            <a:extLst>
              <a:ext uri="{FF2B5EF4-FFF2-40B4-BE49-F238E27FC236}">
                <a16:creationId xmlns:a16="http://schemas.microsoft.com/office/drawing/2014/main" id="{04C81824-98A9-4DF8-AF04-61854BE472CC}"/>
              </a:ext>
            </a:extLst>
          </p:cNvPr>
          <p:cNvGrpSpPr/>
          <p:nvPr/>
        </p:nvGrpSpPr>
        <p:grpSpPr>
          <a:xfrm>
            <a:off x="4551669" y="3671180"/>
            <a:ext cx="2563438" cy="2682084"/>
            <a:chOff x="4551669" y="3671180"/>
            <a:chExt cx="2563438" cy="2682084"/>
          </a:xfrm>
        </p:grpSpPr>
        <p:pic>
          <p:nvPicPr>
            <p:cNvPr id="41" name="Picture 40">
              <a:extLst>
                <a:ext uri="{FF2B5EF4-FFF2-40B4-BE49-F238E27FC236}">
                  <a16:creationId xmlns:a16="http://schemas.microsoft.com/office/drawing/2014/main" id="{272A8E51-086C-45FC-B2F3-D7BB1CAFE9DB}"/>
                </a:ext>
              </a:extLst>
            </p:cNvPr>
            <p:cNvPicPr>
              <a:picLocks noChangeAspect="1"/>
            </p:cNvPicPr>
            <p:nvPr/>
          </p:nvPicPr>
          <p:blipFill rotWithShape="1">
            <a:blip r:embed="rId5"/>
            <a:srcRect l="76778" t="70342" r="18175" b="13720"/>
            <a:stretch/>
          </p:blipFill>
          <p:spPr>
            <a:xfrm>
              <a:off x="4551669" y="3693705"/>
              <a:ext cx="1018015" cy="2628038"/>
            </a:xfrm>
            <a:prstGeom prst="rect">
              <a:avLst/>
            </a:prstGeom>
          </p:spPr>
        </p:pic>
        <p:sp>
          <p:nvSpPr>
            <p:cNvPr id="42" name="Rectangle 41">
              <a:extLst>
                <a:ext uri="{FF2B5EF4-FFF2-40B4-BE49-F238E27FC236}">
                  <a16:creationId xmlns:a16="http://schemas.microsoft.com/office/drawing/2014/main" id="{8364FDE1-8B33-4800-8BDB-5338B72FA651}"/>
                </a:ext>
              </a:extLst>
            </p:cNvPr>
            <p:cNvSpPr/>
            <p:nvPr/>
          </p:nvSpPr>
          <p:spPr>
            <a:xfrm>
              <a:off x="6671979" y="5117305"/>
              <a:ext cx="435724" cy="90916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9D48347-937D-412B-A59F-6AF91EF97E40}"/>
                </a:ext>
              </a:extLst>
            </p:cNvPr>
            <p:cNvCxnSpPr>
              <a:cxnSpLocks/>
            </p:cNvCxnSpPr>
            <p:nvPr/>
          </p:nvCxnSpPr>
          <p:spPr>
            <a:xfrm flipH="1" flipV="1">
              <a:off x="5544133" y="3671180"/>
              <a:ext cx="1570974" cy="14411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F1C7F56-389A-45A6-AE01-F483B91472C7}"/>
                </a:ext>
              </a:extLst>
            </p:cNvPr>
            <p:cNvCxnSpPr>
              <a:cxnSpLocks/>
            </p:cNvCxnSpPr>
            <p:nvPr/>
          </p:nvCxnSpPr>
          <p:spPr>
            <a:xfrm flipH="1">
              <a:off x="5552329" y="6026468"/>
              <a:ext cx="1555374" cy="32576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8B7541F6-7674-40D4-BA58-FA368071A2F5}"/>
                </a:ext>
              </a:extLst>
            </p:cNvPr>
            <p:cNvSpPr/>
            <p:nvPr/>
          </p:nvSpPr>
          <p:spPr>
            <a:xfrm>
              <a:off x="4558271" y="3678659"/>
              <a:ext cx="979260" cy="267460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cxnSpLocks/>
            </p:cNvCxnSpPr>
            <p:nvPr/>
          </p:nvCxnSpPr>
          <p:spPr>
            <a:xfrm>
              <a:off x="4642787" y="5738713"/>
              <a:ext cx="4825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Rectangle: Rounded Corners 30"/>
          <p:cNvSpPr/>
          <p:nvPr/>
        </p:nvSpPr>
        <p:spPr>
          <a:xfrm>
            <a:off x="2481378" y="2254463"/>
            <a:ext cx="7579342" cy="2384711"/>
          </a:xfrm>
          <a:prstGeom prst="roundRect">
            <a:avLst>
              <a:gd name="adj" fmla="val 8133"/>
            </a:avLst>
          </a:prstGeom>
          <a:ln w="38100"/>
        </p:spPr>
        <p:style>
          <a:lnRef idx="1">
            <a:schemeClr val="accent3"/>
          </a:lnRef>
          <a:fillRef idx="2">
            <a:schemeClr val="accent3"/>
          </a:fillRef>
          <a:effectRef idx="1">
            <a:schemeClr val="accent3"/>
          </a:effectRef>
          <a:fontRef idx="minor">
            <a:schemeClr val="dk1"/>
          </a:fontRef>
        </p:style>
        <p:txBody>
          <a:bodyPr rtlCol="0" anchor="ctr"/>
          <a:lstStyle/>
          <a:p>
            <a:r>
              <a:rPr lang="en-US" dirty="0">
                <a:solidFill>
                  <a:schemeClr val="tx1"/>
                </a:solidFill>
              </a:rPr>
              <a:t>error statistics:</a:t>
            </a:r>
          </a:p>
          <a:p>
            <a:endParaRPr lang="en-US" dirty="0">
              <a:solidFill>
                <a:schemeClr val="tx1"/>
              </a:solidFill>
            </a:endParaRPr>
          </a:p>
          <a:p>
            <a:r>
              <a:rPr lang="en-US" b="1" dirty="0">
                <a:solidFill>
                  <a:schemeClr val="tx1"/>
                </a:solidFill>
              </a:rPr>
              <a:t>seeding fraction</a:t>
            </a:r>
            <a:r>
              <a:rPr lang="en-US" dirty="0">
                <a:solidFill>
                  <a:schemeClr val="tx1"/>
                </a:solidFill>
              </a:rPr>
              <a:t>: 61% of origami seeds have tile growth into a tube</a:t>
            </a:r>
          </a:p>
          <a:p>
            <a:endParaRPr lang="en-US" dirty="0">
              <a:solidFill>
                <a:schemeClr val="tx1"/>
              </a:solidFill>
            </a:endParaRPr>
          </a:p>
          <a:p>
            <a:r>
              <a:rPr lang="en-US" b="1" dirty="0">
                <a:solidFill>
                  <a:schemeClr val="tx1"/>
                </a:solidFill>
              </a:rPr>
              <a:t>error rate</a:t>
            </a:r>
            <a:r>
              <a:rPr lang="en-US" dirty="0">
                <a:solidFill>
                  <a:schemeClr val="tx1"/>
                </a:solidFill>
              </a:rPr>
              <a:t>: 0.03% </a:t>
            </a:r>
            <a:r>
              <a:rPr lang="en-US" dirty="0"/>
              <a:t>± 0.0008 per tile attachment </a:t>
            </a:r>
          </a:p>
          <a:p>
            <a:r>
              <a:rPr lang="en-US" dirty="0"/>
              <a:t>(1,419 observed errors out of an estimated 4,600,351 tile attachments, </a:t>
            </a:r>
            <a:r>
              <a:rPr lang="en-US" dirty="0">
                <a:solidFill>
                  <a:schemeClr val="tx1"/>
                </a:solidFill>
              </a:rPr>
              <a:t>comparable to best previous algorithmic self-assembly experiments)</a:t>
            </a:r>
          </a:p>
        </p:txBody>
      </p:sp>
      <p:sp>
        <p:nvSpPr>
          <p:cNvPr id="11" name="Slide Number Placeholder 10">
            <a:extLst>
              <a:ext uri="{FF2B5EF4-FFF2-40B4-BE49-F238E27FC236}">
                <a16:creationId xmlns:a16="http://schemas.microsoft.com/office/drawing/2014/main" id="{6533C245-080B-43F0-9B84-C556CEDDDB43}"/>
              </a:ext>
            </a:extLst>
          </p:cNvPr>
          <p:cNvSpPr>
            <a:spLocks noGrp="1"/>
          </p:cNvSpPr>
          <p:nvPr>
            <p:ph type="sldNum" sz="quarter" idx="12"/>
          </p:nvPr>
        </p:nvSpPr>
        <p:spPr/>
        <p:txBody>
          <a:bodyPr/>
          <a:lstStyle/>
          <a:p>
            <a:fld id="{9D23B66A-CE92-4F70-B5A2-EE913266E6CF}" type="slidenum">
              <a:rPr lang="en-US" smtClean="0"/>
              <a:pPr/>
              <a:t>136</a:t>
            </a:fld>
            <a:r>
              <a:rPr lang="en-US"/>
              <a:t>/48</a:t>
            </a:r>
            <a:endParaRPr lang="en-US" dirty="0"/>
          </a:p>
        </p:txBody>
      </p:sp>
    </p:spTree>
    <p:custDataLst>
      <p:tags r:id="rId1"/>
    </p:custDataLst>
    <p:extLst>
      <p:ext uri="{BB962C8B-B14F-4D97-AF65-F5344CB8AC3E}">
        <p14:creationId xmlns:p14="http://schemas.microsoft.com/office/powerpoint/2010/main" val="99595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500" fill="hold"/>
                                        <p:tgtEl>
                                          <p:spTgt spid="25"/>
                                        </p:tgtEl>
                                        <p:attrNameLst>
                                          <p:attrName>ppt_w</p:attrName>
                                        </p:attrNameLst>
                                      </p:cBhvr>
                                      <p:tavLst>
                                        <p:tav tm="0">
                                          <p:val>
                                            <p:fltVal val="0"/>
                                          </p:val>
                                        </p:tav>
                                        <p:tav tm="100000">
                                          <p:val>
                                            <p:strVal val="#ppt_w"/>
                                          </p:val>
                                        </p:tav>
                                      </p:tavLst>
                                    </p:anim>
                                    <p:anim calcmode="lin" valueType="num">
                                      <p:cBhvr>
                                        <p:cTn id="64" dur="500" fill="hold"/>
                                        <p:tgtEl>
                                          <p:spTgt spid="25"/>
                                        </p:tgtEl>
                                        <p:attrNameLst>
                                          <p:attrName>ppt_h</p:attrName>
                                        </p:attrNameLst>
                                      </p:cBhvr>
                                      <p:tavLst>
                                        <p:tav tm="0">
                                          <p:val>
                                            <p:fltVal val="0"/>
                                          </p:val>
                                        </p:tav>
                                        <p:tav tm="100000">
                                          <p:val>
                                            <p:strVal val="#ppt_h"/>
                                          </p:val>
                                        </p:tav>
                                      </p:tavLst>
                                    </p:anim>
                                    <p:animEffect transition="in" filter="fade">
                                      <p:cBhvr>
                                        <p:cTn id="65" dur="500"/>
                                        <p:tgtEl>
                                          <p:spTgt spid="2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500" fill="hold"/>
                                        <p:tgtEl>
                                          <p:spTgt spid="27"/>
                                        </p:tgtEl>
                                        <p:attrNameLst>
                                          <p:attrName>ppt_w</p:attrName>
                                        </p:attrNameLst>
                                      </p:cBhvr>
                                      <p:tavLst>
                                        <p:tav tm="0">
                                          <p:val>
                                            <p:fltVal val="0"/>
                                          </p:val>
                                        </p:tav>
                                        <p:tav tm="100000">
                                          <p:val>
                                            <p:strVal val="#ppt_w"/>
                                          </p:val>
                                        </p:tav>
                                      </p:tavLst>
                                    </p:anim>
                                    <p:anim calcmode="lin" valueType="num">
                                      <p:cBhvr>
                                        <p:cTn id="84" dur="500" fill="hold"/>
                                        <p:tgtEl>
                                          <p:spTgt spid="27"/>
                                        </p:tgtEl>
                                        <p:attrNameLst>
                                          <p:attrName>ppt_h</p:attrName>
                                        </p:attrNameLst>
                                      </p:cBhvr>
                                      <p:tavLst>
                                        <p:tav tm="0">
                                          <p:val>
                                            <p:fltVal val="0"/>
                                          </p:val>
                                        </p:tav>
                                        <p:tav tm="100000">
                                          <p:val>
                                            <p:strVal val="#ppt_h"/>
                                          </p:val>
                                        </p:tav>
                                      </p:tavLst>
                                    </p:anim>
                                    <p:animEffect transition="in" filter="fade">
                                      <p:cBhvr>
                                        <p:cTn id="85" dur="500"/>
                                        <p:tgtEl>
                                          <p:spTgt spid="27"/>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p:cTn id="93" dur="500" fill="hold"/>
                                        <p:tgtEl>
                                          <p:spTgt spid="30"/>
                                        </p:tgtEl>
                                        <p:attrNameLst>
                                          <p:attrName>ppt_w</p:attrName>
                                        </p:attrNameLst>
                                      </p:cBhvr>
                                      <p:tavLst>
                                        <p:tav tm="0">
                                          <p:val>
                                            <p:fltVal val="0"/>
                                          </p:val>
                                        </p:tav>
                                        <p:tav tm="100000">
                                          <p:val>
                                            <p:strVal val="#ppt_w"/>
                                          </p:val>
                                        </p:tav>
                                      </p:tavLst>
                                    </p:anim>
                                    <p:anim calcmode="lin" valueType="num">
                                      <p:cBhvr>
                                        <p:cTn id="94" dur="500" fill="hold"/>
                                        <p:tgtEl>
                                          <p:spTgt spid="30"/>
                                        </p:tgtEl>
                                        <p:attrNameLst>
                                          <p:attrName>ppt_h</p:attrName>
                                        </p:attrNameLst>
                                      </p:cBhvr>
                                      <p:tavLst>
                                        <p:tav tm="0">
                                          <p:val>
                                            <p:fltVal val="0"/>
                                          </p:val>
                                        </p:tav>
                                        <p:tav tm="100000">
                                          <p:val>
                                            <p:strVal val="#ppt_h"/>
                                          </p:val>
                                        </p:tav>
                                      </p:tavLst>
                                    </p:anim>
                                    <p:animEffect transition="in" filter="fade">
                                      <p:cBhvr>
                                        <p:cTn id="95" dur="500"/>
                                        <p:tgtEl>
                                          <p:spTgt spid="30"/>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p:cTn id="98" dur="500" fill="hold"/>
                                        <p:tgtEl>
                                          <p:spTgt spid="32"/>
                                        </p:tgtEl>
                                        <p:attrNameLst>
                                          <p:attrName>ppt_w</p:attrName>
                                        </p:attrNameLst>
                                      </p:cBhvr>
                                      <p:tavLst>
                                        <p:tav tm="0">
                                          <p:val>
                                            <p:fltVal val="0"/>
                                          </p:val>
                                        </p:tav>
                                        <p:tav tm="100000">
                                          <p:val>
                                            <p:strVal val="#ppt_w"/>
                                          </p:val>
                                        </p:tav>
                                      </p:tavLst>
                                    </p:anim>
                                    <p:anim calcmode="lin" valueType="num">
                                      <p:cBhvr>
                                        <p:cTn id="99" dur="500" fill="hold"/>
                                        <p:tgtEl>
                                          <p:spTgt spid="32"/>
                                        </p:tgtEl>
                                        <p:attrNameLst>
                                          <p:attrName>ppt_h</p:attrName>
                                        </p:attrNameLst>
                                      </p:cBhvr>
                                      <p:tavLst>
                                        <p:tav tm="0">
                                          <p:val>
                                            <p:fltVal val="0"/>
                                          </p:val>
                                        </p:tav>
                                        <p:tav tm="100000">
                                          <p:val>
                                            <p:strVal val="#ppt_h"/>
                                          </p:val>
                                        </p:tav>
                                      </p:tavLst>
                                    </p:anim>
                                    <p:animEffect transition="in" filter="fade">
                                      <p:cBhvr>
                                        <p:cTn id="100" dur="500"/>
                                        <p:tgtEl>
                                          <p:spTgt spid="32"/>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500" fill="hold"/>
                                        <p:tgtEl>
                                          <p:spTgt spid="33"/>
                                        </p:tgtEl>
                                        <p:attrNameLst>
                                          <p:attrName>ppt_w</p:attrName>
                                        </p:attrNameLst>
                                      </p:cBhvr>
                                      <p:tavLst>
                                        <p:tav tm="0">
                                          <p:val>
                                            <p:fltVal val="0"/>
                                          </p:val>
                                        </p:tav>
                                        <p:tav tm="100000">
                                          <p:val>
                                            <p:strVal val="#ppt_w"/>
                                          </p:val>
                                        </p:tav>
                                      </p:tavLst>
                                    </p:anim>
                                    <p:anim calcmode="lin" valueType="num">
                                      <p:cBhvr>
                                        <p:cTn id="104" dur="500" fill="hold"/>
                                        <p:tgtEl>
                                          <p:spTgt spid="33"/>
                                        </p:tgtEl>
                                        <p:attrNameLst>
                                          <p:attrName>ppt_h</p:attrName>
                                        </p:attrNameLst>
                                      </p:cBhvr>
                                      <p:tavLst>
                                        <p:tav tm="0">
                                          <p:val>
                                            <p:fltVal val="0"/>
                                          </p:val>
                                        </p:tav>
                                        <p:tav tm="100000">
                                          <p:val>
                                            <p:strVal val="#ppt_h"/>
                                          </p:val>
                                        </p:tav>
                                      </p:tavLst>
                                    </p:anim>
                                    <p:animEffect transition="in" filter="fade">
                                      <p:cBhvr>
                                        <p:cTn id="105" dur="500"/>
                                        <p:tgtEl>
                                          <p:spTgt spid="33"/>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34"/>
                                        </p:tgtEl>
                                        <p:attrNameLst>
                                          <p:attrName>style.visibility</p:attrName>
                                        </p:attrNameLst>
                                      </p:cBhvr>
                                      <p:to>
                                        <p:strVal val="visible"/>
                                      </p:to>
                                    </p:set>
                                    <p:anim calcmode="lin" valueType="num">
                                      <p:cBhvr>
                                        <p:cTn id="108" dur="500" fill="hold"/>
                                        <p:tgtEl>
                                          <p:spTgt spid="34"/>
                                        </p:tgtEl>
                                        <p:attrNameLst>
                                          <p:attrName>ppt_w</p:attrName>
                                        </p:attrNameLst>
                                      </p:cBhvr>
                                      <p:tavLst>
                                        <p:tav tm="0">
                                          <p:val>
                                            <p:fltVal val="0"/>
                                          </p:val>
                                        </p:tav>
                                        <p:tav tm="100000">
                                          <p:val>
                                            <p:strVal val="#ppt_w"/>
                                          </p:val>
                                        </p:tav>
                                      </p:tavLst>
                                    </p:anim>
                                    <p:anim calcmode="lin" valueType="num">
                                      <p:cBhvr>
                                        <p:cTn id="109" dur="500" fill="hold"/>
                                        <p:tgtEl>
                                          <p:spTgt spid="34"/>
                                        </p:tgtEl>
                                        <p:attrNameLst>
                                          <p:attrName>ppt_h</p:attrName>
                                        </p:attrNameLst>
                                      </p:cBhvr>
                                      <p:tavLst>
                                        <p:tav tm="0">
                                          <p:val>
                                            <p:fltVal val="0"/>
                                          </p:val>
                                        </p:tav>
                                        <p:tav tm="100000">
                                          <p:val>
                                            <p:strVal val="#ppt_h"/>
                                          </p:val>
                                        </p:tav>
                                      </p:tavLst>
                                    </p:anim>
                                    <p:animEffect transition="in" filter="fade">
                                      <p:cBhvr>
                                        <p:cTn id="110" dur="500"/>
                                        <p:tgtEl>
                                          <p:spTgt spid="34"/>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p:cTn id="123" dur="500" fill="hold"/>
                                        <p:tgtEl>
                                          <p:spTgt spid="39"/>
                                        </p:tgtEl>
                                        <p:attrNameLst>
                                          <p:attrName>ppt_w</p:attrName>
                                        </p:attrNameLst>
                                      </p:cBhvr>
                                      <p:tavLst>
                                        <p:tav tm="0">
                                          <p:val>
                                            <p:fltVal val="0"/>
                                          </p:val>
                                        </p:tav>
                                        <p:tav tm="100000">
                                          <p:val>
                                            <p:strVal val="#ppt_w"/>
                                          </p:val>
                                        </p:tav>
                                      </p:tavLst>
                                    </p:anim>
                                    <p:anim calcmode="lin" valueType="num">
                                      <p:cBhvr>
                                        <p:cTn id="124" dur="500" fill="hold"/>
                                        <p:tgtEl>
                                          <p:spTgt spid="39"/>
                                        </p:tgtEl>
                                        <p:attrNameLst>
                                          <p:attrName>ppt_h</p:attrName>
                                        </p:attrNameLst>
                                      </p:cBhvr>
                                      <p:tavLst>
                                        <p:tav tm="0">
                                          <p:val>
                                            <p:fltVal val="0"/>
                                          </p:val>
                                        </p:tav>
                                        <p:tav tm="100000">
                                          <p:val>
                                            <p:strVal val="#ppt_h"/>
                                          </p:val>
                                        </p:tav>
                                      </p:tavLst>
                                    </p:anim>
                                    <p:animEffect transition="in" filter="fade">
                                      <p:cBhvr>
                                        <p:cTn id="125" dur="500"/>
                                        <p:tgtEl>
                                          <p:spTgt spid="39"/>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40"/>
                                        </p:tgtEl>
                                        <p:attrNameLst>
                                          <p:attrName>style.visibility</p:attrName>
                                        </p:attrNameLst>
                                      </p:cBhvr>
                                      <p:to>
                                        <p:strVal val="visible"/>
                                      </p:to>
                                    </p:set>
                                    <p:anim calcmode="lin" valueType="num">
                                      <p:cBhvr>
                                        <p:cTn id="128" dur="500" fill="hold"/>
                                        <p:tgtEl>
                                          <p:spTgt spid="40"/>
                                        </p:tgtEl>
                                        <p:attrNameLst>
                                          <p:attrName>ppt_w</p:attrName>
                                        </p:attrNameLst>
                                      </p:cBhvr>
                                      <p:tavLst>
                                        <p:tav tm="0">
                                          <p:val>
                                            <p:fltVal val="0"/>
                                          </p:val>
                                        </p:tav>
                                        <p:tav tm="100000">
                                          <p:val>
                                            <p:strVal val="#ppt_w"/>
                                          </p:val>
                                        </p:tav>
                                      </p:tavLst>
                                    </p:anim>
                                    <p:anim calcmode="lin" valueType="num">
                                      <p:cBhvr>
                                        <p:cTn id="129" dur="500" fill="hold"/>
                                        <p:tgtEl>
                                          <p:spTgt spid="40"/>
                                        </p:tgtEl>
                                        <p:attrNameLst>
                                          <p:attrName>ppt_h</p:attrName>
                                        </p:attrNameLst>
                                      </p:cBhvr>
                                      <p:tavLst>
                                        <p:tav tm="0">
                                          <p:val>
                                            <p:fltVal val="0"/>
                                          </p:val>
                                        </p:tav>
                                        <p:tav tm="100000">
                                          <p:val>
                                            <p:strVal val="#ppt_h"/>
                                          </p:val>
                                        </p:tav>
                                      </p:tavLst>
                                    </p:anim>
                                    <p:animEffect transition="in" filter="fade">
                                      <p:cBhvr>
                                        <p:cTn id="130" dur="500"/>
                                        <p:tgtEl>
                                          <p:spTgt spid="4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2" grpId="0" animBg="1"/>
      <p:bldP spid="33" grpId="0" animBg="1"/>
      <p:bldP spid="34" grpId="0" animBg="1"/>
      <p:bldP spid="35" grpId="0"/>
      <p:bldP spid="37" grpId="0" animBg="1"/>
      <p:bldP spid="38" grpId="0" animBg="1"/>
      <p:bldP spid="39" grpId="0" animBg="1"/>
      <p:bldP spid="40" grpId="0" animBg="1"/>
      <p:bldP spid="3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37" y="365129"/>
            <a:ext cx="10704887" cy="780003"/>
          </a:xfrm>
        </p:spPr>
        <p:txBody>
          <a:bodyPr/>
          <a:lstStyle/>
          <a:p>
            <a:r>
              <a:rPr lang="en-US" dirty="0"/>
              <a:t>What did we learn?</a:t>
            </a:r>
          </a:p>
        </p:txBody>
      </p:sp>
      <p:sp>
        <p:nvSpPr>
          <p:cNvPr id="3" name="Content Placeholder 2"/>
          <p:cNvSpPr>
            <a:spLocks noGrp="1"/>
          </p:cNvSpPr>
          <p:nvPr>
            <p:ph idx="1"/>
          </p:nvPr>
        </p:nvSpPr>
        <p:spPr>
          <a:xfrm>
            <a:off x="1054181" y="1610890"/>
            <a:ext cx="10233126" cy="864597"/>
          </a:xfrm>
        </p:spPr>
        <p:txBody>
          <a:bodyPr>
            <a:normAutofit/>
          </a:bodyPr>
          <a:lstStyle/>
          <a:p>
            <a:pPr marL="0" indent="0">
              <a:buNone/>
            </a:pPr>
            <a:r>
              <a:rPr lang="en-US" sz="2400" dirty="0"/>
              <a:t>A </a:t>
            </a:r>
            <a:r>
              <a:rPr lang="en-US" sz="2400" u="sng" dirty="0"/>
              <a:t>small</a:t>
            </a:r>
            <a:r>
              <a:rPr lang="en-US" sz="2400" dirty="0"/>
              <a:t>(</a:t>
            </a:r>
            <a:r>
              <a:rPr lang="en-US" sz="2400" dirty="0" err="1"/>
              <a:t>ish</a:t>
            </a:r>
            <a:r>
              <a:rPr lang="en-US" sz="2400" dirty="0"/>
              <a:t>) library of molecules can be </a:t>
            </a:r>
            <a:r>
              <a:rPr lang="en-US" sz="2400" u="sng" dirty="0"/>
              <a:t>reprogrammed</a:t>
            </a:r>
            <a:r>
              <a:rPr lang="en-US" sz="2400" dirty="0"/>
              <a:t> to self-assemble </a:t>
            </a:r>
            <a:r>
              <a:rPr lang="en-US" sz="2400" u="sng" dirty="0"/>
              <a:t>reliably</a:t>
            </a:r>
            <a:r>
              <a:rPr lang="en-US" sz="2400" dirty="0"/>
              <a:t> into many complex patterns, by </a:t>
            </a:r>
            <a:r>
              <a:rPr lang="en-US" sz="2400" u="sng" dirty="0"/>
              <a:t>processing information</a:t>
            </a:r>
            <a:r>
              <a:rPr lang="en-US" sz="2400" dirty="0"/>
              <a:t> as they grow. </a:t>
            </a:r>
          </a:p>
        </p:txBody>
      </p:sp>
      <p:grpSp>
        <p:nvGrpSpPr>
          <p:cNvPr id="24" name="Group 23"/>
          <p:cNvGrpSpPr/>
          <p:nvPr/>
        </p:nvGrpSpPr>
        <p:grpSpPr>
          <a:xfrm>
            <a:off x="1011050" y="3181638"/>
            <a:ext cx="2718872" cy="2941332"/>
            <a:chOff x="3114432" y="3489948"/>
            <a:chExt cx="2718872" cy="2941332"/>
          </a:xfrm>
        </p:grpSpPr>
        <p:sp>
          <p:nvSpPr>
            <p:cNvPr id="12" name="TextBox 11"/>
            <p:cNvSpPr txBox="1"/>
            <p:nvPr/>
          </p:nvSpPr>
          <p:spPr>
            <a:xfrm>
              <a:off x="3140961" y="3489948"/>
              <a:ext cx="2692343" cy="584775"/>
            </a:xfrm>
            <a:prstGeom prst="rect">
              <a:avLst/>
            </a:prstGeom>
            <a:noFill/>
          </p:spPr>
          <p:txBody>
            <a:bodyPr wrap="square" rtlCol="0">
              <a:spAutoFit/>
            </a:bodyPr>
            <a:lstStyle/>
            <a:p>
              <a:pPr algn="ctr"/>
              <a:r>
                <a:rPr lang="en-US" sz="1600" u="sng" dirty="0"/>
                <a:t>more algorithmic control</a:t>
              </a:r>
            </a:p>
            <a:p>
              <a:pPr algn="ctr"/>
              <a:r>
                <a:rPr lang="en-US" sz="1600" dirty="0"/>
                <a:t>than </a:t>
              </a:r>
              <a:r>
                <a:rPr lang="en-US" sz="1600" b="1" dirty="0"/>
                <a:t>periodic </a:t>
              </a:r>
              <a:r>
                <a:rPr lang="en-US" sz="1600" dirty="0"/>
                <a:t>self-assembly</a:t>
              </a:r>
            </a:p>
          </p:txBody>
        </p:sp>
        <p:pic>
          <p:nvPicPr>
            <p:cNvPr id="14" name="Picture 13"/>
            <p:cNvPicPr>
              <a:picLocks noChangeAspect="1"/>
            </p:cNvPicPr>
            <p:nvPr/>
          </p:nvPicPr>
          <p:blipFill rotWithShape="1">
            <a:blip r:embed="rId4"/>
            <a:srcRect t="25807"/>
            <a:stretch/>
          </p:blipFill>
          <p:spPr>
            <a:xfrm>
              <a:off x="4633457" y="4493811"/>
              <a:ext cx="1118184" cy="1164821"/>
            </a:xfrm>
            <a:prstGeom prst="rect">
              <a:avLst/>
            </a:prstGeom>
          </p:spPr>
        </p:pic>
        <p:sp>
          <p:nvSpPr>
            <p:cNvPr id="15" name="TextBox 14"/>
            <p:cNvSpPr txBox="1"/>
            <p:nvPr/>
          </p:nvSpPr>
          <p:spPr>
            <a:xfrm>
              <a:off x="4609750" y="5749938"/>
              <a:ext cx="1118185" cy="600164"/>
            </a:xfrm>
            <a:prstGeom prst="rect">
              <a:avLst/>
            </a:prstGeom>
            <a:noFill/>
          </p:spPr>
          <p:txBody>
            <a:bodyPr wrap="square" rtlCol="0">
              <a:spAutoFit/>
            </a:bodyPr>
            <a:lstStyle/>
            <a:p>
              <a:r>
                <a:rPr lang="en-US" sz="1100" dirty="0"/>
                <a:t>1D tile tubes (Yin et al., </a:t>
              </a:r>
              <a:r>
                <a:rPr lang="en-US" sz="1100" i="1" dirty="0"/>
                <a:t>Science</a:t>
              </a:r>
              <a:r>
                <a:rPr lang="en-US" sz="1100" dirty="0"/>
                <a:t> 2008)</a:t>
              </a:r>
            </a:p>
          </p:txBody>
        </p:sp>
        <p:sp>
          <p:nvSpPr>
            <p:cNvPr id="16" name="TextBox 15"/>
            <p:cNvSpPr txBox="1"/>
            <p:nvPr/>
          </p:nvSpPr>
          <p:spPr>
            <a:xfrm>
              <a:off x="3189164" y="5749938"/>
              <a:ext cx="1365651" cy="600164"/>
            </a:xfrm>
            <a:prstGeom prst="rect">
              <a:avLst/>
            </a:prstGeom>
            <a:noFill/>
          </p:spPr>
          <p:txBody>
            <a:bodyPr wrap="square" rtlCol="0">
              <a:spAutoFit/>
            </a:bodyPr>
            <a:lstStyle/>
            <a:p>
              <a:r>
                <a:rPr lang="en-US" sz="1100" dirty="0"/>
                <a:t>2D tile lattices (Winfree et al., </a:t>
              </a:r>
              <a:r>
                <a:rPr lang="en-US" sz="1100" i="1" dirty="0"/>
                <a:t>Nature</a:t>
              </a:r>
              <a:r>
                <a:rPr lang="en-US" sz="1100" dirty="0"/>
                <a:t> 1998)</a:t>
              </a:r>
            </a:p>
          </p:txBody>
        </p:sp>
        <p:pic>
          <p:nvPicPr>
            <p:cNvPr id="18" name="Picture 17"/>
            <p:cNvPicPr>
              <a:picLocks noChangeAspect="1"/>
            </p:cNvPicPr>
            <p:nvPr/>
          </p:nvPicPr>
          <p:blipFill>
            <a:blip r:embed="rId5"/>
            <a:stretch>
              <a:fillRect/>
            </a:stretch>
          </p:blipFill>
          <p:spPr>
            <a:xfrm>
              <a:off x="3220255" y="4505551"/>
              <a:ext cx="1159843" cy="1169841"/>
            </a:xfrm>
            <a:prstGeom prst="rect">
              <a:avLst/>
            </a:prstGeom>
          </p:spPr>
        </p:pic>
        <p:sp>
          <p:nvSpPr>
            <p:cNvPr id="20" name="Rounded Rectangle 19"/>
            <p:cNvSpPr/>
            <p:nvPr/>
          </p:nvSpPr>
          <p:spPr>
            <a:xfrm>
              <a:off x="3114432" y="3501688"/>
              <a:ext cx="2718872" cy="2929592"/>
            </a:xfrm>
            <a:prstGeom prst="roundRect">
              <a:avLst>
                <a:gd name="adj" fmla="val 14066"/>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8490450" y="3181434"/>
            <a:ext cx="3073874" cy="2929592"/>
            <a:chOff x="5977091" y="3501688"/>
            <a:chExt cx="3073874" cy="2929592"/>
          </a:xfrm>
        </p:grpSpPr>
        <p:sp>
          <p:nvSpPr>
            <p:cNvPr id="21" name="Rounded Rectangle 20"/>
            <p:cNvSpPr/>
            <p:nvPr/>
          </p:nvSpPr>
          <p:spPr>
            <a:xfrm>
              <a:off x="5977091" y="3501688"/>
              <a:ext cx="3073874" cy="2929592"/>
            </a:xfrm>
            <a:prstGeom prst="roundRect">
              <a:avLst>
                <a:gd name="adj" fmla="val 14066"/>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065520" y="3513681"/>
              <a:ext cx="2926080" cy="830997"/>
            </a:xfrm>
            <a:prstGeom prst="rect">
              <a:avLst/>
            </a:prstGeom>
            <a:noFill/>
          </p:spPr>
          <p:txBody>
            <a:bodyPr wrap="square" rtlCol="0">
              <a:spAutoFit/>
            </a:bodyPr>
            <a:lstStyle/>
            <a:p>
              <a:pPr algn="ctr"/>
              <a:r>
                <a:rPr lang="en-US" sz="1600" dirty="0"/>
                <a:t>order of magnitude </a:t>
              </a:r>
              <a:r>
                <a:rPr lang="en-US" sz="1600" u="sng" dirty="0"/>
                <a:t>more tile types available</a:t>
              </a:r>
              <a:r>
                <a:rPr lang="en-US" sz="1600" dirty="0"/>
                <a:t> than previous</a:t>
              </a:r>
            </a:p>
            <a:p>
              <a:pPr algn="ctr"/>
              <a:r>
                <a:rPr lang="en-US" sz="1600" b="1" dirty="0"/>
                <a:t>algorithmic </a:t>
              </a:r>
              <a:r>
                <a:rPr lang="en-US" sz="1600" dirty="0"/>
                <a:t>self-assembly</a:t>
              </a:r>
            </a:p>
          </p:txBody>
        </p:sp>
        <p:pic>
          <p:nvPicPr>
            <p:cNvPr id="25" name="Picture 24"/>
            <p:cNvPicPr>
              <a:picLocks noChangeAspect="1"/>
            </p:cNvPicPr>
            <p:nvPr/>
          </p:nvPicPr>
          <p:blipFill>
            <a:blip r:embed="rId6"/>
            <a:stretch>
              <a:fillRect/>
            </a:stretch>
          </p:blipFill>
          <p:spPr>
            <a:xfrm>
              <a:off x="6085970" y="4762230"/>
              <a:ext cx="1260636" cy="344165"/>
            </a:xfrm>
            <a:prstGeom prst="rect">
              <a:avLst/>
            </a:prstGeom>
          </p:spPr>
        </p:pic>
        <p:sp>
          <p:nvSpPr>
            <p:cNvPr id="26" name="TextBox 25"/>
            <p:cNvSpPr txBox="1"/>
            <p:nvPr/>
          </p:nvSpPr>
          <p:spPr>
            <a:xfrm>
              <a:off x="6065520" y="5074146"/>
              <a:ext cx="1365651" cy="415498"/>
            </a:xfrm>
            <a:prstGeom prst="rect">
              <a:avLst/>
            </a:prstGeom>
            <a:noFill/>
          </p:spPr>
          <p:txBody>
            <a:bodyPr wrap="square" rtlCol="0">
              <a:spAutoFit/>
            </a:bodyPr>
            <a:lstStyle/>
            <a:p>
              <a:r>
                <a:rPr lang="en-US" sz="1050" dirty="0"/>
                <a:t>(</a:t>
              </a:r>
              <a:r>
                <a:rPr lang="en-US" sz="1050" dirty="0" err="1"/>
                <a:t>Rothemund</a:t>
              </a:r>
              <a:r>
                <a:rPr lang="en-US" sz="1050" dirty="0"/>
                <a:t> et al., </a:t>
              </a:r>
              <a:r>
                <a:rPr lang="en-US" sz="1050" i="1" dirty="0" err="1"/>
                <a:t>PLoS</a:t>
              </a:r>
              <a:r>
                <a:rPr lang="en-US" sz="1050" i="1" dirty="0"/>
                <a:t> Bio</a:t>
              </a:r>
              <a:r>
                <a:rPr lang="en-US" sz="1050" dirty="0"/>
                <a:t> 2004)</a:t>
              </a:r>
            </a:p>
          </p:txBody>
        </p:sp>
        <p:pic>
          <p:nvPicPr>
            <p:cNvPr id="27" name="Picture 26"/>
            <p:cNvPicPr>
              <a:picLocks noChangeAspect="1"/>
            </p:cNvPicPr>
            <p:nvPr/>
          </p:nvPicPr>
          <p:blipFill>
            <a:blip r:embed="rId7"/>
            <a:stretch>
              <a:fillRect/>
            </a:stretch>
          </p:blipFill>
          <p:spPr>
            <a:xfrm>
              <a:off x="7626085" y="4715293"/>
              <a:ext cx="1265666" cy="416702"/>
            </a:xfrm>
            <a:prstGeom prst="rect">
              <a:avLst/>
            </a:prstGeom>
          </p:spPr>
        </p:pic>
        <p:sp>
          <p:nvSpPr>
            <p:cNvPr id="28" name="Rectangle 27"/>
            <p:cNvSpPr/>
            <p:nvPr/>
          </p:nvSpPr>
          <p:spPr>
            <a:xfrm>
              <a:off x="6556112" y="4422159"/>
              <a:ext cx="2015039" cy="276999"/>
            </a:xfrm>
            <a:prstGeom prst="rect">
              <a:avLst/>
            </a:prstGeom>
          </p:spPr>
          <p:txBody>
            <a:bodyPr wrap="none">
              <a:spAutoFit/>
            </a:bodyPr>
            <a:lstStyle/>
            <a:p>
              <a:r>
                <a:rPr lang="en-US" sz="1200" u="sng" dirty="0"/>
                <a:t>double-crossover tile lattices </a:t>
              </a:r>
            </a:p>
          </p:txBody>
        </p:sp>
        <p:sp>
          <p:nvSpPr>
            <p:cNvPr id="29" name="TextBox 28"/>
            <p:cNvSpPr txBox="1"/>
            <p:nvPr/>
          </p:nvSpPr>
          <p:spPr>
            <a:xfrm>
              <a:off x="7626085" y="5093995"/>
              <a:ext cx="1365651" cy="415498"/>
            </a:xfrm>
            <a:prstGeom prst="rect">
              <a:avLst/>
            </a:prstGeom>
            <a:noFill/>
          </p:spPr>
          <p:txBody>
            <a:bodyPr wrap="square" rtlCol="0">
              <a:spAutoFit/>
            </a:bodyPr>
            <a:lstStyle/>
            <a:p>
              <a:r>
                <a:rPr lang="en-US" sz="1050" dirty="0"/>
                <a:t>(Fujibayashi et al., </a:t>
              </a:r>
              <a:r>
                <a:rPr lang="en-US" sz="1050" i="1" dirty="0"/>
                <a:t>Nano Letters</a:t>
              </a:r>
              <a:r>
                <a:rPr lang="en-US" sz="1050" dirty="0"/>
                <a:t> 2008)</a:t>
              </a:r>
            </a:p>
          </p:txBody>
        </p:sp>
        <p:sp>
          <p:nvSpPr>
            <p:cNvPr id="30" name="TextBox 29"/>
            <p:cNvSpPr txBox="1"/>
            <p:nvPr/>
          </p:nvSpPr>
          <p:spPr>
            <a:xfrm>
              <a:off x="6065520" y="5933190"/>
              <a:ext cx="1365651" cy="415498"/>
            </a:xfrm>
            <a:prstGeom prst="rect">
              <a:avLst/>
            </a:prstGeom>
            <a:noFill/>
          </p:spPr>
          <p:txBody>
            <a:bodyPr wrap="square" rtlCol="0">
              <a:spAutoFit/>
            </a:bodyPr>
            <a:lstStyle/>
            <a:p>
              <a:r>
                <a:rPr lang="en-US" sz="1050" dirty="0"/>
                <a:t>(</a:t>
              </a:r>
              <a:r>
                <a:rPr lang="en-US" sz="1050" dirty="0" err="1"/>
                <a:t>Barish</a:t>
              </a:r>
              <a:r>
                <a:rPr lang="en-US" sz="1050" dirty="0"/>
                <a:t> et al., </a:t>
              </a:r>
              <a:r>
                <a:rPr lang="en-US" sz="1050" i="1" dirty="0"/>
                <a:t>PNAS </a:t>
              </a:r>
              <a:r>
                <a:rPr lang="en-US" sz="1050" dirty="0"/>
                <a:t>2009)</a:t>
              </a:r>
            </a:p>
          </p:txBody>
        </p:sp>
        <p:sp>
          <p:nvSpPr>
            <p:cNvPr id="31" name="TextBox 30"/>
            <p:cNvSpPr txBox="1"/>
            <p:nvPr/>
          </p:nvSpPr>
          <p:spPr>
            <a:xfrm>
              <a:off x="7586994" y="5947561"/>
              <a:ext cx="1365651" cy="415498"/>
            </a:xfrm>
            <a:prstGeom prst="rect">
              <a:avLst/>
            </a:prstGeom>
            <a:noFill/>
          </p:spPr>
          <p:txBody>
            <a:bodyPr wrap="square" rtlCol="0">
              <a:spAutoFit/>
            </a:bodyPr>
            <a:lstStyle/>
            <a:p>
              <a:r>
                <a:rPr lang="en-US" sz="1050" dirty="0"/>
                <a:t>(Evans, </a:t>
              </a:r>
              <a:r>
                <a:rPr lang="en-US" sz="1050" i="1" dirty="0"/>
                <a:t>Ph.D. thesis </a:t>
              </a:r>
              <a:r>
                <a:rPr lang="en-US" sz="1050" dirty="0"/>
                <a:t>2014)</a:t>
              </a:r>
            </a:p>
          </p:txBody>
        </p:sp>
        <p:pic>
          <p:nvPicPr>
            <p:cNvPr id="33" name="Picture 32"/>
            <p:cNvPicPr>
              <a:picLocks noChangeAspect="1"/>
            </p:cNvPicPr>
            <p:nvPr/>
          </p:nvPicPr>
          <p:blipFill>
            <a:blip r:embed="rId8"/>
            <a:stretch>
              <a:fillRect/>
            </a:stretch>
          </p:blipFill>
          <p:spPr>
            <a:xfrm>
              <a:off x="6096641" y="5568115"/>
              <a:ext cx="1260636" cy="3344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75669" y="5658632"/>
              <a:ext cx="1529183" cy="145903"/>
            </a:xfrm>
            <a:prstGeom prst="rect">
              <a:avLst/>
            </a:prstGeom>
          </p:spPr>
        </p:pic>
      </p:grpSp>
      <p:grpSp>
        <p:nvGrpSpPr>
          <p:cNvPr id="41" name="Group 40"/>
          <p:cNvGrpSpPr/>
          <p:nvPr/>
        </p:nvGrpSpPr>
        <p:grpSpPr>
          <a:xfrm>
            <a:off x="4606439" y="3193378"/>
            <a:ext cx="2884001" cy="2929592"/>
            <a:chOff x="113173" y="3501688"/>
            <a:chExt cx="2884001" cy="2929592"/>
          </a:xfrm>
        </p:grpSpPr>
        <p:sp>
          <p:nvSpPr>
            <p:cNvPr id="7" name="TextBox 6"/>
            <p:cNvSpPr txBox="1"/>
            <p:nvPr/>
          </p:nvSpPr>
          <p:spPr>
            <a:xfrm>
              <a:off x="113173" y="3501688"/>
              <a:ext cx="2820281" cy="830997"/>
            </a:xfrm>
            <a:prstGeom prst="rect">
              <a:avLst/>
            </a:prstGeom>
            <a:noFill/>
          </p:spPr>
          <p:txBody>
            <a:bodyPr wrap="square" rtlCol="0">
              <a:spAutoFit/>
            </a:bodyPr>
            <a:lstStyle/>
            <a:p>
              <a:pPr algn="ctr"/>
              <a:r>
                <a:rPr lang="en-US" sz="1600" u="sng" dirty="0"/>
                <a:t>fewer types of DNA strands</a:t>
              </a:r>
              <a:r>
                <a:rPr lang="en-US" sz="1600" dirty="0"/>
                <a:t> required than </a:t>
              </a:r>
              <a:r>
                <a:rPr lang="en-US" sz="1600" b="1" dirty="0"/>
                <a:t>uniquely-addressed</a:t>
              </a:r>
              <a:r>
                <a:rPr lang="en-US" sz="1600" dirty="0"/>
                <a:t> self-assembly</a:t>
              </a:r>
            </a:p>
          </p:txBody>
        </p:sp>
        <p:sp>
          <p:nvSpPr>
            <p:cNvPr id="8" name="TextBox 7"/>
            <p:cNvSpPr txBox="1"/>
            <p:nvPr/>
          </p:nvSpPr>
          <p:spPr>
            <a:xfrm>
              <a:off x="434049" y="5785171"/>
              <a:ext cx="1002030" cy="600164"/>
            </a:xfrm>
            <a:prstGeom prst="rect">
              <a:avLst/>
            </a:prstGeom>
            <a:noFill/>
          </p:spPr>
          <p:txBody>
            <a:bodyPr wrap="square" rtlCol="0">
              <a:spAutoFit/>
            </a:bodyPr>
            <a:lstStyle/>
            <a:p>
              <a:r>
                <a:rPr lang="en-US" sz="1100" dirty="0"/>
                <a:t>DNA origami (</a:t>
              </a:r>
              <a:r>
                <a:rPr lang="en-US" sz="1100" dirty="0" err="1"/>
                <a:t>Rothemund</a:t>
              </a:r>
              <a:r>
                <a:rPr lang="en-US" sz="1100" dirty="0"/>
                <a:t>, </a:t>
              </a:r>
              <a:r>
                <a:rPr lang="en-US" sz="1100" i="1" dirty="0"/>
                <a:t>Nature</a:t>
              </a:r>
              <a:r>
                <a:rPr lang="en-US" sz="1100" dirty="0"/>
                <a:t> 2006)</a:t>
              </a:r>
            </a:p>
          </p:txBody>
        </p:sp>
        <p:sp>
          <p:nvSpPr>
            <p:cNvPr id="9" name="TextBox 8"/>
            <p:cNvSpPr txBox="1"/>
            <p:nvPr/>
          </p:nvSpPr>
          <p:spPr>
            <a:xfrm>
              <a:off x="1742013" y="5785171"/>
              <a:ext cx="1255161" cy="600164"/>
            </a:xfrm>
            <a:prstGeom prst="rect">
              <a:avLst/>
            </a:prstGeom>
            <a:noFill/>
          </p:spPr>
          <p:txBody>
            <a:bodyPr wrap="square" rtlCol="0">
              <a:spAutoFit/>
            </a:bodyPr>
            <a:lstStyle/>
            <a:p>
              <a:r>
                <a:rPr lang="en-US" sz="1100" dirty="0"/>
                <a:t>hard-coded tile lattice (Wei et al., </a:t>
              </a:r>
              <a:r>
                <a:rPr lang="en-US" sz="1100" i="1" dirty="0"/>
                <a:t>Nature</a:t>
              </a:r>
              <a:r>
                <a:rPr lang="en-US" sz="1100" dirty="0"/>
                <a:t> 2012)</a:t>
              </a:r>
            </a:p>
          </p:txBody>
        </p:sp>
        <p:pic>
          <p:nvPicPr>
            <p:cNvPr id="10" name="Picture 9"/>
            <p:cNvPicPr>
              <a:picLocks noChangeAspect="1"/>
            </p:cNvPicPr>
            <p:nvPr/>
          </p:nvPicPr>
          <p:blipFill>
            <a:blip r:embed="rId10"/>
            <a:stretch>
              <a:fillRect/>
            </a:stretch>
          </p:blipFill>
          <p:spPr>
            <a:xfrm>
              <a:off x="1493611" y="4386501"/>
              <a:ext cx="1439843" cy="1439788"/>
            </a:xfrm>
            <a:prstGeom prst="rect">
              <a:avLst/>
            </a:prstGeom>
          </p:spPr>
        </p:pic>
        <p:sp>
          <p:nvSpPr>
            <p:cNvPr id="19" name="Rounded Rectangle 18"/>
            <p:cNvSpPr/>
            <p:nvPr/>
          </p:nvSpPr>
          <p:spPr>
            <a:xfrm>
              <a:off x="144780" y="3501688"/>
              <a:ext cx="2852394" cy="2929592"/>
            </a:xfrm>
            <a:prstGeom prst="roundRect">
              <a:avLst>
                <a:gd name="adj" fmla="val 14066"/>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11"/>
            <a:stretch>
              <a:fillRect/>
            </a:stretch>
          </p:blipFill>
          <p:spPr>
            <a:xfrm>
              <a:off x="227785" y="5416598"/>
              <a:ext cx="1120836" cy="405874"/>
            </a:xfrm>
            <a:prstGeom prst="rect">
              <a:avLst/>
            </a:prstGeom>
          </p:spPr>
        </p:pic>
        <p:pic>
          <p:nvPicPr>
            <p:cNvPr id="40" name="Picture 39"/>
            <p:cNvPicPr>
              <a:picLocks noChangeAspect="1"/>
            </p:cNvPicPr>
            <p:nvPr/>
          </p:nvPicPr>
          <p:blipFill>
            <a:blip r:embed="rId12"/>
            <a:stretch>
              <a:fillRect/>
            </a:stretch>
          </p:blipFill>
          <p:spPr>
            <a:xfrm>
              <a:off x="434049" y="4405461"/>
              <a:ext cx="780083" cy="938360"/>
            </a:xfrm>
            <a:prstGeom prst="rect">
              <a:avLst/>
            </a:prstGeom>
          </p:spPr>
        </p:pic>
      </p:grpSp>
      <p:sp>
        <p:nvSpPr>
          <p:cNvPr id="43" name="Rectangle 42"/>
          <p:cNvSpPr/>
          <p:nvPr/>
        </p:nvSpPr>
        <p:spPr>
          <a:xfrm>
            <a:off x="3336206" y="2593626"/>
            <a:ext cx="5534400" cy="461665"/>
          </a:xfrm>
          <a:prstGeom prst="rect">
            <a:avLst/>
          </a:prstGeom>
        </p:spPr>
        <p:txBody>
          <a:bodyPr wrap="none">
            <a:spAutoFit/>
          </a:bodyPr>
          <a:lstStyle/>
          <a:p>
            <a:r>
              <a:rPr lang="en-US" sz="2400" dirty="0"/>
              <a:t>Contrasting with other self-assembly work:</a:t>
            </a:r>
          </a:p>
        </p:txBody>
      </p:sp>
      <p:sp>
        <p:nvSpPr>
          <p:cNvPr id="6" name="Slide Number Placeholder 5">
            <a:extLst>
              <a:ext uri="{FF2B5EF4-FFF2-40B4-BE49-F238E27FC236}">
                <a16:creationId xmlns:a16="http://schemas.microsoft.com/office/drawing/2014/main" id="{95385730-BA5A-4BCB-BF47-6839708DDD94}"/>
              </a:ext>
            </a:extLst>
          </p:cNvPr>
          <p:cNvSpPr>
            <a:spLocks noGrp="1"/>
          </p:cNvSpPr>
          <p:nvPr>
            <p:ph type="sldNum" sz="quarter" idx="12"/>
          </p:nvPr>
        </p:nvSpPr>
        <p:spPr/>
        <p:txBody>
          <a:bodyPr/>
          <a:lstStyle/>
          <a:p>
            <a:fld id="{9D23B66A-CE92-4F70-B5A2-EE913266E6CF}" type="slidenum">
              <a:rPr lang="en-US" smtClean="0"/>
              <a:pPr/>
              <a:t>137</a:t>
            </a:fld>
            <a:r>
              <a:rPr lang="en-US"/>
              <a:t>/48</a:t>
            </a:r>
            <a:endParaRPr lang="en-US" dirty="0"/>
          </a:p>
        </p:txBody>
      </p:sp>
    </p:spTree>
    <p:custDataLst>
      <p:tags r:id="rId1"/>
    </p:custDataLst>
    <p:extLst>
      <p:ext uri="{BB962C8B-B14F-4D97-AF65-F5344CB8AC3E}">
        <p14:creationId xmlns:p14="http://schemas.microsoft.com/office/powerpoint/2010/main" val="22041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D1CA-49A0-477F-886A-2C2EF3026826}"/>
              </a:ext>
            </a:extLst>
          </p:cNvPr>
          <p:cNvSpPr>
            <a:spLocks noGrp="1"/>
          </p:cNvSpPr>
          <p:nvPr>
            <p:ph type="title"/>
          </p:nvPr>
        </p:nvSpPr>
        <p:spPr>
          <a:xfrm>
            <a:off x="838200" y="365126"/>
            <a:ext cx="10515600" cy="794752"/>
          </a:xfrm>
        </p:spPr>
        <p:txBody>
          <a:bodyPr>
            <a:normAutofit/>
          </a:bodyPr>
          <a:lstStyle/>
          <a:p>
            <a:r>
              <a:rPr lang="en-US" sz="4000" dirty="0"/>
              <a:t>Next big challenge: </a:t>
            </a:r>
            <a:r>
              <a:rPr lang="en-US" sz="4000" u="sng" dirty="0"/>
              <a:t>Algorithmically control shape</a:t>
            </a:r>
          </a:p>
        </p:txBody>
      </p:sp>
      <p:sp>
        <p:nvSpPr>
          <p:cNvPr id="3" name="Content Placeholder 2">
            <a:extLst>
              <a:ext uri="{FF2B5EF4-FFF2-40B4-BE49-F238E27FC236}">
                <a16:creationId xmlns:a16="http://schemas.microsoft.com/office/drawing/2014/main" id="{B4A1AD0B-EEE2-48F8-8274-F952A59A854F}"/>
              </a:ext>
            </a:extLst>
          </p:cNvPr>
          <p:cNvSpPr>
            <a:spLocks noGrp="1"/>
          </p:cNvSpPr>
          <p:nvPr>
            <p:ph idx="1"/>
          </p:nvPr>
        </p:nvSpPr>
        <p:spPr>
          <a:xfrm>
            <a:off x="473966" y="1472834"/>
            <a:ext cx="10515600" cy="586182"/>
          </a:xfrm>
        </p:spPr>
        <p:txBody>
          <a:bodyPr/>
          <a:lstStyle/>
          <a:p>
            <a:pPr marL="0" indent="0">
              <a:buNone/>
            </a:pPr>
            <a:r>
              <a:rPr lang="en-US" dirty="0"/>
              <a:t>We “drew” interesting patterns on a boring shape (infinite rectangle)</a:t>
            </a:r>
          </a:p>
        </p:txBody>
      </p:sp>
      <p:pic>
        <p:nvPicPr>
          <p:cNvPr id="5" name="Picture 4">
            <a:extLst>
              <a:ext uri="{FF2B5EF4-FFF2-40B4-BE49-F238E27FC236}">
                <a16:creationId xmlns:a16="http://schemas.microsoft.com/office/drawing/2014/main" id="{109DAAAE-4301-496C-B704-6E29F3DB493E}"/>
              </a:ext>
            </a:extLst>
          </p:cNvPr>
          <p:cNvPicPr>
            <a:picLocks noChangeAspect="1"/>
          </p:cNvPicPr>
          <p:nvPr/>
        </p:nvPicPr>
        <p:blipFill rotWithShape="1">
          <a:blip r:embed="rId2"/>
          <a:srcRect t="40959"/>
          <a:stretch/>
        </p:blipFill>
        <p:spPr>
          <a:xfrm>
            <a:off x="552441" y="1988400"/>
            <a:ext cx="10895186" cy="751831"/>
          </a:xfrm>
          <a:prstGeom prst="rect">
            <a:avLst/>
          </a:prstGeom>
        </p:spPr>
      </p:pic>
      <p:grpSp>
        <p:nvGrpSpPr>
          <p:cNvPr id="7" name="Group 6">
            <a:extLst>
              <a:ext uri="{FF2B5EF4-FFF2-40B4-BE49-F238E27FC236}">
                <a16:creationId xmlns:a16="http://schemas.microsoft.com/office/drawing/2014/main" id="{24B0DB0C-5B74-40DA-95CF-9F386081D910}"/>
              </a:ext>
            </a:extLst>
          </p:cNvPr>
          <p:cNvGrpSpPr/>
          <p:nvPr/>
        </p:nvGrpSpPr>
        <p:grpSpPr>
          <a:xfrm flipH="1">
            <a:off x="5351757" y="2894429"/>
            <a:ext cx="2407342" cy="1280458"/>
            <a:chOff x="638523" y="3227079"/>
            <a:chExt cx="2407342" cy="1280458"/>
          </a:xfrm>
        </p:grpSpPr>
        <p:pic>
          <p:nvPicPr>
            <p:cNvPr id="8" name="Picture 7">
              <a:extLst>
                <a:ext uri="{FF2B5EF4-FFF2-40B4-BE49-F238E27FC236}">
                  <a16:creationId xmlns:a16="http://schemas.microsoft.com/office/drawing/2014/main" id="{D363EF39-FB4A-4A4B-839E-7ADA7680E580}"/>
                </a:ext>
              </a:extLst>
            </p:cNvPr>
            <p:cNvPicPr>
              <a:picLocks noChangeAspect="1"/>
            </p:cNvPicPr>
            <p:nvPr/>
          </p:nvPicPr>
          <p:blipFill>
            <a:blip r:embed="rId3"/>
            <a:stretch>
              <a:fillRect/>
            </a:stretch>
          </p:blipFill>
          <p:spPr>
            <a:xfrm>
              <a:off x="1710619" y="3227079"/>
              <a:ext cx="1335246" cy="1280458"/>
            </a:xfrm>
            <a:prstGeom prst="rect">
              <a:avLst/>
            </a:prstGeom>
          </p:spPr>
        </p:pic>
        <p:sp>
          <p:nvSpPr>
            <p:cNvPr id="9" name="Rectangle 8">
              <a:extLst>
                <a:ext uri="{FF2B5EF4-FFF2-40B4-BE49-F238E27FC236}">
                  <a16:creationId xmlns:a16="http://schemas.microsoft.com/office/drawing/2014/main" id="{BF47E2B0-0AD0-44EF-ABA2-7939280DB5F5}"/>
                </a:ext>
              </a:extLst>
            </p:cNvPr>
            <p:cNvSpPr/>
            <p:nvPr/>
          </p:nvSpPr>
          <p:spPr>
            <a:xfrm>
              <a:off x="638523" y="3377097"/>
              <a:ext cx="1327095" cy="461665"/>
            </a:xfrm>
            <a:prstGeom prst="rect">
              <a:avLst/>
            </a:prstGeom>
          </p:spPr>
          <p:txBody>
            <a:bodyPr wrap="none">
              <a:spAutoFit/>
            </a:bodyPr>
            <a:lstStyle/>
            <a:p>
              <a:r>
                <a:rPr lang="el-GR" sz="2400" i="1" dirty="0"/>
                <a:t>σ</a:t>
              </a:r>
              <a:r>
                <a:rPr lang="en-US" sz="2400" baseline="-25000" dirty="0" err="1"/>
                <a:t>smiley_face</a:t>
              </a:r>
              <a:endParaRPr lang="en-US" sz="2400" dirty="0"/>
            </a:p>
          </p:txBody>
        </p:sp>
      </p:grpSp>
      <p:grpSp>
        <p:nvGrpSpPr>
          <p:cNvPr id="10" name="Group 9">
            <a:extLst>
              <a:ext uri="{FF2B5EF4-FFF2-40B4-BE49-F238E27FC236}">
                <a16:creationId xmlns:a16="http://schemas.microsoft.com/office/drawing/2014/main" id="{98F47FA9-0764-4651-8A6B-C13CB3C60821}"/>
              </a:ext>
            </a:extLst>
          </p:cNvPr>
          <p:cNvGrpSpPr/>
          <p:nvPr/>
        </p:nvGrpSpPr>
        <p:grpSpPr>
          <a:xfrm flipH="1">
            <a:off x="8999961" y="2891869"/>
            <a:ext cx="1989605" cy="1280458"/>
            <a:chOff x="5601901" y="3262194"/>
            <a:chExt cx="2124584" cy="1280458"/>
          </a:xfrm>
        </p:grpSpPr>
        <p:pic>
          <p:nvPicPr>
            <p:cNvPr id="11" name="Picture 10">
              <a:extLst>
                <a:ext uri="{FF2B5EF4-FFF2-40B4-BE49-F238E27FC236}">
                  <a16:creationId xmlns:a16="http://schemas.microsoft.com/office/drawing/2014/main" id="{7FB3710C-89FB-47E1-B4C6-FAD67BBD9E34}"/>
                </a:ext>
              </a:extLst>
            </p:cNvPr>
            <p:cNvPicPr>
              <a:picLocks noChangeAspect="1"/>
            </p:cNvPicPr>
            <p:nvPr/>
          </p:nvPicPr>
          <p:blipFill>
            <a:blip r:embed="rId4"/>
            <a:stretch>
              <a:fillRect/>
            </a:stretch>
          </p:blipFill>
          <p:spPr>
            <a:xfrm flipH="1">
              <a:off x="6391239" y="3262194"/>
              <a:ext cx="1335246" cy="1280458"/>
            </a:xfrm>
            <a:prstGeom prst="rect">
              <a:avLst/>
            </a:prstGeom>
          </p:spPr>
        </p:pic>
        <p:sp>
          <p:nvSpPr>
            <p:cNvPr id="12" name="Rectangle 11">
              <a:extLst>
                <a:ext uri="{FF2B5EF4-FFF2-40B4-BE49-F238E27FC236}">
                  <a16:creationId xmlns:a16="http://schemas.microsoft.com/office/drawing/2014/main" id="{90D4E15E-8FB8-45EC-9D26-C8CE4A22926D}"/>
                </a:ext>
              </a:extLst>
            </p:cNvPr>
            <p:cNvSpPr/>
            <p:nvPr/>
          </p:nvSpPr>
          <p:spPr>
            <a:xfrm>
              <a:off x="5601901" y="3420865"/>
              <a:ext cx="979755" cy="461665"/>
            </a:xfrm>
            <a:prstGeom prst="rect">
              <a:avLst/>
            </a:prstGeom>
          </p:spPr>
          <p:txBody>
            <a:bodyPr wrap="none">
              <a:spAutoFit/>
            </a:bodyPr>
            <a:lstStyle/>
            <a:p>
              <a:r>
                <a:rPr lang="el-GR" sz="2400" i="1" dirty="0"/>
                <a:t>σ</a:t>
              </a:r>
              <a:r>
                <a:rPr lang="en-US" sz="2400" baseline="-25000" dirty="0"/>
                <a:t>dolphin</a:t>
              </a:r>
              <a:endParaRPr lang="en-US" sz="2400" dirty="0"/>
            </a:p>
          </p:txBody>
        </p:sp>
      </p:grpSp>
      <p:sp>
        <p:nvSpPr>
          <p:cNvPr id="14" name="Rectangle 13">
            <a:extLst>
              <a:ext uri="{FF2B5EF4-FFF2-40B4-BE49-F238E27FC236}">
                <a16:creationId xmlns:a16="http://schemas.microsoft.com/office/drawing/2014/main" id="{9476C6E1-DD55-4B79-8B41-DCAC4048010B}"/>
              </a:ext>
            </a:extLst>
          </p:cNvPr>
          <p:cNvSpPr/>
          <p:nvPr/>
        </p:nvSpPr>
        <p:spPr>
          <a:xfrm>
            <a:off x="601287" y="6231135"/>
            <a:ext cx="10418618" cy="400110"/>
          </a:xfrm>
          <a:prstGeom prst="rect">
            <a:avLst/>
          </a:prstGeom>
        </p:spPr>
        <p:txBody>
          <a:bodyPr wrap="square">
            <a:spAutoFit/>
          </a:bodyPr>
          <a:lstStyle/>
          <a:p>
            <a:r>
              <a:rPr lang="en-US" sz="2000" dirty="0"/>
              <a:t>[</a:t>
            </a:r>
            <a:r>
              <a:rPr lang="en-US" sz="2000" i="1" dirty="0"/>
              <a:t>Complexity of Self-Assembled Shapes</a:t>
            </a:r>
            <a:r>
              <a:rPr lang="en-US" sz="2000" dirty="0"/>
              <a:t>. </a:t>
            </a:r>
            <a:r>
              <a:rPr lang="en-US" sz="2000" dirty="0" err="1"/>
              <a:t>Soloveichik</a:t>
            </a:r>
            <a:r>
              <a:rPr lang="en-US" sz="2000" dirty="0"/>
              <a:t> and </a:t>
            </a:r>
            <a:r>
              <a:rPr lang="en-US" sz="2000" dirty="0" err="1"/>
              <a:t>Winfree</a:t>
            </a:r>
            <a:r>
              <a:rPr lang="en-US" sz="2000" dirty="0"/>
              <a:t>, </a:t>
            </a:r>
            <a:r>
              <a:rPr lang="en-US" sz="2000" u="sng" dirty="0"/>
              <a:t>SIAM Journal on Computing</a:t>
            </a:r>
            <a:r>
              <a:rPr lang="en-US" sz="2000" dirty="0"/>
              <a:t> 2007]</a:t>
            </a:r>
          </a:p>
        </p:txBody>
      </p:sp>
      <p:grpSp>
        <p:nvGrpSpPr>
          <p:cNvPr id="15" name="Group 14">
            <a:extLst>
              <a:ext uri="{FF2B5EF4-FFF2-40B4-BE49-F238E27FC236}">
                <a16:creationId xmlns:a16="http://schemas.microsoft.com/office/drawing/2014/main" id="{307E12FD-6469-4D03-B68C-2012C6433464}"/>
              </a:ext>
            </a:extLst>
          </p:cNvPr>
          <p:cNvGrpSpPr/>
          <p:nvPr/>
        </p:nvGrpSpPr>
        <p:grpSpPr>
          <a:xfrm>
            <a:off x="4719757" y="3558818"/>
            <a:ext cx="1694435" cy="1857098"/>
            <a:chOff x="2108567" y="3948964"/>
            <a:chExt cx="1694435" cy="1857098"/>
          </a:xfrm>
        </p:grpSpPr>
        <p:pic>
          <p:nvPicPr>
            <p:cNvPr id="16" name="Picture 15">
              <a:extLst>
                <a:ext uri="{FF2B5EF4-FFF2-40B4-BE49-F238E27FC236}">
                  <a16:creationId xmlns:a16="http://schemas.microsoft.com/office/drawing/2014/main" id="{30DA7AE2-3455-4EAF-B2CA-A16BFE7724F1}"/>
                </a:ext>
              </a:extLst>
            </p:cNvPr>
            <p:cNvPicPr>
              <a:picLocks noChangeAspect="1"/>
            </p:cNvPicPr>
            <p:nvPr/>
          </p:nvPicPr>
          <p:blipFill>
            <a:blip r:embed="rId5"/>
            <a:stretch>
              <a:fillRect/>
            </a:stretch>
          </p:blipFill>
          <p:spPr>
            <a:xfrm>
              <a:off x="2108567" y="3948964"/>
              <a:ext cx="1694435" cy="1857098"/>
            </a:xfrm>
            <a:prstGeom prst="rect">
              <a:avLst/>
            </a:prstGeom>
          </p:spPr>
        </p:pic>
        <p:sp>
          <p:nvSpPr>
            <p:cNvPr id="17" name="Rectangle 16">
              <a:extLst>
                <a:ext uri="{FF2B5EF4-FFF2-40B4-BE49-F238E27FC236}">
                  <a16:creationId xmlns:a16="http://schemas.microsoft.com/office/drawing/2014/main" id="{3D4F3FE6-F04F-4D1D-A4AD-8981A1BF437D}"/>
                </a:ext>
              </a:extLst>
            </p:cNvPr>
            <p:cNvSpPr/>
            <p:nvPr/>
          </p:nvSpPr>
          <p:spPr>
            <a:xfrm>
              <a:off x="2802005" y="5504069"/>
              <a:ext cx="165100" cy="165100"/>
            </a:xfrm>
            <a:prstGeom prst="rect">
              <a:avLst/>
            </a:prstGeom>
            <a:solidFill>
              <a:srgbClr val="F7E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5F9E183-82DA-4926-8FF1-7A999DA1BD9E}"/>
                </a:ext>
              </a:extLst>
            </p:cNvPr>
            <p:cNvSpPr/>
            <p:nvPr/>
          </p:nvSpPr>
          <p:spPr>
            <a:xfrm>
              <a:off x="2460792" y="5522275"/>
              <a:ext cx="165100" cy="16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447784-F57A-45D6-878B-9222693C65CD}"/>
                </a:ext>
              </a:extLst>
            </p:cNvPr>
            <p:cNvSpPr/>
            <p:nvPr/>
          </p:nvSpPr>
          <p:spPr>
            <a:xfrm>
              <a:off x="2813017" y="5262663"/>
              <a:ext cx="165100" cy="165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18F00D-22A8-4154-8E25-F73851485D4F}"/>
                </a:ext>
              </a:extLst>
            </p:cNvPr>
            <p:cNvSpPr/>
            <p:nvPr/>
          </p:nvSpPr>
          <p:spPr>
            <a:xfrm>
              <a:off x="2389280" y="5233226"/>
              <a:ext cx="165100" cy="16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205365-0A22-47C1-9319-E58FC3D17B37}"/>
                </a:ext>
              </a:extLst>
            </p:cNvPr>
            <p:cNvSpPr/>
            <p:nvPr/>
          </p:nvSpPr>
          <p:spPr>
            <a:xfrm>
              <a:off x="3120576" y="5549601"/>
              <a:ext cx="165100" cy="165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F49D2C4-8FBF-495F-A005-08D2772CAF6F}"/>
              </a:ext>
            </a:extLst>
          </p:cNvPr>
          <p:cNvGrpSpPr/>
          <p:nvPr/>
        </p:nvGrpSpPr>
        <p:grpSpPr>
          <a:xfrm>
            <a:off x="8375458" y="3570700"/>
            <a:ext cx="1694435" cy="1857098"/>
            <a:chOff x="6856935" y="3909976"/>
            <a:chExt cx="1694435" cy="1857098"/>
          </a:xfrm>
        </p:grpSpPr>
        <p:pic>
          <p:nvPicPr>
            <p:cNvPr id="26" name="Picture 25">
              <a:extLst>
                <a:ext uri="{FF2B5EF4-FFF2-40B4-BE49-F238E27FC236}">
                  <a16:creationId xmlns:a16="http://schemas.microsoft.com/office/drawing/2014/main" id="{06FC95EB-25CE-4B4C-AFC9-869F5060DD75}"/>
                </a:ext>
              </a:extLst>
            </p:cNvPr>
            <p:cNvPicPr>
              <a:picLocks noChangeAspect="1"/>
            </p:cNvPicPr>
            <p:nvPr/>
          </p:nvPicPr>
          <p:blipFill>
            <a:blip r:embed="rId5"/>
            <a:stretch>
              <a:fillRect/>
            </a:stretch>
          </p:blipFill>
          <p:spPr>
            <a:xfrm>
              <a:off x="6856935" y="3909976"/>
              <a:ext cx="1694435" cy="1857098"/>
            </a:xfrm>
            <a:prstGeom prst="rect">
              <a:avLst/>
            </a:prstGeom>
          </p:spPr>
        </p:pic>
        <p:sp>
          <p:nvSpPr>
            <p:cNvPr id="27" name="Rectangle 26">
              <a:extLst>
                <a:ext uri="{FF2B5EF4-FFF2-40B4-BE49-F238E27FC236}">
                  <a16:creationId xmlns:a16="http://schemas.microsoft.com/office/drawing/2014/main" id="{641B9497-CA7C-409F-8F4D-1319C145D734}"/>
                </a:ext>
              </a:extLst>
            </p:cNvPr>
            <p:cNvSpPr/>
            <p:nvPr/>
          </p:nvSpPr>
          <p:spPr>
            <a:xfrm>
              <a:off x="7548833" y="5488460"/>
              <a:ext cx="165100" cy="165100"/>
            </a:xfrm>
            <a:prstGeom prst="rect">
              <a:avLst/>
            </a:prstGeom>
            <a:solidFill>
              <a:srgbClr val="F7E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588D596-D861-4F97-9A88-11E33B2235C4}"/>
                </a:ext>
              </a:extLst>
            </p:cNvPr>
            <p:cNvSpPr/>
            <p:nvPr/>
          </p:nvSpPr>
          <p:spPr>
            <a:xfrm>
              <a:off x="7209160" y="5483287"/>
              <a:ext cx="165100" cy="16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2DB82C3-EFC6-4F1B-ABB7-7C137110B803}"/>
                </a:ext>
              </a:extLst>
            </p:cNvPr>
            <p:cNvSpPr/>
            <p:nvPr/>
          </p:nvSpPr>
          <p:spPr>
            <a:xfrm>
              <a:off x="7561385" y="5223675"/>
              <a:ext cx="165100" cy="165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C7F3A18-EA03-4317-A60C-A8212E8E7E2A}"/>
                </a:ext>
              </a:extLst>
            </p:cNvPr>
            <p:cNvSpPr/>
            <p:nvPr/>
          </p:nvSpPr>
          <p:spPr>
            <a:xfrm>
              <a:off x="7139458" y="5193948"/>
              <a:ext cx="165100" cy="165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24133A5-A6DB-47A5-9FC8-351CF658E917}"/>
                </a:ext>
              </a:extLst>
            </p:cNvPr>
            <p:cNvSpPr/>
            <p:nvPr/>
          </p:nvSpPr>
          <p:spPr>
            <a:xfrm>
              <a:off x="7868944" y="5510613"/>
              <a:ext cx="165100" cy="165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Rounded Corners 34">
            <a:extLst>
              <a:ext uri="{FF2B5EF4-FFF2-40B4-BE49-F238E27FC236}">
                <a16:creationId xmlns:a16="http://schemas.microsoft.com/office/drawing/2014/main" id="{6C45DCC7-1E12-4B59-B548-8085115A01F4}"/>
              </a:ext>
            </a:extLst>
          </p:cNvPr>
          <p:cNvSpPr/>
          <p:nvPr/>
        </p:nvSpPr>
        <p:spPr>
          <a:xfrm>
            <a:off x="1896178" y="5617971"/>
            <a:ext cx="8306602" cy="5100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These tiles are </a:t>
            </a:r>
            <a:r>
              <a:rPr lang="en-US" sz="2400" dirty="0">
                <a:solidFill>
                  <a:srgbClr val="FF0000"/>
                </a:solidFill>
              </a:rPr>
              <a:t>universally programmable</a:t>
            </a:r>
            <a:r>
              <a:rPr lang="en-US" sz="2400" dirty="0"/>
              <a:t> for building any shape.</a:t>
            </a:r>
          </a:p>
        </p:txBody>
      </p:sp>
      <p:grpSp>
        <p:nvGrpSpPr>
          <p:cNvPr id="36" name="Group 35">
            <a:extLst>
              <a:ext uri="{FF2B5EF4-FFF2-40B4-BE49-F238E27FC236}">
                <a16:creationId xmlns:a16="http://schemas.microsoft.com/office/drawing/2014/main" id="{94AD2617-2A78-4224-A28A-9ED64876F900}"/>
              </a:ext>
            </a:extLst>
          </p:cNvPr>
          <p:cNvGrpSpPr/>
          <p:nvPr/>
        </p:nvGrpSpPr>
        <p:grpSpPr>
          <a:xfrm>
            <a:off x="6271682" y="4329086"/>
            <a:ext cx="1802450" cy="836314"/>
            <a:chOff x="6271682" y="4329086"/>
            <a:chExt cx="1802450" cy="836314"/>
          </a:xfrm>
        </p:grpSpPr>
        <p:sp>
          <p:nvSpPr>
            <p:cNvPr id="24" name="Arrow: Right 23">
              <a:extLst>
                <a:ext uri="{FF2B5EF4-FFF2-40B4-BE49-F238E27FC236}">
                  <a16:creationId xmlns:a16="http://schemas.microsoft.com/office/drawing/2014/main" id="{82CE91DA-B464-4857-A162-0F6DBCF5FC4B}"/>
                </a:ext>
              </a:extLst>
            </p:cNvPr>
            <p:cNvSpPr/>
            <p:nvPr/>
          </p:nvSpPr>
          <p:spPr>
            <a:xfrm>
              <a:off x="6271682" y="4671759"/>
              <a:ext cx="540458" cy="30713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5122" name="Picture 2" descr="https://media.npr.org/programs/atc/features/2006/mar/dna/yellow200-f776da2c38a5fd466764992a3626d1b73f696688-s300-c85.jpg">
              <a:extLst>
                <a:ext uri="{FF2B5EF4-FFF2-40B4-BE49-F238E27FC236}">
                  <a16:creationId xmlns:a16="http://schemas.microsoft.com/office/drawing/2014/main" id="{DD01397F-98C1-4D61-9D9D-37E45B626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9047" y="4329086"/>
              <a:ext cx="1115085" cy="8363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3CED9F3-D0C2-4725-AC29-FA293FD6366A}"/>
              </a:ext>
            </a:extLst>
          </p:cNvPr>
          <p:cNvGrpSpPr/>
          <p:nvPr/>
        </p:nvGrpSpPr>
        <p:grpSpPr>
          <a:xfrm>
            <a:off x="9927383" y="4447792"/>
            <a:ext cx="2081773" cy="751831"/>
            <a:chOff x="9927383" y="4447792"/>
            <a:chExt cx="2081773" cy="751831"/>
          </a:xfrm>
        </p:grpSpPr>
        <p:sp>
          <p:nvSpPr>
            <p:cNvPr id="34" name="Arrow: Right 33">
              <a:extLst>
                <a:ext uri="{FF2B5EF4-FFF2-40B4-BE49-F238E27FC236}">
                  <a16:creationId xmlns:a16="http://schemas.microsoft.com/office/drawing/2014/main" id="{692A6218-D799-41C0-8A58-EB07A6F78FA2}"/>
                </a:ext>
              </a:extLst>
            </p:cNvPr>
            <p:cNvSpPr/>
            <p:nvPr/>
          </p:nvSpPr>
          <p:spPr>
            <a:xfrm>
              <a:off x="9927383" y="4683641"/>
              <a:ext cx="540458" cy="30713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5126" name="Picture 6" descr="https://pubs.acs.org/appl/literatum/publisher/achs/journals/content/ancac3/2008/ancac3.2008.2.issue-6/nn800215j/production/images/large/nn-2008-00215j_0006.jpeg">
              <a:extLst>
                <a:ext uri="{FF2B5EF4-FFF2-40B4-BE49-F238E27FC236}">
                  <a16:creationId xmlns:a16="http://schemas.microsoft.com/office/drawing/2014/main" id="{9E8B9427-795D-46BF-B8B5-AAA1117CA4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107" t="54559" r="38389" b="13790"/>
            <a:stretch/>
          </p:blipFill>
          <p:spPr bwMode="auto">
            <a:xfrm>
              <a:off x="10564576" y="4447792"/>
              <a:ext cx="1444580" cy="751831"/>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90AD683B-1FB3-47D6-8748-3B18D58FE583}"/>
              </a:ext>
            </a:extLst>
          </p:cNvPr>
          <p:cNvSpPr/>
          <p:nvPr/>
        </p:nvSpPr>
        <p:spPr>
          <a:xfrm>
            <a:off x="7289099" y="3506128"/>
            <a:ext cx="470000" cy="830997"/>
          </a:xfrm>
          <a:prstGeom prst="rect">
            <a:avLst/>
          </a:prstGeom>
        </p:spPr>
        <p:txBody>
          <a:bodyPr wrap="none">
            <a:spAutoFit/>
          </a:bodyPr>
          <a:lstStyle/>
          <a:p>
            <a:r>
              <a:rPr lang="en-US" sz="4800" dirty="0"/>
              <a:t>?</a:t>
            </a:r>
            <a:endParaRPr lang="en-US" sz="4000" dirty="0"/>
          </a:p>
        </p:txBody>
      </p:sp>
      <p:sp>
        <p:nvSpPr>
          <p:cNvPr id="38" name="Rectangle 37">
            <a:extLst>
              <a:ext uri="{FF2B5EF4-FFF2-40B4-BE49-F238E27FC236}">
                <a16:creationId xmlns:a16="http://schemas.microsoft.com/office/drawing/2014/main" id="{F146195E-5DF6-49F6-95C3-147821165C4F}"/>
              </a:ext>
            </a:extLst>
          </p:cNvPr>
          <p:cNvSpPr/>
          <p:nvPr/>
        </p:nvSpPr>
        <p:spPr>
          <a:xfrm>
            <a:off x="11051866" y="3559126"/>
            <a:ext cx="470000" cy="830997"/>
          </a:xfrm>
          <a:prstGeom prst="rect">
            <a:avLst/>
          </a:prstGeom>
        </p:spPr>
        <p:txBody>
          <a:bodyPr wrap="none">
            <a:spAutoFit/>
          </a:bodyPr>
          <a:lstStyle/>
          <a:p>
            <a:r>
              <a:rPr lang="en-US" sz="4800" dirty="0"/>
              <a:t>?</a:t>
            </a:r>
            <a:endParaRPr lang="en-US" sz="4000" dirty="0"/>
          </a:p>
        </p:txBody>
      </p:sp>
      <p:sp>
        <p:nvSpPr>
          <p:cNvPr id="32" name="Slide Number Placeholder 31">
            <a:extLst>
              <a:ext uri="{FF2B5EF4-FFF2-40B4-BE49-F238E27FC236}">
                <a16:creationId xmlns:a16="http://schemas.microsoft.com/office/drawing/2014/main" id="{A50ED75D-827A-45C8-B07A-EC2F5367432E}"/>
              </a:ext>
            </a:extLst>
          </p:cNvPr>
          <p:cNvSpPr>
            <a:spLocks noGrp="1"/>
          </p:cNvSpPr>
          <p:nvPr>
            <p:ph type="sldNum" sz="quarter" idx="12"/>
          </p:nvPr>
        </p:nvSpPr>
        <p:spPr/>
        <p:txBody>
          <a:bodyPr/>
          <a:lstStyle/>
          <a:p>
            <a:fld id="{9D23B66A-CE92-4F70-B5A2-EE913266E6CF}" type="slidenum">
              <a:rPr lang="en-US" smtClean="0"/>
              <a:pPr/>
              <a:t>138</a:t>
            </a:fld>
            <a:r>
              <a:rPr lang="en-US"/>
              <a:t>/48</a:t>
            </a:r>
            <a:endParaRPr lang="en-US" dirty="0"/>
          </a:p>
        </p:txBody>
      </p:sp>
      <p:sp>
        <p:nvSpPr>
          <p:cNvPr id="4" name="TextBox 3">
            <a:extLst>
              <a:ext uri="{FF2B5EF4-FFF2-40B4-BE49-F238E27FC236}">
                <a16:creationId xmlns:a16="http://schemas.microsoft.com/office/drawing/2014/main" id="{9F981629-C50A-4139-92DD-90B80A794891}"/>
              </a:ext>
            </a:extLst>
          </p:cNvPr>
          <p:cNvSpPr txBox="1"/>
          <p:nvPr/>
        </p:nvSpPr>
        <p:spPr>
          <a:xfrm>
            <a:off x="430298" y="2819991"/>
            <a:ext cx="3609687" cy="830997"/>
          </a:xfrm>
          <a:prstGeom prst="rect">
            <a:avLst/>
          </a:prstGeom>
          <a:noFill/>
        </p:spPr>
        <p:txBody>
          <a:bodyPr wrap="square" rtlCol="0">
            <a:spAutoFit/>
          </a:bodyPr>
          <a:lstStyle/>
          <a:p>
            <a:r>
              <a:rPr lang="en-US" sz="2400" dirty="0"/>
              <a:t>Can we run algorithms to </a:t>
            </a:r>
          </a:p>
          <a:p>
            <a:r>
              <a:rPr lang="en-US" sz="2400" b="1" dirty="0">
                <a:solidFill>
                  <a:srgbClr val="FF0000"/>
                </a:solidFill>
              </a:rPr>
              <a:t>grow interesting shapes</a:t>
            </a:r>
            <a:r>
              <a:rPr lang="en-US" sz="2400" dirty="0"/>
              <a:t>?</a:t>
            </a:r>
          </a:p>
        </p:txBody>
      </p:sp>
      <p:sp>
        <p:nvSpPr>
          <p:cNvPr id="23" name="Rectangle: Rounded Corners 22">
            <a:extLst>
              <a:ext uri="{FF2B5EF4-FFF2-40B4-BE49-F238E27FC236}">
                <a16:creationId xmlns:a16="http://schemas.microsoft.com/office/drawing/2014/main" id="{571C84BF-E526-493C-9EB1-8CBA9914CAAC}"/>
              </a:ext>
            </a:extLst>
          </p:cNvPr>
          <p:cNvSpPr/>
          <p:nvPr/>
        </p:nvSpPr>
        <p:spPr>
          <a:xfrm>
            <a:off x="707143" y="3869724"/>
            <a:ext cx="3466243" cy="142870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1800" b="1" dirty="0"/>
              <a:t>Theorem</a:t>
            </a:r>
            <a:r>
              <a:rPr lang="en-US" sz="1800" dirty="0"/>
              <a:t>: There is a </a:t>
            </a:r>
            <a:r>
              <a:rPr lang="en-US" sz="1800" u="sng" dirty="0"/>
              <a:t>single</a:t>
            </a:r>
            <a:r>
              <a:rPr lang="en-US" sz="1800" dirty="0"/>
              <a:t> set </a:t>
            </a:r>
            <a:r>
              <a:rPr lang="en-US" sz="1800" i="1" dirty="0"/>
              <a:t>T</a:t>
            </a:r>
            <a:r>
              <a:rPr lang="en-US" sz="1800" dirty="0"/>
              <a:t> of tile types, so that, for any finite shape </a:t>
            </a:r>
            <a:r>
              <a:rPr lang="en-US" sz="1800" i="1" dirty="0"/>
              <a:t>S</a:t>
            </a:r>
            <a:r>
              <a:rPr lang="en-US" sz="1800" dirty="0"/>
              <a:t>, from an appropriately chosen seed </a:t>
            </a:r>
            <a:r>
              <a:rPr lang="el-GR" sz="1800" i="1" dirty="0"/>
              <a:t>σ</a:t>
            </a:r>
            <a:r>
              <a:rPr lang="en-US" sz="1800" i="1" baseline="-25000" dirty="0"/>
              <a:t>S</a:t>
            </a:r>
            <a:r>
              <a:rPr lang="en-US" sz="1800" dirty="0"/>
              <a:t> “encoding” </a:t>
            </a:r>
            <a:r>
              <a:rPr lang="en-US" sz="1800" i="1" dirty="0"/>
              <a:t>S</a:t>
            </a:r>
            <a:r>
              <a:rPr lang="en-US" sz="1800" dirty="0"/>
              <a:t>, </a:t>
            </a:r>
            <a:r>
              <a:rPr lang="en-US" sz="1800" i="1" dirty="0"/>
              <a:t>T</a:t>
            </a:r>
            <a:r>
              <a:rPr lang="en-US" sz="1800" dirty="0"/>
              <a:t> self-assembles </a:t>
            </a:r>
            <a:r>
              <a:rPr lang="en-US" sz="1800" i="1" dirty="0"/>
              <a:t>S</a:t>
            </a:r>
            <a:r>
              <a:rPr lang="en-US" sz="1800" dirty="0"/>
              <a:t>.</a:t>
            </a:r>
          </a:p>
        </p:txBody>
      </p:sp>
    </p:spTree>
    <p:extLst>
      <p:ext uri="{BB962C8B-B14F-4D97-AF65-F5344CB8AC3E}">
        <p14:creationId xmlns:p14="http://schemas.microsoft.com/office/powerpoint/2010/main" val="14567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animBg="1"/>
      <p:bldP spid="22" grpId="0"/>
      <p:bldP spid="38" grpId="0"/>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Theory of </a:t>
            </a:r>
            <a:r>
              <a:rPr lang="en-US" i="1" dirty="0"/>
              <a:t>algorithmic</a:t>
            </a:r>
            <a:r>
              <a:rPr lang="en-US" dirty="0"/>
              <a:t> self-assembly</a:t>
            </a:r>
          </a:p>
        </p:txBody>
      </p:sp>
      <p:pic>
        <p:nvPicPr>
          <p:cNvPr id="2050" name="Picture 2" descr="http://news.eas.caltech.edu/assets/posts/images/574/medium/erik-win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4891088"/>
            <a:ext cx="1047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2628900" y="1690688"/>
            <a:ext cx="7010400" cy="26479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What if…</a:t>
            </a:r>
          </a:p>
          <a:p>
            <a:r>
              <a:rPr lang="en-US" sz="2400" dirty="0"/>
              <a:t>… there is more than one tile type?</a:t>
            </a:r>
          </a:p>
          <a:p>
            <a:r>
              <a:rPr lang="en-US" sz="2400" dirty="0"/>
              <a:t>… some sticky ends are “weak”?</a:t>
            </a:r>
          </a:p>
        </p:txBody>
      </p:sp>
      <p:sp>
        <p:nvSpPr>
          <p:cNvPr id="8" name="TextBox 7"/>
          <p:cNvSpPr txBox="1"/>
          <p:nvPr/>
        </p:nvSpPr>
        <p:spPr>
          <a:xfrm>
            <a:off x="4714875" y="4908177"/>
            <a:ext cx="1447800" cy="369332"/>
          </a:xfrm>
          <a:prstGeom prst="rect">
            <a:avLst/>
          </a:prstGeom>
          <a:noFill/>
        </p:spPr>
        <p:txBody>
          <a:bodyPr wrap="square" rtlCol="0">
            <a:spAutoFit/>
          </a:bodyPr>
          <a:lstStyle/>
          <a:p>
            <a:r>
              <a:rPr lang="en-US" dirty="0"/>
              <a:t>Erik </a:t>
            </a:r>
            <a:r>
              <a:rPr lang="en-US" dirty="0" err="1"/>
              <a:t>Winfree</a:t>
            </a:r>
            <a:endParaRPr lang="en-US" dirty="0"/>
          </a:p>
        </p:txBody>
      </p:sp>
      <p:sp>
        <p:nvSpPr>
          <p:cNvPr id="3" name="Slide Number Placeholder 2">
            <a:extLst>
              <a:ext uri="{FF2B5EF4-FFF2-40B4-BE49-F238E27FC236}">
                <a16:creationId xmlns:a16="http://schemas.microsoft.com/office/drawing/2014/main" id="{050DC48A-9696-4BA0-B74D-5929FEB1B358}"/>
              </a:ext>
            </a:extLst>
          </p:cNvPr>
          <p:cNvSpPr>
            <a:spLocks noGrp="1"/>
          </p:cNvSpPr>
          <p:nvPr>
            <p:ph type="sldNum" sz="quarter" idx="12"/>
          </p:nvPr>
        </p:nvSpPr>
        <p:spPr/>
        <p:txBody>
          <a:bodyPr/>
          <a:lstStyle/>
          <a:p>
            <a:fld id="{DDDDC0DD-A20C-43E8-BBF5-AC705073E80B}" type="slidenum">
              <a:rPr lang="en-US" smtClean="0"/>
              <a:t>14</a:t>
            </a:fld>
            <a:endParaRPr lang="en-US"/>
          </a:p>
        </p:txBody>
      </p:sp>
    </p:spTree>
    <p:custDataLst>
      <p:tags r:id="rId1"/>
    </p:custDataLst>
    <p:extLst>
      <p:ext uri="{BB962C8B-B14F-4D97-AF65-F5344CB8AC3E}">
        <p14:creationId xmlns:p14="http://schemas.microsoft.com/office/powerpoint/2010/main" val="2497156792"/>
      </p:ext>
    </p:extLst>
  </p:cSld>
  <p:clrMapOvr>
    <a:masterClrMapping/>
  </p:clrMapOvr>
  <mc:AlternateContent xmlns:mc="http://schemas.openxmlformats.org/markup-compatibility/2006" xmlns:p14="http://schemas.microsoft.com/office/powerpoint/2010/main">
    <mc:Choice Requires="p14">
      <p:transition p14:dur="0" advTm="14782"/>
    </mc:Choice>
    <mc:Fallback xmlns="">
      <p:transition advTm="1478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abstract Tile Assembly Model (</a:t>
            </a:r>
            <a:r>
              <a:rPr lang="en-US" dirty="0" err="1"/>
              <a:t>aTAM</a:t>
            </a:r>
            <a:r>
              <a:rPr lang="en-US" dirty="0"/>
              <a:t>)</a:t>
            </a:r>
          </a:p>
        </p:txBody>
      </p:sp>
      <p:sp>
        <p:nvSpPr>
          <p:cNvPr id="3" name="Content Placeholder 2"/>
          <p:cNvSpPr>
            <a:spLocks noGrp="1"/>
          </p:cNvSpPr>
          <p:nvPr>
            <p:ph sz="half" idx="1"/>
          </p:nvPr>
        </p:nvSpPr>
        <p:spPr>
          <a:xfrm>
            <a:off x="990600" y="1600201"/>
            <a:ext cx="3462371" cy="4914899"/>
          </a:xfrm>
        </p:spPr>
        <p:txBody>
          <a:bodyPr>
            <a:noAutofit/>
          </a:bodyPr>
          <a:lstStyle/>
          <a:p>
            <a:r>
              <a:rPr lang="en-US" sz="2400" b="1"/>
              <a:t>tile type</a:t>
            </a:r>
            <a:r>
              <a:rPr lang="en-US" sz="2400"/>
              <a:t> = unit square</a:t>
            </a:r>
            <a:endParaRPr lang="en-US" sz="2400" dirty="0"/>
          </a:p>
          <a:p>
            <a:endParaRPr lang="en-US" sz="2400" dirty="0"/>
          </a:p>
          <a:p>
            <a:r>
              <a:rPr lang="en-US" sz="2400"/>
              <a:t>each side has a </a:t>
            </a:r>
            <a:r>
              <a:rPr lang="en-US" sz="2400" b="1"/>
              <a:t>glue </a:t>
            </a:r>
            <a:r>
              <a:rPr lang="en-US" sz="2400"/>
              <a:t>with a </a:t>
            </a:r>
            <a:r>
              <a:rPr lang="en-US" sz="2400" b="1"/>
              <a:t>label</a:t>
            </a:r>
            <a:r>
              <a:rPr lang="en-US" sz="2400"/>
              <a:t> and </a:t>
            </a:r>
            <a:r>
              <a:rPr lang="en-US" sz="2400" b="1"/>
              <a:t>strength</a:t>
            </a:r>
            <a:r>
              <a:rPr lang="en-US" sz="2400"/>
              <a:t> (0, 1, or 2)</a:t>
            </a:r>
            <a:endParaRPr lang="en-US" sz="2400" dirty="0"/>
          </a:p>
          <a:p>
            <a:pPr marL="0" indent="0">
              <a:buNone/>
            </a:pPr>
            <a:endParaRPr lang="en-US" sz="2400" dirty="0"/>
          </a:p>
          <a:p>
            <a:r>
              <a:rPr lang="en-US" sz="2400"/>
              <a:t>tiles cannot rotate</a:t>
            </a:r>
            <a:endParaRPr lang="en-US" sz="2400" dirty="0"/>
          </a:p>
        </p:txBody>
      </p:sp>
      <p:sp>
        <p:nvSpPr>
          <p:cNvPr id="4" name="Content Placeholder 3"/>
          <p:cNvSpPr>
            <a:spLocks noGrp="1"/>
          </p:cNvSpPr>
          <p:nvPr>
            <p:ph sz="half" idx="2"/>
          </p:nvPr>
        </p:nvSpPr>
        <p:spPr>
          <a:xfrm>
            <a:off x="7427497" y="1600201"/>
            <a:ext cx="4078703" cy="4981574"/>
          </a:xfrm>
        </p:spPr>
        <p:txBody>
          <a:bodyPr>
            <a:noAutofit/>
          </a:bodyPr>
          <a:lstStyle/>
          <a:p>
            <a:r>
              <a:rPr lang="en-US" sz="2400" dirty="0"/>
              <a:t>finitely many tile </a:t>
            </a:r>
            <a:r>
              <a:rPr lang="en-US" sz="2400" b="1" dirty="0"/>
              <a:t>types</a:t>
            </a:r>
          </a:p>
          <a:p>
            <a:endParaRPr lang="en-US" sz="2400" dirty="0"/>
          </a:p>
          <a:p>
            <a:r>
              <a:rPr lang="en-US" sz="2400" dirty="0"/>
              <a:t>infinitely many </a:t>
            </a:r>
            <a:r>
              <a:rPr lang="en-US" sz="2400" b="1" dirty="0"/>
              <a:t>tiles</a:t>
            </a:r>
            <a:r>
              <a:rPr lang="en-US" sz="2400" dirty="0"/>
              <a:t>: copies of each type</a:t>
            </a:r>
          </a:p>
          <a:p>
            <a:endParaRPr lang="en-US" sz="2400" dirty="0"/>
          </a:p>
          <a:p>
            <a:r>
              <a:rPr lang="en-US" sz="2400" dirty="0"/>
              <a:t>assembly starts as a single copy of a special </a:t>
            </a:r>
            <a:r>
              <a:rPr lang="en-US" sz="2400" b="1" dirty="0"/>
              <a:t>seed</a:t>
            </a:r>
            <a:r>
              <a:rPr lang="en-US" sz="2400" dirty="0"/>
              <a:t> tile</a:t>
            </a:r>
          </a:p>
          <a:p>
            <a:endParaRPr lang="en-US" sz="2400" dirty="0"/>
          </a:p>
          <a:p>
            <a:r>
              <a:rPr lang="en-US" sz="2400" dirty="0"/>
              <a:t>tile can bind to the assembly if total binding strength ≥ 2 (</a:t>
            </a:r>
            <a:r>
              <a:rPr lang="en-US" sz="2400" dirty="0">
                <a:solidFill>
                  <a:srgbClr val="C00000"/>
                </a:solidFill>
              </a:rPr>
              <a:t>two weak glues</a:t>
            </a:r>
            <a:r>
              <a:rPr lang="en-US" sz="2400" dirty="0"/>
              <a:t> or              </a:t>
            </a:r>
            <a:r>
              <a:rPr lang="en-US" sz="2400" dirty="0">
                <a:solidFill>
                  <a:srgbClr val="C00000"/>
                </a:solidFill>
              </a:rPr>
              <a:t>one strong glue</a:t>
            </a:r>
            <a:r>
              <a:rPr lang="en-US" sz="2400" dirty="0"/>
              <a:t>)</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6949" y="1600200"/>
            <a:ext cx="186751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15538" y="1817427"/>
            <a:ext cx="1463040" cy="1463040"/>
          </a:xfrm>
          <a:prstGeom prst="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986939" y="3810000"/>
            <a:ext cx="2049127" cy="2286000"/>
            <a:chOff x="3386738" y="3810000"/>
            <a:chExt cx="2049127" cy="2286000"/>
          </a:xfrm>
        </p:grpSpPr>
        <p:cxnSp>
          <p:nvCxnSpPr>
            <p:cNvPr id="16" name="Straight Connector 15"/>
            <p:cNvCxnSpPr/>
            <p:nvPr/>
          </p:nvCxnSpPr>
          <p:spPr>
            <a:xfrm>
              <a:off x="3616945" y="43434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16945" y="52197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616945" y="6096000"/>
              <a:ext cx="14630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46206" y="49911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4246206" y="563880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615337" y="3810000"/>
              <a:ext cx="1449393" cy="369332"/>
            </a:xfrm>
            <a:prstGeom prst="rect">
              <a:avLst/>
            </a:prstGeom>
            <a:noFill/>
          </p:spPr>
          <p:txBody>
            <a:bodyPr wrap="square" rtlCol="0">
              <a:spAutoFit/>
            </a:bodyPr>
            <a:lstStyle/>
            <a:p>
              <a:pPr algn="ctr"/>
              <a:r>
                <a:rPr lang="en-US" dirty="0"/>
                <a:t>strength 0</a:t>
              </a:r>
            </a:p>
          </p:txBody>
        </p:sp>
        <p:sp>
          <p:nvSpPr>
            <p:cNvPr id="23" name="TextBox 22"/>
            <p:cNvSpPr txBox="1"/>
            <p:nvPr/>
          </p:nvSpPr>
          <p:spPr>
            <a:xfrm>
              <a:off x="3386738" y="4621768"/>
              <a:ext cx="2049127" cy="369332"/>
            </a:xfrm>
            <a:prstGeom prst="rect">
              <a:avLst/>
            </a:prstGeom>
            <a:noFill/>
          </p:spPr>
          <p:txBody>
            <a:bodyPr wrap="square" rtlCol="0">
              <a:spAutoFit/>
            </a:bodyPr>
            <a:lstStyle/>
            <a:p>
              <a:pPr algn="ctr"/>
              <a:r>
                <a:rPr lang="en-US" dirty="0"/>
                <a:t>strength 1 (weak)</a:t>
              </a:r>
            </a:p>
          </p:txBody>
        </p:sp>
        <p:sp>
          <p:nvSpPr>
            <p:cNvPr id="24" name="TextBox 23"/>
            <p:cNvSpPr txBox="1"/>
            <p:nvPr/>
          </p:nvSpPr>
          <p:spPr>
            <a:xfrm>
              <a:off x="3386738" y="5492234"/>
              <a:ext cx="2049127" cy="369332"/>
            </a:xfrm>
            <a:prstGeom prst="rect">
              <a:avLst/>
            </a:prstGeom>
            <a:noFill/>
          </p:spPr>
          <p:txBody>
            <a:bodyPr wrap="square" rtlCol="0">
              <a:spAutoFit/>
            </a:bodyPr>
            <a:lstStyle/>
            <a:p>
              <a:pPr algn="ctr"/>
              <a:r>
                <a:rPr lang="en-US" dirty="0"/>
                <a:t>strength 2 (strong)</a:t>
              </a:r>
            </a:p>
          </p:txBody>
        </p:sp>
      </p:grpSp>
      <p:grpSp>
        <p:nvGrpSpPr>
          <p:cNvPr id="38" name="Group 37"/>
          <p:cNvGrpSpPr/>
          <p:nvPr/>
        </p:nvGrpSpPr>
        <p:grpSpPr>
          <a:xfrm>
            <a:off x="4986939" y="1578610"/>
            <a:ext cx="1907527" cy="1926590"/>
            <a:chOff x="3462938" y="1578610"/>
            <a:chExt cx="1907527" cy="1926590"/>
          </a:xfrm>
        </p:grpSpPr>
        <p:sp>
          <p:nvSpPr>
            <p:cNvPr id="7" name="Rectangle 6"/>
            <p:cNvSpPr/>
            <p:nvPr/>
          </p:nvSpPr>
          <p:spPr>
            <a:xfrm>
              <a:off x="3691538" y="1813560"/>
              <a:ext cx="1463040" cy="146304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08758" y="157861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95110" y="32766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62938" y="2202180"/>
              <a:ext cx="2286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691538" y="1813560"/>
              <a:ext cx="1449392" cy="276999"/>
            </a:xfrm>
            <a:prstGeom prst="rect">
              <a:avLst/>
            </a:prstGeom>
            <a:noFill/>
          </p:spPr>
          <p:txBody>
            <a:bodyPr wrap="square" rtlCol="0">
              <a:spAutoFit/>
            </a:bodyPr>
            <a:lstStyle/>
            <a:p>
              <a:pPr algn="ctr"/>
              <a:r>
                <a:rPr lang="en-US" sz="1200" dirty="0"/>
                <a:t>north glue label</a:t>
              </a:r>
            </a:p>
          </p:txBody>
        </p:sp>
        <p:sp>
          <p:nvSpPr>
            <p:cNvPr id="12" name="TextBox 11"/>
            <p:cNvSpPr txBox="1"/>
            <p:nvPr/>
          </p:nvSpPr>
          <p:spPr>
            <a:xfrm>
              <a:off x="3691538" y="2990850"/>
              <a:ext cx="1449392" cy="276999"/>
            </a:xfrm>
            <a:prstGeom prst="rect">
              <a:avLst/>
            </a:prstGeom>
            <a:noFill/>
          </p:spPr>
          <p:txBody>
            <a:bodyPr wrap="square" rtlCol="0">
              <a:spAutoFit/>
            </a:bodyPr>
            <a:lstStyle/>
            <a:p>
              <a:pPr algn="ctr"/>
              <a:r>
                <a:rPr lang="en-US" sz="1200" dirty="0"/>
                <a:t>south glue label</a:t>
              </a:r>
            </a:p>
          </p:txBody>
        </p:sp>
        <p:sp>
          <p:nvSpPr>
            <p:cNvPr id="13" name="TextBox 12"/>
            <p:cNvSpPr txBox="1"/>
            <p:nvPr/>
          </p:nvSpPr>
          <p:spPr>
            <a:xfrm rot="5400000">
              <a:off x="3105341" y="2404654"/>
              <a:ext cx="1449392" cy="276999"/>
            </a:xfrm>
            <a:prstGeom prst="rect">
              <a:avLst/>
            </a:prstGeom>
            <a:noFill/>
          </p:spPr>
          <p:txBody>
            <a:bodyPr wrap="square" rtlCol="0">
              <a:spAutoFit/>
            </a:bodyPr>
            <a:lstStyle/>
            <a:p>
              <a:pPr algn="ctr"/>
              <a:r>
                <a:rPr lang="en-US" sz="1200" dirty="0"/>
                <a:t>west glue label</a:t>
              </a:r>
            </a:p>
          </p:txBody>
        </p:sp>
        <p:sp>
          <p:nvSpPr>
            <p:cNvPr id="36" name="Rectangle 35"/>
            <p:cNvSpPr/>
            <p:nvPr/>
          </p:nvSpPr>
          <p:spPr>
            <a:xfrm>
              <a:off x="5141865" y="2428853"/>
              <a:ext cx="228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quot;No&quot; Symbol 33"/>
          <p:cNvSpPr/>
          <p:nvPr/>
        </p:nvSpPr>
        <p:spPr>
          <a:xfrm>
            <a:off x="4627912" y="1308616"/>
            <a:ext cx="2610997" cy="2501384"/>
          </a:xfrm>
          <a:prstGeom prst="noSmoking">
            <a:avLst>
              <a:gd name="adj" fmla="val 10748"/>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1279496" y="5908100"/>
            <a:ext cx="2359803" cy="584775"/>
          </a:xfrm>
          <a:prstGeom prst="rect">
            <a:avLst/>
          </a:prstGeom>
          <a:noFill/>
        </p:spPr>
        <p:txBody>
          <a:bodyPr wrap="square" rtlCol="0">
            <a:spAutoFit/>
          </a:bodyPr>
          <a:lstStyle/>
          <a:p>
            <a:r>
              <a:rPr lang="en-US" sz="1600" dirty="0"/>
              <a:t>Erik </a:t>
            </a:r>
            <a:r>
              <a:rPr lang="en-US" sz="1600" dirty="0" err="1"/>
              <a:t>Winfree</a:t>
            </a:r>
            <a:r>
              <a:rPr lang="en-US" sz="1600" dirty="0"/>
              <a:t>, </a:t>
            </a:r>
            <a:r>
              <a:rPr lang="en-US" sz="1600" u="sng" dirty="0"/>
              <a:t>Ph.D. thesis</a:t>
            </a:r>
            <a:r>
              <a:rPr lang="en-US" sz="1600" dirty="0"/>
              <a:t>, Caltech 1998</a:t>
            </a:r>
          </a:p>
        </p:txBody>
      </p:sp>
      <p:sp>
        <p:nvSpPr>
          <p:cNvPr id="15" name="Slide Number Placeholder 14">
            <a:extLst>
              <a:ext uri="{FF2B5EF4-FFF2-40B4-BE49-F238E27FC236}">
                <a16:creationId xmlns:a16="http://schemas.microsoft.com/office/drawing/2014/main" id="{70DDE011-0A3B-4997-96B3-D753803F6098}"/>
              </a:ext>
            </a:extLst>
          </p:cNvPr>
          <p:cNvSpPr>
            <a:spLocks noGrp="1"/>
          </p:cNvSpPr>
          <p:nvPr>
            <p:ph type="sldNum" sz="quarter" idx="12"/>
          </p:nvPr>
        </p:nvSpPr>
        <p:spPr/>
        <p:txBody>
          <a:bodyPr/>
          <a:lstStyle/>
          <a:p>
            <a:fld id="{DDDDC0DD-A20C-43E8-BBF5-AC705073E80B}" type="slidenum">
              <a:rPr lang="en-US" smtClean="0"/>
              <a:t>15</a:t>
            </a:fld>
            <a:endParaRPr lang="en-US"/>
          </a:p>
        </p:txBody>
      </p:sp>
    </p:spTree>
    <p:custDataLst>
      <p:tags r:id="rId1"/>
    </p:custDataLst>
    <p:extLst>
      <p:ext uri="{BB962C8B-B14F-4D97-AF65-F5344CB8AC3E}">
        <p14:creationId xmlns:p14="http://schemas.microsoft.com/office/powerpoint/2010/main" val="2946944946"/>
      </p:ext>
    </p:extLst>
  </p:cSld>
  <p:clrMapOvr>
    <a:masterClrMapping/>
  </p:clrMapOvr>
  <mc:AlternateContent xmlns:mc="http://schemas.openxmlformats.org/markup-compatibility/2006" xmlns:p14="http://schemas.microsoft.com/office/powerpoint/2010/main">
    <mc:Choice Requires="p14">
      <p:transition p14:dur="0" advTm="66031"/>
    </mc:Choice>
    <mc:Fallback xmlns="">
      <p:transition advTm="660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8" presetClass="emph" presetSubtype="0" fill="hold" nodeType="withEffect">
                                  <p:stCondLst>
                                    <p:cond delay="0"/>
                                  </p:stCondLst>
                                  <p:childTnLst>
                                    <p:animRot by="-5400000">
                                      <p:cBhvr>
                                        <p:cTn id="34" dur="500" fill="hold"/>
                                        <p:tgtEl>
                                          <p:spTgt spid="38"/>
                                        </p:tgtEl>
                                        <p:attrNameLst>
                                          <p:attrName>r</p:attrName>
                                        </p:attrNameLst>
                                      </p:cBhvr>
                                    </p:animRo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circle(in)">
                                      <p:cBhvr>
                                        <p:cTn id="38" dur="75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fade">
                                      <p:cBhvr>
                                        <p:cTn id="43" dur="500"/>
                                        <p:tgtEl>
                                          <p:spTgt spid="4">
                                            <p:txEl>
                                              <p:pRg st="0" end="0"/>
                                            </p:txEl>
                                          </p:spTgt>
                                        </p:tgtEl>
                                      </p:cBhvr>
                                    </p:animEffect>
                                  </p:childTnLst>
                                </p:cTn>
                              </p:par>
                              <p:par>
                                <p:cTn id="44" presetID="10" presetClass="exit" presetSubtype="0" fill="hold" grpId="1" nodeType="with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8" presetClass="emph" presetSubtype="0" fill="hold" nodeType="withEffect">
                                  <p:stCondLst>
                                    <p:cond delay="0"/>
                                  </p:stCondLst>
                                  <p:childTnLst>
                                    <p:animRot by="5400000">
                                      <p:cBhvr>
                                        <p:cTn id="48" dur="500" fill="hold"/>
                                        <p:tgtEl>
                                          <p:spTgt spid="38"/>
                                        </p:tgtEl>
                                        <p:attrNameLst>
                                          <p:attrName>r</p:attrName>
                                        </p:attrNameLst>
                                      </p:cBhvr>
                                    </p:animRot>
                                  </p:childTnLst>
                                </p:cTn>
                              </p:par>
                              <p:par>
                                <p:cTn id="49" presetID="10" presetClass="entr" presetSubtype="0"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fade">
                                      <p:cBhvr>
                                        <p:cTn id="51" dur="500"/>
                                        <p:tgtEl>
                                          <p:spTgt spid="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fade">
                                      <p:cBhvr>
                                        <p:cTn id="56" dur="500"/>
                                        <p:tgtEl>
                                          <p:spTgt spid="4">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
                                            <p:txEl>
                                              <p:pRg st="6" end="6"/>
                                            </p:txEl>
                                          </p:spTgt>
                                        </p:tgtEl>
                                        <p:attrNameLst>
                                          <p:attrName>style.visibility</p:attrName>
                                        </p:attrNameLst>
                                      </p:cBhvr>
                                      <p:to>
                                        <p:strVal val="visible"/>
                                      </p:to>
                                    </p:set>
                                    <p:animEffect transition="in" filter="fade">
                                      <p:cBhvr>
                                        <p:cTn id="6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4" grpId="0" animBg="1"/>
      <p:bldP spid="3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p:cNvGrpSpPr/>
          <p:nvPr/>
        </p:nvGrpSpPr>
        <p:grpSpPr>
          <a:xfrm>
            <a:off x="9037243" y="1802907"/>
            <a:ext cx="823717" cy="822960"/>
            <a:chOff x="7500542" y="1743709"/>
            <a:chExt cx="823717" cy="822960"/>
          </a:xfrm>
        </p:grpSpPr>
        <p:grpSp>
          <p:nvGrpSpPr>
            <p:cNvPr id="90" name="Group 89"/>
            <p:cNvGrpSpPr/>
            <p:nvPr/>
          </p:nvGrpSpPr>
          <p:grpSpPr>
            <a:xfrm>
              <a:off x="7592739" y="1835149"/>
              <a:ext cx="731520" cy="731520"/>
              <a:chOff x="7520169" y="1835149"/>
              <a:chExt cx="731520" cy="731520"/>
            </a:xfrm>
          </p:grpSpPr>
          <p:sp>
            <p:nvSpPr>
              <p:cNvPr id="93" name="Rectangle 92"/>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95" name="TextBox 9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91" name="Rectangle 9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9037243" y="1802907"/>
            <a:ext cx="823717" cy="822960"/>
            <a:chOff x="7500542" y="1743709"/>
            <a:chExt cx="823717" cy="822960"/>
          </a:xfrm>
        </p:grpSpPr>
        <p:grpSp>
          <p:nvGrpSpPr>
            <p:cNvPr id="5" name="Group 4"/>
            <p:cNvGrpSpPr/>
            <p:nvPr/>
          </p:nvGrpSpPr>
          <p:grpSpPr>
            <a:xfrm>
              <a:off x="7592739" y="1835149"/>
              <a:ext cx="731520" cy="731520"/>
              <a:chOff x="7520169" y="1835149"/>
              <a:chExt cx="731520" cy="731520"/>
            </a:xfrm>
          </p:grpSpPr>
          <p:sp>
            <p:nvSpPr>
              <p:cNvPr id="17" name="Rectangle 16"/>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75" name="TextBox 7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86" name="Rectangle 85"/>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Example tile set</a:t>
            </a:r>
          </a:p>
        </p:txBody>
      </p:sp>
      <p:pic>
        <p:nvPicPr>
          <p:cNvPr id="1922" name="Picture 2" descr="D:\Google Drive\documents\research\tasa\video\tile-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24" name="Picture 4"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5" name="Picture 5" descr="D:\Google Drive\documents\research\tasa\video\til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26" name="Picture 6"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27" name="Picture 7"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1928" name="Picture 8" descr="D:\Google Drive\documents\research\tasa\video\til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382000" y="5314778"/>
            <a:ext cx="915034" cy="914400"/>
            <a:chOff x="6858000" y="5180966"/>
            <a:chExt cx="915034" cy="914400"/>
          </a:xfrm>
        </p:grpSpPr>
        <p:sp>
          <p:nvSpPr>
            <p:cNvPr id="11" name="Rectangle 10"/>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2" name="TextBox 51"/>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53" name="TextBox 52"/>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4" name="TextBox 53"/>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3" name="Group 2"/>
          <p:cNvGrpSpPr/>
          <p:nvPr/>
        </p:nvGrpSpPr>
        <p:grpSpPr>
          <a:xfrm>
            <a:off x="9575073" y="5315412"/>
            <a:ext cx="912653" cy="914400"/>
            <a:chOff x="8051072" y="5181600"/>
            <a:chExt cx="912653" cy="914400"/>
          </a:xfrm>
        </p:grpSpPr>
        <p:sp>
          <p:nvSpPr>
            <p:cNvPr id="47" name="Rectangle 4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6" name="TextBox 55"/>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57" name="TextBox 56"/>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8" name="TextBox 57"/>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8" name="Group 7"/>
          <p:cNvGrpSpPr/>
          <p:nvPr/>
        </p:nvGrpSpPr>
        <p:grpSpPr>
          <a:xfrm>
            <a:off x="8382634" y="4100904"/>
            <a:ext cx="915034" cy="914400"/>
            <a:chOff x="6886619" y="3889216"/>
            <a:chExt cx="915034" cy="914400"/>
          </a:xfrm>
        </p:grpSpPr>
        <p:sp>
          <p:nvSpPr>
            <p:cNvPr id="18" name="Rectangle 17"/>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0" name="TextBox 59"/>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61" name="TextBox 60"/>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2" name="TextBox 61"/>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9" name="Group 8"/>
          <p:cNvGrpSpPr/>
          <p:nvPr/>
        </p:nvGrpSpPr>
        <p:grpSpPr>
          <a:xfrm>
            <a:off x="9575707" y="4101538"/>
            <a:ext cx="912653" cy="914400"/>
            <a:chOff x="7979136" y="3889850"/>
            <a:chExt cx="912653" cy="914400"/>
          </a:xfrm>
        </p:grpSpPr>
        <p:sp>
          <p:nvSpPr>
            <p:cNvPr id="19" name="Rectangle 18"/>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64" name="TextBox 63"/>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65" name="TextBox 64"/>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66" name="TextBox 65"/>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 name="Group 5"/>
          <p:cNvGrpSpPr/>
          <p:nvPr/>
        </p:nvGrpSpPr>
        <p:grpSpPr>
          <a:xfrm>
            <a:off x="8382634" y="2923542"/>
            <a:ext cx="822960" cy="914400"/>
            <a:chOff x="6886619" y="2854960"/>
            <a:chExt cx="822960" cy="914400"/>
          </a:xfrm>
        </p:grpSpPr>
        <p:sp>
          <p:nvSpPr>
            <p:cNvPr id="20" name="Rectangle 19"/>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1" name="TextBox 7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72" name="TextBox 7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76" name="Group 75"/>
          <p:cNvGrpSpPr/>
          <p:nvPr/>
        </p:nvGrpSpPr>
        <p:grpSpPr>
          <a:xfrm>
            <a:off x="9575706" y="2923542"/>
            <a:ext cx="910654" cy="822960"/>
            <a:chOff x="8051706" y="2854960"/>
            <a:chExt cx="910654" cy="822960"/>
          </a:xfrm>
        </p:grpSpPr>
        <p:sp>
          <p:nvSpPr>
            <p:cNvPr id="21" name="Rectangle 20"/>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73" name="TextBox 72"/>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83" name="Rectangle 82"/>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0" name="Straight Arrow Connector 79"/>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7073103" y="5226687"/>
            <a:ext cx="777240" cy="77628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017925" y="1654313"/>
            <a:ext cx="3017520" cy="3017520"/>
          </a:xfrm>
          <a:prstGeom prst="ellipse">
            <a:avLst/>
          </a:prstGeom>
          <a:blipFill dpi="0" rotWithShape="1">
            <a:blip r:embed="rId7"/>
            <a:srcRect/>
            <a:tile tx="-984250" ty="-96520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0" name="Group 1919"/>
          <p:cNvGrpSpPr/>
          <p:nvPr/>
        </p:nvGrpSpPr>
        <p:grpSpPr>
          <a:xfrm>
            <a:off x="3017925" y="1654314"/>
            <a:ext cx="4718594" cy="4320243"/>
            <a:chOff x="1493925" y="1654313"/>
            <a:chExt cx="4718594" cy="4320243"/>
          </a:xfrm>
        </p:grpSpPr>
        <p:cxnSp>
          <p:nvCxnSpPr>
            <p:cNvPr id="26" name="Straight Connector 25"/>
            <p:cNvCxnSpPr/>
            <p:nvPr/>
          </p:nvCxnSpPr>
          <p:spPr>
            <a:xfrm>
              <a:off x="2381250" y="4537552"/>
              <a:ext cx="3409950" cy="1437004"/>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cxnSpLocks/>
              <a:endCxn id="13" idx="7"/>
            </p:cNvCxnSpPr>
            <p:nvPr/>
          </p:nvCxnSpPr>
          <p:spPr>
            <a:xfrm>
              <a:off x="4281048" y="2360373"/>
              <a:ext cx="1931471" cy="2979998"/>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7" name="Oval 136"/>
            <p:cNvSpPr/>
            <p:nvPr/>
          </p:nvSpPr>
          <p:spPr>
            <a:xfrm>
              <a:off x="1493925" y="1654313"/>
              <a:ext cx="3017520" cy="3017520"/>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883181" y="1205696"/>
            <a:ext cx="3409950" cy="523220"/>
          </a:xfrm>
          <a:prstGeom prst="rect">
            <a:avLst/>
          </a:prstGeom>
          <a:noFill/>
        </p:spPr>
        <p:txBody>
          <a:bodyPr wrap="square" rtlCol="0">
            <a:spAutoFit/>
          </a:bodyPr>
          <a:lstStyle/>
          <a:p>
            <a:r>
              <a:rPr lang="en-US" sz="2800" dirty="0"/>
              <a:t>“cooperative binding”</a:t>
            </a:r>
          </a:p>
        </p:txBody>
      </p:sp>
      <p:grpSp>
        <p:nvGrpSpPr>
          <p:cNvPr id="97" name="Group 96"/>
          <p:cNvGrpSpPr/>
          <p:nvPr/>
        </p:nvGrpSpPr>
        <p:grpSpPr>
          <a:xfrm>
            <a:off x="4052780" y="2754804"/>
            <a:ext cx="969480" cy="822960"/>
            <a:chOff x="2077920" y="2770560"/>
            <a:chExt cx="969480" cy="822960"/>
          </a:xfrm>
        </p:grpSpPr>
        <p:sp>
          <p:nvSpPr>
            <p:cNvPr id="98" name="Freeform 97"/>
            <p:cNvSpPr/>
            <p:nvPr/>
          </p:nvSpPr>
          <p:spPr>
            <a:xfrm rot="2705400">
              <a:off x="2249992" y="2921174"/>
              <a:ext cx="470520" cy="203040"/>
            </a:xfrm>
            <a:custGeom>
              <a:avLst/>
              <a:gdLst/>
              <a:ahLst/>
              <a:cxnLst>
                <a:cxn ang="3cd4">
                  <a:pos x="hc" y="t"/>
                </a:cxn>
                <a:cxn ang="cd2">
                  <a:pos x="l" y="vc"/>
                </a:cxn>
                <a:cxn ang="cd4">
                  <a:pos x="hc" y="b"/>
                </a:cxn>
                <a:cxn ang="0">
                  <a:pos x="r" y="vc"/>
                </a:cxn>
              </a:cxnLst>
              <a:rect l="l" t="t" r="r" b="b"/>
              <a:pathLst>
                <a:path w="1308" h="565">
                  <a:moveTo>
                    <a:pt x="1308" y="13"/>
                  </a:moveTo>
                  <a:cubicBezTo>
                    <a:pt x="409" y="-102"/>
                    <a:pt x="0" y="565"/>
                    <a:pt x="0" y="56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99" name="Freeform 98"/>
            <p:cNvSpPr/>
            <p:nvPr/>
          </p:nvSpPr>
          <p:spPr>
            <a:xfrm rot="2704200">
              <a:off x="2107047" y="3065446"/>
              <a:ext cx="470520" cy="200520"/>
            </a:xfrm>
            <a:custGeom>
              <a:avLst/>
              <a:gdLst/>
              <a:ahLst/>
              <a:cxnLst>
                <a:cxn ang="3cd4">
                  <a:pos x="hc" y="t"/>
                </a:cxn>
                <a:cxn ang="cd2">
                  <a:pos x="l" y="vc"/>
                </a:cxn>
                <a:cxn ang="cd4">
                  <a:pos x="hc" y="b"/>
                </a:cxn>
                <a:cxn ang="0">
                  <a:pos x="r" y="vc"/>
                </a:cxn>
              </a:cxnLst>
              <a:rect l="l" t="t" r="r" b="b"/>
              <a:pathLst>
                <a:path w="1308" h="558">
                  <a:moveTo>
                    <a:pt x="1308" y="553"/>
                  </a:moveTo>
                  <a:cubicBezTo>
                    <a:pt x="361" y="623"/>
                    <a:pt x="0" y="0"/>
                    <a:pt x="0" y="0"/>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0" name="Freeform 99"/>
            <p:cNvSpPr/>
            <p:nvPr/>
          </p:nvSpPr>
          <p:spPr>
            <a:xfrm rot="2706000">
              <a:off x="2519346" y="3037656"/>
              <a:ext cx="70200" cy="397080"/>
            </a:xfrm>
            <a:custGeom>
              <a:avLst/>
              <a:gdLst/>
              <a:ahLst/>
              <a:cxnLst>
                <a:cxn ang="3cd4">
                  <a:pos x="hc" y="t"/>
                </a:cxn>
                <a:cxn ang="cd2">
                  <a:pos x="l" y="vc"/>
                </a:cxn>
                <a:cxn ang="cd4">
                  <a:pos x="hc" y="b"/>
                </a:cxn>
                <a:cxn ang="0">
                  <a:pos x="r" y="vc"/>
                </a:cxn>
              </a:cxnLst>
              <a:rect l="l" t="t" r="r" b="b"/>
              <a:pathLst>
                <a:path w="196" h="1104">
                  <a:moveTo>
                    <a:pt x="196" y="0"/>
                  </a:moveTo>
                  <a:cubicBezTo>
                    <a:pt x="-65" y="276"/>
                    <a:pt x="-65" y="828"/>
                    <a:pt x="196" y="1104"/>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1" name="Straight Connector 100"/>
            <p:cNvSpPr/>
            <p:nvPr/>
          </p:nvSpPr>
          <p:spPr>
            <a:xfrm flipH="1" flipV="1">
              <a:off x="2181240" y="2861640"/>
              <a:ext cx="66240" cy="66599"/>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2" name="Straight Connector 101"/>
            <p:cNvSpPr/>
            <p:nvPr/>
          </p:nvSpPr>
          <p:spPr>
            <a:xfrm flipH="1" flipV="1">
              <a:off x="2610360" y="3151800"/>
              <a:ext cx="59400" cy="5508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3" name="Straight Connector 102"/>
            <p:cNvSpPr/>
            <p:nvPr/>
          </p:nvSpPr>
          <p:spPr>
            <a:xfrm flipH="1" flipV="1">
              <a:off x="2470319" y="3293279"/>
              <a:ext cx="79561" cy="79201"/>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4" name="Freeform 103"/>
            <p:cNvSpPr/>
            <p:nvPr/>
          </p:nvSpPr>
          <p:spPr>
            <a:xfrm rot="2709600">
              <a:off x="2547380" y="3067807"/>
              <a:ext cx="70200" cy="397440"/>
            </a:xfrm>
            <a:custGeom>
              <a:avLst/>
              <a:gdLst/>
              <a:ahLst/>
              <a:cxnLst>
                <a:cxn ang="3cd4">
                  <a:pos x="hc" y="t"/>
                </a:cxn>
                <a:cxn ang="cd2">
                  <a:pos x="l" y="vc"/>
                </a:cxn>
                <a:cxn ang="cd4">
                  <a:pos x="hc" y="b"/>
                </a:cxn>
                <a:cxn ang="0">
                  <a:pos x="r" y="vc"/>
                </a:cxn>
              </a:cxnLst>
              <a:rect l="l" t="t" r="r" b="b"/>
              <a:pathLst>
                <a:path w="196" h="1105">
                  <a:moveTo>
                    <a:pt x="196" y="0"/>
                  </a:moveTo>
                  <a:cubicBezTo>
                    <a:pt x="-65" y="277"/>
                    <a:pt x="-65" y="829"/>
                    <a:pt x="195" y="1105"/>
                  </a:cubicBez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5" name="TextBox 104"/>
            <p:cNvSpPr txBox="1"/>
            <p:nvPr/>
          </p:nvSpPr>
          <p:spPr>
            <a:xfrm rot="2705400">
              <a:off x="2234013" y="2998388"/>
              <a:ext cx="353880" cy="206280"/>
            </a:xfrm>
            <a:prstGeom prst="rect">
              <a:avLst/>
            </a:prstGeom>
            <a:noFill/>
            <a:ln>
              <a:noFill/>
            </a:ln>
          </p:spPr>
          <p:txBody>
            <a:bodyPr vert="horz" lIns="18360" tIns="18360" rIns="18360" bIns="18360" anchor="ctr" compatLnSpc="0">
              <a:spAutoFit/>
            </a:bodyPr>
            <a:lstStyle/>
            <a:p>
              <a:pPr hangingPunct="0"/>
              <a:r>
                <a:rPr lang="en-US" sz="1100" b="1" dirty="0">
                  <a:latin typeface="Arial" pitchFamily="18"/>
                  <a:ea typeface="Andale Sans UI" pitchFamily="2"/>
                  <a:cs typeface="Tahoma" pitchFamily="2"/>
                </a:rPr>
                <a:t>XOR</a:t>
              </a:r>
            </a:p>
          </p:txBody>
        </p:sp>
        <p:sp>
          <p:nvSpPr>
            <p:cNvPr id="106" name="Freeform 105"/>
            <p:cNvSpPr/>
            <p:nvPr/>
          </p:nvSpPr>
          <p:spPr>
            <a:xfrm>
              <a:off x="2077920" y="2862720"/>
              <a:ext cx="102240" cy="316440"/>
            </a:xfrm>
            <a:custGeom>
              <a:avLst/>
              <a:gdLst/>
              <a:ahLst/>
              <a:cxnLst>
                <a:cxn ang="3cd4">
                  <a:pos x="hc" y="t"/>
                </a:cxn>
                <a:cxn ang="cd2">
                  <a:pos x="l" y="vc"/>
                </a:cxn>
                <a:cxn ang="cd4">
                  <a:pos x="hc" y="b"/>
                </a:cxn>
                <a:cxn ang="0">
                  <a:pos x="r" y="vc"/>
                </a:cxn>
              </a:cxnLst>
              <a:rect l="l" t="t" r="r" b="b"/>
              <a:pathLst>
                <a:path w="285" h="880" fill="none">
                  <a:moveTo>
                    <a:pt x="285" y="0"/>
                  </a:moveTo>
                  <a:lnTo>
                    <a:pt x="285" y="880"/>
                  </a:lnTo>
                  <a:lnTo>
                    <a:pt x="0" y="88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7" name="Freeform 106"/>
            <p:cNvSpPr/>
            <p:nvPr/>
          </p:nvSpPr>
          <p:spPr>
            <a:xfrm>
              <a:off x="2180520" y="2770560"/>
              <a:ext cx="356400" cy="91800"/>
            </a:xfrm>
            <a:custGeom>
              <a:avLst/>
              <a:gdLst/>
              <a:ahLst/>
              <a:cxnLst>
                <a:cxn ang="3cd4">
                  <a:pos x="hc" y="t"/>
                </a:cxn>
                <a:cxn ang="cd2">
                  <a:pos x="l" y="vc"/>
                </a:cxn>
                <a:cxn ang="cd4">
                  <a:pos x="hc" y="b"/>
                </a:cxn>
                <a:cxn ang="0">
                  <a:pos x="r" y="vc"/>
                </a:cxn>
              </a:cxnLst>
              <a:rect l="l" t="t" r="r" b="b"/>
              <a:pathLst>
                <a:path w="991" h="256" fill="none">
                  <a:moveTo>
                    <a:pt x="0" y="256"/>
                  </a:moveTo>
                  <a:lnTo>
                    <a:pt x="991" y="255"/>
                  </a:lnTo>
                  <a:lnTo>
                    <a:pt x="991" y="0"/>
                  </a:lnTo>
                </a:path>
              </a:pathLst>
            </a:cu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8" name="Straight Connector 107"/>
            <p:cNvSpPr/>
            <p:nvPr/>
          </p:nvSpPr>
          <p:spPr>
            <a:xfrm flipH="1">
              <a:off x="2669760" y="3206520"/>
              <a:ext cx="377640" cy="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sp>
          <p:nvSpPr>
            <p:cNvPr id="109" name="Straight Connector 108"/>
            <p:cNvSpPr/>
            <p:nvPr/>
          </p:nvSpPr>
          <p:spPr>
            <a:xfrm flipV="1">
              <a:off x="2550240" y="3372480"/>
              <a:ext cx="0" cy="221040"/>
            </a:xfrm>
            <a:prstGeom prst="line">
              <a:avLst/>
            </a:prstGeom>
            <a:noFill/>
            <a:ln w="18360">
              <a:solidFill>
                <a:srgbClr val="000000"/>
              </a:solidFill>
              <a:prstDash val="solid"/>
            </a:ln>
          </p:spPr>
          <p:txBody>
            <a:bodyPr vert="horz" lIns="99000" tIns="54000" rIns="99000" bIns="54000" anchor="ctr" anchorCtr="1" compatLnSpc="0"/>
            <a:lstStyle/>
            <a:p>
              <a:pPr hangingPunct="0"/>
              <a:endParaRPr lang="en-US">
                <a:latin typeface="Arial" pitchFamily="18"/>
                <a:ea typeface="Andale Sans UI" pitchFamily="2"/>
                <a:cs typeface="Tahoma" pitchFamily="2"/>
              </a:endParaRPr>
            </a:p>
          </p:txBody>
        </p:sp>
      </p:grpSp>
      <p:grpSp>
        <p:nvGrpSpPr>
          <p:cNvPr id="110" name="Group 109"/>
          <p:cNvGrpSpPr/>
          <p:nvPr/>
        </p:nvGrpSpPr>
        <p:grpSpPr>
          <a:xfrm>
            <a:off x="8634412" y="4369825"/>
            <a:ext cx="405045" cy="384496"/>
            <a:chOff x="7444440" y="5057640"/>
            <a:chExt cx="349200" cy="320040"/>
          </a:xfrm>
        </p:grpSpPr>
        <p:sp>
          <p:nvSpPr>
            <p:cNvPr id="111" name="Freeform 110"/>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2" name="Freeform 111"/>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3" name="Freeform 112"/>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4" name="Straight Connector 113"/>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5" name="Straight Connector 114"/>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6" name="Straight Connector 115"/>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7" name="Freeform 116"/>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8" name="Freeform 117"/>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19" name="Freeform 118"/>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0" name="Straight Connector 119"/>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2" name="Straight Connector 121"/>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25" name="Group 124"/>
          <p:cNvGrpSpPr/>
          <p:nvPr/>
        </p:nvGrpSpPr>
        <p:grpSpPr>
          <a:xfrm>
            <a:off x="9827369" y="4377579"/>
            <a:ext cx="405045" cy="384496"/>
            <a:chOff x="7444440" y="5057640"/>
            <a:chExt cx="349200" cy="320040"/>
          </a:xfrm>
        </p:grpSpPr>
        <p:sp>
          <p:nvSpPr>
            <p:cNvPr id="126" name="Freeform 125"/>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7" name="Freeform 126"/>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8" name="Freeform 127"/>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29" name="Straight Connector 128"/>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0" name="Straight Connector 129"/>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1" name="Straight Connector 130"/>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2" name="Freeform 131"/>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3" name="Freeform 132"/>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4" name="Freeform 133"/>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5" name="Straight Connector 134"/>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36" name="Straight Connector 135"/>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39" name="Group 138"/>
          <p:cNvGrpSpPr/>
          <p:nvPr/>
        </p:nvGrpSpPr>
        <p:grpSpPr>
          <a:xfrm>
            <a:off x="8637334" y="5581318"/>
            <a:ext cx="405045" cy="384496"/>
            <a:chOff x="7444440" y="5057640"/>
            <a:chExt cx="349200" cy="320040"/>
          </a:xfrm>
        </p:grpSpPr>
        <p:sp>
          <p:nvSpPr>
            <p:cNvPr id="140" name="Freeform 139"/>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1" name="Freeform 140"/>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2" name="Freeform 141"/>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3" name="Straight Connector 142"/>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4" name="Straight Connector 143"/>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5" name="Straight Connector 144"/>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6" name="Freeform 145"/>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7" name="Freeform 146"/>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grpSp>
        <p:nvGrpSpPr>
          <p:cNvPr id="152" name="Group 151"/>
          <p:cNvGrpSpPr/>
          <p:nvPr/>
        </p:nvGrpSpPr>
        <p:grpSpPr>
          <a:xfrm>
            <a:off x="9823154" y="5583686"/>
            <a:ext cx="405045" cy="384496"/>
            <a:chOff x="7444440" y="5057640"/>
            <a:chExt cx="349200" cy="320040"/>
          </a:xfrm>
        </p:grpSpPr>
        <p:sp>
          <p:nvSpPr>
            <p:cNvPr id="153" name="Freeform 152"/>
            <p:cNvSpPr/>
            <p:nvPr/>
          </p:nvSpPr>
          <p:spPr>
            <a:xfrm rot="2709600">
              <a:off x="7510664" y="5116209"/>
              <a:ext cx="182160" cy="78120"/>
            </a:xfrm>
            <a:custGeom>
              <a:avLst/>
              <a:gdLst/>
              <a:ahLst/>
              <a:cxnLst>
                <a:cxn ang="3cd4">
                  <a:pos x="hc" y="t"/>
                </a:cxn>
                <a:cxn ang="cd2">
                  <a:pos x="l" y="vc"/>
                </a:cxn>
                <a:cxn ang="cd4">
                  <a:pos x="hc" y="b"/>
                </a:cxn>
                <a:cxn ang="0">
                  <a:pos x="r" y="vc"/>
                </a:cxn>
              </a:cxnLst>
              <a:rect l="l" t="t" r="r" b="b"/>
              <a:pathLst>
                <a:path w="507" h="218">
                  <a:moveTo>
                    <a:pt x="507" y="5"/>
                  </a:moveTo>
                  <a:cubicBezTo>
                    <a:pt x="159" y="-40"/>
                    <a:pt x="0" y="218"/>
                    <a:pt x="0" y="21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Freeform 153"/>
            <p:cNvSpPr/>
            <p:nvPr/>
          </p:nvSpPr>
          <p:spPr>
            <a:xfrm rot="2722800">
              <a:off x="7455329" y="5172365"/>
              <a:ext cx="182160" cy="77040"/>
            </a:xfrm>
            <a:custGeom>
              <a:avLst/>
              <a:gdLst/>
              <a:ahLst/>
              <a:cxnLst>
                <a:cxn ang="3cd4">
                  <a:pos x="hc" y="t"/>
                </a:cxn>
                <a:cxn ang="cd2">
                  <a:pos x="l" y="vc"/>
                </a:cxn>
                <a:cxn ang="cd4">
                  <a:pos x="hc" y="b"/>
                </a:cxn>
                <a:cxn ang="0">
                  <a:pos x="r" y="vc"/>
                </a:cxn>
              </a:cxnLst>
              <a:rect l="l" t="t" r="r" b="b"/>
              <a:pathLst>
                <a:path w="507" h="215">
                  <a:moveTo>
                    <a:pt x="507" y="213"/>
                  </a:moveTo>
                  <a:cubicBezTo>
                    <a:pt x="140" y="241"/>
                    <a:pt x="0" y="0"/>
                    <a:pt x="0" y="0"/>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5" name="Freeform 154"/>
            <p:cNvSpPr/>
            <p:nvPr/>
          </p:nvSpPr>
          <p:spPr>
            <a:xfrm rot="2716200">
              <a:off x="7614946" y="5161676"/>
              <a:ext cx="27360" cy="153720"/>
            </a:xfrm>
            <a:custGeom>
              <a:avLst/>
              <a:gdLst/>
              <a:ahLst/>
              <a:cxnLst>
                <a:cxn ang="3cd4">
                  <a:pos x="hc" y="t"/>
                </a:cxn>
                <a:cxn ang="cd2">
                  <a:pos x="l" y="vc"/>
                </a:cxn>
                <a:cxn ang="cd4">
                  <a:pos x="hc" y="b"/>
                </a:cxn>
                <a:cxn ang="0">
                  <a:pos x="r" y="vc"/>
                </a:cxn>
              </a:cxnLst>
              <a:rect l="l" t="t" r="r" b="b"/>
              <a:pathLst>
                <a:path w="77" h="428">
                  <a:moveTo>
                    <a:pt x="75" y="0"/>
                  </a:moveTo>
                  <a:cubicBezTo>
                    <a:pt x="-26" y="107"/>
                    <a:pt x="-25" y="321"/>
                    <a:pt x="77"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6" name="Straight Connector 155"/>
            <p:cNvSpPr/>
            <p:nvPr/>
          </p:nvSpPr>
          <p:spPr>
            <a:xfrm flipH="1" flipV="1">
              <a:off x="7484400" y="5092919"/>
              <a:ext cx="25560" cy="25921"/>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7" name="Straight Connector 156"/>
            <p:cNvSpPr/>
            <p:nvPr/>
          </p:nvSpPr>
          <p:spPr>
            <a:xfrm flipH="1" flipV="1">
              <a:off x="7650360" y="5205960"/>
              <a:ext cx="23040" cy="2160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8" name="Straight Connector 157"/>
            <p:cNvSpPr/>
            <p:nvPr/>
          </p:nvSpPr>
          <p:spPr>
            <a:xfrm flipH="1" flipV="1">
              <a:off x="7596000" y="5261040"/>
              <a:ext cx="30600" cy="3096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9" name="Freeform 158"/>
            <p:cNvSpPr/>
            <p:nvPr/>
          </p:nvSpPr>
          <p:spPr>
            <a:xfrm rot="2724000">
              <a:off x="7625604" y="5172986"/>
              <a:ext cx="27000" cy="153720"/>
            </a:xfrm>
            <a:custGeom>
              <a:avLst/>
              <a:gdLst/>
              <a:ahLst/>
              <a:cxnLst>
                <a:cxn ang="3cd4">
                  <a:pos x="hc" y="t"/>
                </a:cxn>
                <a:cxn ang="cd2">
                  <a:pos x="l" y="vc"/>
                </a:cxn>
                <a:cxn ang="cd4">
                  <a:pos x="hc" y="b"/>
                </a:cxn>
                <a:cxn ang="0">
                  <a:pos x="r" y="vc"/>
                </a:cxn>
              </a:cxnLst>
              <a:rect l="l" t="t" r="r" b="b"/>
              <a:pathLst>
                <a:path w="76" h="428">
                  <a:moveTo>
                    <a:pt x="76" y="0"/>
                  </a:moveTo>
                  <a:cubicBezTo>
                    <a:pt x="-25" y="108"/>
                    <a:pt x="-25" y="322"/>
                    <a:pt x="75" y="428"/>
                  </a:cubicBez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444440" y="5093640"/>
              <a:ext cx="39240" cy="122760"/>
            </a:xfrm>
            <a:custGeom>
              <a:avLst/>
              <a:gdLst/>
              <a:ahLst/>
              <a:cxnLst>
                <a:cxn ang="3cd4">
                  <a:pos x="hc" y="t"/>
                </a:cxn>
                <a:cxn ang="cd2">
                  <a:pos x="l" y="vc"/>
                </a:cxn>
                <a:cxn ang="cd4">
                  <a:pos x="hc" y="b"/>
                </a:cxn>
                <a:cxn ang="0">
                  <a:pos x="r" y="vc"/>
                </a:cxn>
              </a:cxnLst>
              <a:rect l="l" t="t" r="r" b="b"/>
              <a:pathLst>
                <a:path w="110" h="342" fill="none">
                  <a:moveTo>
                    <a:pt x="110" y="0"/>
                  </a:moveTo>
                  <a:lnTo>
                    <a:pt x="110" y="342"/>
                  </a:lnTo>
                  <a:lnTo>
                    <a:pt x="0" y="342"/>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Freeform 160"/>
            <p:cNvSpPr/>
            <p:nvPr/>
          </p:nvSpPr>
          <p:spPr>
            <a:xfrm>
              <a:off x="7484039" y="5057640"/>
              <a:ext cx="137520" cy="35640"/>
            </a:xfrm>
            <a:custGeom>
              <a:avLst/>
              <a:gdLst/>
              <a:ahLst/>
              <a:cxnLst>
                <a:cxn ang="3cd4">
                  <a:pos x="hc" y="t"/>
                </a:cxn>
                <a:cxn ang="cd2">
                  <a:pos x="l" y="vc"/>
                </a:cxn>
                <a:cxn ang="cd4">
                  <a:pos x="hc" y="b"/>
                </a:cxn>
                <a:cxn ang="0">
                  <a:pos x="r" y="vc"/>
                </a:cxn>
              </a:cxnLst>
              <a:rect l="l" t="t" r="r" b="b"/>
              <a:pathLst>
                <a:path w="383" h="100" fill="none">
                  <a:moveTo>
                    <a:pt x="0" y="100"/>
                  </a:moveTo>
                  <a:lnTo>
                    <a:pt x="383" y="99"/>
                  </a:lnTo>
                  <a:lnTo>
                    <a:pt x="383"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H="1">
              <a:off x="7673400" y="5227200"/>
              <a:ext cx="12024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V="1">
              <a:off x="7626960" y="5291640"/>
              <a:ext cx="0" cy="860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grpSp>
      <p:sp>
        <p:nvSpPr>
          <p:cNvPr id="165" name="Oval 164"/>
          <p:cNvSpPr/>
          <p:nvPr/>
        </p:nvSpPr>
        <p:spPr>
          <a:xfrm>
            <a:off x="8724228" y="47054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8998923" y="44462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9914298" y="471018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0188993" y="4451021"/>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8724228" y="592025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8998923" y="5661090"/>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9919935" y="5915327"/>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10194630" y="565616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9767" y="1997076"/>
            <a:ext cx="433387" cy="433387"/>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8286750" y="4014788"/>
            <a:ext cx="2280889" cy="2286000"/>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15">
            <a:extLst>
              <a:ext uri="{FF2B5EF4-FFF2-40B4-BE49-F238E27FC236}">
                <a16:creationId xmlns:a16="http://schemas.microsoft.com/office/drawing/2014/main" id="{62824736-C42B-4CAB-A971-5501605CDCC1}"/>
              </a:ext>
            </a:extLst>
          </p:cNvPr>
          <p:cNvSpPr>
            <a:spLocks noGrp="1"/>
          </p:cNvSpPr>
          <p:nvPr>
            <p:ph type="sldNum" sz="quarter" idx="12"/>
          </p:nvPr>
        </p:nvSpPr>
        <p:spPr/>
        <p:txBody>
          <a:bodyPr/>
          <a:lstStyle/>
          <a:p>
            <a:fld id="{DDDDC0DD-A20C-43E8-BBF5-AC705073E80B}" type="slidenum">
              <a:rPr lang="en-US" smtClean="0"/>
              <a:t>16</a:t>
            </a:fld>
            <a:endParaRPr lang="en-US"/>
          </a:p>
        </p:txBody>
      </p:sp>
    </p:spTree>
    <p:custDataLst>
      <p:tags r:id="rId1"/>
    </p:custDataLst>
    <p:extLst>
      <p:ext uri="{BB962C8B-B14F-4D97-AF65-F5344CB8AC3E}">
        <p14:creationId xmlns:p14="http://schemas.microsoft.com/office/powerpoint/2010/main" val="3686203883"/>
      </p:ext>
    </p:extLst>
  </p:cSld>
  <p:clrMapOvr>
    <a:masterClrMapping/>
  </p:clrMapOvr>
  <mc:AlternateContent xmlns:mc="http://schemas.openxmlformats.org/markup-compatibility/2006" xmlns:p14="http://schemas.microsoft.com/office/powerpoint/2010/main">
    <mc:Choice Requires="p14">
      <p:transition p14:dur="0" advTm="48884"/>
    </mc:Choice>
    <mc:Fallback xmlns="">
      <p:transition advTm="488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7"/>
                                        </p:tgtEl>
                                      </p:cBhvr>
                                      <p:by x="50000" y="50000"/>
                                    </p:animScale>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par>
                          <p:cTn id="10" fill="hold">
                            <p:stCondLst>
                              <p:cond delay="500"/>
                            </p:stCondLst>
                            <p:childTnLst>
                              <p:par>
                                <p:cTn id="11" presetID="37" presetClass="path" presetSubtype="0" accel="50000" decel="50000" fill="hold" nodeType="afterEffect">
                                  <p:stCondLst>
                                    <p:cond delay="0"/>
                                  </p:stCondLst>
                                  <p:childTnLst>
                                    <p:animMotion origin="layout" path="M 4.16667E-7 -0.00024 L -0.00911 -0.00047 C -0.13529 0.00601 -0.12552 0.43171 -0.12956 0.55555 " pathEditMode="relative" rAng="0" ptsTypes="AAA">
                                      <p:cBhvr>
                                        <p:cTn id="12" dur="1000" fill="hold"/>
                                        <p:tgtEl>
                                          <p:spTgt spid="1026"/>
                                        </p:tgtEl>
                                        <p:attrNameLst>
                                          <p:attrName>ppt_x</p:attrName>
                                          <p:attrName>ppt_y</p:attrName>
                                        </p:attrNameLst>
                                      </p:cBhvr>
                                      <p:rCtr x="-6484" y="27778"/>
                                    </p:animMotion>
                                  </p:childTnLst>
                                </p:cTn>
                              </p:par>
                              <p:par>
                                <p:cTn id="13" presetID="1" presetClass="exit" presetSubtype="0" fill="hold" nodeType="withEffect">
                                  <p:stCondLst>
                                    <p:cond delay="0"/>
                                  </p:stCondLst>
                                  <p:childTnLst>
                                    <p:set>
                                      <p:cBhvr>
                                        <p:cTn id="14" dur="1" fill="hold">
                                          <p:stCondLst>
                                            <p:cond delay="0"/>
                                          </p:stCondLst>
                                        </p:cTn>
                                        <p:tgtEl>
                                          <p:spTgt spid="7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26"/>
                                        </p:tgtEl>
                                        <p:attrNameLst>
                                          <p:attrName>style.visibility</p:attrName>
                                        </p:attrNameLst>
                                      </p:cBhvr>
                                      <p:to>
                                        <p:strVal val="visible"/>
                                      </p:to>
                                    </p:set>
                                    <p:anim calcmode="lin" valueType="num">
                                      <p:cBhvr additive="base">
                                        <p:cTn id="19" dur="500" fill="hold"/>
                                        <p:tgtEl>
                                          <p:spTgt spid="1926"/>
                                        </p:tgtEl>
                                        <p:attrNameLst>
                                          <p:attrName>ppt_x</p:attrName>
                                        </p:attrNameLst>
                                      </p:cBhvr>
                                      <p:tavLst>
                                        <p:tav tm="0">
                                          <p:val>
                                            <p:strVal val="0-#ppt_w/2"/>
                                          </p:val>
                                        </p:tav>
                                        <p:tav tm="100000">
                                          <p:val>
                                            <p:strVal val="#ppt_x"/>
                                          </p:val>
                                        </p:tav>
                                      </p:tavLst>
                                    </p:anim>
                                    <p:anim calcmode="lin" valueType="num">
                                      <p:cBhvr additive="base">
                                        <p:cTn id="20" dur="500" fill="hold"/>
                                        <p:tgtEl>
                                          <p:spTgt spid="192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27"/>
                                        </p:tgtEl>
                                        <p:attrNameLst>
                                          <p:attrName>style.visibility</p:attrName>
                                        </p:attrNameLst>
                                      </p:cBhvr>
                                      <p:to>
                                        <p:strVal val="visible"/>
                                      </p:to>
                                    </p:set>
                                    <p:anim calcmode="lin" valueType="num">
                                      <p:cBhvr additive="base">
                                        <p:cTn id="24" dur="500" fill="hold"/>
                                        <p:tgtEl>
                                          <p:spTgt spid="1927"/>
                                        </p:tgtEl>
                                        <p:attrNameLst>
                                          <p:attrName>ppt_x</p:attrName>
                                        </p:attrNameLst>
                                      </p:cBhvr>
                                      <p:tavLst>
                                        <p:tav tm="0">
                                          <p:val>
                                            <p:strVal val="0-#ppt_w/2"/>
                                          </p:val>
                                        </p:tav>
                                        <p:tav tm="100000">
                                          <p:val>
                                            <p:strVal val="#ppt_x"/>
                                          </p:val>
                                        </p:tav>
                                      </p:tavLst>
                                    </p:anim>
                                    <p:anim calcmode="lin" valueType="num">
                                      <p:cBhvr additive="base">
                                        <p:cTn id="25" dur="500" fill="hold"/>
                                        <p:tgtEl>
                                          <p:spTgt spid="192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1" fill="hold" nodeType="afterEffect">
                                  <p:stCondLst>
                                    <p:cond delay="0"/>
                                  </p:stCondLst>
                                  <p:childTnLst>
                                    <p:set>
                                      <p:cBhvr>
                                        <p:cTn id="28" dur="1" fill="hold">
                                          <p:stCondLst>
                                            <p:cond delay="0"/>
                                          </p:stCondLst>
                                        </p:cTn>
                                        <p:tgtEl>
                                          <p:spTgt spid="1924"/>
                                        </p:tgtEl>
                                        <p:attrNameLst>
                                          <p:attrName>style.visibility</p:attrName>
                                        </p:attrNameLst>
                                      </p:cBhvr>
                                      <p:to>
                                        <p:strVal val="visible"/>
                                      </p:to>
                                    </p:set>
                                    <p:anim calcmode="lin" valueType="num">
                                      <p:cBhvr additive="base">
                                        <p:cTn id="29" dur="500" fill="hold"/>
                                        <p:tgtEl>
                                          <p:spTgt spid="1924"/>
                                        </p:tgtEl>
                                        <p:attrNameLst>
                                          <p:attrName>ppt_x</p:attrName>
                                        </p:attrNameLst>
                                      </p:cBhvr>
                                      <p:tavLst>
                                        <p:tav tm="0">
                                          <p:val>
                                            <p:strVal val="#ppt_x"/>
                                          </p:val>
                                        </p:tav>
                                        <p:tav tm="100000">
                                          <p:val>
                                            <p:strVal val="#ppt_x"/>
                                          </p:val>
                                        </p:tav>
                                      </p:tavLst>
                                    </p:anim>
                                    <p:anim calcmode="lin" valueType="num">
                                      <p:cBhvr additive="base">
                                        <p:cTn id="30" dur="500" fill="hold"/>
                                        <p:tgtEl>
                                          <p:spTgt spid="1924"/>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1928"/>
                                        </p:tgtEl>
                                        <p:attrNameLst>
                                          <p:attrName>style.visibility</p:attrName>
                                        </p:attrNameLst>
                                      </p:cBhvr>
                                      <p:to>
                                        <p:strVal val="visible"/>
                                      </p:to>
                                    </p:set>
                                    <p:anim calcmode="lin" valueType="num">
                                      <p:cBhvr additive="base">
                                        <p:cTn id="34" dur="500" fill="hold"/>
                                        <p:tgtEl>
                                          <p:spTgt spid="1928"/>
                                        </p:tgtEl>
                                        <p:attrNameLst>
                                          <p:attrName>ppt_x</p:attrName>
                                        </p:attrNameLst>
                                      </p:cBhvr>
                                      <p:tavLst>
                                        <p:tav tm="0">
                                          <p:val>
                                            <p:strVal val="0-#ppt_w/2"/>
                                          </p:val>
                                        </p:tav>
                                        <p:tav tm="100000">
                                          <p:val>
                                            <p:strVal val="#ppt_x"/>
                                          </p:val>
                                        </p:tav>
                                      </p:tavLst>
                                    </p:anim>
                                    <p:anim calcmode="lin" valueType="num">
                                      <p:cBhvr additive="base">
                                        <p:cTn id="35" dur="500" fill="hold"/>
                                        <p:tgtEl>
                                          <p:spTgt spid="1928"/>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1" fill="hold" nodeType="afterEffect">
                                  <p:stCondLst>
                                    <p:cond delay="0"/>
                                  </p:stCondLst>
                                  <p:childTnLst>
                                    <p:set>
                                      <p:cBhvr>
                                        <p:cTn id="38" dur="1" fill="hold">
                                          <p:stCondLst>
                                            <p:cond delay="0"/>
                                          </p:stCondLst>
                                        </p:cTn>
                                        <p:tgtEl>
                                          <p:spTgt spid="1925"/>
                                        </p:tgtEl>
                                        <p:attrNameLst>
                                          <p:attrName>style.visibility</p:attrName>
                                        </p:attrNameLst>
                                      </p:cBhvr>
                                      <p:to>
                                        <p:strVal val="visible"/>
                                      </p:to>
                                    </p:set>
                                    <p:anim calcmode="lin" valueType="num">
                                      <p:cBhvr additive="base">
                                        <p:cTn id="39" dur="500" fill="hold"/>
                                        <p:tgtEl>
                                          <p:spTgt spid="1925"/>
                                        </p:tgtEl>
                                        <p:attrNameLst>
                                          <p:attrName>ppt_x</p:attrName>
                                        </p:attrNameLst>
                                      </p:cBhvr>
                                      <p:tavLst>
                                        <p:tav tm="0">
                                          <p:val>
                                            <p:strVal val="#ppt_x"/>
                                          </p:val>
                                        </p:tav>
                                        <p:tav tm="100000">
                                          <p:val>
                                            <p:strVal val="#ppt_x"/>
                                          </p:val>
                                        </p:tav>
                                      </p:tavLst>
                                    </p:anim>
                                    <p:anim calcmode="lin" valueType="num">
                                      <p:cBhvr additive="base">
                                        <p:cTn id="40" dur="500" fill="hold"/>
                                        <p:tgtEl>
                                          <p:spTgt spid="1925"/>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nodeType="clickEffect">
                                  <p:stCondLst>
                                    <p:cond delay="0"/>
                                  </p:stCondLst>
                                  <p:childTnLst>
                                    <p:set>
                                      <p:cBhvr>
                                        <p:cTn id="44" dur="1" fill="hold">
                                          <p:stCondLst>
                                            <p:cond delay="0"/>
                                          </p:stCondLst>
                                        </p:cTn>
                                        <p:tgtEl>
                                          <p:spTgt spid="1922"/>
                                        </p:tgtEl>
                                        <p:attrNameLst>
                                          <p:attrName>style.visibility</p:attrName>
                                        </p:attrNameLst>
                                      </p:cBhvr>
                                      <p:to>
                                        <p:strVal val="visible"/>
                                      </p:to>
                                    </p:set>
                                    <p:anim calcmode="lin" valueType="num">
                                      <p:cBhvr additive="base">
                                        <p:cTn id="45" dur="500" fill="hold"/>
                                        <p:tgtEl>
                                          <p:spTgt spid="1922"/>
                                        </p:tgtEl>
                                        <p:attrNameLst>
                                          <p:attrName>ppt_x</p:attrName>
                                        </p:attrNameLst>
                                      </p:cBhvr>
                                      <p:tavLst>
                                        <p:tav tm="0">
                                          <p:val>
                                            <p:strVal val="0-#ppt_w/2"/>
                                          </p:val>
                                        </p:tav>
                                        <p:tav tm="100000">
                                          <p:val>
                                            <p:strVal val="#ppt_x"/>
                                          </p:val>
                                        </p:tav>
                                      </p:tavLst>
                                    </p:anim>
                                    <p:anim calcmode="lin" valueType="num">
                                      <p:cBhvr additive="base">
                                        <p:cTn id="46" dur="500" fill="hold"/>
                                        <p:tgtEl>
                                          <p:spTgt spid="1922"/>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53" presetClass="entr" presetSubtype="16" fill="hold" grpId="0" nodeType="after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par>
                          <p:cTn id="53" fill="hold">
                            <p:stCondLst>
                              <p:cond delay="1250"/>
                            </p:stCondLst>
                            <p:childTnLst>
                              <p:par>
                                <p:cTn id="54" presetID="10" presetClass="entr" presetSubtype="0" fill="hold" nodeType="afterEffect">
                                  <p:stCondLst>
                                    <p:cond delay="500"/>
                                  </p:stCondLst>
                                  <p:childTnLst>
                                    <p:set>
                                      <p:cBhvr>
                                        <p:cTn id="55" dur="1" fill="hold">
                                          <p:stCondLst>
                                            <p:cond delay="0"/>
                                          </p:stCondLst>
                                        </p:cTn>
                                        <p:tgtEl>
                                          <p:spTgt spid="1920"/>
                                        </p:tgtEl>
                                        <p:attrNameLst>
                                          <p:attrName>style.visibility</p:attrName>
                                        </p:attrNameLst>
                                      </p:cBhvr>
                                      <p:to>
                                        <p:strVal val="visible"/>
                                      </p:to>
                                    </p:set>
                                    <p:animEffect transition="in" filter="fade">
                                      <p:cBhvr>
                                        <p:cTn id="56" dur="500"/>
                                        <p:tgtEl>
                                          <p:spTgt spid="1920"/>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500"/>
                                        <p:tgtEl>
                                          <p:spTgt spid="121"/>
                                        </p:tgtEl>
                                      </p:cBhvr>
                                    </p:animEffect>
                                  </p:childTnLst>
                                </p:cTn>
                              </p:par>
                            </p:childTnLst>
                          </p:cTn>
                        </p:par>
                        <p:par>
                          <p:cTn id="60" fill="hold">
                            <p:stCondLst>
                              <p:cond delay="2250"/>
                            </p:stCondLst>
                            <p:childTnLst>
                              <p:par>
                                <p:cTn id="61" presetID="1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39"/>
                                        </p:tgtEl>
                                        <p:attrNameLst>
                                          <p:attrName>style.visibility</p:attrName>
                                        </p:attrNameLst>
                                      </p:cBhvr>
                                      <p:to>
                                        <p:strVal val="visible"/>
                                      </p:to>
                                    </p:set>
                                    <p:animEffect transition="in" filter="circle(out)">
                                      <p:cBhvr>
                                        <p:cTn id="68" dur="2000"/>
                                        <p:tgtEl>
                                          <p:spTgt spid="139"/>
                                        </p:tgtEl>
                                      </p:cBhvr>
                                    </p:animEffect>
                                  </p:childTnLst>
                                </p:cTn>
                              </p:par>
                              <p:par>
                                <p:cTn id="69" presetID="6" presetClass="entr" presetSubtype="32" fill="hold" nodeType="withEffect">
                                  <p:stCondLst>
                                    <p:cond delay="0"/>
                                  </p:stCondLst>
                                  <p:childTnLst>
                                    <p:set>
                                      <p:cBhvr>
                                        <p:cTn id="70" dur="1" fill="hold">
                                          <p:stCondLst>
                                            <p:cond delay="0"/>
                                          </p:stCondLst>
                                        </p:cTn>
                                        <p:tgtEl>
                                          <p:spTgt spid="152"/>
                                        </p:tgtEl>
                                        <p:attrNameLst>
                                          <p:attrName>style.visibility</p:attrName>
                                        </p:attrNameLst>
                                      </p:cBhvr>
                                      <p:to>
                                        <p:strVal val="visible"/>
                                      </p:to>
                                    </p:set>
                                    <p:animEffect transition="in" filter="circle(out)">
                                      <p:cBhvr>
                                        <p:cTn id="71" dur="2000"/>
                                        <p:tgtEl>
                                          <p:spTgt spid="152"/>
                                        </p:tgtEl>
                                      </p:cBhvr>
                                    </p:animEffect>
                                  </p:childTnLst>
                                </p:cTn>
                              </p:par>
                              <p:par>
                                <p:cTn id="72" presetID="6" presetClass="entr" presetSubtype="32" fill="hold" nodeType="withEffect">
                                  <p:stCondLst>
                                    <p:cond delay="0"/>
                                  </p:stCondLst>
                                  <p:childTnLst>
                                    <p:set>
                                      <p:cBhvr>
                                        <p:cTn id="73" dur="1" fill="hold">
                                          <p:stCondLst>
                                            <p:cond delay="0"/>
                                          </p:stCondLst>
                                        </p:cTn>
                                        <p:tgtEl>
                                          <p:spTgt spid="125"/>
                                        </p:tgtEl>
                                        <p:attrNameLst>
                                          <p:attrName>style.visibility</p:attrName>
                                        </p:attrNameLst>
                                      </p:cBhvr>
                                      <p:to>
                                        <p:strVal val="visible"/>
                                      </p:to>
                                    </p:set>
                                    <p:animEffect transition="in" filter="circle(out)">
                                      <p:cBhvr>
                                        <p:cTn id="74" dur="2000"/>
                                        <p:tgtEl>
                                          <p:spTgt spid="125"/>
                                        </p:tgtEl>
                                      </p:cBhvr>
                                    </p:animEffect>
                                  </p:childTnLst>
                                </p:cTn>
                              </p:par>
                              <p:par>
                                <p:cTn id="75" presetID="6" presetClass="entr" presetSubtype="32" fill="hold" nodeType="withEffect">
                                  <p:stCondLst>
                                    <p:cond delay="0"/>
                                  </p:stCondLst>
                                  <p:childTnLst>
                                    <p:set>
                                      <p:cBhvr>
                                        <p:cTn id="76" dur="1" fill="hold">
                                          <p:stCondLst>
                                            <p:cond delay="0"/>
                                          </p:stCondLst>
                                        </p:cTn>
                                        <p:tgtEl>
                                          <p:spTgt spid="110"/>
                                        </p:tgtEl>
                                        <p:attrNameLst>
                                          <p:attrName>style.visibility</p:attrName>
                                        </p:attrNameLst>
                                      </p:cBhvr>
                                      <p:to>
                                        <p:strVal val="visible"/>
                                      </p:to>
                                    </p:set>
                                    <p:animEffect transition="in" filter="circle(out)">
                                      <p:cBhvr>
                                        <p:cTn id="77" dur="2000"/>
                                        <p:tgtEl>
                                          <p:spTgt spid="110"/>
                                        </p:tgtEl>
                                      </p:cBhvr>
                                    </p:animEffect>
                                  </p:childTnLst>
                                </p:cTn>
                              </p:par>
                              <p:par>
                                <p:cTn id="78" presetID="6" presetClass="entr" presetSubtype="32" fill="hold" nodeType="with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circle(out)">
                                      <p:cBhvr>
                                        <p:cTn id="80" dur="2000"/>
                                        <p:tgtEl>
                                          <p:spTgt spid="97"/>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Effect transition="in" filter="fade">
                                      <p:cBhvr>
                                        <p:cTn id="87" dur="500"/>
                                        <p:tgtEl>
                                          <p:spTgt spid="14"/>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165"/>
                                        </p:tgtEl>
                                        <p:attrNameLst>
                                          <p:attrName>style.visibility</p:attrName>
                                        </p:attrNameLst>
                                      </p:cBhvr>
                                      <p:to>
                                        <p:strVal val="visible"/>
                                      </p:to>
                                    </p:set>
                                    <p:anim calcmode="lin" valueType="num">
                                      <p:cBhvr>
                                        <p:cTn id="91" dur="500" fill="hold"/>
                                        <p:tgtEl>
                                          <p:spTgt spid="165"/>
                                        </p:tgtEl>
                                        <p:attrNameLst>
                                          <p:attrName>ppt_w</p:attrName>
                                        </p:attrNameLst>
                                      </p:cBhvr>
                                      <p:tavLst>
                                        <p:tav tm="0">
                                          <p:val>
                                            <p:fltVal val="0"/>
                                          </p:val>
                                        </p:tav>
                                        <p:tav tm="100000">
                                          <p:val>
                                            <p:strVal val="#ppt_w"/>
                                          </p:val>
                                        </p:tav>
                                      </p:tavLst>
                                    </p:anim>
                                    <p:anim calcmode="lin" valueType="num">
                                      <p:cBhvr>
                                        <p:cTn id="92" dur="500" fill="hold"/>
                                        <p:tgtEl>
                                          <p:spTgt spid="165"/>
                                        </p:tgtEl>
                                        <p:attrNameLst>
                                          <p:attrName>ppt_h</p:attrName>
                                        </p:attrNameLst>
                                      </p:cBhvr>
                                      <p:tavLst>
                                        <p:tav tm="0">
                                          <p:val>
                                            <p:fltVal val="0"/>
                                          </p:val>
                                        </p:tav>
                                        <p:tav tm="100000">
                                          <p:val>
                                            <p:strVal val="#ppt_h"/>
                                          </p:val>
                                        </p:tav>
                                      </p:tavLst>
                                    </p:anim>
                                    <p:animEffect transition="in" filter="fade">
                                      <p:cBhvr>
                                        <p:cTn id="93" dur="500"/>
                                        <p:tgtEl>
                                          <p:spTgt spid="165"/>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168"/>
                                        </p:tgtEl>
                                        <p:attrNameLst>
                                          <p:attrName>style.visibility</p:attrName>
                                        </p:attrNameLst>
                                      </p:cBhvr>
                                      <p:to>
                                        <p:strVal val="visible"/>
                                      </p:to>
                                    </p:set>
                                    <p:anim calcmode="lin" valueType="num">
                                      <p:cBhvr>
                                        <p:cTn id="96" dur="500" fill="hold"/>
                                        <p:tgtEl>
                                          <p:spTgt spid="168"/>
                                        </p:tgtEl>
                                        <p:attrNameLst>
                                          <p:attrName>ppt_w</p:attrName>
                                        </p:attrNameLst>
                                      </p:cBhvr>
                                      <p:tavLst>
                                        <p:tav tm="0">
                                          <p:val>
                                            <p:fltVal val="0"/>
                                          </p:val>
                                        </p:tav>
                                        <p:tav tm="100000">
                                          <p:val>
                                            <p:strVal val="#ppt_w"/>
                                          </p:val>
                                        </p:tav>
                                      </p:tavLst>
                                    </p:anim>
                                    <p:anim calcmode="lin" valueType="num">
                                      <p:cBhvr>
                                        <p:cTn id="97" dur="500" fill="hold"/>
                                        <p:tgtEl>
                                          <p:spTgt spid="168"/>
                                        </p:tgtEl>
                                        <p:attrNameLst>
                                          <p:attrName>ppt_h</p:attrName>
                                        </p:attrNameLst>
                                      </p:cBhvr>
                                      <p:tavLst>
                                        <p:tav tm="0">
                                          <p:val>
                                            <p:fltVal val="0"/>
                                          </p:val>
                                        </p:tav>
                                        <p:tav tm="100000">
                                          <p:val>
                                            <p:strVal val="#ppt_h"/>
                                          </p:val>
                                        </p:tav>
                                      </p:tavLst>
                                    </p:anim>
                                    <p:animEffect transition="in" filter="fade">
                                      <p:cBhvr>
                                        <p:cTn id="98" dur="500"/>
                                        <p:tgtEl>
                                          <p:spTgt spid="16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69"/>
                                        </p:tgtEl>
                                        <p:attrNameLst>
                                          <p:attrName>style.visibility</p:attrName>
                                        </p:attrNameLst>
                                      </p:cBhvr>
                                      <p:to>
                                        <p:strVal val="visible"/>
                                      </p:to>
                                    </p:set>
                                    <p:anim calcmode="lin" valueType="num">
                                      <p:cBhvr>
                                        <p:cTn id="101" dur="500" fill="hold"/>
                                        <p:tgtEl>
                                          <p:spTgt spid="169"/>
                                        </p:tgtEl>
                                        <p:attrNameLst>
                                          <p:attrName>ppt_w</p:attrName>
                                        </p:attrNameLst>
                                      </p:cBhvr>
                                      <p:tavLst>
                                        <p:tav tm="0">
                                          <p:val>
                                            <p:fltVal val="0"/>
                                          </p:val>
                                        </p:tav>
                                        <p:tav tm="100000">
                                          <p:val>
                                            <p:strVal val="#ppt_w"/>
                                          </p:val>
                                        </p:tav>
                                      </p:tavLst>
                                    </p:anim>
                                    <p:anim calcmode="lin" valueType="num">
                                      <p:cBhvr>
                                        <p:cTn id="102" dur="500" fill="hold"/>
                                        <p:tgtEl>
                                          <p:spTgt spid="169"/>
                                        </p:tgtEl>
                                        <p:attrNameLst>
                                          <p:attrName>ppt_h</p:attrName>
                                        </p:attrNameLst>
                                      </p:cBhvr>
                                      <p:tavLst>
                                        <p:tav tm="0">
                                          <p:val>
                                            <p:fltVal val="0"/>
                                          </p:val>
                                        </p:tav>
                                        <p:tav tm="100000">
                                          <p:val>
                                            <p:strVal val="#ppt_h"/>
                                          </p:val>
                                        </p:tav>
                                      </p:tavLst>
                                    </p:anim>
                                    <p:animEffect transition="in" filter="fade">
                                      <p:cBhvr>
                                        <p:cTn id="103" dur="500"/>
                                        <p:tgtEl>
                                          <p:spTgt spid="169"/>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170"/>
                                        </p:tgtEl>
                                        <p:attrNameLst>
                                          <p:attrName>style.visibility</p:attrName>
                                        </p:attrNameLst>
                                      </p:cBhvr>
                                      <p:to>
                                        <p:strVal val="visible"/>
                                      </p:to>
                                    </p:set>
                                    <p:anim calcmode="lin" valueType="num">
                                      <p:cBhvr>
                                        <p:cTn id="106" dur="500" fill="hold"/>
                                        <p:tgtEl>
                                          <p:spTgt spid="170"/>
                                        </p:tgtEl>
                                        <p:attrNameLst>
                                          <p:attrName>ppt_w</p:attrName>
                                        </p:attrNameLst>
                                      </p:cBhvr>
                                      <p:tavLst>
                                        <p:tav tm="0">
                                          <p:val>
                                            <p:fltVal val="0"/>
                                          </p:val>
                                        </p:tav>
                                        <p:tav tm="100000">
                                          <p:val>
                                            <p:strVal val="#ppt_w"/>
                                          </p:val>
                                        </p:tav>
                                      </p:tavLst>
                                    </p:anim>
                                    <p:anim calcmode="lin" valueType="num">
                                      <p:cBhvr>
                                        <p:cTn id="107" dur="500" fill="hold"/>
                                        <p:tgtEl>
                                          <p:spTgt spid="170"/>
                                        </p:tgtEl>
                                        <p:attrNameLst>
                                          <p:attrName>ppt_h</p:attrName>
                                        </p:attrNameLst>
                                      </p:cBhvr>
                                      <p:tavLst>
                                        <p:tav tm="0">
                                          <p:val>
                                            <p:fltVal val="0"/>
                                          </p:val>
                                        </p:tav>
                                        <p:tav tm="100000">
                                          <p:val>
                                            <p:strVal val="#ppt_h"/>
                                          </p:val>
                                        </p:tav>
                                      </p:tavLst>
                                    </p:anim>
                                    <p:animEffect transition="in" filter="fade">
                                      <p:cBhvr>
                                        <p:cTn id="108" dur="500"/>
                                        <p:tgtEl>
                                          <p:spTgt spid="170"/>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171"/>
                                        </p:tgtEl>
                                        <p:attrNameLst>
                                          <p:attrName>style.visibility</p:attrName>
                                        </p:attrNameLst>
                                      </p:cBhvr>
                                      <p:to>
                                        <p:strVal val="visible"/>
                                      </p:to>
                                    </p:set>
                                    <p:anim calcmode="lin" valueType="num">
                                      <p:cBhvr>
                                        <p:cTn id="111" dur="500" fill="hold"/>
                                        <p:tgtEl>
                                          <p:spTgt spid="171"/>
                                        </p:tgtEl>
                                        <p:attrNameLst>
                                          <p:attrName>ppt_w</p:attrName>
                                        </p:attrNameLst>
                                      </p:cBhvr>
                                      <p:tavLst>
                                        <p:tav tm="0">
                                          <p:val>
                                            <p:fltVal val="0"/>
                                          </p:val>
                                        </p:tav>
                                        <p:tav tm="100000">
                                          <p:val>
                                            <p:strVal val="#ppt_w"/>
                                          </p:val>
                                        </p:tav>
                                      </p:tavLst>
                                    </p:anim>
                                    <p:anim calcmode="lin" valueType="num">
                                      <p:cBhvr>
                                        <p:cTn id="112" dur="500" fill="hold"/>
                                        <p:tgtEl>
                                          <p:spTgt spid="171"/>
                                        </p:tgtEl>
                                        <p:attrNameLst>
                                          <p:attrName>ppt_h</p:attrName>
                                        </p:attrNameLst>
                                      </p:cBhvr>
                                      <p:tavLst>
                                        <p:tav tm="0">
                                          <p:val>
                                            <p:fltVal val="0"/>
                                          </p:val>
                                        </p:tav>
                                        <p:tav tm="100000">
                                          <p:val>
                                            <p:strVal val="#ppt_h"/>
                                          </p:val>
                                        </p:tav>
                                      </p:tavLst>
                                    </p:anim>
                                    <p:animEffect transition="in" filter="fade">
                                      <p:cBhvr>
                                        <p:cTn id="113" dur="500"/>
                                        <p:tgtEl>
                                          <p:spTgt spid="171"/>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172"/>
                                        </p:tgtEl>
                                        <p:attrNameLst>
                                          <p:attrName>style.visibility</p:attrName>
                                        </p:attrNameLst>
                                      </p:cBhvr>
                                      <p:to>
                                        <p:strVal val="visible"/>
                                      </p:to>
                                    </p:set>
                                    <p:anim calcmode="lin" valueType="num">
                                      <p:cBhvr>
                                        <p:cTn id="116" dur="500" fill="hold"/>
                                        <p:tgtEl>
                                          <p:spTgt spid="172"/>
                                        </p:tgtEl>
                                        <p:attrNameLst>
                                          <p:attrName>ppt_w</p:attrName>
                                        </p:attrNameLst>
                                      </p:cBhvr>
                                      <p:tavLst>
                                        <p:tav tm="0">
                                          <p:val>
                                            <p:fltVal val="0"/>
                                          </p:val>
                                        </p:tav>
                                        <p:tav tm="100000">
                                          <p:val>
                                            <p:strVal val="#ppt_w"/>
                                          </p:val>
                                        </p:tav>
                                      </p:tavLst>
                                    </p:anim>
                                    <p:anim calcmode="lin" valueType="num">
                                      <p:cBhvr>
                                        <p:cTn id="117" dur="500" fill="hold"/>
                                        <p:tgtEl>
                                          <p:spTgt spid="172"/>
                                        </p:tgtEl>
                                        <p:attrNameLst>
                                          <p:attrName>ppt_h</p:attrName>
                                        </p:attrNameLst>
                                      </p:cBhvr>
                                      <p:tavLst>
                                        <p:tav tm="0">
                                          <p:val>
                                            <p:fltVal val="0"/>
                                          </p:val>
                                        </p:tav>
                                        <p:tav tm="100000">
                                          <p:val>
                                            <p:strVal val="#ppt_h"/>
                                          </p:val>
                                        </p:tav>
                                      </p:tavLst>
                                    </p:anim>
                                    <p:animEffect transition="in" filter="fade">
                                      <p:cBhvr>
                                        <p:cTn id="118" dur="500"/>
                                        <p:tgtEl>
                                          <p:spTgt spid="17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173"/>
                                        </p:tgtEl>
                                        <p:attrNameLst>
                                          <p:attrName>style.visibility</p:attrName>
                                        </p:attrNameLst>
                                      </p:cBhvr>
                                      <p:to>
                                        <p:strVal val="visible"/>
                                      </p:to>
                                    </p:set>
                                    <p:anim calcmode="lin" valueType="num">
                                      <p:cBhvr>
                                        <p:cTn id="121" dur="500" fill="hold"/>
                                        <p:tgtEl>
                                          <p:spTgt spid="173"/>
                                        </p:tgtEl>
                                        <p:attrNameLst>
                                          <p:attrName>ppt_w</p:attrName>
                                        </p:attrNameLst>
                                      </p:cBhvr>
                                      <p:tavLst>
                                        <p:tav tm="0">
                                          <p:val>
                                            <p:fltVal val="0"/>
                                          </p:val>
                                        </p:tav>
                                        <p:tav tm="100000">
                                          <p:val>
                                            <p:strVal val="#ppt_w"/>
                                          </p:val>
                                        </p:tav>
                                      </p:tavLst>
                                    </p:anim>
                                    <p:anim calcmode="lin" valueType="num">
                                      <p:cBhvr>
                                        <p:cTn id="122" dur="500" fill="hold"/>
                                        <p:tgtEl>
                                          <p:spTgt spid="173"/>
                                        </p:tgtEl>
                                        <p:attrNameLst>
                                          <p:attrName>ppt_h</p:attrName>
                                        </p:attrNameLst>
                                      </p:cBhvr>
                                      <p:tavLst>
                                        <p:tav tm="0">
                                          <p:val>
                                            <p:fltVal val="0"/>
                                          </p:val>
                                        </p:tav>
                                        <p:tav tm="100000">
                                          <p:val>
                                            <p:strVal val="#ppt_h"/>
                                          </p:val>
                                        </p:tav>
                                      </p:tavLst>
                                    </p:anim>
                                    <p:animEffect transition="in" filter="fade">
                                      <p:cBhvr>
                                        <p:cTn id="123" dur="500"/>
                                        <p:tgtEl>
                                          <p:spTgt spid="173"/>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74"/>
                                        </p:tgtEl>
                                        <p:attrNameLst>
                                          <p:attrName>style.visibility</p:attrName>
                                        </p:attrNameLst>
                                      </p:cBhvr>
                                      <p:to>
                                        <p:strVal val="visible"/>
                                      </p:to>
                                    </p:set>
                                    <p:anim calcmode="lin" valueType="num">
                                      <p:cBhvr>
                                        <p:cTn id="126" dur="500" fill="hold"/>
                                        <p:tgtEl>
                                          <p:spTgt spid="174"/>
                                        </p:tgtEl>
                                        <p:attrNameLst>
                                          <p:attrName>ppt_w</p:attrName>
                                        </p:attrNameLst>
                                      </p:cBhvr>
                                      <p:tavLst>
                                        <p:tav tm="0">
                                          <p:val>
                                            <p:fltVal val="0"/>
                                          </p:val>
                                        </p:tav>
                                        <p:tav tm="100000">
                                          <p:val>
                                            <p:strVal val="#ppt_w"/>
                                          </p:val>
                                        </p:tav>
                                      </p:tavLst>
                                    </p:anim>
                                    <p:anim calcmode="lin" valueType="num">
                                      <p:cBhvr>
                                        <p:cTn id="127" dur="500" fill="hold"/>
                                        <p:tgtEl>
                                          <p:spTgt spid="174"/>
                                        </p:tgtEl>
                                        <p:attrNameLst>
                                          <p:attrName>ppt_h</p:attrName>
                                        </p:attrNameLst>
                                      </p:cBhvr>
                                      <p:tavLst>
                                        <p:tav tm="0">
                                          <p:val>
                                            <p:fltVal val="0"/>
                                          </p:val>
                                        </p:tav>
                                        <p:tav tm="100000">
                                          <p:val>
                                            <p:strVal val="#ppt_h"/>
                                          </p:val>
                                        </p:tav>
                                      </p:tavLst>
                                    </p:anim>
                                    <p:animEffect transition="in" filter="fade">
                                      <p:cBhvr>
                                        <p:cTn id="128" dur="500"/>
                                        <p:tgtEl>
                                          <p:spTgt spid="174"/>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path" presetSubtype="0" accel="50000" decel="50000" fill="hold" grpId="1" nodeType="clickEffect">
                                  <p:stCondLst>
                                    <p:cond delay="0"/>
                                  </p:stCondLst>
                                  <p:childTnLst>
                                    <p:animMotion origin="layout" path="M 0 4.44444E-6 L -0.00017 -0.07385 " pathEditMode="relative" rAng="0" ptsTypes="AA">
                                      <p:cBhvr>
                                        <p:cTn id="132" dur="2000" fill="hold"/>
                                        <p:tgtEl>
                                          <p:spTgt spid="165"/>
                                        </p:tgtEl>
                                        <p:attrNameLst>
                                          <p:attrName>ppt_x</p:attrName>
                                          <p:attrName>ppt_y</p:attrName>
                                        </p:attrNameLst>
                                      </p:cBhvr>
                                      <p:rCtr x="-17" y="-3704"/>
                                    </p:animMotion>
                                  </p:childTnLst>
                                </p:cTn>
                              </p:par>
                              <p:par>
                                <p:cTn id="133" presetID="42" presetClass="path" presetSubtype="0" accel="50000" decel="50000" fill="hold" grpId="1" nodeType="withEffect">
                                  <p:stCondLst>
                                    <p:cond delay="0"/>
                                  </p:stCondLst>
                                  <p:childTnLst>
                                    <p:animMotion origin="layout" path="M 3.95833E-6 3.7037E-6 L -0.04467 0.00023 " pathEditMode="relative" rAng="0" ptsTypes="AA">
                                      <p:cBhvr>
                                        <p:cTn id="134" dur="2000" fill="hold"/>
                                        <p:tgtEl>
                                          <p:spTgt spid="168"/>
                                        </p:tgtEl>
                                        <p:attrNameLst>
                                          <p:attrName>ppt_x</p:attrName>
                                          <p:attrName>ppt_y</p:attrName>
                                        </p:attrNameLst>
                                      </p:cBhvr>
                                      <p:rCtr x="-2240" y="0"/>
                                    </p:animMotion>
                                  </p:childTnLst>
                                </p:cTn>
                              </p:par>
                              <p:par>
                                <p:cTn id="135" presetID="42" presetClass="path" presetSubtype="0" accel="50000" decel="50000" fill="hold" grpId="1" nodeType="withEffect">
                                  <p:stCondLst>
                                    <p:cond delay="0"/>
                                  </p:stCondLst>
                                  <p:childTnLst>
                                    <p:animMotion origin="layout" path="M 0 4.44444E-6 L -0.00017 -0.07385 " pathEditMode="relative" rAng="0" ptsTypes="AA">
                                      <p:cBhvr>
                                        <p:cTn id="136" dur="2000" fill="hold"/>
                                        <p:tgtEl>
                                          <p:spTgt spid="169"/>
                                        </p:tgtEl>
                                        <p:attrNameLst>
                                          <p:attrName>ppt_x</p:attrName>
                                          <p:attrName>ppt_y</p:attrName>
                                        </p:attrNameLst>
                                      </p:cBhvr>
                                      <p:rCtr x="-17" y="-3704"/>
                                    </p:animMotion>
                                  </p:childTnLst>
                                </p:cTn>
                              </p:par>
                              <p:par>
                                <p:cTn id="137" presetID="42" presetClass="path" presetSubtype="0" accel="50000" decel="50000" fill="hold" grpId="1" nodeType="withEffect">
                                  <p:stCondLst>
                                    <p:cond delay="0"/>
                                  </p:stCondLst>
                                  <p:childTnLst>
                                    <p:animMotion origin="layout" path="M -2.08333E-6 -7.40741E-7 L -0.04505 -0.00069 " pathEditMode="relative" rAng="0" ptsTypes="AA">
                                      <p:cBhvr>
                                        <p:cTn id="138" dur="2000" fill="hold"/>
                                        <p:tgtEl>
                                          <p:spTgt spid="170"/>
                                        </p:tgtEl>
                                        <p:attrNameLst>
                                          <p:attrName>ppt_x</p:attrName>
                                          <p:attrName>ppt_y</p:attrName>
                                        </p:attrNameLst>
                                      </p:cBhvr>
                                      <p:rCtr x="-2253" y="-46"/>
                                    </p:animMotion>
                                  </p:childTnLst>
                                </p:cTn>
                              </p:par>
                              <p:par>
                                <p:cTn id="139" presetID="42" presetClass="path" presetSubtype="0" accel="50000" decel="50000" fill="hold" grpId="1" nodeType="withEffect">
                                  <p:stCondLst>
                                    <p:cond delay="0"/>
                                  </p:stCondLst>
                                  <p:childTnLst>
                                    <p:animMotion origin="layout" path="M 0 3.33333E-6 L 0 -0.07523 " pathEditMode="relative" rAng="0" ptsTypes="AA">
                                      <p:cBhvr>
                                        <p:cTn id="140" dur="2000" fill="hold"/>
                                        <p:tgtEl>
                                          <p:spTgt spid="171"/>
                                        </p:tgtEl>
                                        <p:attrNameLst>
                                          <p:attrName>ppt_x</p:attrName>
                                          <p:attrName>ppt_y</p:attrName>
                                        </p:attrNameLst>
                                      </p:cBhvr>
                                      <p:rCtr x="0" y="-3773"/>
                                    </p:animMotion>
                                  </p:childTnLst>
                                </p:cTn>
                              </p:par>
                              <p:par>
                                <p:cTn id="141" presetID="42" presetClass="path" presetSubtype="0" accel="50000" decel="50000" fill="hold" grpId="1" nodeType="withEffect">
                                  <p:stCondLst>
                                    <p:cond delay="0"/>
                                  </p:stCondLst>
                                  <p:childTnLst>
                                    <p:animMotion origin="layout" path="M 3.95833E-6 3.7037E-7 L -0.04545 -0.00093 " pathEditMode="relative" rAng="0" ptsTypes="AA">
                                      <p:cBhvr>
                                        <p:cTn id="142" dur="2000" fill="hold"/>
                                        <p:tgtEl>
                                          <p:spTgt spid="172"/>
                                        </p:tgtEl>
                                        <p:attrNameLst>
                                          <p:attrName>ppt_x</p:attrName>
                                          <p:attrName>ppt_y</p:attrName>
                                        </p:attrNameLst>
                                      </p:cBhvr>
                                      <p:rCtr x="-2279" y="-46"/>
                                    </p:animMotion>
                                  </p:childTnLst>
                                </p:cTn>
                              </p:par>
                              <p:par>
                                <p:cTn id="143" presetID="42" presetClass="path" presetSubtype="0" accel="50000" decel="50000" fill="hold" grpId="1" nodeType="withEffect">
                                  <p:stCondLst>
                                    <p:cond delay="0"/>
                                  </p:stCondLst>
                                  <p:childTnLst>
                                    <p:animMotion origin="layout" path="M 8.33333E-7 -2.22222E-6 L 8.33333E-7 -0.07477 " pathEditMode="relative" rAng="0" ptsTypes="AA">
                                      <p:cBhvr>
                                        <p:cTn id="144" dur="2000" fill="hold"/>
                                        <p:tgtEl>
                                          <p:spTgt spid="173"/>
                                        </p:tgtEl>
                                        <p:attrNameLst>
                                          <p:attrName>ppt_x</p:attrName>
                                          <p:attrName>ppt_y</p:attrName>
                                        </p:attrNameLst>
                                      </p:cBhvr>
                                      <p:rCtr x="0" y="-3750"/>
                                    </p:animMotion>
                                  </p:childTnLst>
                                </p:cTn>
                              </p:par>
                              <p:par>
                                <p:cTn id="145" presetID="42" presetClass="path" presetSubtype="0" accel="50000" decel="50000" fill="hold" grpId="1" nodeType="withEffect">
                                  <p:stCondLst>
                                    <p:cond delay="0"/>
                                  </p:stCondLst>
                                  <p:childTnLst>
                                    <p:animMotion origin="layout" path="M -2.91667E-6 4.81481E-6 L -0.04544 0.00092 " pathEditMode="relative" rAng="0" ptsTypes="AA">
                                      <p:cBhvr>
                                        <p:cTn id="146" dur="2000" fill="hold"/>
                                        <p:tgtEl>
                                          <p:spTgt spid="174"/>
                                        </p:tgtEl>
                                        <p:attrNameLst>
                                          <p:attrName>ppt_x</p:attrName>
                                          <p:attrName>ppt_y</p:attrName>
                                        </p:attrNameLst>
                                      </p:cBhvr>
                                      <p:rCtr x="-2279" y="46"/>
                                    </p:animMotion>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13"/>
                                        </p:tgtEl>
                                      </p:cBhvr>
                                    </p:animEffect>
                                    <p:set>
                                      <p:cBhvr>
                                        <p:cTn id="151" dur="1" fill="hold">
                                          <p:stCondLst>
                                            <p:cond delay="499"/>
                                          </p:stCondLst>
                                        </p:cTn>
                                        <p:tgtEl>
                                          <p:spTgt spid="13"/>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920"/>
                                        </p:tgtEl>
                                      </p:cBhvr>
                                    </p:animEffect>
                                    <p:set>
                                      <p:cBhvr>
                                        <p:cTn id="154" dur="1" fill="hold">
                                          <p:stCondLst>
                                            <p:cond delay="499"/>
                                          </p:stCondLst>
                                        </p:cTn>
                                        <p:tgtEl>
                                          <p:spTgt spid="1920"/>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21"/>
                                        </p:tgtEl>
                                      </p:cBhvr>
                                    </p:animEffect>
                                    <p:set>
                                      <p:cBhvr>
                                        <p:cTn id="157" dur="1" fill="hold">
                                          <p:stCondLst>
                                            <p:cond delay="499"/>
                                          </p:stCondLst>
                                        </p:cTn>
                                        <p:tgtEl>
                                          <p:spTgt spid="121"/>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39"/>
                                        </p:tgtEl>
                                      </p:cBhvr>
                                    </p:animEffect>
                                    <p:set>
                                      <p:cBhvr>
                                        <p:cTn id="160" dur="1" fill="hold">
                                          <p:stCondLst>
                                            <p:cond delay="499"/>
                                          </p:stCondLst>
                                        </p:cTn>
                                        <p:tgtEl>
                                          <p:spTgt spid="139"/>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52"/>
                                        </p:tgtEl>
                                      </p:cBhvr>
                                    </p:animEffect>
                                    <p:set>
                                      <p:cBhvr>
                                        <p:cTn id="163" dur="1" fill="hold">
                                          <p:stCondLst>
                                            <p:cond delay="499"/>
                                          </p:stCondLst>
                                        </p:cTn>
                                        <p:tgtEl>
                                          <p:spTgt spid="152"/>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25"/>
                                        </p:tgtEl>
                                      </p:cBhvr>
                                    </p:animEffect>
                                    <p:set>
                                      <p:cBhvr>
                                        <p:cTn id="166" dur="1" fill="hold">
                                          <p:stCondLst>
                                            <p:cond delay="499"/>
                                          </p:stCondLst>
                                        </p:cTn>
                                        <p:tgtEl>
                                          <p:spTgt spid="125"/>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10"/>
                                        </p:tgtEl>
                                      </p:cBhvr>
                                    </p:animEffect>
                                    <p:set>
                                      <p:cBhvr>
                                        <p:cTn id="169" dur="1" fill="hold">
                                          <p:stCondLst>
                                            <p:cond delay="499"/>
                                          </p:stCondLst>
                                        </p:cTn>
                                        <p:tgtEl>
                                          <p:spTgt spid="110"/>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97"/>
                                        </p:tgtEl>
                                      </p:cBhvr>
                                    </p:animEffect>
                                    <p:set>
                                      <p:cBhvr>
                                        <p:cTn id="172" dur="1" fill="hold">
                                          <p:stCondLst>
                                            <p:cond delay="499"/>
                                          </p:stCondLst>
                                        </p:cTn>
                                        <p:tgtEl>
                                          <p:spTgt spid="97"/>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0"/>
                                        </p:tgtEl>
                                      </p:cBhvr>
                                    </p:animEffect>
                                    <p:set>
                                      <p:cBhvr>
                                        <p:cTn id="175" dur="1" fill="hold">
                                          <p:stCondLst>
                                            <p:cond delay="499"/>
                                          </p:stCondLst>
                                        </p:cTn>
                                        <p:tgtEl>
                                          <p:spTgt spid="10"/>
                                        </p:tgtEl>
                                        <p:attrNameLst>
                                          <p:attrName>style.visibility</p:attrName>
                                        </p:attrNameLst>
                                      </p:cBhvr>
                                      <p:to>
                                        <p:strVal val="hidden"/>
                                      </p:to>
                                    </p:set>
                                  </p:childTnLst>
                                </p:cTn>
                              </p:par>
                              <p:par>
                                <p:cTn id="176" presetID="10" presetClass="exit" presetSubtype="0" fill="hold" grpId="2" nodeType="withEffect">
                                  <p:stCondLst>
                                    <p:cond delay="0"/>
                                  </p:stCondLst>
                                  <p:childTnLst>
                                    <p:animEffect transition="out" filter="fade">
                                      <p:cBhvr>
                                        <p:cTn id="177" dur="500"/>
                                        <p:tgtEl>
                                          <p:spTgt spid="165"/>
                                        </p:tgtEl>
                                      </p:cBhvr>
                                    </p:animEffect>
                                    <p:set>
                                      <p:cBhvr>
                                        <p:cTn id="178" dur="1" fill="hold">
                                          <p:stCondLst>
                                            <p:cond delay="499"/>
                                          </p:stCondLst>
                                        </p:cTn>
                                        <p:tgtEl>
                                          <p:spTgt spid="165"/>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168"/>
                                        </p:tgtEl>
                                      </p:cBhvr>
                                    </p:animEffect>
                                    <p:set>
                                      <p:cBhvr>
                                        <p:cTn id="181" dur="1" fill="hold">
                                          <p:stCondLst>
                                            <p:cond delay="499"/>
                                          </p:stCondLst>
                                        </p:cTn>
                                        <p:tgtEl>
                                          <p:spTgt spid="168"/>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169"/>
                                        </p:tgtEl>
                                      </p:cBhvr>
                                    </p:animEffect>
                                    <p:set>
                                      <p:cBhvr>
                                        <p:cTn id="184" dur="1" fill="hold">
                                          <p:stCondLst>
                                            <p:cond delay="499"/>
                                          </p:stCondLst>
                                        </p:cTn>
                                        <p:tgtEl>
                                          <p:spTgt spid="169"/>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170"/>
                                        </p:tgtEl>
                                      </p:cBhvr>
                                    </p:animEffect>
                                    <p:set>
                                      <p:cBhvr>
                                        <p:cTn id="187" dur="1" fill="hold">
                                          <p:stCondLst>
                                            <p:cond delay="499"/>
                                          </p:stCondLst>
                                        </p:cTn>
                                        <p:tgtEl>
                                          <p:spTgt spid="170"/>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71"/>
                                        </p:tgtEl>
                                      </p:cBhvr>
                                    </p:animEffect>
                                    <p:set>
                                      <p:cBhvr>
                                        <p:cTn id="190" dur="1" fill="hold">
                                          <p:stCondLst>
                                            <p:cond delay="499"/>
                                          </p:stCondLst>
                                        </p:cTn>
                                        <p:tgtEl>
                                          <p:spTgt spid="171"/>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500"/>
                                        <p:tgtEl>
                                          <p:spTgt spid="172"/>
                                        </p:tgtEl>
                                      </p:cBhvr>
                                    </p:animEffect>
                                    <p:set>
                                      <p:cBhvr>
                                        <p:cTn id="193" dur="1" fill="hold">
                                          <p:stCondLst>
                                            <p:cond delay="499"/>
                                          </p:stCondLst>
                                        </p:cTn>
                                        <p:tgtEl>
                                          <p:spTgt spid="172"/>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173"/>
                                        </p:tgtEl>
                                      </p:cBhvr>
                                    </p:animEffect>
                                    <p:set>
                                      <p:cBhvr>
                                        <p:cTn id="196" dur="1" fill="hold">
                                          <p:stCondLst>
                                            <p:cond delay="499"/>
                                          </p:stCondLst>
                                        </p:cTn>
                                        <p:tgtEl>
                                          <p:spTgt spid="173"/>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500"/>
                                        <p:tgtEl>
                                          <p:spTgt spid="174"/>
                                        </p:tgtEl>
                                      </p:cBhvr>
                                    </p:animEffect>
                                    <p:set>
                                      <p:cBhvr>
                                        <p:cTn id="199" dur="1" fill="hold">
                                          <p:stCondLst>
                                            <p:cond delay="499"/>
                                          </p:stCondLst>
                                        </p:cTn>
                                        <p:tgtEl>
                                          <p:spTgt spid="174"/>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14"/>
                                        </p:tgtEl>
                                      </p:cBhvr>
                                    </p:animEffect>
                                    <p:set>
                                      <p:cBhvr>
                                        <p:cTn id="20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1" grpId="0" animBg="1"/>
      <p:bldP spid="121" grpId="1" animBg="1"/>
      <p:bldP spid="10" grpId="0"/>
      <p:bldP spid="10" grpId="1"/>
      <p:bldP spid="165" grpId="0" animBg="1"/>
      <p:bldP spid="165" grpId="1" animBg="1"/>
      <p:bldP spid="165"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tile set</a:t>
            </a:r>
          </a:p>
        </p:txBody>
      </p:sp>
      <p:pic>
        <p:nvPicPr>
          <p:cNvPr id="3077" name="Picture 5" descr="D:\Google Drive\documents\research\tasa\video\sierpinski-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Google Drive\documents\research\tasa\video\tile-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Google Drive\documents\research\tasa\video\tile-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D:\Google Drive\documents\research\tasa\video\til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9037243" y="1802907"/>
            <a:ext cx="823717" cy="822960"/>
            <a:chOff x="7500542" y="1743709"/>
            <a:chExt cx="823717" cy="822960"/>
          </a:xfrm>
        </p:grpSpPr>
        <p:grpSp>
          <p:nvGrpSpPr>
            <p:cNvPr id="21" name="Group 20"/>
            <p:cNvGrpSpPr/>
            <p:nvPr/>
          </p:nvGrpSpPr>
          <p:grpSpPr>
            <a:xfrm>
              <a:off x="7592739" y="1835149"/>
              <a:ext cx="731520" cy="731520"/>
              <a:chOff x="7520169" y="1835149"/>
              <a:chExt cx="731520" cy="731520"/>
            </a:xfrm>
          </p:grpSpPr>
          <p:sp>
            <p:nvSpPr>
              <p:cNvPr id="24" name="Rectangle 23"/>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26" name="TextBox 25"/>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22" name="Rectangle 21"/>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TextBox 82"/>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84" name="Straight Arrow Connector 83"/>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8382634" y="4100904"/>
            <a:ext cx="915034" cy="914400"/>
            <a:chOff x="6886619" y="3889216"/>
            <a:chExt cx="915034" cy="914400"/>
          </a:xfrm>
        </p:grpSpPr>
        <p:sp>
          <p:nvSpPr>
            <p:cNvPr id="106" name="Rectangle 105"/>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2" name="TextBox 111"/>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1</a:t>
              </a:r>
            </a:p>
          </p:txBody>
        </p:sp>
        <p:sp>
          <p:nvSpPr>
            <p:cNvPr id="113" name="TextBox 112"/>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14" name="TextBox 113"/>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15" name="Group 114"/>
          <p:cNvGrpSpPr/>
          <p:nvPr/>
        </p:nvGrpSpPr>
        <p:grpSpPr>
          <a:xfrm>
            <a:off x="9575707" y="4101538"/>
            <a:ext cx="912653" cy="914400"/>
            <a:chOff x="7979136" y="3889850"/>
            <a:chExt cx="912653" cy="914400"/>
          </a:xfrm>
        </p:grpSpPr>
        <p:sp>
          <p:nvSpPr>
            <p:cNvPr id="116" name="Rectangle 115"/>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22" name="TextBox 121"/>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1</a:t>
              </a:r>
            </a:p>
          </p:txBody>
        </p:sp>
        <p:sp>
          <p:nvSpPr>
            <p:cNvPr id="123" name="TextBox 122"/>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24" name="TextBox 123"/>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25" name="Group 124"/>
          <p:cNvGrpSpPr/>
          <p:nvPr/>
        </p:nvGrpSpPr>
        <p:grpSpPr>
          <a:xfrm>
            <a:off x="8382634" y="2923542"/>
            <a:ext cx="822960" cy="914400"/>
            <a:chOff x="6886619" y="2854960"/>
            <a:chExt cx="822960" cy="914400"/>
          </a:xfrm>
        </p:grpSpPr>
        <p:sp>
          <p:nvSpPr>
            <p:cNvPr id="126" name="Rectangle 125"/>
            <p:cNvSpPr/>
            <p:nvPr/>
          </p:nvSpPr>
          <p:spPr>
            <a:xfrm>
              <a:off x="6978059"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1" name="TextBox 130"/>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132" name="TextBox 131"/>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133" name="Group 132"/>
          <p:cNvGrpSpPr/>
          <p:nvPr/>
        </p:nvGrpSpPr>
        <p:grpSpPr>
          <a:xfrm>
            <a:off x="9575706" y="2923542"/>
            <a:ext cx="910654" cy="822960"/>
            <a:chOff x="8051706" y="2854960"/>
            <a:chExt cx="910654" cy="822960"/>
          </a:xfrm>
        </p:grpSpPr>
        <p:sp>
          <p:nvSpPr>
            <p:cNvPr id="134" name="Rectangle 133"/>
            <p:cNvSpPr/>
            <p:nvPr/>
          </p:nvSpPr>
          <p:spPr>
            <a:xfrm>
              <a:off x="8143146" y="2946400"/>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137" name="TextBox 136"/>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138" name="TextBox 137"/>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39" name="Rectangle 138"/>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8382000" y="5314778"/>
            <a:ext cx="915034" cy="914400"/>
            <a:chOff x="6858000" y="5180966"/>
            <a:chExt cx="915034" cy="914400"/>
          </a:xfrm>
        </p:grpSpPr>
        <p:sp>
          <p:nvSpPr>
            <p:cNvPr id="142" name="Rectangle 141"/>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48" name="TextBox 147"/>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149" name="TextBox 148"/>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0" name="TextBox 149"/>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151" name="Group 150"/>
          <p:cNvGrpSpPr/>
          <p:nvPr/>
        </p:nvGrpSpPr>
        <p:grpSpPr>
          <a:xfrm>
            <a:off x="9575073" y="5315412"/>
            <a:ext cx="912653" cy="914400"/>
            <a:chOff x="8051072" y="5181600"/>
            <a:chExt cx="912653" cy="914400"/>
          </a:xfrm>
        </p:grpSpPr>
        <p:sp>
          <p:nvSpPr>
            <p:cNvPr id="152" name="Rectangle 151"/>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158" name="TextBox 157"/>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0</a:t>
              </a:r>
            </a:p>
          </p:txBody>
        </p:sp>
        <p:sp>
          <p:nvSpPr>
            <p:cNvPr id="159" name="TextBox 158"/>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160" name="TextBox 159"/>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pic>
        <p:nvPicPr>
          <p:cNvPr id="2050" name="Picture 2" descr="D:\Google Drive\documents\research\tasa\video\tile-seed-out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DD52CA-28D4-4EBC-879F-E77899F88D91}"/>
              </a:ext>
            </a:extLst>
          </p:cNvPr>
          <p:cNvGrpSpPr/>
          <p:nvPr/>
        </p:nvGrpSpPr>
        <p:grpSpPr>
          <a:xfrm>
            <a:off x="-176689" y="5808662"/>
            <a:ext cx="6602889" cy="422274"/>
            <a:chOff x="-176689" y="5808662"/>
            <a:chExt cx="6602889" cy="422274"/>
          </a:xfrm>
        </p:grpSpPr>
        <p:pic>
          <p:nvPicPr>
            <p:cNvPr id="3076" name="Picture 4" descr="D:\Google Drive\documents\research\tasa\video\sierpinski-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D:\Google Drive\documents\research\tasa\video\sierpinski-W.png">
              <a:extLst>
                <a:ext uri="{FF2B5EF4-FFF2-40B4-BE49-F238E27FC236}">
                  <a16:creationId xmlns:a16="http://schemas.microsoft.com/office/drawing/2014/main" id="{70407036-0F28-47E0-BDD3-735E8A6396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0065EA5-11D7-4D2D-85AA-B7AE8F61A7D2}"/>
              </a:ext>
            </a:extLst>
          </p:cNvPr>
          <p:cNvGrpSpPr/>
          <p:nvPr/>
        </p:nvGrpSpPr>
        <p:grpSpPr>
          <a:xfrm>
            <a:off x="-135227" y="-147639"/>
            <a:ext cx="7832220" cy="6029629"/>
            <a:chOff x="-135227" y="-147639"/>
            <a:chExt cx="7832220" cy="6029629"/>
          </a:xfrm>
        </p:grpSpPr>
        <p:pic>
          <p:nvPicPr>
            <p:cNvPr id="3078" name="Picture 6" descr="D:\Google Drive\documents\research\tasa\video\sierpinski-fill-tile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D:\Google Drive\documents\research\tasa\video\sierpinski-fill-tiles.png">
              <a:extLst>
                <a:ext uri="{FF2B5EF4-FFF2-40B4-BE49-F238E27FC236}">
                  <a16:creationId xmlns:a16="http://schemas.microsoft.com/office/drawing/2014/main" id="{BF5C83C7-1CF9-49CA-9CBC-B1D6FC03038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D:\Google Drive\documents\research\tasa\video\tile-11.png">
              <a:extLst>
                <a:ext uri="{FF2B5EF4-FFF2-40B4-BE49-F238E27FC236}">
                  <a16:creationId xmlns:a16="http://schemas.microsoft.com/office/drawing/2014/main" id="{DF6036B7-E570-4777-A117-4798EA4B6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B1D67B-49FF-4E3F-A5CC-36147F8DE2C2}"/>
                </a:ext>
              </a:extLst>
            </p:cNvPr>
            <p:cNvPicPr>
              <a:picLocks noChangeAspect="1"/>
            </p:cNvPicPr>
            <p:nvPr/>
          </p:nvPicPr>
          <p:blipFill>
            <a:blip r:embed="rId11"/>
            <a:stretch>
              <a:fillRect/>
            </a:stretch>
          </p:blipFill>
          <p:spPr>
            <a:xfrm>
              <a:off x="843697" y="5380544"/>
              <a:ext cx="472883" cy="501446"/>
            </a:xfrm>
            <a:prstGeom prst="rect">
              <a:avLst/>
            </a:prstGeom>
          </p:spPr>
        </p:pic>
        <p:pic>
          <p:nvPicPr>
            <p:cNvPr id="185" name="Picture 184">
              <a:extLst>
                <a:ext uri="{FF2B5EF4-FFF2-40B4-BE49-F238E27FC236}">
                  <a16:creationId xmlns:a16="http://schemas.microsoft.com/office/drawing/2014/main" id="{7FBCA5F1-9E42-48DB-B8A0-FD0704D13B09}"/>
                </a:ext>
              </a:extLst>
            </p:cNvPr>
            <p:cNvPicPr>
              <a:picLocks noChangeAspect="1"/>
            </p:cNvPicPr>
            <p:nvPr/>
          </p:nvPicPr>
          <p:blipFill>
            <a:blip r:embed="rId11"/>
            <a:stretch>
              <a:fillRect/>
            </a:stretch>
          </p:blipFill>
          <p:spPr>
            <a:xfrm>
              <a:off x="844636" y="4960651"/>
              <a:ext cx="472883" cy="501446"/>
            </a:xfrm>
            <a:prstGeom prst="rect">
              <a:avLst/>
            </a:prstGeom>
          </p:spPr>
        </p:pic>
        <p:pic>
          <p:nvPicPr>
            <p:cNvPr id="186" name="Picture 185">
              <a:extLst>
                <a:ext uri="{FF2B5EF4-FFF2-40B4-BE49-F238E27FC236}">
                  <a16:creationId xmlns:a16="http://schemas.microsoft.com/office/drawing/2014/main" id="{3A599795-DF5C-4CB5-929D-9C9734070114}"/>
                </a:ext>
              </a:extLst>
            </p:cNvPr>
            <p:cNvPicPr>
              <a:picLocks noChangeAspect="1"/>
            </p:cNvPicPr>
            <p:nvPr/>
          </p:nvPicPr>
          <p:blipFill>
            <a:blip r:embed="rId11"/>
            <a:stretch>
              <a:fillRect/>
            </a:stretch>
          </p:blipFill>
          <p:spPr>
            <a:xfrm>
              <a:off x="839761" y="4533472"/>
              <a:ext cx="472883" cy="501446"/>
            </a:xfrm>
            <a:prstGeom prst="rect">
              <a:avLst/>
            </a:prstGeom>
          </p:spPr>
        </p:pic>
        <p:pic>
          <p:nvPicPr>
            <p:cNvPr id="187" name="Picture 186">
              <a:extLst>
                <a:ext uri="{FF2B5EF4-FFF2-40B4-BE49-F238E27FC236}">
                  <a16:creationId xmlns:a16="http://schemas.microsoft.com/office/drawing/2014/main" id="{5D36A9CD-7E54-485C-AF0C-8FB2FC583766}"/>
                </a:ext>
              </a:extLst>
            </p:cNvPr>
            <p:cNvPicPr>
              <a:picLocks noChangeAspect="1"/>
            </p:cNvPicPr>
            <p:nvPr/>
          </p:nvPicPr>
          <p:blipFill>
            <a:blip r:embed="rId11"/>
            <a:stretch>
              <a:fillRect/>
            </a:stretch>
          </p:blipFill>
          <p:spPr>
            <a:xfrm>
              <a:off x="842522" y="4100735"/>
              <a:ext cx="472883" cy="501446"/>
            </a:xfrm>
            <a:prstGeom prst="rect">
              <a:avLst/>
            </a:prstGeom>
          </p:spPr>
        </p:pic>
        <p:pic>
          <p:nvPicPr>
            <p:cNvPr id="188" name="Picture 187">
              <a:extLst>
                <a:ext uri="{FF2B5EF4-FFF2-40B4-BE49-F238E27FC236}">
                  <a16:creationId xmlns:a16="http://schemas.microsoft.com/office/drawing/2014/main" id="{3011CB15-85CD-45AD-82AF-08149074705F}"/>
                </a:ext>
              </a:extLst>
            </p:cNvPr>
            <p:cNvPicPr>
              <a:picLocks noChangeAspect="1"/>
            </p:cNvPicPr>
            <p:nvPr/>
          </p:nvPicPr>
          <p:blipFill>
            <a:blip r:embed="rId11"/>
            <a:stretch>
              <a:fillRect/>
            </a:stretch>
          </p:blipFill>
          <p:spPr>
            <a:xfrm>
              <a:off x="843461" y="3680842"/>
              <a:ext cx="472883" cy="501446"/>
            </a:xfrm>
            <a:prstGeom prst="rect">
              <a:avLst/>
            </a:prstGeom>
          </p:spPr>
        </p:pic>
        <p:pic>
          <p:nvPicPr>
            <p:cNvPr id="189" name="Picture 188">
              <a:extLst>
                <a:ext uri="{FF2B5EF4-FFF2-40B4-BE49-F238E27FC236}">
                  <a16:creationId xmlns:a16="http://schemas.microsoft.com/office/drawing/2014/main" id="{18E7B1A0-4B68-47E4-9A33-5C1EF1F81724}"/>
                </a:ext>
              </a:extLst>
            </p:cNvPr>
            <p:cNvPicPr>
              <a:picLocks noChangeAspect="1"/>
            </p:cNvPicPr>
            <p:nvPr/>
          </p:nvPicPr>
          <p:blipFill>
            <a:blip r:embed="rId11"/>
            <a:stretch>
              <a:fillRect/>
            </a:stretch>
          </p:blipFill>
          <p:spPr>
            <a:xfrm>
              <a:off x="838586" y="3253663"/>
              <a:ext cx="472883" cy="501446"/>
            </a:xfrm>
            <a:prstGeom prst="rect">
              <a:avLst/>
            </a:prstGeom>
          </p:spPr>
        </p:pic>
        <p:pic>
          <p:nvPicPr>
            <p:cNvPr id="190" name="Picture 189">
              <a:extLst>
                <a:ext uri="{FF2B5EF4-FFF2-40B4-BE49-F238E27FC236}">
                  <a16:creationId xmlns:a16="http://schemas.microsoft.com/office/drawing/2014/main" id="{F86D22F9-BDF9-4741-888A-6168DE7209C1}"/>
                </a:ext>
              </a:extLst>
            </p:cNvPr>
            <p:cNvPicPr>
              <a:picLocks noChangeAspect="1"/>
            </p:cNvPicPr>
            <p:nvPr/>
          </p:nvPicPr>
          <p:blipFill>
            <a:blip r:embed="rId11"/>
            <a:stretch>
              <a:fillRect/>
            </a:stretch>
          </p:blipFill>
          <p:spPr>
            <a:xfrm>
              <a:off x="838080" y="2824246"/>
              <a:ext cx="472883" cy="501446"/>
            </a:xfrm>
            <a:prstGeom prst="rect">
              <a:avLst/>
            </a:prstGeom>
          </p:spPr>
        </p:pic>
        <p:pic>
          <p:nvPicPr>
            <p:cNvPr id="191" name="Picture 190">
              <a:extLst>
                <a:ext uri="{FF2B5EF4-FFF2-40B4-BE49-F238E27FC236}">
                  <a16:creationId xmlns:a16="http://schemas.microsoft.com/office/drawing/2014/main" id="{B5518364-3CA3-41DF-A998-CB3F609FFA0D}"/>
                </a:ext>
              </a:extLst>
            </p:cNvPr>
            <p:cNvPicPr>
              <a:picLocks noChangeAspect="1"/>
            </p:cNvPicPr>
            <p:nvPr/>
          </p:nvPicPr>
          <p:blipFill>
            <a:blip r:embed="rId11"/>
            <a:stretch>
              <a:fillRect/>
            </a:stretch>
          </p:blipFill>
          <p:spPr>
            <a:xfrm>
              <a:off x="839019" y="2404353"/>
              <a:ext cx="472883" cy="501446"/>
            </a:xfrm>
            <a:prstGeom prst="rect">
              <a:avLst/>
            </a:prstGeom>
          </p:spPr>
        </p:pic>
        <p:pic>
          <p:nvPicPr>
            <p:cNvPr id="192" name="Picture 191">
              <a:extLst>
                <a:ext uri="{FF2B5EF4-FFF2-40B4-BE49-F238E27FC236}">
                  <a16:creationId xmlns:a16="http://schemas.microsoft.com/office/drawing/2014/main" id="{750B105D-EC1F-4A8A-A989-165C6F82AAAE}"/>
                </a:ext>
              </a:extLst>
            </p:cNvPr>
            <p:cNvPicPr>
              <a:picLocks noChangeAspect="1"/>
            </p:cNvPicPr>
            <p:nvPr/>
          </p:nvPicPr>
          <p:blipFill>
            <a:blip r:embed="rId11"/>
            <a:stretch>
              <a:fillRect/>
            </a:stretch>
          </p:blipFill>
          <p:spPr>
            <a:xfrm>
              <a:off x="834144" y="1977174"/>
              <a:ext cx="472883" cy="501446"/>
            </a:xfrm>
            <a:prstGeom prst="rect">
              <a:avLst/>
            </a:prstGeom>
          </p:spPr>
        </p:pic>
        <p:pic>
          <p:nvPicPr>
            <p:cNvPr id="193" name="Picture 192">
              <a:extLst>
                <a:ext uri="{FF2B5EF4-FFF2-40B4-BE49-F238E27FC236}">
                  <a16:creationId xmlns:a16="http://schemas.microsoft.com/office/drawing/2014/main" id="{1F8A5450-9B58-4540-881C-9BD9FC1BBEDB}"/>
                </a:ext>
              </a:extLst>
            </p:cNvPr>
            <p:cNvPicPr>
              <a:picLocks noChangeAspect="1"/>
            </p:cNvPicPr>
            <p:nvPr/>
          </p:nvPicPr>
          <p:blipFill>
            <a:blip r:embed="rId11"/>
            <a:stretch>
              <a:fillRect/>
            </a:stretch>
          </p:blipFill>
          <p:spPr>
            <a:xfrm>
              <a:off x="836905" y="1544437"/>
              <a:ext cx="472883" cy="501446"/>
            </a:xfrm>
            <a:prstGeom prst="rect">
              <a:avLst/>
            </a:prstGeom>
          </p:spPr>
        </p:pic>
        <p:pic>
          <p:nvPicPr>
            <p:cNvPr id="194" name="Picture 193">
              <a:extLst>
                <a:ext uri="{FF2B5EF4-FFF2-40B4-BE49-F238E27FC236}">
                  <a16:creationId xmlns:a16="http://schemas.microsoft.com/office/drawing/2014/main" id="{D2C1ADD8-EFB6-427A-BF30-E170FF3A8534}"/>
                </a:ext>
              </a:extLst>
            </p:cNvPr>
            <p:cNvPicPr>
              <a:picLocks noChangeAspect="1"/>
            </p:cNvPicPr>
            <p:nvPr/>
          </p:nvPicPr>
          <p:blipFill>
            <a:blip r:embed="rId11"/>
            <a:stretch>
              <a:fillRect/>
            </a:stretch>
          </p:blipFill>
          <p:spPr>
            <a:xfrm>
              <a:off x="837844" y="1124544"/>
              <a:ext cx="472883" cy="501446"/>
            </a:xfrm>
            <a:prstGeom prst="rect">
              <a:avLst/>
            </a:prstGeom>
          </p:spPr>
        </p:pic>
        <p:pic>
          <p:nvPicPr>
            <p:cNvPr id="195" name="Picture 194">
              <a:extLst>
                <a:ext uri="{FF2B5EF4-FFF2-40B4-BE49-F238E27FC236}">
                  <a16:creationId xmlns:a16="http://schemas.microsoft.com/office/drawing/2014/main" id="{89A671C0-BD44-4FAA-9758-D1DCD962FC59}"/>
                </a:ext>
              </a:extLst>
            </p:cNvPr>
            <p:cNvPicPr>
              <a:picLocks noChangeAspect="1"/>
            </p:cNvPicPr>
            <p:nvPr/>
          </p:nvPicPr>
          <p:blipFill>
            <a:blip r:embed="rId11"/>
            <a:stretch>
              <a:fillRect/>
            </a:stretch>
          </p:blipFill>
          <p:spPr>
            <a:xfrm>
              <a:off x="832969" y="697365"/>
              <a:ext cx="472883" cy="501446"/>
            </a:xfrm>
            <a:prstGeom prst="rect">
              <a:avLst/>
            </a:prstGeom>
          </p:spPr>
        </p:pic>
        <p:pic>
          <p:nvPicPr>
            <p:cNvPr id="196" name="Picture 195">
              <a:extLst>
                <a:ext uri="{FF2B5EF4-FFF2-40B4-BE49-F238E27FC236}">
                  <a16:creationId xmlns:a16="http://schemas.microsoft.com/office/drawing/2014/main" id="{CB288D75-3ABA-4BD0-BEE9-37221D4BAF90}"/>
                </a:ext>
              </a:extLst>
            </p:cNvPr>
            <p:cNvPicPr>
              <a:picLocks noChangeAspect="1"/>
            </p:cNvPicPr>
            <p:nvPr/>
          </p:nvPicPr>
          <p:blipFill>
            <a:blip r:embed="rId11"/>
            <a:stretch>
              <a:fillRect/>
            </a:stretch>
          </p:blipFill>
          <p:spPr>
            <a:xfrm>
              <a:off x="834392" y="284154"/>
              <a:ext cx="472883" cy="501446"/>
            </a:xfrm>
            <a:prstGeom prst="rect">
              <a:avLst/>
            </a:prstGeom>
          </p:spPr>
        </p:pic>
        <p:pic>
          <p:nvPicPr>
            <p:cNvPr id="197" name="Picture 196">
              <a:extLst>
                <a:ext uri="{FF2B5EF4-FFF2-40B4-BE49-F238E27FC236}">
                  <a16:creationId xmlns:a16="http://schemas.microsoft.com/office/drawing/2014/main" id="{9B131094-E8B4-4466-A109-6A892AD04BC0}"/>
                </a:ext>
              </a:extLst>
            </p:cNvPr>
            <p:cNvPicPr>
              <a:picLocks noChangeAspect="1"/>
            </p:cNvPicPr>
            <p:nvPr/>
          </p:nvPicPr>
          <p:blipFill>
            <a:blip r:embed="rId11"/>
            <a:stretch>
              <a:fillRect/>
            </a:stretch>
          </p:blipFill>
          <p:spPr>
            <a:xfrm>
              <a:off x="829517" y="-143025"/>
              <a:ext cx="472883" cy="501446"/>
            </a:xfrm>
            <a:prstGeom prst="rect">
              <a:avLst/>
            </a:prstGeom>
          </p:spPr>
        </p:pic>
      </p:grpSp>
      <p:sp>
        <p:nvSpPr>
          <p:cNvPr id="5" name="Slide Number Placeholder 4">
            <a:extLst>
              <a:ext uri="{FF2B5EF4-FFF2-40B4-BE49-F238E27FC236}">
                <a16:creationId xmlns:a16="http://schemas.microsoft.com/office/drawing/2014/main" id="{75347F29-F7A0-4177-A1E7-AD2954370CD5}"/>
              </a:ext>
            </a:extLst>
          </p:cNvPr>
          <p:cNvSpPr>
            <a:spLocks noGrp="1"/>
          </p:cNvSpPr>
          <p:nvPr>
            <p:ph type="sldNum" sz="quarter" idx="12"/>
          </p:nvPr>
        </p:nvSpPr>
        <p:spPr/>
        <p:txBody>
          <a:bodyPr/>
          <a:lstStyle/>
          <a:p>
            <a:fld id="{DDDDC0DD-A20C-43E8-BBF5-AC705073E80B}" type="slidenum">
              <a:rPr lang="en-US" smtClean="0"/>
              <a:t>17</a:t>
            </a:fld>
            <a:endParaRPr lang="en-US"/>
          </a:p>
        </p:txBody>
      </p:sp>
    </p:spTree>
    <p:custDataLst>
      <p:tags r:id="rId1"/>
    </p:custDataLst>
    <p:extLst>
      <p:ext uri="{BB962C8B-B14F-4D97-AF65-F5344CB8AC3E}">
        <p14:creationId xmlns:p14="http://schemas.microsoft.com/office/powerpoint/2010/main" val="1670937373"/>
      </p:ext>
    </p:extLst>
  </p:cSld>
  <p:clrMapOvr>
    <a:masterClrMapping/>
  </p:clrMapOvr>
  <mc:AlternateContent xmlns:mc="http://schemas.openxmlformats.org/markup-compatibility/2006" xmlns:p14="http://schemas.microsoft.com/office/powerpoint/2010/main">
    <mc:Choice Requires="p14">
      <p:transition p14:dur="0" advTm="23625"/>
    </mc:Choice>
    <mc:Fallback xmlns="">
      <p:transition advTm="2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ipe(down)">
                                      <p:cBhvr>
                                        <p:cTn id="7" dur="500"/>
                                        <p:tgtEl>
                                          <p:spTgt spid="3077"/>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5" descr="D:\Google Drive\documents\research\tasa\video\counter.png">
            <a:extLst>
              <a:ext uri="{FF2B5EF4-FFF2-40B4-BE49-F238E27FC236}">
                <a16:creationId xmlns:a16="http://schemas.microsoft.com/office/drawing/2014/main" id="{57C39EC1-B507-4D8C-A00E-C3F2A4CC9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1205"/>
          <a:stretch/>
        </p:blipFill>
        <p:spPr bwMode="auto">
          <a:xfrm>
            <a:off x="-7438" y="-174624"/>
            <a:ext cx="1282993"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11" descr="D:\Google Drive\documents\research\tasa\video\coun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923" y="-164305"/>
            <a:ext cx="6826250" cy="64008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9037243" y="1802907"/>
            <a:ext cx="823717" cy="822960"/>
            <a:chOff x="7500542" y="1743709"/>
            <a:chExt cx="823717" cy="822960"/>
          </a:xfrm>
        </p:grpSpPr>
        <p:grpSp>
          <p:nvGrpSpPr>
            <p:cNvPr id="3" name="Group 2"/>
            <p:cNvGrpSpPr/>
            <p:nvPr/>
          </p:nvGrpSpPr>
          <p:grpSpPr>
            <a:xfrm>
              <a:off x="7592739" y="1835149"/>
              <a:ext cx="731520" cy="731520"/>
              <a:chOff x="7520169" y="1835149"/>
              <a:chExt cx="731520" cy="731520"/>
            </a:xfrm>
          </p:grpSpPr>
          <p:sp>
            <p:nvSpPr>
              <p:cNvPr id="6" name="Rectangle 5"/>
              <p:cNvSpPr/>
              <p:nvPr/>
            </p:nvSpPr>
            <p:spPr>
              <a:xfrm>
                <a:off x="7520169" y="1835149"/>
                <a:ext cx="731520" cy="73152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8" name="TextBox 7"/>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4" name="Rectangle 3"/>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9037243" y="1802907"/>
            <a:ext cx="823717" cy="822960"/>
            <a:chOff x="7500542" y="1743709"/>
            <a:chExt cx="823717" cy="822960"/>
          </a:xfrm>
        </p:grpSpPr>
        <p:grpSp>
          <p:nvGrpSpPr>
            <p:cNvPr id="10" name="Group 9"/>
            <p:cNvGrpSpPr/>
            <p:nvPr/>
          </p:nvGrpSpPr>
          <p:grpSpPr>
            <a:xfrm>
              <a:off x="7592739" y="1835149"/>
              <a:ext cx="731520" cy="731520"/>
              <a:chOff x="7520169" y="1835149"/>
              <a:chExt cx="731520" cy="731520"/>
            </a:xfrm>
          </p:grpSpPr>
          <p:sp>
            <p:nvSpPr>
              <p:cNvPr id="13" name="Rectangle 12"/>
              <p:cNvSpPr/>
              <p:nvPr/>
            </p:nvSpPr>
            <p:spPr>
              <a:xfrm>
                <a:off x="7520169" y="1835149"/>
                <a:ext cx="731520" cy="73152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520393" y="2037558"/>
                <a:ext cx="235224" cy="301621"/>
              </a:xfrm>
              <a:prstGeom prst="rect">
                <a:avLst/>
              </a:prstGeom>
              <a:noFill/>
            </p:spPr>
            <p:txBody>
              <a:bodyPr wrap="square" lIns="27432" tIns="27432" rIns="27432" bIns="27432" rtlCol="0">
                <a:spAutoFit/>
              </a:bodyPr>
              <a:lstStyle/>
              <a:p>
                <a:pPr algn="ctr"/>
                <a:r>
                  <a:rPr lang="en-US" sz="1600" dirty="0"/>
                  <a:t>W</a:t>
                </a:r>
              </a:p>
            </p:txBody>
          </p:sp>
          <p:sp>
            <p:nvSpPr>
              <p:cNvPr id="15" name="TextBox 14"/>
              <p:cNvSpPr txBox="1"/>
              <p:nvPr/>
            </p:nvSpPr>
            <p:spPr>
              <a:xfrm>
                <a:off x="7705134" y="1835149"/>
                <a:ext cx="357369" cy="214315"/>
              </a:xfrm>
              <a:prstGeom prst="rect">
                <a:avLst/>
              </a:prstGeom>
              <a:noFill/>
            </p:spPr>
            <p:txBody>
              <a:bodyPr wrap="square" lIns="27432" tIns="9144" rIns="27432" bIns="9144" rtlCol="0" anchor="ctr" anchorCtr="0">
                <a:noAutofit/>
              </a:bodyPr>
              <a:lstStyle/>
              <a:p>
                <a:pPr algn="ctr"/>
                <a:r>
                  <a:rPr lang="en-US" sz="1600" dirty="0"/>
                  <a:t>N</a:t>
                </a:r>
              </a:p>
            </p:txBody>
          </p:sp>
        </p:grpSp>
        <p:sp>
          <p:nvSpPr>
            <p:cNvPr id="11" name="Rectangle 10"/>
            <p:cNvSpPr/>
            <p:nvPr/>
          </p:nvSpPr>
          <p:spPr>
            <a:xfrm rot="5400000">
              <a:off x="7409102" y="2148998"/>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19228" y="1743709"/>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8382000" y="5314778"/>
            <a:ext cx="915034" cy="914400"/>
            <a:chOff x="6858000" y="5180966"/>
            <a:chExt cx="915034" cy="914400"/>
          </a:xfrm>
        </p:grpSpPr>
        <p:sp>
          <p:nvSpPr>
            <p:cNvPr id="17" name="Rectangle 16"/>
            <p:cNvSpPr/>
            <p:nvPr/>
          </p:nvSpPr>
          <p:spPr>
            <a:xfrm>
              <a:off x="6950074"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269480" y="518096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858000"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269480" y="600392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81594" y="559244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137149" y="527304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3" name="TextBox 22"/>
            <p:cNvSpPr txBox="1"/>
            <p:nvPr/>
          </p:nvSpPr>
          <p:spPr>
            <a:xfrm>
              <a:off x="6950074" y="5487355"/>
              <a:ext cx="184741" cy="301621"/>
            </a:xfrm>
            <a:prstGeom prst="rect">
              <a:avLst/>
            </a:prstGeom>
            <a:noFill/>
          </p:spPr>
          <p:txBody>
            <a:bodyPr wrap="square" lIns="27432" tIns="27432" rIns="27432" bIns="27432" rtlCol="0">
              <a:spAutoFit/>
            </a:bodyPr>
            <a:lstStyle/>
            <a:p>
              <a:pPr algn="ctr"/>
              <a:r>
                <a:rPr lang="en-US" sz="1600" dirty="0"/>
                <a:t>0</a:t>
              </a:r>
            </a:p>
          </p:txBody>
        </p:sp>
        <p:sp>
          <p:nvSpPr>
            <p:cNvPr id="24" name="TextBox 23"/>
            <p:cNvSpPr txBox="1"/>
            <p:nvPr/>
          </p:nvSpPr>
          <p:spPr>
            <a:xfrm>
              <a:off x="7137149" y="57889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25" name="TextBox 24"/>
            <p:cNvSpPr txBox="1"/>
            <p:nvPr/>
          </p:nvSpPr>
          <p:spPr>
            <a:xfrm>
              <a:off x="7496853" y="5487989"/>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26" name="Group 25"/>
          <p:cNvGrpSpPr/>
          <p:nvPr/>
        </p:nvGrpSpPr>
        <p:grpSpPr>
          <a:xfrm>
            <a:off x="9575073" y="5315412"/>
            <a:ext cx="912653" cy="914400"/>
            <a:chOff x="8051072" y="5181600"/>
            <a:chExt cx="912653" cy="914400"/>
          </a:xfrm>
        </p:grpSpPr>
        <p:sp>
          <p:nvSpPr>
            <p:cNvPr id="27" name="Rectangle 26"/>
            <p:cNvSpPr/>
            <p:nvPr/>
          </p:nvSpPr>
          <p:spPr>
            <a:xfrm>
              <a:off x="8051072"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43146" y="5272406"/>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460171" y="518160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460171" y="60045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872285" y="559308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329587" y="5272722"/>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33" name="TextBox 32"/>
            <p:cNvSpPr txBox="1"/>
            <p:nvPr/>
          </p:nvSpPr>
          <p:spPr>
            <a:xfrm>
              <a:off x="8142512" y="5487037"/>
              <a:ext cx="184741" cy="301621"/>
            </a:xfrm>
            <a:prstGeom prst="rect">
              <a:avLst/>
            </a:prstGeom>
            <a:noFill/>
          </p:spPr>
          <p:txBody>
            <a:bodyPr wrap="square" lIns="27432" tIns="27432" rIns="27432" bIns="27432" rtlCol="0">
              <a:spAutoFit/>
            </a:bodyPr>
            <a:lstStyle/>
            <a:p>
              <a:pPr algn="ctr"/>
              <a:r>
                <a:rPr lang="en-US" sz="1600" dirty="0"/>
                <a:t>1</a:t>
              </a:r>
            </a:p>
          </p:txBody>
        </p:sp>
        <p:sp>
          <p:nvSpPr>
            <p:cNvPr id="34" name="TextBox 33"/>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35" name="TextBox 34"/>
            <p:cNvSpPr txBox="1"/>
            <p:nvPr/>
          </p:nvSpPr>
          <p:spPr>
            <a:xfrm>
              <a:off x="8689291" y="5487671"/>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36" name="Group 35"/>
          <p:cNvGrpSpPr/>
          <p:nvPr/>
        </p:nvGrpSpPr>
        <p:grpSpPr>
          <a:xfrm>
            <a:off x="8382634" y="4100904"/>
            <a:ext cx="915034" cy="914400"/>
            <a:chOff x="6886619" y="3889216"/>
            <a:chExt cx="915034" cy="914400"/>
          </a:xfrm>
        </p:grpSpPr>
        <p:sp>
          <p:nvSpPr>
            <p:cNvPr id="37" name="Rectangle 36"/>
            <p:cNvSpPr/>
            <p:nvPr/>
          </p:nvSpPr>
          <p:spPr>
            <a:xfrm>
              <a:off x="6978059"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298099" y="388921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886619"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298099" y="471217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710213" y="4300696"/>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7165134" y="3981925"/>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3" name="TextBox 42"/>
            <p:cNvSpPr txBox="1"/>
            <p:nvPr/>
          </p:nvSpPr>
          <p:spPr>
            <a:xfrm>
              <a:off x="6978059" y="4196240"/>
              <a:ext cx="184741" cy="301621"/>
            </a:xfrm>
            <a:prstGeom prst="rect">
              <a:avLst/>
            </a:prstGeom>
            <a:noFill/>
          </p:spPr>
          <p:txBody>
            <a:bodyPr wrap="square" lIns="27432" tIns="27432" rIns="27432" bIns="27432" rtlCol="0">
              <a:spAutoFit/>
            </a:bodyPr>
            <a:lstStyle/>
            <a:p>
              <a:pPr algn="ctr"/>
              <a:r>
                <a:rPr lang="en-US" sz="1600" dirty="0"/>
                <a:t>0</a:t>
              </a:r>
            </a:p>
          </p:txBody>
        </p:sp>
        <p:sp>
          <p:nvSpPr>
            <p:cNvPr id="44" name="TextBox 43"/>
            <p:cNvSpPr txBox="1"/>
            <p:nvPr/>
          </p:nvSpPr>
          <p:spPr>
            <a:xfrm>
              <a:off x="7165134" y="4497861"/>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45" name="TextBox 44"/>
            <p:cNvSpPr txBox="1"/>
            <p:nvPr/>
          </p:nvSpPr>
          <p:spPr>
            <a:xfrm>
              <a:off x="7524838" y="4196874"/>
              <a:ext cx="184741" cy="301621"/>
            </a:xfrm>
            <a:prstGeom prst="rect">
              <a:avLst/>
            </a:prstGeom>
            <a:noFill/>
          </p:spPr>
          <p:txBody>
            <a:bodyPr wrap="square" lIns="27432" tIns="27432" rIns="27432" bIns="27432" rtlCol="0">
              <a:spAutoFit/>
            </a:bodyPr>
            <a:lstStyle/>
            <a:p>
              <a:pPr algn="ctr"/>
              <a:r>
                <a:rPr lang="en-US" sz="1600" dirty="0"/>
                <a:t>0</a:t>
              </a:r>
            </a:p>
          </p:txBody>
        </p:sp>
      </p:grpSp>
      <p:grpSp>
        <p:nvGrpSpPr>
          <p:cNvPr id="46" name="Group 45"/>
          <p:cNvGrpSpPr/>
          <p:nvPr/>
        </p:nvGrpSpPr>
        <p:grpSpPr>
          <a:xfrm>
            <a:off x="9575707" y="4101538"/>
            <a:ext cx="912653" cy="914400"/>
            <a:chOff x="7979136" y="3889850"/>
            <a:chExt cx="912653" cy="914400"/>
          </a:xfrm>
        </p:grpSpPr>
        <p:sp>
          <p:nvSpPr>
            <p:cNvPr id="47" name="Rectangle 46"/>
            <p:cNvSpPr/>
            <p:nvPr/>
          </p:nvSpPr>
          <p:spPr>
            <a:xfrm>
              <a:off x="8070576" y="3980656"/>
              <a:ext cx="731520" cy="7315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388235" y="388985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979136"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388235" y="471281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800349" y="43013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8257651" y="3984940"/>
              <a:ext cx="357369" cy="214315"/>
            </a:xfrm>
            <a:prstGeom prst="rect">
              <a:avLst/>
            </a:prstGeom>
            <a:noFill/>
          </p:spPr>
          <p:txBody>
            <a:bodyPr wrap="square" lIns="27432" tIns="9144" rIns="27432" bIns="9144" rtlCol="0" anchor="ctr" anchorCtr="0">
              <a:noAutofit/>
            </a:bodyPr>
            <a:lstStyle/>
            <a:p>
              <a:pPr algn="ctr"/>
              <a:r>
                <a:rPr lang="en-US" sz="1600" dirty="0"/>
                <a:t>1</a:t>
              </a:r>
            </a:p>
          </p:txBody>
        </p:sp>
        <p:sp>
          <p:nvSpPr>
            <p:cNvPr id="53" name="TextBox 52"/>
            <p:cNvSpPr txBox="1"/>
            <p:nvPr/>
          </p:nvSpPr>
          <p:spPr>
            <a:xfrm>
              <a:off x="8070576" y="4199255"/>
              <a:ext cx="184741" cy="301621"/>
            </a:xfrm>
            <a:prstGeom prst="rect">
              <a:avLst/>
            </a:prstGeom>
            <a:noFill/>
          </p:spPr>
          <p:txBody>
            <a:bodyPr wrap="square" lIns="27432" tIns="27432" rIns="27432" bIns="27432" rtlCol="0">
              <a:spAutoFit/>
            </a:bodyPr>
            <a:lstStyle/>
            <a:p>
              <a:pPr algn="ctr"/>
              <a:r>
                <a:rPr lang="en-US" sz="1600" dirty="0"/>
                <a:t>0</a:t>
              </a:r>
            </a:p>
          </p:txBody>
        </p:sp>
        <p:sp>
          <p:nvSpPr>
            <p:cNvPr id="54" name="TextBox 53"/>
            <p:cNvSpPr txBox="1"/>
            <p:nvPr/>
          </p:nvSpPr>
          <p:spPr>
            <a:xfrm>
              <a:off x="8257651" y="4500876"/>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55" name="TextBox 54"/>
            <p:cNvSpPr txBox="1"/>
            <p:nvPr/>
          </p:nvSpPr>
          <p:spPr>
            <a:xfrm>
              <a:off x="8617355" y="4199889"/>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56" name="Group 55"/>
          <p:cNvGrpSpPr/>
          <p:nvPr/>
        </p:nvGrpSpPr>
        <p:grpSpPr>
          <a:xfrm>
            <a:off x="8382634" y="2923542"/>
            <a:ext cx="822960" cy="914400"/>
            <a:chOff x="6886619" y="2854960"/>
            <a:chExt cx="822960" cy="914400"/>
          </a:xfrm>
        </p:grpSpPr>
        <p:sp>
          <p:nvSpPr>
            <p:cNvPr id="57" name="Rectangle 56"/>
            <p:cNvSpPr/>
            <p:nvPr/>
          </p:nvSpPr>
          <p:spPr>
            <a:xfrm>
              <a:off x="6978059" y="2946400"/>
              <a:ext cx="731520" cy="731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206659" y="285496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206659" y="367792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886619" y="325453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7169577" y="2947669"/>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2" name="TextBox 61"/>
            <p:cNvSpPr txBox="1"/>
            <p:nvPr/>
          </p:nvSpPr>
          <p:spPr>
            <a:xfrm>
              <a:off x="7169577" y="3463605"/>
              <a:ext cx="357369" cy="214315"/>
            </a:xfrm>
            <a:prstGeom prst="rect">
              <a:avLst/>
            </a:prstGeom>
            <a:noFill/>
          </p:spPr>
          <p:txBody>
            <a:bodyPr wrap="square" lIns="27432" tIns="9144" rIns="27432" bIns="9144" rtlCol="0" anchor="ctr" anchorCtr="0">
              <a:noAutofit/>
            </a:bodyPr>
            <a:lstStyle/>
            <a:p>
              <a:pPr algn="ctr"/>
              <a:r>
                <a:rPr lang="en-US" sz="1600" dirty="0"/>
                <a:t>N</a:t>
              </a:r>
            </a:p>
          </p:txBody>
        </p:sp>
        <p:sp>
          <p:nvSpPr>
            <p:cNvPr id="63" name="TextBox 62"/>
            <p:cNvSpPr txBox="1"/>
            <p:nvPr/>
          </p:nvSpPr>
          <p:spPr>
            <a:xfrm>
              <a:off x="6978059" y="3170083"/>
              <a:ext cx="184741" cy="301621"/>
            </a:xfrm>
            <a:prstGeom prst="rect">
              <a:avLst/>
            </a:prstGeom>
            <a:noFill/>
          </p:spPr>
          <p:txBody>
            <a:bodyPr wrap="square" lIns="27432" tIns="27432" rIns="27432" bIns="27432" rtlCol="0">
              <a:spAutoFit/>
            </a:bodyPr>
            <a:lstStyle/>
            <a:p>
              <a:pPr algn="ctr"/>
              <a:r>
                <a:rPr lang="en-US" sz="1600" dirty="0"/>
                <a:t>1</a:t>
              </a:r>
            </a:p>
          </p:txBody>
        </p:sp>
      </p:grpSp>
      <p:grpSp>
        <p:nvGrpSpPr>
          <p:cNvPr id="64" name="Group 63"/>
          <p:cNvGrpSpPr/>
          <p:nvPr/>
        </p:nvGrpSpPr>
        <p:grpSpPr>
          <a:xfrm>
            <a:off x="9575706" y="2923542"/>
            <a:ext cx="910654" cy="822960"/>
            <a:chOff x="8051706" y="2854960"/>
            <a:chExt cx="910654" cy="822960"/>
          </a:xfrm>
        </p:grpSpPr>
        <p:sp>
          <p:nvSpPr>
            <p:cNvPr id="65" name="Rectangle 64"/>
            <p:cNvSpPr/>
            <p:nvPr/>
          </p:nvSpPr>
          <p:spPr>
            <a:xfrm>
              <a:off x="8143146" y="2946400"/>
              <a:ext cx="731520" cy="731520"/>
            </a:xfrm>
            <a:prstGeom prst="rect">
              <a:avLst/>
            </a:prstGeom>
            <a:solidFill>
              <a:srgbClr val="ED9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463186" y="285496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143146" y="3148809"/>
              <a:ext cx="235224" cy="301621"/>
            </a:xfrm>
            <a:prstGeom prst="rect">
              <a:avLst/>
            </a:prstGeom>
            <a:noFill/>
          </p:spPr>
          <p:txBody>
            <a:bodyPr wrap="square" lIns="27432" tIns="27432" rIns="27432" bIns="27432" rtlCol="0">
              <a:spAutoFit/>
            </a:bodyPr>
            <a:lstStyle/>
            <a:p>
              <a:pPr algn="ctr"/>
              <a:r>
                <a:rPr lang="en-US" sz="1600" dirty="0"/>
                <a:t>W</a:t>
              </a:r>
            </a:p>
          </p:txBody>
        </p:sp>
        <p:sp>
          <p:nvSpPr>
            <p:cNvPr id="68" name="TextBox 67"/>
            <p:cNvSpPr txBox="1"/>
            <p:nvPr/>
          </p:nvSpPr>
          <p:spPr>
            <a:xfrm>
              <a:off x="8637061" y="3148808"/>
              <a:ext cx="235224" cy="301621"/>
            </a:xfrm>
            <a:prstGeom prst="rect">
              <a:avLst/>
            </a:prstGeom>
            <a:noFill/>
          </p:spPr>
          <p:txBody>
            <a:bodyPr wrap="square" lIns="27432" tIns="27432" rIns="27432" bIns="27432" rtlCol="0">
              <a:spAutoFit/>
            </a:bodyPr>
            <a:lstStyle/>
            <a:p>
              <a:pPr algn="ctr"/>
              <a:r>
                <a:rPr lang="en-US" sz="1600" dirty="0"/>
                <a:t>W</a:t>
              </a:r>
            </a:p>
          </p:txBody>
        </p:sp>
        <p:sp>
          <p:nvSpPr>
            <p:cNvPr id="69" name="TextBox 68"/>
            <p:cNvSpPr txBox="1"/>
            <p:nvPr/>
          </p:nvSpPr>
          <p:spPr>
            <a:xfrm>
              <a:off x="8327887" y="2946400"/>
              <a:ext cx="357369" cy="214315"/>
            </a:xfrm>
            <a:prstGeom prst="rect">
              <a:avLst/>
            </a:prstGeom>
            <a:noFill/>
          </p:spPr>
          <p:txBody>
            <a:bodyPr wrap="square" lIns="27432" tIns="9144" rIns="27432" bIns="9144" rtlCol="0" anchor="ctr" anchorCtr="0">
              <a:noAutofit/>
            </a:bodyPr>
            <a:lstStyle/>
            <a:p>
              <a:pPr algn="ctr"/>
              <a:r>
                <a:rPr lang="en-US" sz="1600" dirty="0"/>
                <a:t>0</a:t>
              </a:r>
            </a:p>
          </p:txBody>
        </p:sp>
        <p:sp>
          <p:nvSpPr>
            <p:cNvPr id="70" name="Rectangle 69"/>
            <p:cNvSpPr/>
            <p:nvPr/>
          </p:nvSpPr>
          <p:spPr>
            <a:xfrm rot="5400000">
              <a:off x="7960266"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rot="5400000">
              <a:off x="8779480" y="3254534"/>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9682900" y="1205696"/>
            <a:ext cx="715766" cy="369332"/>
          </a:xfrm>
          <a:prstGeom prst="rect">
            <a:avLst/>
          </a:prstGeom>
          <a:noFill/>
        </p:spPr>
        <p:txBody>
          <a:bodyPr wrap="square" rtlCol="0">
            <a:spAutoFit/>
          </a:bodyPr>
          <a:lstStyle/>
          <a:p>
            <a:r>
              <a:rPr lang="en-US" dirty="0"/>
              <a:t>seed</a:t>
            </a:r>
          </a:p>
        </p:txBody>
      </p:sp>
      <p:cxnSp>
        <p:nvCxnSpPr>
          <p:cNvPr id="73" name="Straight Arrow Connector 72"/>
          <p:cNvCxnSpPr/>
          <p:nvPr/>
        </p:nvCxnSpPr>
        <p:spPr>
          <a:xfrm flipH="1">
            <a:off x="9717229" y="1560281"/>
            <a:ext cx="151741" cy="2735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7" name="Group 156"/>
          <p:cNvGrpSpPr/>
          <p:nvPr/>
        </p:nvGrpSpPr>
        <p:grpSpPr>
          <a:xfrm>
            <a:off x="8580762" y="4292849"/>
            <a:ext cx="444357" cy="457182"/>
            <a:chOff x="7056761" y="4225943"/>
            <a:chExt cx="444357" cy="457182"/>
          </a:xfrm>
        </p:grpSpPr>
        <p:sp>
          <p:nvSpPr>
            <p:cNvPr id="147" name="Straight Connector 146"/>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8" name="Freeform 147"/>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49" name="Straight Connector 148"/>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0" name="Straight Connector 149"/>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1" name="Straight Connector 150"/>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2" name="Freeform 151"/>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53" name="Freeform 152"/>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54" name="TextBox 153"/>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55" name="TextBox 154"/>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56" name="TextBox 155"/>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3" name="Oval 142"/>
          <p:cNvSpPr/>
          <p:nvPr/>
        </p:nvSpPr>
        <p:spPr>
          <a:xfrm>
            <a:off x="8450855" y="4443804"/>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158" name="Group 157"/>
          <p:cNvGrpSpPr/>
          <p:nvPr/>
        </p:nvGrpSpPr>
        <p:grpSpPr>
          <a:xfrm>
            <a:off x="9782813" y="4289018"/>
            <a:ext cx="444357" cy="457182"/>
            <a:chOff x="7056761" y="4225943"/>
            <a:chExt cx="444357" cy="457182"/>
          </a:xfrm>
        </p:grpSpPr>
        <p:sp>
          <p:nvSpPr>
            <p:cNvPr id="159" name="Straight Connector 158"/>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0" name="Freeform 159"/>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1" name="Straight Connector 160"/>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2" name="Straight Connector 161"/>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3" name="Straight Connector 162"/>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4" name="Freeform 163"/>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65" name="Freeform 164"/>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66" name="TextBox 165"/>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67" name="TextBox 166"/>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a:latin typeface="Arial" pitchFamily="34"/>
                  <a:ea typeface="Arial" pitchFamily="34"/>
                  <a:cs typeface="Arial" pitchFamily="34"/>
                </a:rPr>
                <a:t>Σ</a:t>
              </a:r>
            </a:p>
          </p:txBody>
        </p:sp>
        <p:sp>
          <p:nvSpPr>
            <p:cNvPr id="168" name="TextBox 167"/>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4" name="Oval 143"/>
          <p:cNvSpPr/>
          <p:nvPr/>
        </p:nvSpPr>
        <p:spPr>
          <a:xfrm>
            <a:off x="9644582" y="4447453"/>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p:cNvGrpSpPr/>
          <p:nvPr/>
        </p:nvGrpSpPr>
        <p:grpSpPr>
          <a:xfrm>
            <a:off x="9776220" y="5509615"/>
            <a:ext cx="444357" cy="457182"/>
            <a:chOff x="7056761" y="4225943"/>
            <a:chExt cx="444357" cy="457182"/>
          </a:xfrm>
        </p:grpSpPr>
        <p:sp>
          <p:nvSpPr>
            <p:cNvPr id="170" name="Straight Connector 169"/>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1" name="Freeform 170"/>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2" name="Straight Connector 171"/>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3" name="Straight Connector 172"/>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4" name="Straight Connector 173"/>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5" name="Freeform 174"/>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76" name="Freeform 175"/>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77" name="TextBox 176"/>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78" name="TextBox 177"/>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79" name="TextBox 178"/>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45" name="Oval 144"/>
          <p:cNvSpPr/>
          <p:nvPr/>
        </p:nvSpPr>
        <p:spPr>
          <a:xfrm>
            <a:off x="9644582" y="5657359"/>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8581991" y="5498301"/>
            <a:ext cx="444357" cy="457182"/>
            <a:chOff x="7056761" y="4225943"/>
            <a:chExt cx="444357" cy="457182"/>
          </a:xfrm>
        </p:grpSpPr>
        <p:sp>
          <p:nvSpPr>
            <p:cNvPr id="182" name="Straight Connector 181"/>
            <p:cNvSpPr/>
            <p:nvPr/>
          </p:nvSpPr>
          <p:spPr>
            <a:xfrm flipH="1" flipV="1">
              <a:off x="7404637" y="4491447"/>
              <a:ext cx="15121" cy="1368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3" name="Freeform 182"/>
            <p:cNvSpPr/>
            <p:nvPr/>
          </p:nvSpPr>
          <p:spPr>
            <a:xfrm>
              <a:off x="7176872" y="4225943"/>
              <a:ext cx="75240" cy="72360"/>
            </a:xfrm>
            <a:custGeom>
              <a:avLst/>
              <a:gdLst/>
              <a:ahLst/>
              <a:cxnLst>
                <a:cxn ang="3cd4">
                  <a:pos x="hc" y="t"/>
                </a:cxn>
                <a:cxn ang="cd2">
                  <a:pos x="l" y="vc"/>
                </a:cxn>
                <a:cxn ang="cd4">
                  <a:pos x="hc" y="b"/>
                </a:cxn>
                <a:cxn ang="0">
                  <a:pos x="r" y="vc"/>
                </a:cxn>
              </a:cxnLst>
              <a:rect l="l" t="t" r="r" b="b"/>
              <a:pathLst>
                <a:path w="210" h="202" fill="none">
                  <a:moveTo>
                    <a:pt x="95" y="202"/>
                  </a:moveTo>
                  <a:lnTo>
                    <a:pt x="0" y="83"/>
                  </a:lnTo>
                  <a:lnTo>
                    <a:pt x="79" y="0"/>
                  </a:lnTo>
                  <a:lnTo>
                    <a:pt x="210" y="0"/>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4" name="Straight Connector 183"/>
            <p:cNvSpPr/>
            <p:nvPr/>
          </p:nvSpPr>
          <p:spPr>
            <a:xfrm flipH="1">
              <a:off x="7419758" y="4505127"/>
              <a:ext cx="81360" cy="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5" name="Straight Connector 184"/>
            <p:cNvSpPr/>
            <p:nvPr/>
          </p:nvSpPr>
          <p:spPr>
            <a:xfrm flipV="1">
              <a:off x="7312729" y="4623559"/>
              <a:ext cx="0" cy="59566"/>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6" name="Straight Connector 185"/>
            <p:cNvSpPr/>
            <p:nvPr/>
          </p:nvSpPr>
          <p:spPr>
            <a:xfrm flipH="1" flipV="1">
              <a:off x="7294729" y="4604120"/>
              <a:ext cx="18000" cy="19440"/>
            </a:xfrm>
            <a:prstGeom prst="line">
              <a:avLst/>
            </a:pr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7" name="Freeform 186"/>
            <p:cNvSpPr/>
            <p:nvPr/>
          </p:nvSpPr>
          <p:spPr>
            <a:xfrm rot="18900000" flipH="1">
              <a:off x="7126639" y="4317581"/>
              <a:ext cx="255600" cy="26991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9000">
              <a:solidFill>
                <a:srgbClr val="000000"/>
              </a:solidFill>
              <a:prstDash val="solid"/>
            </a:ln>
          </p:spPr>
          <p:txBody>
            <a:bodyPr vert="horz" lIns="4320" tIns="4320" rIns="0" bIns="4320" anchor="ctr" anchorCtr="0" compatLnSpc="0"/>
            <a:lstStyle/>
            <a:p>
              <a:pPr hangingPunct="0"/>
              <a:endParaRPr lang="en-US">
                <a:latin typeface="Arial" pitchFamily="18"/>
                <a:ea typeface="Andale Sans UI" pitchFamily="2"/>
                <a:cs typeface="Tahoma" pitchFamily="2"/>
              </a:endParaRPr>
            </a:p>
          </p:txBody>
        </p:sp>
        <p:sp>
          <p:nvSpPr>
            <p:cNvPr id="188" name="Freeform 187"/>
            <p:cNvSpPr/>
            <p:nvPr/>
          </p:nvSpPr>
          <p:spPr>
            <a:xfrm>
              <a:off x="7056761" y="4365399"/>
              <a:ext cx="63720" cy="55800"/>
            </a:xfrm>
            <a:custGeom>
              <a:avLst/>
              <a:gdLst/>
              <a:ahLst/>
              <a:cxnLst>
                <a:cxn ang="3cd4">
                  <a:pos x="hc" y="t"/>
                </a:cxn>
                <a:cxn ang="cd2">
                  <a:pos x="l" y="vc"/>
                </a:cxn>
                <a:cxn ang="cd4">
                  <a:pos x="hc" y="b"/>
                </a:cxn>
                <a:cxn ang="0">
                  <a:pos x="r" y="vc"/>
                </a:cxn>
              </a:cxnLst>
              <a:rect l="l" t="t" r="r" b="b"/>
              <a:pathLst>
                <a:path w="178" h="156" fill="none">
                  <a:moveTo>
                    <a:pt x="178" y="58"/>
                  </a:moveTo>
                  <a:lnTo>
                    <a:pt x="119" y="0"/>
                  </a:lnTo>
                  <a:lnTo>
                    <a:pt x="0" y="116"/>
                  </a:lnTo>
                  <a:lnTo>
                    <a:pt x="1" y="156"/>
                  </a:lnTo>
                </a:path>
              </a:pathLst>
            </a:custGeom>
            <a:noFill/>
            <a:ln w="9000">
              <a:solidFill>
                <a:srgbClr val="000000"/>
              </a:solidFill>
              <a:prstDash val="solid"/>
            </a:ln>
          </p:spPr>
          <p:txBody>
            <a:bodyPr vert="horz" lIns="94320" tIns="49320" rIns="94320" bIns="49320" anchor="ctr" anchorCtr="1" compatLnSpc="0"/>
            <a:lstStyle/>
            <a:p>
              <a:pPr hangingPunct="0"/>
              <a:endParaRPr lang="en-US">
                <a:latin typeface="Arial" pitchFamily="18"/>
                <a:ea typeface="Andale Sans UI" pitchFamily="2"/>
                <a:cs typeface="Tahoma" pitchFamily="2"/>
              </a:endParaRPr>
            </a:p>
          </p:txBody>
        </p:sp>
        <p:sp>
          <p:nvSpPr>
            <p:cNvPr id="189" name="TextBox 188"/>
            <p:cNvSpPr txBox="1"/>
            <p:nvPr/>
          </p:nvSpPr>
          <p:spPr>
            <a:xfrm rot="2700000">
              <a:off x="7133905" y="4378051"/>
              <a:ext cx="57240" cy="78840"/>
            </a:xfrm>
            <a:prstGeom prst="rect">
              <a:avLst/>
            </a:prstGeom>
            <a:noFill/>
            <a:ln>
              <a:noFill/>
            </a:ln>
          </p:spPr>
          <p:txBody>
            <a:bodyPr vert="horz" lIns="0" tIns="0" rIns="0" bIns="0" anchor="ctr" compatLnSpc="0"/>
            <a:lstStyle/>
            <a:p>
              <a:pPr hangingPunct="0"/>
              <a:r>
                <a:rPr lang="en-US" sz="800" b="1">
                  <a:latin typeface="Arial" pitchFamily="18"/>
                  <a:ea typeface="Andale Sans UI" pitchFamily="2"/>
                  <a:cs typeface="Tahoma" pitchFamily="2"/>
                </a:rPr>
                <a:t>c</a:t>
              </a:r>
            </a:p>
          </p:txBody>
        </p:sp>
        <p:sp>
          <p:nvSpPr>
            <p:cNvPr id="190" name="TextBox 189"/>
            <p:cNvSpPr txBox="1"/>
            <p:nvPr/>
          </p:nvSpPr>
          <p:spPr>
            <a:xfrm rot="2700000">
              <a:off x="7191818" y="4312907"/>
              <a:ext cx="5796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Σ</a:t>
              </a:r>
            </a:p>
          </p:txBody>
        </p:sp>
        <p:sp>
          <p:nvSpPr>
            <p:cNvPr id="191" name="TextBox 190"/>
            <p:cNvSpPr txBox="1"/>
            <p:nvPr/>
          </p:nvSpPr>
          <p:spPr>
            <a:xfrm rot="2700000">
              <a:off x="7197091" y="4432302"/>
              <a:ext cx="164520" cy="87840"/>
            </a:xfrm>
            <a:prstGeom prst="rect">
              <a:avLst/>
            </a:prstGeom>
            <a:noFill/>
            <a:ln>
              <a:noFill/>
            </a:ln>
          </p:spPr>
          <p:txBody>
            <a:bodyPr vert="horz" lIns="0" tIns="0" rIns="0" bIns="0" anchor="ctr" compatLnSpc="0"/>
            <a:lstStyle/>
            <a:p>
              <a:pPr hangingPunct="0"/>
              <a:r>
                <a:rPr lang="en-US" sz="800" b="1" dirty="0">
                  <a:latin typeface="Arial" pitchFamily="34"/>
                  <a:ea typeface="Arial" pitchFamily="34"/>
                  <a:cs typeface="Arial" pitchFamily="34"/>
                </a:rPr>
                <a:t>HA</a:t>
              </a:r>
            </a:p>
          </p:txBody>
        </p:sp>
      </p:grpSp>
      <p:sp>
        <p:nvSpPr>
          <p:cNvPr id="192" name="TextBox 191"/>
          <p:cNvSpPr txBox="1"/>
          <p:nvPr/>
        </p:nvSpPr>
        <p:spPr>
          <a:xfrm>
            <a:off x="8382634" y="5019676"/>
            <a:ext cx="2103726" cy="276999"/>
          </a:xfrm>
          <a:prstGeom prst="rect">
            <a:avLst/>
          </a:prstGeom>
          <a:noFill/>
        </p:spPr>
        <p:txBody>
          <a:bodyPr wrap="square" rtlCol="0">
            <a:spAutoFit/>
          </a:bodyPr>
          <a:lstStyle/>
          <a:p>
            <a:pPr algn="ctr"/>
            <a:r>
              <a:rPr lang="en-US" sz="1200" dirty="0"/>
              <a:t>change function to </a:t>
            </a:r>
            <a:r>
              <a:rPr lang="en-US" sz="1200" b="1" dirty="0"/>
              <a:t>half-adder</a:t>
            </a:r>
          </a:p>
        </p:txBody>
      </p:sp>
      <p:cxnSp>
        <p:nvCxnSpPr>
          <p:cNvPr id="194" name="Straight Arrow Connector 193"/>
          <p:cNvCxnSpPr/>
          <p:nvPr/>
        </p:nvCxnSpPr>
        <p:spPr>
          <a:xfrm flipH="1" flipV="1">
            <a:off x="9206228" y="4924498"/>
            <a:ext cx="128272" cy="15709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V="1">
            <a:off x="9546432" y="4923864"/>
            <a:ext cx="120715" cy="1577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p:nvPr/>
        </p:nvCxnSpPr>
        <p:spPr>
          <a:xfrm flipH="1">
            <a:off x="9204866" y="5233988"/>
            <a:ext cx="129635" cy="1728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a:off x="9529764" y="5233988"/>
            <a:ext cx="138400" cy="17223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33" name="Group 232"/>
          <p:cNvGrpSpPr/>
          <p:nvPr/>
        </p:nvGrpSpPr>
        <p:grpSpPr>
          <a:xfrm>
            <a:off x="8067281" y="-98902"/>
            <a:ext cx="507505" cy="6336165"/>
            <a:chOff x="6543280" y="-98902"/>
            <a:chExt cx="507505" cy="6336165"/>
          </a:xfrm>
        </p:grpSpPr>
        <p:sp>
          <p:nvSpPr>
            <p:cNvPr id="213" name="TextBox 212"/>
            <p:cNvSpPr txBox="1"/>
            <p:nvPr/>
          </p:nvSpPr>
          <p:spPr>
            <a:xfrm>
              <a:off x="6558755" y="5867931"/>
              <a:ext cx="299245" cy="369332"/>
            </a:xfrm>
            <a:prstGeom prst="rect">
              <a:avLst/>
            </a:prstGeom>
            <a:noFill/>
          </p:spPr>
          <p:txBody>
            <a:bodyPr wrap="square" rtlCol="0">
              <a:spAutoFit/>
            </a:bodyPr>
            <a:lstStyle/>
            <a:p>
              <a:r>
                <a:rPr lang="en-US" dirty="0">
                  <a:solidFill>
                    <a:srgbClr val="C00000"/>
                  </a:solidFill>
                </a:rPr>
                <a:t>0</a:t>
              </a:r>
            </a:p>
          </p:txBody>
        </p:sp>
        <p:sp>
          <p:nvSpPr>
            <p:cNvPr id="214" name="TextBox 213"/>
            <p:cNvSpPr txBox="1"/>
            <p:nvPr/>
          </p:nvSpPr>
          <p:spPr>
            <a:xfrm>
              <a:off x="6552406" y="5439331"/>
              <a:ext cx="299245" cy="369332"/>
            </a:xfrm>
            <a:prstGeom prst="rect">
              <a:avLst/>
            </a:prstGeom>
            <a:noFill/>
          </p:spPr>
          <p:txBody>
            <a:bodyPr wrap="square" rtlCol="0">
              <a:spAutoFit/>
            </a:bodyPr>
            <a:lstStyle/>
            <a:p>
              <a:r>
                <a:rPr lang="en-US" dirty="0">
                  <a:solidFill>
                    <a:srgbClr val="C00000"/>
                  </a:solidFill>
                </a:rPr>
                <a:t>1</a:t>
              </a:r>
            </a:p>
          </p:txBody>
        </p:sp>
        <p:sp>
          <p:nvSpPr>
            <p:cNvPr id="215" name="TextBox 214"/>
            <p:cNvSpPr txBox="1"/>
            <p:nvPr/>
          </p:nvSpPr>
          <p:spPr>
            <a:xfrm>
              <a:off x="6561532" y="5011236"/>
              <a:ext cx="299245" cy="369332"/>
            </a:xfrm>
            <a:prstGeom prst="rect">
              <a:avLst/>
            </a:prstGeom>
            <a:noFill/>
          </p:spPr>
          <p:txBody>
            <a:bodyPr wrap="square" rtlCol="0">
              <a:spAutoFit/>
            </a:bodyPr>
            <a:lstStyle/>
            <a:p>
              <a:r>
                <a:rPr lang="en-US" dirty="0">
                  <a:solidFill>
                    <a:srgbClr val="C00000"/>
                  </a:solidFill>
                </a:rPr>
                <a:t>2</a:t>
              </a:r>
            </a:p>
          </p:txBody>
        </p:sp>
        <p:sp>
          <p:nvSpPr>
            <p:cNvPr id="216" name="TextBox 215"/>
            <p:cNvSpPr txBox="1"/>
            <p:nvPr/>
          </p:nvSpPr>
          <p:spPr>
            <a:xfrm>
              <a:off x="6558754" y="4584462"/>
              <a:ext cx="299245" cy="369332"/>
            </a:xfrm>
            <a:prstGeom prst="rect">
              <a:avLst/>
            </a:prstGeom>
            <a:noFill/>
          </p:spPr>
          <p:txBody>
            <a:bodyPr wrap="square" rtlCol="0">
              <a:spAutoFit/>
            </a:bodyPr>
            <a:lstStyle/>
            <a:p>
              <a:r>
                <a:rPr lang="en-US" dirty="0">
                  <a:solidFill>
                    <a:srgbClr val="C00000"/>
                  </a:solidFill>
                </a:rPr>
                <a:t>3</a:t>
              </a:r>
            </a:p>
          </p:txBody>
        </p:sp>
        <p:sp>
          <p:nvSpPr>
            <p:cNvPr id="217" name="TextBox 216"/>
            <p:cNvSpPr txBox="1"/>
            <p:nvPr/>
          </p:nvSpPr>
          <p:spPr>
            <a:xfrm>
              <a:off x="6558755" y="4163157"/>
              <a:ext cx="299245" cy="369332"/>
            </a:xfrm>
            <a:prstGeom prst="rect">
              <a:avLst/>
            </a:prstGeom>
            <a:noFill/>
          </p:spPr>
          <p:txBody>
            <a:bodyPr wrap="square" rtlCol="0">
              <a:spAutoFit/>
            </a:bodyPr>
            <a:lstStyle/>
            <a:p>
              <a:r>
                <a:rPr lang="en-US" dirty="0">
                  <a:solidFill>
                    <a:srgbClr val="C00000"/>
                  </a:solidFill>
                </a:rPr>
                <a:t>4</a:t>
              </a:r>
            </a:p>
          </p:txBody>
        </p:sp>
        <p:sp>
          <p:nvSpPr>
            <p:cNvPr id="218" name="TextBox 217"/>
            <p:cNvSpPr txBox="1"/>
            <p:nvPr/>
          </p:nvSpPr>
          <p:spPr>
            <a:xfrm>
              <a:off x="6552406" y="3734557"/>
              <a:ext cx="299245" cy="369332"/>
            </a:xfrm>
            <a:prstGeom prst="rect">
              <a:avLst/>
            </a:prstGeom>
            <a:noFill/>
          </p:spPr>
          <p:txBody>
            <a:bodyPr wrap="square" rtlCol="0">
              <a:spAutoFit/>
            </a:bodyPr>
            <a:lstStyle/>
            <a:p>
              <a:r>
                <a:rPr lang="en-US" dirty="0">
                  <a:solidFill>
                    <a:srgbClr val="C00000"/>
                  </a:solidFill>
                </a:rPr>
                <a:t>5</a:t>
              </a:r>
            </a:p>
          </p:txBody>
        </p:sp>
        <p:sp>
          <p:nvSpPr>
            <p:cNvPr id="219" name="TextBox 218"/>
            <p:cNvSpPr txBox="1"/>
            <p:nvPr/>
          </p:nvSpPr>
          <p:spPr>
            <a:xfrm>
              <a:off x="6561532" y="3306462"/>
              <a:ext cx="299245" cy="369332"/>
            </a:xfrm>
            <a:prstGeom prst="rect">
              <a:avLst/>
            </a:prstGeom>
            <a:noFill/>
          </p:spPr>
          <p:txBody>
            <a:bodyPr wrap="square" rtlCol="0">
              <a:spAutoFit/>
            </a:bodyPr>
            <a:lstStyle/>
            <a:p>
              <a:r>
                <a:rPr lang="en-US" dirty="0">
                  <a:solidFill>
                    <a:srgbClr val="C00000"/>
                  </a:solidFill>
                </a:rPr>
                <a:t>6</a:t>
              </a:r>
            </a:p>
          </p:txBody>
        </p:sp>
        <p:sp>
          <p:nvSpPr>
            <p:cNvPr id="220" name="TextBox 219"/>
            <p:cNvSpPr txBox="1"/>
            <p:nvPr/>
          </p:nvSpPr>
          <p:spPr>
            <a:xfrm>
              <a:off x="6558754" y="2879688"/>
              <a:ext cx="299245" cy="369332"/>
            </a:xfrm>
            <a:prstGeom prst="rect">
              <a:avLst/>
            </a:prstGeom>
            <a:noFill/>
          </p:spPr>
          <p:txBody>
            <a:bodyPr wrap="square" rtlCol="0">
              <a:spAutoFit/>
            </a:bodyPr>
            <a:lstStyle/>
            <a:p>
              <a:r>
                <a:rPr lang="en-US" dirty="0">
                  <a:solidFill>
                    <a:srgbClr val="C00000"/>
                  </a:solidFill>
                </a:rPr>
                <a:t>7</a:t>
              </a:r>
            </a:p>
          </p:txBody>
        </p:sp>
        <p:sp>
          <p:nvSpPr>
            <p:cNvPr id="221" name="TextBox 220"/>
            <p:cNvSpPr txBox="1"/>
            <p:nvPr/>
          </p:nvSpPr>
          <p:spPr>
            <a:xfrm>
              <a:off x="6549629" y="2448442"/>
              <a:ext cx="299245" cy="369332"/>
            </a:xfrm>
            <a:prstGeom prst="rect">
              <a:avLst/>
            </a:prstGeom>
            <a:noFill/>
          </p:spPr>
          <p:txBody>
            <a:bodyPr wrap="square" rtlCol="0">
              <a:spAutoFit/>
            </a:bodyPr>
            <a:lstStyle/>
            <a:p>
              <a:r>
                <a:rPr lang="en-US" dirty="0">
                  <a:solidFill>
                    <a:srgbClr val="C00000"/>
                  </a:solidFill>
                </a:rPr>
                <a:t>8</a:t>
              </a:r>
            </a:p>
          </p:txBody>
        </p:sp>
        <p:sp>
          <p:nvSpPr>
            <p:cNvPr id="222" name="TextBox 221"/>
            <p:cNvSpPr txBox="1"/>
            <p:nvPr/>
          </p:nvSpPr>
          <p:spPr>
            <a:xfrm>
              <a:off x="6543280" y="2019842"/>
              <a:ext cx="299245" cy="369332"/>
            </a:xfrm>
            <a:prstGeom prst="rect">
              <a:avLst/>
            </a:prstGeom>
            <a:noFill/>
          </p:spPr>
          <p:txBody>
            <a:bodyPr wrap="square" rtlCol="0">
              <a:spAutoFit/>
            </a:bodyPr>
            <a:lstStyle/>
            <a:p>
              <a:r>
                <a:rPr lang="en-US" dirty="0">
                  <a:solidFill>
                    <a:srgbClr val="C00000"/>
                  </a:solidFill>
                </a:rPr>
                <a:t>9</a:t>
              </a:r>
            </a:p>
          </p:txBody>
        </p:sp>
        <p:sp>
          <p:nvSpPr>
            <p:cNvPr id="223" name="TextBox 222"/>
            <p:cNvSpPr txBox="1"/>
            <p:nvPr/>
          </p:nvSpPr>
          <p:spPr>
            <a:xfrm>
              <a:off x="6552406" y="1591747"/>
              <a:ext cx="488749" cy="369332"/>
            </a:xfrm>
            <a:prstGeom prst="rect">
              <a:avLst/>
            </a:prstGeom>
            <a:noFill/>
          </p:spPr>
          <p:txBody>
            <a:bodyPr wrap="square" rtlCol="0">
              <a:spAutoFit/>
            </a:bodyPr>
            <a:lstStyle/>
            <a:p>
              <a:r>
                <a:rPr lang="en-US" dirty="0">
                  <a:solidFill>
                    <a:srgbClr val="C00000"/>
                  </a:solidFill>
                </a:rPr>
                <a:t>10</a:t>
              </a:r>
            </a:p>
          </p:txBody>
        </p:sp>
        <p:sp>
          <p:nvSpPr>
            <p:cNvPr id="229" name="TextBox 228"/>
            <p:cNvSpPr txBox="1"/>
            <p:nvPr/>
          </p:nvSpPr>
          <p:spPr>
            <a:xfrm>
              <a:off x="6562036" y="1164579"/>
              <a:ext cx="488749" cy="369332"/>
            </a:xfrm>
            <a:prstGeom prst="rect">
              <a:avLst/>
            </a:prstGeom>
            <a:noFill/>
          </p:spPr>
          <p:txBody>
            <a:bodyPr wrap="square" rtlCol="0">
              <a:spAutoFit/>
            </a:bodyPr>
            <a:lstStyle/>
            <a:p>
              <a:r>
                <a:rPr lang="en-US" dirty="0">
                  <a:solidFill>
                    <a:srgbClr val="C00000"/>
                  </a:solidFill>
                </a:rPr>
                <a:t>11</a:t>
              </a:r>
            </a:p>
          </p:txBody>
        </p:sp>
        <p:sp>
          <p:nvSpPr>
            <p:cNvPr id="230" name="TextBox 229"/>
            <p:cNvSpPr txBox="1"/>
            <p:nvPr/>
          </p:nvSpPr>
          <p:spPr>
            <a:xfrm>
              <a:off x="6561931" y="759353"/>
              <a:ext cx="488749" cy="369332"/>
            </a:xfrm>
            <a:prstGeom prst="rect">
              <a:avLst/>
            </a:prstGeom>
            <a:noFill/>
          </p:spPr>
          <p:txBody>
            <a:bodyPr wrap="square" rtlCol="0">
              <a:spAutoFit/>
            </a:bodyPr>
            <a:lstStyle/>
            <a:p>
              <a:r>
                <a:rPr lang="en-US" dirty="0">
                  <a:solidFill>
                    <a:srgbClr val="C00000"/>
                  </a:solidFill>
                </a:rPr>
                <a:t>12</a:t>
              </a:r>
            </a:p>
          </p:txBody>
        </p:sp>
        <p:sp>
          <p:nvSpPr>
            <p:cNvPr id="231" name="TextBox 230"/>
            <p:cNvSpPr txBox="1"/>
            <p:nvPr/>
          </p:nvSpPr>
          <p:spPr>
            <a:xfrm>
              <a:off x="6561931" y="315397"/>
              <a:ext cx="488749" cy="369332"/>
            </a:xfrm>
            <a:prstGeom prst="rect">
              <a:avLst/>
            </a:prstGeom>
            <a:noFill/>
          </p:spPr>
          <p:txBody>
            <a:bodyPr wrap="square" rtlCol="0">
              <a:spAutoFit/>
            </a:bodyPr>
            <a:lstStyle/>
            <a:p>
              <a:r>
                <a:rPr lang="en-US" dirty="0">
                  <a:solidFill>
                    <a:srgbClr val="C00000"/>
                  </a:solidFill>
                </a:rPr>
                <a:t>13</a:t>
              </a:r>
            </a:p>
          </p:txBody>
        </p:sp>
        <p:sp>
          <p:nvSpPr>
            <p:cNvPr id="232" name="TextBox 231"/>
            <p:cNvSpPr txBox="1"/>
            <p:nvPr/>
          </p:nvSpPr>
          <p:spPr>
            <a:xfrm>
              <a:off x="6561931" y="-98902"/>
              <a:ext cx="488749" cy="369332"/>
            </a:xfrm>
            <a:prstGeom prst="rect">
              <a:avLst/>
            </a:prstGeom>
            <a:noFill/>
          </p:spPr>
          <p:txBody>
            <a:bodyPr wrap="square" rtlCol="0">
              <a:spAutoFit/>
            </a:bodyPr>
            <a:lstStyle/>
            <a:p>
              <a:r>
                <a:rPr lang="en-US" dirty="0">
                  <a:solidFill>
                    <a:srgbClr val="C00000"/>
                  </a:solidFill>
                </a:rPr>
                <a:t>14</a:t>
              </a:r>
            </a:p>
          </p:txBody>
        </p:sp>
      </p:grpSp>
      <p:sp>
        <p:nvSpPr>
          <p:cNvPr id="180" name="Oval 179"/>
          <p:cNvSpPr/>
          <p:nvPr/>
        </p:nvSpPr>
        <p:spPr>
          <a:xfrm>
            <a:off x="8450855" y="5663185"/>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244" name="Group 243">
            <a:extLst>
              <a:ext uri="{FF2B5EF4-FFF2-40B4-BE49-F238E27FC236}">
                <a16:creationId xmlns:a16="http://schemas.microsoft.com/office/drawing/2014/main" id="{84A241DD-1B86-4B26-94C3-D8F863ACB60B}"/>
              </a:ext>
            </a:extLst>
          </p:cNvPr>
          <p:cNvGrpSpPr/>
          <p:nvPr/>
        </p:nvGrpSpPr>
        <p:grpSpPr>
          <a:xfrm>
            <a:off x="-176689" y="-161925"/>
            <a:ext cx="8259444" cy="6405561"/>
            <a:chOff x="-176689" y="-161925"/>
            <a:chExt cx="8259444" cy="6405561"/>
          </a:xfrm>
        </p:grpSpPr>
        <p:pic>
          <p:nvPicPr>
            <p:cNvPr id="193" name="Picture 5" descr="D:\Google Drive\documents\research\tasa\video\sierpinski-N.png">
              <a:extLst>
                <a:ext uri="{FF2B5EF4-FFF2-40B4-BE49-F238E27FC236}">
                  <a16:creationId xmlns:a16="http://schemas.microsoft.com/office/drawing/2014/main" id="{26618C32-E929-4E2A-842E-219053701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8574" y="-161925"/>
              <a:ext cx="427038"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D:\Google Drive\documents\research\tasa\video\tile-11.png">
              <a:extLst>
                <a:ext uri="{FF2B5EF4-FFF2-40B4-BE49-F238E27FC236}">
                  <a16:creationId xmlns:a16="http://schemas.microsoft.com/office/drawing/2014/main" id="{DFF36F62-924F-47D1-9172-631A38168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11"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4" descr="D:\Google Drive\documents\research\tasa\video\tile-N.png">
              <a:extLst>
                <a:ext uri="{FF2B5EF4-FFF2-40B4-BE49-F238E27FC236}">
                  <a16:creationId xmlns:a16="http://schemas.microsoft.com/office/drawing/2014/main" id="{23D433D6-6066-4CD3-B6E3-EF3D0C97FC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9368" y="538162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5" descr="D:\Google Drive\documents\research\tasa\video\tile-N.png">
              <a:extLst>
                <a:ext uri="{FF2B5EF4-FFF2-40B4-BE49-F238E27FC236}">
                  <a16:creationId xmlns:a16="http://schemas.microsoft.com/office/drawing/2014/main" id="{F092F08C-B14D-45EE-B6A4-43744BCE08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750" y="4953794"/>
              <a:ext cx="427038" cy="49371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D:\Google Drive\documents\research\tasa\video\tile-W.png">
              <a:extLst>
                <a:ext uri="{FF2B5EF4-FFF2-40B4-BE49-F238E27FC236}">
                  <a16:creationId xmlns:a16="http://schemas.microsoft.com/office/drawing/2014/main" id="{4AB262D2-801E-47B5-85FF-3F009B302E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0742" y="5811043"/>
              <a:ext cx="487362" cy="427038"/>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7" descr="D:\Google Drive\documents\research\tasa\video\tile-W.png">
              <a:extLst>
                <a:ext uri="{FF2B5EF4-FFF2-40B4-BE49-F238E27FC236}">
                  <a16:creationId xmlns:a16="http://schemas.microsoft.com/office/drawing/2014/main" id="{BF4076ED-A3AE-43DC-8E50-39228BD50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3705" y="5808664"/>
              <a:ext cx="487362"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D:\Google Drive\documents\research\tasa\video\tile-W.png">
              <a:extLst>
                <a:ext uri="{FF2B5EF4-FFF2-40B4-BE49-F238E27FC236}">
                  <a16:creationId xmlns:a16="http://schemas.microsoft.com/office/drawing/2014/main" id="{0505A7AE-12AE-4FCB-BBB7-5BCA995F7F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8257" y="5807869"/>
              <a:ext cx="487363" cy="427037"/>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 descr="D:\Google Drive\documents\research\tasa\video\tile-seed-outline.png">
              <a:extLst>
                <a:ext uri="{FF2B5EF4-FFF2-40B4-BE49-F238E27FC236}">
                  <a16:creationId xmlns:a16="http://schemas.microsoft.com/office/drawing/2014/main" id="{452C4128-926B-4AAE-83FB-652B1832D9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9367" y="5810248"/>
              <a:ext cx="433388" cy="433388"/>
            </a:xfrm>
            <a:prstGeom prst="rect">
              <a:avLst/>
            </a:prstGeom>
            <a:noFill/>
            <a:extLst>
              <a:ext uri="{909E8E84-426E-40DD-AFC4-6F175D3DCCD1}">
                <a14:hiddenFill xmlns:a14="http://schemas.microsoft.com/office/drawing/2010/main">
                  <a:solidFill>
                    <a:srgbClr val="FFFFFF"/>
                  </a:solidFill>
                </a14:hiddenFill>
              </a:ext>
            </a:extLst>
          </p:spPr>
        </p:pic>
        <p:grpSp>
          <p:nvGrpSpPr>
            <p:cNvPr id="205" name="Group 204">
              <a:extLst>
                <a:ext uri="{FF2B5EF4-FFF2-40B4-BE49-F238E27FC236}">
                  <a16:creationId xmlns:a16="http://schemas.microsoft.com/office/drawing/2014/main" id="{ED855194-3F6A-45EA-A721-DC525EF3D212}"/>
                </a:ext>
              </a:extLst>
            </p:cNvPr>
            <p:cNvGrpSpPr/>
            <p:nvPr/>
          </p:nvGrpSpPr>
          <p:grpSpPr>
            <a:xfrm>
              <a:off x="-176689" y="5808662"/>
              <a:ext cx="6602889" cy="422274"/>
              <a:chOff x="-176689" y="5808662"/>
              <a:chExt cx="6602889" cy="422274"/>
            </a:xfrm>
          </p:grpSpPr>
          <p:pic>
            <p:nvPicPr>
              <p:cNvPr id="206" name="Picture 4" descr="D:\Google Drive\documents\research\tasa\video\sierpinski-W.png">
                <a:extLst>
                  <a:ext uri="{FF2B5EF4-FFF2-40B4-BE49-F238E27FC236}">
                    <a16:creationId xmlns:a16="http://schemas.microsoft.com/office/drawing/2014/main" id="{F67BE5D1-14AC-4C47-B47E-7EFAC3183D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7300" y="5808662"/>
                <a:ext cx="5168900" cy="420688"/>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4" descr="D:\Google Drive\documents\research\tasa\video\sierpinski-W.png">
                <a:extLst>
                  <a:ext uri="{FF2B5EF4-FFF2-40B4-BE49-F238E27FC236}">
                    <a16:creationId xmlns:a16="http://schemas.microsoft.com/office/drawing/2014/main" id="{51E26A35-814D-4021-B744-F0B90F64DDD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1044"/>
              <a:stretch/>
            </p:blipFill>
            <p:spPr bwMode="auto">
              <a:xfrm>
                <a:off x="-176689" y="5810248"/>
                <a:ext cx="1496695" cy="420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 name="Group 207">
              <a:extLst>
                <a:ext uri="{FF2B5EF4-FFF2-40B4-BE49-F238E27FC236}">
                  <a16:creationId xmlns:a16="http://schemas.microsoft.com/office/drawing/2014/main" id="{5517C3C0-4BF3-46E8-9651-4AF01F7ADD0D}"/>
                </a:ext>
              </a:extLst>
            </p:cNvPr>
            <p:cNvGrpSpPr/>
            <p:nvPr/>
          </p:nvGrpSpPr>
          <p:grpSpPr>
            <a:xfrm>
              <a:off x="-135227" y="-147639"/>
              <a:ext cx="7832220" cy="6029629"/>
              <a:chOff x="-135227" y="-147639"/>
              <a:chExt cx="7832220" cy="6029629"/>
            </a:xfrm>
          </p:grpSpPr>
          <p:pic>
            <p:nvPicPr>
              <p:cNvPr id="209" name="Picture 6" descr="D:\Google Drive\documents\research\tasa\video\sierpinski-fill-tiles.png">
                <a:extLst>
                  <a:ext uri="{FF2B5EF4-FFF2-40B4-BE49-F238E27FC236}">
                    <a16:creationId xmlns:a16="http://schemas.microsoft.com/office/drawing/2014/main" id="{F9847E72-FCDA-4AF7-983C-8671C1369A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9681" y="-147639"/>
                <a:ext cx="6437312"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descr="D:\Google Drive\documents\research\tasa\video\sierpinski-fill-tiles.png">
                <a:extLst>
                  <a:ext uri="{FF2B5EF4-FFF2-40B4-BE49-F238E27FC236}">
                    <a16:creationId xmlns:a16="http://schemas.microsoft.com/office/drawing/2014/main" id="{3D45AD2E-8B3D-4FE2-901B-7333C8515C4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4098"/>
              <a:stretch/>
            </p:blipFill>
            <p:spPr bwMode="auto">
              <a:xfrm>
                <a:off x="-135227" y="-145418"/>
                <a:ext cx="1023674" cy="6016625"/>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2" descr="D:\Google Drive\documents\research\tasa\video\tile-11.png">
                <a:extLst>
                  <a:ext uri="{FF2B5EF4-FFF2-40B4-BE49-F238E27FC236}">
                    <a16:creationId xmlns:a16="http://schemas.microsoft.com/office/drawing/2014/main" id="{E6FD319F-79EC-4050-B670-A07A5E813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959" y="5380569"/>
                <a:ext cx="474663" cy="487363"/>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224">
                <a:extLst>
                  <a:ext uri="{FF2B5EF4-FFF2-40B4-BE49-F238E27FC236}">
                    <a16:creationId xmlns:a16="http://schemas.microsoft.com/office/drawing/2014/main" id="{62EAD562-79D7-4448-A904-D8F8917FF5A6}"/>
                  </a:ext>
                </a:extLst>
              </p:cNvPr>
              <p:cNvPicPr>
                <a:picLocks noChangeAspect="1"/>
              </p:cNvPicPr>
              <p:nvPr/>
            </p:nvPicPr>
            <p:blipFill>
              <a:blip r:embed="rId12"/>
              <a:stretch>
                <a:fillRect/>
              </a:stretch>
            </p:blipFill>
            <p:spPr>
              <a:xfrm>
                <a:off x="843697" y="5380544"/>
                <a:ext cx="472883" cy="501446"/>
              </a:xfrm>
              <a:prstGeom prst="rect">
                <a:avLst/>
              </a:prstGeom>
            </p:spPr>
          </p:pic>
          <p:pic>
            <p:nvPicPr>
              <p:cNvPr id="226" name="Picture 225">
                <a:extLst>
                  <a:ext uri="{FF2B5EF4-FFF2-40B4-BE49-F238E27FC236}">
                    <a16:creationId xmlns:a16="http://schemas.microsoft.com/office/drawing/2014/main" id="{7007967B-01DB-4C9B-9F2F-5DA2A7B2E1D2}"/>
                  </a:ext>
                </a:extLst>
              </p:cNvPr>
              <p:cNvPicPr>
                <a:picLocks noChangeAspect="1"/>
              </p:cNvPicPr>
              <p:nvPr/>
            </p:nvPicPr>
            <p:blipFill>
              <a:blip r:embed="rId12"/>
              <a:stretch>
                <a:fillRect/>
              </a:stretch>
            </p:blipFill>
            <p:spPr>
              <a:xfrm>
                <a:off x="844636" y="4960651"/>
                <a:ext cx="472883" cy="501446"/>
              </a:xfrm>
              <a:prstGeom prst="rect">
                <a:avLst/>
              </a:prstGeom>
            </p:spPr>
          </p:pic>
          <p:pic>
            <p:nvPicPr>
              <p:cNvPr id="227" name="Picture 226">
                <a:extLst>
                  <a:ext uri="{FF2B5EF4-FFF2-40B4-BE49-F238E27FC236}">
                    <a16:creationId xmlns:a16="http://schemas.microsoft.com/office/drawing/2014/main" id="{4E1610C5-7ED3-4278-8D36-26C7823C84F4}"/>
                  </a:ext>
                </a:extLst>
              </p:cNvPr>
              <p:cNvPicPr>
                <a:picLocks noChangeAspect="1"/>
              </p:cNvPicPr>
              <p:nvPr/>
            </p:nvPicPr>
            <p:blipFill>
              <a:blip r:embed="rId12"/>
              <a:stretch>
                <a:fillRect/>
              </a:stretch>
            </p:blipFill>
            <p:spPr>
              <a:xfrm>
                <a:off x="839761" y="4533472"/>
                <a:ext cx="472883" cy="501446"/>
              </a:xfrm>
              <a:prstGeom prst="rect">
                <a:avLst/>
              </a:prstGeom>
            </p:spPr>
          </p:pic>
          <p:pic>
            <p:nvPicPr>
              <p:cNvPr id="228" name="Picture 227">
                <a:extLst>
                  <a:ext uri="{FF2B5EF4-FFF2-40B4-BE49-F238E27FC236}">
                    <a16:creationId xmlns:a16="http://schemas.microsoft.com/office/drawing/2014/main" id="{E0EBA859-4C07-4A71-8299-71FEC8776097}"/>
                  </a:ext>
                </a:extLst>
              </p:cNvPr>
              <p:cNvPicPr>
                <a:picLocks noChangeAspect="1"/>
              </p:cNvPicPr>
              <p:nvPr/>
            </p:nvPicPr>
            <p:blipFill>
              <a:blip r:embed="rId12"/>
              <a:stretch>
                <a:fillRect/>
              </a:stretch>
            </p:blipFill>
            <p:spPr>
              <a:xfrm>
                <a:off x="842522" y="4100735"/>
                <a:ext cx="472883" cy="501446"/>
              </a:xfrm>
              <a:prstGeom prst="rect">
                <a:avLst/>
              </a:prstGeom>
            </p:spPr>
          </p:pic>
          <p:pic>
            <p:nvPicPr>
              <p:cNvPr id="234" name="Picture 233">
                <a:extLst>
                  <a:ext uri="{FF2B5EF4-FFF2-40B4-BE49-F238E27FC236}">
                    <a16:creationId xmlns:a16="http://schemas.microsoft.com/office/drawing/2014/main" id="{958B1D77-22B8-461B-8F7B-0CDD287DEBB2}"/>
                  </a:ext>
                </a:extLst>
              </p:cNvPr>
              <p:cNvPicPr>
                <a:picLocks noChangeAspect="1"/>
              </p:cNvPicPr>
              <p:nvPr/>
            </p:nvPicPr>
            <p:blipFill>
              <a:blip r:embed="rId12"/>
              <a:stretch>
                <a:fillRect/>
              </a:stretch>
            </p:blipFill>
            <p:spPr>
              <a:xfrm>
                <a:off x="843461" y="3680842"/>
                <a:ext cx="472883" cy="501446"/>
              </a:xfrm>
              <a:prstGeom prst="rect">
                <a:avLst/>
              </a:prstGeom>
            </p:spPr>
          </p:pic>
          <p:pic>
            <p:nvPicPr>
              <p:cNvPr id="235" name="Picture 234">
                <a:extLst>
                  <a:ext uri="{FF2B5EF4-FFF2-40B4-BE49-F238E27FC236}">
                    <a16:creationId xmlns:a16="http://schemas.microsoft.com/office/drawing/2014/main" id="{3BD56164-D4E7-4917-A092-2189BEFD13FB}"/>
                  </a:ext>
                </a:extLst>
              </p:cNvPr>
              <p:cNvPicPr>
                <a:picLocks noChangeAspect="1"/>
              </p:cNvPicPr>
              <p:nvPr/>
            </p:nvPicPr>
            <p:blipFill>
              <a:blip r:embed="rId12"/>
              <a:stretch>
                <a:fillRect/>
              </a:stretch>
            </p:blipFill>
            <p:spPr>
              <a:xfrm>
                <a:off x="838586" y="3253663"/>
                <a:ext cx="472883" cy="501446"/>
              </a:xfrm>
              <a:prstGeom prst="rect">
                <a:avLst/>
              </a:prstGeom>
            </p:spPr>
          </p:pic>
          <p:pic>
            <p:nvPicPr>
              <p:cNvPr id="236" name="Picture 235">
                <a:extLst>
                  <a:ext uri="{FF2B5EF4-FFF2-40B4-BE49-F238E27FC236}">
                    <a16:creationId xmlns:a16="http://schemas.microsoft.com/office/drawing/2014/main" id="{81E0CAC0-9829-4581-9EBD-C885D4DCA5F3}"/>
                  </a:ext>
                </a:extLst>
              </p:cNvPr>
              <p:cNvPicPr>
                <a:picLocks noChangeAspect="1"/>
              </p:cNvPicPr>
              <p:nvPr/>
            </p:nvPicPr>
            <p:blipFill>
              <a:blip r:embed="rId12"/>
              <a:stretch>
                <a:fillRect/>
              </a:stretch>
            </p:blipFill>
            <p:spPr>
              <a:xfrm>
                <a:off x="838080" y="2824246"/>
                <a:ext cx="472883" cy="501446"/>
              </a:xfrm>
              <a:prstGeom prst="rect">
                <a:avLst/>
              </a:prstGeom>
            </p:spPr>
          </p:pic>
          <p:pic>
            <p:nvPicPr>
              <p:cNvPr id="237" name="Picture 236">
                <a:extLst>
                  <a:ext uri="{FF2B5EF4-FFF2-40B4-BE49-F238E27FC236}">
                    <a16:creationId xmlns:a16="http://schemas.microsoft.com/office/drawing/2014/main" id="{E378DD96-20F4-42FB-AFAB-95AAB9F7DE2D}"/>
                  </a:ext>
                </a:extLst>
              </p:cNvPr>
              <p:cNvPicPr>
                <a:picLocks noChangeAspect="1"/>
              </p:cNvPicPr>
              <p:nvPr/>
            </p:nvPicPr>
            <p:blipFill>
              <a:blip r:embed="rId12"/>
              <a:stretch>
                <a:fillRect/>
              </a:stretch>
            </p:blipFill>
            <p:spPr>
              <a:xfrm>
                <a:off x="839019" y="2404353"/>
                <a:ext cx="472883" cy="501446"/>
              </a:xfrm>
              <a:prstGeom prst="rect">
                <a:avLst/>
              </a:prstGeom>
            </p:spPr>
          </p:pic>
          <p:pic>
            <p:nvPicPr>
              <p:cNvPr id="238" name="Picture 237">
                <a:extLst>
                  <a:ext uri="{FF2B5EF4-FFF2-40B4-BE49-F238E27FC236}">
                    <a16:creationId xmlns:a16="http://schemas.microsoft.com/office/drawing/2014/main" id="{5CA54874-1CCA-470C-82AA-5B505A599FAD}"/>
                  </a:ext>
                </a:extLst>
              </p:cNvPr>
              <p:cNvPicPr>
                <a:picLocks noChangeAspect="1"/>
              </p:cNvPicPr>
              <p:nvPr/>
            </p:nvPicPr>
            <p:blipFill>
              <a:blip r:embed="rId12"/>
              <a:stretch>
                <a:fillRect/>
              </a:stretch>
            </p:blipFill>
            <p:spPr>
              <a:xfrm>
                <a:off x="834144" y="1977174"/>
                <a:ext cx="472883" cy="501446"/>
              </a:xfrm>
              <a:prstGeom prst="rect">
                <a:avLst/>
              </a:prstGeom>
            </p:spPr>
          </p:pic>
          <p:pic>
            <p:nvPicPr>
              <p:cNvPr id="239" name="Picture 238">
                <a:extLst>
                  <a:ext uri="{FF2B5EF4-FFF2-40B4-BE49-F238E27FC236}">
                    <a16:creationId xmlns:a16="http://schemas.microsoft.com/office/drawing/2014/main" id="{6B958BBD-BFDA-4828-815D-68743D68D52D}"/>
                  </a:ext>
                </a:extLst>
              </p:cNvPr>
              <p:cNvPicPr>
                <a:picLocks noChangeAspect="1"/>
              </p:cNvPicPr>
              <p:nvPr/>
            </p:nvPicPr>
            <p:blipFill>
              <a:blip r:embed="rId12"/>
              <a:stretch>
                <a:fillRect/>
              </a:stretch>
            </p:blipFill>
            <p:spPr>
              <a:xfrm>
                <a:off x="836905" y="1544437"/>
                <a:ext cx="472883" cy="501446"/>
              </a:xfrm>
              <a:prstGeom prst="rect">
                <a:avLst/>
              </a:prstGeom>
            </p:spPr>
          </p:pic>
          <p:pic>
            <p:nvPicPr>
              <p:cNvPr id="240" name="Picture 239">
                <a:extLst>
                  <a:ext uri="{FF2B5EF4-FFF2-40B4-BE49-F238E27FC236}">
                    <a16:creationId xmlns:a16="http://schemas.microsoft.com/office/drawing/2014/main" id="{0E9E0681-F76F-442C-9442-0BC5221DD5B0}"/>
                  </a:ext>
                </a:extLst>
              </p:cNvPr>
              <p:cNvPicPr>
                <a:picLocks noChangeAspect="1"/>
              </p:cNvPicPr>
              <p:nvPr/>
            </p:nvPicPr>
            <p:blipFill>
              <a:blip r:embed="rId12"/>
              <a:stretch>
                <a:fillRect/>
              </a:stretch>
            </p:blipFill>
            <p:spPr>
              <a:xfrm>
                <a:off x="837844" y="1124544"/>
                <a:ext cx="472883" cy="501446"/>
              </a:xfrm>
              <a:prstGeom prst="rect">
                <a:avLst/>
              </a:prstGeom>
            </p:spPr>
          </p:pic>
          <p:pic>
            <p:nvPicPr>
              <p:cNvPr id="241" name="Picture 240">
                <a:extLst>
                  <a:ext uri="{FF2B5EF4-FFF2-40B4-BE49-F238E27FC236}">
                    <a16:creationId xmlns:a16="http://schemas.microsoft.com/office/drawing/2014/main" id="{7D373407-6C46-44A9-8C87-ED662CFEDC45}"/>
                  </a:ext>
                </a:extLst>
              </p:cNvPr>
              <p:cNvPicPr>
                <a:picLocks noChangeAspect="1"/>
              </p:cNvPicPr>
              <p:nvPr/>
            </p:nvPicPr>
            <p:blipFill>
              <a:blip r:embed="rId12"/>
              <a:stretch>
                <a:fillRect/>
              </a:stretch>
            </p:blipFill>
            <p:spPr>
              <a:xfrm>
                <a:off x="832969" y="697365"/>
                <a:ext cx="472883" cy="501446"/>
              </a:xfrm>
              <a:prstGeom prst="rect">
                <a:avLst/>
              </a:prstGeom>
            </p:spPr>
          </p:pic>
          <p:pic>
            <p:nvPicPr>
              <p:cNvPr id="242" name="Picture 241">
                <a:extLst>
                  <a:ext uri="{FF2B5EF4-FFF2-40B4-BE49-F238E27FC236}">
                    <a16:creationId xmlns:a16="http://schemas.microsoft.com/office/drawing/2014/main" id="{839B788E-2763-42D4-ABCD-03B95FAA20DA}"/>
                  </a:ext>
                </a:extLst>
              </p:cNvPr>
              <p:cNvPicPr>
                <a:picLocks noChangeAspect="1"/>
              </p:cNvPicPr>
              <p:nvPr/>
            </p:nvPicPr>
            <p:blipFill>
              <a:blip r:embed="rId12"/>
              <a:stretch>
                <a:fillRect/>
              </a:stretch>
            </p:blipFill>
            <p:spPr>
              <a:xfrm>
                <a:off x="834392" y="284154"/>
                <a:ext cx="472883" cy="501446"/>
              </a:xfrm>
              <a:prstGeom prst="rect">
                <a:avLst/>
              </a:prstGeom>
            </p:spPr>
          </p:pic>
          <p:pic>
            <p:nvPicPr>
              <p:cNvPr id="243" name="Picture 242">
                <a:extLst>
                  <a:ext uri="{FF2B5EF4-FFF2-40B4-BE49-F238E27FC236}">
                    <a16:creationId xmlns:a16="http://schemas.microsoft.com/office/drawing/2014/main" id="{5745321E-5243-49CA-8ADE-6464113DF4CC}"/>
                  </a:ext>
                </a:extLst>
              </p:cNvPr>
              <p:cNvPicPr>
                <a:picLocks noChangeAspect="1"/>
              </p:cNvPicPr>
              <p:nvPr/>
            </p:nvPicPr>
            <p:blipFill>
              <a:blip r:embed="rId12"/>
              <a:stretch>
                <a:fillRect/>
              </a:stretch>
            </p:blipFill>
            <p:spPr>
              <a:xfrm>
                <a:off x="829517" y="-143025"/>
                <a:ext cx="472883" cy="501446"/>
              </a:xfrm>
              <a:prstGeom prst="rect">
                <a:avLst/>
              </a:prstGeom>
            </p:spPr>
          </p:pic>
        </p:grpSp>
      </p:grpSp>
      <p:sp>
        <p:nvSpPr>
          <p:cNvPr id="74" name="Slide Number Placeholder 73">
            <a:extLst>
              <a:ext uri="{FF2B5EF4-FFF2-40B4-BE49-F238E27FC236}">
                <a16:creationId xmlns:a16="http://schemas.microsoft.com/office/drawing/2014/main" id="{5506B07E-1692-4477-8890-C1AF3A791BD0}"/>
              </a:ext>
            </a:extLst>
          </p:cNvPr>
          <p:cNvSpPr>
            <a:spLocks noGrp="1"/>
          </p:cNvSpPr>
          <p:nvPr>
            <p:ph type="sldNum" sz="quarter" idx="12"/>
          </p:nvPr>
        </p:nvSpPr>
        <p:spPr/>
        <p:txBody>
          <a:bodyPr/>
          <a:lstStyle/>
          <a:p>
            <a:fld id="{DDDDC0DD-A20C-43E8-BBF5-AC705073E80B}" type="slidenum">
              <a:rPr lang="en-US" smtClean="0"/>
              <a:t>18</a:t>
            </a:fld>
            <a:endParaRPr lang="en-US"/>
          </a:p>
        </p:txBody>
      </p:sp>
    </p:spTree>
    <p:custDataLst>
      <p:tags r:id="rId1"/>
    </p:custDataLst>
    <p:extLst>
      <p:ext uri="{BB962C8B-B14F-4D97-AF65-F5344CB8AC3E}">
        <p14:creationId xmlns:p14="http://schemas.microsoft.com/office/powerpoint/2010/main" val="1177379743"/>
      </p:ext>
    </p:extLst>
  </p:cSld>
  <p:clrMapOvr>
    <a:masterClrMapping/>
  </p:clrMapOvr>
  <mc:AlternateContent xmlns:mc="http://schemas.openxmlformats.org/markup-compatibility/2006" xmlns:p14="http://schemas.microsoft.com/office/powerpoint/2010/main">
    <mc:Choice Requires="p14">
      <p:transition p14:dur="0" advTm="19643"/>
    </mc:Choice>
    <mc:Fallback xmlns="">
      <p:transition advTm="1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fltVal val="0"/>
                                          </p:val>
                                        </p:tav>
                                        <p:tav tm="100000">
                                          <p:val>
                                            <p:strVal val="#ppt_h"/>
                                          </p:val>
                                        </p:tav>
                                      </p:tavLst>
                                    </p:anim>
                                    <p:animEffect transition="in" filter="fade">
                                      <p:cBhvr>
                                        <p:cTn id="9" dur="500"/>
                                        <p:tgtEl>
                                          <p:spTgt spid="1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4"/>
                                        </p:tgtEl>
                                        <p:attrNameLst>
                                          <p:attrName>style.visibility</p:attrName>
                                        </p:attrNameLst>
                                      </p:cBhvr>
                                      <p:to>
                                        <p:strVal val="visible"/>
                                      </p:to>
                                    </p:set>
                                    <p:anim calcmode="lin" valueType="num">
                                      <p:cBhvr>
                                        <p:cTn id="12" dur="500" fill="hold"/>
                                        <p:tgtEl>
                                          <p:spTgt spid="144"/>
                                        </p:tgtEl>
                                        <p:attrNameLst>
                                          <p:attrName>ppt_w</p:attrName>
                                        </p:attrNameLst>
                                      </p:cBhvr>
                                      <p:tavLst>
                                        <p:tav tm="0">
                                          <p:val>
                                            <p:fltVal val="0"/>
                                          </p:val>
                                        </p:tav>
                                        <p:tav tm="100000">
                                          <p:val>
                                            <p:strVal val="#ppt_w"/>
                                          </p:val>
                                        </p:tav>
                                      </p:tavLst>
                                    </p:anim>
                                    <p:anim calcmode="lin" valueType="num">
                                      <p:cBhvr>
                                        <p:cTn id="13" dur="500" fill="hold"/>
                                        <p:tgtEl>
                                          <p:spTgt spid="144"/>
                                        </p:tgtEl>
                                        <p:attrNameLst>
                                          <p:attrName>ppt_h</p:attrName>
                                        </p:attrNameLst>
                                      </p:cBhvr>
                                      <p:tavLst>
                                        <p:tav tm="0">
                                          <p:val>
                                            <p:fltVal val="0"/>
                                          </p:val>
                                        </p:tav>
                                        <p:tav tm="100000">
                                          <p:val>
                                            <p:strVal val="#ppt_h"/>
                                          </p:val>
                                        </p:tav>
                                      </p:tavLst>
                                    </p:anim>
                                    <p:animEffect transition="in" filter="fade">
                                      <p:cBhvr>
                                        <p:cTn id="14" dur="500"/>
                                        <p:tgtEl>
                                          <p:spTgt spid="14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3"/>
                                        </p:tgtEl>
                                        <p:attrNameLst>
                                          <p:attrName>style.visibility</p:attrName>
                                        </p:attrNameLst>
                                      </p:cBhvr>
                                      <p:to>
                                        <p:strVal val="visible"/>
                                      </p:to>
                                    </p:set>
                                    <p:anim calcmode="lin" valueType="num">
                                      <p:cBhvr>
                                        <p:cTn id="17" dur="500" fill="hold"/>
                                        <p:tgtEl>
                                          <p:spTgt spid="143"/>
                                        </p:tgtEl>
                                        <p:attrNameLst>
                                          <p:attrName>ppt_w</p:attrName>
                                        </p:attrNameLst>
                                      </p:cBhvr>
                                      <p:tavLst>
                                        <p:tav tm="0">
                                          <p:val>
                                            <p:fltVal val="0"/>
                                          </p:val>
                                        </p:tav>
                                        <p:tav tm="100000">
                                          <p:val>
                                            <p:strVal val="#ppt_w"/>
                                          </p:val>
                                        </p:tav>
                                      </p:tavLst>
                                    </p:anim>
                                    <p:anim calcmode="lin" valueType="num">
                                      <p:cBhvr>
                                        <p:cTn id="18" dur="500" fill="hold"/>
                                        <p:tgtEl>
                                          <p:spTgt spid="143"/>
                                        </p:tgtEl>
                                        <p:attrNameLst>
                                          <p:attrName>ppt_h</p:attrName>
                                        </p:attrNameLst>
                                      </p:cBhvr>
                                      <p:tavLst>
                                        <p:tav tm="0">
                                          <p:val>
                                            <p:fltVal val="0"/>
                                          </p:val>
                                        </p:tav>
                                        <p:tav tm="100000">
                                          <p:val>
                                            <p:strVal val="#ppt_h"/>
                                          </p:val>
                                        </p:tav>
                                      </p:tavLst>
                                    </p:anim>
                                    <p:animEffect transition="in" filter="fade">
                                      <p:cBhvr>
                                        <p:cTn id="19" dur="500"/>
                                        <p:tgtEl>
                                          <p:spTgt spid="14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
                                        </p:tgtEl>
                                        <p:attrNameLst>
                                          <p:attrName>style.visibility</p:attrName>
                                        </p:attrNameLst>
                                      </p:cBhvr>
                                      <p:to>
                                        <p:strVal val="visible"/>
                                      </p:to>
                                    </p:set>
                                    <p:anim calcmode="lin" valueType="num">
                                      <p:cBhvr>
                                        <p:cTn id="22" dur="500" fill="hold"/>
                                        <p:tgtEl>
                                          <p:spTgt spid="180"/>
                                        </p:tgtEl>
                                        <p:attrNameLst>
                                          <p:attrName>ppt_w</p:attrName>
                                        </p:attrNameLst>
                                      </p:cBhvr>
                                      <p:tavLst>
                                        <p:tav tm="0">
                                          <p:val>
                                            <p:fltVal val="0"/>
                                          </p:val>
                                        </p:tav>
                                        <p:tav tm="100000">
                                          <p:val>
                                            <p:strVal val="#ppt_w"/>
                                          </p:val>
                                        </p:tav>
                                      </p:tavLst>
                                    </p:anim>
                                    <p:anim calcmode="lin" valueType="num">
                                      <p:cBhvr>
                                        <p:cTn id="23" dur="500" fill="hold"/>
                                        <p:tgtEl>
                                          <p:spTgt spid="180"/>
                                        </p:tgtEl>
                                        <p:attrNameLst>
                                          <p:attrName>ppt_h</p:attrName>
                                        </p:attrNameLst>
                                      </p:cBhvr>
                                      <p:tavLst>
                                        <p:tav tm="0">
                                          <p:val>
                                            <p:fltVal val="0"/>
                                          </p:val>
                                        </p:tav>
                                        <p:tav tm="100000">
                                          <p:val>
                                            <p:strVal val="#ppt_h"/>
                                          </p:val>
                                        </p:tav>
                                      </p:tavLst>
                                    </p:anim>
                                    <p:animEffect transition="in" filter="fade">
                                      <p:cBhvr>
                                        <p:cTn id="24" dur="500"/>
                                        <p:tgtEl>
                                          <p:spTgt spid="18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44"/>
                                        </p:tgtEl>
                                      </p:cBhvr>
                                    </p:animEffect>
                                    <p:set>
                                      <p:cBhvr>
                                        <p:cTn id="29" dur="1" fill="hold">
                                          <p:stCondLst>
                                            <p:cond delay="499"/>
                                          </p:stCondLst>
                                        </p:cTn>
                                        <p:tgtEl>
                                          <p:spTgt spid="244"/>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nodeType="afterEffect">
                                  <p:stCondLst>
                                    <p:cond delay="0"/>
                                  </p:stCondLst>
                                  <p:childTnLst>
                                    <p:set>
                                      <p:cBhvr>
                                        <p:cTn id="32" dur="1" fill="hold">
                                          <p:stCondLst>
                                            <p:cond delay="0"/>
                                          </p:stCondLst>
                                        </p:cTn>
                                        <p:tgtEl>
                                          <p:spTgt spid="233"/>
                                        </p:tgtEl>
                                        <p:attrNameLst>
                                          <p:attrName>style.visibility</p:attrName>
                                        </p:attrNameLst>
                                      </p:cBhvr>
                                      <p:to>
                                        <p:strVal val="visible"/>
                                      </p:to>
                                    </p:set>
                                    <p:animEffect transition="in" filter="wipe(down)">
                                      <p:cBhvr>
                                        <p:cTn id="33" dur="10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18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8288" r="43474" b="10395"/>
          <a:stretch/>
        </p:blipFill>
        <p:spPr>
          <a:xfrm rot="16200000">
            <a:off x="2072203" y="3428050"/>
            <a:ext cx="4377953" cy="925553"/>
          </a:xfrm>
          <a:prstGeom prst="rect">
            <a:avLst/>
          </a:prstGeom>
        </p:spPr>
      </p:pic>
      <p:sp>
        <p:nvSpPr>
          <p:cNvPr id="2" name="Title 1"/>
          <p:cNvSpPr>
            <a:spLocks noGrp="1"/>
          </p:cNvSpPr>
          <p:nvPr>
            <p:ph type="title"/>
          </p:nvPr>
        </p:nvSpPr>
        <p:spPr>
          <a:xfrm>
            <a:off x="844571" y="197708"/>
            <a:ext cx="10460376" cy="1325564"/>
          </a:xfrm>
        </p:spPr>
        <p:txBody>
          <a:bodyPr>
            <a:normAutofit/>
          </a:bodyPr>
          <a:lstStyle/>
          <a:p>
            <a:r>
              <a:rPr lang="en-US" dirty="0"/>
              <a:t>Algorithmic self-assembly in action</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1095"/>
          <a:stretch/>
        </p:blipFill>
        <p:spPr>
          <a:xfrm>
            <a:off x="6535294" y="1701850"/>
            <a:ext cx="1061948" cy="4412880"/>
          </a:xfrm>
          <a:prstGeom prst="rect">
            <a:avLst/>
          </a:prstGeom>
        </p:spPr>
      </p:pic>
      <p:sp>
        <p:nvSpPr>
          <p:cNvPr id="11" name="Parallelogram 10"/>
          <p:cNvSpPr/>
          <p:nvPr/>
        </p:nvSpPr>
        <p:spPr>
          <a:xfrm rot="5400000">
            <a:off x="1857782" y="3530377"/>
            <a:ext cx="4721054" cy="650313"/>
          </a:xfrm>
          <a:prstGeom prst="parallelogram">
            <a:avLst>
              <a:gd name="adj" fmla="val 126563"/>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12"/>
          <p:cNvSpPr/>
          <p:nvPr/>
        </p:nvSpPr>
        <p:spPr>
          <a:xfrm>
            <a:off x="6658419" y="1620908"/>
            <a:ext cx="709739" cy="4552814"/>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p:cNvSpPr txBox="1"/>
          <p:nvPr/>
        </p:nvSpPr>
        <p:spPr>
          <a:xfrm>
            <a:off x="4003879" y="1337861"/>
            <a:ext cx="1645920" cy="369332"/>
          </a:xfrm>
          <a:prstGeom prst="rect">
            <a:avLst/>
          </a:prstGeom>
          <a:noFill/>
        </p:spPr>
        <p:txBody>
          <a:bodyPr wrap="square" rtlCol="0">
            <a:spAutoFit/>
          </a:bodyPr>
          <a:lstStyle/>
          <a:p>
            <a:r>
              <a:rPr lang="en-US" dirty="0"/>
              <a:t>raw AFM image</a:t>
            </a:r>
          </a:p>
        </p:txBody>
      </p:sp>
      <p:sp>
        <p:nvSpPr>
          <p:cNvPr id="20" name="Arrow: Right 19"/>
          <p:cNvSpPr/>
          <p:nvPr/>
        </p:nvSpPr>
        <p:spPr>
          <a:xfrm>
            <a:off x="5020436" y="3371033"/>
            <a:ext cx="1106023" cy="780521"/>
          </a:xfrm>
          <a:prstGeom prst="rightArrow">
            <a:avLst>
              <a:gd name="adj1" fmla="val 45303"/>
              <a:gd name="adj2" fmla="val 304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shearing</a:t>
            </a:r>
          </a:p>
        </p:txBody>
      </p:sp>
      <p:sp>
        <p:nvSpPr>
          <p:cNvPr id="21" name="Rectangle 20"/>
          <p:cNvSpPr/>
          <p:nvPr/>
        </p:nvSpPr>
        <p:spPr>
          <a:xfrm>
            <a:off x="3371923" y="6145707"/>
            <a:ext cx="6148388" cy="461665"/>
          </a:xfrm>
          <a:prstGeom prst="rect">
            <a:avLst/>
          </a:prstGeom>
        </p:spPr>
        <p:txBody>
          <a:bodyPr wrap="square">
            <a:spAutoFit/>
          </a:bodyPr>
          <a:lstStyle/>
          <a:p>
            <a:r>
              <a:rPr lang="en-US" sz="1200" dirty="0"/>
              <a:t>[</a:t>
            </a:r>
            <a:r>
              <a:rPr lang="en-US" sz="1200" i="1" dirty="0"/>
              <a:t>Crystals that count! Physical principles and experimental investigations of DNA tile self-assembly</a:t>
            </a:r>
            <a:r>
              <a:rPr lang="en-US" sz="1200" dirty="0"/>
              <a:t>, Constantine Evans, Ph.D. thesis, Caltech, 2014]</a:t>
            </a:r>
          </a:p>
        </p:txBody>
      </p:sp>
      <p:sp>
        <p:nvSpPr>
          <p:cNvPr id="68" name="Text Box 2"/>
          <p:cNvSpPr txBox="1">
            <a:spLocks noChangeArrowheads="1"/>
          </p:cNvSpPr>
          <p:nvPr/>
        </p:nvSpPr>
        <p:spPr bwMode="auto">
          <a:xfrm>
            <a:off x="5177989" y="5595732"/>
            <a:ext cx="888365" cy="264442"/>
          </a:xfrm>
          <a:prstGeom prst="rect">
            <a:avLst/>
          </a:prstGeom>
          <a:solidFill>
            <a:srgbClr val="FFFFFF"/>
          </a:solidFill>
          <a:ln w="9525">
            <a:noFill/>
            <a:miter lim="800000"/>
            <a:headEnd/>
            <a:tailEnd/>
          </a:ln>
        </p:spPr>
        <p:txBody>
          <a:bodyPr rot="0" vert="horz" wrap="square" lIns="0" tIns="0" rIns="0" bIns="0" anchor="t" anchorCtr="0">
            <a:noAutofit/>
          </a:bodyPr>
          <a:lstStyle/>
          <a:p>
            <a:pPr marL="0" marR="0" algn="ctr">
              <a:lnSpc>
                <a:spcPct val="115000"/>
              </a:lnSpc>
              <a:spcBef>
                <a:spcPts val="0"/>
              </a:spcBef>
              <a:spcAft>
                <a:spcPts val="800"/>
              </a:spcAft>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80 nm</a:t>
            </a:r>
          </a:p>
        </p:txBody>
      </p:sp>
      <p:cxnSp>
        <p:nvCxnSpPr>
          <p:cNvPr id="69" name="Straight Connector 68"/>
          <p:cNvCxnSpPr/>
          <p:nvPr/>
        </p:nvCxnSpPr>
        <p:spPr>
          <a:xfrm>
            <a:off x="5177989" y="5574799"/>
            <a:ext cx="893254" cy="0"/>
          </a:xfrm>
          <a:prstGeom prst="line">
            <a:avLst/>
          </a:prstGeom>
          <a:ln w="38100"/>
        </p:spPr>
        <p:style>
          <a:lnRef idx="3">
            <a:schemeClr val="dk1"/>
          </a:lnRef>
          <a:fillRef idx="0">
            <a:schemeClr val="dk1"/>
          </a:fillRef>
          <a:effectRef idx="2">
            <a:schemeClr val="dk1"/>
          </a:effectRef>
          <a:fontRef idx="minor">
            <a:schemeClr val="tx1"/>
          </a:fontRef>
        </p:style>
      </p:cxnSp>
      <p:sp>
        <p:nvSpPr>
          <p:cNvPr id="55" name="TextBox 54"/>
          <p:cNvSpPr txBox="1"/>
          <p:nvPr/>
        </p:nvSpPr>
        <p:spPr>
          <a:xfrm>
            <a:off x="6208092" y="1272250"/>
            <a:ext cx="1645920" cy="369332"/>
          </a:xfrm>
          <a:prstGeom prst="rect">
            <a:avLst/>
          </a:prstGeom>
          <a:noFill/>
        </p:spPr>
        <p:txBody>
          <a:bodyPr wrap="square" rtlCol="0">
            <a:spAutoFit/>
          </a:bodyPr>
          <a:lstStyle/>
          <a:p>
            <a:r>
              <a:rPr lang="en-US" dirty="0"/>
              <a:t>sheared image</a:t>
            </a:r>
          </a:p>
        </p:txBody>
      </p:sp>
      <p:pic>
        <p:nvPicPr>
          <p:cNvPr id="10" name="Picture 9"/>
          <p:cNvPicPr>
            <a:picLocks noChangeAspect="1"/>
          </p:cNvPicPr>
          <p:nvPr/>
        </p:nvPicPr>
        <p:blipFill>
          <a:blip r:embed="rId6"/>
          <a:stretch>
            <a:fillRect/>
          </a:stretch>
        </p:blipFill>
        <p:spPr>
          <a:xfrm>
            <a:off x="7629883" y="1701850"/>
            <a:ext cx="629995" cy="4412880"/>
          </a:xfrm>
          <a:prstGeom prst="rect">
            <a:avLst/>
          </a:prstGeom>
        </p:spPr>
      </p:pic>
      <p:sp>
        <p:nvSpPr>
          <p:cNvPr id="4" name="Slide Number Placeholder 3">
            <a:extLst>
              <a:ext uri="{FF2B5EF4-FFF2-40B4-BE49-F238E27FC236}">
                <a16:creationId xmlns:a16="http://schemas.microsoft.com/office/drawing/2014/main" id="{B65D1D89-EB6C-4480-B3B9-D009439C82A1}"/>
              </a:ext>
            </a:extLst>
          </p:cNvPr>
          <p:cNvSpPr>
            <a:spLocks noGrp="1"/>
          </p:cNvSpPr>
          <p:nvPr>
            <p:ph type="sldNum" sz="quarter" idx="12"/>
          </p:nvPr>
        </p:nvSpPr>
        <p:spPr/>
        <p:txBody>
          <a:bodyPr/>
          <a:lstStyle/>
          <a:p>
            <a:fld id="{DDDDC0DD-A20C-43E8-BBF5-AC705073E80B}" type="slidenum">
              <a:rPr lang="en-US" smtClean="0"/>
              <a:t>19</a:t>
            </a:fld>
            <a:endParaRPr lang="en-US"/>
          </a:p>
        </p:txBody>
      </p:sp>
    </p:spTree>
    <p:custDataLst>
      <p:tags r:id="rId1"/>
    </p:custDataLst>
    <p:extLst>
      <p:ext uri="{BB962C8B-B14F-4D97-AF65-F5344CB8AC3E}">
        <p14:creationId xmlns:p14="http://schemas.microsoft.com/office/powerpoint/2010/main" val="3687790695"/>
      </p:ext>
    </p:extLst>
  </p:cSld>
  <p:clrMapOvr>
    <a:masterClrMapping/>
  </p:clrMapOvr>
  <mc:AlternateContent xmlns:mc="http://schemas.openxmlformats.org/markup-compatibility/2006" xmlns:p14="http://schemas.microsoft.com/office/powerpoint/2010/main">
    <mc:Choice Requires="p14">
      <p:transition p14:dur="0" advTm="15543"/>
    </mc:Choice>
    <mc:Fallback xmlns="">
      <p:transition advTm="1554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p:cNvSpPr>
          <p:nvPr>
            <p:ph type="body" idx="4294967295"/>
          </p:nvPr>
        </p:nvSpPr>
        <p:spPr>
          <a:xfrm>
            <a:off x="756380" y="1626809"/>
            <a:ext cx="8805132" cy="982662"/>
          </a:xfrm>
          <a:prstGeom prst="rect">
            <a:avLst/>
          </a:prstGeom>
        </p:spPr>
        <p:txBody>
          <a:bodyPr>
            <a:normAutofit lnSpcReduction="10000"/>
          </a:bodyPr>
          <a:lstStyle/>
          <a:p>
            <a:pPr marL="207391" indent="-207391"/>
            <a:endParaRPr sz="2400" dirty="0"/>
          </a:p>
          <a:p>
            <a:pPr marL="0" indent="0">
              <a:buNone/>
            </a:pPr>
            <a:r>
              <a:rPr b="1" dirty="0"/>
              <a:t>Building</a:t>
            </a:r>
            <a:r>
              <a:rPr dirty="0"/>
              <a:t> </a:t>
            </a:r>
            <a:r>
              <a:rPr lang="en-US" b="1" dirty="0"/>
              <a:t>things</a:t>
            </a:r>
            <a:r>
              <a:rPr b="1" dirty="0"/>
              <a:t> by</a:t>
            </a:r>
            <a:r>
              <a:rPr dirty="0"/>
              <a:t> </a:t>
            </a:r>
            <a:r>
              <a:rPr b="1" dirty="0"/>
              <a:t>hand</a:t>
            </a:r>
            <a:r>
              <a:rPr dirty="0"/>
              <a:t>: use tools! Great for scale of 10</a:t>
            </a:r>
            <a:r>
              <a:rPr lang="en-US" sz="3200" baseline="30000" dirty="0"/>
              <a:t>±</a:t>
            </a:r>
            <a:r>
              <a:rPr baseline="31999" dirty="0"/>
              <a:t>2</a:t>
            </a:r>
            <a:r>
              <a:rPr dirty="0"/>
              <a:t> </a:t>
            </a:r>
            <a:r>
              <a:rPr lang="en-US" sz="3200" dirty="0"/>
              <a:t>×</a:t>
            </a:r>
            <a:endParaRPr dirty="0"/>
          </a:p>
        </p:txBody>
      </p:sp>
      <p:sp>
        <p:nvSpPr>
          <p:cNvPr id="158" name="Shape 158"/>
          <p:cNvSpPr>
            <a:spLocks noGrp="1"/>
          </p:cNvSpPr>
          <p:nvPr>
            <p:ph type="body" idx="4294967295"/>
          </p:nvPr>
        </p:nvSpPr>
        <p:spPr>
          <a:xfrm>
            <a:off x="3668713" y="594648"/>
            <a:ext cx="4941887" cy="839787"/>
          </a:xfrm>
          <a:prstGeom prst="rect">
            <a:avLst/>
          </a:prstGeom>
        </p:spPr>
        <p:txBody>
          <a:bodyPr/>
          <a:lstStyle/>
          <a:p>
            <a:pPr marL="0" indent="0">
              <a:buNone/>
            </a:pPr>
            <a:r>
              <a:rPr sz="5400" dirty="0">
                <a:latin typeface="+mj-lt"/>
              </a:rPr>
              <a:t>Building </a:t>
            </a:r>
            <a:r>
              <a:rPr lang="en-US" sz="5400" dirty="0">
                <a:latin typeface="+mj-lt"/>
              </a:rPr>
              <a:t>things</a:t>
            </a:r>
            <a:endParaRPr sz="5400" dirty="0">
              <a:latin typeface="+mj-lt"/>
            </a:endParaRPr>
          </a:p>
        </p:txBody>
      </p:sp>
      <p:grpSp>
        <p:nvGrpSpPr>
          <p:cNvPr id="165" name="Group 165"/>
          <p:cNvGrpSpPr/>
          <p:nvPr/>
        </p:nvGrpSpPr>
        <p:grpSpPr>
          <a:xfrm>
            <a:off x="9511169" y="1921571"/>
            <a:ext cx="454061" cy="788975"/>
            <a:chOff x="0" y="0"/>
            <a:chExt cx="645794" cy="1122131"/>
          </a:xfrm>
        </p:grpSpPr>
        <p:pic>
          <p:nvPicPr>
            <p:cNvPr id="160" name="pasted-image.jpg"/>
            <p:cNvPicPr>
              <a:picLocks noChangeAspect="1"/>
            </p:cNvPicPr>
            <p:nvPr/>
          </p:nvPicPr>
          <p:blipFill>
            <a:blip r:embed="rId4"/>
            <a:srcRect l="29055" r="33804"/>
            <a:stretch>
              <a:fillRect/>
            </a:stretch>
          </p:blipFill>
          <p:spPr>
            <a:xfrm>
              <a:off x="200667" y="0"/>
              <a:ext cx="445128" cy="1122132"/>
            </a:xfrm>
            <a:prstGeom prst="rect">
              <a:avLst/>
            </a:prstGeom>
            <a:ln w="12700" cap="flat">
              <a:noFill/>
              <a:miter lim="400000"/>
            </a:ln>
            <a:effectLst/>
          </p:spPr>
        </p:pic>
        <p:grpSp>
          <p:nvGrpSpPr>
            <p:cNvPr id="164" name="Group 164"/>
            <p:cNvGrpSpPr/>
            <p:nvPr/>
          </p:nvGrpSpPr>
          <p:grpSpPr>
            <a:xfrm>
              <a:off x="0" y="86055"/>
              <a:ext cx="142575" cy="949855"/>
              <a:chOff x="0" y="0"/>
              <a:chExt cx="142574" cy="949854"/>
            </a:xfrm>
          </p:grpSpPr>
          <p:sp>
            <p:nvSpPr>
              <p:cNvPr id="161" name="Shape 161"/>
              <p:cNvSpPr/>
              <p:nvPr/>
            </p:nvSpPr>
            <p:spPr>
              <a:xfrm flipV="1">
                <a:off x="64510" y="-1"/>
                <a:ext cx="1" cy="949856"/>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162" name="Shape 162"/>
              <p:cNvSpPr/>
              <p:nvPr/>
            </p:nvSpPr>
            <p:spPr>
              <a:xfrm flipH="1" flipV="1">
                <a:off x="0" y="0"/>
                <a:ext cx="142575"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sp>
            <p:nvSpPr>
              <p:cNvPr id="163" name="Shape 163"/>
              <p:cNvSpPr/>
              <p:nvPr/>
            </p:nvSpPr>
            <p:spPr>
              <a:xfrm flipH="1">
                <a:off x="0" y="946158"/>
                <a:ext cx="142575" cy="1"/>
              </a:xfrm>
              <a:prstGeom prst="line">
                <a:avLst/>
              </a:prstGeom>
              <a:noFill/>
              <a:ln w="25400" cap="flat">
                <a:solidFill>
                  <a:srgbClr val="000000"/>
                </a:solidFill>
                <a:prstDash val="solid"/>
                <a:miter lim="400000"/>
              </a:ln>
              <a:effectLst/>
            </p:spPr>
            <p:txBody>
              <a:bodyPr wrap="square" lIns="35718" tIns="35718" rIns="35718" bIns="35718" numCol="1" anchor="ctr">
                <a:noAutofit/>
              </a:bodyPr>
              <a:lstStyle/>
              <a:p>
                <a:pPr>
                  <a:defRPr sz="2400"/>
                </a:pPr>
                <a:endParaRPr sz="1687"/>
              </a:p>
            </p:txBody>
          </p:sp>
        </p:grpSp>
      </p:grpSp>
      <p:grpSp>
        <p:nvGrpSpPr>
          <p:cNvPr id="168" name="Group 168"/>
          <p:cNvGrpSpPr/>
          <p:nvPr/>
        </p:nvGrpSpPr>
        <p:grpSpPr>
          <a:xfrm>
            <a:off x="456344" y="215167"/>
            <a:ext cx="2374528" cy="1682515"/>
            <a:chOff x="-14820" y="0"/>
            <a:chExt cx="3377208" cy="2392982"/>
          </a:xfrm>
        </p:grpSpPr>
        <p:pic>
          <p:nvPicPr>
            <p:cNvPr id="166" name="pasted-image.jpg"/>
            <p:cNvPicPr>
              <a:picLocks noChangeAspect="1"/>
            </p:cNvPicPr>
            <p:nvPr/>
          </p:nvPicPr>
          <p:blipFill>
            <a:blip r:embed="rId5"/>
            <a:srcRect l="10684" t="22438" r="10684" b="4064"/>
            <a:stretch>
              <a:fillRect/>
            </a:stretch>
          </p:blipFill>
          <p:spPr>
            <a:xfrm>
              <a:off x="0" y="0"/>
              <a:ext cx="3362389" cy="2095245"/>
            </a:xfrm>
            <a:prstGeom prst="rect">
              <a:avLst/>
            </a:prstGeom>
            <a:ln w="12700" cap="flat">
              <a:noFill/>
              <a:miter lim="400000"/>
            </a:ln>
            <a:effectLst/>
          </p:spPr>
        </p:pic>
        <p:sp>
          <p:nvSpPr>
            <p:cNvPr id="167" name="Shape 167"/>
            <p:cNvSpPr/>
            <p:nvPr/>
          </p:nvSpPr>
          <p:spPr>
            <a:xfrm>
              <a:off x="-14821" y="2138338"/>
              <a:ext cx="3354793" cy="2546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t>Ljubljana Marshes Wheel. 5k years old</a:t>
              </a:r>
            </a:p>
          </p:txBody>
        </p:sp>
      </p:grpSp>
      <p:grpSp>
        <p:nvGrpSpPr>
          <p:cNvPr id="171" name="Group 171"/>
          <p:cNvGrpSpPr/>
          <p:nvPr/>
        </p:nvGrpSpPr>
        <p:grpSpPr>
          <a:xfrm>
            <a:off x="9356058" y="170428"/>
            <a:ext cx="2591676" cy="1662990"/>
            <a:chOff x="-465139" y="-21695"/>
            <a:chExt cx="3686050" cy="2365212"/>
          </a:xfrm>
        </p:grpSpPr>
        <p:pic>
          <p:nvPicPr>
            <p:cNvPr id="169" name="pasted-image.jpg"/>
            <p:cNvPicPr>
              <a:picLocks noChangeAspect="1"/>
            </p:cNvPicPr>
            <p:nvPr/>
          </p:nvPicPr>
          <p:blipFill>
            <a:blip r:embed="rId6"/>
            <a:srcRect l="7994" t="12687" r="17014" b="27200"/>
            <a:stretch>
              <a:fillRect/>
            </a:stretch>
          </p:blipFill>
          <p:spPr>
            <a:xfrm>
              <a:off x="-465140" y="-21696"/>
              <a:ext cx="3663156" cy="2008449"/>
            </a:xfrm>
            <a:prstGeom prst="rect">
              <a:avLst/>
            </a:prstGeom>
            <a:ln w="12700" cap="flat">
              <a:noFill/>
              <a:miter lim="400000"/>
            </a:ln>
            <a:effectLst/>
          </p:spPr>
        </p:pic>
        <p:sp>
          <p:nvSpPr>
            <p:cNvPr id="170" name="Shape 170"/>
            <p:cNvSpPr/>
            <p:nvPr/>
          </p:nvSpPr>
          <p:spPr>
            <a:xfrm>
              <a:off x="20438" y="2060893"/>
              <a:ext cx="3200474" cy="2826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t>Newgrange, Ireland. 5.2k years old</a:t>
              </a:r>
            </a:p>
          </p:txBody>
        </p:sp>
      </p:grpSp>
      <p:grpSp>
        <p:nvGrpSpPr>
          <p:cNvPr id="178" name="Group 178"/>
          <p:cNvGrpSpPr/>
          <p:nvPr/>
        </p:nvGrpSpPr>
        <p:grpSpPr>
          <a:xfrm>
            <a:off x="858983" y="2994218"/>
            <a:ext cx="10820400" cy="2136410"/>
            <a:chOff x="-1297396" y="120020"/>
            <a:chExt cx="15389480" cy="3038542"/>
          </a:xfrm>
        </p:grpSpPr>
        <p:pic>
          <p:nvPicPr>
            <p:cNvPr id="172" name="pasted-image.jpg"/>
            <p:cNvPicPr>
              <a:picLocks noChangeAspect="1"/>
            </p:cNvPicPr>
            <p:nvPr/>
          </p:nvPicPr>
          <p:blipFill>
            <a:blip r:embed="rId7"/>
            <a:srcRect t="29022" r="21482" b="7560"/>
            <a:stretch>
              <a:fillRect/>
            </a:stretch>
          </p:blipFill>
          <p:spPr>
            <a:xfrm>
              <a:off x="6269078" y="1338123"/>
              <a:ext cx="2863569" cy="1501577"/>
            </a:xfrm>
            <a:prstGeom prst="rect">
              <a:avLst/>
            </a:prstGeom>
            <a:ln w="12700" cap="flat">
              <a:noFill/>
              <a:miter lim="400000"/>
            </a:ln>
            <a:effectLst/>
          </p:spPr>
        </p:pic>
        <p:pic>
          <p:nvPicPr>
            <p:cNvPr id="173" name="pasted-image.jpg"/>
            <p:cNvPicPr>
              <a:picLocks noChangeAspect="1"/>
            </p:cNvPicPr>
            <p:nvPr/>
          </p:nvPicPr>
          <p:blipFill>
            <a:blip r:embed="rId8"/>
            <a:srcRect l="3139" t="112" b="7561"/>
            <a:stretch>
              <a:fillRect/>
            </a:stretch>
          </p:blipFill>
          <p:spPr>
            <a:xfrm>
              <a:off x="2212920" y="951471"/>
              <a:ext cx="2200533" cy="2207091"/>
            </a:xfrm>
            <a:prstGeom prst="rect">
              <a:avLst/>
            </a:prstGeom>
            <a:ln w="12700" cap="flat">
              <a:noFill/>
              <a:miter lim="400000"/>
            </a:ln>
            <a:effectLst/>
          </p:spPr>
        </p:pic>
        <p:pic>
          <p:nvPicPr>
            <p:cNvPr id="174" name="pasted-image.png"/>
            <p:cNvPicPr>
              <a:picLocks noChangeAspect="1"/>
            </p:cNvPicPr>
            <p:nvPr/>
          </p:nvPicPr>
          <p:blipFill>
            <a:blip r:embed="rId9"/>
            <a:stretch>
              <a:fillRect/>
            </a:stretch>
          </p:blipFill>
          <p:spPr>
            <a:xfrm>
              <a:off x="-881159" y="1246000"/>
              <a:ext cx="1385889" cy="1649870"/>
            </a:xfrm>
            <a:prstGeom prst="rect">
              <a:avLst/>
            </a:prstGeom>
            <a:ln w="12700" cap="flat">
              <a:noFill/>
              <a:miter lim="400000"/>
            </a:ln>
            <a:effectLst/>
          </p:spPr>
        </p:pic>
        <p:sp>
          <p:nvSpPr>
            <p:cNvPr id="184" name="Shape 184"/>
            <p:cNvSpPr/>
            <p:nvPr/>
          </p:nvSpPr>
          <p:spPr>
            <a:xfrm>
              <a:off x="743444" y="1895916"/>
              <a:ext cx="1335254" cy="251375"/>
            </a:xfrm>
            <a:custGeom>
              <a:avLst/>
              <a:gdLst/>
              <a:ahLst/>
              <a:cxnLst>
                <a:cxn ang="0">
                  <a:pos x="wd2" y="hd2"/>
                </a:cxn>
                <a:cxn ang="5400000">
                  <a:pos x="wd2" y="hd2"/>
                </a:cxn>
                <a:cxn ang="10800000">
                  <a:pos x="wd2" y="hd2"/>
                </a:cxn>
                <a:cxn ang="16200000">
                  <a:pos x="wd2" y="hd2"/>
                </a:cxn>
              </a:cxnLst>
              <a:rect l="0" t="0" r="r" b="b"/>
              <a:pathLst>
                <a:path w="21600" h="16311" extrusionOk="0">
                  <a:moveTo>
                    <a:pt x="0" y="4947"/>
                  </a:moveTo>
                  <a:cubicBezTo>
                    <a:pt x="6498" y="21600"/>
                    <a:pt x="13698" y="19951"/>
                    <a:pt x="21600" y="0"/>
                  </a:cubicBezTo>
                </a:path>
              </a:pathLst>
            </a:custGeom>
            <a:noFill/>
            <a:ln w="101600" cap="flat">
              <a:solidFill>
                <a:srgbClr val="0632FB"/>
              </a:solidFill>
              <a:prstDash val="solid"/>
              <a:miter lim="400000"/>
              <a:tailEnd type="arrow" w="med" len="med"/>
            </a:ln>
            <a:effectLst/>
          </p:spPr>
          <p:txBody>
            <a:bodyPr/>
            <a:lstStyle/>
            <a:p>
              <a:endParaRPr sz="1266"/>
            </a:p>
          </p:txBody>
        </p:sp>
        <p:sp>
          <p:nvSpPr>
            <p:cNvPr id="185" name="Shape 185"/>
            <p:cNvSpPr/>
            <p:nvPr/>
          </p:nvSpPr>
          <p:spPr>
            <a:xfrm>
              <a:off x="4381867" y="1895916"/>
              <a:ext cx="1518729" cy="334527"/>
            </a:xfrm>
            <a:custGeom>
              <a:avLst/>
              <a:gdLst/>
              <a:ahLst/>
              <a:cxnLst>
                <a:cxn ang="0">
                  <a:pos x="wd2" y="hd2"/>
                </a:cxn>
                <a:cxn ang="5400000">
                  <a:pos x="wd2" y="hd2"/>
                </a:cxn>
                <a:cxn ang="10800000">
                  <a:pos x="wd2" y="hd2"/>
                </a:cxn>
                <a:cxn ang="16200000">
                  <a:pos x="wd2" y="hd2"/>
                </a:cxn>
              </a:cxnLst>
              <a:rect l="0" t="0" r="r" b="b"/>
              <a:pathLst>
                <a:path w="21600" h="16311" extrusionOk="0">
                  <a:moveTo>
                    <a:pt x="0" y="11364"/>
                  </a:moveTo>
                  <a:cubicBezTo>
                    <a:pt x="6498" y="-5289"/>
                    <a:pt x="13698" y="-3640"/>
                    <a:pt x="21600" y="16311"/>
                  </a:cubicBezTo>
                </a:path>
              </a:pathLst>
            </a:custGeom>
            <a:noFill/>
            <a:ln w="101600" cap="flat">
              <a:solidFill>
                <a:srgbClr val="0632FB"/>
              </a:solidFill>
              <a:prstDash val="solid"/>
              <a:miter lim="400000"/>
              <a:tailEnd type="arrow" w="med" len="med"/>
            </a:ln>
            <a:effectLst/>
          </p:spPr>
          <p:txBody>
            <a:bodyPr/>
            <a:lstStyle/>
            <a:p>
              <a:endParaRPr sz="1266"/>
            </a:p>
          </p:txBody>
        </p:sp>
        <p:sp>
          <p:nvSpPr>
            <p:cNvPr id="177" name="Shape 177"/>
            <p:cNvSpPr/>
            <p:nvPr/>
          </p:nvSpPr>
          <p:spPr>
            <a:xfrm>
              <a:off x="-1297396" y="120020"/>
              <a:ext cx="15389480" cy="6708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spcBef>
                  <a:spcPts val="984"/>
                </a:spcBef>
                <a:buClr>
                  <a:srgbClr val="0632FB"/>
                </a:buClr>
                <a:buSzPct val="125000"/>
                <a:defRPr sz="3000">
                  <a:latin typeface="Arial"/>
                  <a:ea typeface="Arial"/>
                  <a:cs typeface="Arial"/>
                  <a:sym typeface="Arial"/>
                </a:defRPr>
              </a:pPr>
              <a:r>
                <a:rPr sz="2400" b="1" dirty="0"/>
                <a:t>Building</a:t>
              </a:r>
              <a:r>
                <a:rPr sz="2400" dirty="0"/>
                <a:t> </a:t>
              </a:r>
              <a:r>
                <a:rPr sz="2400" b="1" dirty="0"/>
                <a:t>tools that build </a:t>
              </a:r>
              <a:r>
                <a:rPr lang="en-US" sz="2400" b="1" dirty="0"/>
                <a:t>things</a:t>
              </a:r>
              <a:r>
                <a:rPr sz="2400" dirty="0"/>
                <a:t>:</a:t>
              </a:r>
              <a:r>
                <a:rPr lang="en-US" sz="2400" dirty="0"/>
                <a:t> specify target object with a computer program</a:t>
              </a:r>
              <a:endParaRPr sz="2400" dirty="0"/>
            </a:p>
          </p:txBody>
        </p:sp>
      </p:grpSp>
      <p:grpSp>
        <p:nvGrpSpPr>
          <p:cNvPr id="183" name="Group 183"/>
          <p:cNvGrpSpPr/>
          <p:nvPr/>
        </p:nvGrpSpPr>
        <p:grpSpPr>
          <a:xfrm>
            <a:off x="858983" y="5221293"/>
            <a:ext cx="9447502" cy="1636707"/>
            <a:chOff x="-1297394" y="480296"/>
            <a:chExt cx="13436858" cy="2327830"/>
          </a:xfrm>
        </p:grpSpPr>
        <p:grpSp>
          <p:nvGrpSpPr>
            <p:cNvPr id="181" name="Group 181"/>
            <p:cNvGrpSpPr/>
            <p:nvPr/>
          </p:nvGrpSpPr>
          <p:grpSpPr>
            <a:xfrm>
              <a:off x="8891558" y="480296"/>
              <a:ext cx="3247906" cy="2327830"/>
              <a:chOff x="16552" y="480296"/>
              <a:chExt cx="3247904" cy="2327829"/>
            </a:xfrm>
          </p:grpSpPr>
          <p:pic>
            <p:nvPicPr>
              <p:cNvPr id="179" name="droppedImage.png"/>
              <p:cNvPicPr>
                <a:picLocks noChangeAspect="1"/>
              </p:cNvPicPr>
              <p:nvPr/>
            </p:nvPicPr>
            <p:blipFill>
              <a:blip r:embed="rId10"/>
              <a:stretch>
                <a:fillRect/>
              </a:stretch>
            </p:blipFill>
            <p:spPr>
              <a:xfrm>
                <a:off x="782746" y="480296"/>
                <a:ext cx="2481710" cy="2019530"/>
              </a:xfrm>
              <a:prstGeom prst="rect">
                <a:avLst/>
              </a:prstGeom>
              <a:ln w="12700" cap="flat">
                <a:noFill/>
                <a:miter lim="400000"/>
              </a:ln>
              <a:effectLst/>
            </p:spPr>
          </p:pic>
          <p:sp>
            <p:nvSpPr>
              <p:cNvPr id="180" name="Shape 180"/>
              <p:cNvSpPr/>
              <p:nvPr/>
            </p:nvSpPr>
            <p:spPr>
              <a:xfrm>
                <a:off x="16552" y="2450537"/>
                <a:ext cx="2756879" cy="35758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r">
                  <a:spcBef>
                    <a:spcPts val="1400"/>
                  </a:spcBef>
                  <a:buClr>
                    <a:srgbClr val="0224C3"/>
                  </a:buClr>
                  <a:defRPr sz="1400">
                    <a:solidFill>
                      <a:srgbClr val="0433FF"/>
                    </a:solidFill>
                    <a:latin typeface="Arial"/>
                    <a:ea typeface="Arial"/>
                    <a:cs typeface="Arial"/>
                    <a:sym typeface="Arial"/>
                  </a:defRPr>
                </a:lvl1pPr>
              </a:lstStyle>
              <a:p>
                <a:r>
                  <a:rPr sz="984">
                    <a:latin typeface="+mn-lt"/>
                  </a:rPr>
                  <a:t>Mariana Ruiz Villarreal</a:t>
                </a:r>
              </a:p>
            </p:txBody>
          </p:sp>
        </p:grpSp>
        <p:sp>
          <p:nvSpPr>
            <p:cNvPr id="182" name="Shape 182"/>
            <p:cNvSpPr/>
            <p:nvPr/>
          </p:nvSpPr>
          <p:spPr>
            <a:xfrm>
              <a:off x="-1297394" y="727698"/>
              <a:ext cx="10916481" cy="14966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a:spcBef>
                  <a:spcPts val="984"/>
                </a:spcBef>
                <a:buClr>
                  <a:srgbClr val="0632FB"/>
                </a:buClr>
                <a:buSzPct val="125000"/>
                <a:defRPr sz="3000">
                  <a:latin typeface="Arial"/>
                  <a:ea typeface="Arial"/>
                  <a:cs typeface="Arial"/>
                  <a:sym typeface="Arial"/>
                </a:defRPr>
              </a:pPr>
              <a:r>
                <a:rPr sz="2400" dirty="0"/>
                <a:t>Programming </a:t>
              </a:r>
              <a:r>
                <a:rPr lang="en-US" sz="2400" b="1" dirty="0"/>
                <a:t>things</a:t>
              </a:r>
              <a:r>
                <a:rPr sz="2400" b="1" dirty="0"/>
                <a:t> to build </a:t>
              </a:r>
              <a:r>
                <a:rPr lang="en-US" sz="2400" b="1" dirty="0"/>
                <a:t>themselves</a:t>
              </a:r>
              <a:r>
                <a:rPr sz="2400" dirty="0"/>
                <a:t>: for building in small wet places where our hands or tools can’t reach</a:t>
              </a:r>
            </a:p>
          </p:txBody>
        </p:sp>
      </p:grpSp>
      <p:pic>
        <p:nvPicPr>
          <p:cNvPr id="29" name="Picture 2" descr="File:Jacquard.loom.cards.jpg">
            <a:extLst>
              <a:ext uri="{FF2B5EF4-FFF2-40B4-BE49-F238E27FC236}">
                <a16:creationId xmlns:a16="http://schemas.microsoft.com/office/drawing/2014/main" id="{43347830-B56F-4A89-B716-A148451E01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23244" y="3507801"/>
            <a:ext cx="1266565" cy="169383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ile:A la mémoire de J.M. Jacquard.jpg">
            <a:extLst>
              <a:ext uri="{FF2B5EF4-FFF2-40B4-BE49-F238E27FC236}">
                <a16:creationId xmlns:a16="http://schemas.microsoft.com/office/drawing/2014/main" id="{5B0F5189-9D63-4DB6-AC91-719F383558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6673" y="3509062"/>
            <a:ext cx="1744899" cy="26327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050FBF7-ADFC-4805-92FC-5447A6A2A0EA}"/>
              </a:ext>
            </a:extLst>
          </p:cNvPr>
          <p:cNvSpPr>
            <a:spLocks noGrp="1"/>
          </p:cNvSpPr>
          <p:nvPr>
            <p:ph type="sldNum" sz="quarter" idx="12"/>
          </p:nvPr>
        </p:nvSpPr>
        <p:spPr/>
        <p:txBody>
          <a:bodyPr/>
          <a:lstStyle/>
          <a:p>
            <a:fld id="{9D23B66A-CE92-4F70-B5A2-EE913266E6CF}" type="slidenum">
              <a:rPr lang="en-US" smtClean="0"/>
              <a:pPr/>
              <a:t>2</a:t>
            </a:fld>
            <a:r>
              <a:rPr lang="en-US"/>
              <a:t>/48</a:t>
            </a:r>
            <a:endParaRPr lang="en-US" dirty="0"/>
          </a:p>
        </p:txBody>
      </p:sp>
      <p:sp>
        <p:nvSpPr>
          <p:cNvPr id="2" name="TextBox 1">
            <a:extLst>
              <a:ext uri="{FF2B5EF4-FFF2-40B4-BE49-F238E27FC236}">
                <a16:creationId xmlns:a16="http://schemas.microsoft.com/office/drawing/2014/main" id="{7814F085-F0F0-4EE9-90D9-7CCDC18E9C66}"/>
              </a:ext>
            </a:extLst>
          </p:cNvPr>
          <p:cNvSpPr txBox="1"/>
          <p:nvPr/>
        </p:nvSpPr>
        <p:spPr>
          <a:xfrm>
            <a:off x="404547" y="6388151"/>
            <a:ext cx="2358769" cy="307777"/>
          </a:xfrm>
          <a:prstGeom prst="rect">
            <a:avLst/>
          </a:prstGeom>
          <a:noFill/>
        </p:spPr>
        <p:txBody>
          <a:bodyPr wrap="square" rtlCol="0">
            <a:spAutoFit/>
          </a:bodyPr>
          <a:lstStyle/>
          <a:p>
            <a:r>
              <a:rPr lang="en-US" sz="1400" dirty="0"/>
              <a:t>[slides credit: Damien Woods]</a:t>
            </a:r>
          </a:p>
        </p:txBody>
      </p:sp>
    </p:spTree>
    <p:custDataLst>
      <p:tags r:id="rId1"/>
    </p:custDataLst>
    <p:extLst>
      <p:ext uri="{BB962C8B-B14F-4D97-AF65-F5344CB8AC3E}">
        <p14:creationId xmlns:p14="http://schemas.microsoft.com/office/powerpoint/2010/main" val="4096095357"/>
      </p:ext>
    </p:extLst>
  </p:cSld>
  <p:clrMapOvr>
    <a:masterClrMapping/>
  </p:clrMapOvr>
  <p:transition spd="slow" advTm="45193"/>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
                                        <p:tgtEl>
                                          <p:spTgt spid="17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3"/>
                                        </p:tgtEl>
                                        <p:attrNameLst>
                                          <p:attrName>style.visibility</p:attrName>
                                        </p:attrNameLst>
                                      </p:cBhvr>
                                      <p:to>
                                        <p:strVal val="visible"/>
                                      </p:to>
                                    </p:set>
                                    <p:animEffect transition="in" filter="fade">
                                      <p:cBhvr>
                                        <p:cTn id="18"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137DB-9D2E-4D15-BA3E-B9E66312F82F}"/>
              </a:ext>
            </a:extLst>
          </p:cNvPr>
          <p:cNvSpPr>
            <a:spLocks noGrp="1"/>
          </p:cNvSpPr>
          <p:nvPr>
            <p:ph type="title"/>
          </p:nvPr>
        </p:nvSpPr>
        <p:spPr/>
        <p:txBody>
          <a:bodyPr>
            <a:normAutofit/>
          </a:bodyPr>
          <a:lstStyle/>
          <a:p>
            <a:r>
              <a:rPr lang="en-US" dirty="0" err="1"/>
              <a:t>aTAM</a:t>
            </a:r>
            <a:r>
              <a:rPr lang="en-US" dirty="0"/>
              <a:t> simulator (ISU TAS by Matt </a:t>
            </a:r>
            <a:r>
              <a:rPr lang="en-US" dirty="0" err="1"/>
              <a:t>Patitz</a:t>
            </a:r>
            <a:r>
              <a:rPr lang="en-US" dirty="0"/>
              <a:t>)</a:t>
            </a:r>
          </a:p>
        </p:txBody>
      </p:sp>
      <p:sp>
        <p:nvSpPr>
          <p:cNvPr id="3" name="Slide Number Placeholder 2">
            <a:extLst>
              <a:ext uri="{FF2B5EF4-FFF2-40B4-BE49-F238E27FC236}">
                <a16:creationId xmlns:a16="http://schemas.microsoft.com/office/drawing/2014/main" id="{9B52BD24-3E7E-47E9-B020-78177B524F6C}"/>
              </a:ext>
            </a:extLst>
          </p:cNvPr>
          <p:cNvSpPr>
            <a:spLocks noGrp="1"/>
          </p:cNvSpPr>
          <p:nvPr>
            <p:ph type="sldNum" sz="quarter" idx="12"/>
          </p:nvPr>
        </p:nvSpPr>
        <p:spPr/>
        <p:txBody>
          <a:bodyPr/>
          <a:lstStyle/>
          <a:p>
            <a:fld id="{DDDDC0DD-A20C-43E8-BBF5-AC705073E80B}" type="slidenum">
              <a:rPr lang="en-US" smtClean="0"/>
              <a:t>20</a:t>
            </a:fld>
            <a:endParaRPr lang="en-US"/>
          </a:p>
        </p:txBody>
      </p:sp>
      <p:sp>
        <p:nvSpPr>
          <p:cNvPr id="5" name="TextBox 4">
            <a:extLst>
              <a:ext uri="{FF2B5EF4-FFF2-40B4-BE49-F238E27FC236}">
                <a16:creationId xmlns:a16="http://schemas.microsoft.com/office/drawing/2014/main" id="{E632E8BC-A10E-4CB3-B4C2-3543EA33340D}"/>
              </a:ext>
            </a:extLst>
          </p:cNvPr>
          <p:cNvSpPr txBox="1"/>
          <p:nvPr/>
        </p:nvSpPr>
        <p:spPr>
          <a:xfrm>
            <a:off x="334449" y="1459175"/>
            <a:ext cx="6506497" cy="1477328"/>
          </a:xfrm>
          <a:prstGeom prst="rect">
            <a:avLst/>
          </a:prstGeom>
          <a:noFill/>
        </p:spPr>
        <p:txBody>
          <a:bodyPr wrap="square">
            <a:spAutoFit/>
          </a:bodyPr>
          <a:lstStyle/>
          <a:p>
            <a:r>
              <a:rPr lang="en-US" dirty="0">
                <a:hlinkClick r:id="rId2"/>
              </a:rPr>
              <a:t>http://self-assembly.net/wiki/index.php?title=ISU_TAS</a:t>
            </a:r>
            <a:endParaRPr lang="en-US" dirty="0"/>
          </a:p>
          <a:p>
            <a:r>
              <a:rPr lang="en-US" dirty="0">
                <a:hlinkClick r:id="rId3"/>
              </a:rPr>
              <a:t>http://self-assembly.net/wiki/index.php?title=ISU_TAS_Tutorials</a:t>
            </a:r>
            <a:endParaRPr lang="en-US" dirty="0"/>
          </a:p>
          <a:p>
            <a:r>
              <a:rPr lang="en-US" sz="1800" dirty="0"/>
              <a:t>See also </a:t>
            </a:r>
            <a:r>
              <a:rPr lang="en-US" sz="1800" dirty="0" err="1"/>
              <a:t>WebTAS</a:t>
            </a:r>
            <a:r>
              <a:rPr lang="en-US" sz="1800" dirty="0"/>
              <a:t> by the same group: </a:t>
            </a:r>
          </a:p>
          <a:p>
            <a:r>
              <a:rPr lang="en-US" sz="1800" dirty="0">
                <a:hlinkClick r:id="rId4"/>
              </a:rPr>
              <a:t>http://self-assembly.net/software/WebTAS/WebTAS-latest/</a:t>
            </a:r>
            <a:r>
              <a:rPr lang="en-US" sz="1800" dirty="0"/>
              <a:t> </a:t>
            </a:r>
          </a:p>
          <a:p>
            <a:r>
              <a:rPr lang="en-US" dirty="0"/>
              <a:t>  </a:t>
            </a:r>
          </a:p>
        </p:txBody>
      </p:sp>
      <p:sp>
        <p:nvSpPr>
          <p:cNvPr id="15" name="TextBox 14">
            <a:extLst>
              <a:ext uri="{FF2B5EF4-FFF2-40B4-BE49-F238E27FC236}">
                <a16:creationId xmlns:a16="http://schemas.microsoft.com/office/drawing/2014/main" id="{C9D2B35F-B348-4437-AC3C-E39271E01CF5}"/>
              </a:ext>
            </a:extLst>
          </p:cNvPr>
          <p:cNvSpPr txBox="1"/>
          <p:nvPr/>
        </p:nvSpPr>
        <p:spPr>
          <a:xfrm>
            <a:off x="570271" y="6017388"/>
            <a:ext cx="10146890" cy="584775"/>
          </a:xfrm>
          <a:prstGeom prst="rect">
            <a:avLst/>
          </a:prstGeom>
          <a:noFill/>
        </p:spPr>
        <p:txBody>
          <a:bodyPr wrap="square">
            <a:spAutoFit/>
          </a:bodyPr>
          <a:lstStyle/>
          <a:p>
            <a:r>
              <a:rPr lang="en-US" sz="1600" dirty="0" err="1"/>
              <a:t>VersaTile</a:t>
            </a:r>
            <a:r>
              <a:rPr lang="en-US" sz="1600" dirty="0"/>
              <a:t> (by Eric Martinez and Cameron Chalk) </a:t>
            </a:r>
            <a:r>
              <a:rPr lang="en-US" sz="1600" dirty="0">
                <a:hlinkClick r:id="rId5"/>
              </a:rPr>
              <a:t>https://github.com/ericmichael/polyomino</a:t>
            </a:r>
            <a:r>
              <a:rPr lang="en-US" sz="1600" dirty="0"/>
              <a:t> </a:t>
            </a:r>
          </a:p>
          <a:p>
            <a:r>
              <a:rPr lang="en-US" sz="1600" dirty="0"/>
              <a:t>and </a:t>
            </a:r>
            <a:r>
              <a:rPr lang="en-US" sz="1600" dirty="0" err="1"/>
              <a:t>xgrow</a:t>
            </a:r>
            <a:r>
              <a:rPr lang="en-US" sz="1600" dirty="0"/>
              <a:t> (by Erik Winfree) </a:t>
            </a:r>
            <a:r>
              <a:rPr lang="en-US" sz="1600" dirty="0">
                <a:hlinkClick r:id="rId6"/>
              </a:rPr>
              <a:t>https://www.dna.caltech.edu/Xgrow/</a:t>
            </a:r>
            <a:r>
              <a:rPr lang="en-US" sz="1600" dirty="0"/>
              <a:t> </a:t>
            </a:r>
          </a:p>
        </p:txBody>
      </p:sp>
      <p:pic>
        <p:nvPicPr>
          <p:cNvPr id="11" name="Picture 10">
            <a:extLst>
              <a:ext uri="{FF2B5EF4-FFF2-40B4-BE49-F238E27FC236}">
                <a16:creationId xmlns:a16="http://schemas.microsoft.com/office/drawing/2014/main" id="{3010058C-A660-4D1E-89D8-62447BC417DE}"/>
              </a:ext>
            </a:extLst>
          </p:cNvPr>
          <p:cNvPicPr>
            <a:picLocks noChangeAspect="1"/>
          </p:cNvPicPr>
          <p:nvPr/>
        </p:nvPicPr>
        <p:blipFill>
          <a:blip r:embed="rId7"/>
          <a:stretch>
            <a:fillRect/>
          </a:stretch>
        </p:blipFill>
        <p:spPr>
          <a:xfrm>
            <a:off x="7079404" y="1384098"/>
            <a:ext cx="4364182" cy="4481203"/>
          </a:xfrm>
          <a:prstGeom prst="rect">
            <a:avLst/>
          </a:prstGeom>
        </p:spPr>
      </p:pic>
      <p:pic>
        <p:nvPicPr>
          <p:cNvPr id="14" name="Picture 13">
            <a:extLst>
              <a:ext uri="{FF2B5EF4-FFF2-40B4-BE49-F238E27FC236}">
                <a16:creationId xmlns:a16="http://schemas.microsoft.com/office/drawing/2014/main" id="{6D9DA422-9F8F-4E7D-9197-A23AD93B259A}"/>
              </a:ext>
            </a:extLst>
          </p:cNvPr>
          <p:cNvPicPr>
            <a:picLocks noChangeAspect="1"/>
          </p:cNvPicPr>
          <p:nvPr/>
        </p:nvPicPr>
        <p:blipFill>
          <a:blip r:embed="rId8"/>
          <a:stretch>
            <a:fillRect/>
          </a:stretch>
        </p:blipFill>
        <p:spPr>
          <a:xfrm>
            <a:off x="415619" y="2696226"/>
            <a:ext cx="5680381" cy="3321162"/>
          </a:xfrm>
          <a:prstGeom prst="rect">
            <a:avLst/>
          </a:prstGeom>
        </p:spPr>
      </p:pic>
    </p:spTree>
    <p:extLst>
      <p:ext uri="{BB962C8B-B14F-4D97-AF65-F5344CB8AC3E}">
        <p14:creationId xmlns:p14="http://schemas.microsoft.com/office/powerpoint/2010/main" val="287019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A8475E-EF67-49AF-81DA-C7E91E55B9F5}"/>
              </a:ext>
            </a:extLst>
          </p:cNvPr>
          <p:cNvSpPr>
            <a:spLocks noGrp="1"/>
          </p:cNvSpPr>
          <p:nvPr>
            <p:ph type="title"/>
          </p:nvPr>
        </p:nvSpPr>
        <p:spPr/>
        <p:txBody>
          <a:bodyPr/>
          <a:lstStyle/>
          <a:p>
            <a:r>
              <a:rPr lang="en-US" dirty="0"/>
              <a:t>Tile complexity of squares</a:t>
            </a:r>
          </a:p>
        </p:txBody>
      </p:sp>
      <p:sp>
        <p:nvSpPr>
          <p:cNvPr id="5" name="Text Placeholder 4">
            <a:extLst>
              <a:ext uri="{FF2B5EF4-FFF2-40B4-BE49-F238E27FC236}">
                <a16:creationId xmlns:a16="http://schemas.microsoft.com/office/drawing/2014/main" id="{68D6E8B5-794A-4935-97A7-39EB25315E62}"/>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B9644D37-4928-452D-959D-962DCC2426B0}"/>
              </a:ext>
            </a:extLst>
          </p:cNvPr>
          <p:cNvSpPr>
            <a:spLocks noGrp="1"/>
          </p:cNvSpPr>
          <p:nvPr>
            <p:ph type="sldNum" sz="quarter" idx="12"/>
          </p:nvPr>
        </p:nvSpPr>
        <p:spPr/>
        <p:txBody>
          <a:bodyPr/>
          <a:lstStyle/>
          <a:p>
            <a:fld id="{DDDDC0DD-A20C-43E8-BBF5-AC705073E80B}" type="slidenum">
              <a:rPr lang="en-US" smtClean="0"/>
              <a:t>21</a:t>
            </a:fld>
            <a:endParaRPr lang="en-US"/>
          </a:p>
        </p:txBody>
      </p:sp>
    </p:spTree>
    <p:extLst>
      <p:ext uri="{BB962C8B-B14F-4D97-AF65-F5344CB8AC3E}">
        <p14:creationId xmlns:p14="http://schemas.microsoft.com/office/powerpoint/2010/main" val="3842609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5CB48-497C-4F2E-9F1F-89780997C61E}"/>
              </a:ext>
            </a:extLst>
          </p:cNvPr>
          <p:cNvSpPr>
            <a:spLocks noGrp="1"/>
          </p:cNvSpPr>
          <p:nvPr>
            <p:ph type="title"/>
          </p:nvPr>
        </p:nvSpPr>
        <p:spPr/>
        <p:txBody>
          <a:bodyPr/>
          <a:lstStyle/>
          <a:p>
            <a:r>
              <a:rPr lang="en-US" dirty="0"/>
              <a:t>Tile complexity</a:t>
            </a:r>
          </a:p>
        </p:txBody>
      </p:sp>
      <p:sp>
        <p:nvSpPr>
          <p:cNvPr id="6" name="Content Placeholder 5">
            <a:extLst>
              <a:ext uri="{FF2B5EF4-FFF2-40B4-BE49-F238E27FC236}">
                <a16:creationId xmlns:a16="http://schemas.microsoft.com/office/drawing/2014/main" id="{BD199C8A-25B0-4B90-8381-B6A00CE15325}"/>
              </a:ext>
            </a:extLst>
          </p:cNvPr>
          <p:cNvSpPr>
            <a:spLocks noGrp="1"/>
          </p:cNvSpPr>
          <p:nvPr>
            <p:ph idx="1"/>
          </p:nvPr>
        </p:nvSpPr>
        <p:spPr>
          <a:xfrm>
            <a:off x="838200" y="1825625"/>
            <a:ext cx="10515600" cy="4832870"/>
          </a:xfrm>
        </p:spPr>
        <p:txBody>
          <a:bodyPr>
            <a:normAutofit/>
          </a:bodyPr>
          <a:lstStyle/>
          <a:p>
            <a:r>
              <a:rPr lang="en-US" sz="2400" dirty="0"/>
              <a:t>Resource bound to minimize, like time or memory with a traditional algorithm.</a:t>
            </a:r>
          </a:p>
          <a:p>
            <a:r>
              <a:rPr lang="en-US" sz="2400" dirty="0"/>
              <a:t>Why minimize number of tile types?</a:t>
            </a:r>
          </a:p>
          <a:p>
            <a:pPr lvl="1"/>
            <a:r>
              <a:rPr lang="en-US" sz="2000" dirty="0"/>
              <a:t>Physically synthesizing new tile types is difficult.</a:t>
            </a:r>
          </a:p>
          <a:p>
            <a:pPr lvl="1"/>
            <a:r>
              <a:rPr lang="en-US" sz="2000" dirty="0"/>
              <a:t>Designing DNA sequences for new tile types is difficult. (DNA sequence design is tougher when more DNA sequences are present.)</a:t>
            </a:r>
          </a:p>
          <a:p>
            <a:pPr lvl="1"/>
            <a:r>
              <a:rPr lang="en-US" sz="2000" dirty="0"/>
              <a:t>But due to how modern synthesis technologies work, once a tile type is designed, making 50 quadrillion copies of the tile is as easy as making one copy.</a:t>
            </a:r>
          </a:p>
          <a:p>
            <a:r>
              <a:rPr lang="en-US" sz="2400" dirty="0"/>
              <a:t>So, we ask: how many unique tile types to we need to self-assemble some shapes?</a:t>
            </a:r>
          </a:p>
          <a:p>
            <a:r>
              <a:rPr lang="en-US" sz="2400" dirty="0"/>
              <a:t>We start with </a:t>
            </a:r>
            <a:r>
              <a:rPr lang="en-US" sz="2400" i="1" dirty="0"/>
              <a:t>n</a:t>
            </a:r>
            <a:r>
              <a:rPr lang="en-US" sz="2400" dirty="0"/>
              <a:t> x </a:t>
            </a:r>
            <a:r>
              <a:rPr lang="en-US" sz="2400" i="1" dirty="0"/>
              <a:t>n</a:t>
            </a:r>
            <a:r>
              <a:rPr lang="en-US" sz="2400" dirty="0"/>
              <a:t> squares as the “simplest” benchmark shape.</a:t>
            </a:r>
          </a:p>
          <a:p>
            <a:pPr lvl="1"/>
            <a:r>
              <a:rPr lang="en-US" sz="2000" dirty="0"/>
              <a:t>Why not a 1 x </a:t>
            </a:r>
            <a:r>
              <a:rPr lang="en-US" sz="2000" i="1" dirty="0"/>
              <a:t>n</a:t>
            </a:r>
            <a:r>
              <a:rPr lang="en-US" sz="2000" dirty="0"/>
              <a:t> line as an even simpler shape? What is its tile complexity?</a:t>
            </a:r>
          </a:p>
          <a:p>
            <a:r>
              <a:rPr lang="en-US" sz="2400" dirty="0"/>
              <a:t>[</a:t>
            </a:r>
            <a:r>
              <a:rPr lang="en-US" sz="2400" i="1" dirty="0"/>
              <a:t>Note: we have not formally defined the </a:t>
            </a:r>
            <a:r>
              <a:rPr lang="en-US" sz="2400" i="1" dirty="0" err="1"/>
              <a:t>aTAM</a:t>
            </a:r>
            <a:r>
              <a:rPr lang="en-US" sz="2400" i="1" dirty="0"/>
              <a:t> yet… first let’s build intuition.</a:t>
            </a:r>
            <a:r>
              <a:rPr lang="en-US" sz="2400" dirty="0"/>
              <a:t>]</a:t>
            </a:r>
          </a:p>
        </p:txBody>
      </p:sp>
      <p:sp>
        <p:nvSpPr>
          <p:cNvPr id="4" name="Slide Number Placeholder 3">
            <a:extLst>
              <a:ext uri="{FF2B5EF4-FFF2-40B4-BE49-F238E27FC236}">
                <a16:creationId xmlns:a16="http://schemas.microsoft.com/office/drawing/2014/main" id="{BCE83905-184E-4459-800F-B103C1AF3293}"/>
              </a:ext>
            </a:extLst>
          </p:cNvPr>
          <p:cNvSpPr>
            <a:spLocks noGrp="1"/>
          </p:cNvSpPr>
          <p:nvPr>
            <p:ph type="sldNum" sz="quarter" idx="12"/>
          </p:nvPr>
        </p:nvSpPr>
        <p:spPr/>
        <p:txBody>
          <a:bodyPr/>
          <a:lstStyle/>
          <a:p>
            <a:fld id="{DDDDC0DD-A20C-43E8-BBF5-AC705073E80B}" type="slidenum">
              <a:rPr lang="en-US" smtClean="0"/>
              <a:t>22</a:t>
            </a:fld>
            <a:endParaRPr lang="en-US"/>
          </a:p>
        </p:txBody>
      </p:sp>
    </p:spTree>
    <p:extLst>
      <p:ext uri="{BB962C8B-B14F-4D97-AF65-F5344CB8AC3E}">
        <p14:creationId xmlns:p14="http://schemas.microsoft.com/office/powerpoint/2010/main" val="39929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51E121C-5E7F-4F95-ABC7-2B4C41872613}"/>
              </a:ext>
            </a:extLst>
          </p:cNvPr>
          <p:cNvPicPr>
            <a:picLocks noChangeAspect="1"/>
          </p:cNvPicPr>
          <p:nvPr/>
        </p:nvPicPr>
        <p:blipFill>
          <a:blip r:embed="rId2"/>
          <a:stretch>
            <a:fillRect/>
          </a:stretch>
        </p:blipFill>
        <p:spPr>
          <a:xfrm>
            <a:off x="4276251" y="4099327"/>
            <a:ext cx="2364269" cy="2393548"/>
          </a:xfrm>
          <a:prstGeom prst="rect">
            <a:avLst/>
          </a:prstGeom>
        </p:spPr>
      </p:pic>
      <p:pic>
        <p:nvPicPr>
          <p:cNvPr id="15" name="Picture 14">
            <a:extLst>
              <a:ext uri="{FF2B5EF4-FFF2-40B4-BE49-F238E27FC236}">
                <a16:creationId xmlns:a16="http://schemas.microsoft.com/office/drawing/2014/main" id="{E716D5BE-45D3-44E7-B941-CE7B21AD480C}"/>
              </a:ext>
            </a:extLst>
          </p:cNvPr>
          <p:cNvPicPr>
            <a:picLocks noChangeAspect="1"/>
          </p:cNvPicPr>
          <p:nvPr/>
        </p:nvPicPr>
        <p:blipFill>
          <a:blip r:embed="rId3"/>
          <a:stretch>
            <a:fillRect/>
          </a:stretch>
        </p:blipFill>
        <p:spPr>
          <a:xfrm>
            <a:off x="539679" y="3510425"/>
            <a:ext cx="2718911" cy="2676538"/>
          </a:xfrm>
          <a:prstGeom prst="rect">
            <a:avLst/>
          </a:prstGeom>
        </p:spPr>
      </p:pic>
      <p:sp>
        <p:nvSpPr>
          <p:cNvPr id="2" name="Title 1">
            <a:extLst>
              <a:ext uri="{FF2B5EF4-FFF2-40B4-BE49-F238E27FC236}">
                <a16:creationId xmlns:a16="http://schemas.microsoft.com/office/drawing/2014/main" id="{E874B056-1255-417A-BFFB-1EDED8E07CD1}"/>
              </a:ext>
            </a:extLst>
          </p:cNvPr>
          <p:cNvSpPr>
            <a:spLocks noGrp="1"/>
          </p:cNvSpPr>
          <p:nvPr>
            <p:ph type="title"/>
          </p:nvPr>
        </p:nvSpPr>
        <p:spPr/>
        <p:txBody>
          <a:bodyPr/>
          <a:lstStyle/>
          <a:p>
            <a:r>
              <a:rPr lang="en-US" dirty="0"/>
              <a:t>The program size complexity of self-assembled squares</a:t>
            </a:r>
          </a:p>
        </p:txBody>
      </p:sp>
      <p:sp>
        <p:nvSpPr>
          <p:cNvPr id="5" name="TextBox 4">
            <a:extLst>
              <a:ext uri="{FF2B5EF4-FFF2-40B4-BE49-F238E27FC236}">
                <a16:creationId xmlns:a16="http://schemas.microsoft.com/office/drawing/2014/main" id="{1DFA3C94-F89C-44C3-A8D8-E37B9257F059}"/>
              </a:ext>
            </a:extLst>
          </p:cNvPr>
          <p:cNvSpPr txBox="1"/>
          <p:nvPr/>
        </p:nvSpPr>
        <p:spPr>
          <a:xfrm>
            <a:off x="424896" y="6308209"/>
            <a:ext cx="10515599" cy="430887"/>
          </a:xfrm>
          <a:prstGeom prst="rect">
            <a:avLst/>
          </a:prstGeom>
          <a:noFill/>
        </p:spPr>
        <p:txBody>
          <a:bodyPr wrap="square">
            <a:spAutoFit/>
          </a:bodyPr>
          <a:lstStyle/>
          <a:p>
            <a:r>
              <a:rPr lang="en-US" sz="1100" dirty="0">
                <a:hlinkClick r:id="rId4"/>
              </a:rPr>
              <a:t>https://www.dna.caltech.edu/Papers/squares_STOC.pdf</a:t>
            </a:r>
            <a:r>
              <a:rPr lang="en-US" sz="1100" dirty="0"/>
              <a:t> </a:t>
            </a:r>
          </a:p>
          <a:p>
            <a:r>
              <a:rPr lang="en-US" sz="1100" dirty="0"/>
              <a:t>This paper is directly responsible for convincing many theoretical computer scientists that DNA self-assembly is worth studying.</a:t>
            </a:r>
          </a:p>
        </p:txBody>
      </p:sp>
      <p:sp>
        <p:nvSpPr>
          <p:cNvPr id="4" name="TextBox 3">
            <a:extLst>
              <a:ext uri="{FF2B5EF4-FFF2-40B4-BE49-F238E27FC236}">
                <a16:creationId xmlns:a16="http://schemas.microsoft.com/office/drawing/2014/main" id="{ED9BA91E-F0B5-4D9B-A1D6-3D9C5749792B}"/>
              </a:ext>
            </a:extLst>
          </p:cNvPr>
          <p:cNvSpPr txBox="1"/>
          <p:nvPr/>
        </p:nvSpPr>
        <p:spPr>
          <a:xfrm>
            <a:off x="3258590" y="1886550"/>
            <a:ext cx="5112327"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t>Question: How many tile types do we need to self-assemble an </a:t>
            </a:r>
            <a:r>
              <a:rPr lang="en-US" sz="2400" i="1" dirty="0"/>
              <a:t>n</a:t>
            </a:r>
            <a:r>
              <a:rPr lang="en-US" sz="2400" dirty="0"/>
              <a:t> x </a:t>
            </a:r>
            <a:r>
              <a:rPr lang="en-US" sz="2400" i="1" dirty="0"/>
              <a:t>n</a:t>
            </a:r>
            <a:r>
              <a:rPr lang="en-US" sz="2400" dirty="0"/>
              <a:t> square?</a:t>
            </a:r>
          </a:p>
        </p:txBody>
      </p:sp>
      <p:sp>
        <p:nvSpPr>
          <p:cNvPr id="7" name="TextBox 6">
            <a:extLst>
              <a:ext uri="{FF2B5EF4-FFF2-40B4-BE49-F238E27FC236}">
                <a16:creationId xmlns:a16="http://schemas.microsoft.com/office/drawing/2014/main" id="{284D9DE7-62DA-47CA-A689-FD4084A9255B}"/>
              </a:ext>
            </a:extLst>
          </p:cNvPr>
          <p:cNvSpPr txBox="1"/>
          <p:nvPr/>
        </p:nvSpPr>
        <p:spPr>
          <a:xfrm>
            <a:off x="938864" y="2978244"/>
            <a:ext cx="5037514" cy="369332"/>
          </a:xfrm>
          <a:prstGeom prst="rect">
            <a:avLst/>
          </a:prstGeom>
          <a:noFill/>
        </p:spPr>
        <p:txBody>
          <a:bodyPr wrap="square">
            <a:spAutoFit/>
          </a:bodyPr>
          <a:lstStyle/>
          <a:p>
            <a:r>
              <a:rPr lang="en-US" sz="1800" dirty="0"/>
              <a:t>Concretely: how to assemble a 4 x 4 square?</a:t>
            </a:r>
            <a:endParaRPr lang="en-US" dirty="0"/>
          </a:p>
        </p:txBody>
      </p:sp>
      <p:sp>
        <p:nvSpPr>
          <p:cNvPr id="11" name="TextBox 10">
            <a:extLst>
              <a:ext uri="{FF2B5EF4-FFF2-40B4-BE49-F238E27FC236}">
                <a16:creationId xmlns:a16="http://schemas.microsoft.com/office/drawing/2014/main" id="{A7271298-9721-4086-9EB5-119E2463FAEB}"/>
              </a:ext>
            </a:extLst>
          </p:cNvPr>
          <p:cNvSpPr txBox="1"/>
          <p:nvPr/>
        </p:nvSpPr>
        <p:spPr>
          <a:xfrm>
            <a:off x="8011430" y="4401235"/>
            <a:ext cx="3055646" cy="9233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800" dirty="0"/>
              <a:t>How many tile types does this construction need in general to assemble an </a:t>
            </a:r>
            <a:r>
              <a:rPr lang="en-US" sz="1800" i="1" dirty="0"/>
              <a:t>n</a:t>
            </a:r>
            <a:r>
              <a:rPr lang="en-US" sz="1800" dirty="0"/>
              <a:t> x </a:t>
            </a:r>
            <a:r>
              <a:rPr lang="en-US" sz="1800" i="1" dirty="0"/>
              <a:t>n</a:t>
            </a:r>
            <a:r>
              <a:rPr lang="en-US" sz="1800" dirty="0"/>
              <a:t> square?</a:t>
            </a:r>
            <a:endParaRPr lang="en-US" dirty="0"/>
          </a:p>
        </p:txBody>
      </p:sp>
      <p:sp>
        <p:nvSpPr>
          <p:cNvPr id="12" name="TextBox 11">
            <a:extLst>
              <a:ext uri="{FF2B5EF4-FFF2-40B4-BE49-F238E27FC236}">
                <a16:creationId xmlns:a16="http://schemas.microsoft.com/office/drawing/2014/main" id="{E5261F89-9A20-4D9C-933E-59DEA02B4526}"/>
              </a:ext>
            </a:extLst>
          </p:cNvPr>
          <p:cNvSpPr txBox="1"/>
          <p:nvPr/>
        </p:nvSpPr>
        <p:spPr>
          <a:xfrm>
            <a:off x="3457146" y="3400286"/>
            <a:ext cx="5408557" cy="646331"/>
          </a:xfrm>
          <a:prstGeom prst="rect">
            <a:avLst/>
          </a:prstGeom>
          <a:noFill/>
        </p:spPr>
        <p:txBody>
          <a:bodyPr wrap="square">
            <a:spAutoFit/>
          </a:bodyPr>
          <a:lstStyle/>
          <a:p>
            <a:r>
              <a:rPr lang="en-US" sz="1800" dirty="0"/>
              <a:t>All glues are strength 2</a:t>
            </a:r>
          </a:p>
          <a:p>
            <a:r>
              <a:rPr lang="en-US" dirty="0"/>
              <a:t>(alternately: all are strength 1 and </a:t>
            </a:r>
            <a:r>
              <a:rPr lang="en-US" i="1" dirty="0"/>
              <a:t>temperature</a:t>
            </a:r>
            <a:r>
              <a:rPr lang="en-US" dirty="0"/>
              <a:t> </a:t>
            </a:r>
            <a:r>
              <a:rPr lang="el-GR" i="1" dirty="0"/>
              <a:t>τ</a:t>
            </a:r>
            <a:r>
              <a:rPr lang="en-US" dirty="0"/>
              <a:t> = 1)</a:t>
            </a:r>
          </a:p>
        </p:txBody>
      </p:sp>
      <p:sp>
        <p:nvSpPr>
          <p:cNvPr id="13" name="TextBox 12">
            <a:extLst>
              <a:ext uri="{FF2B5EF4-FFF2-40B4-BE49-F238E27FC236}">
                <a16:creationId xmlns:a16="http://schemas.microsoft.com/office/drawing/2014/main" id="{70CCCA20-27E4-4117-98AA-F5AC2C41995C}"/>
              </a:ext>
            </a:extLst>
          </p:cNvPr>
          <p:cNvSpPr txBox="1"/>
          <p:nvPr/>
        </p:nvSpPr>
        <p:spPr>
          <a:xfrm>
            <a:off x="9246048" y="5452269"/>
            <a:ext cx="586410" cy="584775"/>
          </a:xfrm>
          <a:prstGeom prst="rect">
            <a:avLst/>
          </a:prstGeom>
          <a:noFill/>
        </p:spPr>
        <p:txBody>
          <a:bodyPr wrap="square">
            <a:spAutoFit/>
          </a:bodyPr>
          <a:lstStyle/>
          <a:p>
            <a:r>
              <a:rPr lang="en-US" sz="3200" i="1" dirty="0"/>
              <a:t>n</a:t>
            </a:r>
            <a:r>
              <a:rPr lang="en-US" sz="3200" baseline="30000" dirty="0"/>
              <a:t>2</a:t>
            </a:r>
          </a:p>
        </p:txBody>
      </p:sp>
      <p:sp>
        <p:nvSpPr>
          <p:cNvPr id="6" name="Slide Number Placeholder 5">
            <a:extLst>
              <a:ext uri="{FF2B5EF4-FFF2-40B4-BE49-F238E27FC236}">
                <a16:creationId xmlns:a16="http://schemas.microsoft.com/office/drawing/2014/main" id="{75FC5731-96A8-4193-9941-81CD50E7EA2A}"/>
              </a:ext>
            </a:extLst>
          </p:cNvPr>
          <p:cNvSpPr>
            <a:spLocks noGrp="1"/>
          </p:cNvSpPr>
          <p:nvPr>
            <p:ph type="sldNum" sz="quarter" idx="12"/>
          </p:nvPr>
        </p:nvSpPr>
        <p:spPr/>
        <p:txBody>
          <a:bodyPr/>
          <a:lstStyle/>
          <a:p>
            <a:fld id="{DDDDC0DD-A20C-43E8-BBF5-AC705073E80B}" type="slidenum">
              <a:rPr lang="en-US" smtClean="0"/>
              <a:t>23</a:t>
            </a:fld>
            <a:endParaRPr lang="en-US"/>
          </a:p>
        </p:txBody>
      </p:sp>
    </p:spTree>
    <p:extLst>
      <p:ext uri="{BB962C8B-B14F-4D97-AF65-F5344CB8AC3E}">
        <p14:creationId xmlns:p14="http://schemas.microsoft.com/office/powerpoint/2010/main" val="197527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6126A0-E8EB-47A9-876A-773480F8532B}"/>
              </a:ext>
            </a:extLst>
          </p:cNvPr>
          <p:cNvPicPr>
            <a:picLocks noChangeAspect="1"/>
          </p:cNvPicPr>
          <p:nvPr/>
        </p:nvPicPr>
        <p:blipFill>
          <a:blip r:embed="rId2"/>
          <a:stretch>
            <a:fillRect/>
          </a:stretch>
        </p:blipFill>
        <p:spPr>
          <a:xfrm>
            <a:off x="7295319" y="3455077"/>
            <a:ext cx="4376310" cy="2990116"/>
          </a:xfrm>
          <a:prstGeom prst="rect">
            <a:avLst/>
          </a:prstGeom>
        </p:spPr>
      </p:pic>
      <p:sp>
        <p:nvSpPr>
          <p:cNvPr id="2" name="Title 1">
            <a:extLst>
              <a:ext uri="{FF2B5EF4-FFF2-40B4-BE49-F238E27FC236}">
                <a16:creationId xmlns:a16="http://schemas.microsoft.com/office/drawing/2014/main" id="{EA9FF860-B7EC-4BF9-9FA5-26D8259941F5}"/>
              </a:ext>
            </a:extLst>
          </p:cNvPr>
          <p:cNvSpPr>
            <a:spLocks noGrp="1"/>
          </p:cNvSpPr>
          <p:nvPr>
            <p:ph type="title"/>
          </p:nvPr>
        </p:nvSpPr>
        <p:spPr/>
        <p:txBody>
          <a:bodyPr/>
          <a:lstStyle/>
          <a:p>
            <a:r>
              <a:rPr lang="en-US" dirty="0"/>
              <a:t>Tile complexity at temperature </a:t>
            </a:r>
            <a:r>
              <a:rPr lang="el-GR" i="1" dirty="0"/>
              <a:t>τ</a:t>
            </a:r>
            <a:r>
              <a:rPr lang="en-US" dirty="0"/>
              <a:t> = 1</a:t>
            </a:r>
            <a:br>
              <a:rPr lang="en-US" dirty="0"/>
            </a:br>
            <a:r>
              <a:rPr lang="en-US" dirty="0"/>
              <a:t>(i.e., no cooperative binding allowed)</a:t>
            </a:r>
          </a:p>
        </p:txBody>
      </p:sp>
      <p:sp>
        <p:nvSpPr>
          <p:cNvPr id="4" name="TextBox 3">
            <a:extLst>
              <a:ext uri="{FF2B5EF4-FFF2-40B4-BE49-F238E27FC236}">
                <a16:creationId xmlns:a16="http://schemas.microsoft.com/office/drawing/2014/main" id="{45D02AB7-B384-4497-B349-895C2DEE4FDF}"/>
              </a:ext>
            </a:extLst>
          </p:cNvPr>
          <p:cNvSpPr txBox="1"/>
          <p:nvPr/>
        </p:nvSpPr>
        <p:spPr>
          <a:xfrm>
            <a:off x="533132" y="1985955"/>
            <a:ext cx="262344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Is </a:t>
            </a:r>
            <a:r>
              <a:rPr lang="en-US" sz="2400" i="1" dirty="0"/>
              <a:t>n</a:t>
            </a:r>
            <a:r>
              <a:rPr lang="en-US" sz="2400" baseline="30000" dirty="0"/>
              <a:t>2</a:t>
            </a:r>
            <a:r>
              <a:rPr lang="en-US" sz="2400" dirty="0"/>
              <a:t> optimal? </a:t>
            </a:r>
          </a:p>
          <a:p>
            <a:r>
              <a:rPr lang="en-US" sz="2400" dirty="0"/>
              <a:t>Can we do better?</a:t>
            </a:r>
          </a:p>
        </p:txBody>
      </p:sp>
      <p:sp>
        <p:nvSpPr>
          <p:cNvPr id="6" name="TextBox 5">
            <a:extLst>
              <a:ext uri="{FF2B5EF4-FFF2-40B4-BE49-F238E27FC236}">
                <a16:creationId xmlns:a16="http://schemas.microsoft.com/office/drawing/2014/main" id="{D9C18061-C433-4DD3-83F1-DC47995B20BE}"/>
              </a:ext>
            </a:extLst>
          </p:cNvPr>
          <p:cNvSpPr txBox="1"/>
          <p:nvPr/>
        </p:nvSpPr>
        <p:spPr>
          <a:xfrm>
            <a:off x="433741" y="3008875"/>
            <a:ext cx="3259545" cy="646331"/>
          </a:xfrm>
          <a:prstGeom prst="rect">
            <a:avLst/>
          </a:prstGeom>
          <a:noFill/>
        </p:spPr>
        <p:txBody>
          <a:bodyPr wrap="square">
            <a:spAutoFit/>
          </a:bodyPr>
          <a:lstStyle/>
          <a:p>
            <a:r>
              <a:rPr lang="en-US" sz="1800" dirty="0"/>
              <a:t>Note all pairs of adjacent tiles bind with positive strength:</a:t>
            </a:r>
            <a:endParaRPr lang="en-US" dirty="0"/>
          </a:p>
        </p:txBody>
      </p:sp>
      <p:pic>
        <p:nvPicPr>
          <p:cNvPr id="7" name="Picture 6">
            <a:extLst>
              <a:ext uri="{FF2B5EF4-FFF2-40B4-BE49-F238E27FC236}">
                <a16:creationId xmlns:a16="http://schemas.microsoft.com/office/drawing/2014/main" id="{EBB7C670-AB3B-4B8A-B113-96E03E6A60F7}"/>
              </a:ext>
            </a:extLst>
          </p:cNvPr>
          <p:cNvPicPr>
            <a:picLocks noChangeAspect="1"/>
          </p:cNvPicPr>
          <p:nvPr/>
        </p:nvPicPr>
        <p:blipFill rotWithShape="1">
          <a:blip r:embed="rId3"/>
          <a:srcRect l="57341" t="9547" b="8753"/>
          <a:stretch/>
        </p:blipFill>
        <p:spPr>
          <a:xfrm>
            <a:off x="629700" y="3829247"/>
            <a:ext cx="2318778" cy="2169623"/>
          </a:xfrm>
          <a:prstGeom prst="rect">
            <a:avLst/>
          </a:prstGeom>
        </p:spPr>
      </p:pic>
      <p:sp>
        <p:nvSpPr>
          <p:cNvPr id="8" name="TextBox 7">
            <a:extLst>
              <a:ext uri="{FF2B5EF4-FFF2-40B4-BE49-F238E27FC236}">
                <a16:creationId xmlns:a16="http://schemas.microsoft.com/office/drawing/2014/main" id="{1AE4E2D9-B400-4421-94DB-A9F768AAFC44}"/>
              </a:ext>
            </a:extLst>
          </p:cNvPr>
          <p:cNvSpPr txBox="1"/>
          <p:nvPr/>
        </p:nvSpPr>
        <p:spPr>
          <a:xfrm>
            <a:off x="4134678" y="2065051"/>
            <a:ext cx="6189729"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b="1" dirty="0"/>
              <a:t>Theorem</a:t>
            </a:r>
            <a:r>
              <a:rPr lang="en-US" sz="2400" dirty="0"/>
              <a:t>: At temperature </a:t>
            </a:r>
            <a:r>
              <a:rPr lang="el-GR" sz="2400" i="1" dirty="0"/>
              <a:t>τ</a:t>
            </a:r>
            <a:r>
              <a:rPr lang="en-US" sz="2400" i="1" dirty="0"/>
              <a:t> </a:t>
            </a:r>
            <a:r>
              <a:rPr lang="en-US" sz="2400" dirty="0"/>
              <a:t>= 1, if all pairs of adjacent tiles bind with positive strength, then for every positive integer </a:t>
            </a:r>
            <a:r>
              <a:rPr lang="en-US" sz="2400" i="1" dirty="0"/>
              <a:t>n</a:t>
            </a:r>
            <a:r>
              <a:rPr lang="en-US" sz="2400" dirty="0"/>
              <a:t>, </a:t>
            </a:r>
            <a:r>
              <a:rPr lang="en-US" sz="2400" i="1" dirty="0"/>
              <a:t>n</a:t>
            </a:r>
            <a:r>
              <a:rPr lang="en-US" sz="2400" baseline="30000" dirty="0"/>
              <a:t>2</a:t>
            </a:r>
            <a:r>
              <a:rPr lang="en-US" sz="2400" dirty="0"/>
              <a:t> tile types are </a:t>
            </a:r>
            <a:r>
              <a:rPr lang="en-US" sz="2400" u="sng" dirty="0"/>
              <a:t>necessary</a:t>
            </a:r>
            <a:r>
              <a:rPr lang="en-US" sz="2400" dirty="0"/>
              <a:t> to self-assemble an </a:t>
            </a:r>
            <a:r>
              <a:rPr lang="en-US" sz="2400" i="1" dirty="0"/>
              <a:t>n</a:t>
            </a:r>
            <a:r>
              <a:rPr lang="en-US" sz="2400" dirty="0"/>
              <a:t> x </a:t>
            </a:r>
            <a:r>
              <a:rPr lang="en-US" sz="2400" i="1" dirty="0"/>
              <a:t>n</a:t>
            </a:r>
            <a:r>
              <a:rPr lang="en-US" sz="2400" dirty="0"/>
              <a:t> square.</a:t>
            </a:r>
          </a:p>
        </p:txBody>
      </p:sp>
      <p:sp>
        <p:nvSpPr>
          <p:cNvPr id="11" name="TextBox 10">
            <a:extLst>
              <a:ext uri="{FF2B5EF4-FFF2-40B4-BE49-F238E27FC236}">
                <a16:creationId xmlns:a16="http://schemas.microsoft.com/office/drawing/2014/main" id="{C3BDEEF0-6143-483D-8BDE-A6E024E3395A}"/>
              </a:ext>
            </a:extLst>
          </p:cNvPr>
          <p:cNvSpPr txBox="1"/>
          <p:nvPr/>
        </p:nvSpPr>
        <p:spPr>
          <a:xfrm>
            <a:off x="3429000" y="4198802"/>
            <a:ext cx="3725138"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b="1" dirty="0"/>
              <a:t>Proof</a:t>
            </a:r>
            <a:r>
              <a:rPr lang="en-US" sz="2000" dirty="0"/>
              <a:t>: Suppose for contradiction we use the same tile type </a:t>
            </a:r>
            <a:r>
              <a:rPr lang="en-US" sz="2000" i="1" dirty="0" err="1"/>
              <a:t>i</a:t>
            </a:r>
            <a:r>
              <a:rPr lang="en-US" sz="2000" dirty="0"/>
              <a:t> at positions (</a:t>
            </a:r>
            <a:r>
              <a:rPr lang="en-US" sz="2000" i="1" dirty="0"/>
              <a:t>x</a:t>
            </a:r>
            <a:r>
              <a:rPr lang="en-US" sz="2000" baseline="-25000" dirty="0"/>
              <a:t>1</a:t>
            </a:r>
            <a:r>
              <a:rPr lang="en-US" sz="2000" dirty="0"/>
              <a:t>,</a:t>
            </a:r>
            <a:r>
              <a:rPr lang="en-US" sz="2000" i="1" dirty="0"/>
              <a:t>y</a:t>
            </a:r>
            <a:r>
              <a:rPr lang="en-US" sz="2000" baseline="-25000" dirty="0"/>
              <a:t>1</a:t>
            </a:r>
            <a:r>
              <a:rPr lang="en-US" sz="2000" dirty="0"/>
              <a:t>) and (</a:t>
            </a:r>
            <a:r>
              <a:rPr lang="en-US" sz="2000" i="1" dirty="0"/>
              <a:t>x</a:t>
            </a:r>
            <a:r>
              <a:rPr lang="en-US" sz="2000" baseline="-25000" dirty="0"/>
              <a:t>2</a:t>
            </a:r>
            <a:r>
              <a:rPr lang="en-US" sz="2000" dirty="0"/>
              <a:t>,</a:t>
            </a:r>
            <a:r>
              <a:rPr lang="en-US" sz="2000" i="1" dirty="0"/>
              <a:t>y</a:t>
            </a:r>
            <a:r>
              <a:rPr lang="en-US" sz="2000" baseline="-25000" dirty="0"/>
              <a:t>2</a:t>
            </a:r>
            <a:r>
              <a:rPr lang="en-US" sz="2000" dirty="0"/>
              <a:t>). Then they have a path </a:t>
            </a:r>
            <a:r>
              <a:rPr lang="en-US" sz="2000" i="1" dirty="0"/>
              <a:t>L</a:t>
            </a:r>
            <a:r>
              <a:rPr lang="en-US" sz="2000" dirty="0"/>
              <a:t> between them with all positive-strength glues, and this can happen instead:</a:t>
            </a:r>
          </a:p>
        </p:txBody>
      </p:sp>
      <p:sp>
        <p:nvSpPr>
          <p:cNvPr id="5" name="Slide Number Placeholder 4">
            <a:extLst>
              <a:ext uri="{FF2B5EF4-FFF2-40B4-BE49-F238E27FC236}">
                <a16:creationId xmlns:a16="http://schemas.microsoft.com/office/drawing/2014/main" id="{B9C13EB2-563D-4D65-9047-C0F356361BB4}"/>
              </a:ext>
            </a:extLst>
          </p:cNvPr>
          <p:cNvSpPr>
            <a:spLocks noGrp="1"/>
          </p:cNvSpPr>
          <p:nvPr>
            <p:ph type="sldNum" sz="quarter" idx="12"/>
          </p:nvPr>
        </p:nvSpPr>
        <p:spPr/>
        <p:txBody>
          <a:bodyPr/>
          <a:lstStyle/>
          <a:p>
            <a:fld id="{DDDDC0DD-A20C-43E8-BBF5-AC705073E80B}" type="slidenum">
              <a:rPr lang="en-US" smtClean="0"/>
              <a:t>24</a:t>
            </a:fld>
            <a:endParaRPr lang="en-US"/>
          </a:p>
        </p:txBody>
      </p:sp>
    </p:spTree>
    <p:extLst>
      <p:ext uri="{BB962C8B-B14F-4D97-AF65-F5344CB8AC3E}">
        <p14:creationId xmlns:p14="http://schemas.microsoft.com/office/powerpoint/2010/main" val="28878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9DD6-3F79-472A-9FCF-A9210D03006D}"/>
              </a:ext>
            </a:extLst>
          </p:cNvPr>
          <p:cNvSpPr>
            <a:spLocks noGrp="1"/>
          </p:cNvSpPr>
          <p:nvPr>
            <p:ph type="title"/>
          </p:nvPr>
        </p:nvSpPr>
        <p:spPr/>
        <p:txBody>
          <a:bodyPr/>
          <a:lstStyle/>
          <a:p>
            <a:r>
              <a:rPr lang="en-US" dirty="0"/>
              <a:t>Tile complexity at temperature </a:t>
            </a:r>
            <a:r>
              <a:rPr lang="el-GR" i="1" dirty="0"/>
              <a:t>τ</a:t>
            </a:r>
            <a:r>
              <a:rPr lang="en-US" dirty="0"/>
              <a:t> = 1, </a:t>
            </a:r>
            <a:br>
              <a:rPr lang="en-US" dirty="0"/>
            </a:br>
            <a:r>
              <a:rPr lang="en-US" dirty="0"/>
              <a:t>where not all adjacent tiles are bound</a:t>
            </a:r>
          </a:p>
        </p:txBody>
      </p:sp>
      <p:sp>
        <p:nvSpPr>
          <p:cNvPr id="4" name="TextBox 3">
            <a:extLst>
              <a:ext uri="{FF2B5EF4-FFF2-40B4-BE49-F238E27FC236}">
                <a16:creationId xmlns:a16="http://schemas.microsoft.com/office/drawing/2014/main" id="{DF86302D-3392-4CC5-A30D-993885720242}"/>
              </a:ext>
            </a:extLst>
          </p:cNvPr>
          <p:cNvSpPr txBox="1"/>
          <p:nvPr/>
        </p:nvSpPr>
        <p:spPr>
          <a:xfrm>
            <a:off x="838200" y="1936260"/>
            <a:ext cx="241879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Is </a:t>
            </a:r>
            <a:r>
              <a:rPr lang="en-US" sz="2400" i="1" dirty="0"/>
              <a:t>n</a:t>
            </a:r>
            <a:r>
              <a:rPr lang="en-US" sz="2400" baseline="30000" dirty="0"/>
              <a:t>2</a:t>
            </a:r>
            <a:r>
              <a:rPr lang="en-US" sz="2400" dirty="0"/>
              <a:t> still optimal? </a:t>
            </a:r>
          </a:p>
        </p:txBody>
      </p:sp>
      <p:sp>
        <p:nvSpPr>
          <p:cNvPr id="7" name="TextBox 6">
            <a:extLst>
              <a:ext uri="{FF2B5EF4-FFF2-40B4-BE49-F238E27FC236}">
                <a16:creationId xmlns:a16="http://schemas.microsoft.com/office/drawing/2014/main" id="{B7F7F423-7D0B-4ADB-87F1-2C4BEF93A98B}"/>
              </a:ext>
            </a:extLst>
          </p:cNvPr>
          <p:cNvSpPr txBox="1"/>
          <p:nvPr/>
        </p:nvSpPr>
        <p:spPr>
          <a:xfrm>
            <a:off x="3416576" y="1874704"/>
            <a:ext cx="966581" cy="584775"/>
          </a:xfrm>
          <a:prstGeom prst="rect">
            <a:avLst/>
          </a:prstGeom>
          <a:noFill/>
        </p:spPr>
        <p:txBody>
          <a:bodyPr wrap="square">
            <a:spAutoFit/>
          </a:bodyPr>
          <a:lstStyle/>
          <a:p>
            <a:r>
              <a:rPr lang="en-US" sz="3200" dirty="0"/>
              <a:t>No!</a:t>
            </a:r>
          </a:p>
        </p:txBody>
      </p:sp>
      <p:pic>
        <p:nvPicPr>
          <p:cNvPr id="9" name="Picture 8">
            <a:extLst>
              <a:ext uri="{FF2B5EF4-FFF2-40B4-BE49-F238E27FC236}">
                <a16:creationId xmlns:a16="http://schemas.microsoft.com/office/drawing/2014/main" id="{52455B41-983E-447E-A336-2A249F5BFB3A}"/>
              </a:ext>
            </a:extLst>
          </p:cNvPr>
          <p:cNvPicPr>
            <a:picLocks noChangeAspect="1"/>
          </p:cNvPicPr>
          <p:nvPr/>
        </p:nvPicPr>
        <p:blipFill>
          <a:blip r:embed="rId2"/>
          <a:stretch>
            <a:fillRect/>
          </a:stretch>
        </p:blipFill>
        <p:spPr>
          <a:xfrm>
            <a:off x="1128304" y="2698239"/>
            <a:ext cx="1838582" cy="3658111"/>
          </a:xfrm>
          <a:prstGeom prst="rect">
            <a:avLst/>
          </a:prstGeom>
        </p:spPr>
      </p:pic>
      <p:pic>
        <p:nvPicPr>
          <p:cNvPr id="11" name="Picture 10">
            <a:extLst>
              <a:ext uri="{FF2B5EF4-FFF2-40B4-BE49-F238E27FC236}">
                <a16:creationId xmlns:a16="http://schemas.microsoft.com/office/drawing/2014/main" id="{B2BC23AA-830C-4C04-BF1E-B5FFD5451106}"/>
              </a:ext>
            </a:extLst>
          </p:cNvPr>
          <p:cNvPicPr>
            <a:picLocks noChangeAspect="1"/>
          </p:cNvPicPr>
          <p:nvPr/>
        </p:nvPicPr>
        <p:blipFill>
          <a:blip r:embed="rId3"/>
          <a:stretch>
            <a:fillRect/>
          </a:stretch>
        </p:blipFill>
        <p:spPr>
          <a:xfrm>
            <a:off x="4158384" y="2492941"/>
            <a:ext cx="3181794" cy="3134162"/>
          </a:xfrm>
          <a:prstGeom prst="rect">
            <a:avLst/>
          </a:prstGeom>
        </p:spPr>
      </p:pic>
      <p:sp>
        <p:nvSpPr>
          <p:cNvPr id="12" name="TextBox 11">
            <a:extLst>
              <a:ext uri="{FF2B5EF4-FFF2-40B4-BE49-F238E27FC236}">
                <a16:creationId xmlns:a16="http://schemas.microsoft.com/office/drawing/2014/main" id="{555E1B71-1256-4864-B64A-6A1CF3C84504}"/>
              </a:ext>
            </a:extLst>
          </p:cNvPr>
          <p:cNvSpPr txBox="1"/>
          <p:nvPr/>
        </p:nvSpPr>
        <p:spPr>
          <a:xfrm>
            <a:off x="8686589" y="2672085"/>
            <a:ext cx="1994287" cy="646331"/>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800" dirty="0"/>
              <a:t>Tile complexity of this construction?</a:t>
            </a:r>
            <a:endParaRPr lang="en-US" dirty="0"/>
          </a:p>
        </p:txBody>
      </p:sp>
      <p:sp>
        <p:nvSpPr>
          <p:cNvPr id="13" name="TextBox 12">
            <a:extLst>
              <a:ext uri="{FF2B5EF4-FFF2-40B4-BE49-F238E27FC236}">
                <a16:creationId xmlns:a16="http://schemas.microsoft.com/office/drawing/2014/main" id="{A3815085-33BF-43B0-8D55-ABE5D3B33A41}"/>
              </a:ext>
            </a:extLst>
          </p:cNvPr>
          <p:cNvSpPr txBox="1"/>
          <p:nvPr/>
        </p:nvSpPr>
        <p:spPr>
          <a:xfrm>
            <a:off x="8547030" y="3428366"/>
            <a:ext cx="2461838" cy="584775"/>
          </a:xfrm>
          <a:prstGeom prst="rect">
            <a:avLst/>
          </a:prstGeom>
          <a:noFill/>
        </p:spPr>
        <p:txBody>
          <a:bodyPr wrap="square">
            <a:spAutoFit/>
          </a:bodyPr>
          <a:lstStyle/>
          <a:p>
            <a:r>
              <a:rPr lang="en-US" sz="3200" dirty="0"/>
              <a:t>2</a:t>
            </a:r>
            <a:r>
              <a:rPr lang="en-US" sz="3200" i="1" dirty="0"/>
              <a:t>n</a:t>
            </a:r>
            <a:r>
              <a:rPr lang="en-US" sz="3200" dirty="0"/>
              <a:t> – 1 = </a:t>
            </a:r>
            <a:r>
              <a:rPr lang="en-US" sz="3200" i="1" dirty="0"/>
              <a:t>O</a:t>
            </a:r>
            <a:r>
              <a:rPr lang="en-US" sz="3200" dirty="0"/>
              <a:t>(</a:t>
            </a:r>
            <a:r>
              <a:rPr lang="en-US" sz="3200" i="1" dirty="0"/>
              <a:t>n</a:t>
            </a:r>
            <a:r>
              <a:rPr lang="en-US" sz="3200" dirty="0"/>
              <a:t>)</a:t>
            </a:r>
          </a:p>
        </p:txBody>
      </p:sp>
      <p:grpSp>
        <p:nvGrpSpPr>
          <p:cNvPr id="24" name="Group 23">
            <a:extLst>
              <a:ext uri="{FF2B5EF4-FFF2-40B4-BE49-F238E27FC236}">
                <a16:creationId xmlns:a16="http://schemas.microsoft.com/office/drawing/2014/main" id="{C3FEBD08-4045-496D-B9A8-B5F51165379C}"/>
              </a:ext>
            </a:extLst>
          </p:cNvPr>
          <p:cNvGrpSpPr/>
          <p:nvPr/>
        </p:nvGrpSpPr>
        <p:grpSpPr>
          <a:xfrm>
            <a:off x="4638263" y="4352409"/>
            <a:ext cx="2222036" cy="1959444"/>
            <a:chOff x="5241237" y="4234906"/>
            <a:chExt cx="2222036" cy="1959444"/>
          </a:xfrm>
        </p:grpSpPr>
        <p:sp>
          <p:nvSpPr>
            <p:cNvPr id="14" name="TextBox 13">
              <a:extLst>
                <a:ext uri="{FF2B5EF4-FFF2-40B4-BE49-F238E27FC236}">
                  <a16:creationId xmlns:a16="http://schemas.microsoft.com/office/drawing/2014/main" id="{2A12C504-DD3E-4BC7-9C9E-46B34BB33F7B}"/>
                </a:ext>
              </a:extLst>
            </p:cNvPr>
            <p:cNvSpPr txBox="1"/>
            <p:nvPr/>
          </p:nvSpPr>
          <p:spPr>
            <a:xfrm>
              <a:off x="5241237" y="5732685"/>
              <a:ext cx="222203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t>strength-0 glues</a:t>
              </a:r>
            </a:p>
          </p:txBody>
        </p:sp>
        <p:cxnSp>
          <p:nvCxnSpPr>
            <p:cNvPr id="16" name="Straight Arrow Connector 15">
              <a:extLst>
                <a:ext uri="{FF2B5EF4-FFF2-40B4-BE49-F238E27FC236}">
                  <a16:creationId xmlns:a16="http://schemas.microsoft.com/office/drawing/2014/main" id="{495D5516-7BE5-47EF-B826-187E4F810CE5}"/>
                </a:ext>
              </a:extLst>
            </p:cNvPr>
            <p:cNvCxnSpPr>
              <a:cxnSpLocks/>
              <a:stCxn id="14" idx="0"/>
            </p:cNvCxnSpPr>
            <p:nvPr/>
          </p:nvCxnSpPr>
          <p:spPr>
            <a:xfrm flipV="1">
              <a:off x="6352255" y="4234906"/>
              <a:ext cx="674710" cy="14977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8B3963C-8684-4A27-8573-B7DB9B8FB7A3}"/>
                </a:ext>
              </a:extLst>
            </p:cNvPr>
            <p:cNvCxnSpPr>
              <a:cxnSpLocks/>
              <a:stCxn id="14" idx="0"/>
            </p:cNvCxnSpPr>
            <p:nvPr/>
          </p:nvCxnSpPr>
          <p:spPr>
            <a:xfrm flipH="1" flipV="1">
              <a:off x="5615609" y="5067744"/>
              <a:ext cx="736646" cy="664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5FAEFF-E90D-474A-AA3A-F0B0F9925263}"/>
                </a:ext>
              </a:extLst>
            </p:cNvPr>
            <p:cNvCxnSpPr>
              <a:cxnSpLocks/>
              <a:stCxn id="14" idx="0"/>
            </p:cNvCxnSpPr>
            <p:nvPr/>
          </p:nvCxnSpPr>
          <p:spPr>
            <a:xfrm flipV="1">
              <a:off x="6352255" y="4983797"/>
              <a:ext cx="674710" cy="7488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9AAB888B-B952-43E7-8B76-F41797AE31DD}"/>
              </a:ext>
            </a:extLst>
          </p:cNvPr>
          <p:cNvSpPr txBox="1"/>
          <p:nvPr/>
        </p:nvSpPr>
        <p:spPr>
          <a:xfrm>
            <a:off x="8139772" y="4188195"/>
            <a:ext cx="3346174" cy="166199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000" b="1" dirty="0"/>
              <a:t>Conjecture</a:t>
            </a:r>
            <a:r>
              <a:rPr lang="en-US" sz="2000" dirty="0"/>
              <a:t>: The temperature </a:t>
            </a:r>
            <a:r>
              <a:rPr lang="el-GR" sz="2000" i="1" dirty="0"/>
              <a:t>τ </a:t>
            </a:r>
            <a:r>
              <a:rPr lang="en-US" sz="2000" dirty="0"/>
              <a:t>= 1 tile complexity of an </a:t>
            </a:r>
            <a:r>
              <a:rPr lang="en-US" sz="2000" i="1" dirty="0"/>
              <a:t>n</a:t>
            </a:r>
            <a:r>
              <a:rPr lang="en-US" sz="2000" dirty="0"/>
              <a:t> x </a:t>
            </a:r>
            <a:r>
              <a:rPr lang="en-US" sz="2000" i="1" dirty="0"/>
              <a:t>n</a:t>
            </a:r>
            <a:r>
              <a:rPr lang="en-US" sz="2000" dirty="0"/>
              <a:t> square is </a:t>
            </a:r>
            <a:r>
              <a:rPr lang="el-GR" sz="2000" dirty="0"/>
              <a:t>Ω</a:t>
            </a:r>
            <a:r>
              <a:rPr lang="en-US" sz="2000" dirty="0"/>
              <a:t>(</a:t>
            </a:r>
            <a:r>
              <a:rPr lang="en-US" sz="2000" i="1" dirty="0"/>
              <a:t>n</a:t>
            </a:r>
            <a:r>
              <a:rPr lang="en-US" sz="2000" dirty="0"/>
              <a:t>).</a:t>
            </a:r>
          </a:p>
          <a:p>
            <a:r>
              <a:rPr lang="en-US" sz="1400" dirty="0"/>
              <a:t>(most recent progress:</a:t>
            </a:r>
            <a:endParaRPr lang="en-US" sz="2000" dirty="0"/>
          </a:p>
          <a:p>
            <a:r>
              <a:rPr lang="en-US" sz="1400" dirty="0">
                <a:hlinkClick r:id="rId4"/>
              </a:rPr>
              <a:t>https://arxiv.org/abs/1902.02253</a:t>
            </a:r>
            <a:r>
              <a:rPr lang="en-US" sz="1400" dirty="0"/>
              <a:t> </a:t>
            </a:r>
          </a:p>
          <a:p>
            <a:r>
              <a:rPr lang="en-US" sz="1400" dirty="0">
                <a:hlinkClick r:id="rId5"/>
              </a:rPr>
              <a:t>https://arxiv.org/abs/2002.04012</a:t>
            </a:r>
            <a:r>
              <a:rPr lang="en-US" sz="1400" dirty="0"/>
              <a:t> )</a:t>
            </a:r>
          </a:p>
        </p:txBody>
      </p:sp>
      <p:sp>
        <p:nvSpPr>
          <p:cNvPr id="5" name="Slide Number Placeholder 4">
            <a:extLst>
              <a:ext uri="{FF2B5EF4-FFF2-40B4-BE49-F238E27FC236}">
                <a16:creationId xmlns:a16="http://schemas.microsoft.com/office/drawing/2014/main" id="{909B449F-49D5-4C53-B7CB-F20FD8688412}"/>
              </a:ext>
            </a:extLst>
          </p:cNvPr>
          <p:cNvSpPr>
            <a:spLocks noGrp="1"/>
          </p:cNvSpPr>
          <p:nvPr>
            <p:ph type="sldNum" sz="quarter" idx="12"/>
          </p:nvPr>
        </p:nvSpPr>
        <p:spPr/>
        <p:txBody>
          <a:bodyPr/>
          <a:lstStyle/>
          <a:p>
            <a:fld id="{DDDDC0DD-A20C-43E8-BBF5-AC705073E80B}" type="slidenum">
              <a:rPr lang="en-US" smtClean="0"/>
              <a:t>25</a:t>
            </a:fld>
            <a:endParaRPr lang="en-US"/>
          </a:p>
        </p:txBody>
      </p:sp>
    </p:spTree>
    <p:extLst>
      <p:ext uri="{BB962C8B-B14F-4D97-AF65-F5344CB8AC3E}">
        <p14:creationId xmlns:p14="http://schemas.microsoft.com/office/powerpoint/2010/main" val="34094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FF860-B7EC-4BF9-9FA5-26D8259941F5}"/>
              </a:ext>
            </a:extLst>
          </p:cNvPr>
          <p:cNvSpPr>
            <a:spLocks noGrp="1"/>
          </p:cNvSpPr>
          <p:nvPr>
            <p:ph type="title"/>
          </p:nvPr>
        </p:nvSpPr>
        <p:spPr/>
        <p:txBody>
          <a:bodyPr/>
          <a:lstStyle/>
          <a:p>
            <a:r>
              <a:rPr lang="en-US" dirty="0"/>
              <a:t>Tile complexity at temperature </a:t>
            </a:r>
            <a:r>
              <a:rPr lang="el-GR" i="1" dirty="0"/>
              <a:t>τ</a:t>
            </a:r>
            <a:r>
              <a:rPr lang="en-US" dirty="0"/>
              <a:t> = 2</a:t>
            </a:r>
            <a:br>
              <a:rPr lang="en-US" dirty="0"/>
            </a:br>
            <a:r>
              <a:rPr lang="en-US" dirty="0"/>
              <a:t>(i.e., cooperative binding allowed)</a:t>
            </a:r>
          </a:p>
        </p:txBody>
      </p:sp>
      <p:pic>
        <p:nvPicPr>
          <p:cNvPr id="6" name="Picture 5">
            <a:extLst>
              <a:ext uri="{FF2B5EF4-FFF2-40B4-BE49-F238E27FC236}">
                <a16:creationId xmlns:a16="http://schemas.microsoft.com/office/drawing/2014/main" id="{F4F5A311-7B86-4085-845A-9B8AADB7EFB8}"/>
              </a:ext>
            </a:extLst>
          </p:cNvPr>
          <p:cNvPicPr>
            <a:picLocks noChangeAspect="1"/>
          </p:cNvPicPr>
          <p:nvPr/>
        </p:nvPicPr>
        <p:blipFill>
          <a:blip r:embed="rId2"/>
          <a:stretch>
            <a:fillRect/>
          </a:stretch>
        </p:blipFill>
        <p:spPr>
          <a:xfrm>
            <a:off x="1463447" y="1965173"/>
            <a:ext cx="1476581" cy="3572374"/>
          </a:xfrm>
          <a:prstGeom prst="rect">
            <a:avLst/>
          </a:prstGeom>
        </p:spPr>
      </p:pic>
      <p:sp>
        <p:nvSpPr>
          <p:cNvPr id="7" name="Rectangle 6">
            <a:extLst>
              <a:ext uri="{FF2B5EF4-FFF2-40B4-BE49-F238E27FC236}">
                <a16:creationId xmlns:a16="http://schemas.microsoft.com/office/drawing/2014/main" id="{A4215CE4-BC77-48D3-AC8C-63241D7187C8}"/>
              </a:ext>
            </a:extLst>
          </p:cNvPr>
          <p:cNvSpPr/>
          <p:nvPr/>
        </p:nvSpPr>
        <p:spPr>
          <a:xfrm>
            <a:off x="2198425" y="4844664"/>
            <a:ext cx="741603" cy="692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2D9E2FC-68A7-4580-AAED-58E8DFF03C49}"/>
              </a:ext>
            </a:extLst>
          </p:cNvPr>
          <p:cNvPicPr>
            <a:picLocks noChangeAspect="1"/>
          </p:cNvPicPr>
          <p:nvPr/>
        </p:nvPicPr>
        <p:blipFill>
          <a:blip r:embed="rId3"/>
          <a:stretch>
            <a:fillRect/>
          </a:stretch>
        </p:blipFill>
        <p:spPr>
          <a:xfrm>
            <a:off x="4219313" y="1965173"/>
            <a:ext cx="3753374" cy="3781953"/>
          </a:xfrm>
          <a:prstGeom prst="rect">
            <a:avLst/>
          </a:prstGeom>
        </p:spPr>
      </p:pic>
      <p:sp>
        <p:nvSpPr>
          <p:cNvPr id="32" name="TextBox 31">
            <a:extLst>
              <a:ext uri="{FF2B5EF4-FFF2-40B4-BE49-F238E27FC236}">
                <a16:creationId xmlns:a16="http://schemas.microsoft.com/office/drawing/2014/main" id="{52B1BF69-F203-4D76-BAE4-8F4AA2B380F7}"/>
              </a:ext>
            </a:extLst>
          </p:cNvPr>
          <p:cNvSpPr txBox="1"/>
          <p:nvPr/>
        </p:nvSpPr>
        <p:spPr>
          <a:xfrm>
            <a:off x="8736649" y="2259078"/>
            <a:ext cx="2491102"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dirty="0"/>
              <a:t>Tile complexity = 2</a:t>
            </a:r>
            <a:r>
              <a:rPr lang="en-US" sz="2000" i="1" dirty="0"/>
              <a:t>n</a:t>
            </a:r>
          </a:p>
        </p:txBody>
      </p:sp>
      <p:sp>
        <p:nvSpPr>
          <p:cNvPr id="10" name="Rectangle 9">
            <a:extLst>
              <a:ext uri="{FF2B5EF4-FFF2-40B4-BE49-F238E27FC236}">
                <a16:creationId xmlns:a16="http://schemas.microsoft.com/office/drawing/2014/main" id="{CA561E2D-2848-46F9-95D2-EDF8D571244A}"/>
              </a:ext>
            </a:extLst>
          </p:cNvPr>
          <p:cNvSpPr/>
          <p:nvPr/>
        </p:nvSpPr>
        <p:spPr>
          <a:xfrm>
            <a:off x="5035274" y="2789060"/>
            <a:ext cx="2950113" cy="29739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7CEE06-F1E3-46BF-AE71-08C8D4204394}"/>
              </a:ext>
            </a:extLst>
          </p:cNvPr>
          <p:cNvGrpSpPr/>
          <p:nvPr/>
        </p:nvGrpSpPr>
        <p:grpSpPr>
          <a:xfrm>
            <a:off x="6807201" y="4573811"/>
            <a:ext cx="3556036" cy="1782539"/>
            <a:chOff x="4358108" y="4381425"/>
            <a:chExt cx="3556036" cy="1782539"/>
          </a:xfrm>
        </p:grpSpPr>
        <p:cxnSp>
          <p:nvCxnSpPr>
            <p:cNvPr id="16" name="Straight Arrow Connector 15">
              <a:extLst>
                <a:ext uri="{FF2B5EF4-FFF2-40B4-BE49-F238E27FC236}">
                  <a16:creationId xmlns:a16="http://schemas.microsoft.com/office/drawing/2014/main" id="{8EDC7BA5-8C51-475A-94CD-D10892D63D8B}"/>
                </a:ext>
              </a:extLst>
            </p:cNvPr>
            <p:cNvCxnSpPr>
              <a:cxnSpLocks/>
              <a:stCxn id="15" idx="0"/>
            </p:cNvCxnSpPr>
            <p:nvPr/>
          </p:nvCxnSpPr>
          <p:spPr>
            <a:xfrm flipH="1" flipV="1">
              <a:off x="5437607" y="4381425"/>
              <a:ext cx="1068646" cy="11977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BF5C5D-47A8-419C-9E3D-F2523294C388}"/>
                </a:ext>
              </a:extLst>
            </p:cNvPr>
            <p:cNvCxnSpPr>
              <a:cxnSpLocks/>
              <a:stCxn id="15" idx="1"/>
            </p:cNvCxnSpPr>
            <p:nvPr/>
          </p:nvCxnSpPr>
          <p:spPr>
            <a:xfrm flipH="1" flipV="1">
              <a:off x="4358108" y="5467277"/>
              <a:ext cx="740254" cy="4043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358D8B9-FEDB-42B7-9843-E56CF552BC03}"/>
                </a:ext>
              </a:extLst>
            </p:cNvPr>
            <p:cNvCxnSpPr>
              <a:cxnSpLocks/>
              <a:stCxn id="15" idx="0"/>
            </p:cNvCxnSpPr>
            <p:nvPr/>
          </p:nvCxnSpPr>
          <p:spPr>
            <a:xfrm flipH="1" flipV="1">
              <a:off x="5437607" y="5086275"/>
              <a:ext cx="1068646" cy="4929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00B44F-1940-47B3-843C-F6D3D2B6893A}"/>
                </a:ext>
              </a:extLst>
            </p:cNvPr>
            <p:cNvSpPr txBox="1"/>
            <p:nvPr/>
          </p:nvSpPr>
          <p:spPr>
            <a:xfrm>
              <a:off x="5098362" y="5579189"/>
              <a:ext cx="281578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strength-1 glues (with no other glues to cooperate with)</a:t>
              </a:r>
            </a:p>
          </p:txBody>
        </p:sp>
      </p:grpSp>
      <p:grpSp>
        <p:nvGrpSpPr>
          <p:cNvPr id="33" name="Group 32">
            <a:extLst>
              <a:ext uri="{FF2B5EF4-FFF2-40B4-BE49-F238E27FC236}">
                <a16:creationId xmlns:a16="http://schemas.microsoft.com/office/drawing/2014/main" id="{AA0CF60C-64ED-4F7E-82A2-88BA54EF9052}"/>
              </a:ext>
            </a:extLst>
          </p:cNvPr>
          <p:cNvGrpSpPr/>
          <p:nvPr/>
        </p:nvGrpSpPr>
        <p:grpSpPr>
          <a:xfrm>
            <a:off x="923888" y="5537547"/>
            <a:ext cx="3258626" cy="1001365"/>
            <a:chOff x="5565086" y="5162599"/>
            <a:chExt cx="3258626" cy="1001365"/>
          </a:xfrm>
        </p:grpSpPr>
        <p:cxnSp>
          <p:nvCxnSpPr>
            <p:cNvPr id="34" name="Straight Arrow Connector 33">
              <a:extLst>
                <a:ext uri="{FF2B5EF4-FFF2-40B4-BE49-F238E27FC236}">
                  <a16:creationId xmlns:a16="http://schemas.microsoft.com/office/drawing/2014/main" id="{FB4040F6-72E3-4FCE-8451-7455414DFBD3}"/>
                </a:ext>
              </a:extLst>
            </p:cNvPr>
            <p:cNvCxnSpPr>
              <a:cxnSpLocks/>
              <a:stCxn id="37" idx="0"/>
              <a:endCxn id="54" idx="2"/>
            </p:cNvCxnSpPr>
            <p:nvPr/>
          </p:nvCxnSpPr>
          <p:spPr>
            <a:xfrm flipV="1">
              <a:off x="7194399" y="5162599"/>
              <a:ext cx="2147" cy="416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FBF6C62-DE7A-41F0-8082-CE5133C21BBB}"/>
                </a:ext>
              </a:extLst>
            </p:cNvPr>
            <p:cNvSpPr txBox="1"/>
            <p:nvPr/>
          </p:nvSpPr>
          <p:spPr>
            <a:xfrm>
              <a:off x="5565086" y="5579189"/>
              <a:ext cx="3258626"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This tile completes an </a:t>
              </a:r>
              <a:r>
                <a:rPr lang="en-US" sz="1600" i="1" dirty="0"/>
                <a:t>n</a:t>
              </a:r>
              <a:r>
                <a:rPr lang="en-US" sz="1600" dirty="0"/>
                <a:t> x </a:t>
              </a:r>
              <a:r>
                <a:rPr lang="en-US" sz="1600" i="1" dirty="0"/>
                <a:t>n</a:t>
              </a:r>
              <a:r>
                <a:rPr lang="en-US" sz="1600" dirty="0"/>
                <a:t> “L shape” into an </a:t>
              </a:r>
              <a:r>
                <a:rPr lang="en-US" sz="1600" i="1" dirty="0"/>
                <a:t>n</a:t>
              </a:r>
              <a:r>
                <a:rPr lang="en-US" sz="1600" dirty="0"/>
                <a:t> x </a:t>
              </a:r>
              <a:r>
                <a:rPr lang="en-US" sz="1600" i="1" dirty="0"/>
                <a:t>n</a:t>
              </a:r>
              <a:r>
                <a:rPr lang="en-US" sz="1600" dirty="0"/>
                <a:t> square.</a:t>
              </a:r>
            </a:p>
          </p:txBody>
        </p:sp>
      </p:grpSp>
      <p:sp>
        <p:nvSpPr>
          <p:cNvPr id="11" name="Slide Number Placeholder 10">
            <a:extLst>
              <a:ext uri="{FF2B5EF4-FFF2-40B4-BE49-F238E27FC236}">
                <a16:creationId xmlns:a16="http://schemas.microsoft.com/office/drawing/2014/main" id="{BC9F3C22-7D0C-4E8E-8505-A043F1193001}"/>
              </a:ext>
            </a:extLst>
          </p:cNvPr>
          <p:cNvSpPr>
            <a:spLocks noGrp="1"/>
          </p:cNvSpPr>
          <p:nvPr>
            <p:ph type="sldNum" sz="quarter" idx="12"/>
          </p:nvPr>
        </p:nvSpPr>
        <p:spPr/>
        <p:txBody>
          <a:bodyPr/>
          <a:lstStyle/>
          <a:p>
            <a:fld id="{DDDDC0DD-A20C-43E8-BBF5-AC705073E80B}" type="slidenum">
              <a:rPr lang="en-US" smtClean="0"/>
              <a:t>26</a:t>
            </a:fld>
            <a:endParaRPr lang="en-US"/>
          </a:p>
        </p:txBody>
      </p:sp>
      <p:grpSp>
        <p:nvGrpSpPr>
          <p:cNvPr id="19" name="Group 18">
            <a:extLst>
              <a:ext uri="{FF2B5EF4-FFF2-40B4-BE49-F238E27FC236}">
                <a16:creationId xmlns:a16="http://schemas.microsoft.com/office/drawing/2014/main" id="{D687B481-722E-46BC-9FFD-9F5C0C25E181}"/>
              </a:ext>
            </a:extLst>
          </p:cNvPr>
          <p:cNvGrpSpPr/>
          <p:nvPr/>
        </p:nvGrpSpPr>
        <p:grpSpPr>
          <a:xfrm>
            <a:off x="4880704" y="2631303"/>
            <a:ext cx="2853757" cy="2317249"/>
            <a:chOff x="-787065" y="4973626"/>
            <a:chExt cx="2853757" cy="2317249"/>
          </a:xfrm>
        </p:grpSpPr>
        <p:cxnSp>
          <p:nvCxnSpPr>
            <p:cNvPr id="20" name="Straight Arrow Connector 19">
              <a:extLst>
                <a:ext uri="{FF2B5EF4-FFF2-40B4-BE49-F238E27FC236}">
                  <a16:creationId xmlns:a16="http://schemas.microsoft.com/office/drawing/2014/main" id="{FB02F91E-D471-4058-89DC-FB8F6C3BAE9D}"/>
                </a:ext>
              </a:extLst>
            </p:cNvPr>
            <p:cNvCxnSpPr>
              <a:cxnSpLocks/>
              <a:stCxn id="21" idx="1"/>
            </p:cNvCxnSpPr>
            <p:nvPr/>
          </p:nvCxnSpPr>
          <p:spPr>
            <a:xfrm flipH="1">
              <a:off x="-652954" y="6517372"/>
              <a:ext cx="969959" cy="77350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FD684F4-35B6-43C7-9B4E-4FCD1EE9FD81}"/>
                </a:ext>
              </a:extLst>
            </p:cNvPr>
            <p:cNvSpPr txBox="1"/>
            <p:nvPr/>
          </p:nvSpPr>
          <p:spPr>
            <a:xfrm>
              <a:off x="317005" y="6255762"/>
              <a:ext cx="1749687"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t>these glues should all be different</a:t>
              </a:r>
            </a:p>
          </p:txBody>
        </p:sp>
        <p:cxnSp>
          <p:nvCxnSpPr>
            <p:cNvPr id="22" name="Straight Arrow Connector 21">
              <a:extLst>
                <a:ext uri="{FF2B5EF4-FFF2-40B4-BE49-F238E27FC236}">
                  <a16:creationId xmlns:a16="http://schemas.microsoft.com/office/drawing/2014/main" id="{8721F741-6E6C-42A8-90BE-C1B0902FB40A}"/>
                </a:ext>
              </a:extLst>
            </p:cNvPr>
            <p:cNvCxnSpPr>
              <a:cxnSpLocks/>
              <a:stCxn id="21" idx="0"/>
            </p:cNvCxnSpPr>
            <p:nvPr/>
          </p:nvCxnSpPr>
          <p:spPr>
            <a:xfrm flipH="1" flipV="1">
              <a:off x="790181" y="5122809"/>
              <a:ext cx="401668" cy="113295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4AA36AA-64B4-4FD7-906C-E927AC4CBA71}"/>
                </a:ext>
              </a:extLst>
            </p:cNvPr>
            <p:cNvCxnSpPr>
              <a:cxnSpLocks/>
              <a:stCxn id="21" idx="0"/>
            </p:cNvCxnSpPr>
            <p:nvPr/>
          </p:nvCxnSpPr>
          <p:spPr>
            <a:xfrm flipV="1">
              <a:off x="1191849" y="5131383"/>
              <a:ext cx="301970" cy="112437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D3822F9-D13A-4E3F-99D6-534C4601C665}"/>
                </a:ext>
              </a:extLst>
            </p:cNvPr>
            <p:cNvCxnSpPr>
              <a:cxnSpLocks/>
              <a:stCxn id="21" idx="0"/>
            </p:cNvCxnSpPr>
            <p:nvPr/>
          </p:nvCxnSpPr>
          <p:spPr>
            <a:xfrm flipH="1" flipV="1">
              <a:off x="78779" y="5131383"/>
              <a:ext cx="1113070" cy="112437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627EBF5-7B29-47BF-8C72-F814F17D6731}"/>
                </a:ext>
              </a:extLst>
            </p:cNvPr>
            <p:cNvCxnSpPr>
              <a:cxnSpLocks/>
              <a:stCxn id="21" idx="1"/>
            </p:cNvCxnSpPr>
            <p:nvPr/>
          </p:nvCxnSpPr>
          <p:spPr>
            <a:xfrm flipH="1">
              <a:off x="-652954" y="6517372"/>
              <a:ext cx="969959" cy="2875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B08BAC3-399F-4F3B-ADE4-3D428903BCF7}"/>
                </a:ext>
              </a:extLst>
            </p:cNvPr>
            <p:cNvCxnSpPr>
              <a:cxnSpLocks/>
              <a:stCxn id="21" idx="1"/>
            </p:cNvCxnSpPr>
            <p:nvPr/>
          </p:nvCxnSpPr>
          <p:spPr>
            <a:xfrm flipH="1" flipV="1">
              <a:off x="-632495" y="5830386"/>
              <a:ext cx="949500" cy="68698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7AA19E8-C5F5-4B6C-84FE-CD442526E42D}"/>
                </a:ext>
              </a:extLst>
            </p:cNvPr>
            <p:cNvCxnSpPr>
              <a:cxnSpLocks/>
              <a:stCxn id="21" idx="1"/>
            </p:cNvCxnSpPr>
            <p:nvPr/>
          </p:nvCxnSpPr>
          <p:spPr>
            <a:xfrm flipH="1" flipV="1">
              <a:off x="-787065" y="5131383"/>
              <a:ext cx="1104070" cy="138598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8027397-19AA-41F4-9147-CAB909B1EBA1}"/>
                </a:ext>
              </a:extLst>
            </p:cNvPr>
            <p:cNvCxnSpPr>
              <a:cxnSpLocks/>
              <a:stCxn id="21" idx="0"/>
            </p:cNvCxnSpPr>
            <p:nvPr/>
          </p:nvCxnSpPr>
          <p:spPr>
            <a:xfrm flipH="1" flipV="1">
              <a:off x="-640554" y="4973626"/>
              <a:ext cx="1832403" cy="128213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Rectangle: Rounded Corners 53">
            <a:extLst>
              <a:ext uri="{FF2B5EF4-FFF2-40B4-BE49-F238E27FC236}">
                <a16:creationId xmlns:a16="http://schemas.microsoft.com/office/drawing/2014/main" id="{00698119-20A4-4B8D-9470-C87BE45A0D67}"/>
              </a:ext>
            </a:extLst>
          </p:cNvPr>
          <p:cNvSpPr/>
          <p:nvPr/>
        </p:nvSpPr>
        <p:spPr>
          <a:xfrm>
            <a:off x="2198426" y="4844664"/>
            <a:ext cx="713844" cy="69288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5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xit" presetSubtype="0" fill="hold" nodeType="withEffect">
                                  <p:stCondLst>
                                    <p:cond delay="0"/>
                                  </p:stCondLst>
                                  <p:childTnLst>
                                    <p:animEffect transition="out" filter="fade">
                                      <p:cBhvr>
                                        <p:cTn id="22" dur="500"/>
                                        <p:tgtEl>
                                          <p:spTgt spid="19"/>
                                        </p:tgtEl>
                                      </p:cBhvr>
                                    </p:animEffect>
                                    <p:set>
                                      <p:cBhvr>
                                        <p:cTn id="23" dur="1" fill="hold">
                                          <p:stCondLst>
                                            <p:cond delay="499"/>
                                          </p:stCondLst>
                                        </p:cTn>
                                        <p:tgtEl>
                                          <p:spTgt spid="1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animBg="1"/>
      <p:bldP spid="10"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08A77B-DCA5-49E3-8669-35F0C467D9FA}"/>
              </a:ext>
            </a:extLst>
          </p:cNvPr>
          <p:cNvPicPr>
            <a:picLocks noChangeAspect="1"/>
          </p:cNvPicPr>
          <p:nvPr/>
        </p:nvPicPr>
        <p:blipFill>
          <a:blip r:embed="rId2"/>
          <a:stretch>
            <a:fillRect/>
          </a:stretch>
        </p:blipFill>
        <p:spPr>
          <a:xfrm>
            <a:off x="4103103" y="1678418"/>
            <a:ext cx="4629796" cy="4620270"/>
          </a:xfrm>
          <a:prstGeom prst="rect">
            <a:avLst/>
          </a:prstGeom>
        </p:spPr>
      </p:pic>
      <p:sp>
        <p:nvSpPr>
          <p:cNvPr id="2" name="Title 1">
            <a:extLst>
              <a:ext uri="{FF2B5EF4-FFF2-40B4-BE49-F238E27FC236}">
                <a16:creationId xmlns:a16="http://schemas.microsoft.com/office/drawing/2014/main" id="{EA9FF860-B7EC-4BF9-9FA5-26D8259941F5}"/>
              </a:ext>
            </a:extLst>
          </p:cNvPr>
          <p:cNvSpPr>
            <a:spLocks noGrp="1"/>
          </p:cNvSpPr>
          <p:nvPr>
            <p:ph type="title"/>
          </p:nvPr>
        </p:nvSpPr>
        <p:spPr/>
        <p:txBody>
          <a:bodyPr/>
          <a:lstStyle/>
          <a:p>
            <a:r>
              <a:rPr lang="en-US" dirty="0"/>
              <a:t>Tile complexity at temperature </a:t>
            </a:r>
            <a:r>
              <a:rPr lang="el-GR" i="1" dirty="0"/>
              <a:t>τ</a:t>
            </a:r>
            <a:r>
              <a:rPr lang="en-US" dirty="0"/>
              <a:t> = 2</a:t>
            </a:r>
          </a:p>
        </p:txBody>
      </p:sp>
      <p:pic>
        <p:nvPicPr>
          <p:cNvPr id="5" name="Picture 4">
            <a:extLst>
              <a:ext uri="{FF2B5EF4-FFF2-40B4-BE49-F238E27FC236}">
                <a16:creationId xmlns:a16="http://schemas.microsoft.com/office/drawing/2014/main" id="{9F468673-CEDD-4A51-8026-259F0CEB5E89}"/>
              </a:ext>
            </a:extLst>
          </p:cNvPr>
          <p:cNvPicPr>
            <a:picLocks noChangeAspect="1"/>
          </p:cNvPicPr>
          <p:nvPr/>
        </p:nvPicPr>
        <p:blipFill>
          <a:blip r:embed="rId3"/>
          <a:stretch>
            <a:fillRect/>
          </a:stretch>
        </p:blipFill>
        <p:spPr>
          <a:xfrm>
            <a:off x="838200" y="2662374"/>
            <a:ext cx="1417983" cy="2154128"/>
          </a:xfrm>
          <a:prstGeom prst="rect">
            <a:avLst/>
          </a:prstGeom>
        </p:spPr>
      </p:pic>
      <p:sp>
        <p:nvSpPr>
          <p:cNvPr id="21" name="TextBox 20">
            <a:extLst>
              <a:ext uri="{FF2B5EF4-FFF2-40B4-BE49-F238E27FC236}">
                <a16:creationId xmlns:a16="http://schemas.microsoft.com/office/drawing/2014/main" id="{28A3FED4-DCB7-4D8A-93A0-39DB793BDABA}"/>
              </a:ext>
            </a:extLst>
          </p:cNvPr>
          <p:cNvSpPr txBox="1"/>
          <p:nvPr/>
        </p:nvSpPr>
        <p:spPr>
          <a:xfrm>
            <a:off x="943752" y="1690688"/>
            <a:ext cx="2655659"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Goal</a:t>
            </a:r>
            <a:r>
              <a:rPr lang="en-US" dirty="0"/>
              <a:t>: complete a 1 x </a:t>
            </a:r>
            <a:r>
              <a:rPr lang="en-US" i="1" dirty="0"/>
              <a:t>n</a:t>
            </a:r>
            <a:r>
              <a:rPr lang="en-US" dirty="0"/>
              <a:t> </a:t>
            </a:r>
            <a:r>
              <a:rPr lang="en-US" u="sng" dirty="0"/>
              <a:t>line</a:t>
            </a:r>
            <a:r>
              <a:rPr lang="en-US" dirty="0"/>
              <a:t> into an </a:t>
            </a:r>
            <a:r>
              <a:rPr lang="en-US" i="1" dirty="0"/>
              <a:t>n</a:t>
            </a:r>
            <a:r>
              <a:rPr lang="en-US" dirty="0"/>
              <a:t> x </a:t>
            </a:r>
            <a:r>
              <a:rPr lang="en-US" i="1" dirty="0"/>
              <a:t>n</a:t>
            </a:r>
            <a:r>
              <a:rPr lang="en-US" dirty="0"/>
              <a:t> square</a:t>
            </a:r>
          </a:p>
        </p:txBody>
      </p:sp>
      <p:sp>
        <p:nvSpPr>
          <p:cNvPr id="22" name="TextBox 21">
            <a:extLst>
              <a:ext uri="{FF2B5EF4-FFF2-40B4-BE49-F238E27FC236}">
                <a16:creationId xmlns:a16="http://schemas.microsoft.com/office/drawing/2014/main" id="{60640A04-5E10-4342-A62D-32E1330B32EA}"/>
              </a:ext>
            </a:extLst>
          </p:cNvPr>
          <p:cNvSpPr txBox="1"/>
          <p:nvPr/>
        </p:nvSpPr>
        <p:spPr>
          <a:xfrm>
            <a:off x="9432388" y="1976476"/>
            <a:ext cx="2491102" cy="40011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000" dirty="0"/>
              <a:t>Tile complexity = </a:t>
            </a:r>
            <a:r>
              <a:rPr lang="en-US" sz="2000" i="1" dirty="0"/>
              <a:t>n</a:t>
            </a:r>
            <a:r>
              <a:rPr lang="en-US" sz="2000" dirty="0"/>
              <a:t> + 4</a:t>
            </a:r>
          </a:p>
        </p:txBody>
      </p:sp>
      <p:pic>
        <p:nvPicPr>
          <p:cNvPr id="13" name="Picture 12">
            <a:extLst>
              <a:ext uri="{FF2B5EF4-FFF2-40B4-BE49-F238E27FC236}">
                <a16:creationId xmlns:a16="http://schemas.microsoft.com/office/drawing/2014/main" id="{5225EF7D-76A2-4317-84FE-14AF83EB90F3}"/>
              </a:ext>
            </a:extLst>
          </p:cNvPr>
          <p:cNvPicPr>
            <a:picLocks noChangeAspect="1"/>
          </p:cNvPicPr>
          <p:nvPr/>
        </p:nvPicPr>
        <p:blipFill>
          <a:blip r:embed="rId4"/>
          <a:stretch>
            <a:fillRect/>
          </a:stretch>
        </p:blipFill>
        <p:spPr>
          <a:xfrm>
            <a:off x="838200" y="5000652"/>
            <a:ext cx="1314085" cy="1325563"/>
          </a:xfrm>
          <a:prstGeom prst="rect">
            <a:avLst/>
          </a:prstGeom>
        </p:spPr>
      </p:pic>
      <p:sp>
        <p:nvSpPr>
          <p:cNvPr id="27" name="TextBox 26">
            <a:extLst>
              <a:ext uri="{FF2B5EF4-FFF2-40B4-BE49-F238E27FC236}">
                <a16:creationId xmlns:a16="http://schemas.microsoft.com/office/drawing/2014/main" id="{2D593CE7-A159-4B4D-8BD9-680EAB7728C2}"/>
              </a:ext>
            </a:extLst>
          </p:cNvPr>
          <p:cNvSpPr txBox="1"/>
          <p:nvPr/>
        </p:nvSpPr>
        <p:spPr>
          <a:xfrm>
            <a:off x="9366508" y="3739438"/>
            <a:ext cx="2381544" cy="70788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dirty="0"/>
              <a:t>How to get </a:t>
            </a:r>
            <a:r>
              <a:rPr lang="en-US" sz="2000" i="1" dirty="0"/>
              <a:t>sublinear</a:t>
            </a:r>
            <a:r>
              <a:rPr lang="en-US" sz="2000" dirty="0"/>
              <a:t> tile complexity?</a:t>
            </a:r>
          </a:p>
        </p:txBody>
      </p:sp>
      <p:sp>
        <p:nvSpPr>
          <p:cNvPr id="4" name="Slide Number Placeholder 3">
            <a:extLst>
              <a:ext uri="{FF2B5EF4-FFF2-40B4-BE49-F238E27FC236}">
                <a16:creationId xmlns:a16="http://schemas.microsoft.com/office/drawing/2014/main" id="{A208B275-10F2-4082-B837-7F7375255B38}"/>
              </a:ext>
            </a:extLst>
          </p:cNvPr>
          <p:cNvSpPr>
            <a:spLocks noGrp="1"/>
          </p:cNvSpPr>
          <p:nvPr>
            <p:ph type="sldNum" sz="quarter" idx="12"/>
          </p:nvPr>
        </p:nvSpPr>
        <p:spPr/>
        <p:txBody>
          <a:bodyPr/>
          <a:lstStyle/>
          <a:p>
            <a:fld id="{DDDDC0DD-A20C-43E8-BBF5-AC705073E80B}" type="slidenum">
              <a:rPr lang="en-US" smtClean="0"/>
              <a:t>27</a:t>
            </a:fld>
            <a:endParaRPr lang="en-US"/>
          </a:p>
        </p:txBody>
      </p:sp>
      <p:sp>
        <p:nvSpPr>
          <p:cNvPr id="3" name="Rectangle 2">
            <a:extLst>
              <a:ext uri="{FF2B5EF4-FFF2-40B4-BE49-F238E27FC236}">
                <a16:creationId xmlns:a16="http://schemas.microsoft.com/office/drawing/2014/main" id="{AF85B419-13A5-404D-99B7-471394C09362}"/>
              </a:ext>
            </a:extLst>
          </p:cNvPr>
          <p:cNvSpPr/>
          <p:nvPr/>
        </p:nvSpPr>
        <p:spPr>
          <a:xfrm>
            <a:off x="6869906" y="2662374"/>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CA09AB-C8D1-4C4F-A674-D82C4B0991C4}"/>
              </a:ext>
            </a:extLst>
          </p:cNvPr>
          <p:cNvSpPr/>
          <p:nvPr/>
        </p:nvSpPr>
        <p:spPr>
          <a:xfrm>
            <a:off x="5972691" y="2662374"/>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07B876-1953-4D52-92A7-E81E53927507}"/>
              </a:ext>
            </a:extLst>
          </p:cNvPr>
          <p:cNvSpPr/>
          <p:nvPr/>
        </p:nvSpPr>
        <p:spPr>
          <a:xfrm>
            <a:off x="7764117" y="2662374"/>
            <a:ext cx="918023"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70DEC45-D03D-4D89-9501-E3DFCB7218AC}"/>
              </a:ext>
            </a:extLst>
          </p:cNvPr>
          <p:cNvSpPr/>
          <p:nvPr/>
        </p:nvSpPr>
        <p:spPr>
          <a:xfrm>
            <a:off x="4143989" y="2662374"/>
            <a:ext cx="1823387" cy="9114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B4140C-5B1A-4179-9DA3-8E9975C4E4C5}"/>
              </a:ext>
            </a:extLst>
          </p:cNvPr>
          <p:cNvSpPr/>
          <p:nvPr/>
        </p:nvSpPr>
        <p:spPr>
          <a:xfrm>
            <a:off x="5971189" y="3555683"/>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4C65A5A-BD3E-4E3A-A89A-13421295AD0C}"/>
              </a:ext>
            </a:extLst>
          </p:cNvPr>
          <p:cNvSpPr/>
          <p:nvPr/>
        </p:nvSpPr>
        <p:spPr>
          <a:xfrm>
            <a:off x="5073974" y="3555683"/>
            <a:ext cx="894211"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3A2687C-1D03-4196-9B50-D83050E96A58}"/>
              </a:ext>
            </a:extLst>
          </p:cNvPr>
          <p:cNvSpPr/>
          <p:nvPr/>
        </p:nvSpPr>
        <p:spPr>
          <a:xfrm>
            <a:off x="4150050" y="3558891"/>
            <a:ext cx="918023"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582D02-DF6B-4095-BF94-8EDB67860A8E}"/>
              </a:ext>
            </a:extLst>
          </p:cNvPr>
          <p:cNvSpPr/>
          <p:nvPr/>
        </p:nvSpPr>
        <p:spPr>
          <a:xfrm>
            <a:off x="6870875" y="3558891"/>
            <a:ext cx="1811265" cy="888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3DC692-FAB9-418B-AD58-CDD93C2221EB}"/>
              </a:ext>
            </a:extLst>
          </p:cNvPr>
          <p:cNvSpPr/>
          <p:nvPr/>
        </p:nvSpPr>
        <p:spPr>
          <a:xfrm>
            <a:off x="4153862" y="4450644"/>
            <a:ext cx="4528278" cy="182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par>
                                <p:cTn id="23" presetID="22" presetClass="exit" presetSubtype="2" fill="hold" grpId="0" nodeType="withEffect">
                                  <p:stCondLst>
                                    <p:cond delay="0"/>
                                  </p:stCondLst>
                                  <p:childTnLst>
                                    <p:animEffect transition="out" filter="wipe(right)">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2" fill="hold" grpId="0" nodeType="clickEffect">
                                  <p:stCondLst>
                                    <p:cond delay="0"/>
                                  </p:stCondLst>
                                  <p:childTnLst>
                                    <p:animEffect transition="out" filter="wipe(right)">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22" presetClass="exit" presetSubtype="8" fill="hold" grpId="0" nodeType="withEffect">
                                  <p:stCondLst>
                                    <p:cond delay="0"/>
                                  </p:stCondLst>
                                  <p:childTnLst>
                                    <p:animEffect transition="out" filter="wipe(left)">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xit" presetSubtype="1" fill="hold" grpId="0" nodeType="clickEffect">
                                  <p:stCondLst>
                                    <p:cond delay="0"/>
                                  </p:stCondLst>
                                  <p:childTnLst>
                                    <p:animEffect transition="out" filter="wipe(up)">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P spid="3" grpId="0" animBg="1"/>
      <p:bldP spid="15" grpId="0" animBg="1"/>
      <p:bldP spid="16" grpId="0" animBg="1"/>
      <p:bldP spid="17" grpId="0" animBg="1"/>
      <p:bldP spid="18" grpId="0" animBg="1"/>
      <p:bldP spid="19"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42AD-228E-41D3-A1C1-7E4EA02E6B35}"/>
              </a:ext>
            </a:extLst>
          </p:cNvPr>
          <p:cNvSpPr>
            <a:spLocks noGrp="1"/>
          </p:cNvSpPr>
          <p:nvPr>
            <p:ph type="title"/>
          </p:nvPr>
        </p:nvSpPr>
        <p:spPr>
          <a:xfrm>
            <a:off x="649356" y="136525"/>
            <a:ext cx="6357731" cy="1325563"/>
          </a:xfrm>
        </p:spPr>
        <p:txBody>
          <a:bodyPr/>
          <a:lstStyle/>
          <a:p>
            <a:r>
              <a:rPr lang="en-US" dirty="0"/>
              <a:t>Logarithmic tile complexity at temperature </a:t>
            </a:r>
            <a:r>
              <a:rPr lang="el-GR" i="1" dirty="0"/>
              <a:t>τ</a:t>
            </a:r>
            <a:r>
              <a:rPr lang="en-US" dirty="0"/>
              <a:t> = 2</a:t>
            </a:r>
          </a:p>
        </p:txBody>
      </p:sp>
      <p:sp>
        <p:nvSpPr>
          <p:cNvPr id="6" name="TextBox 5">
            <a:extLst>
              <a:ext uri="{FF2B5EF4-FFF2-40B4-BE49-F238E27FC236}">
                <a16:creationId xmlns:a16="http://schemas.microsoft.com/office/drawing/2014/main" id="{772E6971-F1D5-434D-9739-6AF75C75D68B}"/>
              </a:ext>
            </a:extLst>
          </p:cNvPr>
          <p:cNvSpPr txBox="1"/>
          <p:nvPr/>
        </p:nvSpPr>
        <p:spPr>
          <a:xfrm>
            <a:off x="463692" y="1686100"/>
            <a:ext cx="2684031"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Goal</a:t>
            </a:r>
            <a:r>
              <a:rPr lang="en-US" dirty="0"/>
              <a:t>: rectangle of height </a:t>
            </a:r>
            <a:r>
              <a:rPr lang="en-US" i="1" dirty="0"/>
              <a:t>n</a:t>
            </a:r>
            <a:r>
              <a:rPr lang="en-US" dirty="0"/>
              <a:t> using </a:t>
            </a:r>
            <a:r>
              <a:rPr lang="en-US" i="1" dirty="0"/>
              <a:t>O</a:t>
            </a:r>
            <a:r>
              <a:rPr lang="en-US" dirty="0"/>
              <a:t>(log </a:t>
            </a:r>
            <a:r>
              <a:rPr lang="en-US" i="1" dirty="0"/>
              <a:t>n</a:t>
            </a:r>
            <a:r>
              <a:rPr lang="en-US" dirty="0"/>
              <a:t>) tile types</a:t>
            </a:r>
          </a:p>
        </p:txBody>
      </p:sp>
      <p:pic>
        <p:nvPicPr>
          <p:cNvPr id="12" name="Picture 11">
            <a:extLst>
              <a:ext uri="{FF2B5EF4-FFF2-40B4-BE49-F238E27FC236}">
                <a16:creationId xmlns:a16="http://schemas.microsoft.com/office/drawing/2014/main" id="{E49E6AA1-9235-4451-8117-771D0C5D4921}"/>
              </a:ext>
            </a:extLst>
          </p:cNvPr>
          <p:cNvPicPr>
            <a:picLocks noChangeAspect="1"/>
          </p:cNvPicPr>
          <p:nvPr/>
        </p:nvPicPr>
        <p:blipFill>
          <a:blip r:embed="rId2"/>
          <a:stretch>
            <a:fillRect/>
          </a:stretch>
        </p:blipFill>
        <p:spPr>
          <a:xfrm>
            <a:off x="241882" y="5299988"/>
            <a:ext cx="3028092" cy="618192"/>
          </a:xfrm>
          <a:prstGeom prst="rect">
            <a:avLst/>
          </a:prstGeom>
        </p:spPr>
      </p:pic>
      <p:grpSp>
        <p:nvGrpSpPr>
          <p:cNvPr id="13" name="Group 12">
            <a:extLst>
              <a:ext uri="{FF2B5EF4-FFF2-40B4-BE49-F238E27FC236}">
                <a16:creationId xmlns:a16="http://schemas.microsoft.com/office/drawing/2014/main" id="{5EA218C4-06D0-402F-B134-98FFBD17637C}"/>
              </a:ext>
            </a:extLst>
          </p:cNvPr>
          <p:cNvGrpSpPr/>
          <p:nvPr/>
        </p:nvGrpSpPr>
        <p:grpSpPr>
          <a:xfrm>
            <a:off x="2305916" y="5918180"/>
            <a:ext cx="964058" cy="670399"/>
            <a:chOff x="6947114" y="5812653"/>
            <a:chExt cx="964058" cy="670399"/>
          </a:xfrm>
        </p:grpSpPr>
        <p:cxnSp>
          <p:nvCxnSpPr>
            <p:cNvPr id="14" name="Straight Arrow Connector 13">
              <a:extLst>
                <a:ext uri="{FF2B5EF4-FFF2-40B4-BE49-F238E27FC236}">
                  <a16:creationId xmlns:a16="http://schemas.microsoft.com/office/drawing/2014/main" id="{C1C67982-ABA7-48B9-87FD-EE8282CACAEB}"/>
                </a:ext>
              </a:extLst>
            </p:cNvPr>
            <p:cNvCxnSpPr>
              <a:cxnSpLocks/>
              <a:stCxn id="15" idx="0"/>
            </p:cNvCxnSpPr>
            <p:nvPr/>
          </p:nvCxnSpPr>
          <p:spPr>
            <a:xfrm flipV="1">
              <a:off x="7429143" y="5812653"/>
              <a:ext cx="199095" cy="3318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E87424-D5E6-4B77-B3B1-CC220977DA8D}"/>
                </a:ext>
              </a:extLst>
            </p:cNvPr>
            <p:cNvSpPr txBox="1"/>
            <p:nvPr/>
          </p:nvSpPr>
          <p:spPr>
            <a:xfrm>
              <a:off x="6947114" y="6144498"/>
              <a:ext cx="964058"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seed tile</a:t>
              </a:r>
            </a:p>
          </p:txBody>
        </p:sp>
      </p:grpSp>
      <p:grpSp>
        <p:nvGrpSpPr>
          <p:cNvPr id="20" name="Group 19">
            <a:extLst>
              <a:ext uri="{FF2B5EF4-FFF2-40B4-BE49-F238E27FC236}">
                <a16:creationId xmlns:a16="http://schemas.microsoft.com/office/drawing/2014/main" id="{5F418BB9-DA11-45E3-ACF8-02A99A9DC18D}"/>
              </a:ext>
            </a:extLst>
          </p:cNvPr>
          <p:cNvGrpSpPr/>
          <p:nvPr/>
        </p:nvGrpSpPr>
        <p:grpSpPr>
          <a:xfrm>
            <a:off x="3469069" y="6255762"/>
            <a:ext cx="3805638" cy="338554"/>
            <a:chOff x="4658987" y="6091945"/>
            <a:chExt cx="3805638" cy="338554"/>
          </a:xfrm>
        </p:grpSpPr>
        <p:cxnSp>
          <p:nvCxnSpPr>
            <p:cNvPr id="21" name="Straight Arrow Connector 20">
              <a:extLst>
                <a:ext uri="{FF2B5EF4-FFF2-40B4-BE49-F238E27FC236}">
                  <a16:creationId xmlns:a16="http://schemas.microsoft.com/office/drawing/2014/main" id="{F67D9D0C-AE92-4996-A461-FA337CEE9359}"/>
                </a:ext>
              </a:extLst>
            </p:cNvPr>
            <p:cNvCxnSpPr>
              <a:cxnSpLocks/>
              <a:stCxn id="22" idx="3"/>
              <a:endCxn id="27" idx="1"/>
            </p:cNvCxnSpPr>
            <p:nvPr/>
          </p:nvCxnSpPr>
          <p:spPr>
            <a:xfrm>
              <a:off x="7970013" y="6261222"/>
              <a:ext cx="494612"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024BA8D-D5E8-4FE9-A4A8-903CEB28C865}"/>
                </a:ext>
              </a:extLst>
            </p:cNvPr>
            <p:cNvSpPr txBox="1"/>
            <p:nvPr/>
          </p:nvSpPr>
          <p:spPr>
            <a:xfrm>
              <a:off x="4658987" y="6091945"/>
              <a:ext cx="3311026"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row encoding (a number related to) </a:t>
              </a:r>
              <a:r>
                <a:rPr lang="en-US" sz="1600" i="1" dirty="0"/>
                <a:t>n</a:t>
              </a:r>
            </a:p>
          </p:txBody>
        </p:sp>
      </p:grpSp>
      <p:pic>
        <p:nvPicPr>
          <p:cNvPr id="27" name="Picture 26">
            <a:extLst>
              <a:ext uri="{FF2B5EF4-FFF2-40B4-BE49-F238E27FC236}">
                <a16:creationId xmlns:a16="http://schemas.microsoft.com/office/drawing/2014/main" id="{D4A7E327-F5FC-44AD-9C92-6B97785581D7}"/>
              </a:ext>
            </a:extLst>
          </p:cNvPr>
          <p:cNvPicPr>
            <a:picLocks noChangeAspect="1"/>
          </p:cNvPicPr>
          <p:nvPr/>
        </p:nvPicPr>
        <p:blipFill rotWithShape="1">
          <a:blip r:embed="rId3"/>
          <a:srcRect t="1021" r="454"/>
          <a:stretch/>
        </p:blipFill>
        <p:spPr>
          <a:xfrm>
            <a:off x="7274707" y="6082647"/>
            <a:ext cx="3380278" cy="684785"/>
          </a:xfrm>
          <a:prstGeom prst="rect">
            <a:avLst/>
          </a:prstGeom>
        </p:spPr>
      </p:pic>
      <p:pic>
        <p:nvPicPr>
          <p:cNvPr id="29" name="Picture 28">
            <a:extLst>
              <a:ext uri="{FF2B5EF4-FFF2-40B4-BE49-F238E27FC236}">
                <a16:creationId xmlns:a16="http://schemas.microsoft.com/office/drawing/2014/main" id="{DA664969-B4F5-4409-A5D0-C66007BFA655}"/>
              </a:ext>
            </a:extLst>
          </p:cNvPr>
          <p:cNvPicPr>
            <a:picLocks noChangeAspect="1"/>
          </p:cNvPicPr>
          <p:nvPr/>
        </p:nvPicPr>
        <p:blipFill rotWithShape="1">
          <a:blip r:embed="rId4"/>
          <a:srcRect r="788"/>
          <a:stretch/>
        </p:blipFill>
        <p:spPr>
          <a:xfrm>
            <a:off x="7295441" y="5403874"/>
            <a:ext cx="3361925" cy="684786"/>
          </a:xfrm>
          <a:prstGeom prst="rect">
            <a:avLst/>
          </a:prstGeom>
        </p:spPr>
      </p:pic>
      <p:pic>
        <p:nvPicPr>
          <p:cNvPr id="31" name="Picture 30">
            <a:extLst>
              <a:ext uri="{FF2B5EF4-FFF2-40B4-BE49-F238E27FC236}">
                <a16:creationId xmlns:a16="http://schemas.microsoft.com/office/drawing/2014/main" id="{CB44825C-1902-485D-B21A-3A217F9641C4}"/>
              </a:ext>
            </a:extLst>
          </p:cNvPr>
          <p:cNvPicPr>
            <a:picLocks noChangeAspect="1"/>
          </p:cNvPicPr>
          <p:nvPr/>
        </p:nvPicPr>
        <p:blipFill rotWithShape="1">
          <a:blip r:embed="rId5"/>
          <a:srcRect l="-1" t="2178" r="311" b="2020"/>
          <a:stretch/>
        </p:blipFill>
        <p:spPr>
          <a:xfrm>
            <a:off x="7288562" y="4739071"/>
            <a:ext cx="3364042" cy="669565"/>
          </a:xfrm>
          <a:prstGeom prst="rect">
            <a:avLst/>
          </a:prstGeom>
        </p:spPr>
      </p:pic>
      <p:pic>
        <p:nvPicPr>
          <p:cNvPr id="33" name="Picture 32">
            <a:extLst>
              <a:ext uri="{FF2B5EF4-FFF2-40B4-BE49-F238E27FC236}">
                <a16:creationId xmlns:a16="http://schemas.microsoft.com/office/drawing/2014/main" id="{14ADE7A6-D208-45AD-8466-D1AB76EC2AD4}"/>
              </a:ext>
            </a:extLst>
          </p:cNvPr>
          <p:cNvPicPr>
            <a:picLocks noChangeAspect="1"/>
          </p:cNvPicPr>
          <p:nvPr/>
        </p:nvPicPr>
        <p:blipFill rotWithShape="1">
          <a:blip r:embed="rId6"/>
          <a:srcRect t="995" r="374" b="2966"/>
          <a:stretch/>
        </p:blipFill>
        <p:spPr>
          <a:xfrm>
            <a:off x="7295357" y="4054285"/>
            <a:ext cx="3354866" cy="684786"/>
          </a:xfrm>
          <a:prstGeom prst="rect">
            <a:avLst/>
          </a:prstGeom>
        </p:spPr>
      </p:pic>
      <p:pic>
        <p:nvPicPr>
          <p:cNvPr id="35" name="Picture 34">
            <a:extLst>
              <a:ext uri="{FF2B5EF4-FFF2-40B4-BE49-F238E27FC236}">
                <a16:creationId xmlns:a16="http://schemas.microsoft.com/office/drawing/2014/main" id="{D6D83B1D-7568-4258-8F1C-950BCC07F1AF}"/>
              </a:ext>
            </a:extLst>
          </p:cNvPr>
          <p:cNvPicPr>
            <a:picLocks noChangeAspect="1"/>
          </p:cNvPicPr>
          <p:nvPr/>
        </p:nvPicPr>
        <p:blipFill>
          <a:blip r:embed="rId7"/>
          <a:stretch>
            <a:fillRect/>
          </a:stretch>
        </p:blipFill>
        <p:spPr>
          <a:xfrm>
            <a:off x="7295358" y="74560"/>
            <a:ext cx="3354866" cy="3975093"/>
          </a:xfrm>
          <a:prstGeom prst="rect">
            <a:avLst/>
          </a:prstGeom>
        </p:spPr>
      </p:pic>
      <p:grpSp>
        <p:nvGrpSpPr>
          <p:cNvPr id="48" name="Group 47">
            <a:extLst>
              <a:ext uri="{FF2B5EF4-FFF2-40B4-BE49-F238E27FC236}">
                <a16:creationId xmlns:a16="http://schemas.microsoft.com/office/drawing/2014/main" id="{C42CBF3B-2486-40DE-A99E-7CB3A82E6740}"/>
              </a:ext>
            </a:extLst>
          </p:cNvPr>
          <p:cNvGrpSpPr/>
          <p:nvPr/>
        </p:nvGrpSpPr>
        <p:grpSpPr>
          <a:xfrm>
            <a:off x="5426765" y="5598913"/>
            <a:ext cx="1895067" cy="338554"/>
            <a:chOff x="6569558" y="6091945"/>
            <a:chExt cx="1895067" cy="338554"/>
          </a:xfrm>
        </p:grpSpPr>
        <p:cxnSp>
          <p:nvCxnSpPr>
            <p:cNvPr id="49" name="Straight Arrow Connector 48">
              <a:extLst>
                <a:ext uri="{FF2B5EF4-FFF2-40B4-BE49-F238E27FC236}">
                  <a16:creationId xmlns:a16="http://schemas.microsoft.com/office/drawing/2014/main" id="{0DB2632F-19AA-498A-9C3D-7E0E7DECEB58}"/>
                </a:ext>
              </a:extLst>
            </p:cNvPr>
            <p:cNvCxnSpPr>
              <a:cxnSpLocks/>
              <a:stCxn id="50" idx="3"/>
            </p:cNvCxnSpPr>
            <p:nvPr/>
          </p:nvCxnSpPr>
          <p:spPr>
            <a:xfrm>
              <a:off x="7970013" y="6261222"/>
              <a:ext cx="494612"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89A3A87-FA80-4216-8895-2A476578E5B7}"/>
                </a:ext>
              </a:extLst>
            </p:cNvPr>
            <p:cNvSpPr txBox="1"/>
            <p:nvPr/>
          </p:nvSpPr>
          <p:spPr>
            <a:xfrm>
              <a:off x="6569558" y="6091945"/>
              <a:ext cx="1400455"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increment row</a:t>
              </a:r>
            </a:p>
          </p:txBody>
        </p:sp>
      </p:grpSp>
      <p:grpSp>
        <p:nvGrpSpPr>
          <p:cNvPr id="53" name="Group 52">
            <a:extLst>
              <a:ext uri="{FF2B5EF4-FFF2-40B4-BE49-F238E27FC236}">
                <a16:creationId xmlns:a16="http://schemas.microsoft.com/office/drawing/2014/main" id="{4FE6E13C-6F09-41D1-AE69-D9704269A336}"/>
              </a:ext>
            </a:extLst>
          </p:cNvPr>
          <p:cNvGrpSpPr/>
          <p:nvPr/>
        </p:nvGrpSpPr>
        <p:grpSpPr>
          <a:xfrm>
            <a:off x="5816037" y="4896044"/>
            <a:ext cx="1505795" cy="338554"/>
            <a:chOff x="6958830" y="6091945"/>
            <a:chExt cx="1505795" cy="338554"/>
          </a:xfrm>
        </p:grpSpPr>
        <p:cxnSp>
          <p:nvCxnSpPr>
            <p:cNvPr id="54" name="Straight Arrow Connector 53">
              <a:extLst>
                <a:ext uri="{FF2B5EF4-FFF2-40B4-BE49-F238E27FC236}">
                  <a16:creationId xmlns:a16="http://schemas.microsoft.com/office/drawing/2014/main" id="{99F29509-6752-4749-8C15-D6C8C8EF68ED}"/>
                </a:ext>
              </a:extLst>
            </p:cNvPr>
            <p:cNvCxnSpPr>
              <a:cxnSpLocks/>
              <a:stCxn id="55" idx="3"/>
            </p:cNvCxnSpPr>
            <p:nvPr/>
          </p:nvCxnSpPr>
          <p:spPr>
            <a:xfrm>
              <a:off x="7970013" y="6261222"/>
              <a:ext cx="494612"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5642C60-6746-45D4-9D82-DC9AE0E20637}"/>
                </a:ext>
              </a:extLst>
            </p:cNvPr>
            <p:cNvSpPr txBox="1"/>
            <p:nvPr/>
          </p:nvSpPr>
          <p:spPr>
            <a:xfrm>
              <a:off x="6958830" y="6091945"/>
              <a:ext cx="1011183"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copy row</a:t>
              </a:r>
            </a:p>
          </p:txBody>
        </p:sp>
      </p:grpSp>
      <p:grpSp>
        <p:nvGrpSpPr>
          <p:cNvPr id="96" name="Group 95">
            <a:extLst>
              <a:ext uri="{FF2B5EF4-FFF2-40B4-BE49-F238E27FC236}">
                <a16:creationId xmlns:a16="http://schemas.microsoft.com/office/drawing/2014/main" id="{8EE3C805-6362-4D1A-9B44-1606BCB20CFF}"/>
              </a:ext>
            </a:extLst>
          </p:cNvPr>
          <p:cNvGrpSpPr/>
          <p:nvPr/>
        </p:nvGrpSpPr>
        <p:grpSpPr>
          <a:xfrm>
            <a:off x="253162" y="4595712"/>
            <a:ext cx="4487472" cy="560391"/>
            <a:chOff x="253162" y="4865133"/>
            <a:chExt cx="4487472" cy="560391"/>
          </a:xfrm>
        </p:grpSpPr>
        <p:pic>
          <p:nvPicPr>
            <p:cNvPr id="37" name="Picture 36">
              <a:extLst>
                <a:ext uri="{FF2B5EF4-FFF2-40B4-BE49-F238E27FC236}">
                  <a16:creationId xmlns:a16="http://schemas.microsoft.com/office/drawing/2014/main" id="{2C4441FB-23C6-4E7E-8D98-33BA98A6FB6D}"/>
                </a:ext>
              </a:extLst>
            </p:cNvPr>
            <p:cNvPicPr>
              <a:picLocks noChangeAspect="1"/>
            </p:cNvPicPr>
            <p:nvPr/>
          </p:nvPicPr>
          <p:blipFill>
            <a:blip r:embed="rId8"/>
            <a:stretch>
              <a:fillRect/>
            </a:stretch>
          </p:blipFill>
          <p:spPr>
            <a:xfrm>
              <a:off x="253162" y="4865133"/>
              <a:ext cx="2403919" cy="560391"/>
            </a:xfrm>
            <a:prstGeom prst="rect">
              <a:avLst/>
            </a:prstGeom>
          </p:spPr>
        </p:pic>
        <p:cxnSp>
          <p:nvCxnSpPr>
            <p:cNvPr id="39" name="Straight Arrow Connector 38">
              <a:extLst>
                <a:ext uri="{FF2B5EF4-FFF2-40B4-BE49-F238E27FC236}">
                  <a16:creationId xmlns:a16="http://schemas.microsoft.com/office/drawing/2014/main" id="{DA6C2D3F-8EB0-4476-8ECA-E6608B305644}"/>
                </a:ext>
              </a:extLst>
            </p:cNvPr>
            <p:cNvCxnSpPr>
              <a:cxnSpLocks/>
              <a:stCxn id="40" idx="1"/>
            </p:cNvCxnSpPr>
            <p:nvPr/>
          </p:nvCxnSpPr>
          <p:spPr>
            <a:xfrm flipH="1" flipV="1">
              <a:off x="2705897" y="5149863"/>
              <a:ext cx="506600" cy="113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8FD45DC-84EF-45E6-9D26-85BADEA14D00}"/>
                </a:ext>
              </a:extLst>
            </p:cNvPr>
            <p:cNvSpPr txBox="1"/>
            <p:nvPr/>
          </p:nvSpPr>
          <p:spPr>
            <a:xfrm>
              <a:off x="3212497" y="4991956"/>
              <a:ext cx="1528137"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increment tiles</a:t>
              </a:r>
            </a:p>
          </p:txBody>
        </p:sp>
      </p:grpSp>
      <p:grpSp>
        <p:nvGrpSpPr>
          <p:cNvPr id="97" name="Group 96">
            <a:extLst>
              <a:ext uri="{FF2B5EF4-FFF2-40B4-BE49-F238E27FC236}">
                <a16:creationId xmlns:a16="http://schemas.microsoft.com/office/drawing/2014/main" id="{E09FA724-3869-46F6-9914-0D0B98F30E9E}"/>
              </a:ext>
            </a:extLst>
          </p:cNvPr>
          <p:cNvGrpSpPr/>
          <p:nvPr/>
        </p:nvGrpSpPr>
        <p:grpSpPr>
          <a:xfrm>
            <a:off x="238567" y="3901464"/>
            <a:ext cx="4828071" cy="990348"/>
            <a:chOff x="238567" y="4170885"/>
            <a:chExt cx="4828071" cy="990348"/>
          </a:xfrm>
        </p:grpSpPr>
        <p:pic>
          <p:nvPicPr>
            <p:cNvPr id="58" name="Picture 57">
              <a:extLst>
                <a:ext uri="{FF2B5EF4-FFF2-40B4-BE49-F238E27FC236}">
                  <a16:creationId xmlns:a16="http://schemas.microsoft.com/office/drawing/2014/main" id="{2E623AC8-83C1-4B07-943C-81E109E3F6F9}"/>
                </a:ext>
              </a:extLst>
            </p:cNvPr>
            <p:cNvPicPr>
              <a:picLocks noChangeAspect="1"/>
            </p:cNvPicPr>
            <p:nvPr/>
          </p:nvPicPr>
          <p:blipFill>
            <a:blip r:embed="rId9"/>
            <a:stretch>
              <a:fillRect/>
            </a:stretch>
          </p:blipFill>
          <p:spPr>
            <a:xfrm>
              <a:off x="238567" y="4185448"/>
              <a:ext cx="2428454" cy="600586"/>
            </a:xfrm>
            <a:prstGeom prst="rect">
              <a:avLst/>
            </a:prstGeom>
          </p:spPr>
        </p:pic>
        <p:cxnSp>
          <p:nvCxnSpPr>
            <p:cNvPr id="59" name="Straight Arrow Connector 58">
              <a:extLst>
                <a:ext uri="{FF2B5EF4-FFF2-40B4-BE49-F238E27FC236}">
                  <a16:creationId xmlns:a16="http://schemas.microsoft.com/office/drawing/2014/main" id="{E1B20934-EA2F-4C1E-BFE7-C690DD690C90}"/>
                </a:ext>
              </a:extLst>
            </p:cNvPr>
            <p:cNvCxnSpPr>
              <a:cxnSpLocks/>
              <a:stCxn id="40" idx="1"/>
              <a:endCxn id="58" idx="3"/>
            </p:cNvCxnSpPr>
            <p:nvPr/>
          </p:nvCxnSpPr>
          <p:spPr>
            <a:xfrm flipH="1" flipV="1">
              <a:off x="2667021" y="4485741"/>
              <a:ext cx="545476" cy="6714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A6F7B098-5B27-49EC-A248-7C6A4AA14FA4}"/>
                </a:ext>
              </a:extLst>
            </p:cNvPr>
            <p:cNvPicPr>
              <a:picLocks noChangeAspect="1"/>
            </p:cNvPicPr>
            <p:nvPr/>
          </p:nvPicPr>
          <p:blipFill>
            <a:blip r:embed="rId10"/>
            <a:stretch>
              <a:fillRect/>
            </a:stretch>
          </p:blipFill>
          <p:spPr>
            <a:xfrm>
              <a:off x="3177503" y="4170885"/>
              <a:ext cx="1889135" cy="629712"/>
            </a:xfrm>
            <a:prstGeom prst="rect">
              <a:avLst/>
            </a:prstGeom>
          </p:spPr>
        </p:pic>
        <p:cxnSp>
          <p:nvCxnSpPr>
            <p:cNvPr id="74" name="Straight Arrow Connector 73">
              <a:extLst>
                <a:ext uri="{FF2B5EF4-FFF2-40B4-BE49-F238E27FC236}">
                  <a16:creationId xmlns:a16="http://schemas.microsoft.com/office/drawing/2014/main" id="{6DE902D3-7AF9-4A2B-9DAC-3DAF2F149A61}"/>
                </a:ext>
              </a:extLst>
            </p:cNvPr>
            <p:cNvCxnSpPr>
              <a:cxnSpLocks/>
              <a:stCxn id="40" idx="1"/>
            </p:cNvCxnSpPr>
            <p:nvPr/>
          </p:nvCxnSpPr>
          <p:spPr>
            <a:xfrm flipV="1">
              <a:off x="3212497" y="4512762"/>
              <a:ext cx="226442" cy="6484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D4B5D81B-D35D-483B-982D-98E925E08591}"/>
              </a:ext>
            </a:extLst>
          </p:cNvPr>
          <p:cNvGrpSpPr/>
          <p:nvPr/>
        </p:nvGrpSpPr>
        <p:grpSpPr>
          <a:xfrm>
            <a:off x="253162" y="3183851"/>
            <a:ext cx="5137864" cy="622060"/>
            <a:chOff x="253162" y="3453272"/>
            <a:chExt cx="5137864" cy="622060"/>
          </a:xfrm>
        </p:grpSpPr>
        <p:pic>
          <p:nvPicPr>
            <p:cNvPr id="69" name="Picture 68">
              <a:extLst>
                <a:ext uri="{FF2B5EF4-FFF2-40B4-BE49-F238E27FC236}">
                  <a16:creationId xmlns:a16="http://schemas.microsoft.com/office/drawing/2014/main" id="{7C6D2B64-25B3-4816-BBD6-4C0BCA0D2E3C}"/>
                </a:ext>
              </a:extLst>
            </p:cNvPr>
            <p:cNvPicPr>
              <a:picLocks noChangeAspect="1"/>
            </p:cNvPicPr>
            <p:nvPr/>
          </p:nvPicPr>
          <p:blipFill>
            <a:blip r:embed="rId11"/>
            <a:stretch>
              <a:fillRect/>
            </a:stretch>
          </p:blipFill>
          <p:spPr>
            <a:xfrm>
              <a:off x="253162" y="3481123"/>
              <a:ext cx="1148255" cy="548497"/>
            </a:xfrm>
            <a:prstGeom prst="rect">
              <a:avLst/>
            </a:prstGeom>
          </p:spPr>
        </p:pic>
        <p:pic>
          <p:nvPicPr>
            <p:cNvPr id="71" name="Picture 70">
              <a:extLst>
                <a:ext uri="{FF2B5EF4-FFF2-40B4-BE49-F238E27FC236}">
                  <a16:creationId xmlns:a16="http://schemas.microsoft.com/office/drawing/2014/main" id="{CE8DC3A2-51D4-452B-9346-5E9638FA3570}"/>
                </a:ext>
              </a:extLst>
            </p:cNvPr>
            <p:cNvPicPr>
              <a:picLocks noChangeAspect="1"/>
            </p:cNvPicPr>
            <p:nvPr/>
          </p:nvPicPr>
          <p:blipFill>
            <a:blip r:embed="rId12"/>
            <a:stretch>
              <a:fillRect/>
            </a:stretch>
          </p:blipFill>
          <p:spPr>
            <a:xfrm>
              <a:off x="1472672" y="3453855"/>
              <a:ext cx="1214227" cy="599090"/>
            </a:xfrm>
            <a:prstGeom prst="rect">
              <a:avLst/>
            </a:prstGeom>
          </p:spPr>
        </p:pic>
        <p:pic>
          <p:nvPicPr>
            <p:cNvPr id="78" name="Picture 77">
              <a:extLst>
                <a:ext uri="{FF2B5EF4-FFF2-40B4-BE49-F238E27FC236}">
                  <a16:creationId xmlns:a16="http://schemas.microsoft.com/office/drawing/2014/main" id="{C60ADE25-8064-4227-BA51-724888619817}"/>
                </a:ext>
              </a:extLst>
            </p:cNvPr>
            <p:cNvPicPr>
              <a:picLocks noChangeAspect="1"/>
            </p:cNvPicPr>
            <p:nvPr/>
          </p:nvPicPr>
          <p:blipFill>
            <a:blip r:embed="rId13"/>
            <a:stretch>
              <a:fillRect/>
            </a:stretch>
          </p:blipFill>
          <p:spPr>
            <a:xfrm>
              <a:off x="2787945" y="3453272"/>
              <a:ext cx="1238565" cy="622060"/>
            </a:xfrm>
            <a:prstGeom prst="rect">
              <a:avLst/>
            </a:prstGeom>
          </p:spPr>
        </p:pic>
        <p:sp>
          <p:nvSpPr>
            <p:cNvPr id="79" name="TextBox 78">
              <a:extLst>
                <a:ext uri="{FF2B5EF4-FFF2-40B4-BE49-F238E27FC236}">
                  <a16:creationId xmlns:a16="http://schemas.microsoft.com/office/drawing/2014/main" id="{02351AD3-AC36-48A6-AE02-D7FCAAA0D2D0}"/>
                </a:ext>
              </a:extLst>
            </p:cNvPr>
            <p:cNvSpPr txBox="1"/>
            <p:nvPr/>
          </p:nvSpPr>
          <p:spPr>
            <a:xfrm>
              <a:off x="4402259" y="3584123"/>
              <a:ext cx="988767"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copy tiles</a:t>
              </a:r>
            </a:p>
          </p:txBody>
        </p:sp>
        <p:cxnSp>
          <p:nvCxnSpPr>
            <p:cNvPr id="80" name="Straight Arrow Connector 79">
              <a:extLst>
                <a:ext uri="{FF2B5EF4-FFF2-40B4-BE49-F238E27FC236}">
                  <a16:creationId xmlns:a16="http://schemas.microsoft.com/office/drawing/2014/main" id="{1C13129B-33D1-4CDB-8D73-0254B408799E}"/>
                </a:ext>
              </a:extLst>
            </p:cNvPr>
            <p:cNvCxnSpPr>
              <a:cxnSpLocks/>
              <a:stCxn id="79" idx="1"/>
              <a:endCxn id="78" idx="3"/>
            </p:cNvCxnSpPr>
            <p:nvPr/>
          </p:nvCxnSpPr>
          <p:spPr>
            <a:xfrm flipH="1">
              <a:off x="4026510" y="3753400"/>
              <a:ext cx="375749" cy="109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537F1A43-B822-4D31-948C-A2C6E97A8652}"/>
              </a:ext>
            </a:extLst>
          </p:cNvPr>
          <p:cNvGrpSpPr/>
          <p:nvPr/>
        </p:nvGrpSpPr>
        <p:grpSpPr>
          <a:xfrm>
            <a:off x="5419970" y="4227401"/>
            <a:ext cx="1875387" cy="338554"/>
            <a:chOff x="5419970" y="4028620"/>
            <a:chExt cx="1875387" cy="338554"/>
          </a:xfrm>
        </p:grpSpPr>
        <p:cxnSp>
          <p:nvCxnSpPr>
            <p:cNvPr id="87" name="Straight Arrow Connector 86">
              <a:extLst>
                <a:ext uri="{FF2B5EF4-FFF2-40B4-BE49-F238E27FC236}">
                  <a16:creationId xmlns:a16="http://schemas.microsoft.com/office/drawing/2014/main" id="{968E5CA8-8711-4FE3-B147-430398CC979C}"/>
                </a:ext>
              </a:extLst>
            </p:cNvPr>
            <p:cNvCxnSpPr>
              <a:cxnSpLocks/>
              <a:stCxn id="88" idx="3"/>
              <a:endCxn id="33" idx="1"/>
            </p:cNvCxnSpPr>
            <p:nvPr/>
          </p:nvCxnSpPr>
          <p:spPr>
            <a:xfrm>
              <a:off x="6820425" y="4197897"/>
              <a:ext cx="474932" cy="99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4B69C27C-343B-4CA0-A8C5-0C46D410DDD3}"/>
                </a:ext>
              </a:extLst>
            </p:cNvPr>
            <p:cNvSpPr txBox="1"/>
            <p:nvPr/>
          </p:nvSpPr>
          <p:spPr>
            <a:xfrm>
              <a:off x="5419970" y="4028620"/>
              <a:ext cx="1400455" cy="33855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increment row</a:t>
              </a:r>
            </a:p>
          </p:txBody>
        </p:sp>
      </p:grpSp>
      <p:sp>
        <p:nvSpPr>
          <p:cNvPr id="4" name="Slide Number Placeholder 3">
            <a:extLst>
              <a:ext uri="{FF2B5EF4-FFF2-40B4-BE49-F238E27FC236}">
                <a16:creationId xmlns:a16="http://schemas.microsoft.com/office/drawing/2014/main" id="{560681C0-1053-4AF9-8DA3-D471F5715D94}"/>
              </a:ext>
            </a:extLst>
          </p:cNvPr>
          <p:cNvSpPr>
            <a:spLocks noGrp="1"/>
          </p:cNvSpPr>
          <p:nvPr>
            <p:ph type="sldNum" sz="quarter" idx="12"/>
          </p:nvPr>
        </p:nvSpPr>
        <p:spPr/>
        <p:txBody>
          <a:bodyPr/>
          <a:lstStyle/>
          <a:p>
            <a:fld id="{DDDDC0DD-A20C-43E8-BBF5-AC705073E80B}" type="slidenum">
              <a:rPr lang="en-US" smtClean="0"/>
              <a:t>28</a:t>
            </a:fld>
            <a:endParaRPr lang="en-US"/>
          </a:p>
        </p:txBody>
      </p:sp>
      <p:sp>
        <p:nvSpPr>
          <p:cNvPr id="42" name="TextBox 41">
            <a:extLst>
              <a:ext uri="{FF2B5EF4-FFF2-40B4-BE49-F238E27FC236}">
                <a16:creationId xmlns:a16="http://schemas.microsoft.com/office/drawing/2014/main" id="{87B85D4B-D978-4E69-868B-E0A46C3CB7E3}"/>
              </a:ext>
            </a:extLst>
          </p:cNvPr>
          <p:cNvSpPr txBox="1"/>
          <p:nvPr/>
        </p:nvSpPr>
        <p:spPr>
          <a:xfrm>
            <a:off x="4314782" y="2622275"/>
            <a:ext cx="2374444"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400" dirty="0"/>
              <a:t>“zig-zag counter”</a:t>
            </a:r>
          </a:p>
        </p:txBody>
      </p:sp>
      <p:grpSp>
        <p:nvGrpSpPr>
          <p:cNvPr id="8" name="Group 7">
            <a:extLst>
              <a:ext uri="{FF2B5EF4-FFF2-40B4-BE49-F238E27FC236}">
                <a16:creationId xmlns:a16="http://schemas.microsoft.com/office/drawing/2014/main" id="{E29447C2-7659-4BCF-AE2E-B49602DDCE17}"/>
              </a:ext>
            </a:extLst>
          </p:cNvPr>
          <p:cNvGrpSpPr/>
          <p:nvPr/>
        </p:nvGrpSpPr>
        <p:grpSpPr>
          <a:xfrm>
            <a:off x="4146374" y="1097281"/>
            <a:ext cx="3148983" cy="1146621"/>
            <a:chOff x="4146374" y="1097281"/>
            <a:chExt cx="3148983" cy="1146621"/>
          </a:xfrm>
        </p:grpSpPr>
        <p:sp>
          <p:nvSpPr>
            <p:cNvPr id="43" name="TextBox 42">
              <a:extLst>
                <a:ext uri="{FF2B5EF4-FFF2-40B4-BE49-F238E27FC236}">
                  <a16:creationId xmlns:a16="http://schemas.microsoft.com/office/drawing/2014/main" id="{F53885E7-DB67-4995-9572-E1837EB695BF}"/>
                </a:ext>
              </a:extLst>
            </p:cNvPr>
            <p:cNvSpPr txBox="1"/>
            <p:nvPr/>
          </p:nvSpPr>
          <p:spPr>
            <a:xfrm>
              <a:off x="4146374" y="1659127"/>
              <a:ext cx="2547191"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t>for width of </a:t>
              </a:r>
              <a:r>
                <a:rPr lang="en-US" sz="1600" i="1" dirty="0"/>
                <a:t>k</a:t>
              </a:r>
              <a:r>
                <a:rPr lang="en-US" sz="1600" dirty="0"/>
                <a:t> bits, stops when it reaches what value?</a:t>
              </a:r>
            </a:p>
          </p:txBody>
        </p:sp>
        <p:cxnSp>
          <p:nvCxnSpPr>
            <p:cNvPr id="5" name="Straight Arrow Connector 4">
              <a:extLst>
                <a:ext uri="{FF2B5EF4-FFF2-40B4-BE49-F238E27FC236}">
                  <a16:creationId xmlns:a16="http://schemas.microsoft.com/office/drawing/2014/main" id="{9C942AAF-FB93-4BAF-A1F3-0C979E3A59BB}"/>
                </a:ext>
              </a:extLst>
            </p:cNvPr>
            <p:cNvCxnSpPr>
              <a:cxnSpLocks/>
            </p:cNvCxnSpPr>
            <p:nvPr/>
          </p:nvCxnSpPr>
          <p:spPr>
            <a:xfrm flipV="1">
              <a:off x="6689225" y="1097281"/>
              <a:ext cx="606132" cy="5618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CDE83F13-F770-5881-997D-66E92CC1B8C6}"/>
              </a:ext>
            </a:extLst>
          </p:cNvPr>
          <p:cNvGrpSpPr/>
          <p:nvPr/>
        </p:nvGrpSpPr>
        <p:grpSpPr>
          <a:xfrm>
            <a:off x="791936" y="5598913"/>
            <a:ext cx="1894963" cy="1168519"/>
            <a:chOff x="791936" y="5598913"/>
            <a:chExt cx="1894963" cy="1168519"/>
          </a:xfrm>
        </p:grpSpPr>
        <p:sp>
          <p:nvSpPr>
            <p:cNvPr id="3" name="TextBox 2">
              <a:extLst>
                <a:ext uri="{FF2B5EF4-FFF2-40B4-BE49-F238E27FC236}">
                  <a16:creationId xmlns:a16="http://schemas.microsoft.com/office/drawing/2014/main" id="{87841F21-7EA6-297F-5AC2-EC412BF6278A}"/>
                </a:ext>
              </a:extLst>
            </p:cNvPr>
            <p:cNvSpPr txBox="1"/>
            <p:nvPr/>
          </p:nvSpPr>
          <p:spPr>
            <a:xfrm>
              <a:off x="838200" y="6182657"/>
              <a:ext cx="1386933" cy="584775"/>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t>Unique glues (not shown)</a:t>
              </a:r>
            </a:p>
          </p:txBody>
        </p:sp>
        <p:cxnSp>
          <p:nvCxnSpPr>
            <p:cNvPr id="7" name="Straight Arrow Connector 6">
              <a:extLst>
                <a:ext uri="{FF2B5EF4-FFF2-40B4-BE49-F238E27FC236}">
                  <a16:creationId xmlns:a16="http://schemas.microsoft.com/office/drawing/2014/main" id="{B9C60854-2BCE-2B3E-5C08-D53EB8807B64}"/>
                </a:ext>
              </a:extLst>
            </p:cNvPr>
            <p:cNvCxnSpPr>
              <a:cxnSpLocks/>
              <a:stCxn id="3" idx="0"/>
            </p:cNvCxnSpPr>
            <p:nvPr/>
          </p:nvCxnSpPr>
          <p:spPr>
            <a:xfrm flipH="1" flipV="1">
              <a:off x="791936" y="5609084"/>
              <a:ext cx="739731" cy="5735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F8056D9-D17D-E757-24F3-971775EE0EC3}"/>
                </a:ext>
              </a:extLst>
            </p:cNvPr>
            <p:cNvCxnSpPr>
              <a:cxnSpLocks/>
              <a:stCxn id="3" idx="0"/>
            </p:cNvCxnSpPr>
            <p:nvPr/>
          </p:nvCxnSpPr>
          <p:spPr>
            <a:xfrm flipH="1" flipV="1">
              <a:off x="1452794" y="5609084"/>
              <a:ext cx="78873" cy="5735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F86A0DC-37BD-CF1E-E84C-96E1CC3A4F0A}"/>
                </a:ext>
              </a:extLst>
            </p:cNvPr>
            <p:cNvCxnSpPr>
              <a:cxnSpLocks/>
              <a:stCxn id="3" idx="0"/>
            </p:cNvCxnSpPr>
            <p:nvPr/>
          </p:nvCxnSpPr>
          <p:spPr>
            <a:xfrm flipV="1">
              <a:off x="1531667" y="5598913"/>
              <a:ext cx="548118" cy="5837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766460-9785-A38C-10B7-00B12A674336}"/>
                </a:ext>
              </a:extLst>
            </p:cNvPr>
            <p:cNvCxnSpPr>
              <a:cxnSpLocks/>
              <a:stCxn id="3" idx="0"/>
            </p:cNvCxnSpPr>
            <p:nvPr/>
          </p:nvCxnSpPr>
          <p:spPr>
            <a:xfrm flipV="1">
              <a:off x="1531667" y="5598913"/>
              <a:ext cx="1155232" cy="58374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174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1000"/>
                                        <p:tgtEl>
                                          <p:spTgt spid="2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fade">
                                      <p:cBhvr>
                                        <p:cTn id="29" dur="500"/>
                                        <p:tgtEl>
                                          <p:spTgt spid="9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fade">
                                      <p:cBhvr>
                                        <p:cTn id="34" dur="500"/>
                                        <p:tgtEl>
                                          <p:spTgt spid="9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1000"/>
                                        <p:tgtEl>
                                          <p:spTgt spid="29"/>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500"/>
                                        <p:tgtEl>
                                          <p:spTgt spid="8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1000"/>
                                        <p:tgtEl>
                                          <p:spTgt spid="31"/>
                                        </p:tgtEl>
                                      </p:cBhvr>
                                    </p:animEffect>
                                  </p:child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right)">
                                      <p:cBhvr>
                                        <p:cTn id="62" dur="1000"/>
                                        <p:tgtEl>
                                          <p:spTgt spid="33"/>
                                        </p:tgtEl>
                                      </p:cBhvr>
                                    </p:animEffect>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500"/>
                                        <p:tgtEl>
                                          <p:spTgt spid="9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down)">
                                      <p:cBhvr>
                                        <p:cTn id="71" dur="20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3E23-5C55-4CCD-A909-9DBFDDFE1156}"/>
              </a:ext>
            </a:extLst>
          </p:cNvPr>
          <p:cNvSpPr>
            <a:spLocks noGrp="1"/>
          </p:cNvSpPr>
          <p:nvPr>
            <p:ph type="title"/>
          </p:nvPr>
        </p:nvSpPr>
        <p:spPr>
          <a:xfrm>
            <a:off x="838199" y="365126"/>
            <a:ext cx="10989365" cy="770526"/>
          </a:xfrm>
        </p:spPr>
        <p:txBody>
          <a:bodyPr/>
          <a:lstStyle/>
          <a:p>
            <a:r>
              <a:rPr lang="en-US" dirty="0"/>
              <a:t>Logarithmic tile complexity at temperature </a:t>
            </a:r>
            <a:r>
              <a:rPr lang="el-GR" i="1" dirty="0"/>
              <a:t>τ</a:t>
            </a:r>
            <a:r>
              <a:rPr lang="en-US" dirty="0"/>
              <a:t> = 2</a:t>
            </a:r>
          </a:p>
        </p:txBody>
      </p:sp>
      <p:sp>
        <p:nvSpPr>
          <p:cNvPr id="4" name="TextBox 3">
            <a:extLst>
              <a:ext uri="{FF2B5EF4-FFF2-40B4-BE49-F238E27FC236}">
                <a16:creationId xmlns:a16="http://schemas.microsoft.com/office/drawing/2014/main" id="{E407F5BC-6D84-4A0D-87A7-021774A870E3}"/>
              </a:ext>
            </a:extLst>
          </p:cNvPr>
          <p:cNvSpPr txBox="1"/>
          <p:nvPr/>
        </p:nvSpPr>
        <p:spPr>
          <a:xfrm>
            <a:off x="943752" y="1364250"/>
            <a:ext cx="310147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t>A few more “filler” tiles complete the ≈</a:t>
            </a:r>
            <a:r>
              <a:rPr lang="en-US" i="1" dirty="0"/>
              <a:t>n</a:t>
            </a:r>
            <a:r>
              <a:rPr lang="en-US" dirty="0"/>
              <a:t> x log </a:t>
            </a:r>
            <a:r>
              <a:rPr lang="en-US" i="1" dirty="0"/>
              <a:t>n</a:t>
            </a:r>
            <a:r>
              <a:rPr lang="en-US" dirty="0"/>
              <a:t> rectangle into an </a:t>
            </a:r>
            <a:r>
              <a:rPr lang="en-US" i="1" dirty="0"/>
              <a:t>n</a:t>
            </a:r>
            <a:r>
              <a:rPr lang="en-US" dirty="0"/>
              <a:t> x </a:t>
            </a:r>
            <a:r>
              <a:rPr lang="en-US" i="1" dirty="0"/>
              <a:t>n</a:t>
            </a:r>
            <a:r>
              <a:rPr lang="en-US" dirty="0"/>
              <a:t> square. </a:t>
            </a:r>
          </a:p>
        </p:txBody>
      </p:sp>
      <p:pic>
        <p:nvPicPr>
          <p:cNvPr id="6" name="Picture 5">
            <a:extLst>
              <a:ext uri="{FF2B5EF4-FFF2-40B4-BE49-F238E27FC236}">
                <a16:creationId xmlns:a16="http://schemas.microsoft.com/office/drawing/2014/main" id="{1929648C-B99E-4602-81AF-62A8D153EE1D}"/>
              </a:ext>
            </a:extLst>
          </p:cNvPr>
          <p:cNvPicPr>
            <a:picLocks noChangeAspect="1"/>
          </p:cNvPicPr>
          <p:nvPr/>
        </p:nvPicPr>
        <p:blipFill>
          <a:blip r:embed="rId2"/>
          <a:stretch>
            <a:fillRect/>
          </a:stretch>
        </p:blipFill>
        <p:spPr>
          <a:xfrm>
            <a:off x="321364" y="3566697"/>
            <a:ext cx="3562847" cy="2972215"/>
          </a:xfrm>
          <a:prstGeom prst="rect">
            <a:avLst/>
          </a:prstGeom>
        </p:spPr>
      </p:pic>
      <p:pic>
        <p:nvPicPr>
          <p:cNvPr id="8" name="Picture 7">
            <a:extLst>
              <a:ext uri="{FF2B5EF4-FFF2-40B4-BE49-F238E27FC236}">
                <a16:creationId xmlns:a16="http://schemas.microsoft.com/office/drawing/2014/main" id="{4E3988F1-8544-46B6-8894-D48700D69319}"/>
              </a:ext>
            </a:extLst>
          </p:cNvPr>
          <p:cNvPicPr>
            <a:picLocks noChangeAspect="1"/>
          </p:cNvPicPr>
          <p:nvPr/>
        </p:nvPicPr>
        <p:blipFill>
          <a:blip r:embed="rId3"/>
          <a:stretch>
            <a:fillRect/>
          </a:stretch>
        </p:blipFill>
        <p:spPr>
          <a:xfrm>
            <a:off x="5177955" y="1364250"/>
            <a:ext cx="5731564" cy="5128624"/>
          </a:xfrm>
          <a:prstGeom prst="rect">
            <a:avLst/>
          </a:prstGeom>
        </p:spPr>
      </p:pic>
      <p:sp>
        <p:nvSpPr>
          <p:cNvPr id="9" name="TextBox 8">
            <a:extLst>
              <a:ext uri="{FF2B5EF4-FFF2-40B4-BE49-F238E27FC236}">
                <a16:creationId xmlns:a16="http://schemas.microsoft.com/office/drawing/2014/main" id="{ABD4EB9D-F3F7-4574-881A-8CE11E5FCA93}"/>
              </a:ext>
            </a:extLst>
          </p:cNvPr>
          <p:cNvSpPr txBox="1"/>
          <p:nvPr/>
        </p:nvSpPr>
        <p:spPr>
          <a:xfrm>
            <a:off x="1203961" y="2414769"/>
            <a:ext cx="233172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tile complexity =</a:t>
            </a:r>
          </a:p>
          <a:p>
            <a:r>
              <a:rPr lang="en-US" sz="2400" dirty="0"/>
              <a:t>log </a:t>
            </a:r>
            <a:r>
              <a:rPr lang="en-US" sz="2400" i="1" dirty="0"/>
              <a:t>n</a:t>
            </a:r>
            <a:r>
              <a:rPr lang="en-US" sz="2400" dirty="0"/>
              <a:t>  +  23</a:t>
            </a:r>
          </a:p>
        </p:txBody>
      </p:sp>
      <p:grpSp>
        <p:nvGrpSpPr>
          <p:cNvPr id="14" name="Group 13">
            <a:extLst>
              <a:ext uri="{FF2B5EF4-FFF2-40B4-BE49-F238E27FC236}">
                <a16:creationId xmlns:a16="http://schemas.microsoft.com/office/drawing/2014/main" id="{F28B90FE-34FA-4D51-8C53-C70FF2339831}"/>
              </a:ext>
            </a:extLst>
          </p:cNvPr>
          <p:cNvGrpSpPr/>
          <p:nvPr/>
        </p:nvGrpSpPr>
        <p:grpSpPr>
          <a:xfrm>
            <a:off x="321364" y="2839650"/>
            <a:ext cx="7339117" cy="2234794"/>
            <a:chOff x="321364" y="2839650"/>
            <a:chExt cx="7339117" cy="2234794"/>
          </a:xfrm>
        </p:grpSpPr>
        <p:sp>
          <p:nvSpPr>
            <p:cNvPr id="10" name="Rectangle: Rounded Corners 9">
              <a:extLst>
                <a:ext uri="{FF2B5EF4-FFF2-40B4-BE49-F238E27FC236}">
                  <a16:creationId xmlns:a16="http://schemas.microsoft.com/office/drawing/2014/main" id="{13EA0E04-E378-41A3-802D-C016E39CB46D}"/>
                </a:ext>
              </a:extLst>
            </p:cNvPr>
            <p:cNvSpPr/>
            <p:nvPr/>
          </p:nvSpPr>
          <p:spPr>
            <a:xfrm>
              <a:off x="1249680" y="2839650"/>
              <a:ext cx="726604" cy="3754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87F8AD2-CA5B-432F-828A-5774D33BB982}"/>
                </a:ext>
              </a:extLst>
            </p:cNvPr>
            <p:cNvSpPr/>
            <p:nvPr/>
          </p:nvSpPr>
          <p:spPr>
            <a:xfrm>
              <a:off x="321364" y="3553104"/>
              <a:ext cx="2985716" cy="6531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86D455B-E024-4DFC-A4E5-FDB56F627302}"/>
                </a:ext>
              </a:extLst>
            </p:cNvPr>
            <p:cNvCxnSpPr>
              <a:cxnSpLocks/>
              <a:stCxn id="11" idx="0"/>
              <a:endCxn id="10" idx="2"/>
            </p:cNvCxnSpPr>
            <p:nvPr/>
          </p:nvCxnSpPr>
          <p:spPr>
            <a:xfrm flipH="1" flipV="1">
              <a:off x="1612982" y="3215108"/>
              <a:ext cx="201240" cy="3379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B535D30-785A-45E5-B40D-A9B1E6B26084}"/>
                </a:ext>
              </a:extLst>
            </p:cNvPr>
            <p:cNvSpPr/>
            <p:nvPr/>
          </p:nvSpPr>
          <p:spPr>
            <a:xfrm>
              <a:off x="5724525" y="4586288"/>
              <a:ext cx="1935956" cy="4881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B8BD020-89FF-45C9-89D2-F97FDD191427}"/>
                </a:ext>
              </a:extLst>
            </p:cNvPr>
            <p:cNvCxnSpPr>
              <a:cxnSpLocks/>
              <a:stCxn id="16" idx="1"/>
            </p:cNvCxnSpPr>
            <p:nvPr/>
          </p:nvCxnSpPr>
          <p:spPr>
            <a:xfrm flipH="1" flipV="1">
              <a:off x="1976284" y="3008671"/>
              <a:ext cx="3748241" cy="18216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9C460087-FD28-48B1-8B34-C3A2A943B0D4}"/>
              </a:ext>
            </a:extLst>
          </p:cNvPr>
          <p:cNvSpPr>
            <a:spLocks noGrp="1"/>
          </p:cNvSpPr>
          <p:nvPr>
            <p:ph type="sldNum" sz="quarter" idx="12"/>
          </p:nvPr>
        </p:nvSpPr>
        <p:spPr/>
        <p:txBody>
          <a:bodyPr/>
          <a:lstStyle/>
          <a:p>
            <a:fld id="{DDDDC0DD-A20C-43E8-BBF5-AC705073E80B}" type="slidenum">
              <a:rPr lang="en-US" smtClean="0"/>
              <a:t>29</a:t>
            </a:fld>
            <a:endParaRPr lang="en-US"/>
          </a:p>
        </p:txBody>
      </p:sp>
      <p:grpSp>
        <p:nvGrpSpPr>
          <p:cNvPr id="19" name="Group 18">
            <a:extLst>
              <a:ext uri="{FF2B5EF4-FFF2-40B4-BE49-F238E27FC236}">
                <a16:creationId xmlns:a16="http://schemas.microsoft.com/office/drawing/2014/main" id="{5CC77BBC-AE72-4DE9-A557-AD495EC7A545}"/>
              </a:ext>
            </a:extLst>
          </p:cNvPr>
          <p:cNvGrpSpPr/>
          <p:nvPr/>
        </p:nvGrpSpPr>
        <p:grpSpPr>
          <a:xfrm>
            <a:off x="7660481" y="4798047"/>
            <a:ext cx="3921918" cy="509514"/>
            <a:chOff x="7660481" y="4798047"/>
            <a:chExt cx="3921918" cy="509514"/>
          </a:xfrm>
        </p:grpSpPr>
        <p:sp>
          <p:nvSpPr>
            <p:cNvPr id="7" name="Rectangle: Rounded Corners 6">
              <a:extLst>
                <a:ext uri="{FF2B5EF4-FFF2-40B4-BE49-F238E27FC236}">
                  <a16:creationId xmlns:a16="http://schemas.microsoft.com/office/drawing/2014/main" id="{2EB0FAE0-2D3C-4DFE-9368-67C160910C7A}"/>
                </a:ext>
              </a:extLst>
            </p:cNvPr>
            <p:cNvSpPr/>
            <p:nvPr/>
          </p:nvSpPr>
          <p:spPr>
            <a:xfrm>
              <a:off x="9370610" y="4798047"/>
              <a:ext cx="2211789" cy="50951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a:t>What number should this encode?</a:t>
              </a:r>
            </a:p>
          </p:txBody>
        </p:sp>
        <p:cxnSp>
          <p:nvCxnSpPr>
            <p:cNvPr id="18" name="Straight Arrow Connector 17">
              <a:extLst>
                <a:ext uri="{FF2B5EF4-FFF2-40B4-BE49-F238E27FC236}">
                  <a16:creationId xmlns:a16="http://schemas.microsoft.com/office/drawing/2014/main" id="{63D9CD8E-F6AB-42CB-978F-E2B1A266C400}"/>
                </a:ext>
              </a:extLst>
            </p:cNvPr>
            <p:cNvCxnSpPr>
              <a:stCxn id="7" idx="1"/>
            </p:cNvCxnSpPr>
            <p:nvPr/>
          </p:nvCxnSpPr>
          <p:spPr>
            <a:xfrm flipH="1" flipV="1">
              <a:off x="7660481" y="4830366"/>
              <a:ext cx="1710129" cy="222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C0CA8B3-0572-40EE-9210-2DC1DAD7C5AB}"/>
              </a:ext>
            </a:extLst>
          </p:cNvPr>
          <p:cNvGrpSpPr/>
          <p:nvPr/>
        </p:nvGrpSpPr>
        <p:grpSpPr>
          <a:xfrm>
            <a:off x="321364" y="2287580"/>
            <a:ext cx="3562847" cy="2491417"/>
            <a:chOff x="321364" y="2287580"/>
            <a:chExt cx="3562847" cy="2491417"/>
          </a:xfrm>
        </p:grpSpPr>
        <p:sp>
          <p:nvSpPr>
            <p:cNvPr id="3" name="Rectangle: Rounded Corners 2">
              <a:extLst>
                <a:ext uri="{FF2B5EF4-FFF2-40B4-BE49-F238E27FC236}">
                  <a16:creationId xmlns:a16="http://schemas.microsoft.com/office/drawing/2014/main" id="{51EC16D2-DE3E-4439-8D7D-C66889632CEA}"/>
                </a:ext>
              </a:extLst>
            </p:cNvPr>
            <p:cNvSpPr/>
            <p:nvPr/>
          </p:nvSpPr>
          <p:spPr>
            <a:xfrm>
              <a:off x="321364" y="4187190"/>
              <a:ext cx="3562847" cy="59180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DAA889D-6655-4D9C-B3A7-C1734CF58523}"/>
                </a:ext>
              </a:extLst>
            </p:cNvPr>
            <p:cNvCxnSpPr>
              <a:stCxn id="4" idx="2"/>
              <a:endCxn id="3" idx="0"/>
            </p:cNvCxnSpPr>
            <p:nvPr/>
          </p:nvCxnSpPr>
          <p:spPr>
            <a:xfrm flipH="1">
              <a:off x="2102788" y="2287580"/>
              <a:ext cx="391701" cy="189961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512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6BDA-7249-4688-87BB-202CA16F1EB4}"/>
              </a:ext>
            </a:extLst>
          </p:cNvPr>
          <p:cNvSpPr>
            <a:spLocks noGrp="1"/>
          </p:cNvSpPr>
          <p:nvPr>
            <p:ph type="title"/>
          </p:nvPr>
        </p:nvSpPr>
        <p:spPr>
          <a:xfrm>
            <a:off x="2614284" y="438355"/>
            <a:ext cx="8720465" cy="888704"/>
          </a:xfrm>
        </p:spPr>
        <p:txBody>
          <a:bodyPr/>
          <a:lstStyle/>
          <a:p>
            <a:r>
              <a:rPr lang="en-US" dirty="0"/>
              <a:t>Things that build themselves</a:t>
            </a:r>
          </a:p>
        </p:txBody>
      </p:sp>
      <p:sp>
        <p:nvSpPr>
          <p:cNvPr id="189" name="Shape 189"/>
          <p:cNvSpPr>
            <a:spLocks noGrp="1"/>
          </p:cNvSpPr>
          <p:nvPr>
            <p:ph type="body" idx="4294967295"/>
          </p:nvPr>
        </p:nvSpPr>
        <p:spPr>
          <a:xfrm>
            <a:off x="1463675" y="6035675"/>
            <a:ext cx="10728325" cy="373063"/>
          </a:xfrm>
          <a:prstGeom prst="rect">
            <a:avLst/>
          </a:prstGeom>
        </p:spPr>
        <p:txBody>
          <a:bodyPr>
            <a:normAutofit fontScale="92500" lnSpcReduction="10000"/>
          </a:bodyPr>
          <a:lstStyle>
            <a:lvl1pPr>
              <a:spcBef>
                <a:spcPts val="1400"/>
              </a:spcBef>
              <a:buClr>
                <a:srgbClr val="0433FF"/>
              </a:buClr>
              <a:defRPr sz="2800"/>
            </a:lvl1pPr>
          </a:lstStyle>
          <a:p>
            <a:pPr marL="0" indent="0">
              <a:buNone/>
            </a:pPr>
            <a:r>
              <a:rPr lang="en-US" sz="2400" dirty="0"/>
              <a:t>Our topic:</a:t>
            </a:r>
            <a:r>
              <a:rPr sz="2400" dirty="0"/>
              <a:t> self-assembling molecules that compute as they build themselves</a:t>
            </a:r>
          </a:p>
        </p:txBody>
      </p:sp>
      <p:pic>
        <p:nvPicPr>
          <p:cNvPr id="192" name="pasted-image.jpg"/>
          <p:cNvPicPr>
            <a:picLocks noChangeAspect="1"/>
          </p:cNvPicPr>
          <p:nvPr/>
        </p:nvPicPr>
        <p:blipFill>
          <a:blip r:embed="rId3"/>
          <a:stretch>
            <a:fillRect/>
          </a:stretch>
        </p:blipFill>
        <p:spPr>
          <a:xfrm>
            <a:off x="778209" y="2964862"/>
            <a:ext cx="2031284" cy="1604731"/>
          </a:xfrm>
          <a:prstGeom prst="rect">
            <a:avLst/>
          </a:prstGeom>
          <a:ln w="12700">
            <a:miter lim="400000"/>
          </a:ln>
          <a:effectLst>
            <a:outerShdw blurRad="266700" dist="12700" dir="1759079" rotWithShape="0">
              <a:srgbClr val="000000">
                <a:alpha val="50000"/>
              </a:srgbClr>
            </a:outerShdw>
          </a:effectLst>
        </p:spPr>
      </p:pic>
      <p:grpSp>
        <p:nvGrpSpPr>
          <p:cNvPr id="195" name="Group 195"/>
          <p:cNvGrpSpPr/>
          <p:nvPr/>
        </p:nvGrpSpPr>
        <p:grpSpPr>
          <a:xfrm>
            <a:off x="2614285" y="1301131"/>
            <a:ext cx="2179988" cy="1665478"/>
            <a:chOff x="0" y="0"/>
            <a:chExt cx="3100520" cy="2368750"/>
          </a:xfrm>
        </p:grpSpPr>
        <p:sp>
          <p:nvSpPr>
            <p:cNvPr id="193" name="Shape 193"/>
            <p:cNvSpPr/>
            <p:nvPr/>
          </p:nvSpPr>
          <p:spPr>
            <a:xfrm flipH="1">
              <a:off x="0" y="0"/>
              <a:ext cx="3100520" cy="2368750"/>
            </a:xfrm>
            <a:prstGeom prst="wedgeEllipseCallout">
              <a:avLst>
                <a:gd name="adj1" fmla="val 22222"/>
                <a:gd name="adj2" fmla="val 92113"/>
              </a:avLst>
            </a:prstGeom>
            <a:solidFill>
              <a:srgbClr val="FFFFFF"/>
            </a:solidFill>
            <a:ln w="38100" cap="flat">
              <a:solidFill>
                <a:srgbClr val="000000"/>
              </a:solidFill>
              <a:prstDash val="solid"/>
              <a:miter lim="400000"/>
            </a:ln>
            <a:effectLst>
              <a:outerShdw blurRad="50800" dist="127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194" name="Shape 194"/>
            <p:cNvSpPr/>
            <p:nvPr/>
          </p:nvSpPr>
          <p:spPr>
            <a:xfrm>
              <a:off x="277637" y="425901"/>
              <a:ext cx="2597484" cy="15748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a:defRPr sz="2700">
                  <a:latin typeface="Marker Felt"/>
                  <a:ea typeface="Marker Felt"/>
                  <a:cs typeface="Marker Felt"/>
                  <a:sym typeface="Marker Felt"/>
                </a:defRPr>
              </a:lvl1pPr>
            </a:lstStyle>
            <a:p>
              <a:r>
                <a:rPr sz="1600" dirty="0">
                  <a:latin typeface="+mn-lt"/>
                </a:rPr>
                <a:t>I want to stick below blue &amp; yellow and above blue &amp; green</a:t>
              </a:r>
            </a:p>
          </p:txBody>
        </p:sp>
      </p:grpSp>
      <p:pic>
        <p:nvPicPr>
          <p:cNvPr id="209" name="pasted-image.jpg"/>
          <p:cNvPicPr>
            <a:picLocks noChangeAspect="1"/>
          </p:cNvPicPr>
          <p:nvPr/>
        </p:nvPicPr>
        <p:blipFill>
          <a:blip r:embed="rId4"/>
          <a:stretch>
            <a:fillRect/>
          </a:stretch>
        </p:blipFill>
        <p:spPr>
          <a:xfrm>
            <a:off x="2385180" y="1177736"/>
            <a:ext cx="7127270" cy="4746874"/>
          </a:xfrm>
          <a:prstGeom prst="rect">
            <a:avLst/>
          </a:prstGeom>
          <a:ln w="12700">
            <a:miter lim="400000"/>
          </a:ln>
        </p:spPr>
      </p:pic>
      <p:grpSp>
        <p:nvGrpSpPr>
          <p:cNvPr id="214" name="Group 214"/>
          <p:cNvGrpSpPr/>
          <p:nvPr/>
        </p:nvGrpSpPr>
        <p:grpSpPr>
          <a:xfrm>
            <a:off x="2063491" y="3128527"/>
            <a:ext cx="8463510" cy="2836910"/>
            <a:chOff x="0" y="0"/>
            <a:chExt cx="12037359" cy="4034838"/>
          </a:xfrm>
        </p:grpSpPr>
        <p:grpSp>
          <p:nvGrpSpPr>
            <p:cNvPr id="212" name="Group 212"/>
            <p:cNvGrpSpPr/>
            <p:nvPr/>
          </p:nvGrpSpPr>
          <p:grpSpPr>
            <a:xfrm>
              <a:off x="0" y="0"/>
              <a:ext cx="12037359" cy="3818651"/>
              <a:chOff x="0" y="0"/>
              <a:chExt cx="12037358" cy="3818650"/>
            </a:xfrm>
          </p:grpSpPr>
          <p:pic>
            <p:nvPicPr>
              <p:cNvPr id="210" name="pasted-image.jpg"/>
              <p:cNvPicPr>
                <a:picLocks noChangeAspect="1"/>
              </p:cNvPicPr>
              <p:nvPr/>
            </p:nvPicPr>
            <p:blipFill>
              <a:blip r:embed="rId5"/>
              <a:srcRect l="7426" t="18686" r="10797" b="14752"/>
              <a:stretch>
                <a:fillRect/>
              </a:stretch>
            </p:blipFill>
            <p:spPr>
              <a:xfrm>
                <a:off x="7980474" y="516581"/>
                <a:ext cx="4056885" cy="3302070"/>
              </a:xfrm>
              <a:prstGeom prst="rect">
                <a:avLst/>
              </a:prstGeom>
              <a:ln w="12700" cap="flat">
                <a:noFill/>
                <a:miter lim="400000"/>
              </a:ln>
              <a:effectLst/>
            </p:spPr>
          </p:pic>
          <p:pic>
            <p:nvPicPr>
              <p:cNvPr id="211" name="pasted-image.jpg"/>
              <p:cNvPicPr>
                <a:picLocks noChangeAspect="1"/>
              </p:cNvPicPr>
              <p:nvPr/>
            </p:nvPicPr>
            <p:blipFill>
              <a:blip r:embed="rId6"/>
              <a:stretch>
                <a:fillRect/>
              </a:stretch>
            </p:blipFill>
            <p:spPr>
              <a:xfrm>
                <a:off x="0" y="0"/>
                <a:ext cx="6249027" cy="3745708"/>
              </a:xfrm>
              <a:prstGeom prst="rect">
                <a:avLst/>
              </a:prstGeom>
              <a:ln w="12700" cap="flat">
                <a:noFill/>
                <a:miter lim="400000"/>
              </a:ln>
              <a:effectLst/>
            </p:spPr>
          </p:pic>
        </p:grpSp>
        <p:pic>
          <p:nvPicPr>
            <p:cNvPr id="213" name="pasted-image.gif"/>
            <p:cNvPicPr>
              <a:picLocks noChangeAspect="1"/>
            </p:cNvPicPr>
            <p:nvPr/>
          </p:nvPicPr>
          <p:blipFill>
            <a:blip r:embed="rId7"/>
            <a:stretch>
              <a:fillRect/>
            </a:stretch>
          </p:blipFill>
          <p:spPr>
            <a:xfrm>
              <a:off x="8832717" y="1039330"/>
              <a:ext cx="2527461" cy="2995509"/>
            </a:xfrm>
            <a:prstGeom prst="rect">
              <a:avLst/>
            </a:prstGeom>
            <a:ln w="12700" cap="flat">
              <a:noFill/>
              <a:miter lim="400000"/>
            </a:ln>
            <a:effectLst/>
          </p:spPr>
        </p:pic>
      </p:grpSp>
      <p:grpSp>
        <p:nvGrpSpPr>
          <p:cNvPr id="201" name="Group 201"/>
          <p:cNvGrpSpPr/>
          <p:nvPr/>
        </p:nvGrpSpPr>
        <p:grpSpPr>
          <a:xfrm>
            <a:off x="400588" y="373054"/>
            <a:ext cx="2037581" cy="2468586"/>
            <a:chOff x="0" y="0"/>
            <a:chExt cx="2897981" cy="3510984"/>
          </a:xfrm>
        </p:grpSpPr>
        <p:grpSp>
          <p:nvGrpSpPr>
            <p:cNvPr id="198" name="Group 198"/>
            <p:cNvGrpSpPr/>
            <p:nvPr/>
          </p:nvGrpSpPr>
          <p:grpSpPr>
            <a:xfrm>
              <a:off x="0" y="0"/>
              <a:ext cx="2897982" cy="2082800"/>
              <a:chOff x="0" y="0"/>
              <a:chExt cx="2897981" cy="2082800"/>
            </a:xfrm>
          </p:grpSpPr>
          <p:sp>
            <p:nvSpPr>
              <p:cNvPr id="196" name="Shape 196"/>
              <p:cNvSpPr/>
              <p:nvPr/>
            </p:nvSpPr>
            <p:spPr>
              <a:xfrm>
                <a:off x="0" y="0"/>
                <a:ext cx="2897982" cy="2082800"/>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pic>
            <p:nvPicPr>
              <p:cNvPr id="197" name="pasted-image.jpg"/>
              <p:cNvPicPr>
                <a:picLocks noChangeAspect="1"/>
              </p:cNvPicPr>
              <p:nvPr/>
            </p:nvPicPr>
            <p:blipFill>
              <a:blip r:embed="rId8"/>
              <a:srcRect l="24485" t="60108" r="42774" b="241"/>
              <a:stretch>
                <a:fillRect/>
              </a:stretch>
            </p:blipFill>
            <p:spPr>
              <a:xfrm>
                <a:off x="529034" y="414734"/>
                <a:ext cx="1839805" cy="1253333"/>
              </a:xfrm>
              <a:prstGeom prst="rect">
                <a:avLst/>
              </a:prstGeom>
              <a:ln w="12700" cap="flat">
                <a:noFill/>
                <a:miter lim="400000"/>
              </a:ln>
              <a:effectLst/>
            </p:spPr>
          </p:pic>
        </p:grpSp>
        <p:sp>
          <p:nvSpPr>
            <p:cNvPr id="199" name="Shape 199"/>
            <p:cNvSpPr/>
            <p:nvPr/>
          </p:nvSpPr>
          <p:spPr>
            <a:xfrm>
              <a:off x="266700" y="2237260"/>
              <a:ext cx="1175445" cy="742058"/>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sp>
          <p:nvSpPr>
            <p:cNvPr id="200" name="Shape 200"/>
            <p:cNvSpPr/>
            <p:nvPr/>
          </p:nvSpPr>
          <p:spPr>
            <a:xfrm>
              <a:off x="1141712" y="3133778"/>
              <a:ext cx="600208" cy="377207"/>
            </a:xfrm>
            <a:prstGeom prst="ellipse">
              <a:avLst/>
            </a:prstGeom>
            <a:noFill/>
            <a:ln w="38100" cap="flat">
              <a:solidFill>
                <a:srgbClr val="000000"/>
              </a:solidFill>
              <a:prstDash val="solid"/>
              <a:miter lim="400000"/>
            </a:ln>
            <a:effectLst>
              <a:outerShdw blurRad="38100" dist="25400" dir="5400000" rotWithShape="0">
                <a:srgbClr val="000000">
                  <a:alpha val="50000"/>
                </a:srgbClr>
              </a:outerShdw>
            </a:effectLst>
          </p:spPr>
          <p:txBody>
            <a:bodyPr wrap="square" lIns="35718" tIns="35718" rIns="35718" bIns="35718" numCol="1" anchor="ctr">
              <a:noAutofit/>
            </a:bodyPr>
            <a:lstStyle/>
            <a:p>
              <a:pPr>
                <a:defRPr sz="2400">
                  <a:solidFill>
                    <a:srgbClr val="FFFFFF"/>
                  </a:solidFill>
                </a:defRPr>
              </a:pPr>
              <a:endParaRPr sz="1687"/>
            </a:p>
          </p:txBody>
        </p:sp>
      </p:grpSp>
      <p:sp>
        <p:nvSpPr>
          <p:cNvPr id="5" name="Slide Number Placeholder 4">
            <a:extLst>
              <a:ext uri="{FF2B5EF4-FFF2-40B4-BE49-F238E27FC236}">
                <a16:creationId xmlns:a16="http://schemas.microsoft.com/office/drawing/2014/main" id="{A5F4C6E1-5CBD-4321-871A-BBA6F6337712}"/>
              </a:ext>
            </a:extLst>
          </p:cNvPr>
          <p:cNvSpPr>
            <a:spLocks noGrp="1"/>
          </p:cNvSpPr>
          <p:nvPr>
            <p:ph type="sldNum" sz="quarter" idx="12"/>
          </p:nvPr>
        </p:nvSpPr>
        <p:spPr/>
        <p:txBody>
          <a:bodyPr/>
          <a:lstStyle/>
          <a:p>
            <a:fld id="{9D23B66A-CE92-4F70-B5A2-EE913266E6CF}" type="slidenum">
              <a:rPr lang="en-US" smtClean="0"/>
              <a:pPr/>
              <a:t>3</a:t>
            </a:fld>
            <a:r>
              <a:rPr lang="en-US"/>
              <a:t>/48</a:t>
            </a:r>
            <a:endParaRPr lang="en-US" dirty="0"/>
          </a:p>
        </p:txBody>
      </p:sp>
      <p:sp>
        <p:nvSpPr>
          <p:cNvPr id="3" name="TextBox 2">
            <a:extLst>
              <a:ext uri="{FF2B5EF4-FFF2-40B4-BE49-F238E27FC236}">
                <a16:creationId xmlns:a16="http://schemas.microsoft.com/office/drawing/2014/main" id="{C122D927-9079-491A-8DAB-FB5EFB916F8C}"/>
              </a:ext>
            </a:extLst>
          </p:cNvPr>
          <p:cNvSpPr txBox="1"/>
          <p:nvPr/>
        </p:nvSpPr>
        <p:spPr>
          <a:xfrm>
            <a:off x="404547" y="6388151"/>
            <a:ext cx="2358769" cy="307777"/>
          </a:xfrm>
          <a:prstGeom prst="rect">
            <a:avLst/>
          </a:prstGeom>
          <a:noFill/>
        </p:spPr>
        <p:txBody>
          <a:bodyPr wrap="square" rtlCol="0">
            <a:spAutoFit/>
          </a:bodyPr>
          <a:lstStyle/>
          <a:p>
            <a:r>
              <a:rPr lang="en-US" sz="1400" dirty="0"/>
              <a:t>[slides credit: Damien Woods]</a:t>
            </a:r>
          </a:p>
        </p:txBody>
      </p:sp>
    </p:spTree>
    <p:extLst>
      <p:ext uri="{BB962C8B-B14F-4D97-AF65-F5344CB8AC3E}">
        <p14:creationId xmlns:p14="http://schemas.microsoft.com/office/powerpoint/2010/main" val="146791146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4"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F016-FDC9-4C10-A910-10CE624CB340}"/>
              </a:ext>
            </a:extLst>
          </p:cNvPr>
          <p:cNvSpPr>
            <a:spLocks noGrp="1"/>
          </p:cNvSpPr>
          <p:nvPr>
            <p:ph type="title"/>
          </p:nvPr>
        </p:nvSpPr>
        <p:spPr/>
        <p:txBody>
          <a:bodyPr/>
          <a:lstStyle/>
          <a:p>
            <a:r>
              <a:rPr lang="el-GR" sz="4400" dirty="0"/>
              <a:t>Ω</a:t>
            </a:r>
            <a:r>
              <a:rPr lang="en-US" dirty="0"/>
              <a:t>(log </a:t>
            </a:r>
            <a:r>
              <a:rPr lang="en-US" i="1" dirty="0"/>
              <a:t>n</a:t>
            </a:r>
            <a:r>
              <a:rPr lang="en-US" dirty="0"/>
              <a:t> / log </a:t>
            </a:r>
            <a:r>
              <a:rPr lang="en-US" dirty="0" err="1"/>
              <a:t>log</a:t>
            </a:r>
            <a:r>
              <a:rPr lang="en-US" dirty="0"/>
              <a:t> </a:t>
            </a:r>
            <a:r>
              <a:rPr lang="en-US" i="1" dirty="0"/>
              <a:t>n</a:t>
            </a:r>
            <a:r>
              <a:rPr lang="en-US" dirty="0"/>
              <a:t>) tile complexity lower bound for </a:t>
            </a:r>
            <a:r>
              <a:rPr lang="en-US" i="1" dirty="0"/>
              <a:t>n</a:t>
            </a:r>
            <a:r>
              <a:rPr lang="en-US" dirty="0"/>
              <a:t> x </a:t>
            </a:r>
            <a:r>
              <a:rPr lang="en-US" i="1" dirty="0"/>
              <a:t>n</a:t>
            </a:r>
            <a:r>
              <a:rPr lang="en-US" dirty="0"/>
              <a:t> squares</a:t>
            </a:r>
          </a:p>
        </p:txBody>
      </p:sp>
      <p:sp>
        <p:nvSpPr>
          <p:cNvPr id="4" name="Content Placeholder 3">
            <a:extLst>
              <a:ext uri="{FF2B5EF4-FFF2-40B4-BE49-F238E27FC236}">
                <a16:creationId xmlns:a16="http://schemas.microsoft.com/office/drawing/2014/main" id="{7C986390-8EB5-4D11-A389-E2AFBD8B80A6}"/>
              </a:ext>
            </a:extLst>
          </p:cNvPr>
          <p:cNvSpPr>
            <a:spLocks noGrp="1"/>
          </p:cNvSpPr>
          <p:nvPr>
            <p:ph idx="1"/>
          </p:nvPr>
        </p:nvSpPr>
        <p:spPr>
          <a:xfrm>
            <a:off x="397565" y="1825625"/>
            <a:ext cx="11181522" cy="4744140"/>
          </a:xfrm>
        </p:spPr>
        <p:txBody>
          <a:bodyPr>
            <a:normAutofit/>
          </a:bodyPr>
          <a:lstStyle/>
          <a:p>
            <a:r>
              <a:rPr lang="en-US" sz="2400" dirty="0"/>
              <a:t>What does </a:t>
            </a:r>
            <a:r>
              <a:rPr lang="el-GR" sz="2400" dirty="0"/>
              <a:t>Ω</a:t>
            </a:r>
            <a:r>
              <a:rPr lang="en-US" sz="2400" dirty="0"/>
              <a:t>(log </a:t>
            </a:r>
            <a:r>
              <a:rPr lang="en-US" sz="2400" i="1" dirty="0"/>
              <a:t>n</a:t>
            </a:r>
            <a:r>
              <a:rPr lang="en-US" sz="2400" dirty="0"/>
              <a:t> / log </a:t>
            </a:r>
            <a:r>
              <a:rPr lang="en-US" sz="2400" dirty="0" err="1"/>
              <a:t>log</a:t>
            </a:r>
            <a:r>
              <a:rPr lang="en-US" sz="2400" dirty="0"/>
              <a:t> </a:t>
            </a:r>
            <a:r>
              <a:rPr lang="en-US" sz="2400" i="1" dirty="0"/>
              <a:t>n</a:t>
            </a:r>
            <a:r>
              <a:rPr lang="en-US" sz="2400" dirty="0"/>
              <a:t>) tile complexity lower bound mean?</a:t>
            </a:r>
          </a:p>
          <a:p>
            <a:pPr lvl="1"/>
            <a:r>
              <a:rPr lang="en-US" sz="2000" dirty="0"/>
              <a:t>First let’s think about what we already showed: what does </a:t>
            </a:r>
            <a:r>
              <a:rPr lang="en-US" sz="2000" i="1" dirty="0"/>
              <a:t>O</a:t>
            </a:r>
            <a:r>
              <a:rPr lang="en-US" sz="2000" dirty="0"/>
              <a:t>(log </a:t>
            </a:r>
            <a:r>
              <a:rPr lang="en-US" sz="2000" i="1" dirty="0"/>
              <a:t>n</a:t>
            </a:r>
            <a:r>
              <a:rPr lang="en-US" sz="2000" dirty="0"/>
              <a:t>) tile complexity </a:t>
            </a:r>
            <a:r>
              <a:rPr lang="en-US" sz="2000" u="sng" dirty="0"/>
              <a:t>upper</a:t>
            </a:r>
            <a:r>
              <a:rPr lang="en-US" sz="2000" dirty="0"/>
              <a:t> bound mean? </a:t>
            </a:r>
            <a:r>
              <a:rPr lang="en-US" sz="2000" b="1" dirty="0">
                <a:solidFill>
                  <a:schemeClr val="accent6">
                    <a:lumMod val="75000"/>
                  </a:schemeClr>
                </a:solidFill>
              </a:rPr>
              <a:t>For all </a:t>
            </a:r>
            <a:r>
              <a:rPr lang="en-US" sz="2000" b="1" i="1" dirty="0">
                <a:solidFill>
                  <a:schemeClr val="accent6">
                    <a:lumMod val="75000"/>
                  </a:schemeClr>
                </a:solidFill>
              </a:rPr>
              <a:t>n</a:t>
            </a:r>
            <a:r>
              <a:rPr lang="en-US" sz="2000" dirty="0">
                <a:solidFill>
                  <a:schemeClr val="accent6">
                    <a:lumMod val="75000"/>
                  </a:schemeClr>
                </a:solidFill>
              </a:rPr>
              <a:t>, </a:t>
            </a:r>
            <a:r>
              <a:rPr lang="en-US" sz="2000" i="1" dirty="0">
                <a:solidFill>
                  <a:schemeClr val="accent6">
                    <a:lumMod val="75000"/>
                  </a:schemeClr>
                </a:solidFill>
              </a:rPr>
              <a:t>O</a:t>
            </a:r>
            <a:r>
              <a:rPr lang="en-US" sz="2000" dirty="0">
                <a:solidFill>
                  <a:schemeClr val="accent6">
                    <a:lumMod val="75000"/>
                  </a:schemeClr>
                </a:solidFill>
              </a:rPr>
              <a:t>(log </a:t>
            </a:r>
            <a:r>
              <a:rPr lang="en-US" sz="2000" i="1" dirty="0">
                <a:solidFill>
                  <a:schemeClr val="accent6">
                    <a:lumMod val="75000"/>
                  </a:schemeClr>
                </a:solidFill>
              </a:rPr>
              <a:t>n</a:t>
            </a:r>
            <a:r>
              <a:rPr lang="en-US" sz="2000" dirty="0">
                <a:solidFill>
                  <a:schemeClr val="accent6">
                    <a:lumMod val="75000"/>
                  </a:schemeClr>
                </a:solidFill>
              </a:rPr>
              <a:t>) tile types is </a:t>
            </a:r>
            <a:r>
              <a:rPr lang="en-US" sz="2000" u="sng" dirty="0">
                <a:solidFill>
                  <a:schemeClr val="accent6">
                    <a:lumMod val="75000"/>
                  </a:schemeClr>
                </a:solidFill>
              </a:rPr>
              <a:t>enough</a:t>
            </a:r>
            <a:r>
              <a:rPr lang="en-US" sz="2000" dirty="0">
                <a:solidFill>
                  <a:schemeClr val="accent6">
                    <a:lumMod val="75000"/>
                  </a:schemeClr>
                </a:solidFill>
              </a:rPr>
              <a:t> to self-assemble an </a:t>
            </a:r>
            <a:r>
              <a:rPr lang="en-US" sz="2000" i="1" dirty="0">
                <a:solidFill>
                  <a:schemeClr val="accent6">
                    <a:lumMod val="75000"/>
                  </a:schemeClr>
                </a:solidFill>
              </a:rPr>
              <a:t>n</a:t>
            </a:r>
            <a:r>
              <a:rPr lang="en-US" sz="2000" dirty="0">
                <a:solidFill>
                  <a:schemeClr val="accent6">
                    <a:lumMod val="75000"/>
                  </a:schemeClr>
                </a:solidFill>
              </a:rPr>
              <a:t> x </a:t>
            </a:r>
            <a:r>
              <a:rPr lang="en-US" sz="2000" i="1" dirty="0">
                <a:solidFill>
                  <a:schemeClr val="accent6">
                    <a:lumMod val="75000"/>
                  </a:schemeClr>
                </a:solidFill>
              </a:rPr>
              <a:t>n</a:t>
            </a:r>
            <a:r>
              <a:rPr lang="en-US" sz="2000" dirty="0">
                <a:solidFill>
                  <a:schemeClr val="accent6">
                    <a:lumMod val="75000"/>
                  </a:schemeClr>
                </a:solidFill>
              </a:rPr>
              <a:t> square.</a:t>
            </a:r>
          </a:p>
          <a:p>
            <a:pPr lvl="1"/>
            <a:r>
              <a:rPr lang="en-US" sz="2000" dirty="0"/>
              <a:t>A </a:t>
            </a:r>
            <a:r>
              <a:rPr lang="en-US" sz="2000" u="sng" dirty="0"/>
              <a:t>lower</a:t>
            </a:r>
            <a:r>
              <a:rPr lang="en-US" sz="2000" dirty="0"/>
              <a:t> bound looks like: </a:t>
            </a:r>
            <a:r>
              <a:rPr lang="en-US" sz="2000" b="1" dirty="0">
                <a:solidFill>
                  <a:srgbClr val="C00000"/>
                </a:solidFill>
              </a:rPr>
              <a:t>For infinitely many </a:t>
            </a:r>
            <a:r>
              <a:rPr lang="en-US" sz="2000" b="1" i="1" dirty="0">
                <a:solidFill>
                  <a:srgbClr val="C00000"/>
                </a:solidFill>
              </a:rPr>
              <a:t>n</a:t>
            </a:r>
            <a:r>
              <a:rPr lang="en-US" sz="2000" dirty="0">
                <a:solidFill>
                  <a:srgbClr val="C00000"/>
                </a:solidFill>
              </a:rPr>
              <a:t>, </a:t>
            </a:r>
            <a:r>
              <a:rPr lang="en-US" sz="2000" i="1" dirty="0">
                <a:solidFill>
                  <a:srgbClr val="C00000"/>
                </a:solidFill>
              </a:rPr>
              <a:t>o</a:t>
            </a:r>
            <a:r>
              <a:rPr lang="en-US" sz="2000" dirty="0">
                <a:solidFill>
                  <a:srgbClr val="C00000"/>
                </a:solidFill>
              </a:rPr>
              <a:t>(log </a:t>
            </a:r>
            <a:r>
              <a:rPr lang="en-US" sz="2000" i="1" dirty="0">
                <a:solidFill>
                  <a:srgbClr val="C00000"/>
                </a:solidFill>
              </a:rPr>
              <a:t>n</a:t>
            </a:r>
            <a:r>
              <a:rPr lang="en-US" sz="2000" dirty="0">
                <a:solidFill>
                  <a:srgbClr val="C00000"/>
                </a:solidFill>
              </a:rPr>
              <a:t> / log </a:t>
            </a:r>
            <a:r>
              <a:rPr lang="en-US" sz="2000" dirty="0" err="1">
                <a:solidFill>
                  <a:srgbClr val="C00000"/>
                </a:solidFill>
              </a:rPr>
              <a:t>log</a:t>
            </a:r>
            <a:r>
              <a:rPr lang="en-US" sz="2000" dirty="0">
                <a:solidFill>
                  <a:srgbClr val="C00000"/>
                </a:solidFill>
              </a:rPr>
              <a:t> </a:t>
            </a:r>
            <a:r>
              <a:rPr lang="en-US" sz="2000" i="1" dirty="0">
                <a:solidFill>
                  <a:srgbClr val="C00000"/>
                </a:solidFill>
              </a:rPr>
              <a:t>n</a:t>
            </a:r>
            <a:r>
              <a:rPr lang="en-US" sz="2000" dirty="0">
                <a:solidFill>
                  <a:srgbClr val="C00000"/>
                </a:solidFill>
              </a:rPr>
              <a:t>) tile types is </a:t>
            </a:r>
            <a:r>
              <a:rPr lang="en-US" sz="2000" u="sng" dirty="0">
                <a:solidFill>
                  <a:srgbClr val="C00000"/>
                </a:solidFill>
              </a:rPr>
              <a:t>not enough</a:t>
            </a:r>
            <a:r>
              <a:rPr lang="en-US" sz="2000" dirty="0">
                <a:solidFill>
                  <a:srgbClr val="C00000"/>
                </a:solidFill>
              </a:rPr>
              <a:t> to self-assemble an </a:t>
            </a:r>
            <a:r>
              <a:rPr lang="en-US" sz="2000" i="1" dirty="0">
                <a:solidFill>
                  <a:srgbClr val="C00000"/>
                </a:solidFill>
              </a:rPr>
              <a:t>n</a:t>
            </a:r>
            <a:r>
              <a:rPr lang="en-US" sz="2000" dirty="0">
                <a:solidFill>
                  <a:srgbClr val="C00000"/>
                </a:solidFill>
              </a:rPr>
              <a:t> x </a:t>
            </a:r>
            <a:r>
              <a:rPr lang="en-US" sz="2000" i="1" dirty="0">
                <a:solidFill>
                  <a:srgbClr val="C00000"/>
                </a:solidFill>
              </a:rPr>
              <a:t>n</a:t>
            </a:r>
            <a:r>
              <a:rPr lang="en-US" sz="2000" dirty="0">
                <a:solidFill>
                  <a:srgbClr val="C00000"/>
                </a:solidFill>
              </a:rPr>
              <a:t> square</a:t>
            </a:r>
            <a:r>
              <a:rPr lang="en-US" sz="2000" dirty="0"/>
              <a:t>.</a:t>
            </a:r>
          </a:p>
          <a:p>
            <a:r>
              <a:rPr lang="en-US" sz="2400" dirty="0"/>
              <a:t>How to prove? It’s a counting argument: </a:t>
            </a:r>
          </a:p>
          <a:p>
            <a:pPr lvl="1"/>
            <a:r>
              <a:rPr lang="en-US" sz="2000" dirty="0"/>
              <a:t>Count number of (functionally distinct) tile systems with fewer than ¼ log </a:t>
            </a:r>
            <a:r>
              <a:rPr lang="en-US" sz="2000" i="1" dirty="0"/>
              <a:t>p</a:t>
            </a:r>
            <a:r>
              <a:rPr lang="en-US" sz="2000" dirty="0"/>
              <a:t> / log </a:t>
            </a:r>
            <a:r>
              <a:rPr lang="en-US" sz="2000" dirty="0" err="1"/>
              <a:t>log</a:t>
            </a:r>
            <a:r>
              <a:rPr lang="en-US" sz="2000" dirty="0"/>
              <a:t> </a:t>
            </a:r>
            <a:r>
              <a:rPr lang="en-US" sz="2000" i="1" dirty="0"/>
              <a:t>p</a:t>
            </a:r>
            <a:r>
              <a:rPr lang="en-US" sz="2000" dirty="0"/>
              <a:t> tile types.</a:t>
            </a:r>
          </a:p>
          <a:p>
            <a:pPr lvl="2"/>
            <a:r>
              <a:rPr lang="en-US" sz="1600" dirty="0"/>
              <a:t>We’ll show that it’s fewer than </a:t>
            </a:r>
            <a:r>
              <a:rPr lang="en-US" sz="1600" i="1" dirty="0"/>
              <a:t>p</a:t>
            </a:r>
            <a:r>
              <a:rPr lang="en-US" sz="1600" dirty="0"/>
              <a:t>.</a:t>
            </a:r>
          </a:p>
          <a:p>
            <a:pPr lvl="1"/>
            <a:r>
              <a:rPr lang="en-US" sz="2000" dirty="0"/>
              <a:t>There are </a:t>
            </a:r>
            <a:r>
              <a:rPr lang="en-US" sz="2000" i="1" dirty="0"/>
              <a:t>p</a:t>
            </a:r>
            <a:r>
              <a:rPr lang="en-US" sz="2000" dirty="0"/>
              <a:t> squares with width </a:t>
            </a:r>
            <a:r>
              <a:rPr lang="en-US" sz="2000" i="1" dirty="0"/>
              <a:t>n</a:t>
            </a:r>
            <a:r>
              <a:rPr lang="en-US" sz="2000" dirty="0"/>
              <a:t> between </a:t>
            </a:r>
            <a:r>
              <a:rPr lang="en-US" sz="2000" i="1" dirty="0"/>
              <a:t>p</a:t>
            </a:r>
            <a:r>
              <a:rPr lang="en-US" sz="2000" dirty="0"/>
              <a:t>+1 and 2</a:t>
            </a:r>
            <a:r>
              <a:rPr lang="en-US" sz="2000" i="1" dirty="0"/>
              <a:t>p</a:t>
            </a:r>
            <a:r>
              <a:rPr lang="en-US" sz="2000" dirty="0"/>
              <a:t>; each needs a different tile system.</a:t>
            </a:r>
          </a:p>
          <a:p>
            <a:pPr lvl="1"/>
            <a:r>
              <a:rPr lang="en-US" sz="2000" dirty="0"/>
              <a:t>By pigeonhole, </a:t>
            </a:r>
            <a:r>
              <a:rPr lang="en-US" sz="2000" u="sng" dirty="0"/>
              <a:t>some</a:t>
            </a:r>
            <a:r>
              <a:rPr lang="en-US" sz="2000" dirty="0"/>
              <a:t> </a:t>
            </a:r>
            <a:r>
              <a:rPr lang="en-US" sz="2000" i="1" dirty="0"/>
              <a:t>n</a:t>
            </a:r>
            <a:r>
              <a:rPr lang="en-US" sz="2000" dirty="0"/>
              <a:t> x </a:t>
            </a:r>
            <a:r>
              <a:rPr lang="en-US" sz="2000" i="1" dirty="0"/>
              <a:t>n</a:t>
            </a:r>
            <a:r>
              <a:rPr lang="en-US" sz="2000" dirty="0"/>
              <a:t> square cannot be assembled with &lt; ¼ log </a:t>
            </a:r>
            <a:r>
              <a:rPr lang="en-US" sz="2000" i="1" dirty="0"/>
              <a:t>p</a:t>
            </a:r>
            <a:r>
              <a:rPr lang="en-US" sz="2000" dirty="0"/>
              <a:t> / log </a:t>
            </a:r>
            <a:r>
              <a:rPr lang="en-US" sz="2000" dirty="0" err="1"/>
              <a:t>log</a:t>
            </a:r>
            <a:r>
              <a:rPr lang="en-US" sz="2000" dirty="0"/>
              <a:t> </a:t>
            </a:r>
            <a:r>
              <a:rPr lang="en-US" sz="2000" i="1" dirty="0"/>
              <a:t>p</a:t>
            </a:r>
            <a:r>
              <a:rPr lang="en-US" sz="2000" dirty="0"/>
              <a:t> tile types.</a:t>
            </a:r>
          </a:p>
          <a:p>
            <a:pPr lvl="1"/>
            <a:r>
              <a:rPr lang="en-US" sz="2000" dirty="0"/>
              <a:t>Since </a:t>
            </a:r>
            <a:r>
              <a:rPr lang="en-US" sz="2000" i="1" dirty="0"/>
              <a:t>p</a:t>
            </a:r>
            <a:r>
              <a:rPr lang="en-US" sz="2000" dirty="0"/>
              <a:t> ≤ </a:t>
            </a:r>
            <a:r>
              <a:rPr lang="en-US" sz="2000" i="1" dirty="0"/>
              <a:t>n</a:t>
            </a:r>
            <a:r>
              <a:rPr lang="en-US" sz="2000" dirty="0"/>
              <a:t>/2, we have ¼ log </a:t>
            </a:r>
            <a:r>
              <a:rPr lang="en-US" sz="2000" i="1" dirty="0"/>
              <a:t>p</a:t>
            </a:r>
            <a:r>
              <a:rPr lang="en-US" sz="2000" dirty="0"/>
              <a:t> / log </a:t>
            </a:r>
            <a:r>
              <a:rPr lang="en-US" sz="2000" dirty="0" err="1"/>
              <a:t>log</a:t>
            </a:r>
            <a:r>
              <a:rPr lang="en-US" sz="2000" dirty="0"/>
              <a:t> </a:t>
            </a:r>
            <a:r>
              <a:rPr lang="en-US" sz="2000" i="1" dirty="0"/>
              <a:t>p</a:t>
            </a:r>
            <a:r>
              <a:rPr lang="en-US" sz="2000" dirty="0"/>
              <a:t> ≤ ¼ log </a:t>
            </a:r>
            <a:r>
              <a:rPr lang="en-US" sz="2000" i="1" dirty="0"/>
              <a:t>n</a:t>
            </a:r>
            <a:r>
              <a:rPr lang="en-US" sz="2000" dirty="0"/>
              <a:t> / log </a:t>
            </a:r>
            <a:r>
              <a:rPr lang="en-US" sz="2000" dirty="0" err="1"/>
              <a:t>log</a:t>
            </a:r>
            <a:r>
              <a:rPr lang="en-US" sz="2000" dirty="0"/>
              <a:t> </a:t>
            </a:r>
            <a:r>
              <a:rPr lang="en-US" sz="2000" i="1" dirty="0"/>
              <a:t>n</a:t>
            </a:r>
            <a:r>
              <a:rPr lang="en-US" sz="2000" dirty="0"/>
              <a:t>.</a:t>
            </a:r>
          </a:p>
          <a:p>
            <a:pPr lvl="1"/>
            <a:r>
              <a:rPr lang="en-US" sz="2000" dirty="0"/>
              <a:t>Since we can do this for every positive integer </a:t>
            </a:r>
            <a:r>
              <a:rPr lang="en-US" sz="2000" i="1" dirty="0"/>
              <a:t>p</a:t>
            </a:r>
            <a:r>
              <a:rPr lang="en-US" sz="2000" dirty="0"/>
              <a:t>, there are infinitely many </a:t>
            </a:r>
            <a:r>
              <a:rPr lang="en-US" sz="2000" i="1" dirty="0"/>
              <a:t>n</a:t>
            </a:r>
            <a:r>
              <a:rPr lang="en-US" sz="2000" dirty="0"/>
              <a:t> that require more than ¼ log </a:t>
            </a:r>
            <a:r>
              <a:rPr lang="en-US" sz="2000" i="1" dirty="0"/>
              <a:t>n</a:t>
            </a:r>
            <a:r>
              <a:rPr lang="en-US" sz="2000" dirty="0"/>
              <a:t> / log </a:t>
            </a:r>
            <a:r>
              <a:rPr lang="en-US" sz="2000" dirty="0" err="1"/>
              <a:t>log</a:t>
            </a:r>
            <a:r>
              <a:rPr lang="en-US" sz="2000" dirty="0"/>
              <a:t> </a:t>
            </a:r>
            <a:r>
              <a:rPr lang="en-US" sz="2000" i="1" dirty="0"/>
              <a:t>n</a:t>
            </a:r>
            <a:r>
              <a:rPr lang="en-US" sz="2000" dirty="0"/>
              <a:t> tile types (a stronger result holds: “most” values of </a:t>
            </a:r>
            <a:r>
              <a:rPr lang="en-US" sz="2000" i="1" dirty="0"/>
              <a:t>n</a:t>
            </a:r>
            <a:r>
              <a:rPr lang="en-US" sz="2000" dirty="0"/>
              <a:t> require that many)</a:t>
            </a:r>
          </a:p>
        </p:txBody>
      </p:sp>
      <p:sp>
        <p:nvSpPr>
          <p:cNvPr id="5" name="Slide Number Placeholder 4">
            <a:extLst>
              <a:ext uri="{FF2B5EF4-FFF2-40B4-BE49-F238E27FC236}">
                <a16:creationId xmlns:a16="http://schemas.microsoft.com/office/drawing/2014/main" id="{A7A6FBEA-2534-433B-B45D-C9BC2A32355A}"/>
              </a:ext>
            </a:extLst>
          </p:cNvPr>
          <p:cNvSpPr>
            <a:spLocks noGrp="1"/>
          </p:cNvSpPr>
          <p:nvPr>
            <p:ph type="sldNum" sz="quarter" idx="12"/>
          </p:nvPr>
        </p:nvSpPr>
        <p:spPr/>
        <p:txBody>
          <a:bodyPr/>
          <a:lstStyle/>
          <a:p>
            <a:fld id="{DDDDC0DD-A20C-43E8-BBF5-AC705073E80B}" type="slidenum">
              <a:rPr lang="en-US" smtClean="0"/>
              <a:t>30</a:t>
            </a:fld>
            <a:endParaRPr lang="en-US"/>
          </a:p>
        </p:txBody>
      </p:sp>
    </p:spTree>
    <p:extLst>
      <p:ext uri="{BB962C8B-B14F-4D97-AF65-F5344CB8AC3E}">
        <p14:creationId xmlns:p14="http://schemas.microsoft.com/office/powerpoint/2010/main" val="422261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EB73E5-8ACE-4375-8D8D-D08DB25E1BA5}"/>
              </a:ext>
            </a:extLst>
          </p:cNvPr>
          <p:cNvSpPr>
            <a:spLocks noGrp="1"/>
          </p:cNvSpPr>
          <p:nvPr>
            <p:ph idx="1"/>
          </p:nvPr>
        </p:nvSpPr>
        <p:spPr>
          <a:xfrm>
            <a:off x="838200" y="1636784"/>
            <a:ext cx="10515600" cy="5221218"/>
          </a:xfrm>
        </p:spPr>
        <p:txBody>
          <a:bodyPr>
            <a:normAutofit/>
          </a:bodyPr>
          <a:lstStyle/>
          <a:p>
            <a:r>
              <a:rPr lang="en-US" b="1" dirty="0"/>
              <a:t>Goal</a:t>
            </a:r>
            <a:r>
              <a:rPr lang="en-US" dirty="0"/>
              <a:t>: show that there are fewer than </a:t>
            </a:r>
            <a:r>
              <a:rPr lang="en-US" i="1" dirty="0"/>
              <a:t>p</a:t>
            </a:r>
            <a:r>
              <a:rPr lang="en-US" dirty="0"/>
              <a:t> (“functionally distinct”) tile systems with </a:t>
            </a:r>
            <a:r>
              <a:rPr lang="en-US" i="1" dirty="0"/>
              <a:t>k</a:t>
            </a:r>
            <a:r>
              <a:rPr lang="en-US" dirty="0"/>
              <a:t> = ¼ log </a:t>
            </a:r>
            <a:r>
              <a:rPr lang="en-US" i="1" dirty="0"/>
              <a:t>p</a:t>
            </a:r>
            <a:r>
              <a:rPr lang="en-US" dirty="0"/>
              <a:t> / log </a:t>
            </a:r>
            <a:r>
              <a:rPr lang="en-US" dirty="0" err="1"/>
              <a:t>log</a:t>
            </a:r>
            <a:r>
              <a:rPr lang="en-US" dirty="0"/>
              <a:t> </a:t>
            </a:r>
            <a:r>
              <a:rPr lang="en-US" i="1" dirty="0"/>
              <a:t>p</a:t>
            </a:r>
            <a:r>
              <a:rPr lang="en-US" dirty="0"/>
              <a:t> tile types.</a:t>
            </a:r>
          </a:p>
          <a:p>
            <a:r>
              <a:rPr lang="en-US" dirty="0"/>
              <a:t>How many have </a:t>
            </a:r>
            <a:r>
              <a:rPr lang="en-US" u="sng" dirty="0"/>
              <a:t>exactly</a:t>
            </a:r>
            <a:r>
              <a:rPr lang="en-US" dirty="0"/>
              <a:t> </a:t>
            </a:r>
            <a:r>
              <a:rPr lang="en-US" i="1" dirty="0"/>
              <a:t>k</a:t>
            </a:r>
            <a:r>
              <a:rPr lang="en-US" dirty="0"/>
              <a:t> tile types? Count each of the ways to define the tile system:</a:t>
            </a:r>
          </a:p>
          <a:p>
            <a:pPr marL="914400" lvl="1" indent="-457200">
              <a:lnSpc>
                <a:spcPct val="150000"/>
              </a:lnSpc>
              <a:buFont typeface="+mj-lt"/>
              <a:buAutoNum type="alphaLcParenR"/>
            </a:pPr>
            <a:r>
              <a:rPr lang="en-US" dirty="0"/>
              <a:t>How many different glues can we have?</a:t>
            </a:r>
          </a:p>
          <a:p>
            <a:pPr marL="914400" lvl="1" indent="-457200">
              <a:lnSpc>
                <a:spcPct val="150000"/>
              </a:lnSpc>
              <a:buFont typeface="+mj-lt"/>
              <a:buAutoNum type="alphaLcParenR"/>
            </a:pPr>
            <a:r>
              <a:rPr lang="en-US" dirty="0"/>
              <a:t>How many ways can we choose the 4 glues for </a:t>
            </a:r>
            <a:r>
              <a:rPr lang="en-US" u="sng" dirty="0"/>
              <a:t>one</a:t>
            </a:r>
            <a:r>
              <a:rPr lang="en-US" dirty="0"/>
              <a:t> tile type?</a:t>
            </a:r>
          </a:p>
          <a:p>
            <a:pPr marL="914400" lvl="1" indent="-457200">
              <a:lnSpc>
                <a:spcPct val="150000"/>
              </a:lnSpc>
              <a:buFont typeface="+mj-lt"/>
              <a:buAutoNum type="alphaLcParenR"/>
            </a:pPr>
            <a:r>
              <a:rPr lang="en-US" dirty="0"/>
              <a:t>How many ways to choose the glues for </a:t>
            </a:r>
            <a:r>
              <a:rPr lang="en-US" u="sng" dirty="0"/>
              <a:t>all</a:t>
            </a:r>
            <a:r>
              <a:rPr lang="en-US" dirty="0"/>
              <a:t> </a:t>
            </a:r>
            <a:r>
              <a:rPr lang="en-US" i="1" dirty="0"/>
              <a:t>k</a:t>
            </a:r>
            <a:r>
              <a:rPr lang="en-US" dirty="0"/>
              <a:t> tile types?</a:t>
            </a:r>
          </a:p>
          <a:p>
            <a:pPr marL="914400" lvl="1" indent="-457200">
              <a:lnSpc>
                <a:spcPct val="150000"/>
              </a:lnSpc>
              <a:buFont typeface="+mj-lt"/>
              <a:buAutoNum type="alphaLcParenR"/>
            </a:pPr>
            <a:r>
              <a:rPr lang="en-US" dirty="0"/>
              <a:t>How many ways to choose the seed tile?</a:t>
            </a:r>
          </a:p>
          <a:p>
            <a:pPr>
              <a:lnSpc>
                <a:spcPct val="150000"/>
              </a:lnSpc>
            </a:pPr>
            <a:r>
              <a:rPr lang="en-US" dirty="0"/>
              <a:t>How many tile systems?</a:t>
            </a:r>
          </a:p>
          <a:p>
            <a:pPr lvl="1"/>
            <a:endParaRPr lang="en-US" dirty="0"/>
          </a:p>
        </p:txBody>
      </p:sp>
      <p:sp>
        <p:nvSpPr>
          <p:cNvPr id="6" name="Rectangle: Rounded Corners 5">
            <a:extLst>
              <a:ext uri="{FF2B5EF4-FFF2-40B4-BE49-F238E27FC236}">
                <a16:creationId xmlns:a16="http://schemas.microsoft.com/office/drawing/2014/main" id="{33E1F631-64C9-4E35-9B7D-F8239F0407EA}"/>
              </a:ext>
            </a:extLst>
          </p:cNvPr>
          <p:cNvSpPr/>
          <p:nvPr/>
        </p:nvSpPr>
        <p:spPr>
          <a:xfrm>
            <a:off x="6930886" y="5334795"/>
            <a:ext cx="450574"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i="1" dirty="0"/>
              <a:t>k</a:t>
            </a:r>
            <a:endParaRPr lang="en-US" i="1" dirty="0"/>
          </a:p>
        </p:txBody>
      </p:sp>
      <p:sp>
        <p:nvSpPr>
          <p:cNvPr id="7" name="Rectangle: Rounded Corners 6">
            <a:extLst>
              <a:ext uri="{FF2B5EF4-FFF2-40B4-BE49-F238E27FC236}">
                <a16:creationId xmlns:a16="http://schemas.microsoft.com/office/drawing/2014/main" id="{BE00DE66-AECB-4F12-A72A-EA14EA555EFC}"/>
              </a:ext>
            </a:extLst>
          </p:cNvPr>
          <p:cNvSpPr/>
          <p:nvPr/>
        </p:nvSpPr>
        <p:spPr>
          <a:xfrm>
            <a:off x="6930886" y="3496745"/>
            <a:ext cx="566531"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4</a:t>
            </a:r>
            <a:r>
              <a:rPr lang="en-US" sz="2400" i="1" dirty="0"/>
              <a:t>k</a:t>
            </a:r>
            <a:endParaRPr lang="en-US" i="1" dirty="0"/>
          </a:p>
        </p:txBody>
      </p:sp>
      <p:sp>
        <p:nvSpPr>
          <p:cNvPr id="8" name="Rectangle: Rounded Corners 7">
            <a:extLst>
              <a:ext uri="{FF2B5EF4-FFF2-40B4-BE49-F238E27FC236}">
                <a16:creationId xmlns:a16="http://schemas.microsoft.com/office/drawing/2014/main" id="{76060E44-6AC0-4EA3-B240-23CB23A518DE}"/>
              </a:ext>
            </a:extLst>
          </p:cNvPr>
          <p:cNvSpPr/>
          <p:nvPr/>
        </p:nvSpPr>
        <p:spPr>
          <a:xfrm>
            <a:off x="9496425" y="4101894"/>
            <a:ext cx="1504950"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a</a:t>
            </a:r>
            <a:r>
              <a:rPr lang="en-US" sz="2400" baseline="30000" dirty="0"/>
              <a:t>4</a:t>
            </a:r>
            <a:r>
              <a:rPr lang="en-US" sz="2400" dirty="0"/>
              <a:t> = (4</a:t>
            </a:r>
            <a:r>
              <a:rPr lang="en-US" sz="2400" i="1" dirty="0"/>
              <a:t>k</a:t>
            </a:r>
            <a:r>
              <a:rPr lang="en-US" sz="2400" dirty="0"/>
              <a:t>)</a:t>
            </a:r>
            <a:r>
              <a:rPr lang="en-US" sz="2400" baseline="30000" dirty="0"/>
              <a:t>4</a:t>
            </a:r>
            <a:endParaRPr lang="en-US" dirty="0"/>
          </a:p>
        </p:txBody>
      </p:sp>
      <p:sp>
        <p:nvSpPr>
          <p:cNvPr id="9" name="Rectangle: Rounded Corners 8">
            <a:extLst>
              <a:ext uri="{FF2B5EF4-FFF2-40B4-BE49-F238E27FC236}">
                <a16:creationId xmlns:a16="http://schemas.microsoft.com/office/drawing/2014/main" id="{8685C740-2A7C-495B-940B-918EC7625A60}"/>
              </a:ext>
            </a:extLst>
          </p:cNvPr>
          <p:cNvSpPr/>
          <p:nvPr/>
        </p:nvSpPr>
        <p:spPr>
          <a:xfrm>
            <a:off x="9496426" y="4696620"/>
            <a:ext cx="1504950" cy="450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b</a:t>
            </a:r>
            <a:r>
              <a:rPr lang="en-US" sz="2400" i="1" baseline="30000" dirty="0"/>
              <a:t>k</a:t>
            </a:r>
            <a:r>
              <a:rPr lang="en-US" sz="2400" dirty="0"/>
              <a:t> = (4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10" name="Rectangle: Rounded Corners 9">
            <a:extLst>
              <a:ext uri="{FF2B5EF4-FFF2-40B4-BE49-F238E27FC236}">
                <a16:creationId xmlns:a16="http://schemas.microsoft.com/office/drawing/2014/main" id="{B84E844D-BDFE-490E-99E9-727BD1CA38F0}"/>
              </a:ext>
            </a:extLst>
          </p:cNvPr>
          <p:cNvSpPr/>
          <p:nvPr/>
        </p:nvSpPr>
        <p:spPr>
          <a:xfrm>
            <a:off x="4899992" y="6068460"/>
            <a:ext cx="1789044" cy="4505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err="1"/>
              <a:t>c∙d</a:t>
            </a:r>
            <a:r>
              <a:rPr lang="en-US" sz="2400" dirty="0"/>
              <a:t> = </a:t>
            </a:r>
            <a:r>
              <a:rPr lang="en-US" sz="2400" i="1" dirty="0"/>
              <a:t>k</a:t>
            </a:r>
            <a:r>
              <a:rPr lang="en-US" sz="2400" dirty="0"/>
              <a:t>(4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13" name="Title 1">
            <a:extLst>
              <a:ext uri="{FF2B5EF4-FFF2-40B4-BE49-F238E27FC236}">
                <a16:creationId xmlns:a16="http://schemas.microsoft.com/office/drawing/2014/main" id="{8D1014A0-1C0C-4D83-AFB1-82AC88729B50}"/>
              </a:ext>
            </a:extLst>
          </p:cNvPr>
          <p:cNvSpPr>
            <a:spLocks noGrp="1"/>
          </p:cNvSpPr>
          <p:nvPr>
            <p:ph type="title"/>
          </p:nvPr>
        </p:nvSpPr>
        <p:spPr>
          <a:xfrm>
            <a:off x="838200" y="365125"/>
            <a:ext cx="10515600" cy="1325563"/>
          </a:xfrm>
        </p:spPr>
        <p:txBody>
          <a:bodyPr/>
          <a:lstStyle/>
          <a:p>
            <a:r>
              <a:rPr lang="en-US" dirty="0"/>
              <a:t>How many tile systems with </a:t>
            </a:r>
            <a:r>
              <a:rPr lang="en-US" i="1" dirty="0"/>
              <a:t>k</a:t>
            </a:r>
            <a:r>
              <a:rPr lang="en-US" dirty="0"/>
              <a:t> tile types?</a:t>
            </a:r>
          </a:p>
        </p:txBody>
      </p:sp>
      <p:sp>
        <p:nvSpPr>
          <p:cNvPr id="14" name="Slide Number Placeholder 13">
            <a:extLst>
              <a:ext uri="{FF2B5EF4-FFF2-40B4-BE49-F238E27FC236}">
                <a16:creationId xmlns:a16="http://schemas.microsoft.com/office/drawing/2014/main" id="{2371BC89-DA46-4EC0-A35A-FFC51A804670}"/>
              </a:ext>
            </a:extLst>
          </p:cNvPr>
          <p:cNvSpPr>
            <a:spLocks noGrp="1"/>
          </p:cNvSpPr>
          <p:nvPr>
            <p:ph type="sldNum" sz="quarter" idx="12"/>
          </p:nvPr>
        </p:nvSpPr>
        <p:spPr/>
        <p:txBody>
          <a:bodyPr/>
          <a:lstStyle/>
          <a:p>
            <a:fld id="{DDDDC0DD-A20C-43E8-BBF5-AC705073E80B}" type="slidenum">
              <a:rPr lang="en-US" smtClean="0"/>
              <a:t>31</a:t>
            </a:fld>
            <a:endParaRPr lang="en-US"/>
          </a:p>
        </p:txBody>
      </p:sp>
    </p:spTree>
    <p:extLst>
      <p:ext uri="{BB962C8B-B14F-4D97-AF65-F5344CB8AC3E}">
        <p14:creationId xmlns:p14="http://schemas.microsoft.com/office/powerpoint/2010/main" val="181041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04A1-C1D6-4CD6-A6D0-E66601A91739}"/>
              </a:ext>
            </a:extLst>
          </p:cNvPr>
          <p:cNvSpPr>
            <a:spLocks noGrp="1"/>
          </p:cNvSpPr>
          <p:nvPr>
            <p:ph type="title"/>
          </p:nvPr>
        </p:nvSpPr>
        <p:spPr/>
        <p:txBody>
          <a:bodyPr/>
          <a:lstStyle/>
          <a:p>
            <a:r>
              <a:rPr lang="en-US" dirty="0"/>
              <a:t>How many tile systems with </a:t>
            </a:r>
            <a:r>
              <a:rPr lang="en-US" i="1" dirty="0"/>
              <a:t>k</a:t>
            </a:r>
            <a:r>
              <a:rPr lang="en-US" dirty="0"/>
              <a:t> tile types?</a:t>
            </a:r>
          </a:p>
        </p:txBody>
      </p:sp>
      <p:sp>
        <p:nvSpPr>
          <p:cNvPr id="3" name="Content Placeholder 2">
            <a:extLst>
              <a:ext uri="{FF2B5EF4-FFF2-40B4-BE49-F238E27FC236}">
                <a16:creationId xmlns:a16="http://schemas.microsoft.com/office/drawing/2014/main" id="{B479FAD7-7D72-4FC4-98F6-EC49CB3ECD92}"/>
              </a:ext>
            </a:extLst>
          </p:cNvPr>
          <p:cNvSpPr>
            <a:spLocks noGrp="1"/>
          </p:cNvSpPr>
          <p:nvPr>
            <p:ph idx="1"/>
          </p:nvPr>
        </p:nvSpPr>
        <p:spPr/>
        <p:txBody>
          <a:bodyPr/>
          <a:lstStyle/>
          <a:p>
            <a:r>
              <a:rPr lang="en-US" dirty="0"/>
              <a:t>Number of tile systems with </a:t>
            </a:r>
            <a:r>
              <a:rPr lang="en-US" u="sng" dirty="0"/>
              <a:t>exactly</a:t>
            </a:r>
            <a:r>
              <a:rPr lang="en-US" dirty="0"/>
              <a:t> </a:t>
            </a:r>
            <a:r>
              <a:rPr lang="en-US" i="1" dirty="0"/>
              <a:t>k</a:t>
            </a:r>
            <a:r>
              <a:rPr lang="en-US" dirty="0"/>
              <a:t> tile types: </a:t>
            </a:r>
          </a:p>
          <a:p>
            <a:r>
              <a:rPr lang="en-US" dirty="0"/>
              <a:t>Number of tile systems with </a:t>
            </a:r>
            <a:r>
              <a:rPr lang="en-US" u="sng" dirty="0"/>
              <a:t>at most</a:t>
            </a:r>
            <a:r>
              <a:rPr lang="en-US" dirty="0"/>
              <a:t> </a:t>
            </a:r>
            <a:r>
              <a:rPr lang="en-US" i="1" dirty="0"/>
              <a:t>k</a:t>
            </a:r>
            <a:r>
              <a:rPr lang="en-US" dirty="0"/>
              <a:t> tile types: </a:t>
            </a:r>
          </a:p>
          <a:p>
            <a:r>
              <a:rPr lang="en-US" dirty="0"/>
              <a:t>Recall </a:t>
            </a:r>
            <a:r>
              <a:rPr lang="en-US" i="1" dirty="0"/>
              <a:t>k</a:t>
            </a:r>
            <a:r>
              <a:rPr lang="en-US" dirty="0"/>
              <a:t> = ¼ log </a:t>
            </a:r>
            <a:r>
              <a:rPr lang="en-US" i="1" dirty="0"/>
              <a:t>p</a:t>
            </a:r>
            <a:r>
              <a:rPr lang="en-US" dirty="0"/>
              <a:t> / log </a:t>
            </a:r>
            <a:r>
              <a:rPr lang="en-US" dirty="0" err="1"/>
              <a:t>log</a:t>
            </a:r>
            <a:r>
              <a:rPr lang="en-US" dirty="0"/>
              <a:t> </a:t>
            </a:r>
            <a:r>
              <a:rPr lang="en-US" i="1" dirty="0"/>
              <a:t>p</a:t>
            </a:r>
            <a:r>
              <a:rPr lang="en-US" dirty="0"/>
              <a:t>; by algebra (see notes), </a:t>
            </a:r>
            <a:r>
              <a:rPr lang="en-US" i="1" dirty="0"/>
              <a:t>k</a:t>
            </a:r>
            <a:r>
              <a:rPr lang="en-US" baseline="30000" dirty="0"/>
              <a:t>2</a:t>
            </a:r>
            <a:r>
              <a:rPr lang="en-US" dirty="0"/>
              <a:t>(4</a:t>
            </a:r>
            <a:r>
              <a:rPr lang="en-US" i="1" dirty="0"/>
              <a:t>k</a:t>
            </a:r>
            <a:r>
              <a:rPr lang="en-US" dirty="0"/>
              <a:t>)</a:t>
            </a:r>
            <a:r>
              <a:rPr lang="en-US" baseline="30000" dirty="0"/>
              <a:t>4</a:t>
            </a:r>
            <a:r>
              <a:rPr lang="en-US" i="1" baseline="30000" dirty="0"/>
              <a:t>k</a:t>
            </a:r>
            <a:r>
              <a:rPr lang="en-US" dirty="0"/>
              <a:t> &lt; </a:t>
            </a:r>
            <a:r>
              <a:rPr lang="en-US" i="1" dirty="0"/>
              <a:t>p</a:t>
            </a:r>
            <a:r>
              <a:rPr lang="en-US" dirty="0"/>
              <a:t>.</a:t>
            </a:r>
          </a:p>
          <a:p>
            <a:r>
              <a:rPr lang="en-US" dirty="0"/>
              <a:t>By pigeonhole principle, for some width </a:t>
            </a:r>
            <a:r>
              <a:rPr lang="en-US" i="1" dirty="0"/>
              <a:t>n</a:t>
            </a:r>
            <a:r>
              <a:rPr lang="en-US" dirty="0"/>
              <a:t> with </a:t>
            </a:r>
            <a:r>
              <a:rPr lang="en-US" i="1" dirty="0"/>
              <a:t>p</a:t>
            </a:r>
            <a:r>
              <a:rPr lang="en-US" dirty="0"/>
              <a:t> &lt; </a:t>
            </a:r>
            <a:r>
              <a:rPr lang="en-US" i="1" dirty="0"/>
              <a:t>n</a:t>
            </a:r>
            <a:r>
              <a:rPr lang="en-US" dirty="0"/>
              <a:t> ≤ 2</a:t>
            </a:r>
            <a:r>
              <a:rPr lang="en-US" i="1" dirty="0"/>
              <a:t>p</a:t>
            </a:r>
            <a:r>
              <a:rPr lang="en-US" dirty="0"/>
              <a:t>, the </a:t>
            </a:r>
            <a:r>
              <a:rPr lang="en-US" i="1" dirty="0"/>
              <a:t>n</a:t>
            </a:r>
            <a:r>
              <a:rPr lang="en-US" dirty="0"/>
              <a:t> x </a:t>
            </a:r>
            <a:r>
              <a:rPr lang="en-US" i="1" dirty="0"/>
              <a:t>n</a:t>
            </a:r>
            <a:r>
              <a:rPr lang="en-US" dirty="0"/>
              <a:t> square is not self-assembled by one of these </a:t>
            </a:r>
            <a:r>
              <a:rPr lang="en-US" i="1" dirty="0"/>
              <a:t>k</a:t>
            </a:r>
            <a:r>
              <a:rPr lang="en-US" baseline="30000" dirty="0"/>
              <a:t>2</a:t>
            </a:r>
            <a:r>
              <a:rPr lang="en-US" dirty="0"/>
              <a:t>(4</a:t>
            </a:r>
            <a:r>
              <a:rPr lang="en-US" i="1" dirty="0"/>
              <a:t>k</a:t>
            </a:r>
            <a:r>
              <a:rPr lang="en-US" dirty="0"/>
              <a:t>)</a:t>
            </a:r>
            <a:r>
              <a:rPr lang="en-US" baseline="30000" dirty="0"/>
              <a:t>4</a:t>
            </a:r>
            <a:r>
              <a:rPr lang="en-US" i="1" baseline="30000" dirty="0"/>
              <a:t>k</a:t>
            </a:r>
            <a:r>
              <a:rPr lang="en-US" dirty="0"/>
              <a:t> tile systems. Since those are </a:t>
            </a:r>
            <a:r>
              <a:rPr lang="en-US" dirty="0">
                <a:solidFill>
                  <a:srgbClr val="C00000"/>
                </a:solidFill>
              </a:rPr>
              <a:t>all the tile systems with at most </a:t>
            </a:r>
            <a:r>
              <a:rPr lang="en-US" i="1" dirty="0">
                <a:solidFill>
                  <a:srgbClr val="C00000"/>
                </a:solidFill>
              </a:rPr>
              <a:t>k</a:t>
            </a:r>
            <a:r>
              <a:rPr lang="en-US" dirty="0">
                <a:solidFill>
                  <a:srgbClr val="C00000"/>
                </a:solidFill>
              </a:rPr>
              <a:t> tile types</a:t>
            </a:r>
            <a:r>
              <a:rPr lang="en-US" dirty="0"/>
              <a:t>, the </a:t>
            </a:r>
            <a:r>
              <a:rPr lang="en-US" i="1" dirty="0"/>
              <a:t>n</a:t>
            </a:r>
            <a:r>
              <a:rPr lang="en-US" dirty="0"/>
              <a:t> x </a:t>
            </a:r>
            <a:r>
              <a:rPr lang="en-US" i="1" dirty="0"/>
              <a:t>n</a:t>
            </a:r>
            <a:r>
              <a:rPr lang="en-US" dirty="0"/>
              <a:t> square requires </a:t>
            </a:r>
            <a:r>
              <a:rPr lang="en-US" b="1" dirty="0"/>
              <a:t>more</a:t>
            </a:r>
            <a:r>
              <a:rPr lang="en-US" dirty="0"/>
              <a:t> than ¼ log </a:t>
            </a:r>
            <a:r>
              <a:rPr lang="en-US" i="1" dirty="0"/>
              <a:t>p</a:t>
            </a:r>
            <a:r>
              <a:rPr lang="en-US" dirty="0"/>
              <a:t> / log </a:t>
            </a:r>
            <a:r>
              <a:rPr lang="en-US" dirty="0" err="1"/>
              <a:t>log</a:t>
            </a:r>
            <a:r>
              <a:rPr lang="en-US" dirty="0"/>
              <a:t> </a:t>
            </a:r>
            <a:r>
              <a:rPr lang="en-US" i="1" dirty="0"/>
              <a:t>p</a:t>
            </a:r>
            <a:r>
              <a:rPr lang="en-US" dirty="0"/>
              <a:t> tile types to self-assemble. </a:t>
            </a:r>
            <a:r>
              <a:rPr lang="en-US" b="1" dirty="0"/>
              <a:t>QED</a:t>
            </a:r>
          </a:p>
        </p:txBody>
      </p:sp>
      <p:sp>
        <p:nvSpPr>
          <p:cNvPr id="6" name="Rectangle: Rounded Corners 5">
            <a:extLst>
              <a:ext uri="{FF2B5EF4-FFF2-40B4-BE49-F238E27FC236}">
                <a16:creationId xmlns:a16="http://schemas.microsoft.com/office/drawing/2014/main" id="{9105B58C-B6E6-45C8-B6E1-32F2F0594B01}"/>
              </a:ext>
            </a:extLst>
          </p:cNvPr>
          <p:cNvSpPr/>
          <p:nvPr/>
        </p:nvSpPr>
        <p:spPr>
          <a:xfrm>
            <a:off x="8249479" y="1825625"/>
            <a:ext cx="1365576" cy="4505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 </a:t>
            </a:r>
            <a:r>
              <a:rPr lang="en-US" sz="2400" i="1" dirty="0"/>
              <a:t>k</a:t>
            </a:r>
            <a:r>
              <a:rPr lang="en-US" sz="2400" dirty="0"/>
              <a:t>(4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7" name="Rectangle: Rounded Corners 6">
            <a:extLst>
              <a:ext uri="{FF2B5EF4-FFF2-40B4-BE49-F238E27FC236}">
                <a16:creationId xmlns:a16="http://schemas.microsoft.com/office/drawing/2014/main" id="{555236D4-24FE-44B7-AFF8-BC9C6E4956A9}"/>
              </a:ext>
            </a:extLst>
          </p:cNvPr>
          <p:cNvSpPr/>
          <p:nvPr/>
        </p:nvSpPr>
        <p:spPr>
          <a:xfrm>
            <a:off x="8249479" y="2371518"/>
            <a:ext cx="1365576" cy="4505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 </a:t>
            </a:r>
            <a:r>
              <a:rPr lang="en-US" sz="2400" i="1" dirty="0"/>
              <a:t>k</a:t>
            </a:r>
            <a:r>
              <a:rPr lang="en-US" sz="2400" baseline="30000" dirty="0"/>
              <a:t>2</a:t>
            </a:r>
            <a:r>
              <a:rPr lang="en-US" sz="2400" dirty="0"/>
              <a:t>(4</a:t>
            </a:r>
            <a:r>
              <a:rPr lang="en-US" sz="2400" i="1" dirty="0"/>
              <a:t>k</a:t>
            </a:r>
            <a:r>
              <a:rPr lang="en-US" sz="2400" dirty="0"/>
              <a:t>)</a:t>
            </a:r>
            <a:r>
              <a:rPr lang="en-US" sz="2400" baseline="30000" dirty="0"/>
              <a:t>4</a:t>
            </a:r>
            <a:r>
              <a:rPr lang="en-US" sz="2400" i="1" baseline="30000" dirty="0"/>
              <a:t>k</a:t>
            </a:r>
            <a:endParaRPr lang="en-US" i="1" baseline="30000" dirty="0"/>
          </a:p>
        </p:txBody>
      </p:sp>
      <p:sp>
        <p:nvSpPr>
          <p:cNvPr id="8" name="Slide Number Placeholder 7">
            <a:extLst>
              <a:ext uri="{FF2B5EF4-FFF2-40B4-BE49-F238E27FC236}">
                <a16:creationId xmlns:a16="http://schemas.microsoft.com/office/drawing/2014/main" id="{DACEBE81-5815-4680-B98B-0AD68A5800A9}"/>
              </a:ext>
            </a:extLst>
          </p:cNvPr>
          <p:cNvSpPr>
            <a:spLocks noGrp="1"/>
          </p:cNvSpPr>
          <p:nvPr>
            <p:ph type="sldNum" sz="quarter" idx="12"/>
          </p:nvPr>
        </p:nvSpPr>
        <p:spPr/>
        <p:txBody>
          <a:bodyPr/>
          <a:lstStyle/>
          <a:p>
            <a:fld id="{DDDDC0DD-A20C-43E8-BBF5-AC705073E80B}" type="slidenum">
              <a:rPr lang="en-US" smtClean="0"/>
              <a:t>32</a:t>
            </a:fld>
            <a:endParaRPr lang="en-US"/>
          </a:p>
        </p:txBody>
      </p:sp>
    </p:spTree>
    <p:extLst>
      <p:ext uri="{BB962C8B-B14F-4D97-AF65-F5344CB8AC3E}">
        <p14:creationId xmlns:p14="http://schemas.microsoft.com/office/powerpoint/2010/main" val="42552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2DC2-E1B4-4CF3-B2AE-E3B0FAA8189E}"/>
              </a:ext>
            </a:extLst>
          </p:cNvPr>
          <p:cNvSpPr>
            <a:spLocks noGrp="1"/>
          </p:cNvSpPr>
          <p:nvPr>
            <p:ph type="title"/>
          </p:nvPr>
        </p:nvSpPr>
        <p:spPr/>
        <p:txBody>
          <a:bodyPr/>
          <a:lstStyle/>
          <a:p>
            <a:r>
              <a:rPr lang="en-US" dirty="0"/>
              <a:t>“</a:t>
            </a:r>
            <a:r>
              <a:rPr lang="en-US" dirty="0" err="1"/>
              <a:t>Descriptional</a:t>
            </a:r>
            <a:r>
              <a:rPr lang="en-US" dirty="0"/>
              <a:t> Complexity” proof</a:t>
            </a:r>
          </a:p>
        </p:txBody>
      </p:sp>
      <p:sp>
        <p:nvSpPr>
          <p:cNvPr id="3" name="Content Placeholder 2">
            <a:extLst>
              <a:ext uri="{FF2B5EF4-FFF2-40B4-BE49-F238E27FC236}">
                <a16:creationId xmlns:a16="http://schemas.microsoft.com/office/drawing/2014/main" id="{C91F8B01-6B1B-4F3C-B76E-4C8492625DCB}"/>
              </a:ext>
            </a:extLst>
          </p:cNvPr>
          <p:cNvSpPr>
            <a:spLocks noGrp="1"/>
          </p:cNvSpPr>
          <p:nvPr>
            <p:ph idx="1"/>
          </p:nvPr>
        </p:nvSpPr>
        <p:spPr>
          <a:xfrm>
            <a:off x="487017" y="1825625"/>
            <a:ext cx="11241157" cy="4351338"/>
          </a:xfrm>
        </p:spPr>
        <p:txBody>
          <a:bodyPr>
            <a:normAutofit/>
          </a:bodyPr>
          <a:lstStyle/>
          <a:p>
            <a:r>
              <a:rPr lang="en-US" dirty="0"/>
              <a:t>Can be formalized with </a:t>
            </a:r>
            <a:r>
              <a:rPr lang="en-US" i="1" dirty="0"/>
              <a:t>Kolmogorov complexity</a:t>
            </a:r>
          </a:p>
          <a:p>
            <a:pPr lvl="1"/>
            <a:r>
              <a:rPr lang="en-US" dirty="0">
                <a:hlinkClick r:id="rId2"/>
              </a:rPr>
              <a:t>https://en.wikipedia.org/wiki/Kolmogorov_complexity</a:t>
            </a:r>
            <a:r>
              <a:rPr lang="en-US" dirty="0"/>
              <a:t> </a:t>
            </a:r>
          </a:p>
          <a:p>
            <a:r>
              <a:rPr lang="en-US" dirty="0"/>
              <a:t>We can “describe” </a:t>
            </a:r>
            <a:r>
              <a:rPr lang="en-US" i="1" dirty="0"/>
              <a:t>n</a:t>
            </a:r>
            <a:r>
              <a:rPr lang="en-US" dirty="0"/>
              <a:t> with a tile system that self-assembles an </a:t>
            </a:r>
            <a:r>
              <a:rPr lang="en-US" i="1" dirty="0"/>
              <a:t>n</a:t>
            </a:r>
            <a:r>
              <a:rPr lang="en-US" dirty="0"/>
              <a:t> x </a:t>
            </a:r>
            <a:r>
              <a:rPr lang="en-US" i="1" dirty="0"/>
              <a:t>n</a:t>
            </a:r>
            <a:r>
              <a:rPr lang="en-US" dirty="0"/>
              <a:t> square.</a:t>
            </a:r>
          </a:p>
          <a:p>
            <a:r>
              <a:rPr lang="en-US" dirty="0"/>
              <a:t>How many bits do we need to describe a tile system with </a:t>
            </a:r>
            <a:r>
              <a:rPr lang="en-US" i="1" dirty="0"/>
              <a:t>k</a:t>
            </a:r>
            <a:r>
              <a:rPr lang="en-US" dirty="0"/>
              <a:t> tile types?</a:t>
            </a:r>
          </a:p>
          <a:p>
            <a:pPr lvl="1"/>
            <a:r>
              <a:rPr lang="en-US" dirty="0"/>
              <a:t>log(4</a:t>
            </a:r>
            <a:r>
              <a:rPr lang="en-US" i="1" dirty="0"/>
              <a:t>k</a:t>
            </a:r>
            <a:r>
              <a:rPr lang="en-US" dirty="0"/>
              <a:t>) to describe one of the 4</a:t>
            </a:r>
            <a:r>
              <a:rPr lang="en-US" i="1" dirty="0"/>
              <a:t>k</a:t>
            </a:r>
            <a:r>
              <a:rPr lang="en-US" dirty="0"/>
              <a:t> glues, </a:t>
            </a:r>
            <a:r>
              <a:rPr lang="en-US" sz="1800" dirty="0"/>
              <a:t>e.g., 8 glues: 000, 001, 010, 011, 100, 101, 110, 111</a:t>
            </a:r>
            <a:endParaRPr lang="en-US" dirty="0"/>
          </a:p>
          <a:p>
            <a:pPr lvl="1"/>
            <a:r>
              <a:rPr lang="en-US" dirty="0"/>
              <a:t>4 log(4</a:t>
            </a:r>
            <a:r>
              <a:rPr lang="en-US" i="1" dirty="0"/>
              <a:t>k</a:t>
            </a:r>
            <a:r>
              <a:rPr lang="en-US" dirty="0"/>
              <a:t>) to describe one tile type consisting of 4 glues, </a:t>
            </a:r>
            <a:r>
              <a:rPr lang="en-US" sz="1800" dirty="0"/>
              <a:t>e.g., tile </a:t>
            </a:r>
            <a:r>
              <a:rPr lang="en-US" sz="1800" i="1" dirty="0"/>
              <a:t>b</a:t>
            </a:r>
            <a:r>
              <a:rPr lang="en-US" sz="1800" dirty="0"/>
              <a:t> = (010, 011, 111, 100)</a:t>
            </a:r>
            <a:endParaRPr lang="en-US" dirty="0"/>
          </a:p>
          <a:p>
            <a:pPr lvl="1"/>
            <a:r>
              <a:rPr lang="en-US" dirty="0"/>
              <a:t>4</a:t>
            </a:r>
            <a:r>
              <a:rPr lang="en-US" i="1" dirty="0"/>
              <a:t>k</a:t>
            </a:r>
            <a:r>
              <a:rPr lang="en-US" dirty="0"/>
              <a:t> log(4</a:t>
            </a:r>
            <a:r>
              <a:rPr lang="en-US" i="1" dirty="0"/>
              <a:t>k</a:t>
            </a:r>
            <a:r>
              <a:rPr lang="en-US" dirty="0"/>
              <a:t>) to describe all </a:t>
            </a:r>
            <a:r>
              <a:rPr lang="en-US" i="1" dirty="0"/>
              <a:t>k</a:t>
            </a:r>
            <a:r>
              <a:rPr lang="en-US" dirty="0"/>
              <a:t> tile types, plus log </a:t>
            </a:r>
            <a:r>
              <a:rPr lang="en-US" i="1" dirty="0"/>
              <a:t>k</a:t>
            </a:r>
            <a:r>
              <a:rPr lang="en-US" dirty="0"/>
              <a:t> to give index of the seed.</a:t>
            </a:r>
          </a:p>
          <a:p>
            <a:pPr lvl="1"/>
            <a:r>
              <a:rPr lang="en-US" dirty="0"/>
              <a:t>So </a:t>
            </a:r>
            <a:r>
              <a:rPr lang="en-US" i="1" dirty="0"/>
              <a:t>O</a:t>
            </a:r>
            <a:r>
              <a:rPr lang="en-US" dirty="0"/>
              <a:t>(</a:t>
            </a:r>
            <a:r>
              <a:rPr lang="en-US" i="1" dirty="0"/>
              <a:t>k</a:t>
            </a:r>
            <a:r>
              <a:rPr lang="en-US" dirty="0"/>
              <a:t> log </a:t>
            </a:r>
            <a:r>
              <a:rPr lang="en-US" i="1" dirty="0"/>
              <a:t>k</a:t>
            </a:r>
            <a:r>
              <a:rPr lang="en-US" dirty="0"/>
              <a:t>) bits total. </a:t>
            </a:r>
          </a:p>
          <a:p>
            <a:r>
              <a:rPr lang="en-US" dirty="0"/>
              <a:t>For any </a:t>
            </a:r>
            <a:r>
              <a:rPr lang="en-US" i="1" dirty="0"/>
              <a:t>n</a:t>
            </a:r>
            <a:r>
              <a:rPr lang="en-US" dirty="0"/>
              <a:t> in the Fact, log </a:t>
            </a:r>
            <a:r>
              <a:rPr lang="en-US" i="1" dirty="0"/>
              <a:t>n</a:t>
            </a:r>
            <a:r>
              <a:rPr lang="en-US" dirty="0"/>
              <a:t> = </a:t>
            </a:r>
            <a:r>
              <a:rPr lang="en-US" i="1" dirty="0"/>
              <a:t>O</a:t>
            </a:r>
            <a:r>
              <a:rPr lang="en-US" dirty="0"/>
              <a:t>(</a:t>
            </a:r>
            <a:r>
              <a:rPr lang="en-US" i="1" dirty="0"/>
              <a:t>k</a:t>
            </a:r>
            <a:r>
              <a:rPr lang="en-US" dirty="0"/>
              <a:t> log </a:t>
            </a:r>
            <a:r>
              <a:rPr lang="en-US" i="1" dirty="0"/>
              <a:t>k</a:t>
            </a:r>
            <a:r>
              <a:rPr lang="en-US" dirty="0"/>
              <a:t>), i.e., </a:t>
            </a:r>
            <a:r>
              <a:rPr lang="en-US" i="1" dirty="0"/>
              <a:t>k</a:t>
            </a:r>
            <a:r>
              <a:rPr lang="en-US" dirty="0"/>
              <a:t> = </a:t>
            </a:r>
            <a:r>
              <a:rPr lang="el-GR" dirty="0"/>
              <a:t>Ω</a:t>
            </a:r>
            <a:r>
              <a:rPr lang="en-US" dirty="0"/>
              <a:t>(log </a:t>
            </a:r>
            <a:r>
              <a:rPr lang="en-US" i="1" dirty="0"/>
              <a:t>n</a:t>
            </a:r>
            <a:r>
              <a:rPr lang="en-US" dirty="0"/>
              <a:t> / log </a:t>
            </a:r>
            <a:r>
              <a:rPr lang="en-US" dirty="0" err="1"/>
              <a:t>log</a:t>
            </a:r>
            <a:r>
              <a:rPr lang="en-US" dirty="0"/>
              <a:t> </a:t>
            </a:r>
            <a:r>
              <a:rPr lang="en-US" i="1" dirty="0"/>
              <a:t>n</a:t>
            </a:r>
            <a:r>
              <a:rPr lang="en-US" dirty="0"/>
              <a:t>).</a:t>
            </a:r>
          </a:p>
        </p:txBody>
      </p:sp>
      <p:sp>
        <p:nvSpPr>
          <p:cNvPr id="5" name="Rectangle: Rounded Corners 4">
            <a:extLst>
              <a:ext uri="{FF2B5EF4-FFF2-40B4-BE49-F238E27FC236}">
                <a16:creationId xmlns:a16="http://schemas.microsoft.com/office/drawing/2014/main" id="{C44DF151-6948-40E9-8036-D5989A2F1F8B}"/>
              </a:ext>
            </a:extLst>
          </p:cNvPr>
          <p:cNvSpPr/>
          <p:nvPr/>
        </p:nvSpPr>
        <p:spPr>
          <a:xfrm>
            <a:off x="8776252" y="229049"/>
            <a:ext cx="3173896" cy="2365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u="sng" dirty="0"/>
              <a:t>Fact</a:t>
            </a:r>
            <a:r>
              <a:rPr lang="en-US" sz="2400" dirty="0"/>
              <a:t>: “most” integers </a:t>
            </a:r>
            <a:r>
              <a:rPr lang="en-US" sz="2400" i="1" dirty="0"/>
              <a:t>n</a:t>
            </a:r>
            <a:r>
              <a:rPr lang="en-US" sz="2400" dirty="0"/>
              <a:t> require ≥ log </a:t>
            </a:r>
            <a:r>
              <a:rPr lang="en-US" sz="2400" i="1" dirty="0"/>
              <a:t>n</a:t>
            </a:r>
            <a:r>
              <a:rPr lang="en-US" sz="2400" dirty="0"/>
              <a:t> bits to “describe”. </a:t>
            </a:r>
          </a:p>
          <a:p>
            <a:r>
              <a:rPr lang="en-US" dirty="0"/>
              <a:t>(Though some require fewer: 1111111111111111111111</a:t>
            </a:r>
          </a:p>
          <a:p>
            <a:r>
              <a:rPr lang="en-US" dirty="0"/>
              <a:t>can be described by its length 22 in binary: 10110)</a:t>
            </a:r>
          </a:p>
        </p:txBody>
      </p:sp>
      <p:sp>
        <p:nvSpPr>
          <p:cNvPr id="6" name="Slide Number Placeholder 5">
            <a:extLst>
              <a:ext uri="{FF2B5EF4-FFF2-40B4-BE49-F238E27FC236}">
                <a16:creationId xmlns:a16="http://schemas.microsoft.com/office/drawing/2014/main" id="{5327C0E4-1D8C-404D-A38E-3CDD6B85B1FA}"/>
              </a:ext>
            </a:extLst>
          </p:cNvPr>
          <p:cNvSpPr>
            <a:spLocks noGrp="1"/>
          </p:cNvSpPr>
          <p:nvPr>
            <p:ph type="sldNum" sz="quarter" idx="12"/>
          </p:nvPr>
        </p:nvSpPr>
        <p:spPr/>
        <p:txBody>
          <a:bodyPr/>
          <a:lstStyle/>
          <a:p>
            <a:fld id="{DDDDC0DD-A20C-43E8-BBF5-AC705073E80B}" type="slidenum">
              <a:rPr lang="en-US" smtClean="0"/>
              <a:t>33</a:t>
            </a:fld>
            <a:endParaRPr lang="en-US"/>
          </a:p>
        </p:txBody>
      </p:sp>
      <p:sp>
        <p:nvSpPr>
          <p:cNvPr id="4" name="Rectangle: Rounded Corners 3">
            <a:extLst>
              <a:ext uri="{FF2B5EF4-FFF2-40B4-BE49-F238E27FC236}">
                <a16:creationId xmlns:a16="http://schemas.microsoft.com/office/drawing/2014/main" id="{CFADDF7D-E19D-4004-A537-FFAC8AF50A10}"/>
              </a:ext>
            </a:extLst>
          </p:cNvPr>
          <p:cNvSpPr/>
          <p:nvPr/>
        </p:nvSpPr>
        <p:spPr>
          <a:xfrm>
            <a:off x="1002889" y="5819289"/>
            <a:ext cx="8809705" cy="8947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Note</a:t>
            </a:r>
            <a:r>
              <a:rPr lang="en-US" dirty="0"/>
              <a:t>: we’re ignoring glue strengths here; adds 2 bits per glue to describe at temperature 2. </a:t>
            </a:r>
            <a:r>
              <a:rPr lang="en-US"/>
              <a:t>(since there are 3 </a:t>
            </a:r>
            <a:r>
              <a:rPr lang="en-US" dirty="0"/>
              <a:t>possible strengths 0, 1, 2);</a:t>
            </a:r>
          </a:p>
          <a:p>
            <a:r>
              <a:rPr lang="en-US" dirty="0"/>
              <a:t>see </a:t>
            </a:r>
            <a:r>
              <a:rPr lang="en-US" dirty="0">
                <a:hlinkClick r:id="rId3"/>
              </a:rPr>
              <a:t>http://doi.org/10.1007/s00453-014-9879-3</a:t>
            </a:r>
            <a:r>
              <a:rPr lang="en-US" dirty="0"/>
              <a:t>  for handling higher-temperature systems.</a:t>
            </a:r>
          </a:p>
        </p:txBody>
      </p:sp>
    </p:spTree>
    <p:extLst>
      <p:ext uri="{BB962C8B-B14F-4D97-AF65-F5344CB8AC3E}">
        <p14:creationId xmlns:p14="http://schemas.microsoft.com/office/powerpoint/2010/main" val="337093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2C54E-DA94-42A1-A0B5-AE33A221228E}"/>
              </a:ext>
            </a:extLst>
          </p:cNvPr>
          <p:cNvSpPr>
            <a:spLocks noGrp="1"/>
          </p:cNvSpPr>
          <p:nvPr>
            <p:ph type="title"/>
          </p:nvPr>
        </p:nvSpPr>
        <p:spPr/>
        <p:txBody>
          <a:bodyPr/>
          <a:lstStyle/>
          <a:p>
            <a:r>
              <a:rPr lang="en-US" dirty="0"/>
              <a:t>Which bound is tight?</a:t>
            </a:r>
          </a:p>
        </p:txBody>
      </p:sp>
      <p:sp>
        <p:nvSpPr>
          <p:cNvPr id="6" name="Text Placeholder 5">
            <a:extLst>
              <a:ext uri="{FF2B5EF4-FFF2-40B4-BE49-F238E27FC236}">
                <a16:creationId xmlns:a16="http://schemas.microsoft.com/office/drawing/2014/main" id="{B22F8FC9-0834-4A67-96E0-4CBD3BD954FB}"/>
              </a:ext>
            </a:extLst>
          </p:cNvPr>
          <p:cNvSpPr>
            <a:spLocks noGrp="1"/>
          </p:cNvSpPr>
          <p:nvPr>
            <p:ph type="body" idx="1"/>
          </p:nvPr>
        </p:nvSpPr>
        <p:spPr/>
        <p:txBody>
          <a:bodyPr/>
          <a:lstStyle/>
          <a:p>
            <a:pPr marL="457200" indent="-457200">
              <a:buFont typeface="+mj-lt"/>
              <a:buAutoNum type="arabicPeriod"/>
            </a:pPr>
            <a:r>
              <a:rPr lang="en-US" dirty="0"/>
              <a:t>All </a:t>
            </a:r>
            <a:r>
              <a:rPr lang="en-US" i="1" dirty="0"/>
              <a:t>n</a:t>
            </a:r>
            <a:r>
              <a:rPr lang="en-US" dirty="0"/>
              <a:t> x </a:t>
            </a:r>
            <a:r>
              <a:rPr lang="en-US" i="1" dirty="0"/>
              <a:t>n</a:t>
            </a:r>
            <a:r>
              <a:rPr lang="en-US" dirty="0"/>
              <a:t> squares can be assembled with </a:t>
            </a:r>
            <a:r>
              <a:rPr lang="en-US" i="1" dirty="0"/>
              <a:t>O</a:t>
            </a:r>
            <a:r>
              <a:rPr lang="en-US" dirty="0"/>
              <a:t>(log </a:t>
            </a:r>
            <a:r>
              <a:rPr lang="en-US" i="1" dirty="0"/>
              <a:t>n</a:t>
            </a:r>
            <a:r>
              <a:rPr lang="en-US" dirty="0"/>
              <a:t>) tile types; can we get it down to </a:t>
            </a:r>
            <a:r>
              <a:rPr lang="en-US" i="1" dirty="0"/>
              <a:t>O</a:t>
            </a:r>
            <a:r>
              <a:rPr lang="en-US" dirty="0"/>
              <a:t>(log </a:t>
            </a:r>
            <a:r>
              <a:rPr lang="en-US" i="1" dirty="0"/>
              <a:t>n</a:t>
            </a:r>
            <a:r>
              <a:rPr lang="en-US" dirty="0"/>
              <a:t> / log </a:t>
            </a:r>
            <a:r>
              <a:rPr lang="en-US" dirty="0" err="1"/>
              <a:t>log</a:t>
            </a:r>
            <a:r>
              <a:rPr lang="en-US" dirty="0"/>
              <a:t> </a:t>
            </a:r>
            <a:r>
              <a:rPr lang="en-US" i="1" dirty="0"/>
              <a:t>n</a:t>
            </a:r>
            <a:r>
              <a:rPr lang="en-US" dirty="0"/>
              <a:t>)?</a:t>
            </a:r>
          </a:p>
          <a:p>
            <a:pPr marL="457200" indent="-457200">
              <a:buFont typeface="+mj-lt"/>
              <a:buAutoNum type="arabicPeriod"/>
            </a:pPr>
            <a:r>
              <a:rPr lang="en-US" dirty="0"/>
              <a:t>Or do we need </a:t>
            </a:r>
            <a:r>
              <a:rPr lang="el-GR" sz="2400" dirty="0"/>
              <a:t>Ω</a:t>
            </a:r>
            <a:r>
              <a:rPr lang="en-US" dirty="0"/>
              <a:t>(log </a:t>
            </a:r>
            <a:r>
              <a:rPr lang="en-US" i="1" dirty="0"/>
              <a:t>n</a:t>
            </a:r>
            <a:r>
              <a:rPr lang="en-US"/>
              <a:t>) tile </a:t>
            </a:r>
            <a:r>
              <a:rPr lang="en-US" dirty="0"/>
              <a:t>types to assemble infinitely many </a:t>
            </a:r>
            <a:r>
              <a:rPr lang="en-US" i="1" dirty="0"/>
              <a:t>n</a:t>
            </a:r>
            <a:r>
              <a:rPr lang="en-US" dirty="0"/>
              <a:t> x </a:t>
            </a:r>
            <a:r>
              <a:rPr lang="en-US" i="1" dirty="0"/>
              <a:t>n</a:t>
            </a:r>
            <a:r>
              <a:rPr lang="en-US" dirty="0"/>
              <a:t> squares?</a:t>
            </a:r>
          </a:p>
        </p:txBody>
      </p:sp>
      <p:sp>
        <p:nvSpPr>
          <p:cNvPr id="7" name="Slide Number Placeholder 6">
            <a:extLst>
              <a:ext uri="{FF2B5EF4-FFF2-40B4-BE49-F238E27FC236}">
                <a16:creationId xmlns:a16="http://schemas.microsoft.com/office/drawing/2014/main" id="{90151B57-3BED-4457-BBD2-25FC6A568353}"/>
              </a:ext>
            </a:extLst>
          </p:cNvPr>
          <p:cNvSpPr>
            <a:spLocks noGrp="1"/>
          </p:cNvSpPr>
          <p:nvPr>
            <p:ph type="sldNum" sz="quarter" idx="12"/>
          </p:nvPr>
        </p:nvSpPr>
        <p:spPr/>
        <p:txBody>
          <a:bodyPr/>
          <a:lstStyle/>
          <a:p>
            <a:fld id="{DDDDC0DD-A20C-43E8-BBF5-AC705073E80B}" type="slidenum">
              <a:rPr lang="en-US" smtClean="0"/>
              <a:t>34</a:t>
            </a:fld>
            <a:endParaRPr lang="en-US"/>
          </a:p>
        </p:txBody>
      </p:sp>
    </p:spTree>
    <p:extLst>
      <p:ext uri="{BB962C8B-B14F-4D97-AF65-F5344CB8AC3E}">
        <p14:creationId xmlns:p14="http://schemas.microsoft.com/office/powerpoint/2010/main" val="1454580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C476B-6ABC-4DC5-972F-076B18A13970}"/>
              </a:ext>
            </a:extLst>
          </p:cNvPr>
          <p:cNvSpPr>
            <a:spLocks noGrp="1"/>
          </p:cNvSpPr>
          <p:nvPr>
            <p:ph type="title"/>
          </p:nvPr>
        </p:nvSpPr>
        <p:spPr/>
        <p:txBody>
          <a:bodyPr/>
          <a:lstStyle/>
          <a:p>
            <a:r>
              <a:rPr lang="en-US" dirty="0"/>
              <a:t>Improved upper bound: self-assembling an    </a:t>
            </a:r>
            <a:r>
              <a:rPr lang="en-US" i="1" dirty="0"/>
              <a:t>n</a:t>
            </a:r>
            <a:r>
              <a:rPr lang="en-US" dirty="0"/>
              <a:t> x </a:t>
            </a:r>
            <a:r>
              <a:rPr lang="en-US" i="1" dirty="0"/>
              <a:t>n</a:t>
            </a:r>
            <a:r>
              <a:rPr lang="en-US" dirty="0"/>
              <a:t> square with </a:t>
            </a:r>
            <a:r>
              <a:rPr lang="en-US" i="1" dirty="0"/>
              <a:t>O</a:t>
            </a:r>
            <a:r>
              <a:rPr lang="en-US" dirty="0"/>
              <a:t>(log </a:t>
            </a:r>
            <a:r>
              <a:rPr lang="en-US" i="1" dirty="0"/>
              <a:t>n</a:t>
            </a:r>
            <a:r>
              <a:rPr lang="en-US" dirty="0"/>
              <a:t> / log </a:t>
            </a:r>
            <a:r>
              <a:rPr lang="en-US" dirty="0" err="1"/>
              <a:t>log</a:t>
            </a:r>
            <a:r>
              <a:rPr lang="en-US" dirty="0"/>
              <a:t> </a:t>
            </a:r>
            <a:r>
              <a:rPr lang="en-US" i="1" dirty="0"/>
              <a:t>n</a:t>
            </a:r>
            <a:r>
              <a:rPr lang="en-US" dirty="0"/>
              <a:t>) tile types </a:t>
            </a:r>
          </a:p>
        </p:txBody>
      </p:sp>
      <p:grpSp>
        <p:nvGrpSpPr>
          <p:cNvPr id="22" name="Group 21">
            <a:extLst>
              <a:ext uri="{FF2B5EF4-FFF2-40B4-BE49-F238E27FC236}">
                <a16:creationId xmlns:a16="http://schemas.microsoft.com/office/drawing/2014/main" id="{1F78B3BC-0B36-4921-B199-CCD63B0B6267}"/>
              </a:ext>
            </a:extLst>
          </p:cNvPr>
          <p:cNvGrpSpPr/>
          <p:nvPr/>
        </p:nvGrpSpPr>
        <p:grpSpPr>
          <a:xfrm>
            <a:off x="321364" y="2029392"/>
            <a:ext cx="7630633" cy="4509520"/>
            <a:chOff x="321364" y="2029392"/>
            <a:chExt cx="7630633" cy="4509520"/>
          </a:xfrm>
        </p:grpSpPr>
        <p:pic>
          <p:nvPicPr>
            <p:cNvPr id="5" name="Picture 4">
              <a:extLst>
                <a:ext uri="{FF2B5EF4-FFF2-40B4-BE49-F238E27FC236}">
                  <a16:creationId xmlns:a16="http://schemas.microsoft.com/office/drawing/2014/main" id="{D92EBF8C-64AC-4D03-9A08-F6E2F2A45C40}"/>
                </a:ext>
              </a:extLst>
            </p:cNvPr>
            <p:cNvPicPr>
              <a:picLocks noChangeAspect="1"/>
            </p:cNvPicPr>
            <p:nvPr/>
          </p:nvPicPr>
          <p:blipFill>
            <a:blip r:embed="rId2"/>
            <a:stretch>
              <a:fillRect/>
            </a:stretch>
          </p:blipFill>
          <p:spPr>
            <a:xfrm>
              <a:off x="321364" y="3566697"/>
              <a:ext cx="3562847" cy="2972215"/>
            </a:xfrm>
            <a:prstGeom prst="rect">
              <a:avLst/>
            </a:prstGeom>
          </p:spPr>
        </p:pic>
        <p:pic>
          <p:nvPicPr>
            <p:cNvPr id="6" name="Picture 5">
              <a:extLst>
                <a:ext uri="{FF2B5EF4-FFF2-40B4-BE49-F238E27FC236}">
                  <a16:creationId xmlns:a16="http://schemas.microsoft.com/office/drawing/2014/main" id="{1DCC762E-0F00-4D3B-9428-D6B30B173726}"/>
                </a:ext>
              </a:extLst>
            </p:cNvPr>
            <p:cNvPicPr>
              <a:picLocks noChangeAspect="1"/>
            </p:cNvPicPr>
            <p:nvPr/>
          </p:nvPicPr>
          <p:blipFill>
            <a:blip r:embed="rId3"/>
            <a:stretch>
              <a:fillRect/>
            </a:stretch>
          </p:blipFill>
          <p:spPr>
            <a:xfrm>
              <a:off x="4527923" y="3245766"/>
              <a:ext cx="3424074" cy="3063874"/>
            </a:xfrm>
            <a:prstGeom prst="rect">
              <a:avLst/>
            </a:prstGeom>
          </p:spPr>
        </p:pic>
        <p:sp>
          <p:nvSpPr>
            <p:cNvPr id="7" name="TextBox 6">
              <a:extLst>
                <a:ext uri="{FF2B5EF4-FFF2-40B4-BE49-F238E27FC236}">
                  <a16:creationId xmlns:a16="http://schemas.microsoft.com/office/drawing/2014/main" id="{0C6CED54-F32E-4BDE-8BE1-CB415B5AB9A7}"/>
                </a:ext>
              </a:extLst>
            </p:cNvPr>
            <p:cNvSpPr txBox="1"/>
            <p:nvPr/>
          </p:nvSpPr>
          <p:spPr>
            <a:xfrm>
              <a:off x="1203961" y="2414769"/>
              <a:ext cx="2331720" cy="83099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400" dirty="0"/>
                <a:t>tile complexity =</a:t>
              </a:r>
            </a:p>
            <a:p>
              <a:r>
                <a:rPr lang="en-US" sz="2400" i="1" dirty="0"/>
                <a:t>O</a:t>
              </a:r>
              <a:r>
                <a:rPr lang="en-US" sz="2400" dirty="0"/>
                <a:t>(log </a:t>
              </a:r>
              <a:r>
                <a:rPr lang="en-US" sz="2400" i="1" dirty="0"/>
                <a:t>n</a:t>
              </a:r>
              <a:r>
                <a:rPr lang="en-US" sz="2400" dirty="0"/>
                <a:t>)  +  23</a:t>
              </a:r>
            </a:p>
          </p:txBody>
        </p:sp>
        <p:grpSp>
          <p:nvGrpSpPr>
            <p:cNvPr id="8" name="Group 7">
              <a:extLst>
                <a:ext uri="{FF2B5EF4-FFF2-40B4-BE49-F238E27FC236}">
                  <a16:creationId xmlns:a16="http://schemas.microsoft.com/office/drawing/2014/main" id="{6CB54114-EAFE-402F-B01B-83BB5100F8B9}"/>
                </a:ext>
              </a:extLst>
            </p:cNvPr>
            <p:cNvGrpSpPr/>
            <p:nvPr/>
          </p:nvGrpSpPr>
          <p:grpSpPr>
            <a:xfrm>
              <a:off x="321364" y="2839650"/>
              <a:ext cx="5729392" cy="2619744"/>
              <a:chOff x="321364" y="2839650"/>
              <a:chExt cx="5729392" cy="2619744"/>
            </a:xfrm>
          </p:grpSpPr>
          <p:sp>
            <p:nvSpPr>
              <p:cNvPr id="9" name="Rectangle: Rounded Corners 8">
                <a:extLst>
                  <a:ext uri="{FF2B5EF4-FFF2-40B4-BE49-F238E27FC236}">
                    <a16:creationId xmlns:a16="http://schemas.microsoft.com/office/drawing/2014/main" id="{38B9A42F-245D-44EE-B958-B9A682B974F9}"/>
                  </a:ext>
                </a:extLst>
              </p:cNvPr>
              <p:cNvSpPr/>
              <p:nvPr/>
            </p:nvSpPr>
            <p:spPr>
              <a:xfrm>
                <a:off x="1249680" y="2839650"/>
                <a:ext cx="1076324" cy="37545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D9163B2-D694-4539-A768-0EA4240605D6}"/>
                  </a:ext>
                </a:extLst>
              </p:cNvPr>
              <p:cNvSpPr/>
              <p:nvPr/>
            </p:nvSpPr>
            <p:spPr>
              <a:xfrm>
                <a:off x="321364" y="3553104"/>
                <a:ext cx="2985716" cy="6531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C7F4293-279E-4584-8D04-F16158FBCD83}"/>
                  </a:ext>
                </a:extLst>
              </p:cNvPr>
              <p:cNvCxnSpPr>
                <a:stCxn id="10" idx="0"/>
                <a:endCxn id="9" idx="2"/>
              </p:cNvCxnSpPr>
              <p:nvPr/>
            </p:nvCxnSpPr>
            <p:spPr>
              <a:xfrm flipH="1" flipV="1">
                <a:off x="1787842" y="3215108"/>
                <a:ext cx="26380" cy="3379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81C79A4-6E8B-45B1-8C91-17273B5742E7}"/>
                  </a:ext>
                </a:extLst>
              </p:cNvPr>
              <p:cNvSpPr/>
              <p:nvPr/>
            </p:nvSpPr>
            <p:spPr>
              <a:xfrm>
                <a:off x="4855369" y="5172655"/>
                <a:ext cx="1195387" cy="2867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9A78C43-C108-4DBE-9B69-1D45E57902E8}"/>
                  </a:ext>
                </a:extLst>
              </p:cNvPr>
              <p:cNvCxnSpPr>
                <a:cxnSpLocks/>
                <a:stCxn id="12" idx="1"/>
                <a:endCxn id="9" idx="3"/>
              </p:cNvCxnSpPr>
              <p:nvPr/>
            </p:nvCxnSpPr>
            <p:spPr>
              <a:xfrm flipH="1" flipV="1">
                <a:off x="2326004" y="3027379"/>
                <a:ext cx="2529365" cy="22886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Rectangle: Rounded Corners 14">
              <a:extLst>
                <a:ext uri="{FF2B5EF4-FFF2-40B4-BE49-F238E27FC236}">
                  <a16:creationId xmlns:a16="http://schemas.microsoft.com/office/drawing/2014/main" id="{CCC7FED0-60E1-4F01-B7A6-33F960BE5E90}"/>
                </a:ext>
              </a:extLst>
            </p:cNvPr>
            <p:cNvSpPr/>
            <p:nvPr/>
          </p:nvSpPr>
          <p:spPr>
            <a:xfrm>
              <a:off x="4855369" y="2029392"/>
              <a:ext cx="1774371" cy="5058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t>Recall:</a:t>
              </a:r>
            </a:p>
          </p:txBody>
        </p:sp>
      </p:grpSp>
      <p:sp>
        <p:nvSpPr>
          <p:cNvPr id="19" name="Rectangle: Rounded Corners 18">
            <a:extLst>
              <a:ext uri="{FF2B5EF4-FFF2-40B4-BE49-F238E27FC236}">
                <a16:creationId xmlns:a16="http://schemas.microsoft.com/office/drawing/2014/main" id="{F1F3B07B-AD3A-40CC-A847-E857B47B9A2B}"/>
              </a:ext>
            </a:extLst>
          </p:cNvPr>
          <p:cNvSpPr/>
          <p:nvPr/>
        </p:nvSpPr>
        <p:spPr>
          <a:xfrm>
            <a:off x="8279443" y="2021689"/>
            <a:ext cx="3591193" cy="4003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dirty="0"/>
              <a:t>Idea</a:t>
            </a:r>
            <a:r>
              <a:rPr lang="en-US" sz="2400" dirty="0"/>
              <a:t>: </a:t>
            </a:r>
          </a:p>
          <a:p>
            <a:r>
              <a:rPr lang="en-US" sz="2400" dirty="0"/>
              <a:t>1) Use same 23 tiles that turn the seed row encoding a binary integer </a:t>
            </a:r>
            <a:r>
              <a:rPr lang="en-US" sz="2400" i="1" dirty="0"/>
              <a:t>n</a:t>
            </a:r>
            <a:r>
              <a:rPr lang="en-US" sz="2400" dirty="0"/>
              <a:t>’ (related to </a:t>
            </a:r>
            <a:r>
              <a:rPr lang="en-US" sz="2400" i="1" dirty="0"/>
              <a:t>n</a:t>
            </a:r>
            <a:r>
              <a:rPr lang="en-US" sz="2400" dirty="0"/>
              <a:t>) into an </a:t>
            </a:r>
            <a:r>
              <a:rPr lang="en-US" sz="2400" i="1" dirty="0"/>
              <a:t>n</a:t>
            </a:r>
            <a:r>
              <a:rPr lang="en-US" sz="2400" dirty="0"/>
              <a:t> x </a:t>
            </a:r>
            <a:r>
              <a:rPr lang="en-US" sz="2400" i="1" dirty="0"/>
              <a:t>n</a:t>
            </a:r>
            <a:r>
              <a:rPr lang="en-US" sz="2400" dirty="0"/>
              <a:t> square.</a:t>
            </a:r>
          </a:p>
          <a:p>
            <a:endParaRPr lang="en-US" sz="2400" dirty="0"/>
          </a:p>
          <a:p>
            <a:r>
              <a:rPr lang="en-US" sz="2400" dirty="0"/>
              <a:t>2) Create the binary seed row from only     log </a:t>
            </a:r>
            <a:r>
              <a:rPr lang="en-US" sz="2400" i="1" dirty="0"/>
              <a:t>n </a:t>
            </a:r>
            <a:r>
              <a:rPr lang="en-US" sz="2400" dirty="0"/>
              <a:t>/ log </a:t>
            </a:r>
            <a:r>
              <a:rPr lang="en-US" sz="2400" dirty="0" err="1"/>
              <a:t>log</a:t>
            </a:r>
            <a:r>
              <a:rPr lang="en-US" sz="2400" dirty="0"/>
              <a:t> </a:t>
            </a:r>
            <a:r>
              <a:rPr lang="en-US" sz="2400" i="1" dirty="0"/>
              <a:t>n</a:t>
            </a:r>
            <a:r>
              <a:rPr lang="en-US" sz="2400" dirty="0"/>
              <a:t> tiles.</a:t>
            </a:r>
            <a:endParaRPr lang="en-US" sz="2400" i="1" dirty="0"/>
          </a:p>
        </p:txBody>
      </p:sp>
      <p:sp>
        <p:nvSpPr>
          <p:cNvPr id="21" name="Slide Number Placeholder 20">
            <a:extLst>
              <a:ext uri="{FF2B5EF4-FFF2-40B4-BE49-F238E27FC236}">
                <a16:creationId xmlns:a16="http://schemas.microsoft.com/office/drawing/2014/main" id="{4E0EF978-8F18-4819-AA94-EF0EF00A979D}"/>
              </a:ext>
            </a:extLst>
          </p:cNvPr>
          <p:cNvSpPr>
            <a:spLocks noGrp="1"/>
          </p:cNvSpPr>
          <p:nvPr>
            <p:ph type="sldNum" sz="quarter" idx="12"/>
          </p:nvPr>
        </p:nvSpPr>
        <p:spPr/>
        <p:txBody>
          <a:bodyPr/>
          <a:lstStyle/>
          <a:p>
            <a:fld id="{DDDDC0DD-A20C-43E8-BBF5-AC705073E80B}" type="slidenum">
              <a:rPr lang="en-US" smtClean="0"/>
              <a:t>35</a:t>
            </a:fld>
            <a:endParaRPr lang="en-US" dirty="0"/>
          </a:p>
        </p:txBody>
      </p:sp>
    </p:spTree>
    <p:extLst>
      <p:ext uri="{BB962C8B-B14F-4D97-AF65-F5344CB8AC3E}">
        <p14:creationId xmlns:p14="http://schemas.microsoft.com/office/powerpoint/2010/main" val="26605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817F-9201-4AF7-9DAE-213330B0528F}"/>
              </a:ext>
            </a:extLst>
          </p:cNvPr>
          <p:cNvSpPr>
            <a:spLocks noGrp="1"/>
          </p:cNvSpPr>
          <p:nvPr>
            <p:ph type="title"/>
          </p:nvPr>
        </p:nvSpPr>
        <p:spPr>
          <a:xfrm>
            <a:off x="838200" y="365125"/>
            <a:ext cx="10721008" cy="1325563"/>
          </a:xfrm>
        </p:spPr>
        <p:txBody>
          <a:bodyPr>
            <a:normAutofit/>
          </a:bodyPr>
          <a:lstStyle/>
          <a:p>
            <a:r>
              <a:rPr lang="en-US" sz="3200" dirty="0"/>
              <a:t>Creating a row of log </a:t>
            </a:r>
            <a:r>
              <a:rPr lang="en-US" sz="3200" i="1" dirty="0"/>
              <a:t>n</a:t>
            </a:r>
            <a:r>
              <a:rPr lang="en-US" sz="3200" dirty="0"/>
              <a:t> glues with arbitrary bit string </a:t>
            </a:r>
            <a:r>
              <a:rPr lang="en-US" sz="3200" i="1" dirty="0"/>
              <a:t>s</a:t>
            </a:r>
            <a:r>
              <a:rPr lang="en-US" sz="3200" dirty="0"/>
              <a:t> ∈ {0,1}</a:t>
            </a:r>
            <a:r>
              <a:rPr lang="en-US" sz="3200" baseline="30000" dirty="0"/>
              <a:t>log </a:t>
            </a:r>
            <a:r>
              <a:rPr lang="en-US" sz="3200" i="1" baseline="30000" dirty="0"/>
              <a:t>n</a:t>
            </a:r>
            <a:r>
              <a:rPr lang="en-US" sz="3200" i="1" dirty="0"/>
              <a:t> </a:t>
            </a:r>
            <a:r>
              <a:rPr lang="en-US" sz="3200" dirty="0"/>
              <a:t>using O(log </a:t>
            </a:r>
            <a:r>
              <a:rPr lang="en-US" sz="3200" i="1" dirty="0"/>
              <a:t>n</a:t>
            </a:r>
            <a:r>
              <a:rPr lang="en-US" sz="3200" dirty="0"/>
              <a:t> / log </a:t>
            </a:r>
            <a:r>
              <a:rPr lang="en-US" sz="3200" dirty="0" err="1"/>
              <a:t>log</a:t>
            </a:r>
            <a:r>
              <a:rPr lang="en-US" sz="3200" dirty="0"/>
              <a:t> </a:t>
            </a:r>
            <a:r>
              <a:rPr lang="en-US" sz="3200" i="1" dirty="0"/>
              <a:t>n</a:t>
            </a:r>
            <a:r>
              <a:rPr lang="en-US" sz="3200" dirty="0"/>
              <a:t>) tile types</a:t>
            </a:r>
          </a:p>
        </p:txBody>
      </p:sp>
      <p:sp>
        <p:nvSpPr>
          <p:cNvPr id="3" name="Content Placeholder 2">
            <a:extLst>
              <a:ext uri="{FF2B5EF4-FFF2-40B4-BE49-F238E27FC236}">
                <a16:creationId xmlns:a16="http://schemas.microsoft.com/office/drawing/2014/main" id="{D17D0CF2-17D3-464D-8EC2-24DD7A5305DA}"/>
              </a:ext>
            </a:extLst>
          </p:cNvPr>
          <p:cNvSpPr>
            <a:spLocks noGrp="1"/>
          </p:cNvSpPr>
          <p:nvPr>
            <p:ph idx="1"/>
          </p:nvPr>
        </p:nvSpPr>
        <p:spPr>
          <a:xfrm>
            <a:off x="838199" y="1825625"/>
            <a:ext cx="10721009" cy="4351338"/>
          </a:xfrm>
        </p:spPr>
        <p:txBody>
          <a:bodyPr/>
          <a:lstStyle/>
          <a:p>
            <a:r>
              <a:rPr lang="en-US" dirty="0"/>
              <a:t>Key idea: choose larger power-of-two base </a:t>
            </a:r>
            <a:r>
              <a:rPr lang="en-US" i="1" dirty="0"/>
              <a:t>b</a:t>
            </a:r>
            <a:r>
              <a:rPr lang="en-US" dirty="0"/>
              <a:t> = 2</a:t>
            </a:r>
            <a:r>
              <a:rPr lang="en-US" i="1" baseline="30000" dirty="0"/>
              <a:t>k</a:t>
            </a:r>
            <a:r>
              <a:rPr lang="en-US" dirty="0"/>
              <a:t>, with                             </a:t>
            </a:r>
            <a:r>
              <a:rPr lang="en-US" i="1" dirty="0"/>
              <a:t>b</a:t>
            </a:r>
            <a:r>
              <a:rPr lang="en-US" dirty="0"/>
              <a:t> ≈ log </a:t>
            </a:r>
            <a:r>
              <a:rPr lang="en-US" i="1" dirty="0"/>
              <a:t>n</a:t>
            </a:r>
            <a:r>
              <a:rPr lang="en-US" dirty="0"/>
              <a:t> / log </a:t>
            </a:r>
            <a:r>
              <a:rPr lang="en-US" dirty="0" err="1"/>
              <a:t>log</a:t>
            </a:r>
            <a:r>
              <a:rPr lang="en-US" dirty="0"/>
              <a:t> </a:t>
            </a:r>
            <a:r>
              <a:rPr lang="en-US" i="1" dirty="0"/>
              <a:t>n</a:t>
            </a:r>
            <a:r>
              <a:rPr lang="en-US" dirty="0"/>
              <a:t>, and convert from base </a:t>
            </a:r>
            <a:r>
              <a:rPr lang="en-US" i="1" dirty="0"/>
              <a:t>b</a:t>
            </a:r>
            <a:r>
              <a:rPr lang="en-US" dirty="0"/>
              <a:t> to base 2.</a:t>
            </a:r>
          </a:p>
          <a:p>
            <a:r>
              <a:rPr lang="en-US" dirty="0"/>
              <a:t>How many base-</a:t>
            </a:r>
            <a:r>
              <a:rPr lang="en-US" i="1" dirty="0"/>
              <a:t>b</a:t>
            </a:r>
            <a:r>
              <a:rPr lang="en-US" dirty="0"/>
              <a:t> digits needed to represent a log(</a:t>
            </a:r>
            <a:r>
              <a:rPr lang="en-US" i="1" dirty="0"/>
              <a:t>n</a:t>
            </a:r>
            <a:r>
              <a:rPr lang="en-US" dirty="0"/>
              <a:t>)-bit integer?</a:t>
            </a:r>
          </a:p>
          <a:p>
            <a:r>
              <a:rPr lang="en-US" dirty="0"/>
              <a:t>Each base-</a:t>
            </a:r>
            <a:r>
              <a:rPr lang="en-US" i="1" dirty="0"/>
              <a:t>b</a:t>
            </a:r>
            <a:r>
              <a:rPr lang="en-US" dirty="0"/>
              <a:t> digit is </a:t>
            </a:r>
            <a:r>
              <a:rPr lang="en-US" i="1" dirty="0"/>
              <a:t>k</a:t>
            </a:r>
            <a:r>
              <a:rPr lang="en-US" dirty="0"/>
              <a:t> bits</a:t>
            </a:r>
          </a:p>
          <a:p>
            <a:pPr lvl="1"/>
            <a:r>
              <a:rPr lang="en-US" dirty="0"/>
              <a:t>e.g., if </a:t>
            </a:r>
            <a:r>
              <a:rPr lang="en-US" i="1" dirty="0"/>
              <a:t>b</a:t>
            </a:r>
            <a:r>
              <a:rPr lang="en-US" dirty="0"/>
              <a:t>=2</a:t>
            </a:r>
            <a:r>
              <a:rPr lang="en-US" baseline="30000" dirty="0"/>
              <a:t>3</a:t>
            </a:r>
            <a:r>
              <a:rPr lang="en-US" dirty="0"/>
              <a:t>=8, then 0=000  </a:t>
            </a:r>
            <a:r>
              <a:rPr lang="en-US" dirty="0">
                <a:solidFill>
                  <a:schemeClr val="accent2"/>
                </a:solidFill>
              </a:rPr>
              <a:t>1=001</a:t>
            </a:r>
            <a:r>
              <a:rPr lang="en-US" dirty="0"/>
              <a:t>  </a:t>
            </a:r>
            <a:r>
              <a:rPr lang="en-US" dirty="0">
                <a:solidFill>
                  <a:schemeClr val="accent1"/>
                </a:solidFill>
              </a:rPr>
              <a:t>2=010</a:t>
            </a:r>
            <a:r>
              <a:rPr lang="en-US" dirty="0"/>
              <a:t>  3=011  4=100  </a:t>
            </a:r>
            <a:r>
              <a:rPr lang="en-US" dirty="0">
                <a:solidFill>
                  <a:srgbClr val="C00000"/>
                </a:solidFill>
              </a:rPr>
              <a:t>5=101</a:t>
            </a:r>
            <a:r>
              <a:rPr lang="en-US" dirty="0"/>
              <a:t>  6=110  </a:t>
            </a:r>
            <a:r>
              <a:rPr lang="en-US" dirty="0">
                <a:solidFill>
                  <a:schemeClr val="accent6">
                    <a:lumMod val="75000"/>
                  </a:schemeClr>
                </a:solidFill>
              </a:rPr>
              <a:t>7=111</a:t>
            </a:r>
          </a:p>
          <a:p>
            <a:pPr lvl="1"/>
            <a:r>
              <a:rPr lang="en-US" dirty="0"/>
              <a:t>e.g., the octal number </a:t>
            </a:r>
            <a:r>
              <a:rPr lang="en-US" dirty="0">
                <a:solidFill>
                  <a:schemeClr val="accent6">
                    <a:lumMod val="75000"/>
                  </a:schemeClr>
                </a:solidFill>
              </a:rPr>
              <a:t>7</a:t>
            </a:r>
            <a:r>
              <a:rPr lang="en-US" dirty="0">
                <a:solidFill>
                  <a:schemeClr val="accent2"/>
                </a:solidFill>
              </a:rPr>
              <a:t>1</a:t>
            </a:r>
            <a:r>
              <a:rPr lang="en-US" dirty="0">
                <a:solidFill>
                  <a:schemeClr val="accent1"/>
                </a:solidFill>
              </a:rPr>
              <a:t>2</a:t>
            </a:r>
            <a:r>
              <a:rPr lang="en-US" dirty="0">
                <a:solidFill>
                  <a:srgbClr val="C00000"/>
                </a:solidFill>
              </a:rPr>
              <a:t>5</a:t>
            </a:r>
            <a:r>
              <a:rPr lang="en-US" baseline="-25000" dirty="0"/>
              <a:t>8</a:t>
            </a:r>
            <a:r>
              <a:rPr lang="en-US" dirty="0"/>
              <a:t> in binary is </a:t>
            </a:r>
            <a:r>
              <a:rPr lang="en-US" dirty="0">
                <a:solidFill>
                  <a:schemeClr val="accent6">
                    <a:lumMod val="75000"/>
                  </a:schemeClr>
                </a:solidFill>
              </a:rPr>
              <a:t>111</a:t>
            </a:r>
            <a:r>
              <a:rPr lang="en-US" dirty="0">
                <a:solidFill>
                  <a:schemeClr val="accent2"/>
                </a:solidFill>
              </a:rPr>
              <a:t>001</a:t>
            </a:r>
            <a:r>
              <a:rPr lang="en-US" dirty="0">
                <a:solidFill>
                  <a:schemeClr val="accent1"/>
                </a:solidFill>
              </a:rPr>
              <a:t>010</a:t>
            </a:r>
            <a:r>
              <a:rPr lang="en-US" dirty="0">
                <a:solidFill>
                  <a:srgbClr val="C00000"/>
                </a:solidFill>
              </a:rPr>
              <a:t>101</a:t>
            </a:r>
            <a:r>
              <a:rPr lang="en-US" baseline="-25000" dirty="0"/>
              <a:t>2</a:t>
            </a:r>
          </a:p>
          <a:p>
            <a:pPr lvl="1"/>
            <a:r>
              <a:rPr lang="en-US" dirty="0"/>
              <a:t>need log(</a:t>
            </a:r>
            <a:r>
              <a:rPr lang="en-US" i="1" dirty="0"/>
              <a:t>n</a:t>
            </a:r>
            <a:r>
              <a:rPr lang="en-US" dirty="0"/>
              <a:t>) / </a:t>
            </a:r>
            <a:r>
              <a:rPr lang="en-US" i="1" dirty="0"/>
              <a:t>k</a:t>
            </a:r>
            <a:r>
              <a:rPr lang="en-US" dirty="0"/>
              <a:t> = log(</a:t>
            </a:r>
            <a:r>
              <a:rPr lang="en-US" i="1" dirty="0"/>
              <a:t>n</a:t>
            </a:r>
            <a:r>
              <a:rPr lang="en-US" dirty="0"/>
              <a:t>) / log (log </a:t>
            </a:r>
            <a:r>
              <a:rPr lang="en-US" i="1" dirty="0"/>
              <a:t>n</a:t>
            </a:r>
            <a:r>
              <a:rPr lang="en-US" dirty="0"/>
              <a:t> / log </a:t>
            </a:r>
            <a:r>
              <a:rPr lang="en-US" dirty="0" err="1"/>
              <a:t>log</a:t>
            </a:r>
            <a:r>
              <a:rPr lang="en-US" dirty="0"/>
              <a:t> </a:t>
            </a:r>
            <a:r>
              <a:rPr lang="en-US" i="1" dirty="0"/>
              <a:t>n</a:t>
            </a:r>
            <a:r>
              <a:rPr lang="en-US" dirty="0"/>
              <a:t>) = log(</a:t>
            </a:r>
            <a:r>
              <a:rPr lang="en-US" i="1" dirty="0"/>
              <a:t>n</a:t>
            </a:r>
            <a:r>
              <a:rPr lang="en-US" dirty="0"/>
              <a:t>) / (log </a:t>
            </a:r>
            <a:r>
              <a:rPr lang="en-US" dirty="0" err="1"/>
              <a:t>log</a:t>
            </a:r>
            <a:r>
              <a:rPr lang="en-US" dirty="0"/>
              <a:t> </a:t>
            </a:r>
            <a:r>
              <a:rPr lang="en-US" i="1" dirty="0"/>
              <a:t>n</a:t>
            </a:r>
            <a:r>
              <a:rPr lang="en-US" dirty="0"/>
              <a:t> – log </a:t>
            </a:r>
            <a:r>
              <a:rPr lang="en-US" dirty="0" err="1"/>
              <a:t>log</a:t>
            </a:r>
            <a:r>
              <a:rPr lang="en-US" dirty="0"/>
              <a:t> </a:t>
            </a:r>
            <a:r>
              <a:rPr lang="en-US" dirty="0" err="1"/>
              <a:t>log</a:t>
            </a:r>
            <a:r>
              <a:rPr lang="en-US" dirty="0"/>
              <a:t> </a:t>
            </a:r>
            <a:r>
              <a:rPr lang="en-US" i="1" dirty="0"/>
              <a:t>n</a:t>
            </a:r>
            <a:r>
              <a:rPr lang="en-US" dirty="0"/>
              <a:t>) ≈ log(</a:t>
            </a:r>
            <a:r>
              <a:rPr lang="en-US" i="1" dirty="0"/>
              <a:t>n</a:t>
            </a:r>
            <a:r>
              <a:rPr lang="en-US" dirty="0"/>
              <a:t>) / log </a:t>
            </a:r>
            <a:r>
              <a:rPr lang="en-US" dirty="0" err="1"/>
              <a:t>log</a:t>
            </a:r>
            <a:r>
              <a:rPr lang="en-US" dirty="0"/>
              <a:t> </a:t>
            </a:r>
            <a:r>
              <a:rPr lang="en-US" i="1" dirty="0"/>
              <a:t>n</a:t>
            </a:r>
            <a:r>
              <a:rPr lang="en-US" dirty="0"/>
              <a:t> base-</a:t>
            </a:r>
            <a:r>
              <a:rPr lang="en-US" i="1" dirty="0"/>
              <a:t>b</a:t>
            </a:r>
            <a:r>
              <a:rPr lang="en-US" dirty="0"/>
              <a:t> digits</a:t>
            </a:r>
            <a:r>
              <a:rPr lang="en-US" i="1" dirty="0"/>
              <a:t>.</a:t>
            </a:r>
          </a:p>
        </p:txBody>
      </p:sp>
      <p:sp>
        <p:nvSpPr>
          <p:cNvPr id="5" name="Slide Number Placeholder 4">
            <a:extLst>
              <a:ext uri="{FF2B5EF4-FFF2-40B4-BE49-F238E27FC236}">
                <a16:creationId xmlns:a16="http://schemas.microsoft.com/office/drawing/2014/main" id="{73F82DFF-266F-4ABE-B95A-3ABBFCE29007}"/>
              </a:ext>
            </a:extLst>
          </p:cNvPr>
          <p:cNvSpPr>
            <a:spLocks noGrp="1"/>
          </p:cNvSpPr>
          <p:nvPr>
            <p:ph type="sldNum" sz="quarter" idx="12"/>
          </p:nvPr>
        </p:nvSpPr>
        <p:spPr/>
        <p:txBody>
          <a:bodyPr/>
          <a:lstStyle/>
          <a:p>
            <a:fld id="{DDDDC0DD-A20C-43E8-BBF5-AC705073E80B}" type="slidenum">
              <a:rPr lang="en-US" smtClean="0"/>
              <a:t>36</a:t>
            </a:fld>
            <a:endParaRPr lang="en-US"/>
          </a:p>
        </p:txBody>
      </p:sp>
    </p:spTree>
    <p:extLst>
      <p:ext uri="{BB962C8B-B14F-4D97-AF65-F5344CB8AC3E}">
        <p14:creationId xmlns:p14="http://schemas.microsoft.com/office/powerpoint/2010/main" val="130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817F-9201-4AF7-9DAE-213330B0528F}"/>
              </a:ext>
            </a:extLst>
          </p:cNvPr>
          <p:cNvSpPr>
            <a:spLocks noGrp="1"/>
          </p:cNvSpPr>
          <p:nvPr>
            <p:ph type="title"/>
          </p:nvPr>
        </p:nvSpPr>
        <p:spPr>
          <a:xfrm>
            <a:off x="838200" y="365126"/>
            <a:ext cx="10515600" cy="1943576"/>
          </a:xfrm>
        </p:spPr>
        <p:txBody>
          <a:bodyPr>
            <a:normAutofit/>
          </a:bodyPr>
          <a:lstStyle/>
          <a:p>
            <a:r>
              <a:rPr lang="en-US" sz="4000" dirty="0"/>
              <a:t>Creating a row of log </a:t>
            </a:r>
            <a:r>
              <a:rPr lang="en-US" sz="4000" i="1" dirty="0"/>
              <a:t>n</a:t>
            </a:r>
            <a:r>
              <a:rPr lang="en-US" sz="4000" dirty="0"/>
              <a:t> glues with arbitrary bit string </a:t>
            </a:r>
            <a:r>
              <a:rPr lang="en-US" sz="4000" i="1" dirty="0"/>
              <a:t>s</a:t>
            </a:r>
            <a:r>
              <a:rPr lang="en-US" sz="4000" dirty="0"/>
              <a:t> ∈ {0,1}* using log </a:t>
            </a:r>
            <a:r>
              <a:rPr lang="en-US" sz="4000" i="1" dirty="0"/>
              <a:t>n</a:t>
            </a:r>
            <a:r>
              <a:rPr lang="en-US" sz="4000" dirty="0"/>
              <a:t> / log </a:t>
            </a:r>
            <a:r>
              <a:rPr lang="en-US" sz="4000" dirty="0" err="1"/>
              <a:t>log</a:t>
            </a:r>
            <a:r>
              <a:rPr lang="en-US" sz="4000" dirty="0"/>
              <a:t> </a:t>
            </a:r>
            <a:r>
              <a:rPr lang="en-US" sz="4000" i="1" dirty="0"/>
              <a:t>n</a:t>
            </a:r>
            <a:r>
              <a:rPr lang="en-US" sz="4000" dirty="0"/>
              <a:t> tile types (i.e., base conversion from </a:t>
            </a:r>
            <a:r>
              <a:rPr lang="en-US" sz="4000" i="1" dirty="0"/>
              <a:t>b</a:t>
            </a:r>
            <a:r>
              <a:rPr lang="en-US" sz="4000" dirty="0"/>
              <a:t> to 2)</a:t>
            </a:r>
          </a:p>
        </p:txBody>
      </p:sp>
      <p:sp>
        <p:nvSpPr>
          <p:cNvPr id="18" name="TextBox 17">
            <a:extLst>
              <a:ext uri="{FF2B5EF4-FFF2-40B4-BE49-F238E27FC236}">
                <a16:creationId xmlns:a16="http://schemas.microsoft.com/office/drawing/2014/main" id="{3A066291-71E1-4378-92D7-0AB6290C6AED}"/>
              </a:ext>
            </a:extLst>
          </p:cNvPr>
          <p:cNvSpPr txBox="1"/>
          <p:nvPr/>
        </p:nvSpPr>
        <p:spPr>
          <a:xfrm>
            <a:off x="9739633" y="1708785"/>
            <a:ext cx="2109581" cy="923330"/>
          </a:xfrm>
          <a:prstGeom prst="rect">
            <a:avLst/>
          </a:prstGeom>
          <a:noFill/>
        </p:spPr>
        <p:txBody>
          <a:bodyPr wrap="square">
            <a:spAutoFit/>
          </a:bodyPr>
          <a:lstStyle/>
          <a:p>
            <a:r>
              <a:rPr lang="en-US" sz="1800" i="1" dirty="0"/>
              <a:t>s</a:t>
            </a:r>
            <a:r>
              <a:rPr lang="en-US" sz="1800" dirty="0"/>
              <a:t> = </a:t>
            </a:r>
            <a:r>
              <a:rPr lang="en-US" sz="1800" dirty="0">
                <a:solidFill>
                  <a:schemeClr val="accent2"/>
                </a:solidFill>
              </a:rPr>
              <a:t>110</a:t>
            </a:r>
            <a:r>
              <a:rPr lang="en-US" sz="1800" dirty="0"/>
              <a:t> </a:t>
            </a:r>
            <a:r>
              <a:rPr lang="en-US" sz="1800" dirty="0">
                <a:solidFill>
                  <a:schemeClr val="accent6"/>
                </a:solidFill>
              </a:rPr>
              <a:t>001</a:t>
            </a:r>
            <a:r>
              <a:rPr lang="en-US" sz="1800" dirty="0"/>
              <a:t> </a:t>
            </a:r>
            <a:r>
              <a:rPr lang="en-US" sz="1800" dirty="0">
                <a:solidFill>
                  <a:srgbClr val="C00000"/>
                </a:solidFill>
              </a:rPr>
              <a:t>011</a:t>
            </a:r>
            <a:r>
              <a:rPr lang="en-US" sz="1800" dirty="0"/>
              <a:t> </a:t>
            </a:r>
            <a:r>
              <a:rPr lang="en-US" sz="1800" dirty="0">
                <a:solidFill>
                  <a:schemeClr val="accent1"/>
                </a:solidFill>
              </a:rPr>
              <a:t>101</a:t>
            </a:r>
          </a:p>
          <a:p>
            <a:r>
              <a:rPr lang="en-US" dirty="0"/>
              <a:t>b = 2</a:t>
            </a:r>
            <a:r>
              <a:rPr lang="en-US" baseline="30000" dirty="0"/>
              <a:t>3</a:t>
            </a:r>
            <a:r>
              <a:rPr lang="en-US" dirty="0"/>
              <a:t> = 8</a:t>
            </a:r>
          </a:p>
          <a:p>
            <a:r>
              <a:rPr lang="en-US" dirty="0"/>
              <a:t>hard-coded tiles:</a:t>
            </a:r>
          </a:p>
        </p:txBody>
      </p:sp>
      <p:grpSp>
        <p:nvGrpSpPr>
          <p:cNvPr id="7" name="Group 6">
            <a:extLst>
              <a:ext uri="{FF2B5EF4-FFF2-40B4-BE49-F238E27FC236}">
                <a16:creationId xmlns:a16="http://schemas.microsoft.com/office/drawing/2014/main" id="{F90CF004-190E-4F65-9ABB-0E0AA1170EE0}"/>
              </a:ext>
            </a:extLst>
          </p:cNvPr>
          <p:cNvGrpSpPr/>
          <p:nvPr/>
        </p:nvGrpSpPr>
        <p:grpSpPr>
          <a:xfrm>
            <a:off x="10025118" y="2866471"/>
            <a:ext cx="741379" cy="739950"/>
            <a:chOff x="8051070" y="5272406"/>
            <a:chExt cx="823596" cy="822008"/>
          </a:xfrm>
        </p:grpSpPr>
        <p:sp>
          <p:nvSpPr>
            <p:cNvPr id="9" name="Rectangle 8">
              <a:extLst>
                <a:ext uri="{FF2B5EF4-FFF2-40B4-BE49-F238E27FC236}">
                  <a16:creationId xmlns:a16="http://schemas.microsoft.com/office/drawing/2014/main" id="{7BD5103D-81FA-4467-9A15-D84D906B18BA}"/>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6110E1-8304-4036-80D5-B9AD78129338}"/>
                </a:ext>
              </a:extLst>
            </p:cNvPr>
            <p:cNvSpPr/>
            <p:nvPr/>
          </p:nvSpPr>
          <p:spPr>
            <a:xfrm>
              <a:off x="8376005" y="6002974"/>
              <a:ext cx="264533"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8F75773-756C-4158-8BB4-35A91DBB1F23}"/>
                </a:ext>
              </a:extLst>
            </p:cNvPr>
            <p:cNvSpPr txBox="1"/>
            <p:nvPr/>
          </p:nvSpPr>
          <p:spPr>
            <a:xfrm>
              <a:off x="8142512" y="5487037"/>
              <a:ext cx="357369" cy="273526"/>
            </a:xfrm>
            <a:prstGeom prst="rect">
              <a:avLst/>
            </a:prstGeom>
            <a:noFill/>
          </p:spPr>
          <p:txBody>
            <a:bodyPr wrap="square" lIns="0" tIns="0" rIns="0" bIns="0" rtlCol="0">
              <a:spAutoFit/>
            </a:bodyPr>
            <a:lstStyle/>
            <a:p>
              <a:pPr algn="ctr"/>
              <a:r>
                <a:rPr lang="en-US" sz="1600" dirty="0">
                  <a:solidFill>
                    <a:schemeClr val="accent1"/>
                  </a:solidFill>
                </a:rPr>
                <a:t>101</a:t>
              </a:r>
            </a:p>
          </p:txBody>
        </p:sp>
        <p:sp>
          <p:nvSpPr>
            <p:cNvPr id="15" name="TextBox 14">
              <a:extLst>
                <a:ext uri="{FF2B5EF4-FFF2-40B4-BE49-F238E27FC236}">
                  <a16:creationId xmlns:a16="http://schemas.microsoft.com/office/drawing/2014/main" id="{892F6800-FB2C-4480-87F1-9B97DBCB76E8}"/>
                </a:ext>
              </a:extLst>
            </p:cNvPr>
            <p:cNvSpPr txBox="1"/>
            <p:nvPr/>
          </p:nvSpPr>
          <p:spPr>
            <a:xfrm>
              <a:off x="8329587" y="5788658"/>
              <a:ext cx="357369" cy="214315"/>
            </a:xfrm>
            <a:prstGeom prst="rect">
              <a:avLst/>
            </a:prstGeom>
            <a:noFill/>
          </p:spPr>
          <p:txBody>
            <a:bodyPr wrap="square" lIns="27432" tIns="9144" rIns="27432" bIns="9144" rtlCol="0" anchor="ctr" anchorCtr="0">
              <a:noAutofit/>
            </a:bodyPr>
            <a:lstStyle/>
            <a:p>
              <a:pPr algn="ctr"/>
              <a:r>
                <a:rPr lang="en-US" sz="1600" dirty="0"/>
                <a:t>s1</a:t>
              </a:r>
            </a:p>
          </p:txBody>
        </p:sp>
        <p:sp>
          <p:nvSpPr>
            <p:cNvPr id="40" name="Rectangle 39">
              <a:extLst>
                <a:ext uri="{FF2B5EF4-FFF2-40B4-BE49-F238E27FC236}">
                  <a16:creationId xmlns:a16="http://schemas.microsoft.com/office/drawing/2014/main" id="{7AFA2707-2FE6-42B0-8459-96E10F32B6B1}"/>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258B07A-7ABF-4160-B531-2B61DC6948E8}"/>
              </a:ext>
            </a:extLst>
          </p:cNvPr>
          <p:cNvGrpSpPr/>
          <p:nvPr/>
        </p:nvGrpSpPr>
        <p:grpSpPr>
          <a:xfrm>
            <a:off x="10022104" y="3606421"/>
            <a:ext cx="744385" cy="739950"/>
            <a:chOff x="8047730" y="5272406"/>
            <a:chExt cx="826936" cy="822008"/>
          </a:xfrm>
        </p:grpSpPr>
        <p:sp>
          <p:nvSpPr>
            <p:cNvPr id="20" name="Rectangle 19">
              <a:extLst>
                <a:ext uri="{FF2B5EF4-FFF2-40B4-BE49-F238E27FC236}">
                  <a16:creationId xmlns:a16="http://schemas.microsoft.com/office/drawing/2014/main" id="{DA2261AF-14B3-489B-9EE6-952DA20FE8F8}"/>
                </a:ext>
              </a:extLst>
            </p:cNvPr>
            <p:cNvSpPr/>
            <p:nvPr/>
          </p:nvSpPr>
          <p:spPr>
            <a:xfrm>
              <a:off x="8047730" y="5592074"/>
              <a:ext cx="97368"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13A0FC-7E2A-4B3B-8715-0F3DC6FF12D9}"/>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C257063-2D36-4455-83DD-701C13F0497D}"/>
                </a:ext>
              </a:extLst>
            </p:cNvPr>
            <p:cNvSpPr/>
            <p:nvPr/>
          </p:nvSpPr>
          <p:spPr>
            <a:xfrm>
              <a:off x="8376005" y="6002974"/>
              <a:ext cx="264533"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93D2B73-CAA1-44AF-BD34-325C12AE488B}"/>
                </a:ext>
              </a:extLst>
            </p:cNvPr>
            <p:cNvSpPr txBox="1"/>
            <p:nvPr/>
          </p:nvSpPr>
          <p:spPr>
            <a:xfrm>
              <a:off x="8142512" y="5487037"/>
              <a:ext cx="357369"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24" name="TextBox 23">
              <a:extLst>
                <a:ext uri="{FF2B5EF4-FFF2-40B4-BE49-F238E27FC236}">
                  <a16:creationId xmlns:a16="http://schemas.microsoft.com/office/drawing/2014/main" id="{F687DC9D-CC07-4E9B-B246-9AA2F40A3CB4}"/>
                </a:ext>
              </a:extLst>
            </p:cNvPr>
            <p:cNvSpPr txBox="1"/>
            <p:nvPr/>
          </p:nvSpPr>
          <p:spPr>
            <a:xfrm>
              <a:off x="8329587" y="5788658"/>
              <a:ext cx="357369" cy="214315"/>
            </a:xfrm>
            <a:prstGeom prst="rect">
              <a:avLst/>
            </a:prstGeom>
            <a:noFill/>
          </p:spPr>
          <p:txBody>
            <a:bodyPr wrap="square" lIns="0" tIns="0" rIns="0" bIns="0" rtlCol="0" anchor="ctr" anchorCtr="0">
              <a:noAutofit/>
            </a:bodyPr>
            <a:lstStyle/>
            <a:p>
              <a:pPr algn="ctr"/>
              <a:r>
                <a:rPr lang="en-US" sz="1600" dirty="0"/>
                <a:t>s2</a:t>
              </a:r>
            </a:p>
          </p:txBody>
        </p:sp>
        <p:sp>
          <p:nvSpPr>
            <p:cNvPr id="25" name="TextBox 24">
              <a:extLst>
                <a:ext uri="{FF2B5EF4-FFF2-40B4-BE49-F238E27FC236}">
                  <a16:creationId xmlns:a16="http://schemas.microsoft.com/office/drawing/2014/main" id="{3358469A-5016-4ABB-9D6A-2A536BC34B04}"/>
                </a:ext>
              </a:extLst>
            </p:cNvPr>
            <p:cNvSpPr txBox="1"/>
            <p:nvPr/>
          </p:nvSpPr>
          <p:spPr>
            <a:xfrm>
              <a:off x="8329586" y="5274797"/>
              <a:ext cx="357369" cy="179963"/>
            </a:xfrm>
            <a:prstGeom prst="rect">
              <a:avLst/>
            </a:prstGeom>
            <a:noFill/>
          </p:spPr>
          <p:txBody>
            <a:bodyPr wrap="square" lIns="0" tIns="0" rIns="0" bIns="0" rtlCol="0" anchor="ctr" anchorCtr="0">
              <a:noAutofit/>
            </a:bodyPr>
            <a:lstStyle/>
            <a:p>
              <a:pPr algn="ctr"/>
              <a:r>
                <a:rPr lang="en-US" sz="1600" dirty="0"/>
                <a:t>s1</a:t>
              </a:r>
            </a:p>
          </p:txBody>
        </p:sp>
      </p:grpSp>
      <p:grpSp>
        <p:nvGrpSpPr>
          <p:cNvPr id="26" name="Group 25">
            <a:extLst>
              <a:ext uri="{FF2B5EF4-FFF2-40B4-BE49-F238E27FC236}">
                <a16:creationId xmlns:a16="http://schemas.microsoft.com/office/drawing/2014/main" id="{F8713462-A9A9-433D-B078-7EDED33B4D7F}"/>
              </a:ext>
            </a:extLst>
          </p:cNvPr>
          <p:cNvGrpSpPr/>
          <p:nvPr/>
        </p:nvGrpSpPr>
        <p:grpSpPr>
          <a:xfrm>
            <a:off x="10022106" y="4334509"/>
            <a:ext cx="744391" cy="739950"/>
            <a:chOff x="8047724" y="5272406"/>
            <a:chExt cx="826942" cy="822008"/>
          </a:xfrm>
        </p:grpSpPr>
        <p:sp>
          <p:nvSpPr>
            <p:cNvPr id="27" name="Rectangle 26">
              <a:extLst>
                <a:ext uri="{FF2B5EF4-FFF2-40B4-BE49-F238E27FC236}">
                  <a16:creationId xmlns:a16="http://schemas.microsoft.com/office/drawing/2014/main" id="{6D1BC68C-8C76-4606-90EA-454914C5CDEF}"/>
                </a:ext>
              </a:extLst>
            </p:cNvPr>
            <p:cNvSpPr/>
            <p:nvPr/>
          </p:nvSpPr>
          <p:spPr>
            <a:xfrm>
              <a:off x="8047724" y="5593079"/>
              <a:ext cx="10266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9BC1976-62E4-49DF-899C-7A380C5FE56A}"/>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DFD5F40-1C85-48D6-A07C-84186554946B}"/>
                </a:ext>
              </a:extLst>
            </p:cNvPr>
            <p:cNvSpPr/>
            <p:nvPr/>
          </p:nvSpPr>
          <p:spPr>
            <a:xfrm>
              <a:off x="8376005" y="6002974"/>
              <a:ext cx="264533"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7389848-A800-4A5F-9A90-0183B34480F6}"/>
                </a:ext>
              </a:extLst>
            </p:cNvPr>
            <p:cNvSpPr txBox="1"/>
            <p:nvPr/>
          </p:nvSpPr>
          <p:spPr>
            <a:xfrm>
              <a:off x="8142512" y="5487037"/>
              <a:ext cx="357366"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31" name="TextBox 30">
              <a:extLst>
                <a:ext uri="{FF2B5EF4-FFF2-40B4-BE49-F238E27FC236}">
                  <a16:creationId xmlns:a16="http://schemas.microsoft.com/office/drawing/2014/main" id="{57CA1BAA-563E-4FF9-AA29-DF284B6C8B5E}"/>
                </a:ext>
              </a:extLst>
            </p:cNvPr>
            <p:cNvSpPr txBox="1"/>
            <p:nvPr/>
          </p:nvSpPr>
          <p:spPr>
            <a:xfrm>
              <a:off x="8329587" y="5788658"/>
              <a:ext cx="357369" cy="214315"/>
            </a:xfrm>
            <a:prstGeom prst="rect">
              <a:avLst/>
            </a:prstGeom>
            <a:noFill/>
          </p:spPr>
          <p:txBody>
            <a:bodyPr wrap="square" lIns="0" tIns="0" rIns="0" bIns="0" rtlCol="0" anchor="ctr" anchorCtr="0">
              <a:noAutofit/>
            </a:bodyPr>
            <a:lstStyle/>
            <a:p>
              <a:pPr algn="ctr"/>
              <a:r>
                <a:rPr lang="en-US" sz="1600" dirty="0"/>
                <a:t>s3</a:t>
              </a:r>
            </a:p>
          </p:txBody>
        </p:sp>
        <p:sp>
          <p:nvSpPr>
            <p:cNvPr id="32" name="TextBox 31">
              <a:extLst>
                <a:ext uri="{FF2B5EF4-FFF2-40B4-BE49-F238E27FC236}">
                  <a16:creationId xmlns:a16="http://schemas.microsoft.com/office/drawing/2014/main" id="{6C464B56-CC47-4B72-A26E-149D6C512534}"/>
                </a:ext>
              </a:extLst>
            </p:cNvPr>
            <p:cNvSpPr txBox="1"/>
            <p:nvPr/>
          </p:nvSpPr>
          <p:spPr>
            <a:xfrm>
              <a:off x="8329586" y="5274797"/>
              <a:ext cx="357369" cy="179963"/>
            </a:xfrm>
            <a:prstGeom prst="rect">
              <a:avLst/>
            </a:prstGeom>
            <a:noFill/>
          </p:spPr>
          <p:txBody>
            <a:bodyPr wrap="square" lIns="0" tIns="0" rIns="0" bIns="0" rtlCol="0" anchor="ctr" anchorCtr="0">
              <a:noAutofit/>
            </a:bodyPr>
            <a:lstStyle/>
            <a:p>
              <a:pPr algn="ctr"/>
              <a:r>
                <a:rPr lang="en-US" sz="1600" dirty="0"/>
                <a:t>s2</a:t>
              </a:r>
            </a:p>
          </p:txBody>
        </p:sp>
      </p:grpSp>
      <p:grpSp>
        <p:nvGrpSpPr>
          <p:cNvPr id="33" name="Group 32">
            <a:extLst>
              <a:ext uri="{FF2B5EF4-FFF2-40B4-BE49-F238E27FC236}">
                <a16:creationId xmlns:a16="http://schemas.microsoft.com/office/drawing/2014/main" id="{EE007C68-0D34-4A03-8FD7-5A09A4C484BA}"/>
              </a:ext>
            </a:extLst>
          </p:cNvPr>
          <p:cNvGrpSpPr/>
          <p:nvPr/>
        </p:nvGrpSpPr>
        <p:grpSpPr>
          <a:xfrm>
            <a:off x="10019671" y="5074458"/>
            <a:ext cx="746826" cy="658495"/>
            <a:chOff x="8045019" y="5272406"/>
            <a:chExt cx="829647" cy="731520"/>
          </a:xfrm>
        </p:grpSpPr>
        <p:sp>
          <p:nvSpPr>
            <p:cNvPr id="34" name="Rectangle 33">
              <a:extLst>
                <a:ext uri="{FF2B5EF4-FFF2-40B4-BE49-F238E27FC236}">
                  <a16:creationId xmlns:a16="http://schemas.microsoft.com/office/drawing/2014/main" id="{3670AA52-FA77-4876-83D6-100A5A8BA2D5}"/>
                </a:ext>
              </a:extLst>
            </p:cNvPr>
            <p:cNvSpPr/>
            <p:nvPr/>
          </p:nvSpPr>
          <p:spPr>
            <a:xfrm>
              <a:off x="8045019" y="5587125"/>
              <a:ext cx="10266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E9E5B05-D76A-4AAE-960C-000C6FB0C682}"/>
                </a:ext>
              </a:extLst>
            </p:cNvPr>
            <p:cNvSpPr/>
            <p:nvPr/>
          </p:nvSpPr>
          <p:spPr>
            <a:xfrm>
              <a:off x="8143146" y="5272406"/>
              <a:ext cx="73152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343CDA8-1D80-42E6-9927-825C2FD78835}"/>
                </a:ext>
              </a:extLst>
            </p:cNvPr>
            <p:cNvSpPr txBox="1"/>
            <p:nvPr/>
          </p:nvSpPr>
          <p:spPr>
            <a:xfrm>
              <a:off x="8142512" y="5487037"/>
              <a:ext cx="357366"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9" name="TextBox 38">
              <a:extLst>
                <a:ext uri="{FF2B5EF4-FFF2-40B4-BE49-F238E27FC236}">
                  <a16:creationId xmlns:a16="http://schemas.microsoft.com/office/drawing/2014/main" id="{BC83E7D5-C034-40BF-B36D-2CD84541647B}"/>
                </a:ext>
              </a:extLst>
            </p:cNvPr>
            <p:cNvSpPr txBox="1"/>
            <p:nvPr/>
          </p:nvSpPr>
          <p:spPr>
            <a:xfrm>
              <a:off x="8329586" y="5274797"/>
              <a:ext cx="357369" cy="179963"/>
            </a:xfrm>
            <a:prstGeom prst="rect">
              <a:avLst/>
            </a:prstGeom>
            <a:noFill/>
          </p:spPr>
          <p:txBody>
            <a:bodyPr wrap="square" lIns="0" tIns="0" rIns="0" bIns="0" rtlCol="0" anchor="ctr" anchorCtr="0">
              <a:noAutofit/>
            </a:bodyPr>
            <a:lstStyle/>
            <a:p>
              <a:pPr algn="ctr"/>
              <a:r>
                <a:rPr lang="en-US" sz="1600" dirty="0"/>
                <a:t>s3</a:t>
              </a:r>
            </a:p>
          </p:txBody>
        </p:sp>
      </p:grpSp>
      <p:grpSp>
        <p:nvGrpSpPr>
          <p:cNvPr id="43" name="Group 42">
            <a:extLst>
              <a:ext uri="{FF2B5EF4-FFF2-40B4-BE49-F238E27FC236}">
                <a16:creationId xmlns:a16="http://schemas.microsoft.com/office/drawing/2014/main" id="{A502A0E9-1F9E-441D-81C7-CFE802F4A4C4}"/>
              </a:ext>
            </a:extLst>
          </p:cNvPr>
          <p:cNvGrpSpPr/>
          <p:nvPr/>
        </p:nvGrpSpPr>
        <p:grpSpPr>
          <a:xfrm>
            <a:off x="9284520" y="2785015"/>
            <a:ext cx="741380" cy="821404"/>
            <a:chOff x="8051070" y="5181918"/>
            <a:chExt cx="823597" cy="912495"/>
          </a:xfrm>
        </p:grpSpPr>
        <p:sp>
          <p:nvSpPr>
            <p:cNvPr id="44" name="Rectangle 43">
              <a:extLst>
                <a:ext uri="{FF2B5EF4-FFF2-40B4-BE49-F238E27FC236}">
                  <a16:creationId xmlns:a16="http://schemas.microsoft.com/office/drawing/2014/main" id="{337B6501-CEC7-4D38-9DAA-8CF906DC9036}"/>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9B76955-5690-4571-8065-FC653AF4ACC7}"/>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7619C3F3-FA6B-477D-B4A0-B2E2F807A106}"/>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chemeClr val="accent1"/>
                  </a:solidFill>
                </a:rPr>
                <a:t>10</a:t>
              </a:r>
            </a:p>
          </p:txBody>
        </p:sp>
        <p:sp>
          <p:nvSpPr>
            <p:cNvPr id="48" name="Rectangle 47">
              <a:extLst>
                <a:ext uri="{FF2B5EF4-FFF2-40B4-BE49-F238E27FC236}">
                  <a16:creationId xmlns:a16="http://schemas.microsoft.com/office/drawing/2014/main" id="{18AE7B7F-3A0E-4059-AF54-94CDD654921C}"/>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8F880ADC-5974-43E9-A490-266CB1806907}"/>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chemeClr val="accent1"/>
                  </a:solidFill>
                </a:rPr>
                <a:t>101</a:t>
              </a:r>
            </a:p>
          </p:txBody>
        </p:sp>
        <p:sp>
          <p:nvSpPr>
            <p:cNvPr id="51" name="TextBox 50">
              <a:extLst>
                <a:ext uri="{FF2B5EF4-FFF2-40B4-BE49-F238E27FC236}">
                  <a16:creationId xmlns:a16="http://schemas.microsoft.com/office/drawing/2014/main" id="{55A8E8AD-FEC0-4E05-A5D7-6FB33BBBDD5C}"/>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52" name="Rectangle 51">
              <a:extLst>
                <a:ext uri="{FF2B5EF4-FFF2-40B4-BE49-F238E27FC236}">
                  <a16:creationId xmlns:a16="http://schemas.microsoft.com/office/drawing/2014/main" id="{2D231AE3-4892-4862-AE88-001B5B041479}"/>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3A2B5552-CE86-4EDC-AC26-CC4F3730EEA6}"/>
              </a:ext>
            </a:extLst>
          </p:cNvPr>
          <p:cNvGrpSpPr/>
          <p:nvPr/>
        </p:nvGrpSpPr>
        <p:grpSpPr>
          <a:xfrm>
            <a:off x="8545151" y="2785015"/>
            <a:ext cx="741380" cy="821404"/>
            <a:chOff x="8051070" y="5181918"/>
            <a:chExt cx="823597" cy="912495"/>
          </a:xfrm>
        </p:grpSpPr>
        <p:sp>
          <p:nvSpPr>
            <p:cNvPr id="54" name="Rectangle 53">
              <a:extLst>
                <a:ext uri="{FF2B5EF4-FFF2-40B4-BE49-F238E27FC236}">
                  <a16:creationId xmlns:a16="http://schemas.microsoft.com/office/drawing/2014/main" id="{F8413D06-7E72-4DEA-92AC-1405E9DCC032}"/>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2ADEC80-0E51-45EE-B9FF-E65A08A0DAB4}"/>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5AD7FD8C-443F-4586-8778-A97548AD0CB2}"/>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57" name="Rectangle 56">
              <a:extLst>
                <a:ext uri="{FF2B5EF4-FFF2-40B4-BE49-F238E27FC236}">
                  <a16:creationId xmlns:a16="http://schemas.microsoft.com/office/drawing/2014/main" id="{9BD8312F-ADE5-4C1A-8567-55A56B0E07BB}"/>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E3383CFE-0BD2-47E2-882E-2DA46A64925C}"/>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chemeClr val="accent1"/>
                  </a:solidFill>
                </a:rPr>
                <a:t>10</a:t>
              </a:r>
            </a:p>
          </p:txBody>
        </p:sp>
        <p:sp>
          <p:nvSpPr>
            <p:cNvPr id="59" name="TextBox 58">
              <a:extLst>
                <a:ext uri="{FF2B5EF4-FFF2-40B4-BE49-F238E27FC236}">
                  <a16:creationId xmlns:a16="http://schemas.microsoft.com/office/drawing/2014/main" id="{6B3522F2-3043-466D-B4DD-0E2131DDB5C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1"/>
                  </a:solidFill>
                </a:rPr>
                <a:t>0</a:t>
              </a:r>
            </a:p>
          </p:txBody>
        </p:sp>
        <p:sp>
          <p:nvSpPr>
            <p:cNvPr id="60" name="Rectangle 59">
              <a:extLst>
                <a:ext uri="{FF2B5EF4-FFF2-40B4-BE49-F238E27FC236}">
                  <a16:creationId xmlns:a16="http://schemas.microsoft.com/office/drawing/2014/main" id="{29B1E18A-F502-4466-8BEE-42A1A5F3B2A9}"/>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12DA7FBA-EAED-4703-8B65-7B12127FA1CE}"/>
              </a:ext>
            </a:extLst>
          </p:cNvPr>
          <p:cNvGrpSpPr/>
          <p:nvPr/>
        </p:nvGrpSpPr>
        <p:grpSpPr>
          <a:xfrm>
            <a:off x="7809699" y="2785015"/>
            <a:ext cx="735660" cy="821404"/>
            <a:chOff x="8057423" y="5181918"/>
            <a:chExt cx="817243" cy="912495"/>
          </a:xfrm>
        </p:grpSpPr>
        <p:sp>
          <p:nvSpPr>
            <p:cNvPr id="62" name="Rectangle 61">
              <a:extLst>
                <a:ext uri="{FF2B5EF4-FFF2-40B4-BE49-F238E27FC236}">
                  <a16:creationId xmlns:a16="http://schemas.microsoft.com/office/drawing/2014/main" id="{80DDDB82-B295-48EF-8004-11589A735E8E}"/>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2A167C6-A285-4061-9ED5-21D44D0CD95A}"/>
                </a:ext>
              </a:extLst>
            </p:cNvPr>
            <p:cNvSpPr/>
            <p:nvPr/>
          </p:nvSpPr>
          <p:spPr>
            <a:xfrm>
              <a:off x="8057423" y="5591440"/>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55754195-955E-4ADF-BEC3-5554B42CBEED}"/>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67" name="TextBox 66">
              <a:extLst>
                <a:ext uri="{FF2B5EF4-FFF2-40B4-BE49-F238E27FC236}">
                  <a16:creationId xmlns:a16="http://schemas.microsoft.com/office/drawing/2014/main" id="{6E711341-2613-46E6-B624-4757C7991FE2}"/>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1"/>
                  </a:solidFill>
                </a:rPr>
                <a:t>1</a:t>
              </a:r>
            </a:p>
          </p:txBody>
        </p:sp>
        <p:sp>
          <p:nvSpPr>
            <p:cNvPr id="68" name="Rectangle 67">
              <a:extLst>
                <a:ext uri="{FF2B5EF4-FFF2-40B4-BE49-F238E27FC236}">
                  <a16:creationId xmlns:a16="http://schemas.microsoft.com/office/drawing/2014/main" id="{25F45B22-0F19-4E3A-99F6-497E2A1A277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DB38007B-9A07-45FE-8ACD-094628C85BDA}"/>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FD36B429-58F2-4333-A128-B0B4F37FE43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t>n</a:t>
              </a:r>
            </a:p>
          </p:txBody>
        </p:sp>
      </p:grpSp>
      <p:grpSp>
        <p:nvGrpSpPr>
          <p:cNvPr id="71" name="Group 70">
            <a:extLst>
              <a:ext uri="{FF2B5EF4-FFF2-40B4-BE49-F238E27FC236}">
                <a16:creationId xmlns:a16="http://schemas.microsoft.com/office/drawing/2014/main" id="{7A12AF58-1570-4338-9E35-E6BCE25F132A}"/>
              </a:ext>
            </a:extLst>
          </p:cNvPr>
          <p:cNvGrpSpPr/>
          <p:nvPr/>
        </p:nvGrpSpPr>
        <p:grpSpPr>
          <a:xfrm>
            <a:off x="9280335" y="3604619"/>
            <a:ext cx="741773" cy="738905"/>
            <a:chOff x="8050633" y="5272406"/>
            <a:chExt cx="824034" cy="820847"/>
          </a:xfrm>
        </p:grpSpPr>
        <p:sp>
          <p:nvSpPr>
            <p:cNvPr id="72" name="Rectangle 71">
              <a:extLst>
                <a:ext uri="{FF2B5EF4-FFF2-40B4-BE49-F238E27FC236}">
                  <a16:creationId xmlns:a16="http://schemas.microsoft.com/office/drawing/2014/main" id="{DCA26CA3-9B47-4E6C-8E1D-E29DFFDEAD88}"/>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FC00A39-19E3-463A-B9DC-E472C7304093}"/>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AF43D6C1-AF2D-45A3-A11C-91F3167046B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77" name="Rectangle 76">
              <a:extLst>
                <a:ext uri="{FF2B5EF4-FFF2-40B4-BE49-F238E27FC236}">
                  <a16:creationId xmlns:a16="http://schemas.microsoft.com/office/drawing/2014/main" id="{79412BD9-5DA3-4184-AA7E-ACDE57383BE1}"/>
                </a:ext>
              </a:extLst>
            </p:cNvPr>
            <p:cNvSpPr/>
            <p:nvPr/>
          </p:nvSpPr>
          <p:spPr>
            <a:xfrm>
              <a:off x="8465893" y="6002973"/>
              <a:ext cx="87297" cy="90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362C0E85-93AB-4877-BC9C-4529BC99CFDC}"/>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grpSp>
      <p:grpSp>
        <p:nvGrpSpPr>
          <p:cNvPr id="80" name="Group 79">
            <a:extLst>
              <a:ext uri="{FF2B5EF4-FFF2-40B4-BE49-F238E27FC236}">
                <a16:creationId xmlns:a16="http://schemas.microsoft.com/office/drawing/2014/main" id="{DA9E2D81-F3F1-4FF4-9176-DDAA61FA2000}"/>
              </a:ext>
            </a:extLst>
          </p:cNvPr>
          <p:cNvGrpSpPr/>
          <p:nvPr/>
        </p:nvGrpSpPr>
        <p:grpSpPr>
          <a:xfrm>
            <a:off x="8540910" y="3604141"/>
            <a:ext cx="744387" cy="739949"/>
            <a:chOff x="8047729" y="5272406"/>
            <a:chExt cx="826938" cy="822007"/>
          </a:xfrm>
        </p:grpSpPr>
        <p:sp>
          <p:nvSpPr>
            <p:cNvPr id="81" name="Rectangle 80">
              <a:extLst>
                <a:ext uri="{FF2B5EF4-FFF2-40B4-BE49-F238E27FC236}">
                  <a16:creationId xmlns:a16="http://schemas.microsoft.com/office/drawing/2014/main" id="{C2DA11FA-1F1C-4BE7-A083-FBA69397ED37}"/>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C0E79DF-3147-4926-BDE3-BFC765AE2509}"/>
                </a:ext>
              </a:extLst>
            </p:cNvPr>
            <p:cNvSpPr/>
            <p:nvPr/>
          </p:nvSpPr>
          <p:spPr>
            <a:xfrm>
              <a:off x="8047729" y="5591440"/>
              <a:ext cx="9699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BE522F55-5C0A-4E1F-95AB-7B968733EBF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84" name="Rectangle 83">
              <a:extLst>
                <a:ext uri="{FF2B5EF4-FFF2-40B4-BE49-F238E27FC236}">
                  <a16:creationId xmlns:a16="http://schemas.microsoft.com/office/drawing/2014/main" id="{CADA06F0-5BC0-426B-99B7-EE73EA4809B3}"/>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BCD2A462-62BC-4154-B057-BD379D37EDB0}"/>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grpSp>
      <p:grpSp>
        <p:nvGrpSpPr>
          <p:cNvPr id="86" name="Group 85">
            <a:extLst>
              <a:ext uri="{FF2B5EF4-FFF2-40B4-BE49-F238E27FC236}">
                <a16:creationId xmlns:a16="http://schemas.microsoft.com/office/drawing/2014/main" id="{F65E126D-9AE0-475F-A4D5-5A30CD4FD44A}"/>
              </a:ext>
            </a:extLst>
          </p:cNvPr>
          <p:cNvGrpSpPr/>
          <p:nvPr/>
        </p:nvGrpSpPr>
        <p:grpSpPr>
          <a:xfrm>
            <a:off x="7809699" y="3606523"/>
            <a:ext cx="735661" cy="740878"/>
            <a:chOff x="8057423" y="5271374"/>
            <a:chExt cx="817244" cy="823039"/>
          </a:xfrm>
        </p:grpSpPr>
        <p:sp>
          <p:nvSpPr>
            <p:cNvPr id="87" name="Rectangle 86">
              <a:extLst>
                <a:ext uri="{FF2B5EF4-FFF2-40B4-BE49-F238E27FC236}">
                  <a16:creationId xmlns:a16="http://schemas.microsoft.com/office/drawing/2014/main" id="{E7CA2D7F-6388-4E19-A00B-DE1D3290C56B}"/>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BB58ABA-3D69-4C78-A1D5-9A039E9CF3B2}"/>
                </a:ext>
              </a:extLst>
            </p:cNvPr>
            <p:cNvSpPr/>
            <p:nvPr/>
          </p:nvSpPr>
          <p:spPr>
            <a:xfrm>
              <a:off x="8057423" y="5489570"/>
              <a:ext cx="87297" cy="301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3B9A40F8-27DC-49C6-81F1-49F44AB94B44}"/>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90" name="Rectangle 89">
              <a:extLst>
                <a:ext uri="{FF2B5EF4-FFF2-40B4-BE49-F238E27FC236}">
                  <a16:creationId xmlns:a16="http://schemas.microsoft.com/office/drawing/2014/main" id="{EE78F820-C96E-4BDD-9121-920C57148DB6}"/>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19E87404-BCDD-4575-8BAF-3EF208BABF87}"/>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92" name="TextBox 91">
              <a:extLst>
                <a:ext uri="{FF2B5EF4-FFF2-40B4-BE49-F238E27FC236}">
                  <a16:creationId xmlns:a16="http://schemas.microsoft.com/office/drawing/2014/main" id="{F08EA59E-6CA1-4CD1-9DCF-C6B795DAF97B}"/>
                </a:ext>
              </a:extLst>
            </p:cNvPr>
            <p:cNvSpPr txBox="1"/>
            <p:nvPr/>
          </p:nvSpPr>
          <p:spPr>
            <a:xfrm>
              <a:off x="8337445" y="5271374"/>
              <a:ext cx="349362" cy="273526"/>
            </a:xfrm>
            <a:prstGeom prst="rect">
              <a:avLst/>
            </a:prstGeom>
            <a:noFill/>
          </p:spPr>
          <p:txBody>
            <a:bodyPr wrap="square" lIns="0" tIns="0" rIns="0" bIns="0" rtlCol="0">
              <a:spAutoFit/>
            </a:bodyPr>
            <a:lstStyle/>
            <a:p>
              <a:pPr algn="ctr"/>
              <a:r>
                <a:rPr lang="en-US" sz="1600" dirty="0"/>
                <a:t>n</a:t>
              </a:r>
            </a:p>
          </p:txBody>
        </p:sp>
      </p:grpSp>
      <p:grpSp>
        <p:nvGrpSpPr>
          <p:cNvPr id="93" name="Group 92">
            <a:extLst>
              <a:ext uri="{FF2B5EF4-FFF2-40B4-BE49-F238E27FC236}">
                <a16:creationId xmlns:a16="http://schemas.microsoft.com/office/drawing/2014/main" id="{4A6C79F2-2DB0-4B8F-AD62-1B4BB97A8807}"/>
              </a:ext>
            </a:extLst>
          </p:cNvPr>
          <p:cNvGrpSpPr/>
          <p:nvPr/>
        </p:nvGrpSpPr>
        <p:grpSpPr>
          <a:xfrm>
            <a:off x="7068810" y="3523154"/>
            <a:ext cx="741380" cy="821404"/>
            <a:chOff x="8051070" y="5181918"/>
            <a:chExt cx="823597" cy="912495"/>
          </a:xfrm>
        </p:grpSpPr>
        <p:sp>
          <p:nvSpPr>
            <p:cNvPr id="94" name="Rectangle 93">
              <a:extLst>
                <a:ext uri="{FF2B5EF4-FFF2-40B4-BE49-F238E27FC236}">
                  <a16:creationId xmlns:a16="http://schemas.microsoft.com/office/drawing/2014/main" id="{92CE492A-1023-46E4-BC79-AD809CF496E8}"/>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3F6E828B-2CEB-42CF-9198-A99BE8CE49E6}"/>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B36E5095-B688-407B-B4B4-98B0447D086E}"/>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rgbClr val="C00000"/>
                  </a:solidFill>
                </a:rPr>
                <a:t>01</a:t>
              </a:r>
            </a:p>
          </p:txBody>
        </p:sp>
        <p:sp>
          <p:nvSpPr>
            <p:cNvPr id="97" name="Rectangle 96">
              <a:extLst>
                <a:ext uri="{FF2B5EF4-FFF2-40B4-BE49-F238E27FC236}">
                  <a16:creationId xmlns:a16="http://schemas.microsoft.com/office/drawing/2014/main" id="{D3CAED35-6AB1-4F71-9160-949165BAFEF9}"/>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8CFB2AEA-81F0-4B0A-BA94-45BBBA9BD839}"/>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rgbClr val="C00000"/>
                  </a:solidFill>
                </a:rPr>
                <a:t>011</a:t>
              </a:r>
            </a:p>
          </p:txBody>
        </p:sp>
        <p:sp>
          <p:nvSpPr>
            <p:cNvPr id="99" name="TextBox 98">
              <a:extLst>
                <a:ext uri="{FF2B5EF4-FFF2-40B4-BE49-F238E27FC236}">
                  <a16:creationId xmlns:a16="http://schemas.microsoft.com/office/drawing/2014/main" id="{DD104439-2F90-4311-91E9-E530C0FB563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00" name="Rectangle 99">
              <a:extLst>
                <a:ext uri="{FF2B5EF4-FFF2-40B4-BE49-F238E27FC236}">
                  <a16:creationId xmlns:a16="http://schemas.microsoft.com/office/drawing/2014/main" id="{52F8C25D-1BF1-41B0-9773-4BFC7577510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8335879A-A2E4-40FE-A47E-0089BCAED2AE}"/>
              </a:ext>
            </a:extLst>
          </p:cNvPr>
          <p:cNvGrpSpPr/>
          <p:nvPr/>
        </p:nvGrpSpPr>
        <p:grpSpPr>
          <a:xfrm>
            <a:off x="6329441" y="3523154"/>
            <a:ext cx="741380" cy="821404"/>
            <a:chOff x="8051070" y="5181918"/>
            <a:chExt cx="823597" cy="912495"/>
          </a:xfrm>
        </p:grpSpPr>
        <p:sp>
          <p:nvSpPr>
            <p:cNvPr id="102" name="Rectangle 101">
              <a:extLst>
                <a:ext uri="{FF2B5EF4-FFF2-40B4-BE49-F238E27FC236}">
                  <a16:creationId xmlns:a16="http://schemas.microsoft.com/office/drawing/2014/main" id="{285341FF-DB78-4902-AF16-2C16B40566EF}"/>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D323265-AB7A-4348-AFB8-A2BEF729B84A}"/>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2B7FF1C7-33C9-4047-BDCE-66C81D909B7D}"/>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05" name="Rectangle 104">
              <a:extLst>
                <a:ext uri="{FF2B5EF4-FFF2-40B4-BE49-F238E27FC236}">
                  <a16:creationId xmlns:a16="http://schemas.microsoft.com/office/drawing/2014/main" id="{237673A4-6AF6-4437-8EA7-D04C11C15838}"/>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ECF2792-1A16-46DF-9915-DD0863E19E18}"/>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rgbClr val="C00000"/>
                  </a:solidFill>
                </a:rPr>
                <a:t>01</a:t>
              </a:r>
            </a:p>
          </p:txBody>
        </p:sp>
        <p:sp>
          <p:nvSpPr>
            <p:cNvPr id="107" name="TextBox 106">
              <a:extLst>
                <a:ext uri="{FF2B5EF4-FFF2-40B4-BE49-F238E27FC236}">
                  <a16:creationId xmlns:a16="http://schemas.microsoft.com/office/drawing/2014/main" id="{D0C356CB-EF5C-4447-BD8A-1577020E7D97}"/>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08" name="Rectangle 107">
              <a:extLst>
                <a:ext uri="{FF2B5EF4-FFF2-40B4-BE49-F238E27FC236}">
                  <a16:creationId xmlns:a16="http://schemas.microsoft.com/office/drawing/2014/main" id="{D37A9688-1FFB-4452-A009-44060986650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a:extLst>
              <a:ext uri="{FF2B5EF4-FFF2-40B4-BE49-F238E27FC236}">
                <a16:creationId xmlns:a16="http://schemas.microsoft.com/office/drawing/2014/main" id="{B9A22D1C-1EF4-43E7-A1E8-07523277EC0C}"/>
              </a:ext>
            </a:extLst>
          </p:cNvPr>
          <p:cNvGrpSpPr/>
          <p:nvPr/>
        </p:nvGrpSpPr>
        <p:grpSpPr>
          <a:xfrm>
            <a:off x="5585269" y="3523154"/>
            <a:ext cx="744383" cy="821404"/>
            <a:chOff x="8047733" y="5181918"/>
            <a:chExt cx="826933" cy="912495"/>
          </a:xfrm>
        </p:grpSpPr>
        <p:sp>
          <p:nvSpPr>
            <p:cNvPr id="110" name="Rectangle 109">
              <a:extLst>
                <a:ext uri="{FF2B5EF4-FFF2-40B4-BE49-F238E27FC236}">
                  <a16:creationId xmlns:a16="http://schemas.microsoft.com/office/drawing/2014/main" id="{FF9BA82D-04AF-4D39-B047-2E5A21D796DC}"/>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5873F6F-BDD3-4410-ABE4-63B51E988F98}"/>
                </a:ext>
              </a:extLst>
            </p:cNvPr>
            <p:cNvSpPr/>
            <p:nvPr/>
          </p:nvSpPr>
          <p:spPr>
            <a:xfrm>
              <a:off x="8047733" y="5591440"/>
              <a:ext cx="9698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extBox 111">
              <a:extLst>
                <a:ext uri="{FF2B5EF4-FFF2-40B4-BE49-F238E27FC236}">
                  <a16:creationId xmlns:a16="http://schemas.microsoft.com/office/drawing/2014/main" id="{D472E3D6-C5E7-4B04-A356-A9646B9715E9}"/>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13" name="TextBox 112">
              <a:extLst>
                <a:ext uri="{FF2B5EF4-FFF2-40B4-BE49-F238E27FC236}">
                  <a16:creationId xmlns:a16="http://schemas.microsoft.com/office/drawing/2014/main" id="{54F25E4A-A3A5-46EE-A0B5-5F91A82034DA}"/>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14" name="Rectangle 113">
              <a:extLst>
                <a:ext uri="{FF2B5EF4-FFF2-40B4-BE49-F238E27FC236}">
                  <a16:creationId xmlns:a16="http://schemas.microsoft.com/office/drawing/2014/main" id="{7AF3F51B-937E-4D55-8882-B53EBF84BF5F}"/>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177A8973-5916-4C8A-8E11-F8CD18B35692}"/>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49DB595E-BA36-402A-B013-198F1E46949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t>n</a:t>
              </a:r>
            </a:p>
          </p:txBody>
        </p:sp>
      </p:grpSp>
      <p:grpSp>
        <p:nvGrpSpPr>
          <p:cNvPr id="117" name="Group 116">
            <a:extLst>
              <a:ext uri="{FF2B5EF4-FFF2-40B4-BE49-F238E27FC236}">
                <a16:creationId xmlns:a16="http://schemas.microsoft.com/office/drawing/2014/main" id="{278EC8F8-AF91-4232-9277-9AE92D13314C}"/>
              </a:ext>
            </a:extLst>
          </p:cNvPr>
          <p:cNvGrpSpPr/>
          <p:nvPr/>
        </p:nvGrpSpPr>
        <p:grpSpPr>
          <a:xfrm>
            <a:off x="7068814" y="2781809"/>
            <a:ext cx="741768" cy="739950"/>
            <a:chOff x="8050638" y="5181918"/>
            <a:chExt cx="824028" cy="822008"/>
          </a:xfrm>
        </p:grpSpPr>
        <p:sp>
          <p:nvSpPr>
            <p:cNvPr id="118" name="Rectangle 117">
              <a:extLst>
                <a:ext uri="{FF2B5EF4-FFF2-40B4-BE49-F238E27FC236}">
                  <a16:creationId xmlns:a16="http://schemas.microsoft.com/office/drawing/2014/main" id="{F10BDBF3-D3EB-47BB-AA27-1492E18C6D4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26F8E9F-E292-4604-AD1B-2124670A6C5F}"/>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A8A72968-9865-4F5C-A759-CF12114968B0}"/>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22" name="Rectangle 121">
              <a:extLst>
                <a:ext uri="{FF2B5EF4-FFF2-40B4-BE49-F238E27FC236}">
                  <a16:creationId xmlns:a16="http://schemas.microsoft.com/office/drawing/2014/main" id="{EEA3554A-4DA3-4A47-A167-4A0639947422}"/>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A2BE63E3-2546-4EBA-8272-157C50D2DC3F}"/>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grpSp>
      <p:grpSp>
        <p:nvGrpSpPr>
          <p:cNvPr id="125" name="Group 124">
            <a:extLst>
              <a:ext uri="{FF2B5EF4-FFF2-40B4-BE49-F238E27FC236}">
                <a16:creationId xmlns:a16="http://schemas.microsoft.com/office/drawing/2014/main" id="{017CA808-662A-4DFC-A3FA-011009505BAA}"/>
              </a:ext>
            </a:extLst>
          </p:cNvPr>
          <p:cNvGrpSpPr/>
          <p:nvPr/>
        </p:nvGrpSpPr>
        <p:grpSpPr>
          <a:xfrm>
            <a:off x="6328560" y="2785015"/>
            <a:ext cx="743738" cy="739950"/>
            <a:chOff x="8048449" y="5181918"/>
            <a:chExt cx="826217" cy="822008"/>
          </a:xfrm>
        </p:grpSpPr>
        <p:sp>
          <p:nvSpPr>
            <p:cNvPr id="126" name="Rectangle 125">
              <a:extLst>
                <a:ext uri="{FF2B5EF4-FFF2-40B4-BE49-F238E27FC236}">
                  <a16:creationId xmlns:a16="http://schemas.microsoft.com/office/drawing/2014/main" id="{6673F629-FF2B-4279-87CD-2130DAA9280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4097A755-2CA0-4C2D-BABE-7B3F1D5046A4}"/>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extBox 127">
              <a:extLst>
                <a:ext uri="{FF2B5EF4-FFF2-40B4-BE49-F238E27FC236}">
                  <a16:creationId xmlns:a16="http://schemas.microsoft.com/office/drawing/2014/main" id="{D86C2F0F-DB00-485A-9F5A-870A6F8F812E}"/>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sp>
          <p:nvSpPr>
            <p:cNvPr id="129" name="Rectangle 128">
              <a:extLst>
                <a:ext uri="{FF2B5EF4-FFF2-40B4-BE49-F238E27FC236}">
                  <a16:creationId xmlns:a16="http://schemas.microsoft.com/office/drawing/2014/main" id="{A7F8E7B7-DC5B-467E-AF77-453F4C1859BF}"/>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TextBox 129">
              <a:extLst>
                <a:ext uri="{FF2B5EF4-FFF2-40B4-BE49-F238E27FC236}">
                  <a16:creationId xmlns:a16="http://schemas.microsoft.com/office/drawing/2014/main" id="{66FF1AA8-8C01-447C-AD82-F34F871EB652}"/>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rgbClr val="C00000"/>
                  </a:solidFill>
                </a:rPr>
                <a:t>1</a:t>
              </a:r>
            </a:p>
          </p:txBody>
        </p:sp>
      </p:grpSp>
      <p:grpSp>
        <p:nvGrpSpPr>
          <p:cNvPr id="131" name="Group 130">
            <a:extLst>
              <a:ext uri="{FF2B5EF4-FFF2-40B4-BE49-F238E27FC236}">
                <a16:creationId xmlns:a16="http://schemas.microsoft.com/office/drawing/2014/main" id="{53D92CD4-D6A1-4093-898B-16AB5701FFD8}"/>
              </a:ext>
            </a:extLst>
          </p:cNvPr>
          <p:cNvGrpSpPr/>
          <p:nvPr/>
        </p:nvGrpSpPr>
        <p:grpSpPr>
          <a:xfrm>
            <a:off x="5585701" y="2779611"/>
            <a:ext cx="743738" cy="739950"/>
            <a:chOff x="8048449" y="5181918"/>
            <a:chExt cx="826217" cy="822008"/>
          </a:xfrm>
        </p:grpSpPr>
        <p:sp>
          <p:nvSpPr>
            <p:cNvPr id="132" name="Rectangle 131">
              <a:extLst>
                <a:ext uri="{FF2B5EF4-FFF2-40B4-BE49-F238E27FC236}">
                  <a16:creationId xmlns:a16="http://schemas.microsoft.com/office/drawing/2014/main" id="{DEA796EA-9C3B-4D5E-B68D-BCE1BC3EDE3D}"/>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9AC018F-2E97-4E3D-9A1E-24723C8A0E0F}"/>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a:extLst>
                <a:ext uri="{FF2B5EF4-FFF2-40B4-BE49-F238E27FC236}">
                  <a16:creationId xmlns:a16="http://schemas.microsoft.com/office/drawing/2014/main" id="{176D00A6-EE90-4AA8-9ED9-4945B0EAB11F}"/>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rgbClr val="C00000"/>
                  </a:solidFill>
                </a:rPr>
                <a:t>0</a:t>
              </a:r>
            </a:p>
          </p:txBody>
        </p:sp>
        <p:sp>
          <p:nvSpPr>
            <p:cNvPr id="135" name="Rectangle 134">
              <a:extLst>
                <a:ext uri="{FF2B5EF4-FFF2-40B4-BE49-F238E27FC236}">
                  <a16:creationId xmlns:a16="http://schemas.microsoft.com/office/drawing/2014/main" id="{5E71293B-1CF0-4B28-825D-11699ADB5A06}"/>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A37903C0-9CB6-4E85-800F-2CC9E6FF541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rgbClr val="C00000"/>
                  </a:solidFill>
                </a:rPr>
                <a:t>0</a:t>
              </a:r>
            </a:p>
          </p:txBody>
        </p:sp>
      </p:grpSp>
      <p:grpSp>
        <p:nvGrpSpPr>
          <p:cNvPr id="256" name="Group 255">
            <a:extLst>
              <a:ext uri="{FF2B5EF4-FFF2-40B4-BE49-F238E27FC236}">
                <a16:creationId xmlns:a16="http://schemas.microsoft.com/office/drawing/2014/main" id="{9150372B-F56F-4D5F-ACD6-847415434442}"/>
              </a:ext>
            </a:extLst>
          </p:cNvPr>
          <p:cNvGrpSpPr/>
          <p:nvPr/>
        </p:nvGrpSpPr>
        <p:grpSpPr>
          <a:xfrm>
            <a:off x="5591190" y="4326580"/>
            <a:ext cx="4428481" cy="747878"/>
            <a:chOff x="6067440" y="4340745"/>
            <a:chExt cx="4428481" cy="747878"/>
          </a:xfrm>
        </p:grpSpPr>
        <p:grpSp>
          <p:nvGrpSpPr>
            <p:cNvPr id="149" name="Group 148">
              <a:extLst>
                <a:ext uri="{FF2B5EF4-FFF2-40B4-BE49-F238E27FC236}">
                  <a16:creationId xmlns:a16="http://schemas.microsoft.com/office/drawing/2014/main" id="{F56A880C-AA13-4522-A892-5BDF33FCB49E}"/>
                </a:ext>
              </a:extLst>
            </p:cNvPr>
            <p:cNvGrpSpPr/>
            <p:nvPr/>
          </p:nvGrpSpPr>
          <p:grpSpPr>
            <a:xfrm>
              <a:off x="9754148" y="4348672"/>
              <a:ext cx="741773" cy="739951"/>
              <a:chOff x="8050633" y="5272404"/>
              <a:chExt cx="824034" cy="822009"/>
            </a:xfrm>
          </p:grpSpPr>
          <p:sp>
            <p:nvSpPr>
              <p:cNvPr id="150" name="Rectangle 149">
                <a:extLst>
                  <a:ext uri="{FF2B5EF4-FFF2-40B4-BE49-F238E27FC236}">
                    <a16:creationId xmlns:a16="http://schemas.microsoft.com/office/drawing/2014/main" id="{DCB97C10-0857-4637-9698-67B42A50DF3F}"/>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Rectangle 150">
                <a:extLst>
                  <a:ext uri="{FF2B5EF4-FFF2-40B4-BE49-F238E27FC236}">
                    <a16:creationId xmlns:a16="http://schemas.microsoft.com/office/drawing/2014/main" id="{FEDA0BF5-BC4E-4708-A705-90BEC0B33DE0}"/>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extBox 151">
                <a:extLst>
                  <a:ext uri="{FF2B5EF4-FFF2-40B4-BE49-F238E27FC236}">
                    <a16:creationId xmlns:a16="http://schemas.microsoft.com/office/drawing/2014/main" id="{ABE24375-4C3B-4B38-A70B-7C05A075BC22}"/>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53" name="Rectangle 152">
                <a:extLst>
                  <a:ext uri="{FF2B5EF4-FFF2-40B4-BE49-F238E27FC236}">
                    <a16:creationId xmlns:a16="http://schemas.microsoft.com/office/drawing/2014/main" id="{6165BF80-C2C1-463F-AB22-36E104CFB3F6}"/>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TextBox 153">
                <a:extLst>
                  <a:ext uri="{FF2B5EF4-FFF2-40B4-BE49-F238E27FC236}">
                    <a16:creationId xmlns:a16="http://schemas.microsoft.com/office/drawing/2014/main" id="{0119C04D-65CF-4D01-B67E-2B3D2EC6A931}"/>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55" name="Group 154">
              <a:extLst>
                <a:ext uri="{FF2B5EF4-FFF2-40B4-BE49-F238E27FC236}">
                  <a16:creationId xmlns:a16="http://schemas.microsoft.com/office/drawing/2014/main" id="{96E2EC97-DF64-49FF-94D7-CAB600605440}"/>
                </a:ext>
              </a:extLst>
            </p:cNvPr>
            <p:cNvGrpSpPr/>
            <p:nvPr/>
          </p:nvGrpSpPr>
          <p:grpSpPr>
            <a:xfrm>
              <a:off x="9016404" y="4348196"/>
              <a:ext cx="741773" cy="739951"/>
              <a:chOff x="8050633" y="5272404"/>
              <a:chExt cx="824034" cy="822009"/>
            </a:xfrm>
          </p:grpSpPr>
          <p:sp>
            <p:nvSpPr>
              <p:cNvPr id="156" name="Rectangle 155">
                <a:extLst>
                  <a:ext uri="{FF2B5EF4-FFF2-40B4-BE49-F238E27FC236}">
                    <a16:creationId xmlns:a16="http://schemas.microsoft.com/office/drawing/2014/main" id="{58C40ECC-CB2B-4F65-AC33-643F023DE8A2}"/>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a:extLst>
                  <a:ext uri="{FF2B5EF4-FFF2-40B4-BE49-F238E27FC236}">
                    <a16:creationId xmlns:a16="http://schemas.microsoft.com/office/drawing/2014/main" id="{BFA5F02C-65B5-426B-B23F-BEE7820FBA2E}"/>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TextBox 157">
                <a:extLst>
                  <a:ext uri="{FF2B5EF4-FFF2-40B4-BE49-F238E27FC236}">
                    <a16:creationId xmlns:a16="http://schemas.microsoft.com/office/drawing/2014/main" id="{B55FC6EF-629C-4E8E-90C8-0C59D6B2C7B7}"/>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59" name="Rectangle 158">
                <a:extLst>
                  <a:ext uri="{FF2B5EF4-FFF2-40B4-BE49-F238E27FC236}">
                    <a16:creationId xmlns:a16="http://schemas.microsoft.com/office/drawing/2014/main" id="{F7AE2F58-52CA-48F0-A848-5F4AD0CCD880}"/>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TextBox 159">
                <a:extLst>
                  <a:ext uri="{FF2B5EF4-FFF2-40B4-BE49-F238E27FC236}">
                    <a16:creationId xmlns:a16="http://schemas.microsoft.com/office/drawing/2014/main" id="{929D708B-4D8A-476D-99F7-49AB94FACE8D}"/>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61" name="Group 160">
              <a:extLst>
                <a:ext uri="{FF2B5EF4-FFF2-40B4-BE49-F238E27FC236}">
                  <a16:creationId xmlns:a16="http://schemas.microsoft.com/office/drawing/2014/main" id="{12765422-1AC7-4656-B10E-13C47762F403}"/>
                </a:ext>
              </a:extLst>
            </p:cNvPr>
            <p:cNvGrpSpPr/>
            <p:nvPr/>
          </p:nvGrpSpPr>
          <p:grpSpPr>
            <a:xfrm>
              <a:off x="8280134" y="4345414"/>
              <a:ext cx="741773" cy="739951"/>
              <a:chOff x="8050633" y="5272404"/>
              <a:chExt cx="824034" cy="822009"/>
            </a:xfrm>
          </p:grpSpPr>
          <p:sp>
            <p:nvSpPr>
              <p:cNvPr id="162" name="Rectangle 161">
                <a:extLst>
                  <a:ext uri="{FF2B5EF4-FFF2-40B4-BE49-F238E27FC236}">
                    <a16:creationId xmlns:a16="http://schemas.microsoft.com/office/drawing/2014/main" id="{6CF31D11-63EE-4124-927A-1FE50D4E9423}"/>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Rectangle 162">
                <a:extLst>
                  <a:ext uri="{FF2B5EF4-FFF2-40B4-BE49-F238E27FC236}">
                    <a16:creationId xmlns:a16="http://schemas.microsoft.com/office/drawing/2014/main" id="{3A3B253C-6EF4-4B48-A049-8C05B5FA7556}"/>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a:extLst>
                  <a:ext uri="{FF2B5EF4-FFF2-40B4-BE49-F238E27FC236}">
                    <a16:creationId xmlns:a16="http://schemas.microsoft.com/office/drawing/2014/main" id="{18CCB1CD-D0EE-4D91-8E75-54ABC18B5B1B}"/>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65" name="Rectangle 164">
                <a:extLst>
                  <a:ext uri="{FF2B5EF4-FFF2-40B4-BE49-F238E27FC236}">
                    <a16:creationId xmlns:a16="http://schemas.microsoft.com/office/drawing/2014/main" id="{94A85DB4-D489-408A-A6EA-9EA94F870AE6}"/>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TextBox 165">
                <a:extLst>
                  <a:ext uri="{FF2B5EF4-FFF2-40B4-BE49-F238E27FC236}">
                    <a16:creationId xmlns:a16="http://schemas.microsoft.com/office/drawing/2014/main" id="{490F8FE8-ADA2-45F7-ABAF-468E899A936D}"/>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67" name="Group 166">
              <a:extLst>
                <a:ext uri="{FF2B5EF4-FFF2-40B4-BE49-F238E27FC236}">
                  <a16:creationId xmlns:a16="http://schemas.microsoft.com/office/drawing/2014/main" id="{6194E484-2BD4-4D62-B45A-7F68B4398FBB}"/>
                </a:ext>
              </a:extLst>
            </p:cNvPr>
            <p:cNvGrpSpPr/>
            <p:nvPr/>
          </p:nvGrpSpPr>
          <p:grpSpPr>
            <a:xfrm>
              <a:off x="7542390" y="4344938"/>
              <a:ext cx="741773" cy="739951"/>
              <a:chOff x="8050633" y="5272404"/>
              <a:chExt cx="824034" cy="822009"/>
            </a:xfrm>
          </p:grpSpPr>
          <p:sp>
            <p:nvSpPr>
              <p:cNvPr id="168" name="Rectangle 167">
                <a:extLst>
                  <a:ext uri="{FF2B5EF4-FFF2-40B4-BE49-F238E27FC236}">
                    <a16:creationId xmlns:a16="http://schemas.microsoft.com/office/drawing/2014/main" id="{0938E234-B85C-4A31-B755-BC4C4804CD25}"/>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168">
                <a:extLst>
                  <a:ext uri="{FF2B5EF4-FFF2-40B4-BE49-F238E27FC236}">
                    <a16:creationId xmlns:a16="http://schemas.microsoft.com/office/drawing/2014/main" id="{66BDE4F6-B869-48BD-BF0E-A27ED7E4E14E}"/>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TextBox 169">
                <a:extLst>
                  <a:ext uri="{FF2B5EF4-FFF2-40B4-BE49-F238E27FC236}">
                    <a16:creationId xmlns:a16="http://schemas.microsoft.com/office/drawing/2014/main" id="{77952B3B-8CB1-4CAC-90C0-8C68F9630D42}"/>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71" name="Rectangle 170">
                <a:extLst>
                  <a:ext uri="{FF2B5EF4-FFF2-40B4-BE49-F238E27FC236}">
                    <a16:creationId xmlns:a16="http://schemas.microsoft.com/office/drawing/2014/main" id="{BE6D3667-9A6B-4AEB-8AF0-8A1C0FC9DFD8}"/>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TextBox 171">
                <a:extLst>
                  <a:ext uri="{FF2B5EF4-FFF2-40B4-BE49-F238E27FC236}">
                    <a16:creationId xmlns:a16="http://schemas.microsoft.com/office/drawing/2014/main" id="{434B2670-98D0-4EB1-8725-96355D67B89F}"/>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73" name="Group 172">
              <a:extLst>
                <a:ext uri="{FF2B5EF4-FFF2-40B4-BE49-F238E27FC236}">
                  <a16:creationId xmlns:a16="http://schemas.microsoft.com/office/drawing/2014/main" id="{F4F05B8E-3F93-4C8D-B58D-0D2A55DB8AB4}"/>
                </a:ext>
              </a:extLst>
            </p:cNvPr>
            <p:cNvGrpSpPr/>
            <p:nvPr/>
          </p:nvGrpSpPr>
          <p:grpSpPr>
            <a:xfrm>
              <a:off x="6801345" y="4348308"/>
              <a:ext cx="748013" cy="739951"/>
              <a:chOff x="8043701" y="5272404"/>
              <a:chExt cx="830966" cy="822009"/>
            </a:xfrm>
          </p:grpSpPr>
          <p:sp>
            <p:nvSpPr>
              <p:cNvPr id="174" name="Rectangle 173">
                <a:extLst>
                  <a:ext uri="{FF2B5EF4-FFF2-40B4-BE49-F238E27FC236}">
                    <a16:creationId xmlns:a16="http://schemas.microsoft.com/office/drawing/2014/main" id="{031A47DA-E6D8-400F-A14B-DE7D9DE9D1A4}"/>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174">
                <a:extLst>
                  <a:ext uri="{FF2B5EF4-FFF2-40B4-BE49-F238E27FC236}">
                    <a16:creationId xmlns:a16="http://schemas.microsoft.com/office/drawing/2014/main" id="{BDA8AF6B-D4D6-4FC4-9F69-A273B567C532}"/>
                  </a:ext>
                </a:extLst>
              </p:cNvPr>
              <p:cNvSpPr/>
              <p:nvPr/>
            </p:nvSpPr>
            <p:spPr>
              <a:xfrm>
                <a:off x="8043701" y="5591440"/>
                <a:ext cx="96269"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TextBox 175">
                <a:extLst>
                  <a:ext uri="{FF2B5EF4-FFF2-40B4-BE49-F238E27FC236}">
                    <a16:creationId xmlns:a16="http://schemas.microsoft.com/office/drawing/2014/main" id="{32E629A1-D9E6-4979-AF16-FCFEBB3E308F}"/>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77" name="Rectangle 176">
                <a:extLst>
                  <a:ext uri="{FF2B5EF4-FFF2-40B4-BE49-F238E27FC236}">
                    <a16:creationId xmlns:a16="http://schemas.microsoft.com/office/drawing/2014/main" id="{B5CA507F-5708-442C-B8CC-D034AD08B3EF}"/>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TextBox 177">
                <a:extLst>
                  <a:ext uri="{FF2B5EF4-FFF2-40B4-BE49-F238E27FC236}">
                    <a16:creationId xmlns:a16="http://schemas.microsoft.com/office/drawing/2014/main" id="{87EFD88F-ECC7-47FA-BD28-38E0C53B5B07}"/>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grpSp>
        <p:grpSp>
          <p:nvGrpSpPr>
            <p:cNvPr id="185" name="Group 184">
              <a:extLst>
                <a:ext uri="{FF2B5EF4-FFF2-40B4-BE49-F238E27FC236}">
                  <a16:creationId xmlns:a16="http://schemas.microsoft.com/office/drawing/2014/main" id="{603067B9-92C8-449E-B813-EBF6E6B6179E}"/>
                </a:ext>
              </a:extLst>
            </p:cNvPr>
            <p:cNvGrpSpPr/>
            <p:nvPr/>
          </p:nvGrpSpPr>
          <p:grpSpPr>
            <a:xfrm>
              <a:off x="6067440" y="4340745"/>
              <a:ext cx="735661" cy="740878"/>
              <a:chOff x="8057423" y="5271374"/>
              <a:chExt cx="817244" cy="823039"/>
            </a:xfrm>
          </p:grpSpPr>
          <p:sp>
            <p:nvSpPr>
              <p:cNvPr id="186" name="Rectangle 185">
                <a:extLst>
                  <a:ext uri="{FF2B5EF4-FFF2-40B4-BE49-F238E27FC236}">
                    <a16:creationId xmlns:a16="http://schemas.microsoft.com/office/drawing/2014/main" id="{0124ED37-2046-493B-91E4-3D7C62314193}"/>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A19D4310-6457-4582-B008-476C3DC4D81A}"/>
                  </a:ext>
                </a:extLst>
              </p:cNvPr>
              <p:cNvSpPr/>
              <p:nvPr/>
            </p:nvSpPr>
            <p:spPr>
              <a:xfrm>
                <a:off x="8057423" y="5489570"/>
                <a:ext cx="87297" cy="301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TextBox 187">
                <a:extLst>
                  <a:ext uri="{FF2B5EF4-FFF2-40B4-BE49-F238E27FC236}">
                    <a16:creationId xmlns:a16="http://schemas.microsoft.com/office/drawing/2014/main" id="{EB02A825-9387-4DEE-9DB8-329026D3FC9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89" name="Rectangle 188">
                <a:extLst>
                  <a:ext uri="{FF2B5EF4-FFF2-40B4-BE49-F238E27FC236}">
                    <a16:creationId xmlns:a16="http://schemas.microsoft.com/office/drawing/2014/main" id="{0343FA5B-4FBE-4877-9320-41FD9226ABB2}"/>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TextBox 189">
                <a:extLst>
                  <a:ext uri="{FF2B5EF4-FFF2-40B4-BE49-F238E27FC236}">
                    <a16:creationId xmlns:a16="http://schemas.microsoft.com/office/drawing/2014/main" id="{B106714A-D739-4D70-86E9-2B4E9208957E}"/>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91" name="TextBox 190">
                <a:extLst>
                  <a:ext uri="{FF2B5EF4-FFF2-40B4-BE49-F238E27FC236}">
                    <a16:creationId xmlns:a16="http://schemas.microsoft.com/office/drawing/2014/main" id="{9F19AE43-499F-4408-A014-456725F2F276}"/>
                  </a:ext>
                </a:extLst>
              </p:cNvPr>
              <p:cNvSpPr txBox="1"/>
              <p:nvPr/>
            </p:nvSpPr>
            <p:spPr>
              <a:xfrm>
                <a:off x="8337445" y="5271374"/>
                <a:ext cx="349362" cy="273526"/>
              </a:xfrm>
              <a:prstGeom prst="rect">
                <a:avLst/>
              </a:prstGeom>
              <a:noFill/>
            </p:spPr>
            <p:txBody>
              <a:bodyPr wrap="square" lIns="0" tIns="0" rIns="0" bIns="0" rtlCol="0">
                <a:spAutoFit/>
              </a:bodyPr>
              <a:lstStyle/>
              <a:p>
                <a:pPr algn="ctr"/>
                <a:r>
                  <a:rPr lang="en-US" sz="1600" dirty="0"/>
                  <a:t>n</a:t>
                </a:r>
              </a:p>
            </p:txBody>
          </p:sp>
        </p:grpSp>
      </p:grpSp>
      <p:grpSp>
        <p:nvGrpSpPr>
          <p:cNvPr id="257" name="Group 256">
            <a:extLst>
              <a:ext uri="{FF2B5EF4-FFF2-40B4-BE49-F238E27FC236}">
                <a16:creationId xmlns:a16="http://schemas.microsoft.com/office/drawing/2014/main" id="{A4FAECEA-199D-4E8D-923D-07034BD4220B}"/>
              </a:ext>
            </a:extLst>
          </p:cNvPr>
          <p:cNvGrpSpPr/>
          <p:nvPr/>
        </p:nvGrpSpPr>
        <p:grpSpPr>
          <a:xfrm>
            <a:off x="3365713" y="4246054"/>
            <a:ext cx="2224921" cy="821404"/>
            <a:chOff x="3841963" y="4260219"/>
            <a:chExt cx="2224921" cy="821404"/>
          </a:xfrm>
        </p:grpSpPr>
        <p:grpSp>
          <p:nvGrpSpPr>
            <p:cNvPr id="192" name="Group 191">
              <a:extLst>
                <a:ext uri="{FF2B5EF4-FFF2-40B4-BE49-F238E27FC236}">
                  <a16:creationId xmlns:a16="http://schemas.microsoft.com/office/drawing/2014/main" id="{B3E76E5D-D35E-4497-A50A-FEE9E450D9AF}"/>
                </a:ext>
              </a:extLst>
            </p:cNvPr>
            <p:cNvGrpSpPr/>
            <p:nvPr/>
          </p:nvGrpSpPr>
          <p:grpSpPr>
            <a:xfrm>
              <a:off x="5325504" y="4260219"/>
              <a:ext cx="741380" cy="821404"/>
              <a:chOff x="8051070" y="5181918"/>
              <a:chExt cx="823597" cy="912495"/>
            </a:xfrm>
          </p:grpSpPr>
          <p:sp>
            <p:nvSpPr>
              <p:cNvPr id="193" name="Rectangle 192">
                <a:extLst>
                  <a:ext uri="{FF2B5EF4-FFF2-40B4-BE49-F238E27FC236}">
                    <a16:creationId xmlns:a16="http://schemas.microsoft.com/office/drawing/2014/main" id="{6CB8F92A-7284-42E0-955A-91E9A01D215B}"/>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522C009A-3576-4643-9861-05100B0A041F}"/>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TextBox 194">
                <a:extLst>
                  <a:ext uri="{FF2B5EF4-FFF2-40B4-BE49-F238E27FC236}">
                    <a16:creationId xmlns:a16="http://schemas.microsoft.com/office/drawing/2014/main" id="{A36A19B8-F18D-41D4-839F-DA84118F3056}"/>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a:t>
                </a:r>
              </a:p>
            </p:txBody>
          </p:sp>
          <p:sp>
            <p:nvSpPr>
              <p:cNvPr id="196" name="Rectangle 195">
                <a:extLst>
                  <a:ext uri="{FF2B5EF4-FFF2-40B4-BE49-F238E27FC236}">
                    <a16:creationId xmlns:a16="http://schemas.microsoft.com/office/drawing/2014/main" id="{A82D93D0-80E7-44B7-8176-137B4F6AD72D}"/>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242684D9-236C-48A4-B94F-DF9195C8FF65}"/>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001</a:t>
                </a:r>
              </a:p>
            </p:txBody>
          </p:sp>
          <p:sp>
            <p:nvSpPr>
              <p:cNvPr id="198" name="TextBox 197">
                <a:extLst>
                  <a:ext uri="{FF2B5EF4-FFF2-40B4-BE49-F238E27FC236}">
                    <a16:creationId xmlns:a16="http://schemas.microsoft.com/office/drawing/2014/main" id="{FF19D042-DF4E-45E0-BC42-495796E278E3}"/>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sp>
            <p:nvSpPr>
              <p:cNvPr id="199" name="Rectangle 198">
                <a:extLst>
                  <a:ext uri="{FF2B5EF4-FFF2-40B4-BE49-F238E27FC236}">
                    <a16:creationId xmlns:a16="http://schemas.microsoft.com/office/drawing/2014/main" id="{85B15A44-49D4-489E-BB8B-231A7860724D}"/>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0" name="Group 199">
              <a:extLst>
                <a:ext uri="{FF2B5EF4-FFF2-40B4-BE49-F238E27FC236}">
                  <a16:creationId xmlns:a16="http://schemas.microsoft.com/office/drawing/2014/main" id="{BEBBE959-75DF-476A-84CB-CC0A2630D763}"/>
                </a:ext>
              </a:extLst>
            </p:cNvPr>
            <p:cNvGrpSpPr/>
            <p:nvPr/>
          </p:nvGrpSpPr>
          <p:grpSpPr>
            <a:xfrm>
              <a:off x="4586135" y="4260219"/>
              <a:ext cx="741380" cy="821404"/>
              <a:chOff x="8051070" y="5181918"/>
              <a:chExt cx="823597" cy="912495"/>
            </a:xfrm>
          </p:grpSpPr>
          <p:sp>
            <p:nvSpPr>
              <p:cNvPr id="201" name="Rectangle 200">
                <a:extLst>
                  <a:ext uri="{FF2B5EF4-FFF2-40B4-BE49-F238E27FC236}">
                    <a16:creationId xmlns:a16="http://schemas.microsoft.com/office/drawing/2014/main" id="{C13EC7BC-81EB-460A-A463-80E568409AA6}"/>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633352D1-E689-44B5-AD3A-92AC0944ABEB}"/>
                  </a:ext>
                </a:extLst>
              </p:cNvPr>
              <p:cNvSpPr/>
              <p:nvPr/>
            </p:nvSpPr>
            <p:spPr>
              <a:xfrm>
                <a:off x="8465257"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TextBox 202">
                <a:extLst>
                  <a:ext uri="{FF2B5EF4-FFF2-40B4-BE49-F238E27FC236}">
                    <a16:creationId xmlns:a16="http://schemas.microsoft.com/office/drawing/2014/main" id="{BC5A5C27-49A3-45F2-8E2B-5047F81F44A5}"/>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04" name="Rectangle 203">
                <a:extLst>
                  <a:ext uri="{FF2B5EF4-FFF2-40B4-BE49-F238E27FC236}">
                    <a16:creationId xmlns:a16="http://schemas.microsoft.com/office/drawing/2014/main" id="{50F6DAE6-CDFA-4F92-ABFD-382747455678}"/>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860545C2-0DF2-4DC6-9F8A-3FF065711E1A}"/>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00</a:t>
                </a:r>
              </a:p>
            </p:txBody>
          </p:sp>
          <p:sp>
            <p:nvSpPr>
              <p:cNvPr id="206" name="TextBox 205">
                <a:extLst>
                  <a:ext uri="{FF2B5EF4-FFF2-40B4-BE49-F238E27FC236}">
                    <a16:creationId xmlns:a16="http://schemas.microsoft.com/office/drawing/2014/main" id="{D90D419C-FDF5-43E4-9C6C-E272EDC4DFF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07" name="Rectangle 206">
                <a:extLst>
                  <a:ext uri="{FF2B5EF4-FFF2-40B4-BE49-F238E27FC236}">
                    <a16:creationId xmlns:a16="http://schemas.microsoft.com/office/drawing/2014/main" id="{3D5462A2-6C38-4CA8-8F1E-0D0317C1FC10}"/>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8" name="Group 207">
              <a:extLst>
                <a:ext uri="{FF2B5EF4-FFF2-40B4-BE49-F238E27FC236}">
                  <a16:creationId xmlns:a16="http://schemas.microsoft.com/office/drawing/2014/main" id="{7C459B23-03D6-4725-8775-25468BCCED65}"/>
                </a:ext>
              </a:extLst>
            </p:cNvPr>
            <p:cNvGrpSpPr/>
            <p:nvPr/>
          </p:nvGrpSpPr>
          <p:grpSpPr>
            <a:xfrm>
              <a:off x="3841963" y="4260219"/>
              <a:ext cx="744383" cy="821404"/>
              <a:chOff x="8047733" y="5181918"/>
              <a:chExt cx="826933" cy="912495"/>
            </a:xfrm>
          </p:grpSpPr>
          <p:sp>
            <p:nvSpPr>
              <p:cNvPr id="209" name="Rectangle 208">
                <a:extLst>
                  <a:ext uri="{FF2B5EF4-FFF2-40B4-BE49-F238E27FC236}">
                    <a16:creationId xmlns:a16="http://schemas.microsoft.com/office/drawing/2014/main" id="{865094FD-D0F4-42A7-ABBC-7FBB0E159C2D}"/>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012AF9A7-139A-4F06-8C49-C0C3FBD5C3D6}"/>
                  </a:ext>
                </a:extLst>
              </p:cNvPr>
              <p:cNvSpPr/>
              <p:nvPr/>
            </p:nvSpPr>
            <p:spPr>
              <a:xfrm>
                <a:off x="8047733" y="5591440"/>
                <a:ext cx="9698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extBox 210">
                <a:extLst>
                  <a:ext uri="{FF2B5EF4-FFF2-40B4-BE49-F238E27FC236}">
                    <a16:creationId xmlns:a16="http://schemas.microsoft.com/office/drawing/2014/main" id="{1FEC766D-3EC8-427E-9370-2C0707F2FE76}"/>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12" name="TextBox 211">
                <a:extLst>
                  <a:ext uri="{FF2B5EF4-FFF2-40B4-BE49-F238E27FC236}">
                    <a16:creationId xmlns:a16="http://schemas.microsoft.com/office/drawing/2014/main" id="{ADE61892-2B96-4A98-9B32-906A082F8EC2}"/>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13" name="Rectangle 212">
                <a:extLst>
                  <a:ext uri="{FF2B5EF4-FFF2-40B4-BE49-F238E27FC236}">
                    <a16:creationId xmlns:a16="http://schemas.microsoft.com/office/drawing/2014/main" id="{576FE0A1-C00D-4491-95AA-19B192F96418}"/>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213">
                <a:extLst>
                  <a:ext uri="{FF2B5EF4-FFF2-40B4-BE49-F238E27FC236}">
                    <a16:creationId xmlns:a16="http://schemas.microsoft.com/office/drawing/2014/main" id="{3C3BB787-78D8-422B-8D88-8281E8898ABF}"/>
                  </a:ext>
                </a:extLst>
              </p:cNvPr>
              <p:cNvSpPr/>
              <p:nvPr/>
            </p:nvSpPr>
            <p:spPr>
              <a:xfrm>
                <a:off x="8465893" y="6002973"/>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TextBox 214">
                <a:extLst>
                  <a:ext uri="{FF2B5EF4-FFF2-40B4-BE49-F238E27FC236}">
                    <a16:creationId xmlns:a16="http://schemas.microsoft.com/office/drawing/2014/main" id="{24A701E0-22F6-4CED-AB57-9EF4AFB68599}"/>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t>n</a:t>
                </a:r>
              </a:p>
            </p:txBody>
          </p:sp>
        </p:grpSp>
      </p:grpSp>
      <p:grpSp>
        <p:nvGrpSpPr>
          <p:cNvPr id="258" name="Group 257">
            <a:extLst>
              <a:ext uri="{FF2B5EF4-FFF2-40B4-BE49-F238E27FC236}">
                <a16:creationId xmlns:a16="http://schemas.microsoft.com/office/drawing/2014/main" id="{1FDE354C-29D1-4D6F-87EE-E4E8563890F1}"/>
              </a:ext>
            </a:extLst>
          </p:cNvPr>
          <p:cNvGrpSpPr/>
          <p:nvPr/>
        </p:nvGrpSpPr>
        <p:grpSpPr>
          <a:xfrm>
            <a:off x="3365649" y="2782817"/>
            <a:ext cx="2231314" cy="1484446"/>
            <a:chOff x="3841899" y="2796982"/>
            <a:chExt cx="2231314" cy="1484446"/>
          </a:xfrm>
        </p:grpSpPr>
        <p:grpSp>
          <p:nvGrpSpPr>
            <p:cNvPr id="220" name="Group 219">
              <a:extLst>
                <a:ext uri="{FF2B5EF4-FFF2-40B4-BE49-F238E27FC236}">
                  <a16:creationId xmlns:a16="http://schemas.microsoft.com/office/drawing/2014/main" id="{E00CD235-783A-4C31-897B-3E85042334A4}"/>
                </a:ext>
              </a:extLst>
            </p:cNvPr>
            <p:cNvGrpSpPr/>
            <p:nvPr/>
          </p:nvGrpSpPr>
          <p:grpSpPr>
            <a:xfrm>
              <a:off x="5325012" y="3538272"/>
              <a:ext cx="741768" cy="739950"/>
              <a:chOff x="8050638" y="5181918"/>
              <a:chExt cx="824028" cy="822008"/>
            </a:xfrm>
          </p:grpSpPr>
          <p:sp>
            <p:nvSpPr>
              <p:cNvPr id="221" name="Rectangle 220">
                <a:extLst>
                  <a:ext uri="{FF2B5EF4-FFF2-40B4-BE49-F238E27FC236}">
                    <a16:creationId xmlns:a16="http://schemas.microsoft.com/office/drawing/2014/main" id="{372D88E6-4C86-48FC-8947-18982F0F07BB}"/>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85372D4-264B-4627-85D6-DE4286CD5FF4}"/>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TextBox 222">
                <a:extLst>
                  <a:ext uri="{FF2B5EF4-FFF2-40B4-BE49-F238E27FC236}">
                    <a16:creationId xmlns:a16="http://schemas.microsoft.com/office/drawing/2014/main" id="{C4FFFB97-3ECE-462D-9D3C-936C0422A52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sp>
            <p:nvSpPr>
              <p:cNvPr id="224" name="Rectangle 223">
                <a:extLst>
                  <a:ext uri="{FF2B5EF4-FFF2-40B4-BE49-F238E27FC236}">
                    <a16:creationId xmlns:a16="http://schemas.microsoft.com/office/drawing/2014/main" id="{FC37D60A-5101-40DA-B217-2A8040650DD0}"/>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TextBox 224">
                <a:extLst>
                  <a:ext uri="{FF2B5EF4-FFF2-40B4-BE49-F238E27FC236}">
                    <a16:creationId xmlns:a16="http://schemas.microsoft.com/office/drawing/2014/main" id="{3CC71E01-BFBD-4DE2-A4C3-C9F28FB8CA30}"/>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grpSp>
        <p:grpSp>
          <p:nvGrpSpPr>
            <p:cNvPr id="226" name="Group 225">
              <a:extLst>
                <a:ext uri="{FF2B5EF4-FFF2-40B4-BE49-F238E27FC236}">
                  <a16:creationId xmlns:a16="http://schemas.microsoft.com/office/drawing/2014/main" id="{7620BAA4-C485-4C54-8F4B-8F7A2E71C8A4}"/>
                </a:ext>
              </a:extLst>
            </p:cNvPr>
            <p:cNvGrpSpPr/>
            <p:nvPr/>
          </p:nvGrpSpPr>
          <p:grpSpPr>
            <a:xfrm>
              <a:off x="4584758" y="3541478"/>
              <a:ext cx="743738" cy="739950"/>
              <a:chOff x="8048449" y="5181918"/>
              <a:chExt cx="826217" cy="822008"/>
            </a:xfrm>
          </p:grpSpPr>
          <p:sp>
            <p:nvSpPr>
              <p:cNvPr id="227" name="Rectangle 226">
                <a:extLst>
                  <a:ext uri="{FF2B5EF4-FFF2-40B4-BE49-F238E27FC236}">
                    <a16:creationId xmlns:a16="http://schemas.microsoft.com/office/drawing/2014/main" id="{345B1296-3DBB-4183-830D-45B998C015B3}"/>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96123380-5C32-4D34-AC6C-242293511653}"/>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9" name="TextBox 228">
                <a:extLst>
                  <a:ext uri="{FF2B5EF4-FFF2-40B4-BE49-F238E27FC236}">
                    <a16:creationId xmlns:a16="http://schemas.microsoft.com/office/drawing/2014/main" id="{1059587B-E6BA-4414-84EB-0CF3D80AD83A}"/>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30" name="Rectangle 229">
                <a:extLst>
                  <a:ext uri="{FF2B5EF4-FFF2-40B4-BE49-F238E27FC236}">
                    <a16:creationId xmlns:a16="http://schemas.microsoft.com/office/drawing/2014/main" id="{38B8E3EE-4D79-47DC-952E-0AB39CCBC26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TextBox 230">
                <a:extLst>
                  <a:ext uri="{FF2B5EF4-FFF2-40B4-BE49-F238E27FC236}">
                    <a16:creationId xmlns:a16="http://schemas.microsoft.com/office/drawing/2014/main" id="{90F9499F-E83A-4937-A5CC-0987AFEE646E}"/>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nvGrpSpPr>
            <p:cNvPr id="232" name="Group 231">
              <a:extLst>
                <a:ext uri="{FF2B5EF4-FFF2-40B4-BE49-F238E27FC236}">
                  <a16:creationId xmlns:a16="http://schemas.microsoft.com/office/drawing/2014/main" id="{60CBFCA7-DF6D-4D55-A2F9-F5B8AAB13724}"/>
                </a:ext>
              </a:extLst>
            </p:cNvPr>
            <p:cNvGrpSpPr/>
            <p:nvPr/>
          </p:nvGrpSpPr>
          <p:grpSpPr>
            <a:xfrm>
              <a:off x="3841899" y="3536074"/>
              <a:ext cx="743738" cy="739950"/>
              <a:chOff x="8048449" y="5181918"/>
              <a:chExt cx="826217" cy="822008"/>
            </a:xfrm>
          </p:grpSpPr>
          <p:sp>
            <p:nvSpPr>
              <p:cNvPr id="233" name="Rectangle 232">
                <a:extLst>
                  <a:ext uri="{FF2B5EF4-FFF2-40B4-BE49-F238E27FC236}">
                    <a16:creationId xmlns:a16="http://schemas.microsoft.com/office/drawing/2014/main" id="{B814D10E-D20E-448E-9B33-34DAD8CF2478}"/>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FCB1DDAE-9D7E-4023-9F40-63C1829F1529}"/>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TextBox 234">
                <a:extLst>
                  <a:ext uri="{FF2B5EF4-FFF2-40B4-BE49-F238E27FC236}">
                    <a16:creationId xmlns:a16="http://schemas.microsoft.com/office/drawing/2014/main" id="{1F5E81DC-4B5D-4AC4-AFB1-B1B59BAAF674}"/>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36" name="Rectangle 235">
                <a:extLst>
                  <a:ext uri="{FF2B5EF4-FFF2-40B4-BE49-F238E27FC236}">
                    <a16:creationId xmlns:a16="http://schemas.microsoft.com/office/drawing/2014/main" id="{21B29F47-261A-482F-B046-EB5E119FFE29}"/>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TextBox 236">
                <a:extLst>
                  <a:ext uri="{FF2B5EF4-FFF2-40B4-BE49-F238E27FC236}">
                    <a16:creationId xmlns:a16="http://schemas.microsoft.com/office/drawing/2014/main" id="{F0248F35-85DA-4D7A-AE5D-CDAD5C25B7FF}"/>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nvGrpSpPr>
            <p:cNvPr id="238" name="Group 237">
              <a:extLst>
                <a:ext uri="{FF2B5EF4-FFF2-40B4-BE49-F238E27FC236}">
                  <a16:creationId xmlns:a16="http://schemas.microsoft.com/office/drawing/2014/main" id="{05CEDD2D-CE10-4313-AB69-B5E894780F5D}"/>
                </a:ext>
              </a:extLst>
            </p:cNvPr>
            <p:cNvGrpSpPr/>
            <p:nvPr/>
          </p:nvGrpSpPr>
          <p:grpSpPr>
            <a:xfrm>
              <a:off x="5331445" y="2799180"/>
              <a:ext cx="741768" cy="739950"/>
              <a:chOff x="8050638" y="5181918"/>
              <a:chExt cx="824028" cy="822008"/>
            </a:xfrm>
          </p:grpSpPr>
          <p:sp>
            <p:nvSpPr>
              <p:cNvPr id="239" name="Rectangle 238">
                <a:extLst>
                  <a:ext uri="{FF2B5EF4-FFF2-40B4-BE49-F238E27FC236}">
                    <a16:creationId xmlns:a16="http://schemas.microsoft.com/office/drawing/2014/main" id="{99E72399-A781-4371-A52B-50D78C14EA77}"/>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93F0941D-9E96-4FB7-A676-84B80A53AF96}"/>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Box 240">
                <a:extLst>
                  <a:ext uri="{FF2B5EF4-FFF2-40B4-BE49-F238E27FC236}">
                    <a16:creationId xmlns:a16="http://schemas.microsoft.com/office/drawing/2014/main" id="{A766A650-EF16-4FC0-9460-794F68AB46CC}"/>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sp>
            <p:nvSpPr>
              <p:cNvPr id="242" name="Rectangle 241">
                <a:extLst>
                  <a:ext uri="{FF2B5EF4-FFF2-40B4-BE49-F238E27FC236}">
                    <a16:creationId xmlns:a16="http://schemas.microsoft.com/office/drawing/2014/main" id="{5CA30723-5602-443C-A67F-EE0CDC529C41}"/>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TextBox 242">
                <a:extLst>
                  <a:ext uri="{FF2B5EF4-FFF2-40B4-BE49-F238E27FC236}">
                    <a16:creationId xmlns:a16="http://schemas.microsoft.com/office/drawing/2014/main" id="{A12A0C39-A834-4F62-8EED-E612CFE68F24}"/>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1</a:t>
                </a:r>
              </a:p>
            </p:txBody>
          </p:sp>
        </p:grpSp>
        <p:grpSp>
          <p:nvGrpSpPr>
            <p:cNvPr id="244" name="Group 243">
              <a:extLst>
                <a:ext uri="{FF2B5EF4-FFF2-40B4-BE49-F238E27FC236}">
                  <a16:creationId xmlns:a16="http://schemas.microsoft.com/office/drawing/2014/main" id="{4DAE322C-37D2-431F-8BF0-0D23EC0E95D8}"/>
                </a:ext>
              </a:extLst>
            </p:cNvPr>
            <p:cNvGrpSpPr/>
            <p:nvPr/>
          </p:nvGrpSpPr>
          <p:grpSpPr>
            <a:xfrm>
              <a:off x="4591191" y="2802386"/>
              <a:ext cx="743738" cy="739950"/>
              <a:chOff x="8048449" y="5181918"/>
              <a:chExt cx="826217" cy="822008"/>
            </a:xfrm>
          </p:grpSpPr>
          <p:sp>
            <p:nvSpPr>
              <p:cNvPr id="245" name="Rectangle 244">
                <a:extLst>
                  <a:ext uri="{FF2B5EF4-FFF2-40B4-BE49-F238E27FC236}">
                    <a16:creationId xmlns:a16="http://schemas.microsoft.com/office/drawing/2014/main" id="{1D365A5A-F5A1-4A69-BD61-E75859F0C0D8}"/>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C2EE5F71-1751-4643-AA84-A2D168FAB448}"/>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7" name="TextBox 246">
                <a:extLst>
                  <a:ext uri="{FF2B5EF4-FFF2-40B4-BE49-F238E27FC236}">
                    <a16:creationId xmlns:a16="http://schemas.microsoft.com/office/drawing/2014/main" id="{ECCA3ABD-5140-4A0B-BCCC-211F4224A43E}"/>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48" name="Rectangle 247">
                <a:extLst>
                  <a:ext uri="{FF2B5EF4-FFF2-40B4-BE49-F238E27FC236}">
                    <a16:creationId xmlns:a16="http://schemas.microsoft.com/office/drawing/2014/main" id="{400CEF90-180A-4BDF-9491-B1501B9851B3}"/>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extBox 248">
                <a:extLst>
                  <a:ext uri="{FF2B5EF4-FFF2-40B4-BE49-F238E27FC236}">
                    <a16:creationId xmlns:a16="http://schemas.microsoft.com/office/drawing/2014/main" id="{E507B940-CDF7-4D14-9A7C-D87C6C04378D}"/>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nvGrpSpPr>
            <p:cNvPr id="250" name="Group 249">
              <a:extLst>
                <a:ext uri="{FF2B5EF4-FFF2-40B4-BE49-F238E27FC236}">
                  <a16:creationId xmlns:a16="http://schemas.microsoft.com/office/drawing/2014/main" id="{3AA8D464-AC95-48B7-8CD5-CEE4906A6937}"/>
                </a:ext>
              </a:extLst>
            </p:cNvPr>
            <p:cNvGrpSpPr/>
            <p:nvPr/>
          </p:nvGrpSpPr>
          <p:grpSpPr>
            <a:xfrm>
              <a:off x="3848332" y="2796982"/>
              <a:ext cx="743738" cy="739950"/>
              <a:chOff x="8048449" y="5181918"/>
              <a:chExt cx="826217" cy="822008"/>
            </a:xfrm>
          </p:grpSpPr>
          <p:sp>
            <p:nvSpPr>
              <p:cNvPr id="251" name="Rectangle 250">
                <a:extLst>
                  <a:ext uri="{FF2B5EF4-FFF2-40B4-BE49-F238E27FC236}">
                    <a16:creationId xmlns:a16="http://schemas.microsoft.com/office/drawing/2014/main" id="{B464ED30-2D1D-49BA-89A1-9FE16BD55AB6}"/>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F20A9EEE-D485-495C-88D4-E097B5797211}"/>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3" name="TextBox 252">
                <a:extLst>
                  <a:ext uri="{FF2B5EF4-FFF2-40B4-BE49-F238E27FC236}">
                    <a16:creationId xmlns:a16="http://schemas.microsoft.com/office/drawing/2014/main" id="{C43824B5-9FAC-4C70-8BB7-97F323305D0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sp>
            <p:nvSpPr>
              <p:cNvPr id="254" name="Rectangle 253">
                <a:extLst>
                  <a:ext uri="{FF2B5EF4-FFF2-40B4-BE49-F238E27FC236}">
                    <a16:creationId xmlns:a16="http://schemas.microsoft.com/office/drawing/2014/main" id="{EF73CBC8-927A-48A5-B7C8-35C987AD70C4}"/>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TextBox 254">
                <a:extLst>
                  <a:ext uri="{FF2B5EF4-FFF2-40B4-BE49-F238E27FC236}">
                    <a16:creationId xmlns:a16="http://schemas.microsoft.com/office/drawing/2014/main" id="{AE90EA3D-9491-4781-B4A8-EAA342EC5310}"/>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6">
                        <a:lumMod val="75000"/>
                      </a:schemeClr>
                    </a:solidFill>
                  </a:rPr>
                  <a:t>0</a:t>
                </a:r>
              </a:p>
            </p:txBody>
          </p:sp>
        </p:grpSp>
      </p:grpSp>
      <p:grpSp>
        <p:nvGrpSpPr>
          <p:cNvPr id="339" name="Group 338">
            <a:extLst>
              <a:ext uri="{FF2B5EF4-FFF2-40B4-BE49-F238E27FC236}">
                <a16:creationId xmlns:a16="http://schemas.microsoft.com/office/drawing/2014/main" id="{21DC7C91-FFE2-4061-B5BE-E5548CCF57C6}"/>
              </a:ext>
            </a:extLst>
          </p:cNvPr>
          <p:cNvGrpSpPr/>
          <p:nvPr/>
        </p:nvGrpSpPr>
        <p:grpSpPr>
          <a:xfrm>
            <a:off x="1233128" y="4979688"/>
            <a:ext cx="8789462" cy="745465"/>
            <a:chOff x="1709378" y="4993853"/>
            <a:chExt cx="8789462" cy="745465"/>
          </a:xfrm>
        </p:grpSpPr>
        <p:grpSp>
          <p:nvGrpSpPr>
            <p:cNvPr id="260" name="Group 259">
              <a:extLst>
                <a:ext uri="{FF2B5EF4-FFF2-40B4-BE49-F238E27FC236}">
                  <a16:creationId xmlns:a16="http://schemas.microsoft.com/office/drawing/2014/main" id="{316B7A02-62A0-407F-8771-8781510115AB}"/>
                </a:ext>
              </a:extLst>
            </p:cNvPr>
            <p:cNvGrpSpPr/>
            <p:nvPr/>
          </p:nvGrpSpPr>
          <p:grpSpPr>
            <a:xfrm>
              <a:off x="3109408" y="4993853"/>
              <a:ext cx="738998" cy="739950"/>
              <a:chOff x="8053716" y="5181918"/>
              <a:chExt cx="820951" cy="822008"/>
            </a:xfrm>
          </p:grpSpPr>
          <p:sp>
            <p:nvSpPr>
              <p:cNvPr id="277" name="Rectangle 276">
                <a:extLst>
                  <a:ext uri="{FF2B5EF4-FFF2-40B4-BE49-F238E27FC236}">
                    <a16:creationId xmlns:a16="http://schemas.microsoft.com/office/drawing/2014/main" id="{5D7CF767-720B-47CB-9B9F-8C70DD52746E}"/>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a:extLst>
                  <a:ext uri="{FF2B5EF4-FFF2-40B4-BE49-F238E27FC236}">
                    <a16:creationId xmlns:a16="http://schemas.microsoft.com/office/drawing/2014/main" id="{44F427B9-05A0-4FAB-9FA9-335C38A82EDF}"/>
                  </a:ext>
                </a:extLst>
              </p:cNvPr>
              <p:cNvSpPr txBox="1"/>
              <p:nvPr/>
            </p:nvSpPr>
            <p:spPr>
              <a:xfrm>
                <a:off x="8142512" y="5487037"/>
                <a:ext cx="255065" cy="273526"/>
              </a:xfrm>
              <a:prstGeom prst="rect">
                <a:avLst/>
              </a:prstGeom>
              <a:noFill/>
            </p:spPr>
            <p:txBody>
              <a:bodyPr wrap="square" lIns="0" tIns="0" rIns="0" bIns="0" rtlCol="0">
                <a:spAutoFit/>
              </a:bodyPr>
              <a:lstStyle/>
              <a:p>
                <a:pPr algn="ctr"/>
                <a:r>
                  <a:rPr lang="en-US" sz="1600" dirty="0">
                    <a:solidFill>
                      <a:schemeClr val="accent2"/>
                    </a:solidFill>
                  </a:rPr>
                  <a:t>11</a:t>
                </a:r>
              </a:p>
            </p:txBody>
          </p:sp>
          <p:sp>
            <p:nvSpPr>
              <p:cNvPr id="280" name="Rectangle 279">
                <a:extLst>
                  <a:ext uri="{FF2B5EF4-FFF2-40B4-BE49-F238E27FC236}">
                    <a16:creationId xmlns:a16="http://schemas.microsoft.com/office/drawing/2014/main" id="{0A52C828-C519-4C2F-8D73-EDC9FC265F9C}"/>
                  </a:ext>
                </a:extLst>
              </p:cNvPr>
              <p:cNvSpPr/>
              <p:nvPr/>
            </p:nvSpPr>
            <p:spPr>
              <a:xfrm rot="16200000">
                <a:off x="7967170"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082D781A-A536-4AAD-B304-08FA056743A6}"/>
                  </a:ext>
                </a:extLst>
              </p:cNvPr>
              <p:cNvSpPr txBox="1"/>
              <p:nvPr/>
            </p:nvSpPr>
            <p:spPr>
              <a:xfrm>
                <a:off x="8517298" y="5481881"/>
                <a:ext cx="357369"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282" name="TextBox 281">
                <a:extLst>
                  <a:ext uri="{FF2B5EF4-FFF2-40B4-BE49-F238E27FC236}">
                    <a16:creationId xmlns:a16="http://schemas.microsoft.com/office/drawing/2014/main" id="{C9B4B0C4-A094-4514-81E2-7FC660A3B4C7}"/>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283" name="Rectangle 282">
                <a:extLst>
                  <a:ext uri="{FF2B5EF4-FFF2-40B4-BE49-F238E27FC236}">
                    <a16:creationId xmlns:a16="http://schemas.microsoft.com/office/drawing/2014/main" id="{C4F93B6F-9A6E-416C-9AFE-C7797261110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1" name="Group 260">
              <a:extLst>
                <a:ext uri="{FF2B5EF4-FFF2-40B4-BE49-F238E27FC236}">
                  <a16:creationId xmlns:a16="http://schemas.microsoft.com/office/drawing/2014/main" id="{B7859382-AA4F-4189-B851-58FDE322DB6A}"/>
                </a:ext>
              </a:extLst>
            </p:cNvPr>
            <p:cNvGrpSpPr/>
            <p:nvPr/>
          </p:nvGrpSpPr>
          <p:grpSpPr>
            <a:xfrm>
              <a:off x="2367659" y="4993853"/>
              <a:ext cx="741380" cy="739950"/>
              <a:chOff x="8051070" y="5181918"/>
              <a:chExt cx="823597" cy="822008"/>
            </a:xfrm>
          </p:grpSpPr>
          <p:sp>
            <p:nvSpPr>
              <p:cNvPr id="270" name="Rectangle 269">
                <a:extLst>
                  <a:ext uri="{FF2B5EF4-FFF2-40B4-BE49-F238E27FC236}">
                    <a16:creationId xmlns:a16="http://schemas.microsoft.com/office/drawing/2014/main" id="{EAB22D96-5AAC-4D5D-91A0-494707CBAA29}"/>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a:extLst>
                  <a:ext uri="{FF2B5EF4-FFF2-40B4-BE49-F238E27FC236}">
                    <a16:creationId xmlns:a16="http://schemas.microsoft.com/office/drawing/2014/main" id="{1FCCD046-E5CA-4F64-9990-89233FA1C928}"/>
                  </a:ext>
                </a:extLst>
              </p:cNvPr>
              <p:cNvSpPr txBox="1"/>
              <p:nvPr/>
            </p:nvSpPr>
            <p:spPr>
              <a:xfrm>
                <a:off x="8142514" y="5487037"/>
                <a:ext cx="150882"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73" name="Rectangle 272">
                <a:extLst>
                  <a:ext uri="{FF2B5EF4-FFF2-40B4-BE49-F238E27FC236}">
                    <a16:creationId xmlns:a16="http://schemas.microsoft.com/office/drawing/2014/main" id="{CA657162-A347-444E-AC7F-24A53F8A0C11}"/>
                  </a:ext>
                </a:extLst>
              </p:cNvPr>
              <p:cNvSpPr/>
              <p:nvPr/>
            </p:nvSpPr>
            <p:spPr>
              <a:xfrm rot="16200000">
                <a:off x="7964524" y="5591440"/>
                <a:ext cx="26453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a:extLst>
                  <a:ext uri="{FF2B5EF4-FFF2-40B4-BE49-F238E27FC236}">
                    <a16:creationId xmlns:a16="http://schemas.microsoft.com/office/drawing/2014/main" id="{AF9E0B60-6CE4-4842-9ACD-518E9495B3A9}"/>
                  </a:ext>
                </a:extLst>
              </p:cNvPr>
              <p:cNvSpPr txBox="1"/>
              <p:nvPr/>
            </p:nvSpPr>
            <p:spPr>
              <a:xfrm>
                <a:off x="8617599" y="5481881"/>
                <a:ext cx="257068" cy="273526"/>
              </a:xfrm>
              <a:prstGeom prst="rect">
                <a:avLst/>
              </a:prstGeom>
              <a:noFill/>
            </p:spPr>
            <p:txBody>
              <a:bodyPr wrap="square" lIns="0" tIns="0" rIns="0" bIns="0" rtlCol="0">
                <a:spAutoFit/>
              </a:bodyPr>
              <a:lstStyle/>
              <a:p>
                <a:pPr algn="ctr"/>
                <a:r>
                  <a:rPr lang="en-US" sz="1600" dirty="0">
                    <a:solidFill>
                      <a:schemeClr val="accent2"/>
                    </a:solidFill>
                  </a:rPr>
                  <a:t>11</a:t>
                </a:r>
              </a:p>
            </p:txBody>
          </p:sp>
          <p:sp>
            <p:nvSpPr>
              <p:cNvPr id="275" name="TextBox 274">
                <a:extLst>
                  <a:ext uri="{FF2B5EF4-FFF2-40B4-BE49-F238E27FC236}">
                    <a16:creationId xmlns:a16="http://schemas.microsoft.com/office/drawing/2014/main" id="{DCCD6FB2-F562-4854-A3A3-F4DC375846A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76" name="Rectangle 275">
                <a:extLst>
                  <a:ext uri="{FF2B5EF4-FFF2-40B4-BE49-F238E27FC236}">
                    <a16:creationId xmlns:a16="http://schemas.microsoft.com/office/drawing/2014/main" id="{AA9AD7EC-85F9-48C2-9DE4-1FCA06CCF3F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2" name="Group 261">
              <a:extLst>
                <a:ext uri="{FF2B5EF4-FFF2-40B4-BE49-F238E27FC236}">
                  <a16:creationId xmlns:a16="http://schemas.microsoft.com/office/drawing/2014/main" id="{1B7D58E2-A4D4-4050-A739-B44C77BCC9A1}"/>
                </a:ext>
              </a:extLst>
            </p:cNvPr>
            <p:cNvGrpSpPr/>
            <p:nvPr/>
          </p:nvGrpSpPr>
          <p:grpSpPr>
            <a:xfrm>
              <a:off x="1709378" y="4993853"/>
              <a:ext cx="658495" cy="739950"/>
              <a:chOff x="8143146" y="5181918"/>
              <a:chExt cx="731520" cy="822008"/>
            </a:xfrm>
          </p:grpSpPr>
          <p:sp>
            <p:nvSpPr>
              <p:cNvPr id="263" name="Rectangle 262">
                <a:extLst>
                  <a:ext uri="{FF2B5EF4-FFF2-40B4-BE49-F238E27FC236}">
                    <a16:creationId xmlns:a16="http://schemas.microsoft.com/office/drawing/2014/main" id="{74253D29-F610-4609-9ED7-05285B28C64E}"/>
                  </a:ext>
                </a:extLst>
              </p:cNvPr>
              <p:cNvSpPr/>
              <p:nvPr/>
            </p:nvSpPr>
            <p:spPr>
              <a:xfrm>
                <a:off x="8143146" y="5272406"/>
                <a:ext cx="731520" cy="73152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extBox 264">
                <a:extLst>
                  <a:ext uri="{FF2B5EF4-FFF2-40B4-BE49-F238E27FC236}">
                    <a16:creationId xmlns:a16="http://schemas.microsoft.com/office/drawing/2014/main" id="{301650D9-A107-478B-8C59-6B57344ACDF4}"/>
                  </a:ext>
                </a:extLst>
              </p:cNvPr>
              <p:cNvSpPr txBox="1"/>
              <p:nvPr/>
            </p:nvSpPr>
            <p:spPr>
              <a:xfrm>
                <a:off x="8729746" y="5481881"/>
                <a:ext cx="144920"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66" name="TextBox 265">
                <a:extLst>
                  <a:ext uri="{FF2B5EF4-FFF2-40B4-BE49-F238E27FC236}">
                    <a16:creationId xmlns:a16="http://schemas.microsoft.com/office/drawing/2014/main" id="{7B8DD6E4-9261-40E7-BB83-1F630CAAE8AE}"/>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267" name="Rectangle 266">
                <a:extLst>
                  <a:ext uri="{FF2B5EF4-FFF2-40B4-BE49-F238E27FC236}">
                    <a16:creationId xmlns:a16="http://schemas.microsoft.com/office/drawing/2014/main" id="{A04ACFEE-8A29-4A50-82B1-8DFEE92C0B2B}"/>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5" name="Group 284">
              <a:extLst>
                <a:ext uri="{FF2B5EF4-FFF2-40B4-BE49-F238E27FC236}">
                  <a16:creationId xmlns:a16="http://schemas.microsoft.com/office/drawing/2014/main" id="{F495E89B-C401-4598-A331-D45173E81930}"/>
                </a:ext>
              </a:extLst>
            </p:cNvPr>
            <p:cNvGrpSpPr/>
            <p:nvPr/>
          </p:nvGrpSpPr>
          <p:grpSpPr>
            <a:xfrm>
              <a:off x="7535040" y="5080823"/>
              <a:ext cx="741773" cy="658495"/>
              <a:chOff x="8050633" y="5272404"/>
              <a:chExt cx="824034" cy="731520"/>
            </a:xfrm>
          </p:grpSpPr>
          <p:sp>
            <p:nvSpPr>
              <p:cNvPr id="317" name="Rectangle 316">
                <a:extLst>
                  <a:ext uri="{FF2B5EF4-FFF2-40B4-BE49-F238E27FC236}">
                    <a16:creationId xmlns:a16="http://schemas.microsoft.com/office/drawing/2014/main" id="{B5CA9EA4-925E-4D4F-B1E2-0C25E6158FEA}"/>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8" name="Rectangle 317">
                <a:extLst>
                  <a:ext uri="{FF2B5EF4-FFF2-40B4-BE49-F238E27FC236}">
                    <a16:creationId xmlns:a16="http://schemas.microsoft.com/office/drawing/2014/main" id="{1FAA8B61-6D34-4FC3-9A71-0C5519B8EF4B}"/>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TextBox 318">
                <a:extLst>
                  <a:ext uri="{FF2B5EF4-FFF2-40B4-BE49-F238E27FC236}">
                    <a16:creationId xmlns:a16="http://schemas.microsoft.com/office/drawing/2014/main" id="{D14A5FC4-AE04-47C4-9E64-CC6210606858}"/>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21" name="TextBox 320">
                <a:extLst>
                  <a:ext uri="{FF2B5EF4-FFF2-40B4-BE49-F238E27FC236}">
                    <a16:creationId xmlns:a16="http://schemas.microsoft.com/office/drawing/2014/main" id="{7F64A412-7107-49AB-9354-209989EBEDE8}"/>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6" name="Group 285">
              <a:extLst>
                <a:ext uri="{FF2B5EF4-FFF2-40B4-BE49-F238E27FC236}">
                  <a16:creationId xmlns:a16="http://schemas.microsoft.com/office/drawing/2014/main" id="{1DD0DBA8-79EB-40FC-A225-0A322B76E492}"/>
                </a:ext>
              </a:extLst>
            </p:cNvPr>
            <p:cNvGrpSpPr/>
            <p:nvPr/>
          </p:nvGrpSpPr>
          <p:grpSpPr>
            <a:xfrm>
              <a:off x="6797296" y="5080347"/>
              <a:ext cx="741773" cy="658495"/>
              <a:chOff x="8050633" y="5272404"/>
              <a:chExt cx="824034" cy="731520"/>
            </a:xfrm>
          </p:grpSpPr>
          <p:sp>
            <p:nvSpPr>
              <p:cNvPr id="312" name="Rectangle 311">
                <a:extLst>
                  <a:ext uri="{FF2B5EF4-FFF2-40B4-BE49-F238E27FC236}">
                    <a16:creationId xmlns:a16="http://schemas.microsoft.com/office/drawing/2014/main" id="{2CF1565E-251E-4694-8CAD-0909D5A3D360}"/>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3" name="Rectangle 312">
                <a:extLst>
                  <a:ext uri="{FF2B5EF4-FFF2-40B4-BE49-F238E27FC236}">
                    <a16:creationId xmlns:a16="http://schemas.microsoft.com/office/drawing/2014/main" id="{83F881A7-81CF-4EFF-BDF3-0C78DC3E4845}"/>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4" name="TextBox 313">
                <a:extLst>
                  <a:ext uri="{FF2B5EF4-FFF2-40B4-BE49-F238E27FC236}">
                    <a16:creationId xmlns:a16="http://schemas.microsoft.com/office/drawing/2014/main" id="{390D5F03-8FD3-424C-AFA2-C677230E7AC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16" name="TextBox 315">
                <a:extLst>
                  <a:ext uri="{FF2B5EF4-FFF2-40B4-BE49-F238E27FC236}">
                    <a16:creationId xmlns:a16="http://schemas.microsoft.com/office/drawing/2014/main" id="{C5E18E54-34BA-4AE0-A9AB-C2E146D8741C}"/>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7" name="Group 286">
              <a:extLst>
                <a:ext uri="{FF2B5EF4-FFF2-40B4-BE49-F238E27FC236}">
                  <a16:creationId xmlns:a16="http://schemas.microsoft.com/office/drawing/2014/main" id="{62441B1A-7EB4-4062-B461-C2F841BD7458}"/>
                </a:ext>
              </a:extLst>
            </p:cNvPr>
            <p:cNvGrpSpPr/>
            <p:nvPr/>
          </p:nvGrpSpPr>
          <p:grpSpPr>
            <a:xfrm>
              <a:off x="6061026" y="5077565"/>
              <a:ext cx="741773" cy="658495"/>
              <a:chOff x="8050633" y="5272404"/>
              <a:chExt cx="824034" cy="731520"/>
            </a:xfrm>
          </p:grpSpPr>
          <p:sp>
            <p:nvSpPr>
              <p:cNvPr id="307" name="Rectangle 306">
                <a:extLst>
                  <a:ext uri="{FF2B5EF4-FFF2-40B4-BE49-F238E27FC236}">
                    <a16:creationId xmlns:a16="http://schemas.microsoft.com/office/drawing/2014/main" id="{8D99CEE3-D1F7-4481-A957-E198CA199B53}"/>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Rectangle 307">
                <a:extLst>
                  <a:ext uri="{FF2B5EF4-FFF2-40B4-BE49-F238E27FC236}">
                    <a16:creationId xmlns:a16="http://schemas.microsoft.com/office/drawing/2014/main" id="{CF368C56-1FF1-494E-861F-55B330ABC127}"/>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TextBox 308">
                <a:extLst>
                  <a:ext uri="{FF2B5EF4-FFF2-40B4-BE49-F238E27FC236}">
                    <a16:creationId xmlns:a16="http://schemas.microsoft.com/office/drawing/2014/main" id="{B28D1B44-BA27-4F76-82C0-BAD21CDC7A9F}"/>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11" name="TextBox 310">
                <a:extLst>
                  <a:ext uri="{FF2B5EF4-FFF2-40B4-BE49-F238E27FC236}">
                    <a16:creationId xmlns:a16="http://schemas.microsoft.com/office/drawing/2014/main" id="{28177542-7CC3-411B-8F84-324EEB155C7C}"/>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8" name="Group 287">
              <a:extLst>
                <a:ext uri="{FF2B5EF4-FFF2-40B4-BE49-F238E27FC236}">
                  <a16:creationId xmlns:a16="http://schemas.microsoft.com/office/drawing/2014/main" id="{F7213250-6056-429D-8843-0B71F44CE8D4}"/>
                </a:ext>
              </a:extLst>
            </p:cNvPr>
            <p:cNvGrpSpPr/>
            <p:nvPr/>
          </p:nvGrpSpPr>
          <p:grpSpPr>
            <a:xfrm>
              <a:off x="5323282" y="5077089"/>
              <a:ext cx="741773" cy="658495"/>
              <a:chOff x="8050633" y="5272404"/>
              <a:chExt cx="824034" cy="731520"/>
            </a:xfrm>
          </p:grpSpPr>
          <p:sp>
            <p:nvSpPr>
              <p:cNvPr id="302" name="Rectangle 301">
                <a:extLst>
                  <a:ext uri="{FF2B5EF4-FFF2-40B4-BE49-F238E27FC236}">
                    <a16:creationId xmlns:a16="http://schemas.microsoft.com/office/drawing/2014/main" id="{C6157A74-96A1-4F3C-97EC-CAD9AE1A61C3}"/>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3" name="Rectangle 302">
                <a:extLst>
                  <a:ext uri="{FF2B5EF4-FFF2-40B4-BE49-F238E27FC236}">
                    <a16:creationId xmlns:a16="http://schemas.microsoft.com/office/drawing/2014/main" id="{0D6123C5-8E80-484D-BAC0-D6D17946E5DA}"/>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TextBox 303">
                <a:extLst>
                  <a:ext uri="{FF2B5EF4-FFF2-40B4-BE49-F238E27FC236}">
                    <a16:creationId xmlns:a16="http://schemas.microsoft.com/office/drawing/2014/main" id="{292F2964-BAC8-4CCC-8064-87BED2E96A2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06" name="TextBox 305">
                <a:extLst>
                  <a:ext uri="{FF2B5EF4-FFF2-40B4-BE49-F238E27FC236}">
                    <a16:creationId xmlns:a16="http://schemas.microsoft.com/office/drawing/2014/main" id="{31D1450F-E696-4EEB-99FA-539C8C5856AE}"/>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89" name="Group 288">
              <a:extLst>
                <a:ext uri="{FF2B5EF4-FFF2-40B4-BE49-F238E27FC236}">
                  <a16:creationId xmlns:a16="http://schemas.microsoft.com/office/drawing/2014/main" id="{AA0F7FD3-EE34-432F-83B9-0D4CB1596D2F}"/>
                </a:ext>
              </a:extLst>
            </p:cNvPr>
            <p:cNvGrpSpPr/>
            <p:nvPr/>
          </p:nvGrpSpPr>
          <p:grpSpPr>
            <a:xfrm>
              <a:off x="4582237" y="5080459"/>
              <a:ext cx="748013" cy="658495"/>
              <a:chOff x="8043701" y="5272404"/>
              <a:chExt cx="830966" cy="731520"/>
            </a:xfrm>
          </p:grpSpPr>
          <p:sp>
            <p:nvSpPr>
              <p:cNvPr id="297" name="Rectangle 296">
                <a:extLst>
                  <a:ext uri="{FF2B5EF4-FFF2-40B4-BE49-F238E27FC236}">
                    <a16:creationId xmlns:a16="http://schemas.microsoft.com/office/drawing/2014/main" id="{40E64E57-BDC7-463B-A755-AC61B42CABB0}"/>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8" name="Rectangle 297">
                <a:extLst>
                  <a:ext uri="{FF2B5EF4-FFF2-40B4-BE49-F238E27FC236}">
                    <a16:creationId xmlns:a16="http://schemas.microsoft.com/office/drawing/2014/main" id="{13DA2EE7-D0DA-4A92-A6A7-473E21F694AB}"/>
                  </a:ext>
                </a:extLst>
              </p:cNvPr>
              <p:cNvSpPr/>
              <p:nvPr/>
            </p:nvSpPr>
            <p:spPr>
              <a:xfrm>
                <a:off x="8043701" y="5591440"/>
                <a:ext cx="96269"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9" name="TextBox 298">
                <a:extLst>
                  <a:ext uri="{FF2B5EF4-FFF2-40B4-BE49-F238E27FC236}">
                    <a16:creationId xmlns:a16="http://schemas.microsoft.com/office/drawing/2014/main" id="{411AD181-80D5-49D5-B421-9154677FBC56}"/>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01" name="TextBox 300">
                <a:extLst>
                  <a:ext uri="{FF2B5EF4-FFF2-40B4-BE49-F238E27FC236}">
                    <a16:creationId xmlns:a16="http://schemas.microsoft.com/office/drawing/2014/main" id="{27D57C1B-AB5A-4BCC-8A1C-A2927D2794B2}"/>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290" name="Group 289">
              <a:extLst>
                <a:ext uri="{FF2B5EF4-FFF2-40B4-BE49-F238E27FC236}">
                  <a16:creationId xmlns:a16="http://schemas.microsoft.com/office/drawing/2014/main" id="{B3C76722-ECB5-4408-9E79-7FFCD9D9628D}"/>
                </a:ext>
              </a:extLst>
            </p:cNvPr>
            <p:cNvGrpSpPr/>
            <p:nvPr/>
          </p:nvGrpSpPr>
          <p:grpSpPr>
            <a:xfrm>
              <a:off x="3848332" y="5072897"/>
              <a:ext cx="735661" cy="659424"/>
              <a:chOff x="8057423" y="5271374"/>
              <a:chExt cx="817244" cy="732552"/>
            </a:xfrm>
          </p:grpSpPr>
          <p:sp>
            <p:nvSpPr>
              <p:cNvPr id="291" name="Rectangle 290">
                <a:extLst>
                  <a:ext uri="{FF2B5EF4-FFF2-40B4-BE49-F238E27FC236}">
                    <a16:creationId xmlns:a16="http://schemas.microsoft.com/office/drawing/2014/main" id="{117B9511-614E-4317-A2F5-72E738F2C236}"/>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D0DAFD87-C622-469E-AAE8-35C7011B0264}"/>
                  </a:ext>
                </a:extLst>
              </p:cNvPr>
              <p:cNvSpPr/>
              <p:nvPr/>
            </p:nvSpPr>
            <p:spPr>
              <a:xfrm>
                <a:off x="8057423" y="5489570"/>
                <a:ext cx="87297" cy="301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TextBox 292">
                <a:extLst>
                  <a:ext uri="{FF2B5EF4-FFF2-40B4-BE49-F238E27FC236}">
                    <a16:creationId xmlns:a16="http://schemas.microsoft.com/office/drawing/2014/main" id="{A7474FC5-3A60-4FD7-B00A-594CE3DB4CE2}"/>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295" name="TextBox 294">
                <a:extLst>
                  <a:ext uri="{FF2B5EF4-FFF2-40B4-BE49-F238E27FC236}">
                    <a16:creationId xmlns:a16="http://schemas.microsoft.com/office/drawing/2014/main" id="{FACA5059-55AC-4FD0-B76B-F2C475706A21}"/>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296" name="TextBox 295">
                <a:extLst>
                  <a:ext uri="{FF2B5EF4-FFF2-40B4-BE49-F238E27FC236}">
                    <a16:creationId xmlns:a16="http://schemas.microsoft.com/office/drawing/2014/main" id="{A7084BA3-22CD-49FC-8E93-E715DB18EC3F}"/>
                  </a:ext>
                </a:extLst>
              </p:cNvPr>
              <p:cNvSpPr txBox="1"/>
              <p:nvPr/>
            </p:nvSpPr>
            <p:spPr>
              <a:xfrm>
                <a:off x="8337445" y="5271374"/>
                <a:ext cx="349362" cy="273526"/>
              </a:xfrm>
              <a:prstGeom prst="rect">
                <a:avLst/>
              </a:prstGeom>
              <a:noFill/>
            </p:spPr>
            <p:txBody>
              <a:bodyPr wrap="square" lIns="0" tIns="0" rIns="0" bIns="0" rtlCol="0">
                <a:spAutoFit/>
              </a:bodyPr>
              <a:lstStyle/>
              <a:p>
                <a:pPr algn="ctr"/>
                <a:r>
                  <a:rPr lang="en-US" sz="1600" dirty="0"/>
                  <a:t>n</a:t>
                </a:r>
              </a:p>
            </p:txBody>
          </p:sp>
        </p:grpSp>
        <p:grpSp>
          <p:nvGrpSpPr>
            <p:cNvPr id="323" name="Group 322">
              <a:extLst>
                <a:ext uri="{FF2B5EF4-FFF2-40B4-BE49-F238E27FC236}">
                  <a16:creationId xmlns:a16="http://schemas.microsoft.com/office/drawing/2014/main" id="{F696A544-C301-45A3-A65E-E69F42B160A7}"/>
                </a:ext>
              </a:extLst>
            </p:cNvPr>
            <p:cNvGrpSpPr/>
            <p:nvPr/>
          </p:nvGrpSpPr>
          <p:grpSpPr>
            <a:xfrm>
              <a:off x="9757067" y="5079898"/>
              <a:ext cx="741773" cy="658495"/>
              <a:chOff x="8050633" y="5272404"/>
              <a:chExt cx="824034" cy="731520"/>
            </a:xfrm>
          </p:grpSpPr>
          <p:sp>
            <p:nvSpPr>
              <p:cNvPr id="324" name="Rectangle 323">
                <a:extLst>
                  <a:ext uri="{FF2B5EF4-FFF2-40B4-BE49-F238E27FC236}">
                    <a16:creationId xmlns:a16="http://schemas.microsoft.com/office/drawing/2014/main" id="{C9033EE2-C019-43AC-BC86-45DB06364FAB}"/>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Rectangle 324">
                <a:extLst>
                  <a:ext uri="{FF2B5EF4-FFF2-40B4-BE49-F238E27FC236}">
                    <a16:creationId xmlns:a16="http://schemas.microsoft.com/office/drawing/2014/main" id="{AD189F82-FDF7-4626-A148-16BE0581385D}"/>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TextBox 325">
                <a:extLst>
                  <a:ext uri="{FF2B5EF4-FFF2-40B4-BE49-F238E27FC236}">
                    <a16:creationId xmlns:a16="http://schemas.microsoft.com/office/drawing/2014/main" id="{3EB421B4-2045-4B5B-A4AE-D29FEA0B6B35}"/>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27" name="TextBox 326">
                <a:extLst>
                  <a:ext uri="{FF2B5EF4-FFF2-40B4-BE49-F238E27FC236}">
                    <a16:creationId xmlns:a16="http://schemas.microsoft.com/office/drawing/2014/main" id="{4DDF379B-E968-4310-BBCE-1A6CBFEE9475}"/>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328" name="Group 327">
              <a:extLst>
                <a:ext uri="{FF2B5EF4-FFF2-40B4-BE49-F238E27FC236}">
                  <a16:creationId xmlns:a16="http://schemas.microsoft.com/office/drawing/2014/main" id="{BC0A6264-BB7B-4024-9C4D-F2B6E4D4BC4C}"/>
                </a:ext>
              </a:extLst>
            </p:cNvPr>
            <p:cNvGrpSpPr/>
            <p:nvPr/>
          </p:nvGrpSpPr>
          <p:grpSpPr>
            <a:xfrm>
              <a:off x="9019323" y="5079422"/>
              <a:ext cx="741773" cy="658495"/>
              <a:chOff x="8050633" y="5272404"/>
              <a:chExt cx="824034" cy="731520"/>
            </a:xfrm>
          </p:grpSpPr>
          <p:sp>
            <p:nvSpPr>
              <p:cNvPr id="329" name="Rectangle 328">
                <a:extLst>
                  <a:ext uri="{FF2B5EF4-FFF2-40B4-BE49-F238E27FC236}">
                    <a16:creationId xmlns:a16="http://schemas.microsoft.com/office/drawing/2014/main" id="{9F35164C-88C4-45A1-9CD0-8D47569D0711}"/>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0" name="Rectangle 329">
                <a:extLst>
                  <a:ext uri="{FF2B5EF4-FFF2-40B4-BE49-F238E27FC236}">
                    <a16:creationId xmlns:a16="http://schemas.microsoft.com/office/drawing/2014/main" id="{79096578-D699-4581-A6C9-74488975F673}"/>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TextBox 330">
                <a:extLst>
                  <a:ext uri="{FF2B5EF4-FFF2-40B4-BE49-F238E27FC236}">
                    <a16:creationId xmlns:a16="http://schemas.microsoft.com/office/drawing/2014/main" id="{22DB7025-B234-4A34-BBA9-34405BD9B270}"/>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32" name="TextBox 331">
                <a:extLst>
                  <a:ext uri="{FF2B5EF4-FFF2-40B4-BE49-F238E27FC236}">
                    <a16:creationId xmlns:a16="http://schemas.microsoft.com/office/drawing/2014/main" id="{F6DE5A22-77EA-47AF-A274-442C1D54DF3B}"/>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nvGrpSpPr>
            <p:cNvPr id="333" name="Group 332">
              <a:extLst>
                <a:ext uri="{FF2B5EF4-FFF2-40B4-BE49-F238E27FC236}">
                  <a16:creationId xmlns:a16="http://schemas.microsoft.com/office/drawing/2014/main" id="{BF6E9AC5-D68B-4C41-B95B-0C6F52642535}"/>
                </a:ext>
              </a:extLst>
            </p:cNvPr>
            <p:cNvGrpSpPr/>
            <p:nvPr/>
          </p:nvGrpSpPr>
          <p:grpSpPr>
            <a:xfrm>
              <a:off x="8283053" y="5076640"/>
              <a:ext cx="741773" cy="658495"/>
              <a:chOff x="8050633" y="5272404"/>
              <a:chExt cx="824034" cy="731520"/>
            </a:xfrm>
          </p:grpSpPr>
          <p:sp>
            <p:nvSpPr>
              <p:cNvPr id="334" name="Rectangle 333">
                <a:extLst>
                  <a:ext uri="{FF2B5EF4-FFF2-40B4-BE49-F238E27FC236}">
                    <a16:creationId xmlns:a16="http://schemas.microsoft.com/office/drawing/2014/main" id="{FAFBE396-A245-4B6B-882F-8A637690DE8E}"/>
                  </a:ext>
                </a:extLst>
              </p:cNvPr>
              <p:cNvSpPr/>
              <p:nvPr/>
            </p:nvSpPr>
            <p:spPr>
              <a:xfrm>
                <a:off x="8143146" y="5272404"/>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5" name="Rectangle 334">
                <a:extLst>
                  <a:ext uri="{FF2B5EF4-FFF2-40B4-BE49-F238E27FC236}">
                    <a16:creationId xmlns:a16="http://schemas.microsoft.com/office/drawing/2014/main" id="{EA969CC5-95DC-4502-9553-CA35A6938698}"/>
                  </a:ext>
                </a:extLst>
              </p:cNvPr>
              <p:cNvSpPr/>
              <p:nvPr/>
            </p:nvSpPr>
            <p:spPr>
              <a:xfrm>
                <a:off x="8050633" y="5591440"/>
                <a:ext cx="91441"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 name="TextBox 335">
                <a:extLst>
                  <a:ext uri="{FF2B5EF4-FFF2-40B4-BE49-F238E27FC236}">
                    <a16:creationId xmlns:a16="http://schemas.microsoft.com/office/drawing/2014/main" id="{FEB29DC9-62A3-42CE-BF65-90D3916E2D67}"/>
                  </a:ext>
                </a:extLst>
              </p:cNvPr>
              <p:cNvSpPr txBox="1"/>
              <p:nvPr/>
            </p:nvSpPr>
            <p:spPr>
              <a:xfrm>
                <a:off x="8525305" y="5481881"/>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sp>
            <p:nvSpPr>
              <p:cNvPr id="337" name="TextBox 336">
                <a:extLst>
                  <a:ext uri="{FF2B5EF4-FFF2-40B4-BE49-F238E27FC236}">
                    <a16:creationId xmlns:a16="http://schemas.microsoft.com/office/drawing/2014/main" id="{E662EDE5-8468-4E58-834B-F741F27F3256}"/>
                  </a:ext>
                </a:extLst>
              </p:cNvPr>
              <p:cNvSpPr txBox="1"/>
              <p:nvPr/>
            </p:nvSpPr>
            <p:spPr>
              <a:xfrm>
                <a:off x="8144096" y="5486469"/>
                <a:ext cx="349362" cy="273526"/>
              </a:xfrm>
              <a:prstGeom prst="rect">
                <a:avLst/>
              </a:prstGeom>
              <a:noFill/>
            </p:spPr>
            <p:txBody>
              <a:bodyPr wrap="square" lIns="0" tIns="0" rIns="0" bIns="0" rtlCol="0">
                <a:spAutoFit/>
              </a:bodyPr>
              <a:lstStyle/>
              <a:p>
                <a:pPr algn="ctr"/>
                <a:r>
                  <a:rPr lang="en-US" sz="1600" dirty="0">
                    <a:solidFill>
                      <a:schemeClr val="accent2"/>
                    </a:solidFill>
                  </a:rPr>
                  <a:t>110</a:t>
                </a:r>
              </a:p>
            </p:txBody>
          </p:sp>
        </p:grpSp>
      </p:grpSp>
      <p:grpSp>
        <p:nvGrpSpPr>
          <p:cNvPr id="394" name="Group 393">
            <a:extLst>
              <a:ext uri="{FF2B5EF4-FFF2-40B4-BE49-F238E27FC236}">
                <a16:creationId xmlns:a16="http://schemas.microsoft.com/office/drawing/2014/main" id="{A1D3AEAE-BF9A-4DA4-B74D-E1806A92BD0E}"/>
              </a:ext>
            </a:extLst>
          </p:cNvPr>
          <p:cNvGrpSpPr/>
          <p:nvPr/>
        </p:nvGrpSpPr>
        <p:grpSpPr>
          <a:xfrm>
            <a:off x="1231333" y="2772020"/>
            <a:ext cx="2146074" cy="2215338"/>
            <a:chOff x="1707583" y="2786185"/>
            <a:chExt cx="2146074" cy="2215338"/>
          </a:xfrm>
        </p:grpSpPr>
        <p:grpSp>
          <p:nvGrpSpPr>
            <p:cNvPr id="341" name="Group 340">
              <a:extLst>
                <a:ext uri="{FF2B5EF4-FFF2-40B4-BE49-F238E27FC236}">
                  <a16:creationId xmlns:a16="http://schemas.microsoft.com/office/drawing/2014/main" id="{472D91AF-CB96-40EC-B70C-32746EFC0243}"/>
                </a:ext>
              </a:extLst>
            </p:cNvPr>
            <p:cNvGrpSpPr/>
            <p:nvPr/>
          </p:nvGrpSpPr>
          <p:grpSpPr>
            <a:xfrm>
              <a:off x="3105456" y="4258367"/>
              <a:ext cx="741768" cy="739950"/>
              <a:chOff x="8050638" y="5181918"/>
              <a:chExt cx="824028" cy="822008"/>
            </a:xfrm>
          </p:grpSpPr>
          <p:sp>
            <p:nvSpPr>
              <p:cNvPr id="372" name="Rectangle 371">
                <a:extLst>
                  <a:ext uri="{FF2B5EF4-FFF2-40B4-BE49-F238E27FC236}">
                    <a16:creationId xmlns:a16="http://schemas.microsoft.com/office/drawing/2014/main" id="{0F1CD1E1-10DA-4ED7-88E5-195E14C128AA}"/>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0716BA35-9A27-4450-A54F-F311DA4B78B2}"/>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TextBox 373">
                <a:extLst>
                  <a:ext uri="{FF2B5EF4-FFF2-40B4-BE49-F238E27FC236}">
                    <a16:creationId xmlns:a16="http://schemas.microsoft.com/office/drawing/2014/main" id="{98AA8B47-99A9-46A6-9252-4092BD4CC772}"/>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375" name="Rectangle 374">
                <a:extLst>
                  <a:ext uri="{FF2B5EF4-FFF2-40B4-BE49-F238E27FC236}">
                    <a16:creationId xmlns:a16="http://schemas.microsoft.com/office/drawing/2014/main" id="{E8292E00-85B0-4D91-9EE6-4F65111B15CA}"/>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TextBox 375">
                <a:extLst>
                  <a:ext uri="{FF2B5EF4-FFF2-40B4-BE49-F238E27FC236}">
                    <a16:creationId xmlns:a16="http://schemas.microsoft.com/office/drawing/2014/main" id="{7867E91A-6C12-4FDD-AA7C-3D5668F11B3C}"/>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grpSp>
        <p:grpSp>
          <p:nvGrpSpPr>
            <p:cNvPr id="342" name="Group 341">
              <a:extLst>
                <a:ext uri="{FF2B5EF4-FFF2-40B4-BE49-F238E27FC236}">
                  <a16:creationId xmlns:a16="http://schemas.microsoft.com/office/drawing/2014/main" id="{31D6D643-1218-4EE1-A76D-8E82935466F7}"/>
                </a:ext>
              </a:extLst>
            </p:cNvPr>
            <p:cNvGrpSpPr/>
            <p:nvPr/>
          </p:nvGrpSpPr>
          <p:grpSpPr>
            <a:xfrm>
              <a:off x="2365202" y="4261573"/>
              <a:ext cx="743738" cy="739950"/>
              <a:chOff x="8048449" y="5181918"/>
              <a:chExt cx="826217" cy="822008"/>
            </a:xfrm>
          </p:grpSpPr>
          <p:sp>
            <p:nvSpPr>
              <p:cNvPr id="367" name="Rectangle 366">
                <a:extLst>
                  <a:ext uri="{FF2B5EF4-FFF2-40B4-BE49-F238E27FC236}">
                    <a16:creationId xmlns:a16="http://schemas.microsoft.com/office/drawing/2014/main" id="{9BABBC3F-95B3-4764-ADBD-CCF192247F22}"/>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a16="http://schemas.microsoft.com/office/drawing/2014/main" id="{9B05BBF3-26D1-4F8F-BB92-5986682D033E}"/>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9" name="TextBox 368">
                <a:extLst>
                  <a:ext uri="{FF2B5EF4-FFF2-40B4-BE49-F238E27FC236}">
                    <a16:creationId xmlns:a16="http://schemas.microsoft.com/office/drawing/2014/main" id="{4D04C87A-DD30-4159-9C95-542E87433CF5}"/>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70" name="Rectangle 369">
                <a:extLst>
                  <a:ext uri="{FF2B5EF4-FFF2-40B4-BE49-F238E27FC236}">
                    <a16:creationId xmlns:a16="http://schemas.microsoft.com/office/drawing/2014/main" id="{179953FC-29E2-4617-BF0B-4AE000EB623F}"/>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TextBox 370">
                <a:extLst>
                  <a:ext uri="{FF2B5EF4-FFF2-40B4-BE49-F238E27FC236}">
                    <a16:creationId xmlns:a16="http://schemas.microsoft.com/office/drawing/2014/main" id="{30FD15EC-EF8B-48AE-9582-4947A2ECD6F6}"/>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43" name="Group 342">
              <a:extLst>
                <a:ext uri="{FF2B5EF4-FFF2-40B4-BE49-F238E27FC236}">
                  <a16:creationId xmlns:a16="http://schemas.microsoft.com/office/drawing/2014/main" id="{DDA8EE98-DF3F-4B58-8E3B-AC3AC43ADD5A}"/>
                </a:ext>
              </a:extLst>
            </p:cNvPr>
            <p:cNvGrpSpPr/>
            <p:nvPr/>
          </p:nvGrpSpPr>
          <p:grpSpPr>
            <a:xfrm>
              <a:off x="1707583" y="4256169"/>
              <a:ext cx="658494" cy="739950"/>
              <a:chOff x="8143146" y="5181918"/>
              <a:chExt cx="731520" cy="822008"/>
            </a:xfrm>
          </p:grpSpPr>
          <p:sp>
            <p:nvSpPr>
              <p:cNvPr id="362" name="Rectangle 361">
                <a:extLst>
                  <a:ext uri="{FF2B5EF4-FFF2-40B4-BE49-F238E27FC236}">
                    <a16:creationId xmlns:a16="http://schemas.microsoft.com/office/drawing/2014/main" id="{03267165-8237-44CF-B56B-207450D057FD}"/>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extBox 363">
                <a:extLst>
                  <a:ext uri="{FF2B5EF4-FFF2-40B4-BE49-F238E27FC236}">
                    <a16:creationId xmlns:a16="http://schemas.microsoft.com/office/drawing/2014/main" id="{BCCEDA10-372B-4542-A9EE-9FF0CD0B801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65" name="Rectangle 364">
                <a:extLst>
                  <a:ext uri="{FF2B5EF4-FFF2-40B4-BE49-F238E27FC236}">
                    <a16:creationId xmlns:a16="http://schemas.microsoft.com/office/drawing/2014/main" id="{3C6D6034-651F-4EE9-ADF6-6B4549039C9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TextBox 365">
                <a:extLst>
                  <a:ext uri="{FF2B5EF4-FFF2-40B4-BE49-F238E27FC236}">
                    <a16:creationId xmlns:a16="http://schemas.microsoft.com/office/drawing/2014/main" id="{A25C18B9-6DDD-4D98-BF34-0D417836B529}"/>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44" name="Group 343">
              <a:extLst>
                <a:ext uri="{FF2B5EF4-FFF2-40B4-BE49-F238E27FC236}">
                  <a16:creationId xmlns:a16="http://schemas.microsoft.com/office/drawing/2014/main" id="{54CF0BDB-A3E4-4A70-B752-E6F3AE4D6028}"/>
                </a:ext>
              </a:extLst>
            </p:cNvPr>
            <p:cNvGrpSpPr/>
            <p:nvPr/>
          </p:nvGrpSpPr>
          <p:grpSpPr>
            <a:xfrm>
              <a:off x="3111889" y="3519275"/>
              <a:ext cx="741768" cy="739950"/>
              <a:chOff x="8050638" y="5181918"/>
              <a:chExt cx="824028" cy="822008"/>
            </a:xfrm>
          </p:grpSpPr>
          <p:sp>
            <p:nvSpPr>
              <p:cNvPr id="357" name="Rectangle 356">
                <a:extLst>
                  <a:ext uri="{FF2B5EF4-FFF2-40B4-BE49-F238E27FC236}">
                    <a16:creationId xmlns:a16="http://schemas.microsoft.com/office/drawing/2014/main" id="{A4FE4DDB-A396-4817-A7C0-CB36173383C9}"/>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a16="http://schemas.microsoft.com/office/drawing/2014/main" id="{A73DC87B-F8B8-4436-8C23-5F0978B5FF82}"/>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TextBox 358">
                <a:extLst>
                  <a:ext uri="{FF2B5EF4-FFF2-40B4-BE49-F238E27FC236}">
                    <a16:creationId xmlns:a16="http://schemas.microsoft.com/office/drawing/2014/main" id="{18AEE736-FB6C-431A-8FC2-BB457BC81586}"/>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360" name="Rectangle 359">
                <a:extLst>
                  <a:ext uri="{FF2B5EF4-FFF2-40B4-BE49-F238E27FC236}">
                    <a16:creationId xmlns:a16="http://schemas.microsoft.com/office/drawing/2014/main" id="{06C92CB6-8B93-424A-901F-1ECA715B2A2C}"/>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TextBox 360">
                <a:extLst>
                  <a:ext uri="{FF2B5EF4-FFF2-40B4-BE49-F238E27FC236}">
                    <a16:creationId xmlns:a16="http://schemas.microsoft.com/office/drawing/2014/main" id="{D5106B66-EEA8-430A-ADCC-F24602E2792D}"/>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grpSp>
        <p:grpSp>
          <p:nvGrpSpPr>
            <p:cNvPr id="345" name="Group 344">
              <a:extLst>
                <a:ext uri="{FF2B5EF4-FFF2-40B4-BE49-F238E27FC236}">
                  <a16:creationId xmlns:a16="http://schemas.microsoft.com/office/drawing/2014/main" id="{67132859-D59E-4C1E-A3D1-A5D93047CC9F}"/>
                </a:ext>
              </a:extLst>
            </p:cNvPr>
            <p:cNvGrpSpPr/>
            <p:nvPr/>
          </p:nvGrpSpPr>
          <p:grpSpPr>
            <a:xfrm>
              <a:off x="2371635" y="3522481"/>
              <a:ext cx="743738" cy="739950"/>
              <a:chOff x="8048449" y="5181918"/>
              <a:chExt cx="826217" cy="822008"/>
            </a:xfrm>
          </p:grpSpPr>
          <p:sp>
            <p:nvSpPr>
              <p:cNvPr id="352" name="Rectangle 351">
                <a:extLst>
                  <a:ext uri="{FF2B5EF4-FFF2-40B4-BE49-F238E27FC236}">
                    <a16:creationId xmlns:a16="http://schemas.microsoft.com/office/drawing/2014/main" id="{621FDF8D-3B05-45A4-893A-3B7A086DA3F7}"/>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a16="http://schemas.microsoft.com/office/drawing/2014/main" id="{9B0EF522-6E10-4F4E-9537-38BA83B13BC5}"/>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TextBox 353">
                <a:extLst>
                  <a:ext uri="{FF2B5EF4-FFF2-40B4-BE49-F238E27FC236}">
                    <a16:creationId xmlns:a16="http://schemas.microsoft.com/office/drawing/2014/main" id="{5EFF7FAF-DEF7-4F27-BB71-32B4443580B3}"/>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55" name="Rectangle 354">
                <a:extLst>
                  <a:ext uri="{FF2B5EF4-FFF2-40B4-BE49-F238E27FC236}">
                    <a16:creationId xmlns:a16="http://schemas.microsoft.com/office/drawing/2014/main" id="{9D39CBE9-B03C-4AB0-9A34-092887064EC3}"/>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TextBox 355">
                <a:extLst>
                  <a:ext uri="{FF2B5EF4-FFF2-40B4-BE49-F238E27FC236}">
                    <a16:creationId xmlns:a16="http://schemas.microsoft.com/office/drawing/2014/main" id="{A80969C4-0F61-42FC-A1CC-29A136C5E5BE}"/>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46" name="Group 345">
              <a:extLst>
                <a:ext uri="{FF2B5EF4-FFF2-40B4-BE49-F238E27FC236}">
                  <a16:creationId xmlns:a16="http://schemas.microsoft.com/office/drawing/2014/main" id="{82C28EDE-24D0-4DC0-B035-FB738D60983C}"/>
                </a:ext>
              </a:extLst>
            </p:cNvPr>
            <p:cNvGrpSpPr/>
            <p:nvPr/>
          </p:nvGrpSpPr>
          <p:grpSpPr>
            <a:xfrm>
              <a:off x="1714016" y="3517077"/>
              <a:ext cx="658494" cy="739950"/>
              <a:chOff x="8143146" y="5181918"/>
              <a:chExt cx="731520" cy="822008"/>
            </a:xfrm>
          </p:grpSpPr>
          <p:sp>
            <p:nvSpPr>
              <p:cNvPr id="347" name="Rectangle 346">
                <a:extLst>
                  <a:ext uri="{FF2B5EF4-FFF2-40B4-BE49-F238E27FC236}">
                    <a16:creationId xmlns:a16="http://schemas.microsoft.com/office/drawing/2014/main" id="{BB48886D-11EB-4D25-B70A-7998DD4F74E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extBox 348">
                <a:extLst>
                  <a:ext uri="{FF2B5EF4-FFF2-40B4-BE49-F238E27FC236}">
                    <a16:creationId xmlns:a16="http://schemas.microsoft.com/office/drawing/2014/main" id="{7C261111-E12F-45F6-9AE9-C123D720AF5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50" name="Rectangle 349">
                <a:extLst>
                  <a:ext uri="{FF2B5EF4-FFF2-40B4-BE49-F238E27FC236}">
                    <a16:creationId xmlns:a16="http://schemas.microsoft.com/office/drawing/2014/main" id="{E9BAF25E-2A6E-49DD-A8FB-B9AD1FC777A7}"/>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TextBox 350">
                <a:extLst>
                  <a:ext uri="{FF2B5EF4-FFF2-40B4-BE49-F238E27FC236}">
                    <a16:creationId xmlns:a16="http://schemas.microsoft.com/office/drawing/2014/main" id="{864631C2-7975-4C33-88C7-385B6AFF9E13}"/>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77" name="Group 376">
              <a:extLst>
                <a:ext uri="{FF2B5EF4-FFF2-40B4-BE49-F238E27FC236}">
                  <a16:creationId xmlns:a16="http://schemas.microsoft.com/office/drawing/2014/main" id="{CC772B09-68CE-4D53-9AA6-12D65A0F1213}"/>
                </a:ext>
              </a:extLst>
            </p:cNvPr>
            <p:cNvGrpSpPr/>
            <p:nvPr/>
          </p:nvGrpSpPr>
          <p:grpSpPr>
            <a:xfrm>
              <a:off x="3111815" y="2788383"/>
              <a:ext cx="741768" cy="739950"/>
              <a:chOff x="8050638" y="5181918"/>
              <a:chExt cx="824028" cy="822008"/>
            </a:xfrm>
          </p:grpSpPr>
          <p:sp>
            <p:nvSpPr>
              <p:cNvPr id="378" name="Rectangle 377">
                <a:extLst>
                  <a:ext uri="{FF2B5EF4-FFF2-40B4-BE49-F238E27FC236}">
                    <a16:creationId xmlns:a16="http://schemas.microsoft.com/office/drawing/2014/main" id="{B3D935A1-50C2-43DB-9E1D-7763FA0A917E}"/>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B1F00FBD-78C8-471E-A24A-DB284E829496}"/>
                  </a:ext>
                </a:extLst>
              </p:cNvPr>
              <p:cNvSpPr/>
              <p:nvPr/>
            </p:nvSpPr>
            <p:spPr>
              <a:xfrm>
                <a:off x="8050638" y="5591440"/>
                <a:ext cx="94082"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TextBox 379">
                <a:extLst>
                  <a:ext uri="{FF2B5EF4-FFF2-40B4-BE49-F238E27FC236}">
                    <a16:creationId xmlns:a16="http://schemas.microsoft.com/office/drawing/2014/main" id="{98851768-9A71-4507-8825-3DE505B01B59}"/>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sp>
            <p:nvSpPr>
              <p:cNvPr id="381" name="Rectangle 380">
                <a:extLst>
                  <a:ext uri="{FF2B5EF4-FFF2-40B4-BE49-F238E27FC236}">
                    <a16:creationId xmlns:a16="http://schemas.microsoft.com/office/drawing/2014/main" id="{45697137-DB2D-40A7-95BE-E47EA7676E11}"/>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TextBox 381">
                <a:extLst>
                  <a:ext uri="{FF2B5EF4-FFF2-40B4-BE49-F238E27FC236}">
                    <a16:creationId xmlns:a16="http://schemas.microsoft.com/office/drawing/2014/main" id="{6F534D25-9DDC-49D7-9BBF-54A579B2BE09}"/>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0</a:t>
                </a:r>
              </a:p>
            </p:txBody>
          </p:sp>
        </p:grpSp>
        <p:grpSp>
          <p:nvGrpSpPr>
            <p:cNvPr id="383" name="Group 382">
              <a:extLst>
                <a:ext uri="{FF2B5EF4-FFF2-40B4-BE49-F238E27FC236}">
                  <a16:creationId xmlns:a16="http://schemas.microsoft.com/office/drawing/2014/main" id="{E365173F-A21B-4002-B648-719CAD42440D}"/>
                </a:ext>
              </a:extLst>
            </p:cNvPr>
            <p:cNvGrpSpPr/>
            <p:nvPr/>
          </p:nvGrpSpPr>
          <p:grpSpPr>
            <a:xfrm>
              <a:off x="2371561" y="2791589"/>
              <a:ext cx="743738" cy="739950"/>
              <a:chOff x="8048449" y="5181918"/>
              <a:chExt cx="826217" cy="822008"/>
            </a:xfrm>
          </p:grpSpPr>
          <p:sp>
            <p:nvSpPr>
              <p:cNvPr id="384" name="Rectangle 383">
                <a:extLst>
                  <a:ext uri="{FF2B5EF4-FFF2-40B4-BE49-F238E27FC236}">
                    <a16:creationId xmlns:a16="http://schemas.microsoft.com/office/drawing/2014/main" id="{D1A61DEE-35D1-451A-ADBA-713DFB835120}"/>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C0219289-135A-497B-90D4-1BD2B64FCBDD}"/>
                  </a:ext>
                </a:extLst>
              </p:cNvPr>
              <p:cNvSpPr/>
              <p:nvPr/>
            </p:nvSpPr>
            <p:spPr>
              <a:xfrm>
                <a:off x="8048449" y="5591440"/>
                <a:ext cx="9627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TextBox 385">
                <a:extLst>
                  <a:ext uri="{FF2B5EF4-FFF2-40B4-BE49-F238E27FC236}">
                    <a16:creationId xmlns:a16="http://schemas.microsoft.com/office/drawing/2014/main" id="{83A43533-D2D3-4AFC-B5C2-685DA37449AD}"/>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87" name="Rectangle 386">
                <a:extLst>
                  <a:ext uri="{FF2B5EF4-FFF2-40B4-BE49-F238E27FC236}">
                    <a16:creationId xmlns:a16="http://schemas.microsoft.com/office/drawing/2014/main" id="{997F6020-ECFB-4AD6-8973-F5B8747D0826}"/>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TextBox 387">
                <a:extLst>
                  <a:ext uri="{FF2B5EF4-FFF2-40B4-BE49-F238E27FC236}">
                    <a16:creationId xmlns:a16="http://schemas.microsoft.com/office/drawing/2014/main" id="{21B5AB64-A74F-482F-A449-BFB211B59363}"/>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nvGrpSpPr>
            <p:cNvPr id="389" name="Group 388">
              <a:extLst>
                <a:ext uri="{FF2B5EF4-FFF2-40B4-BE49-F238E27FC236}">
                  <a16:creationId xmlns:a16="http://schemas.microsoft.com/office/drawing/2014/main" id="{0E2CFD9D-1EC9-4C99-94EB-CC679F499E92}"/>
                </a:ext>
              </a:extLst>
            </p:cNvPr>
            <p:cNvGrpSpPr/>
            <p:nvPr/>
          </p:nvGrpSpPr>
          <p:grpSpPr>
            <a:xfrm>
              <a:off x="1713942" y="2786185"/>
              <a:ext cx="658494" cy="739950"/>
              <a:chOff x="8143146" y="5181918"/>
              <a:chExt cx="731520" cy="822008"/>
            </a:xfrm>
          </p:grpSpPr>
          <p:sp>
            <p:nvSpPr>
              <p:cNvPr id="390" name="Rectangle 389">
                <a:extLst>
                  <a:ext uri="{FF2B5EF4-FFF2-40B4-BE49-F238E27FC236}">
                    <a16:creationId xmlns:a16="http://schemas.microsoft.com/office/drawing/2014/main" id="{B3C0FC1C-9DB3-428F-80F5-AC133C161A50}"/>
                  </a:ext>
                </a:extLst>
              </p:cNvPr>
              <p:cNvSpPr/>
              <p:nvPr/>
            </p:nvSpPr>
            <p:spPr>
              <a:xfrm>
                <a:off x="8143146" y="5272406"/>
                <a:ext cx="731520" cy="7315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extBox 390">
                <a:extLst>
                  <a:ext uri="{FF2B5EF4-FFF2-40B4-BE49-F238E27FC236}">
                    <a16:creationId xmlns:a16="http://schemas.microsoft.com/office/drawing/2014/main" id="{A2D9E3B4-4B0C-4A3E-881F-43241042F418}"/>
                  </a:ext>
                </a:extLst>
              </p:cNvPr>
              <p:cNvSpPr txBox="1"/>
              <p:nvPr/>
            </p:nvSpPr>
            <p:spPr>
              <a:xfrm>
                <a:off x="8385473" y="526685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sp>
            <p:nvSpPr>
              <p:cNvPr id="392" name="Rectangle 391">
                <a:extLst>
                  <a:ext uri="{FF2B5EF4-FFF2-40B4-BE49-F238E27FC236}">
                    <a16:creationId xmlns:a16="http://schemas.microsoft.com/office/drawing/2014/main" id="{77180E6B-E5EB-43AF-A4DC-5D3AD2337EED}"/>
                  </a:ext>
                </a:extLst>
              </p:cNvPr>
              <p:cNvSpPr/>
              <p:nvPr/>
            </p:nvSpPr>
            <p:spPr>
              <a:xfrm>
                <a:off x="8469357" y="5181918"/>
                <a:ext cx="87297"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TextBox 392">
                <a:extLst>
                  <a:ext uri="{FF2B5EF4-FFF2-40B4-BE49-F238E27FC236}">
                    <a16:creationId xmlns:a16="http://schemas.microsoft.com/office/drawing/2014/main" id="{75995FD5-639C-4660-A5F3-B644D0C7EBC6}"/>
                  </a:ext>
                </a:extLst>
              </p:cNvPr>
              <p:cNvSpPr txBox="1"/>
              <p:nvPr/>
            </p:nvSpPr>
            <p:spPr>
              <a:xfrm>
                <a:off x="8382603" y="5729368"/>
                <a:ext cx="255065" cy="273526"/>
              </a:xfrm>
              <a:prstGeom prst="rect">
                <a:avLst/>
              </a:prstGeom>
              <a:noFill/>
            </p:spPr>
            <p:txBody>
              <a:bodyPr wrap="square" lIns="0" tIns="0" rIns="0" bIns="0" rtlCol="0">
                <a:spAutoFit/>
              </a:bodyPr>
              <a:lstStyle/>
              <a:p>
                <a:pPr algn="ctr"/>
                <a:r>
                  <a:rPr lang="en-US" sz="1600" dirty="0">
                    <a:solidFill>
                      <a:schemeClr val="accent2"/>
                    </a:solidFill>
                  </a:rPr>
                  <a:t>1</a:t>
                </a:r>
              </a:p>
            </p:txBody>
          </p:sp>
        </p:grpSp>
      </p:grpSp>
      <p:sp>
        <p:nvSpPr>
          <p:cNvPr id="397" name="TextBox 396">
            <a:extLst>
              <a:ext uri="{FF2B5EF4-FFF2-40B4-BE49-F238E27FC236}">
                <a16:creationId xmlns:a16="http://schemas.microsoft.com/office/drawing/2014/main" id="{E4968BC9-3545-4FBA-B7EA-19D312F2DD95}"/>
              </a:ext>
            </a:extLst>
          </p:cNvPr>
          <p:cNvSpPr txBox="1"/>
          <p:nvPr/>
        </p:nvSpPr>
        <p:spPr>
          <a:xfrm>
            <a:off x="1932282" y="5990737"/>
            <a:ext cx="3336658" cy="369332"/>
          </a:xfrm>
          <a:prstGeom prst="rect">
            <a:avLst/>
          </a:prstGeom>
          <a:noFill/>
        </p:spPr>
        <p:txBody>
          <a:bodyPr wrap="square" rtlCol="0">
            <a:spAutoFit/>
          </a:bodyPr>
          <a:lstStyle/>
          <a:p>
            <a:r>
              <a:rPr lang="en-US" dirty="0"/>
              <a:t>“almost” works… what’s missing?</a:t>
            </a:r>
          </a:p>
        </p:txBody>
      </p:sp>
      <p:sp>
        <p:nvSpPr>
          <p:cNvPr id="398" name="TextBox 397">
            <a:extLst>
              <a:ext uri="{FF2B5EF4-FFF2-40B4-BE49-F238E27FC236}">
                <a16:creationId xmlns:a16="http://schemas.microsoft.com/office/drawing/2014/main" id="{810FA309-80A4-4232-9F66-40349322C637}"/>
              </a:ext>
            </a:extLst>
          </p:cNvPr>
          <p:cNvSpPr txBox="1"/>
          <p:nvPr/>
        </p:nvSpPr>
        <p:spPr>
          <a:xfrm>
            <a:off x="5789434" y="5993027"/>
            <a:ext cx="4435210" cy="369332"/>
          </a:xfrm>
          <a:prstGeom prst="rect">
            <a:avLst/>
          </a:prstGeom>
          <a:noFill/>
        </p:spPr>
        <p:txBody>
          <a:bodyPr wrap="square" rtlCol="0">
            <a:spAutoFit/>
          </a:bodyPr>
          <a:lstStyle/>
          <a:p>
            <a:r>
              <a:rPr lang="en-US" dirty="0"/>
              <a:t>mark glues of most and least significant bit</a:t>
            </a:r>
          </a:p>
        </p:txBody>
      </p:sp>
      <p:grpSp>
        <p:nvGrpSpPr>
          <p:cNvPr id="499" name="Group 498">
            <a:extLst>
              <a:ext uri="{FF2B5EF4-FFF2-40B4-BE49-F238E27FC236}">
                <a16:creationId xmlns:a16="http://schemas.microsoft.com/office/drawing/2014/main" id="{C12C6AF1-7709-4001-9C29-0E01512C4FFB}"/>
              </a:ext>
            </a:extLst>
          </p:cNvPr>
          <p:cNvGrpSpPr/>
          <p:nvPr/>
        </p:nvGrpSpPr>
        <p:grpSpPr>
          <a:xfrm>
            <a:off x="1589695" y="2819717"/>
            <a:ext cx="8804399" cy="2829826"/>
            <a:chOff x="1589695" y="2670632"/>
            <a:chExt cx="8804399" cy="2829826"/>
          </a:xfrm>
        </p:grpSpPr>
        <p:sp>
          <p:nvSpPr>
            <p:cNvPr id="400" name="TextBox 399">
              <a:extLst>
                <a:ext uri="{FF2B5EF4-FFF2-40B4-BE49-F238E27FC236}">
                  <a16:creationId xmlns:a16="http://schemas.microsoft.com/office/drawing/2014/main" id="{60BFC63A-2D1E-42DC-BC24-3D1606E68599}"/>
                </a:ext>
              </a:extLst>
            </p:cNvPr>
            <p:cNvSpPr txBox="1"/>
            <p:nvPr/>
          </p:nvSpPr>
          <p:spPr>
            <a:xfrm>
              <a:off x="10183734" y="5217488"/>
              <a:ext cx="210360" cy="276999"/>
            </a:xfrm>
            <a:prstGeom prst="rect">
              <a:avLst/>
            </a:prstGeom>
            <a:noFill/>
          </p:spPr>
          <p:txBody>
            <a:bodyPr wrap="square" lIns="0" tIns="0" rIns="0" bIns="0">
              <a:spAutoFit/>
            </a:bodyPr>
            <a:lstStyle/>
            <a:p>
              <a:r>
                <a:rPr lang="en-US" dirty="0"/>
                <a:t>m</a:t>
              </a:r>
            </a:p>
          </p:txBody>
        </p:sp>
        <p:sp>
          <p:nvSpPr>
            <p:cNvPr id="401" name="TextBox 400">
              <a:extLst>
                <a:ext uri="{FF2B5EF4-FFF2-40B4-BE49-F238E27FC236}">
                  <a16:creationId xmlns:a16="http://schemas.microsoft.com/office/drawing/2014/main" id="{9D46704A-BB06-43EC-9741-D047C27AA4FD}"/>
                </a:ext>
              </a:extLst>
            </p:cNvPr>
            <p:cNvSpPr txBox="1"/>
            <p:nvPr/>
          </p:nvSpPr>
          <p:spPr>
            <a:xfrm>
              <a:off x="9780643" y="5205528"/>
              <a:ext cx="210360" cy="276999"/>
            </a:xfrm>
            <a:prstGeom prst="rect">
              <a:avLst/>
            </a:prstGeom>
            <a:noFill/>
          </p:spPr>
          <p:txBody>
            <a:bodyPr wrap="square" lIns="0" tIns="0" rIns="0" bIns="0">
              <a:spAutoFit/>
            </a:bodyPr>
            <a:lstStyle/>
            <a:p>
              <a:r>
                <a:rPr lang="en-US" dirty="0"/>
                <a:t>m</a:t>
              </a:r>
            </a:p>
          </p:txBody>
        </p:sp>
        <p:sp>
          <p:nvSpPr>
            <p:cNvPr id="402" name="TextBox 401">
              <a:extLst>
                <a:ext uri="{FF2B5EF4-FFF2-40B4-BE49-F238E27FC236}">
                  <a16:creationId xmlns:a16="http://schemas.microsoft.com/office/drawing/2014/main" id="{95409077-2648-4FE8-902A-FAA9AAFD3369}"/>
                </a:ext>
              </a:extLst>
            </p:cNvPr>
            <p:cNvSpPr txBox="1"/>
            <p:nvPr/>
          </p:nvSpPr>
          <p:spPr>
            <a:xfrm>
              <a:off x="9439865" y="5212459"/>
              <a:ext cx="210360" cy="276999"/>
            </a:xfrm>
            <a:prstGeom prst="rect">
              <a:avLst/>
            </a:prstGeom>
            <a:noFill/>
          </p:spPr>
          <p:txBody>
            <a:bodyPr wrap="square" lIns="0" tIns="0" rIns="0" bIns="0">
              <a:spAutoFit/>
            </a:bodyPr>
            <a:lstStyle/>
            <a:p>
              <a:r>
                <a:rPr lang="en-US" dirty="0"/>
                <a:t>m</a:t>
              </a:r>
            </a:p>
          </p:txBody>
        </p:sp>
        <p:sp>
          <p:nvSpPr>
            <p:cNvPr id="403" name="TextBox 402">
              <a:extLst>
                <a:ext uri="{FF2B5EF4-FFF2-40B4-BE49-F238E27FC236}">
                  <a16:creationId xmlns:a16="http://schemas.microsoft.com/office/drawing/2014/main" id="{EB585072-D700-4C76-B34D-41159144F002}"/>
                </a:ext>
              </a:extLst>
            </p:cNvPr>
            <p:cNvSpPr txBox="1"/>
            <p:nvPr/>
          </p:nvSpPr>
          <p:spPr>
            <a:xfrm>
              <a:off x="9046848" y="5208718"/>
              <a:ext cx="210360" cy="276999"/>
            </a:xfrm>
            <a:prstGeom prst="rect">
              <a:avLst/>
            </a:prstGeom>
            <a:noFill/>
          </p:spPr>
          <p:txBody>
            <a:bodyPr wrap="square" lIns="0" tIns="0" rIns="0" bIns="0">
              <a:spAutoFit/>
            </a:bodyPr>
            <a:lstStyle/>
            <a:p>
              <a:r>
                <a:rPr lang="en-US" dirty="0"/>
                <a:t>m</a:t>
              </a:r>
            </a:p>
          </p:txBody>
        </p:sp>
        <p:sp>
          <p:nvSpPr>
            <p:cNvPr id="404" name="TextBox 403">
              <a:extLst>
                <a:ext uri="{FF2B5EF4-FFF2-40B4-BE49-F238E27FC236}">
                  <a16:creationId xmlns:a16="http://schemas.microsoft.com/office/drawing/2014/main" id="{0610CA63-3240-4411-9A48-A9F4389E9048}"/>
                </a:ext>
              </a:extLst>
            </p:cNvPr>
            <p:cNvSpPr txBox="1"/>
            <p:nvPr/>
          </p:nvSpPr>
          <p:spPr>
            <a:xfrm>
              <a:off x="8706070" y="5215649"/>
              <a:ext cx="210360" cy="276999"/>
            </a:xfrm>
            <a:prstGeom prst="rect">
              <a:avLst/>
            </a:prstGeom>
            <a:noFill/>
          </p:spPr>
          <p:txBody>
            <a:bodyPr wrap="square" lIns="0" tIns="0" rIns="0" bIns="0">
              <a:spAutoFit/>
            </a:bodyPr>
            <a:lstStyle/>
            <a:p>
              <a:r>
                <a:rPr lang="en-US" dirty="0"/>
                <a:t>m</a:t>
              </a:r>
            </a:p>
          </p:txBody>
        </p:sp>
        <p:sp>
          <p:nvSpPr>
            <p:cNvPr id="405" name="TextBox 404">
              <a:extLst>
                <a:ext uri="{FF2B5EF4-FFF2-40B4-BE49-F238E27FC236}">
                  <a16:creationId xmlns:a16="http://schemas.microsoft.com/office/drawing/2014/main" id="{5DD0867B-A072-49AF-90AB-D5A543CEFC74}"/>
                </a:ext>
              </a:extLst>
            </p:cNvPr>
            <p:cNvSpPr txBox="1"/>
            <p:nvPr/>
          </p:nvSpPr>
          <p:spPr>
            <a:xfrm>
              <a:off x="8299679" y="5205768"/>
              <a:ext cx="210360" cy="276999"/>
            </a:xfrm>
            <a:prstGeom prst="rect">
              <a:avLst/>
            </a:prstGeom>
            <a:noFill/>
          </p:spPr>
          <p:txBody>
            <a:bodyPr wrap="square" lIns="0" tIns="0" rIns="0" bIns="0">
              <a:spAutoFit/>
            </a:bodyPr>
            <a:lstStyle/>
            <a:p>
              <a:r>
                <a:rPr lang="en-US" dirty="0"/>
                <a:t>m</a:t>
              </a:r>
            </a:p>
          </p:txBody>
        </p:sp>
        <p:sp>
          <p:nvSpPr>
            <p:cNvPr id="406" name="TextBox 405">
              <a:extLst>
                <a:ext uri="{FF2B5EF4-FFF2-40B4-BE49-F238E27FC236}">
                  <a16:creationId xmlns:a16="http://schemas.microsoft.com/office/drawing/2014/main" id="{24C23A93-C5C5-450C-A9F5-A66001E71C7E}"/>
                </a:ext>
              </a:extLst>
            </p:cNvPr>
            <p:cNvSpPr txBox="1"/>
            <p:nvPr/>
          </p:nvSpPr>
          <p:spPr>
            <a:xfrm>
              <a:off x="7958901" y="5212699"/>
              <a:ext cx="210360" cy="276999"/>
            </a:xfrm>
            <a:prstGeom prst="rect">
              <a:avLst/>
            </a:prstGeom>
            <a:noFill/>
          </p:spPr>
          <p:txBody>
            <a:bodyPr wrap="square" lIns="0" tIns="0" rIns="0" bIns="0">
              <a:spAutoFit/>
            </a:bodyPr>
            <a:lstStyle/>
            <a:p>
              <a:r>
                <a:rPr lang="en-US" dirty="0"/>
                <a:t>m</a:t>
              </a:r>
            </a:p>
          </p:txBody>
        </p:sp>
        <p:sp>
          <p:nvSpPr>
            <p:cNvPr id="407" name="TextBox 406">
              <a:extLst>
                <a:ext uri="{FF2B5EF4-FFF2-40B4-BE49-F238E27FC236}">
                  <a16:creationId xmlns:a16="http://schemas.microsoft.com/office/drawing/2014/main" id="{780B025B-0172-4FC1-991D-BFBB1B3F2515}"/>
                </a:ext>
              </a:extLst>
            </p:cNvPr>
            <p:cNvSpPr txBox="1"/>
            <p:nvPr/>
          </p:nvSpPr>
          <p:spPr>
            <a:xfrm>
              <a:off x="7565884" y="5208958"/>
              <a:ext cx="210360" cy="276999"/>
            </a:xfrm>
            <a:prstGeom prst="rect">
              <a:avLst/>
            </a:prstGeom>
            <a:noFill/>
          </p:spPr>
          <p:txBody>
            <a:bodyPr wrap="square" lIns="0" tIns="0" rIns="0" bIns="0">
              <a:spAutoFit/>
            </a:bodyPr>
            <a:lstStyle/>
            <a:p>
              <a:r>
                <a:rPr lang="en-US" dirty="0"/>
                <a:t>m</a:t>
              </a:r>
            </a:p>
          </p:txBody>
        </p:sp>
        <p:sp>
          <p:nvSpPr>
            <p:cNvPr id="408" name="TextBox 407">
              <a:extLst>
                <a:ext uri="{FF2B5EF4-FFF2-40B4-BE49-F238E27FC236}">
                  <a16:creationId xmlns:a16="http://schemas.microsoft.com/office/drawing/2014/main" id="{986BA5E6-8B3B-4DE6-8E4C-B2D561CD7876}"/>
                </a:ext>
              </a:extLst>
            </p:cNvPr>
            <p:cNvSpPr txBox="1"/>
            <p:nvPr/>
          </p:nvSpPr>
          <p:spPr>
            <a:xfrm>
              <a:off x="7225106" y="5215889"/>
              <a:ext cx="210360" cy="276999"/>
            </a:xfrm>
            <a:prstGeom prst="rect">
              <a:avLst/>
            </a:prstGeom>
            <a:noFill/>
          </p:spPr>
          <p:txBody>
            <a:bodyPr wrap="square" lIns="0" tIns="0" rIns="0" bIns="0">
              <a:spAutoFit/>
            </a:bodyPr>
            <a:lstStyle/>
            <a:p>
              <a:r>
                <a:rPr lang="en-US" dirty="0"/>
                <a:t>m</a:t>
              </a:r>
            </a:p>
          </p:txBody>
        </p:sp>
        <p:sp>
          <p:nvSpPr>
            <p:cNvPr id="409" name="TextBox 408">
              <a:extLst>
                <a:ext uri="{FF2B5EF4-FFF2-40B4-BE49-F238E27FC236}">
                  <a16:creationId xmlns:a16="http://schemas.microsoft.com/office/drawing/2014/main" id="{7E8A042F-BE52-465F-883B-FCDC3F1014DF}"/>
                </a:ext>
              </a:extLst>
            </p:cNvPr>
            <p:cNvSpPr txBox="1"/>
            <p:nvPr/>
          </p:nvSpPr>
          <p:spPr>
            <a:xfrm>
              <a:off x="6810507" y="5213098"/>
              <a:ext cx="210360" cy="276999"/>
            </a:xfrm>
            <a:prstGeom prst="rect">
              <a:avLst/>
            </a:prstGeom>
            <a:noFill/>
          </p:spPr>
          <p:txBody>
            <a:bodyPr wrap="square" lIns="0" tIns="0" rIns="0" bIns="0">
              <a:spAutoFit/>
            </a:bodyPr>
            <a:lstStyle/>
            <a:p>
              <a:r>
                <a:rPr lang="en-US" dirty="0"/>
                <a:t>m</a:t>
              </a:r>
            </a:p>
          </p:txBody>
        </p:sp>
        <p:sp>
          <p:nvSpPr>
            <p:cNvPr id="410" name="TextBox 409">
              <a:extLst>
                <a:ext uri="{FF2B5EF4-FFF2-40B4-BE49-F238E27FC236}">
                  <a16:creationId xmlns:a16="http://schemas.microsoft.com/office/drawing/2014/main" id="{A2E555B9-9D2C-4C8B-93B6-47A740ECD192}"/>
                </a:ext>
              </a:extLst>
            </p:cNvPr>
            <p:cNvSpPr txBox="1"/>
            <p:nvPr/>
          </p:nvSpPr>
          <p:spPr>
            <a:xfrm>
              <a:off x="6469729" y="5220029"/>
              <a:ext cx="210360" cy="276999"/>
            </a:xfrm>
            <a:prstGeom prst="rect">
              <a:avLst/>
            </a:prstGeom>
            <a:noFill/>
          </p:spPr>
          <p:txBody>
            <a:bodyPr wrap="square" lIns="0" tIns="0" rIns="0" bIns="0">
              <a:spAutoFit/>
            </a:bodyPr>
            <a:lstStyle/>
            <a:p>
              <a:r>
                <a:rPr lang="en-US" dirty="0"/>
                <a:t>m</a:t>
              </a:r>
            </a:p>
          </p:txBody>
        </p:sp>
        <p:sp>
          <p:nvSpPr>
            <p:cNvPr id="411" name="TextBox 410">
              <a:extLst>
                <a:ext uri="{FF2B5EF4-FFF2-40B4-BE49-F238E27FC236}">
                  <a16:creationId xmlns:a16="http://schemas.microsoft.com/office/drawing/2014/main" id="{644D3FF9-29F7-4F00-88DA-C7D3D6092D11}"/>
                </a:ext>
              </a:extLst>
            </p:cNvPr>
            <p:cNvSpPr txBox="1"/>
            <p:nvPr/>
          </p:nvSpPr>
          <p:spPr>
            <a:xfrm>
              <a:off x="6076712" y="5216288"/>
              <a:ext cx="210360" cy="276999"/>
            </a:xfrm>
            <a:prstGeom prst="rect">
              <a:avLst/>
            </a:prstGeom>
            <a:noFill/>
          </p:spPr>
          <p:txBody>
            <a:bodyPr wrap="square" lIns="0" tIns="0" rIns="0" bIns="0">
              <a:spAutoFit/>
            </a:bodyPr>
            <a:lstStyle/>
            <a:p>
              <a:r>
                <a:rPr lang="en-US" dirty="0"/>
                <a:t>m</a:t>
              </a:r>
            </a:p>
          </p:txBody>
        </p:sp>
        <p:sp>
          <p:nvSpPr>
            <p:cNvPr id="412" name="TextBox 411">
              <a:extLst>
                <a:ext uri="{FF2B5EF4-FFF2-40B4-BE49-F238E27FC236}">
                  <a16:creationId xmlns:a16="http://schemas.microsoft.com/office/drawing/2014/main" id="{9B892DAB-42C0-4AD2-A599-760E374CE661}"/>
                </a:ext>
              </a:extLst>
            </p:cNvPr>
            <p:cNvSpPr txBox="1"/>
            <p:nvPr/>
          </p:nvSpPr>
          <p:spPr>
            <a:xfrm>
              <a:off x="5735934" y="5223219"/>
              <a:ext cx="210360" cy="276999"/>
            </a:xfrm>
            <a:prstGeom prst="rect">
              <a:avLst/>
            </a:prstGeom>
            <a:noFill/>
          </p:spPr>
          <p:txBody>
            <a:bodyPr wrap="square" lIns="0" tIns="0" rIns="0" bIns="0">
              <a:spAutoFit/>
            </a:bodyPr>
            <a:lstStyle/>
            <a:p>
              <a:r>
                <a:rPr lang="en-US" dirty="0"/>
                <a:t>m</a:t>
              </a:r>
            </a:p>
          </p:txBody>
        </p:sp>
        <p:sp>
          <p:nvSpPr>
            <p:cNvPr id="413" name="TextBox 412">
              <a:extLst>
                <a:ext uri="{FF2B5EF4-FFF2-40B4-BE49-F238E27FC236}">
                  <a16:creationId xmlns:a16="http://schemas.microsoft.com/office/drawing/2014/main" id="{6FAF6256-DC07-4D62-B2BB-1A2909A71D84}"/>
                </a:ext>
              </a:extLst>
            </p:cNvPr>
            <p:cNvSpPr txBox="1"/>
            <p:nvPr/>
          </p:nvSpPr>
          <p:spPr>
            <a:xfrm>
              <a:off x="5329543" y="5213338"/>
              <a:ext cx="210360" cy="276999"/>
            </a:xfrm>
            <a:prstGeom prst="rect">
              <a:avLst/>
            </a:prstGeom>
            <a:noFill/>
          </p:spPr>
          <p:txBody>
            <a:bodyPr wrap="square" lIns="0" tIns="0" rIns="0" bIns="0">
              <a:spAutoFit/>
            </a:bodyPr>
            <a:lstStyle/>
            <a:p>
              <a:r>
                <a:rPr lang="en-US" dirty="0"/>
                <a:t>m</a:t>
              </a:r>
            </a:p>
          </p:txBody>
        </p:sp>
        <p:sp>
          <p:nvSpPr>
            <p:cNvPr id="414" name="TextBox 413">
              <a:extLst>
                <a:ext uri="{FF2B5EF4-FFF2-40B4-BE49-F238E27FC236}">
                  <a16:creationId xmlns:a16="http://schemas.microsoft.com/office/drawing/2014/main" id="{5C8A5190-2A97-497F-9399-33A119CD37E4}"/>
                </a:ext>
              </a:extLst>
            </p:cNvPr>
            <p:cNvSpPr txBox="1"/>
            <p:nvPr/>
          </p:nvSpPr>
          <p:spPr>
            <a:xfrm>
              <a:off x="4988765" y="5220269"/>
              <a:ext cx="210360" cy="276999"/>
            </a:xfrm>
            <a:prstGeom prst="rect">
              <a:avLst/>
            </a:prstGeom>
            <a:noFill/>
          </p:spPr>
          <p:txBody>
            <a:bodyPr wrap="square" lIns="0" tIns="0" rIns="0" bIns="0">
              <a:spAutoFit/>
            </a:bodyPr>
            <a:lstStyle/>
            <a:p>
              <a:r>
                <a:rPr lang="en-US" dirty="0"/>
                <a:t>m</a:t>
              </a:r>
            </a:p>
          </p:txBody>
        </p:sp>
        <p:sp>
          <p:nvSpPr>
            <p:cNvPr id="415" name="TextBox 414">
              <a:extLst>
                <a:ext uri="{FF2B5EF4-FFF2-40B4-BE49-F238E27FC236}">
                  <a16:creationId xmlns:a16="http://schemas.microsoft.com/office/drawing/2014/main" id="{B8BC6D32-5523-4C7D-97D8-259F26474214}"/>
                </a:ext>
              </a:extLst>
            </p:cNvPr>
            <p:cNvSpPr txBox="1"/>
            <p:nvPr/>
          </p:nvSpPr>
          <p:spPr>
            <a:xfrm>
              <a:off x="4595748" y="5216528"/>
              <a:ext cx="210360" cy="276999"/>
            </a:xfrm>
            <a:prstGeom prst="rect">
              <a:avLst/>
            </a:prstGeom>
            <a:noFill/>
          </p:spPr>
          <p:txBody>
            <a:bodyPr wrap="square" lIns="0" tIns="0" rIns="0" bIns="0">
              <a:spAutoFit/>
            </a:bodyPr>
            <a:lstStyle/>
            <a:p>
              <a:r>
                <a:rPr lang="en-US" dirty="0"/>
                <a:t>m</a:t>
              </a:r>
            </a:p>
          </p:txBody>
        </p:sp>
        <p:sp>
          <p:nvSpPr>
            <p:cNvPr id="416" name="TextBox 415">
              <a:extLst>
                <a:ext uri="{FF2B5EF4-FFF2-40B4-BE49-F238E27FC236}">
                  <a16:creationId xmlns:a16="http://schemas.microsoft.com/office/drawing/2014/main" id="{2D399CB9-E169-427E-BCDE-C763D5F0FF8E}"/>
                </a:ext>
              </a:extLst>
            </p:cNvPr>
            <p:cNvSpPr txBox="1"/>
            <p:nvPr/>
          </p:nvSpPr>
          <p:spPr>
            <a:xfrm>
              <a:off x="4254970" y="5223459"/>
              <a:ext cx="210360" cy="276999"/>
            </a:xfrm>
            <a:prstGeom prst="rect">
              <a:avLst/>
            </a:prstGeom>
            <a:noFill/>
          </p:spPr>
          <p:txBody>
            <a:bodyPr wrap="square" lIns="0" tIns="0" rIns="0" bIns="0">
              <a:spAutoFit/>
            </a:bodyPr>
            <a:lstStyle/>
            <a:p>
              <a:r>
                <a:rPr lang="en-US" dirty="0"/>
                <a:t>m</a:t>
              </a:r>
            </a:p>
          </p:txBody>
        </p:sp>
        <p:sp>
          <p:nvSpPr>
            <p:cNvPr id="417" name="TextBox 416">
              <a:extLst>
                <a:ext uri="{FF2B5EF4-FFF2-40B4-BE49-F238E27FC236}">
                  <a16:creationId xmlns:a16="http://schemas.microsoft.com/office/drawing/2014/main" id="{1F76D6E9-959E-4EF0-908A-44B697CE5B12}"/>
                </a:ext>
              </a:extLst>
            </p:cNvPr>
            <p:cNvSpPr txBox="1"/>
            <p:nvPr/>
          </p:nvSpPr>
          <p:spPr>
            <a:xfrm>
              <a:off x="3865291" y="5212459"/>
              <a:ext cx="210360" cy="276999"/>
            </a:xfrm>
            <a:prstGeom prst="rect">
              <a:avLst/>
            </a:prstGeom>
            <a:noFill/>
          </p:spPr>
          <p:txBody>
            <a:bodyPr wrap="square" lIns="0" tIns="0" rIns="0" bIns="0">
              <a:spAutoFit/>
            </a:bodyPr>
            <a:lstStyle/>
            <a:p>
              <a:r>
                <a:rPr lang="en-US" dirty="0"/>
                <a:t>m</a:t>
              </a:r>
            </a:p>
          </p:txBody>
        </p:sp>
        <p:sp>
          <p:nvSpPr>
            <p:cNvPr id="418" name="TextBox 417">
              <a:extLst>
                <a:ext uri="{FF2B5EF4-FFF2-40B4-BE49-F238E27FC236}">
                  <a16:creationId xmlns:a16="http://schemas.microsoft.com/office/drawing/2014/main" id="{8CED4732-38D7-493F-A38F-4387D7D5E590}"/>
                </a:ext>
              </a:extLst>
            </p:cNvPr>
            <p:cNvSpPr txBox="1"/>
            <p:nvPr/>
          </p:nvSpPr>
          <p:spPr>
            <a:xfrm>
              <a:off x="3524513" y="5219390"/>
              <a:ext cx="210360" cy="276999"/>
            </a:xfrm>
            <a:prstGeom prst="rect">
              <a:avLst/>
            </a:prstGeom>
            <a:noFill/>
          </p:spPr>
          <p:txBody>
            <a:bodyPr wrap="square" lIns="0" tIns="0" rIns="0" bIns="0">
              <a:spAutoFit/>
            </a:bodyPr>
            <a:lstStyle/>
            <a:p>
              <a:r>
                <a:rPr lang="en-US" dirty="0"/>
                <a:t>m</a:t>
              </a:r>
            </a:p>
          </p:txBody>
        </p:sp>
        <p:sp>
          <p:nvSpPr>
            <p:cNvPr id="419" name="TextBox 418">
              <a:extLst>
                <a:ext uri="{FF2B5EF4-FFF2-40B4-BE49-F238E27FC236}">
                  <a16:creationId xmlns:a16="http://schemas.microsoft.com/office/drawing/2014/main" id="{74BC5ACE-028A-4FD3-A235-3B9436FA9949}"/>
                </a:ext>
              </a:extLst>
            </p:cNvPr>
            <p:cNvSpPr txBox="1"/>
            <p:nvPr/>
          </p:nvSpPr>
          <p:spPr>
            <a:xfrm>
              <a:off x="3131496" y="5215649"/>
              <a:ext cx="210360" cy="276999"/>
            </a:xfrm>
            <a:prstGeom prst="rect">
              <a:avLst/>
            </a:prstGeom>
            <a:noFill/>
          </p:spPr>
          <p:txBody>
            <a:bodyPr wrap="square" lIns="0" tIns="0" rIns="0" bIns="0">
              <a:spAutoFit/>
            </a:bodyPr>
            <a:lstStyle/>
            <a:p>
              <a:r>
                <a:rPr lang="en-US" dirty="0"/>
                <a:t>m</a:t>
              </a:r>
            </a:p>
          </p:txBody>
        </p:sp>
        <p:sp>
          <p:nvSpPr>
            <p:cNvPr id="420" name="TextBox 419">
              <a:extLst>
                <a:ext uri="{FF2B5EF4-FFF2-40B4-BE49-F238E27FC236}">
                  <a16:creationId xmlns:a16="http://schemas.microsoft.com/office/drawing/2014/main" id="{998EB1B0-15A3-4B73-8ED9-B3EB0F100A84}"/>
                </a:ext>
              </a:extLst>
            </p:cNvPr>
            <p:cNvSpPr txBox="1"/>
            <p:nvPr/>
          </p:nvSpPr>
          <p:spPr>
            <a:xfrm>
              <a:off x="2739918" y="5216230"/>
              <a:ext cx="210360" cy="276999"/>
            </a:xfrm>
            <a:prstGeom prst="rect">
              <a:avLst/>
            </a:prstGeom>
            <a:noFill/>
          </p:spPr>
          <p:txBody>
            <a:bodyPr wrap="square" lIns="0" tIns="0" rIns="0" bIns="0">
              <a:spAutoFit/>
            </a:bodyPr>
            <a:lstStyle/>
            <a:p>
              <a:r>
                <a:rPr lang="en-US" dirty="0"/>
                <a:t>m</a:t>
              </a:r>
            </a:p>
          </p:txBody>
        </p:sp>
        <p:sp>
          <p:nvSpPr>
            <p:cNvPr id="421" name="TextBox 420">
              <a:extLst>
                <a:ext uri="{FF2B5EF4-FFF2-40B4-BE49-F238E27FC236}">
                  <a16:creationId xmlns:a16="http://schemas.microsoft.com/office/drawing/2014/main" id="{7F140B3B-6CDA-4A7D-9A10-79C0B0D2A083}"/>
                </a:ext>
              </a:extLst>
            </p:cNvPr>
            <p:cNvSpPr txBox="1"/>
            <p:nvPr/>
          </p:nvSpPr>
          <p:spPr>
            <a:xfrm>
              <a:off x="2428777" y="5212699"/>
              <a:ext cx="210360" cy="276999"/>
            </a:xfrm>
            <a:prstGeom prst="rect">
              <a:avLst/>
            </a:prstGeom>
            <a:noFill/>
          </p:spPr>
          <p:txBody>
            <a:bodyPr wrap="square" lIns="0" tIns="0" rIns="0" bIns="0">
              <a:spAutoFit/>
            </a:bodyPr>
            <a:lstStyle/>
            <a:p>
              <a:r>
                <a:rPr lang="en-US" dirty="0"/>
                <a:t>m</a:t>
              </a:r>
            </a:p>
          </p:txBody>
        </p:sp>
        <p:sp>
          <p:nvSpPr>
            <p:cNvPr id="422" name="TextBox 421">
              <a:extLst>
                <a:ext uri="{FF2B5EF4-FFF2-40B4-BE49-F238E27FC236}">
                  <a16:creationId xmlns:a16="http://schemas.microsoft.com/office/drawing/2014/main" id="{97592790-02AB-4031-803B-4D25A9F0C68A}"/>
                </a:ext>
              </a:extLst>
            </p:cNvPr>
            <p:cNvSpPr txBox="1"/>
            <p:nvPr/>
          </p:nvSpPr>
          <p:spPr>
            <a:xfrm>
              <a:off x="1973699" y="5219630"/>
              <a:ext cx="210360" cy="276999"/>
            </a:xfrm>
            <a:prstGeom prst="rect">
              <a:avLst/>
            </a:prstGeom>
            <a:noFill/>
          </p:spPr>
          <p:txBody>
            <a:bodyPr wrap="square" lIns="0" tIns="0" rIns="0" bIns="0">
              <a:spAutoFit/>
            </a:bodyPr>
            <a:lstStyle/>
            <a:p>
              <a:r>
                <a:rPr lang="en-US" dirty="0"/>
                <a:t>m</a:t>
              </a:r>
            </a:p>
          </p:txBody>
        </p:sp>
        <p:sp>
          <p:nvSpPr>
            <p:cNvPr id="423" name="TextBox 422">
              <a:extLst>
                <a:ext uri="{FF2B5EF4-FFF2-40B4-BE49-F238E27FC236}">
                  <a16:creationId xmlns:a16="http://schemas.microsoft.com/office/drawing/2014/main" id="{EFD3D6EF-A2AB-4064-A23A-ED5E56E4DED2}"/>
                </a:ext>
              </a:extLst>
            </p:cNvPr>
            <p:cNvSpPr txBox="1"/>
            <p:nvPr/>
          </p:nvSpPr>
          <p:spPr>
            <a:xfrm>
              <a:off x="1701332" y="5215889"/>
              <a:ext cx="210360" cy="276999"/>
            </a:xfrm>
            <a:prstGeom prst="rect">
              <a:avLst/>
            </a:prstGeom>
            <a:noFill/>
          </p:spPr>
          <p:txBody>
            <a:bodyPr wrap="square" lIns="0" tIns="0" rIns="0" bIns="0">
              <a:spAutoFit/>
            </a:bodyPr>
            <a:lstStyle/>
            <a:p>
              <a:r>
                <a:rPr lang="en-US" dirty="0"/>
                <a:t>m</a:t>
              </a:r>
            </a:p>
          </p:txBody>
        </p:sp>
        <p:sp>
          <p:nvSpPr>
            <p:cNvPr id="424" name="TextBox 423">
              <a:extLst>
                <a:ext uri="{FF2B5EF4-FFF2-40B4-BE49-F238E27FC236}">
                  <a16:creationId xmlns:a16="http://schemas.microsoft.com/office/drawing/2014/main" id="{4B2AAA76-09BB-4542-B0F8-F25CD114770F}"/>
                </a:ext>
              </a:extLst>
            </p:cNvPr>
            <p:cNvSpPr txBox="1"/>
            <p:nvPr/>
          </p:nvSpPr>
          <p:spPr>
            <a:xfrm>
              <a:off x="1596080" y="4556717"/>
              <a:ext cx="210360" cy="276999"/>
            </a:xfrm>
            <a:prstGeom prst="rect">
              <a:avLst/>
            </a:prstGeom>
            <a:noFill/>
          </p:spPr>
          <p:txBody>
            <a:bodyPr wrap="square" lIns="0" tIns="0" rIns="0" bIns="0">
              <a:spAutoFit/>
            </a:bodyPr>
            <a:lstStyle/>
            <a:p>
              <a:r>
                <a:rPr lang="en-US" dirty="0"/>
                <a:t>m</a:t>
              </a:r>
            </a:p>
          </p:txBody>
        </p:sp>
        <p:sp>
          <p:nvSpPr>
            <p:cNvPr id="491" name="TextBox 490">
              <a:extLst>
                <a:ext uri="{FF2B5EF4-FFF2-40B4-BE49-F238E27FC236}">
                  <a16:creationId xmlns:a16="http://schemas.microsoft.com/office/drawing/2014/main" id="{D4F34774-0FB7-4F6B-BA29-0EBB9AF008F2}"/>
                </a:ext>
              </a:extLst>
            </p:cNvPr>
            <p:cNvSpPr txBox="1"/>
            <p:nvPr/>
          </p:nvSpPr>
          <p:spPr>
            <a:xfrm>
              <a:off x="1589695" y="4867361"/>
              <a:ext cx="210360" cy="276999"/>
            </a:xfrm>
            <a:prstGeom prst="rect">
              <a:avLst/>
            </a:prstGeom>
            <a:noFill/>
          </p:spPr>
          <p:txBody>
            <a:bodyPr wrap="square" lIns="0" tIns="0" rIns="0" bIns="0">
              <a:spAutoFit/>
            </a:bodyPr>
            <a:lstStyle/>
            <a:p>
              <a:r>
                <a:rPr lang="en-US" dirty="0"/>
                <a:t>m</a:t>
              </a:r>
            </a:p>
          </p:txBody>
        </p:sp>
        <p:sp>
          <p:nvSpPr>
            <p:cNvPr id="492" name="TextBox 491">
              <a:extLst>
                <a:ext uri="{FF2B5EF4-FFF2-40B4-BE49-F238E27FC236}">
                  <a16:creationId xmlns:a16="http://schemas.microsoft.com/office/drawing/2014/main" id="{3E4B89B3-FB91-43C1-A3B7-C354111E3FB9}"/>
                </a:ext>
              </a:extLst>
            </p:cNvPr>
            <p:cNvSpPr txBox="1"/>
            <p:nvPr/>
          </p:nvSpPr>
          <p:spPr>
            <a:xfrm>
              <a:off x="1608969" y="3827012"/>
              <a:ext cx="210360" cy="276999"/>
            </a:xfrm>
            <a:prstGeom prst="rect">
              <a:avLst/>
            </a:prstGeom>
            <a:noFill/>
          </p:spPr>
          <p:txBody>
            <a:bodyPr wrap="square" lIns="0" tIns="0" rIns="0" bIns="0">
              <a:spAutoFit/>
            </a:bodyPr>
            <a:lstStyle/>
            <a:p>
              <a:r>
                <a:rPr lang="en-US" dirty="0"/>
                <a:t>m</a:t>
              </a:r>
            </a:p>
          </p:txBody>
        </p:sp>
        <p:sp>
          <p:nvSpPr>
            <p:cNvPr id="493" name="TextBox 492">
              <a:extLst>
                <a:ext uri="{FF2B5EF4-FFF2-40B4-BE49-F238E27FC236}">
                  <a16:creationId xmlns:a16="http://schemas.microsoft.com/office/drawing/2014/main" id="{8E2792D1-C063-48C7-B654-6414987B2715}"/>
                </a:ext>
              </a:extLst>
            </p:cNvPr>
            <p:cNvSpPr txBox="1"/>
            <p:nvPr/>
          </p:nvSpPr>
          <p:spPr>
            <a:xfrm>
              <a:off x="1602584" y="4137656"/>
              <a:ext cx="210360" cy="276999"/>
            </a:xfrm>
            <a:prstGeom prst="rect">
              <a:avLst/>
            </a:prstGeom>
            <a:noFill/>
          </p:spPr>
          <p:txBody>
            <a:bodyPr wrap="square" lIns="0" tIns="0" rIns="0" bIns="0">
              <a:spAutoFit/>
            </a:bodyPr>
            <a:lstStyle/>
            <a:p>
              <a:r>
                <a:rPr lang="en-US" dirty="0"/>
                <a:t>m</a:t>
              </a:r>
            </a:p>
          </p:txBody>
        </p:sp>
        <p:sp>
          <p:nvSpPr>
            <p:cNvPr id="494" name="TextBox 493">
              <a:extLst>
                <a:ext uri="{FF2B5EF4-FFF2-40B4-BE49-F238E27FC236}">
                  <a16:creationId xmlns:a16="http://schemas.microsoft.com/office/drawing/2014/main" id="{D1096BBA-1464-4878-A533-CD30A09CDD72}"/>
                </a:ext>
              </a:extLst>
            </p:cNvPr>
            <p:cNvSpPr txBox="1"/>
            <p:nvPr/>
          </p:nvSpPr>
          <p:spPr>
            <a:xfrm>
              <a:off x="1608450" y="3091290"/>
              <a:ext cx="210360" cy="276999"/>
            </a:xfrm>
            <a:prstGeom prst="rect">
              <a:avLst/>
            </a:prstGeom>
            <a:noFill/>
          </p:spPr>
          <p:txBody>
            <a:bodyPr wrap="square" lIns="0" tIns="0" rIns="0" bIns="0">
              <a:spAutoFit/>
            </a:bodyPr>
            <a:lstStyle/>
            <a:p>
              <a:r>
                <a:rPr lang="en-US" dirty="0"/>
                <a:t>m</a:t>
              </a:r>
            </a:p>
          </p:txBody>
        </p:sp>
        <p:sp>
          <p:nvSpPr>
            <p:cNvPr id="495" name="TextBox 494">
              <a:extLst>
                <a:ext uri="{FF2B5EF4-FFF2-40B4-BE49-F238E27FC236}">
                  <a16:creationId xmlns:a16="http://schemas.microsoft.com/office/drawing/2014/main" id="{7C4B377A-3F5C-467A-9F7E-E3F2DEF98AC7}"/>
                </a:ext>
              </a:extLst>
            </p:cNvPr>
            <p:cNvSpPr txBox="1"/>
            <p:nvPr/>
          </p:nvSpPr>
          <p:spPr>
            <a:xfrm>
              <a:off x="1602065" y="3401934"/>
              <a:ext cx="210360" cy="276999"/>
            </a:xfrm>
            <a:prstGeom prst="rect">
              <a:avLst/>
            </a:prstGeom>
            <a:noFill/>
          </p:spPr>
          <p:txBody>
            <a:bodyPr wrap="square" lIns="0" tIns="0" rIns="0" bIns="0">
              <a:spAutoFit/>
            </a:bodyPr>
            <a:lstStyle/>
            <a:p>
              <a:r>
                <a:rPr lang="en-US" dirty="0"/>
                <a:t>m</a:t>
              </a:r>
            </a:p>
          </p:txBody>
        </p:sp>
        <p:sp>
          <p:nvSpPr>
            <p:cNvPr id="497" name="TextBox 496">
              <a:extLst>
                <a:ext uri="{FF2B5EF4-FFF2-40B4-BE49-F238E27FC236}">
                  <a16:creationId xmlns:a16="http://schemas.microsoft.com/office/drawing/2014/main" id="{66AAF9C5-3B6B-4C16-AA81-CA7B56608893}"/>
                </a:ext>
              </a:extLst>
            </p:cNvPr>
            <p:cNvSpPr txBox="1"/>
            <p:nvPr/>
          </p:nvSpPr>
          <p:spPr>
            <a:xfrm>
              <a:off x="1602584" y="2670632"/>
              <a:ext cx="210360" cy="276999"/>
            </a:xfrm>
            <a:prstGeom prst="rect">
              <a:avLst/>
            </a:prstGeom>
            <a:noFill/>
          </p:spPr>
          <p:txBody>
            <a:bodyPr wrap="square" lIns="0" tIns="0" rIns="0" bIns="0">
              <a:spAutoFit/>
            </a:bodyPr>
            <a:lstStyle/>
            <a:p>
              <a:r>
                <a:rPr lang="en-US" dirty="0"/>
                <a:t>m</a:t>
              </a:r>
            </a:p>
          </p:txBody>
        </p:sp>
      </p:grpSp>
      <p:sp>
        <p:nvSpPr>
          <p:cNvPr id="498" name="Rectangle 497">
            <a:extLst>
              <a:ext uri="{FF2B5EF4-FFF2-40B4-BE49-F238E27FC236}">
                <a16:creationId xmlns:a16="http://schemas.microsoft.com/office/drawing/2014/main" id="{5DCB9D67-D9A8-4EF6-8A65-B5DECF6FCAF6}"/>
              </a:ext>
            </a:extLst>
          </p:cNvPr>
          <p:cNvSpPr/>
          <p:nvPr/>
        </p:nvSpPr>
        <p:spPr>
          <a:xfrm>
            <a:off x="9566768" y="2784885"/>
            <a:ext cx="266359" cy="82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3" name="Group 502">
            <a:extLst>
              <a:ext uri="{FF2B5EF4-FFF2-40B4-BE49-F238E27FC236}">
                <a16:creationId xmlns:a16="http://schemas.microsoft.com/office/drawing/2014/main" id="{AA45A03A-29CC-4B86-913C-8238899BEF7C}"/>
              </a:ext>
            </a:extLst>
          </p:cNvPr>
          <p:cNvGrpSpPr/>
          <p:nvPr/>
        </p:nvGrpSpPr>
        <p:grpSpPr>
          <a:xfrm>
            <a:off x="9742222" y="2848876"/>
            <a:ext cx="692782" cy="649444"/>
            <a:chOff x="9742222" y="2699791"/>
            <a:chExt cx="692782" cy="649444"/>
          </a:xfrm>
        </p:grpSpPr>
        <p:sp>
          <p:nvSpPr>
            <p:cNvPr id="500" name="TextBox 499">
              <a:extLst>
                <a:ext uri="{FF2B5EF4-FFF2-40B4-BE49-F238E27FC236}">
                  <a16:creationId xmlns:a16="http://schemas.microsoft.com/office/drawing/2014/main" id="{9EE0E902-B4EF-44B7-8F13-3852B3885352}"/>
                </a:ext>
              </a:extLst>
            </p:cNvPr>
            <p:cNvSpPr txBox="1"/>
            <p:nvPr/>
          </p:nvSpPr>
          <p:spPr>
            <a:xfrm>
              <a:off x="10224644" y="3054018"/>
              <a:ext cx="210360" cy="276999"/>
            </a:xfrm>
            <a:prstGeom prst="rect">
              <a:avLst/>
            </a:prstGeom>
            <a:noFill/>
          </p:spPr>
          <p:txBody>
            <a:bodyPr wrap="square" lIns="0" tIns="0" rIns="0" bIns="0">
              <a:spAutoFit/>
            </a:bodyPr>
            <a:lstStyle/>
            <a:p>
              <a:r>
                <a:rPr lang="en-US" dirty="0"/>
                <a:t>L</a:t>
              </a:r>
            </a:p>
          </p:txBody>
        </p:sp>
        <p:sp>
          <p:nvSpPr>
            <p:cNvPr id="501" name="TextBox 500">
              <a:extLst>
                <a:ext uri="{FF2B5EF4-FFF2-40B4-BE49-F238E27FC236}">
                  <a16:creationId xmlns:a16="http://schemas.microsoft.com/office/drawing/2014/main" id="{6FDC07D2-EBF8-44A4-ABF2-264AE94AFA83}"/>
                </a:ext>
              </a:extLst>
            </p:cNvPr>
            <p:cNvSpPr txBox="1"/>
            <p:nvPr/>
          </p:nvSpPr>
          <p:spPr>
            <a:xfrm>
              <a:off x="9818081" y="3072236"/>
              <a:ext cx="210360" cy="276999"/>
            </a:xfrm>
            <a:prstGeom prst="rect">
              <a:avLst/>
            </a:prstGeom>
            <a:noFill/>
          </p:spPr>
          <p:txBody>
            <a:bodyPr wrap="square" lIns="0" tIns="0" rIns="0" bIns="0">
              <a:spAutoFit/>
            </a:bodyPr>
            <a:lstStyle/>
            <a:p>
              <a:r>
                <a:rPr lang="en-US" dirty="0"/>
                <a:t>L</a:t>
              </a:r>
            </a:p>
          </p:txBody>
        </p:sp>
        <p:sp>
          <p:nvSpPr>
            <p:cNvPr id="502" name="TextBox 501">
              <a:extLst>
                <a:ext uri="{FF2B5EF4-FFF2-40B4-BE49-F238E27FC236}">
                  <a16:creationId xmlns:a16="http://schemas.microsoft.com/office/drawing/2014/main" id="{B0B7B41E-770E-4FD1-B7CC-9DE6FC98F94F}"/>
                </a:ext>
              </a:extLst>
            </p:cNvPr>
            <p:cNvSpPr txBox="1"/>
            <p:nvPr/>
          </p:nvSpPr>
          <p:spPr>
            <a:xfrm>
              <a:off x="9742222" y="2699791"/>
              <a:ext cx="210360" cy="276999"/>
            </a:xfrm>
            <a:prstGeom prst="rect">
              <a:avLst/>
            </a:prstGeom>
            <a:noFill/>
          </p:spPr>
          <p:txBody>
            <a:bodyPr wrap="square" lIns="0" tIns="0" rIns="0" bIns="0">
              <a:spAutoFit/>
            </a:bodyPr>
            <a:lstStyle/>
            <a:p>
              <a:r>
                <a:rPr lang="en-US" dirty="0"/>
                <a:t>L</a:t>
              </a:r>
            </a:p>
          </p:txBody>
        </p:sp>
      </p:grpSp>
      <p:sp>
        <p:nvSpPr>
          <p:cNvPr id="504" name="Slide Number Placeholder 503">
            <a:extLst>
              <a:ext uri="{FF2B5EF4-FFF2-40B4-BE49-F238E27FC236}">
                <a16:creationId xmlns:a16="http://schemas.microsoft.com/office/drawing/2014/main" id="{D9EA8C69-3C9C-4CFF-93EF-AA84F0486CBB}"/>
              </a:ext>
            </a:extLst>
          </p:cNvPr>
          <p:cNvSpPr>
            <a:spLocks noGrp="1"/>
          </p:cNvSpPr>
          <p:nvPr>
            <p:ph type="sldNum" sz="quarter" idx="12"/>
          </p:nvPr>
        </p:nvSpPr>
        <p:spPr/>
        <p:txBody>
          <a:bodyPr/>
          <a:lstStyle/>
          <a:p>
            <a:fld id="{DDDDC0DD-A20C-43E8-BBF5-AC705073E80B}" type="slidenum">
              <a:rPr lang="en-US" smtClean="0"/>
              <a:t>37</a:t>
            </a:fld>
            <a:endParaRPr lang="en-US"/>
          </a:p>
        </p:txBody>
      </p:sp>
      <p:grpSp>
        <p:nvGrpSpPr>
          <p:cNvPr id="6" name="Group 5">
            <a:extLst>
              <a:ext uri="{FF2B5EF4-FFF2-40B4-BE49-F238E27FC236}">
                <a16:creationId xmlns:a16="http://schemas.microsoft.com/office/drawing/2014/main" id="{A994F1A3-2DE7-4248-BF62-E87BD3902AED}"/>
              </a:ext>
            </a:extLst>
          </p:cNvPr>
          <p:cNvGrpSpPr/>
          <p:nvPr/>
        </p:nvGrpSpPr>
        <p:grpSpPr>
          <a:xfrm>
            <a:off x="1123950" y="1758556"/>
            <a:ext cx="10667952" cy="1353997"/>
            <a:chOff x="1123950" y="1758556"/>
            <a:chExt cx="10667952" cy="1353997"/>
          </a:xfrm>
        </p:grpSpPr>
        <p:sp>
          <p:nvSpPr>
            <p:cNvPr id="395" name="Rectangle: Rounded Corners 394">
              <a:extLst>
                <a:ext uri="{FF2B5EF4-FFF2-40B4-BE49-F238E27FC236}">
                  <a16:creationId xmlns:a16="http://schemas.microsoft.com/office/drawing/2014/main" id="{4F7E8790-3ED1-4592-AD5A-B8C6617E41CB}"/>
                </a:ext>
              </a:extLst>
            </p:cNvPr>
            <p:cNvSpPr/>
            <p:nvPr/>
          </p:nvSpPr>
          <p:spPr>
            <a:xfrm>
              <a:off x="1123950" y="2726004"/>
              <a:ext cx="8983474" cy="38654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Rounded Corners 395">
              <a:extLst>
                <a:ext uri="{FF2B5EF4-FFF2-40B4-BE49-F238E27FC236}">
                  <a16:creationId xmlns:a16="http://schemas.microsoft.com/office/drawing/2014/main" id="{B272233C-7F10-458A-A43F-7D3F3CC2A117}"/>
                </a:ext>
              </a:extLst>
            </p:cNvPr>
            <p:cNvSpPr/>
            <p:nvPr/>
          </p:nvSpPr>
          <p:spPr>
            <a:xfrm>
              <a:off x="9730285" y="1758556"/>
              <a:ext cx="2061617" cy="2866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DCB3D053-DC5C-4EB6-A325-5984338315E0}"/>
                </a:ext>
              </a:extLst>
            </p:cNvPr>
            <p:cNvCxnSpPr>
              <a:cxnSpLocks/>
              <a:stCxn id="396" idx="1"/>
              <a:endCxn id="395" idx="0"/>
            </p:cNvCxnSpPr>
            <p:nvPr/>
          </p:nvCxnSpPr>
          <p:spPr>
            <a:xfrm flipH="1">
              <a:off x="5615687" y="1901899"/>
              <a:ext cx="4114598" cy="82410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503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fade">
                                      <p:cBhvr>
                                        <p:cTn id="42" dur="500"/>
                                        <p:tgtEl>
                                          <p:spTgt spid="1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fade">
                                      <p:cBhvr>
                                        <p:cTn id="47" dur="500"/>
                                        <p:tgtEl>
                                          <p:spTgt spid="10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7"/>
                                        </p:tgtEl>
                                        <p:attrNameLst>
                                          <p:attrName>style.visibility</p:attrName>
                                        </p:attrNameLst>
                                      </p:cBhvr>
                                      <p:to>
                                        <p:strVal val="visible"/>
                                      </p:to>
                                    </p:set>
                                    <p:animEffect transition="in" filter="fade">
                                      <p:cBhvr>
                                        <p:cTn id="52" dur="500"/>
                                        <p:tgtEl>
                                          <p:spTgt spid="1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5"/>
                                        </p:tgtEl>
                                        <p:attrNameLst>
                                          <p:attrName>style.visibility</p:attrName>
                                        </p:attrNameLst>
                                      </p:cBhvr>
                                      <p:to>
                                        <p:strVal val="visible"/>
                                      </p:to>
                                    </p:set>
                                    <p:animEffect transition="in" filter="fade">
                                      <p:cBhvr>
                                        <p:cTn id="57" dur="500"/>
                                        <p:tgtEl>
                                          <p:spTgt spid="1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1"/>
                                        </p:tgtEl>
                                        <p:attrNameLst>
                                          <p:attrName>style.visibility</p:attrName>
                                        </p:attrNameLst>
                                      </p:cBhvr>
                                      <p:to>
                                        <p:strVal val="visible"/>
                                      </p:to>
                                    </p:set>
                                    <p:animEffect transition="in" filter="fade">
                                      <p:cBhvr>
                                        <p:cTn id="62" dur="500"/>
                                        <p:tgtEl>
                                          <p:spTgt spid="1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56"/>
                                        </p:tgtEl>
                                        <p:attrNameLst>
                                          <p:attrName>style.visibility</p:attrName>
                                        </p:attrNameLst>
                                      </p:cBhvr>
                                      <p:to>
                                        <p:strVal val="visible"/>
                                      </p:to>
                                    </p:set>
                                    <p:animEffect transition="in" filter="wipe(right)">
                                      <p:cBhvr>
                                        <p:cTn id="67" dur="1000"/>
                                        <p:tgtEl>
                                          <p:spTgt spid="25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57"/>
                                        </p:tgtEl>
                                        <p:attrNameLst>
                                          <p:attrName>style.visibility</p:attrName>
                                        </p:attrNameLst>
                                      </p:cBhvr>
                                      <p:to>
                                        <p:strVal val="visible"/>
                                      </p:to>
                                    </p:set>
                                    <p:animEffect transition="in" filter="wipe(right)">
                                      <p:cBhvr>
                                        <p:cTn id="72" dur="1000"/>
                                        <p:tgtEl>
                                          <p:spTgt spid="25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58"/>
                                        </p:tgtEl>
                                        <p:attrNameLst>
                                          <p:attrName>style.visibility</p:attrName>
                                        </p:attrNameLst>
                                      </p:cBhvr>
                                      <p:to>
                                        <p:strVal val="visible"/>
                                      </p:to>
                                    </p:set>
                                    <p:animEffect transition="in" filter="wipe(down)">
                                      <p:cBhvr>
                                        <p:cTn id="77" dur="1000"/>
                                        <p:tgtEl>
                                          <p:spTgt spid="25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339"/>
                                        </p:tgtEl>
                                        <p:attrNameLst>
                                          <p:attrName>style.visibility</p:attrName>
                                        </p:attrNameLst>
                                      </p:cBhvr>
                                      <p:to>
                                        <p:strVal val="visible"/>
                                      </p:to>
                                    </p:set>
                                    <p:animEffect transition="in" filter="wipe(right)">
                                      <p:cBhvr>
                                        <p:cTn id="82" dur="1000"/>
                                        <p:tgtEl>
                                          <p:spTgt spid="33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394"/>
                                        </p:tgtEl>
                                        <p:attrNameLst>
                                          <p:attrName>style.visibility</p:attrName>
                                        </p:attrNameLst>
                                      </p:cBhvr>
                                      <p:to>
                                        <p:strVal val="visible"/>
                                      </p:to>
                                    </p:set>
                                    <p:animEffect transition="in" filter="wipe(down)">
                                      <p:cBhvr>
                                        <p:cTn id="87" dur="1000"/>
                                        <p:tgtEl>
                                          <p:spTgt spid="394"/>
                                        </p:tgtEl>
                                      </p:cBhvr>
                                    </p:animEffect>
                                  </p:childTnLst>
                                </p:cTn>
                              </p:par>
                            </p:childTnLst>
                          </p:cTn>
                        </p:par>
                        <p:par>
                          <p:cTn id="88" fill="hold">
                            <p:stCondLst>
                              <p:cond delay="10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97"/>
                                        </p:tgtEl>
                                        <p:attrNameLst>
                                          <p:attrName>style.visibility</p:attrName>
                                        </p:attrNameLst>
                                      </p:cBhvr>
                                      <p:to>
                                        <p:strVal val="visible"/>
                                      </p:to>
                                    </p:set>
                                    <p:animEffect transition="in" filter="fade">
                                      <p:cBhvr>
                                        <p:cTn id="96" dur="500"/>
                                        <p:tgtEl>
                                          <p:spTgt spid="39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98"/>
                                        </p:tgtEl>
                                        <p:attrNameLst>
                                          <p:attrName>style.visibility</p:attrName>
                                        </p:attrNameLst>
                                      </p:cBhvr>
                                      <p:to>
                                        <p:strVal val="visible"/>
                                      </p:to>
                                    </p:set>
                                    <p:animEffect transition="in" filter="fade">
                                      <p:cBhvr>
                                        <p:cTn id="101" dur="500"/>
                                        <p:tgtEl>
                                          <p:spTgt spid="398"/>
                                        </p:tgtEl>
                                      </p:cBhvr>
                                    </p:animEffect>
                                  </p:childTnLst>
                                </p:cTn>
                              </p:par>
                              <p:par>
                                <p:cTn id="102" presetID="10" presetClass="entr" presetSubtype="0" fill="hold" nodeType="withEffect">
                                  <p:stCondLst>
                                    <p:cond delay="0"/>
                                  </p:stCondLst>
                                  <p:childTnLst>
                                    <p:set>
                                      <p:cBhvr>
                                        <p:cTn id="103" dur="1" fill="hold">
                                          <p:stCondLst>
                                            <p:cond delay="0"/>
                                          </p:stCondLst>
                                        </p:cTn>
                                        <p:tgtEl>
                                          <p:spTgt spid="499"/>
                                        </p:tgtEl>
                                        <p:attrNameLst>
                                          <p:attrName>style.visibility</p:attrName>
                                        </p:attrNameLst>
                                      </p:cBhvr>
                                      <p:to>
                                        <p:strVal val="visible"/>
                                      </p:to>
                                    </p:set>
                                    <p:animEffect transition="in" filter="fade">
                                      <p:cBhvr>
                                        <p:cTn id="104" dur="500"/>
                                        <p:tgtEl>
                                          <p:spTgt spid="499"/>
                                        </p:tgtEl>
                                      </p:cBhvr>
                                    </p:animEffect>
                                  </p:childTnLst>
                                </p:cTn>
                              </p:par>
                              <p:par>
                                <p:cTn id="105" presetID="10" presetClass="entr" presetSubtype="0" fill="hold" nodeType="withEffect">
                                  <p:stCondLst>
                                    <p:cond delay="0"/>
                                  </p:stCondLst>
                                  <p:childTnLst>
                                    <p:set>
                                      <p:cBhvr>
                                        <p:cTn id="106" dur="1" fill="hold">
                                          <p:stCondLst>
                                            <p:cond delay="0"/>
                                          </p:stCondLst>
                                        </p:cTn>
                                        <p:tgtEl>
                                          <p:spTgt spid="503"/>
                                        </p:tgtEl>
                                        <p:attrNameLst>
                                          <p:attrName>style.visibility</p:attrName>
                                        </p:attrNameLst>
                                      </p:cBhvr>
                                      <p:to>
                                        <p:strVal val="visible"/>
                                      </p:to>
                                    </p:set>
                                    <p:animEffect transition="in" filter="fade">
                                      <p:cBhvr>
                                        <p:cTn id="107" dur="500"/>
                                        <p:tgtEl>
                                          <p:spTgt spid="50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98"/>
                                        </p:tgtEl>
                                        <p:attrNameLst>
                                          <p:attrName>style.visibility</p:attrName>
                                        </p:attrNameLst>
                                      </p:cBhvr>
                                      <p:to>
                                        <p:strVal val="visible"/>
                                      </p:to>
                                    </p:set>
                                    <p:anim calcmode="lin" valueType="num">
                                      <p:cBhvr>
                                        <p:cTn id="112" dur="500" fill="hold"/>
                                        <p:tgtEl>
                                          <p:spTgt spid="498"/>
                                        </p:tgtEl>
                                        <p:attrNameLst>
                                          <p:attrName>ppt_w</p:attrName>
                                        </p:attrNameLst>
                                      </p:cBhvr>
                                      <p:tavLst>
                                        <p:tav tm="0">
                                          <p:val>
                                            <p:fltVal val="0"/>
                                          </p:val>
                                        </p:tav>
                                        <p:tav tm="100000">
                                          <p:val>
                                            <p:strVal val="#ppt_w"/>
                                          </p:val>
                                        </p:tav>
                                      </p:tavLst>
                                    </p:anim>
                                    <p:anim calcmode="lin" valueType="num">
                                      <p:cBhvr>
                                        <p:cTn id="113" dur="500" fill="hold"/>
                                        <p:tgtEl>
                                          <p:spTgt spid="498"/>
                                        </p:tgtEl>
                                        <p:attrNameLst>
                                          <p:attrName>ppt_h</p:attrName>
                                        </p:attrNameLst>
                                      </p:cBhvr>
                                      <p:tavLst>
                                        <p:tav tm="0">
                                          <p:val>
                                            <p:fltVal val="0"/>
                                          </p:val>
                                        </p:tav>
                                        <p:tav tm="100000">
                                          <p:val>
                                            <p:strVal val="#ppt_h"/>
                                          </p:val>
                                        </p:tav>
                                      </p:tavLst>
                                    </p:anim>
                                    <p:animEffect transition="in" filter="fade">
                                      <p:cBhvr>
                                        <p:cTn id="114"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p:bldP spid="398" grpId="0"/>
      <p:bldP spid="49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6A7DD-73B9-4D45-BA01-6691E9FDDF42}"/>
              </a:ext>
            </a:extLst>
          </p:cNvPr>
          <p:cNvSpPr>
            <a:spLocks noGrp="1"/>
          </p:cNvSpPr>
          <p:nvPr>
            <p:ph type="title"/>
          </p:nvPr>
        </p:nvSpPr>
        <p:spPr/>
        <p:txBody>
          <a:bodyPr/>
          <a:lstStyle/>
          <a:p>
            <a:r>
              <a:rPr lang="en-US" dirty="0"/>
              <a:t>Formal definition of </a:t>
            </a:r>
            <a:r>
              <a:rPr lang="en-US" dirty="0" err="1"/>
              <a:t>aTAM</a:t>
            </a:r>
            <a:endParaRPr lang="en-US" dirty="0"/>
          </a:p>
        </p:txBody>
      </p:sp>
      <p:sp>
        <p:nvSpPr>
          <p:cNvPr id="5" name="Text Placeholder 4">
            <a:extLst>
              <a:ext uri="{FF2B5EF4-FFF2-40B4-BE49-F238E27FC236}">
                <a16:creationId xmlns:a16="http://schemas.microsoft.com/office/drawing/2014/main" id="{C9812663-6387-4146-AEC9-60236C75CDD2}"/>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444A5ECB-9B36-417C-81D0-1991C5F38E6E}"/>
              </a:ext>
            </a:extLst>
          </p:cNvPr>
          <p:cNvSpPr>
            <a:spLocks noGrp="1"/>
          </p:cNvSpPr>
          <p:nvPr>
            <p:ph type="sldNum" sz="quarter" idx="12"/>
          </p:nvPr>
        </p:nvSpPr>
        <p:spPr/>
        <p:txBody>
          <a:bodyPr/>
          <a:lstStyle/>
          <a:p>
            <a:fld id="{DDDDC0DD-A20C-43E8-BBF5-AC705073E80B}" type="slidenum">
              <a:rPr lang="en-US" smtClean="0"/>
              <a:t>38</a:t>
            </a:fld>
            <a:endParaRPr lang="en-US"/>
          </a:p>
        </p:txBody>
      </p:sp>
    </p:spTree>
    <p:extLst>
      <p:ext uri="{BB962C8B-B14F-4D97-AF65-F5344CB8AC3E}">
        <p14:creationId xmlns:p14="http://schemas.microsoft.com/office/powerpoint/2010/main" val="390682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C4CD-EAF0-4C99-8A43-7A2924E1DB1D}"/>
              </a:ext>
            </a:extLst>
          </p:cNvPr>
          <p:cNvSpPr>
            <a:spLocks noGrp="1"/>
          </p:cNvSpPr>
          <p:nvPr>
            <p:ph type="title"/>
          </p:nvPr>
        </p:nvSpPr>
        <p:spPr>
          <a:xfrm>
            <a:off x="838200" y="365126"/>
            <a:ext cx="10515600" cy="723842"/>
          </a:xfrm>
        </p:spPr>
        <p:txBody>
          <a:bodyPr>
            <a:normAutofit/>
          </a:bodyPr>
          <a:lstStyle/>
          <a:p>
            <a:r>
              <a:rPr lang="en-US" sz="3600" dirty="0"/>
              <a:t>abstract Tile Assembly Model (</a:t>
            </a:r>
            <a:r>
              <a:rPr lang="en-US" sz="3600" dirty="0" err="1"/>
              <a:t>aTAM</a:t>
            </a:r>
            <a:r>
              <a:rPr lang="en-US" sz="3600" dirty="0"/>
              <a:t>), formal definition</a:t>
            </a:r>
          </a:p>
        </p:txBody>
      </p:sp>
      <p:sp>
        <p:nvSpPr>
          <p:cNvPr id="4" name="Slide Number Placeholder 3">
            <a:extLst>
              <a:ext uri="{FF2B5EF4-FFF2-40B4-BE49-F238E27FC236}">
                <a16:creationId xmlns:a16="http://schemas.microsoft.com/office/drawing/2014/main" id="{4FB13294-53E0-4C97-BF79-A397F6896382}"/>
              </a:ext>
            </a:extLst>
          </p:cNvPr>
          <p:cNvSpPr>
            <a:spLocks noGrp="1"/>
          </p:cNvSpPr>
          <p:nvPr>
            <p:ph type="sldNum" sz="quarter" idx="12"/>
          </p:nvPr>
        </p:nvSpPr>
        <p:spPr/>
        <p:txBody>
          <a:bodyPr/>
          <a:lstStyle/>
          <a:p>
            <a:fld id="{DDDDC0DD-A20C-43E8-BBF5-AC705073E80B}" type="slidenum">
              <a:rPr lang="en-US" smtClean="0"/>
              <a:t>39</a:t>
            </a:fld>
            <a:endParaRPr lang="en-US"/>
          </a:p>
        </p:txBody>
      </p:sp>
      <p:sp>
        <p:nvSpPr>
          <p:cNvPr id="7" name="TextBox 6">
            <a:extLst>
              <a:ext uri="{FF2B5EF4-FFF2-40B4-BE49-F238E27FC236}">
                <a16:creationId xmlns:a16="http://schemas.microsoft.com/office/drawing/2014/main" id="{2866F66C-E7B6-4929-BB1C-6B3208C0180E}"/>
              </a:ext>
            </a:extLst>
          </p:cNvPr>
          <p:cNvSpPr txBox="1"/>
          <p:nvPr/>
        </p:nvSpPr>
        <p:spPr>
          <a:xfrm>
            <a:off x="340823" y="1447765"/>
            <a:ext cx="11662756" cy="5324535"/>
          </a:xfrm>
          <a:prstGeom prst="rect">
            <a:avLst/>
          </a:prstGeom>
          <a:noFill/>
        </p:spPr>
        <p:txBody>
          <a:bodyPr wrap="square" rtlCol="0">
            <a:spAutoFit/>
          </a:bodyPr>
          <a:lstStyle/>
          <a:p>
            <a:pPr marL="342900" indent="-342900">
              <a:buFont typeface="Arial" panose="020B0604020202020204" pitchFamily="34" charset="0"/>
              <a:buChar char="•"/>
            </a:pPr>
            <a:r>
              <a:rPr lang="en-US" sz="2000" dirty="0"/>
              <a:t>Fix a finite alphabet </a:t>
            </a:r>
            <a:r>
              <a:rPr lang="el-GR" sz="2000" dirty="0"/>
              <a:t>Σ</a:t>
            </a:r>
            <a:r>
              <a:rPr lang="en-US" sz="2000" dirty="0"/>
              <a:t>. A </a:t>
            </a:r>
            <a:r>
              <a:rPr lang="en-US" sz="2000" b="1" dirty="0">
                <a:solidFill>
                  <a:srgbClr val="C00000"/>
                </a:solidFill>
              </a:rPr>
              <a:t>glue</a:t>
            </a:r>
            <a:r>
              <a:rPr lang="en-US" sz="2000" dirty="0"/>
              <a:t> is a pair </a:t>
            </a:r>
            <a:r>
              <a:rPr lang="en-US" sz="2000" i="1" dirty="0"/>
              <a:t>g</a:t>
            </a:r>
            <a:r>
              <a:rPr lang="en-US" sz="2000" dirty="0"/>
              <a:t> = (</a:t>
            </a:r>
            <a:r>
              <a:rPr lang="en-US" i="1" dirty="0">
                <a:latin typeface="Arial" panose="020B0604020202020204" pitchFamily="34" charset="0"/>
                <a:cs typeface="Arial" panose="020B0604020202020204" pitchFamily="34" charset="0"/>
              </a:rPr>
              <a:t>ℓ</a:t>
            </a:r>
            <a:r>
              <a:rPr lang="en-US" sz="2000" dirty="0"/>
              <a:t>,</a:t>
            </a:r>
            <a:r>
              <a:rPr lang="en-US" sz="2000" i="1" dirty="0"/>
              <a:t>s</a:t>
            </a:r>
            <a:r>
              <a:rPr lang="en-US" sz="2000" dirty="0"/>
              <a:t>) </a:t>
            </a:r>
            <a:r>
              <a:rPr lang="en-US" sz="2000" dirty="0">
                <a:solidFill>
                  <a:srgbClr val="202122"/>
                </a:solidFill>
              </a:rPr>
              <a:t>∈</a:t>
            </a:r>
            <a:r>
              <a:rPr lang="en-US" sz="2000" dirty="0"/>
              <a:t> </a:t>
            </a:r>
            <a:r>
              <a:rPr lang="el-GR" sz="2000" dirty="0"/>
              <a:t>Σ</a:t>
            </a:r>
            <a:r>
              <a:rPr lang="en-US" sz="2000" dirty="0"/>
              <a:t>* x </a:t>
            </a:r>
            <a:r>
              <a:rPr lang="en-US" sz="2000" b="0" i="0" dirty="0">
                <a:solidFill>
                  <a:srgbClr val="202122"/>
                </a:solidFill>
                <a:effectLst/>
              </a:rPr>
              <a:t>ℕ, with </a:t>
            </a:r>
            <a:r>
              <a:rPr lang="en-US" sz="2000" b="1" i="0" dirty="0">
                <a:solidFill>
                  <a:srgbClr val="C00000"/>
                </a:solidFill>
                <a:effectLst/>
              </a:rPr>
              <a:t>label</a:t>
            </a:r>
            <a:r>
              <a:rPr lang="en-US" sz="2000" b="0" i="0" dirty="0">
                <a:solidFill>
                  <a:srgbClr val="202122"/>
                </a:solidFill>
                <a:effectLst/>
              </a:rPr>
              <a:t> </a:t>
            </a:r>
            <a:r>
              <a:rPr lang="en-US" sz="2000" i="1" dirty="0">
                <a:latin typeface="Arial" panose="020B0604020202020204" pitchFamily="34" charset="0"/>
                <a:cs typeface="Arial" panose="020B0604020202020204" pitchFamily="34" charset="0"/>
              </a:rPr>
              <a:t>ℓ</a:t>
            </a:r>
            <a:r>
              <a:rPr lang="en-US" sz="2000" b="0" i="0" dirty="0">
                <a:solidFill>
                  <a:srgbClr val="202122"/>
                </a:solidFill>
                <a:effectLst/>
              </a:rPr>
              <a:t> and </a:t>
            </a:r>
            <a:r>
              <a:rPr lang="en-US" sz="2000" b="1" i="0" dirty="0">
                <a:solidFill>
                  <a:srgbClr val="C00000"/>
                </a:solidFill>
                <a:effectLst/>
              </a:rPr>
              <a:t>strength</a:t>
            </a:r>
            <a:r>
              <a:rPr lang="en-US" sz="2000" b="0" i="0" dirty="0">
                <a:solidFill>
                  <a:srgbClr val="202122"/>
                </a:solidFill>
                <a:effectLst/>
              </a:rPr>
              <a:t> </a:t>
            </a:r>
            <a:r>
              <a:rPr lang="en-US" sz="2000" b="0" i="1" dirty="0">
                <a:solidFill>
                  <a:srgbClr val="202122"/>
                </a:solidFill>
                <a:effectLst/>
              </a:rPr>
              <a:t>s</a:t>
            </a:r>
            <a:r>
              <a:rPr lang="en-US" sz="2000" b="0" i="0" dirty="0">
                <a:solidFill>
                  <a:srgbClr val="202122"/>
                </a:solidFill>
                <a:effectLst/>
              </a:rPr>
              <a:t>.</a:t>
            </a:r>
          </a:p>
          <a:p>
            <a:pPr marL="342900" indent="-342900">
              <a:buFont typeface="Arial" panose="020B0604020202020204" pitchFamily="34" charset="0"/>
              <a:buChar char="•"/>
            </a:pPr>
            <a:r>
              <a:rPr lang="en-US" sz="2000" dirty="0">
                <a:solidFill>
                  <a:srgbClr val="202122"/>
                </a:solidFill>
              </a:rPr>
              <a:t>A </a:t>
            </a:r>
            <a:r>
              <a:rPr lang="en-US" sz="2000" b="1" dirty="0">
                <a:solidFill>
                  <a:srgbClr val="C00000"/>
                </a:solidFill>
              </a:rPr>
              <a:t>tile type</a:t>
            </a:r>
            <a:r>
              <a:rPr lang="en-US" sz="2000" dirty="0">
                <a:solidFill>
                  <a:srgbClr val="202122"/>
                </a:solidFill>
              </a:rPr>
              <a:t> is a 4-tuple of glues t ∈ (</a:t>
            </a:r>
            <a:r>
              <a:rPr lang="el-GR" sz="2000" dirty="0"/>
              <a:t>Σ</a:t>
            </a:r>
            <a:r>
              <a:rPr lang="en-US" sz="2000" dirty="0"/>
              <a:t>* x </a:t>
            </a:r>
            <a:r>
              <a:rPr lang="en-US" sz="2000" dirty="0">
                <a:solidFill>
                  <a:srgbClr val="202122"/>
                </a:solidFill>
              </a:rPr>
              <a:t>ℕ)</a:t>
            </a:r>
            <a:r>
              <a:rPr lang="en-US" sz="2000" baseline="30000" dirty="0">
                <a:solidFill>
                  <a:srgbClr val="202122"/>
                </a:solidFill>
              </a:rPr>
              <a:t>4</a:t>
            </a:r>
            <a:r>
              <a:rPr lang="en-US" sz="2000" dirty="0">
                <a:solidFill>
                  <a:srgbClr val="202122"/>
                </a:solidFill>
              </a:rPr>
              <a:t>, with each glue listed in order north, east, south, west. </a:t>
            </a:r>
          </a:p>
          <a:p>
            <a:pPr marL="742950" lvl="1" indent="-285750">
              <a:buFont typeface="Arial" panose="020B0604020202020204" pitchFamily="34" charset="0"/>
              <a:buChar char="•"/>
            </a:pPr>
            <a:r>
              <a:rPr lang="en-US" sz="1600" dirty="0">
                <a:solidFill>
                  <a:srgbClr val="202122"/>
                </a:solidFill>
              </a:rPr>
              <a:t>Define unit vectors N = (0,1), S = (0,–1), E = (1,0), W = (–1,0)</a:t>
            </a:r>
          </a:p>
          <a:p>
            <a:pPr marL="742950" lvl="1" indent="-285750">
              <a:buFont typeface="Arial" panose="020B0604020202020204" pitchFamily="34" charset="0"/>
              <a:buChar char="•"/>
            </a:pPr>
            <a:r>
              <a:rPr lang="en-US" sz="1600" dirty="0">
                <a:solidFill>
                  <a:srgbClr val="202122"/>
                </a:solidFill>
              </a:rPr>
              <a:t>For </a:t>
            </a:r>
            <a:r>
              <a:rPr lang="en-US" sz="1600" i="1" dirty="0">
                <a:solidFill>
                  <a:srgbClr val="202122"/>
                </a:solidFill>
              </a:rPr>
              <a:t>d</a:t>
            </a:r>
            <a:r>
              <a:rPr lang="en-US" sz="1600" dirty="0">
                <a:solidFill>
                  <a:srgbClr val="202122"/>
                </a:solidFill>
              </a:rPr>
              <a:t> ∈ {N, E, S, W}, let </a:t>
            </a:r>
            <a:r>
              <a:rPr lang="en-US" sz="1600" i="1" dirty="0">
                <a:solidFill>
                  <a:srgbClr val="202122"/>
                </a:solidFill>
              </a:rPr>
              <a:t>d</a:t>
            </a:r>
            <a:r>
              <a:rPr lang="en-US" sz="1600" dirty="0">
                <a:solidFill>
                  <a:srgbClr val="202122"/>
                </a:solidFill>
              </a:rPr>
              <a:t>* denote the </a:t>
            </a:r>
            <a:r>
              <a:rPr lang="en-US" sz="1600" b="1" dirty="0">
                <a:solidFill>
                  <a:srgbClr val="C00000"/>
                </a:solidFill>
              </a:rPr>
              <a:t>opposite direction</a:t>
            </a:r>
            <a:r>
              <a:rPr lang="en-US" sz="1600" dirty="0">
                <a:solidFill>
                  <a:srgbClr val="202122"/>
                </a:solidFill>
              </a:rPr>
              <a:t> of </a:t>
            </a:r>
            <a:r>
              <a:rPr lang="en-US" sz="1600" i="1" dirty="0">
                <a:solidFill>
                  <a:srgbClr val="202122"/>
                </a:solidFill>
              </a:rPr>
              <a:t>d</a:t>
            </a:r>
            <a:r>
              <a:rPr lang="en-US" sz="1600" dirty="0">
                <a:solidFill>
                  <a:srgbClr val="202122"/>
                </a:solidFill>
              </a:rPr>
              <a:t>, i.e., N* = S, S* = N, E* = W, W* = E.</a:t>
            </a:r>
          </a:p>
          <a:p>
            <a:pPr marL="742950" lvl="1" indent="-285750">
              <a:buFont typeface="Arial" panose="020B0604020202020204" pitchFamily="34" charset="0"/>
              <a:buChar char="•"/>
            </a:pPr>
            <a:r>
              <a:rPr lang="en-US" sz="1600" dirty="0">
                <a:solidFill>
                  <a:srgbClr val="202122"/>
                </a:solidFill>
              </a:rPr>
              <a:t>Let </a:t>
            </a:r>
            <a:r>
              <a:rPr lang="en-US" sz="1600" i="1" dirty="0">
                <a:solidFill>
                  <a:srgbClr val="202122"/>
                </a:solidFill>
              </a:rPr>
              <a:t>t</a:t>
            </a:r>
            <a:r>
              <a:rPr lang="en-US" sz="1600" dirty="0">
                <a:solidFill>
                  <a:srgbClr val="202122"/>
                </a:solidFill>
              </a:rPr>
              <a:t>[N], </a:t>
            </a:r>
            <a:r>
              <a:rPr lang="en-US" sz="1600" i="1" dirty="0">
                <a:solidFill>
                  <a:srgbClr val="202122"/>
                </a:solidFill>
              </a:rPr>
              <a:t>t</a:t>
            </a:r>
            <a:r>
              <a:rPr lang="en-US" sz="1600" dirty="0">
                <a:solidFill>
                  <a:srgbClr val="202122"/>
                </a:solidFill>
              </a:rPr>
              <a:t>[E], </a:t>
            </a:r>
            <a:r>
              <a:rPr lang="en-US" sz="1600" i="1" dirty="0">
                <a:solidFill>
                  <a:srgbClr val="202122"/>
                </a:solidFill>
              </a:rPr>
              <a:t>t</a:t>
            </a:r>
            <a:r>
              <a:rPr lang="en-US" sz="1600" dirty="0">
                <a:solidFill>
                  <a:srgbClr val="202122"/>
                </a:solidFill>
              </a:rPr>
              <a:t>[S], </a:t>
            </a:r>
            <a:r>
              <a:rPr lang="en-US" sz="1600" i="1" dirty="0">
                <a:solidFill>
                  <a:srgbClr val="202122"/>
                </a:solidFill>
              </a:rPr>
              <a:t>t</a:t>
            </a:r>
            <a:r>
              <a:rPr lang="en-US" sz="1600" dirty="0">
                <a:solidFill>
                  <a:srgbClr val="202122"/>
                </a:solidFill>
              </a:rPr>
              <a:t>[W] be the glues of </a:t>
            </a:r>
            <a:r>
              <a:rPr lang="en-US" sz="1600" i="1" dirty="0">
                <a:solidFill>
                  <a:srgbClr val="202122"/>
                </a:solidFill>
              </a:rPr>
              <a:t>t</a:t>
            </a:r>
            <a:r>
              <a:rPr lang="en-US" sz="1600" dirty="0">
                <a:solidFill>
                  <a:srgbClr val="202122"/>
                </a:solidFill>
              </a:rPr>
              <a:t> in order. </a:t>
            </a:r>
          </a:p>
          <a:p>
            <a:pPr marL="742950" lvl="1" indent="-285750">
              <a:buFont typeface="Arial" panose="020B0604020202020204" pitchFamily="34" charset="0"/>
              <a:buChar char="•"/>
            </a:pPr>
            <a:r>
              <a:rPr lang="en-US" sz="1600" i="1" dirty="0">
                <a:solidFill>
                  <a:srgbClr val="202122"/>
                </a:solidFill>
              </a:rPr>
              <a:t>T</a:t>
            </a:r>
            <a:r>
              <a:rPr lang="en-US" sz="1600" dirty="0">
                <a:solidFill>
                  <a:srgbClr val="202122"/>
                </a:solidFill>
              </a:rPr>
              <a:t> denotes the set of tile types. </a:t>
            </a:r>
          </a:p>
          <a:p>
            <a:pPr marL="342900" indent="-342900">
              <a:buFont typeface="Arial" panose="020B0604020202020204" pitchFamily="34" charset="0"/>
              <a:buChar char="•"/>
            </a:pPr>
            <a:r>
              <a:rPr lang="en-US" sz="2000" dirty="0">
                <a:solidFill>
                  <a:srgbClr val="202122"/>
                </a:solidFill>
              </a:rPr>
              <a:t>An </a:t>
            </a:r>
            <a:r>
              <a:rPr lang="en-US" sz="2000" b="1" dirty="0">
                <a:solidFill>
                  <a:srgbClr val="C00000"/>
                </a:solidFill>
              </a:rPr>
              <a:t>assembly</a:t>
            </a:r>
            <a:r>
              <a:rPr lang="en-US" sz="2000" dirty="0">
                <a:solidFill>
                  <a:srgbClr val="202122"/>
                </a:solidFill>
              </a:rPr>
              <a:t> is a partial function </a:t>
            </a:r>
            <a:r>
              <a:rPr lang="el-GR" sz="2000" dirty="0">
                <a:solidFill>
                  <a:srgbClr val="202122"/>
                </a:solidFill>
              </a:rPr>
              <a:t>α</a:t>
            </a:r>
            <a:r>
              <a:rPr lang="en-US" sz="2000" dirty="0">
                <a:solidFill>
                  <a:srgbClr val="202122"/>
                </a:solidFill>
              </a:rPr>
              <a:t>: </a:t>
            </a:r>
            <a:r>
              <a:rPr lang="en-US" sz="2000" dirty="0"/>
              <a:t>ℤ</a:t>
            </a:r>
            <a:r>
              <a:rPr lang="en-US" sz="2000" baseline="30000" dirty="0"/>
              <a:t>2 </a:t>
            </a:r>
            <a:r>
              <a:rPr lang="en-US" sz="2000" dirty="0">
                <a:solidFill>
                  <a:srgbClr val="202122"/>
                </a:solidFill>
              </a:rPr>
              <a:t>⇢ </a:t>
            </a:r>
            <a:r>
              <a:rPr lang="en-US" sz="2000" i="1" dirty="0">
                <a:solidFill>
                  <a:srgbClr val="202122"/>
                </a:solidFill>
              </a:rPr>
              <a:t>T</a:t>
            </a:r>
            <a:r>
              <a:rPr lang="en-US" sz="2000" dirty="0">
                <a:solidFill>
                  <a:srgbClr val="202122"/>
                </a:solidFill>
              </a:rPr>
              <a:t>, such that </a:t>
            </a:r>
            <a:r>
              <a:rPr lang="en-US" sz="2000" dirty="0" err="1">
                <a:solidFill>
                  <a:srgbClr val="202122"/>
                </a:solidFill>
              </a:rPr>
              <a:t>dom</a:t>
            </a:r>
            <a:r>
              <a:rPr lang="el-GR" sz="2000" dirty="0">
                <a:solidFill>
                  <a:srgbClr val="202122"/>
                </a:solidFill>
              </a:rPr>
              <a:t> α</a:t>
            </a:r>
            <a:r>
              <a:rPr lang="en-US" sz="2000" dirty="0">
                <a:solidFill>
                  <a:srgbClr val="202122"/>
                </a:solidFill>
              </a:rPr>
              <a:t> (set of points where </a:t>
            </a:r>
            <a:r>
              <a:rPr lang="el-GR" sz="2000" dirty="0">
                <a:solidFill>
                  <a:srgbClr val="202122"/>
                </a:solidFill>
              </a:rPr>
              <a:t>α</a:t>
            </a:r>
            <a:r>
              <a:rPr lang="en-US" sz="2000" dirty="0">
                <a:solidFill>
                  <a:srgbClr val="202122"/>
                </a:solidFill>
              </a:rPr>
              <a:t> is defined) is connected.</a:t>
            </a:r>
            <a:endParaRPr lang="en-US" sz="2000" dirty="0"/>
          </a:p>
          <a:p>
            <a:pPr marL="742950" lvl="1" indent="-285750">
              <a:buFont typeface="Arial" panose="020B0604020202020204" pitchFamily="34" charset="0"/>
              <a:buChar char="•"/>
            </a:pPr>
            <a:r>
              <a:rPr lang="en-US" sz="1600" dirty="0"/>
              <a:t>a partial function indicating, for each (</a:t>
            </a:r>
            <a:r>
              <a:rPr lang="en-US" sz="1600" i="1" dirty="0" err="1"/>
              <a:t>x</a:t>
            </a:r>
            <a:r>
              <a:rPr lang="en-US" sz="1600" dirty="0" err="1"/>
              <a:t>,</a:t>
            </a:r>
            <a:r>
              <a:rPr lang="en-US" sz="1600" i="1" dirty="0" err="1"/>
              <a:t>y</a:t>
            </a:r>
            <a:r>
              <a:rPr lang="en-US" sz="1600" dirty="0"/>
              <a:t>) </a:t>
            </a:r>
            <a:r>
              <a:rPr lang="en-US" sz="1600" dirty="0">
                <a:solidFill>
                  <a:srgbClr val="202122"/>
                </a:solidFill>
              </a:rPr>
              <a:t>∈ </a:t>
            </a:r>
            <a:r>
              <a:rPr lang="en-US" sz="1600" dirty="0"/>
              <a:t>ℤ</a:t>
            </a:r>
            <a:r>
              <a:rPr lang="en-US" sz="1600" baseline="30000" dirty="0"/>
              <a:t>2</a:t>
            </a:r>
            <a:r>
              <a:rPr lang="en-US" sz="1600" dirty="0"/>
              <a:t>, which tile is at (</a:t>
            </a:r>
            <a:r>
              <a:rPr lang="en-US" sz="1600" i="1" dirty="0" err="1"/>
              <a:t>x</a:t>
            </a:r>
            <a:r>
              <a:rPr lang="en-US" sz="1600" dirty="0" err="1"/>
              <a:t>,</a:t>
            </a:r>
            <a:r>
              <a:rPr lang="en-US" sz="1600" i="1" dirty="0" err="1"/>
              <a:t>y</a:t>
            </a:r>
            <a:r>
              <a:rPr lang="en-US" sz="1600" dirty="0"/>
              <a:t>), with </a:t>
            </a:r>
            <a:r>
              <a:rPr lang="el-GR" sz="1600" dirty="0">
                <a:solidFill>
                  <a:srgbClr val="202122"/>
                </a:solidFill>
              </a:rPr>
              <a:t>α</a:t>
            </a:r>
            <a:r>
              <a:rPr lang="en-US" sz="1600" dirty="0">
                <a:solidFill>
                  <a:srgbClr val="202122"/>
                </a:solidFill>
              </a:rPr>
              <a:t>(</a:t>
            </a:r>
            <a:r>
              <a:rPr lang="en-US" sz="1600" i="1" dirty="0" err="1">
                <a:solidFill>
                  <a:srgbClr val="202122"/>
                </a:solidFill>
              </a:rPr>
              <a:t>x</a:t>
            </a:r>
            <a:r>
              <a:rPr lang="en-US" sz="1600" dirty="0" err="1">
                <a:solidFill>
                  <a:srgbClr val="202122"/>
                </a:solidFill>
              </a:rPr>
              <a:t>,</a:t>
            </a:r>
            <a:r>
              <a:rPr lang="en-US" sz="1600" i="1" dirty="0" err="1">
                <a:solidFill>
                  <a:srgbClr val="202122"/>
                </a:solidFill>
              </a:rPr>
              <a:t>y</a:t>
            </a:r>
            <a:r>
              <a:rPr lang="en-US" sz="1600" dirty="0">
                <a:solidFill>
                  <a:srgbClr val="202122"/>
                </a:solidFill>
              </a:rPr>
              <a:t>) undefined if no tile appears there.</a:t>
            </a:r>
          </a:p>
          <a:p>
            <a:pPr marL="342900" indent="-342900">
              <a:buFont typeface="Arial" panose="020B0604020202020204" pitchFamily="34" charset="0"/>
              <a:buChar char="•"/>
            </a:pPr>
            <a:r>
              <a:rPr lang="en-US" sz="2000" dirty="0">
                <a:solidFill>
                  <a:srgbClr val="202122"/>
                </a:solidFill>
              </a:rPr>
              <a:t>Let S</a:t>
            </a:r>
            <a:r>
              <a:rPr lang="el-GR" sz="2000" baseline="-25000" dirty="0">
                <a:solidFill>
                  <a:srgbClr val="202122"/>
                </a:solidFill>
              </a:rPr>
              <a:t>α</a:t>
            </a:r>
            <a:r>
              <a:rPr lang="en-US" sz="2000" dirty="0">
                <a:solidFill>
                  <a:srgbClr val="202122"/>
                </a:solidFill>
              </a:rPr>
              <a:t> = </a:t>
            </a:r>
            <a:r>
              <a:rPr lang="en-US" sz="2000" dirty="0" err="1">
                <a:solidFill>
                  <a:srgbClr val="202122"/>
                </a:solidFill>
              </a:rPr>
              <a:t>dom</a:t>
            </a:r>
            <a:r>
              <a:rPr lang="en-US" sz="2000" dirty="0">
                <a:solidFill>
                  <a:srgbClr val="202122"/>
                </a:solidFill>
              </a:rPr>
              <a:t> </a:t>
            </a:r>
            <a:r>
              <a:rPr lang="el-GR" sz="2000" dirty="0">
                <a:solidFill>
                  <a:srgbClr val="202122"/>
                </a:solidFill>
              </a:rPr>
              <a:t>α</a:t>
            </a:r>
            <a:r>
              <a:rPr lang="en-US" sz="2000" dirty="0">
                <a:solidFill>
                  <a:srgbClr val="202122"/>
                </a:solidFill>
              </a:rPr>
              <a:t> denote the </a:t>
            </a:r>
            <a:r>
              <a:rPr lang="en-US" sz="2000" b="1" dirty="0">
                <a:solidFill>
                  <a:srgbClr val="C00000"/>
                </a:solidFill>
              </a:rPr>
              <a:t>shape</a:t>
            </a:r>
            <a:r>
              <a:rPr lang="en-US" sz="2000" dirty="0">
                <a:solidFill>
                  <a:srgbClr val="202122"/>
                </a:solidFill>
              </a:rPr>
              <a:t> of </a:t>
            </a:r>
            <a:r>
              <a:rPr lang="el-GR" sz="2000" dirty="0">
                <a:solidFill>
                  <a:srgbClr val="202122"/>
                </a:solidFill>
              </a:rPr>
              <a:t>α</a:t>
            </a:r>
            <a:r>
              <a:rPr lang="en-US" sz="2000" dirty="0">
                <a:solidFill>
                  <a:srgbClr val="202122"/>
                </a:solidFill>
              </a:rPr>
              <a:t>. Let |</a:t>
            </a:r>
            <a:r>
              <a:rPr lang="el-GR" sz="2000" dirty="0">
                <a:solidFill>
                  <a:srgbClr val="202122"/>
                </a:solidFill>
              </a:rPr>
              <a:t>α</a:t>
            </a:r>
            <a:r>
              <a:rPr lang="en-US" sz="2000" dirty="0">
                <a:solidFill>
                  <a:srgbClr val="202122"/>
                </a:solidFill>
              </a:rPr>
              <a:t>| = |S</a:t>
            </a:r>
            <a:r>
              <a:rPr lang="el-GR" sz="2000" baseline="-25000" dirty="0">
                <a:solidFill>
                  <a:srgbClr val="202122"/>
                </a:solidFill>
              </a:rPr>
              <a:t>α</a:t>
            </a:r>
            <a:r>
              <a:rPr lang="en-US" sz="2000" dirty="0">
                <a:solidFill>
                  <a:srgbClr val="202122"/>
                </a:solidFill>
              </a:rPr>
              <a:t>|.</a:t>
            </a:r>
          </a:p>
          <a:p>
            <a:pPr marL="342900" indent="-342900">
              <a:buFont typeface="Arial" panose="020B0604020202020204" pitchFamily="34" charset="0"/>
              <a:buChar char="•"/>
            </a:pPr>
            <a:r>
              <a:rPr lang="en-US" sz="2000" dirty="0">
                <a:solidFill>
                  <a:srgbClr val="202122"/>
                </a:solidFill>
              </a:rPr>
              <a:t>Given </a:t>
            </a:r>
            <a:r>
              <a:rPr lang="en-US" sz="2000" i="1" dirty="0" err="1">
                <a:solidFill>
                  <a:srgbClr val="202122"/>
                </a:solidFill>
              </a:rPr>
              <a:t>p</a:t>
            </a:r>
            <a:r>
              <a:rPr lang="en-US" sz="2000" dirty="0" err="1">
                <a:solidFill>
                  <a:srgbClr val="202122"/>
                </a:solidFill>
              </a:rPr>
              <a:t>,</a:t>
            </a:r>
            <a:r>
              <a:rPr lang="en-US" sz="2000" i="1" dirty="0" err="1">
                <a:solidFill>
                  <a:srgbClr val="202122"/>
                </a:solidFill>
              </a:rPr>
              <a:t>q</a:t>
            </a:r>
            <a:r>
              <a:rPr lang="en-US" sz="2000" dirty="0">
                <a:solidFill>
                  <a:srgbClr val="202122"/>
                </a:solidFill>
              </a:rPr>
              <a:t> ∈ S</a:t>
            </a:r>
            <a:r>
              <a:rPr lang="el-GR" sz="2000" baseline="-25000" dirty="0">
                <a:solidFill>
                  <a:srgbClr val="202122"/>
                </a:solidFill>
              </a:rPr>
              <a:t>α</a:t>
            </a:r>
            <a:r>
              <a:rPr lang="en-US" sz="2000" dirty="0">
                <a:solidFill>
                  <a:srgbClr val="202122"/>
                </a:solidFill>
              </a:rPr>
              <a:t>, two tiles </a:t>
            </a:r>
            <a:r>
              <a:rPr lang="en-US" sz="2000" i="1" dirty="0" err="1">
                <a:solidFill>
                  <a:srgbClr val="202122"/>
                </a:solidFill>
              </a:rPr>
              <a:t>t</a:t>
            </a:r>
            <a:r>
              <a:rPr lang="en-US" sz="2000" i="1" baseline="-25000" dirty="0" err="1">
                <a:solidFill>
                  <a:srgbClr val="202122"/>
                </a:solidFill>
              </a:rPr>
              <a:t>p</a:t>
            </a:r>
            <a:r>
              <a:rPr lang="en-US" sz="2000" dirty="0">
                <a:solidFill>
                  <a:srgbClr val="202122"/>
                </a:solidFill>
              </a:rPr>
              <a:t> = </a:t>
            </a:r>
            <a:r>
              <a:rPr lang="el-GR" sz="2000" dirty="0">
                <a:solidFill>
                  <a:srgbClr val="202122"/>
                </a:solidFill>
              </a:rPr>
              <a:t>α</a:t>
            </a:r>
            <a:r>
              <a:rPr lang="en-US" sz="2000" dirty="0">
                <a:solidFill>
                  <a:srgbClr val="202122"/>
                </a:solidFill>
              </a:rPr>
              <a:t>(</a:t>
            </a:r>
            <a:r>
              <a:rPr lang="en-US" sz="2000" i="1" dirty="0">
                <a:solidFill>
                  <a:srgbClr val="202122"/>
                </a:solidFill>
              </a:rPr>
              <a:t>p</a:t>
            </a:r>
            <a:r>
              <a:rPr lang="en-US" sz="2000" dirty="0">
                <a:solidFill>
                  <a:srgbClr val="202122"/>
                </a:solidFill>
              </a:rPr>
              <a:t>) and </a:t>
            </a:r>
            <a:r>
              <a:rPr lang="en-US" sz="2000" i="1" dirty="0" err="1">
                <a:solidFill>
                  <a:srgbClr val="202122"/>
                </a:solidFill>
              </a:rPr>
              <a:t>t</a:t>
            </a:r>
            <a:r>
              <a:rPr lang="en-US" sz="2000" i="1" baseline="-25000" dirty="0" err="1">
                <a:solidFill>
                  <a:srgbClr val="202122"/>
                </a:solidFill>
              </a:rPr>
              <a:t>q</a:t>
            </a:r>
            <a:r>
              <a:rPr lang="en-US" sz="2000" dirty="0">
                <a:solidFill>
                  <a:srgbClr val="202122"/>
                </a:solidFill>
              </a:rPr>
              <a:t> = </a:t>
            </a:r>
            <a:r>
              <a:rPr lang="el-GR" sz="2000" dirty="0">
                <a:solidFill>
                  <a:srgbClr val="202122"/>
                </a:solidFill>
              </a:rPr>
              <a:t>α</a:t>
            </a:r>
            <a:r>
              <a:rPr lang="en-US" sz="2000" dirty="0">
                <a:solidFill>
                  <a:srgbClr val="202122"/>
                </a:solidFill>
              </a:rPr>
              <a:t>(</a:t>
            </a:r>
            <a:r>
              <a:rPr lang="en-US" sz="2000" i="1" dirty="0">
                <a:solidFill>
                  <a:srgbClr val="202122"/>
                </a:solidFill>
              </a:rPr>
              <a:t>q</a:t>
            </a:r>
            <a:r>
              <a:rPr lang="en-US" sz="2000" dirty="0">
                <a:solidFill>
                  <a:srgbClr val="202122"/>
                </a:solidFill>
              </a:rPr>
              <a:t>) </a:t>
            </a:r>
            <a:r>
              <a:rPr lang="en-US" sz="2000" b="1" dirty="0">
                <a:solidFill>
                  <a:srgbClr val="C00000"/>
                </a:solidFill>
              </a:rPr>
              <a:t>interact</a:t>
            </a:r>
            <a:r>
              <a:rPr lang="en-US" sz="2000" dirty="0">
                <a:solidFill>
                  <a:srgbClr val="C00000"/>
                </a:solidFill>
              </a:rPr>
              <a:t> </a:t>
            </a:r>
            <a:r>
              <a:rPr lang="en-US" sz="2000" dirty="0"/>
              <a:t>(a.k.a. </a:t>
            </a:r>
            <a:r>
              <a:rPr lang="en-US" sz="2000" b="1" dirty="0">
                <a:solidFill>
                  <a:srgbClr val="C00000"/>
                </a:solidFill>
              </a:rPr>
              <a:t>bind</a:t>
            </a:r>
            <a:r>
              <a:rPr lang="en-US" sz="2000" dirty="0"/>
              <a:t>)</a:t>
            </a:r>
            <a:r>
              <a:rPr lang="en-US" sz="2000" dirty="0">
                <a:solidFill>
                  <a:srgbClr val="202122"/>
                </a:solidFill>
              </a:rPr>
              <a:t> if:</a:t>
            </a:r>
          </a:p>
          <a:p>
            <a:pPr marL="742950" lvl="1" indent="-285750">
              <a:buFont typeface="Arial" panose="020B0604020202020204" pitchFamily="34" charset="0"/>
              <a:buChar char="•"/>
            </a:pPr>
            <a:r>
              <a:rPr lang="en-US" sz="1600" b="0" i="0" dirty="0">
                <a:solidFill>
                  <a:srgbClr val="202122"/>
                </a:solidFill>
                <a:effectLst/>
              </a:rPr>
              <a:t>∥</a:t>
            </a:r>
            <a:r>
              <a:rPr lang="en-US" sz="1600" i="1" dirty="0">
                <a:solidFill>
                  <a:srgbClr val="202122"/>
                </a:solidFill>
              </a:rPr>
              <a:t>p</a:t>
            </a:r>
            <a:r>
              <a:rPr lang="en-US" sz="1600" dirty="0">
                <a:solidFill>
                  <a:srgbClr val="202122"/>
                </a:solidFill>
              </a:rPr>
              <a:t> − </a:t>
            </a:r>
            <a:r>
              <a:rPr lang="en-US" sz="1600" i="1" dirty="0">
                <a:solidFill>
                  <a:srgbClr val="202122"/>
                </a:solidFill>
              </a:rPr>
              <a:t>q</a:t>
            </a:r>
            <a:r>
              <a:rPr lang="en-US" sz="1600" b="0" i="0" dirty="0">
                <a:solidFill>
                  <a:srgbClr val="202122"/>
                </a:solidFill>
                <a:effectLst/>
              </a:rPr>
              <a:t>∥</a:t>
            </a:r>
            <a:r>
              <a:rPr lang="en-US" sz="1600" baseline="-25000" dirty="0">
                <a:solidFill>
                  <a:srgbClr val="202122"/>
                </a:solidFill>
              </a:rPr>
              <a:t>2</a:t>
            </a:r>
            <a:r>
              <a:rPr lang="en-US" sz="1600" dirty="0">
                <a:solidFill>
                  <a:srgbClr val="202122"/>
                </a:solidFill>
              </a:rPr>
              <a:t> = 1 (</a:t>
            </a:r>
            <a:r>
              <a:rPr lang="en-US" sz="1600" i="1" dirty="0">
                <a:solidFill>
                  <a:srgbClr val="202122"/>
                </a:solidFill>
              </a:rPr>
              <a:t>positions p</a:t>
            </a:r>
            <a:r>
              <a:rPr lang="en-US" sz="1600" dirty="0">
                <a:solidFill>
                  <a:srgbClr val="202122"/>
                </a:solidFill>
              </a:rPr>
              <a:t> ∈ </a:t>
            </a:r>
            <a:r>
              <a:rPr lang="en-US" sz="1600" dirty="0"/>
              <a:t>ℤ</a:t>
            </a:r>
            <a:r>
              <a:rPr lang="en-US" sz="1600" baseline="30000" dirty="0"/>
              <a:t>2 </a:t>
            </a:r>
            <a:r>
              <a:rPr lang="en-US" sz="1600" i="1" dirty="0">
                <a:solidFill>
                  <a:srgbClr val="202122"/>
                </a:solidFill>
              </a:rPr>
              <a:t>and q</a:t>
            </a:r>
            <a:r>
              <a:rPr lang="en-US" sz="1600" dirty="0">
                <a:solidFill>
                  <a:srgbClr val="202122"/>
                </a:solidFill>
              </a:rPr>
              <a:t> ∈ </a:t>
            </a:r>
            <a:r>
              <a:rPr lang="en-US" sz="1600" dirty="0"/>
              <a:t>ℤ</a:t>
            </a:r>
            <a:r>
              <a:rPr lang="en-US" sz="1600" baseline="30000" dirty="0"/>
              <a:t>2</a:t>
            </a:r>
            <a:r>
              <a:rPr lang="en-US" sz="1600" i="1" dirty="0">
                <a:solidFill>
                  <a:srgbClr val="202122"/>
                </a:solidFill>
              </a:rPr>
              <a:t> are adjacent</a:t>
            </a:r>
            <a:r>
              <a:rPr lang="en-US" sz="1600" dirty="0">
                <a:solidFill>
                  <a:srgbClr val="202122"/>
                </a:solidFill>
              </a:rPr>
              <a:t>)</a:t>
            </a:r>
          </a:p>
          <a:p>
            <a:pPr marL="742950" lvl="1" indent="-285750">
              <a:buFont typeface="Arial" panose="020B0604020202020204" pitchFamily="34" charset="0"/>
              <a:buChar char="•"/>
            </a:pPr>
            <a:r>
              <a:rPr lang="en-US" sz="1600" dirty="0">
                <a:solidFill>
                  <a:srgbClr val="202122"/>
                </a:solidFill>
              </a:rPr>
              <a:t>letting </a:t>
            </a:r>
            <a:r>
              <a:rPr lang="en-US" sz="1600" i="1" dirty="0">
                <a:solidFill>
                  <a:srgbClr val="202122"/>
                </a:solidFill>
              </a:rPr>
              <a:t>d</a:t>
            </a:r>
            <a:r>
              <a:rPr lang="en-US" sz="1600" dirty="0">
                <a:solidFill>
                  <a:srgbClr val="202122"/>
                </a:solidFill>
              </a:rPr>
              <a:t> = </a:t>
            </a:r>
            <a:r>
              <a:rPr lang="en-US" sz="1600" i="1" dirty="0">
                <a:solidFill>
                  <a:srgbClr val="202122"/>
                </a:solidFill>
              </a:rPr>
              <a:t>q</a:t>
            </a:r>
            <a:r>
              <a:rPr lang="en-US" sz="1600" dirty="0">
                <a:solidFill>
                  <a:srgbClr val="202122"/>
                </a:solidFill>
              </a:rPr>
              <a:t> – </a:t>
            </a:r>
            <a:r>
              <a:rPr lang="en-US" sz="1600" i="1" dirty="0">
                <a:solidFill>
                  <a:srgbClr val="202122"/>
                </a:solidFill>
              </a:rPr>
              <a:t>p</a:t>
            </a:r>
            <a:r>
              <a:rPr lang="en-US" sz="1600" dirty="0">
                <a:solidFill>
                  <a:srgbClr val="202122"/>
                </a:solidFill>
              </a:rPr>
              <a:t> (</a:t>
            </a:r>
            <a:r>
              <a:rPr lang="en-US" sz="1600" i="1" dirty="0">
                <a:solidFill>
                  <a:srgbClr val="202122"/>
                </a:solidFill>
              </a:rPr>
              <a:t>the direction pointing from p to q</a:t>
            </a:r>
            <a:r>
              <a:rPr lang="en-US" sz="1600" dirty="0">
                <a:solidFill>
                  <a:srgbClr val="202122"/>
                </a:solidFill>
              </a:rPr>
              <a:t>), </a:t>
            </a:r>
            <a:r>
              <a:rPr lang="en-US" sz="1600" i="1" dirty="0" err="1">
                <a:solidFill>
                  <a:srgbClr val="202122"/>
                </a:solidFill>
              </a:rPr>
              <a:t>t</a:t>
            </a:r>
            <a:r>
              <a:rPr lang="en-US" sz="1600" i="1" baseline="-25000" dirty="0" err="1">
                <a:solidFill>
                  <a:srgbClr val="202122"/>
                </a:solidFill>
              </a:rPr>
              <a:t>p</a:t>
            </a:r>
            <a:r>
              <a:rPr lang="en-US" sz="1600" dirty="0">
                <a:solidFill>
                  <a:srgbClr val="202122"/>
                </a:solidFill>
              </a:rPr>
              <a:t>[</a:t>
            </a:r>
            <a:r>
              <a:rPr lang="en-US" sz="1600" i="1" dirty="0">
                <a:solidFill>
                  <a:srgbClr val="202122"/>
                </a:solidFill>
              </a:rPr>
              <a:t>d</a:t>
            </a:r>
            <a:r>
              <a:rPr lang="en-US" sz="1600" dirty="0">
                <a:solidFill>
                  <a:srgbClr val="202122"/>
                </a:solidFill>
              </a:rPr>
              <a:t>] = </a:t>
            </a:r>
            <a:r>
              <a:rPr lang="en-US" sz="1600" i="1" dirty="0" err="1">
                <a:solidFill>
                  <a:srgbClr val="202122"/>
                </a:solidFill>
              </a:rPr>
              <a:t>t</a:t>
            </a:r>
            <a:r>
              <a:rPr lang="en-US" sz="1600" i="1" baseline="-25000" dirty="0" err="1">
                <a:solidFill>
                  <a:srgbClr val="202122"/>
                </a:solidFill>
              </a:rPr>
              <a:t>q</a:t>
            </a:r>
            <a:r>
              <a:rPr lang="en-US" sz="1600" dirty="0">
                <a:solidFill>
                  <a:srgbClr val="202122"/>
                </a:solidFill>
              </a:rPr>
              <a:t>[</a:t>
            </a:r>
            <a:r>
              <a:rPr lang="en-US" sz="1600" i="1" dirty="0">
                <a:solidFill>
                  <a:srgbClr val="202122"/>
                </a:solidFill>
              </a:rPr>
              <a:t>d</a:t>
            </a:r>
            <a:r>
              <a:rPr lang="en-US" sz="1600" dirty="0">
                <a:solidFill>
                  <a:srgbClr val="202122"/>
                </a:solidFill>
              </a:rPr>
              <a:t>*] (</a:t>
            </a:r>
            <a:r>
              <a:rPr lang="en-US" sz="1600" i="1" dirty="0">
                <a:solidFill>
                  <a:srgbClr val="202122"/>
                </a:solidFill>
              </a:rPr>
              <a:t>the glues match where </a:t>
            </a:r>
            <a:r>
              <a:rPr lang="en-US" sz="1600" i="1" dirty="0" err="1">
                <a:solidFill>
                  <a:srgbClr val="202122"/>
                </a:solidFill>
              </a:rPr>
              <a:t>t</a:t>
            </a:r>
            <a:r>
              <a:rPr lang="en-US" sz="1600" i="1" baseline="-25000" dirty="0" err="1">
                <a:solidFill>
                  <a:srgbClr val="202122"/>
                </a:solidFill>
              </a:rPr>
              <a:t>p</a:t>
            </a:r>
            <a:r>
              <a:rPr lang="en-US" sz="1600" i="1" dirty="0">
                <a:solidFill>
                  <a:srgbClr val="202122"/>
                </a:solidFill>
              </a:rPr>
              <a:t> and </a:t>
            </a:r>
            <a:r>
              <a:rPr lang="en-US" sz="1600" i="1" dirty="0" err="1">
                <a:solidFill>
                  <a:srgbClr val="202122"/>
                </a:solidFill>
              </a:rPr>
              <a:t>t</a:t>
            </a:r>
            <a:r>
              <a:rPr lang="en-US" sz="1600" i="1" baseline="-25000" dirty="0" err="1">
                <a:solidFill>
                  <a:srgbClr val="202122"/>
                </a:solidFill>
              </a:rPr>
              <a:t>q</a:t>
            </a:r>
            <a:r>
              <a:rPr lang="en-US" sz="1600" i="1" dirty="0">
                <a:solidFill>
                  <a:srgbClr val="202122"/>
                </a:solidFill>
              </a:rPr>
              <a:t> touch</a:t>
            </a:r>
            <a:r>
              <a:rPr lang="en-US" sz="1600" dirty="0">
                <a:solidFill>
                  <a:srgbClr val="202122"/>
                </a:solidFill>
              </a:rPr>
              <a:t>)</a:t>
            </a:r>
          </a:p>
          <a:p>
            <a:pPr marL="742950" lvl="1" indent="-285750">
              <a:buFont typeface="Arial" panose="020B0604020202020204" pitchFamily="34" charset="0"/>
              <a:buChar char="•"/>
            </a:pPr>
            <a:r>
              <a:rPr lang="en-US" sz="1600" i="1" dirty="0" err="1">
                <a:solidFill>
                  <a:srgbClr val="202122"/>
                </a:solidFill>
              </a:rPr>
              <a:t>t</a:t>
            </a:r>
            <a:r>
              <a:rPr lang="en-US" sz="1600" i="1" baseline="-25000" dirty="0" err="1">
                <a:solidFill>
                  <a:srgbClr val="202122"/>
                </a:solidFill>
              </a:rPr>
              <a:t>p</a:t>
            </a:r>
            <a:r>
              <a:rPr lang="en-US" sz="1600" dirty="0">
                <a:solidFill>
                  <a:srgbClr val="202122"/>
                </a:solidFill>
              </a:rPr>
              <a:t>[</a:t>
            </a:r>
            <a:r>
              <a:rPr lang="en-US" sz="1600" i="1" dirty="0">
                <a:solidFill>
                  <a:srgbClr val="202122"/>
                </a:solidFill>
              </a:rPr>
              <a:t>d</a:t>
            </a:r>
            <a:r>
              <a:rPr lang="en-US" sz="1600" dirty="0">
                <a:solidFill>
                  <a:srgbClr val="202122"/>
                </a:solidFill>
              </a:rPr>
              <a:t>] has positive strength (</a:t>
            </a:r>
            <a:r>
              <a:rPr lang="en-US" sz="1600" i="1" dirty="0">
                <a:solidFill>
                  <a:srgbClr val="202122"/>
                </a:solidFill>
              </a:rPr>
              <a:t>the glues are not zero-strength</a:t>
            </a:r>
            <a:r>
              <a:rPr lang="en-US" sz="1600" dirty="0">
                <a:solidFill>
                  <a:srgbClr val="202122"/>
                </a:solidFill>
              </a:rPr>
              <a:t>)</a:t>
            </a:r>
          </a:p>
          <a:p>
            <a:pPr marL="342900" indent="-342900">
              <a:buFont typeface="Arial" panose="020B0604020202020204" pitchFamily="34" charset="0"/>
              <a:buChar char="•"/>
            </a:pPr>
            <a:r>
              <a:rPr lang="en-US" sz="2000" dirty="0">
                <a:solidFill>
                  <a:srgbClr val="202122"/>
                </a:solidFill>
              </a:rPr>
              <a:t>Let B</a:t>
            </a:r>
            <a:r>
              <a:rPr lang="el-GR" sz="2000" baseline="-25000" dirty="0">
                <a:solidFill>
                  <a:srgbClr val="202122"/>
                </a:solidFill>
              </a:rPr>
              <a:t>α</a:t>
            </a:r>
            <a:r>
              <a:rPr lang="en-US" sz="2000" dirty="0">
                <a:solidFill>
                  <a:srgbClr val="202122"/>
                </a:solidFill>
              </a:rPr>
              <a:t> = (</a:t>
            </a:r>
            <a:r>
              <a:rPr lang="en-US" sz="2000" i="1" dirty="0">
                <a:solidFill>
                  <a:srgbClr val="202122"/>
                </a:solidFill>
              </a:rPr>
              <a:t>V</a:t>
            </a:r>
            <a:r>
              <a:rPr lang="en-US" sz="2000" dirty="0">
                <a:solidFill>
                  <a:srgbClr val="202122"/>
                </a:solidFill>
              </a:rPr>
              <a:t>,</a:t>
            </a:r>
            <a:r>
              <a:rPr lang="en-US" sz="2000" i="1" dirty="0">
                <a:solidFill>
                  <a:srgbClr val="202122"/>
                </a:solidFill>
              </a:rPr>
              <a:t>E</a:t>
            </a:r>
            <a:r>
              <a:rPr lang="en-US" sz="2000" dirty="0">
                <a:solidFill>
                  <a:srgbClr val="202122"/>
                </a:solidFill>
              </a:rPr>
              <a:t>) denote the </a:t>
            </a:r>
            <a:r>
              <a:rPr lang="en-US" sz="2000" b="1" dirty="0">
                <a:solidFill>
                  <a:srgbClr val="C00000"/>
                </a:solidFill>
              </a:rPr>
              <a:t>binding graph</a:t>
            </a:r>
            <a:r>
              <a:rPr lang="en-US" sz="2000" dirty="0">
                <a:solidFill>
                  <a:srgbClr val="202122"/>
                </a:solidFill>
              </a:rPr>
              <a:t> of </a:t>
            </a:r>
            <a:r>
              <a:rPr lang="el-GR" sz="2000" dirty="0">
                <a:solidFill>
                  <a:srgbClr val="202122"/>
                </a:solidFill>
              </a:rPr>
              <a:t>α</a:t>
            </a:r>
            <a:r>
              <a:rPr lang="en-US" sz="2000" dirty="0">
                <a:solidFill>
                  <a:srgbClr val="202122"/>
                </a:solidFill>
              </a:rPr>
              <a:t>, where</a:t>
            </a:r>
          </a:p>
          <a:p>
            <a:pPr marL="800100" lvl="1" indent="-342900">
              <a:buFont typeface="Arial" panose="020B0604020202020204" pitchFamily="34" charset="0"/>
              <a:buChar char="•"/>
            </a:pPr>
            <a:r>
              <a:rPr lang="en-US" i="1" dirty="0">
                <a:solidFill>
                  <a:srgbClr val="202122"/>
                </a:solidFill>
              </a:rPr>
              <a:t>V</a:t>
            </a:r>
            <a:r>
              <a:rPr lang="en-US" dirty="0">
                <a:solidFill>
                  <a:srgbClr val="202122"/>
                </a:solidFill>
              </a:rPr>
              <a:t> = S</a:t>
            </a:r>
            <a:r>
              <a:rPr lang="el-GR" baseline="-25000" dirty="0">
                <a:solidFill>
                  <a:srgbClr val="202122"/>
                </a:solidFill>
              </a:rPr>
              <a:t>α</a:t>
            </a:r>
            <a:endParaRPr lang="en-US" dirty="0">
              <a:solidFill>
                <a:srgbClr val="202122"/>
              </a:solidFill>
            </a:endParaRPr>
          </a:p>
          <a:p>
            <a:pPr marL="800100" lvl="1" indent="-342900">
              <a:buFont typeface="Arial" panose="020B0604020202020204" pitchFamily="34" charset="0"/>
              <a:buChar char="•"/>
            </a:pPr>
            <a:r>
              <a:rPr lang="en-US" i="1" dirty="0">
                <a:solidFill>
                  <a:srgbClr val="202122"/>
                </a:solidFill>
              </a:rPr>
              <a:t>E</a:t>
            </a:r>
            <a:r>
              <a:rPr lang="en-US" dirty="0">
                <a:solidFill>
                  <a:srgbClr val="202122"/>
                </a:solidFill>
              </a:rPr>
              <a:t> = { (</a:t>
            </a:r>
            <a:r>
              <a:rPr lang="en-US" i="1" dirty="0" err="1">
                <a:solidFill>
                  <a:srgbClr val="202122"/>
                </a:solidFill>
              </a:rPr>
              <a:t>p</a:t>
            </a:r>
            <a:r>
              <a:rPr lang="en-US" dirty="0" err="1">
                <a:solidFill>
                  <a:srgbClr val="202122"/>
                </a:solidFill>
              </a:rPr>
              <a:t>,</a:t>
            </a:r>
            <a:r>
              <a:rPr lang="en-US" i="1" dirty="0" err="1">
                <a:solidFill>
                  <a:srgbClr val="202122"/>
                </a:solidFill>
              </a:rPr>
              <a:t>q</a:t>
            </a:r>
            <a:r>
              <a:rPr lang="en-US" dirty="0">
                <a:solidFill>
                  <a:srgbClr val="202122"/>
                </a:solidFill>
              </a:rPr>
              <a:t>) | </a:t>
            </a:r>
            <a:r>
              <a:rPr lang="el-GR"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and </a:t>
            </a:r>
            <a:r>
              <a:rPr lang="el-GR" dirty="0">
                <a:solidFill>
                  <a:srgbClr val="202122"/>
                </a:solidFill>
              </a:rPr>
              <a:t>α</a:t>
            </a:r>
            <a:r>
              <a:rPr lang="en-US" dirty="0">
                <a:solidFill>
                  <a:srgbClr val="202122"/>
                </a:solidFill>
              </a:rPr>
              <a:t>(</a:t>
            </a:r>
            <a:r>
              <a:rPr lang="en-US" i="1" dirty="0">
                <a:solidFill>
                  <a:srgbClr val="202122"/>
                </a:solidFill>
              </a:rPr>
              <a:t>q</a:t>
            </a:r>
            <a:r>
              <a:rPr lang="en-US" dirty="0">
                <a:solidFill>
                  <a:srgbClr val="202122"/>
                </a:solidFill>
              </a:rPr>
              <a:t>) interact }</a:t>
            </a:r>
          </a:p>
          <a:p>
            <a:pPr marL="800100" lvl="1" indent="-342900">
              <a:buFont typeface="Arial" panose="020B0604020202020204" pitchFamily="34" charset="0"/>
              <a:buChar char="•"/>
            </a:pPr>
            <a:r>
              <a:rPr lang="en-US" dirty="0">
                <a:solidFill>
                  <a:srgbClr val="202122"/>
                </a:solidFill>
              </a:rPr>
              <a:t>B</a:t>
            </a:r>
            <a:r>
              <a:rPr lang="el-GR" baseline="-25000" dirty="0">
                <a:solidFill>
                  <a:srgbClr val="202122"/>
                </a:solidFill>
              </a:rPr>
              <a:t>α</a:t>
            </a:r>
            <a:r>
              <a:rPr lang="en-US" dirty="0">
                <a:solidFill>
                  <a:srgbClr val="202122"/>
                </a:solidFill>
              </a:rPr>
              <a:t> is a </a:t>
            </a:r>
            <a:r>
              <a:rPr lang="en-US" i="1" dirty="0">
                <a:solidFill>
                  <a:srgbClr val="202122"/>
                </a:solidFill>
              </a:rPr>
              <a:t>weighted</a:t>
            </a:r>
            <a:r>
              <a:rPr lang="en-US" dirty="0">
                <a:solidFill>
                  <a:srgbClr val="202122"/>
                </a:solidFill>
              </a:rPr>
              <a:t>, </a:t>
            </a:r>
            <a:r>
              <a:rPr lang="en-US" i="1" dirty="0">
                <a:solidFill>
                  <a:srgbClr val="202122"/>
                </a:solidFill>
              </a:rPr>
              <a:t>undirected</a:t>
            </a:r>
            <a:r>
              <a:rPr lang="en-US" dirty="0">
                <a:solidFill>
                  <a:srgbClr val="202122"/>
                </a:solidFill>
              </a:rPr>
              <a:t> graph: Each edge’s weight is the strength of the glue it represents.</a:t>
            </a:r>
            <a:endParaRPr lang="en-US" sz="1600" dirty="0">
              <a:solidFill>
                <a:srgbClr val="202122"/>
              </a:solidFill>
            </a:endParaRPr>
          </a:p>
          <a:p>
            <a:pPr marL="342900" indent="-342900">
              <a:buFont typeface="Arial" panose="020B0604020202020204" pitchFamily="34" charset="0"/>
              <a:buChar char="•"/>
            </a:pPr>
            <a:r>
              <a:rPr lang="en-US" sz="2000" dirty="0">
                <a:solidFill>
                  <a:srgbClr val="202122"/>
                </a:solidFill>
              </a:rPr>
              <a:t>Given </a:t>
            </a:r>
            <a:r>
              <a:rPr lang="el-GR" sz="2000" dirty="0">
                <a:solidFill>
                  <a:srgbClr val="202122"/>
                </a:solidFill>
              </a:rPr>
              <a:t>τ</a:t>
            </a:r>
            <a:r>
              <a:rPr lang="en-US" sz="2000" dirty="0">
                <a:solidFill>
                  <a:srgbClr val="202122"/>
                </a:solidFill>
              </a:rPr>
              <a:t> ∈ </a:t>
            </a:r>
            <a:r>
              <a:rPr lang="en-US" sz="2000" b="0" i="0" dirty="0">
                <a:solidFill>
                  <a:srgbClr val="202122"/>
                </a:solidFill>
                <a:effectLst/>
              </a:rPr>
              <a:t>ℕ</a:t>
            </a:r>
            <a:r>
              <a:rPr lang="en-US" sz="2000" b="0" i="0" baseline="30000" dirty="0">
                <a:solidFill>
                  <a:srgbClr val="202122"/>
                </a:solidFill>
                <a:effectLst/>
              </a:rPr>
              <a:t>+</a:t>
            </a:r>
            <a:r>
              <a:rPr lang="en-US" sz="2000" b="0" i="0" dirty="0">
                <a:solidFill>
                  <a:srgbClr val="202122"/>
                </a:solidFill>
                <a:effectLst/>
              </a:rPr>
              <a:t>, </a:t>
            </a:r>
            <a:r>
              <a:rPr lang="el-GR" sz="2000" dirty="0">
                <a:solidFill>
                  <a:srgbClr val="202122"/>
                </a:solidFill>
              </a:rPr>
              <a:t>α</a:t>
            </a:r>
            <a:r>
              <a:rPr lang="en-US" sz="2000" dirty="0">
                <a:solidFill>
                  <a:srgbClr val="202122"/>
                </a:solidFill>
              </a:rPr>
              <a:t> is </a:t>
            </a:r>
            <a:r>
              <a:rPr lang="el-GR" sz="2000" b="1" dirty="0">
                <a:solidFill>
                  <a:srgbClr val="C00000"/>
                </a:solidFill>
              </a:rPr>
              <a:t>τ</a:t>
            </a:r>
            <a:r>
              <a:rPr lang="en-US" sz="2000" b="1" dirty="0">
                <a:solidFill>
                  <a:srgbClr val="C00000"/>
                </a:solidFill>
              </a:rPr>
              <a:t>-stable</a:t>
            </a:r>
            <a:r>
              <a:rPr lang="en-US" sz="2000" dirty="0">
                <a:solidFill>
                  <a:srgbClr val="202122"/>
                </a:solidFill>
              </a:rPr>
              <a:t> if the minimum weight cut of B</a:t>
            </a:r>
            <a:r>
              <a:rPr lang="el-GR" sz="2000" baseline="-25000" dirty="0">
                <a:solidFill>
                  <a:srgbClr val="202122"/>
                </a:solidFill>
              </a:rPr>
              <a:t>α</a:t>
            </a:r>
            <a:r>
              <a:rPr lang="en-US" sz="2000" dirty="0">
                <a:solidFill>
                  <a:srgbClr val="202122"/>
                </a:solidFill>
              </a:rPr>
              <a:t> is at least </a:t>
            </a:r>
            <a:r>
              <a:rPr lang="el-GR" sz="2000" dirty="0">
                <a:solidFill>
                  <a:srgbClr val="202122"/>
                </a:solidFill>
              </a:rPr>
              <a:t>τ</a:t>
            </a:r>
            <a:r>
              <a:rPr lang="en-US" sz="2000" dirty="0">
                <a:solidFill>
                  <a:srgbClr val="202122"/>
                </a:solidFill>
              </a:rPr>
              <a:t>.</a:t>
            </a:r>
          </a:p>
          <a:p>
            <a:pPr marL="800100" lvl="1" indent="-342900">
              <a:buFont typeface="Arial" panose="020B0604020202020204" pitchFamily="34" charset="0"/>
              <a:buChar char="•"/>
            </a:pPr>
            <a:r>
              <a:rPr lang="en-US" dirty="0">
                <a:solidFill>
                  <a:srgbClr val="202122"/>
                </a:solidFill>
              </a:rPr>
              <a:t>i.e., to separate </a:t>
            </a:r>
            <a:r>
              <a:rPr lang="el-GR" dirty="0">
                <a:solidFill>
                  <a:srgbClr val="202122"/>
                </a:solidFill>
              </a:rPr>
              <a:t>α</a:t>
            </a:r>
            <a:r>
              <a:rPr lang="en-US" dirty="0">
                <a:solidFill>
                  <a:srgbClr val="202122"/>
                </a:solidFill>
              </a:rPr>
              <a:t> into two pieces requires breaking bonds of strength at least </a:t>
            </a:r>
            <a:r>
              <a:rPr lang="el-GR" dirty="0">
                <a:solidFill>
                  <a:srgbClr val="202122"/>
                </a:solidFill>
              </a:rPr>
              <a:t>τ</a:t>
            </a:r>
            <a:r>
              <a:rPr lang="en-US" dirty="0">
                <a:solidFill>
                  <a:srgbClr val="202122"/>
                </a:solidFill>
              </a:rPr>
              <a:t>.</a:t>
            </a:r>
          </a:p>
        </p:txBody>
      </p:sp>
    </p:spTree>
    <p:extLst>
      <p:ext uri="{BB962C8B-B14F-4D97-AF65-F5344CB8AC3E}">
        <p14:creationId xmlns:p14="http://schemas.microsoft.com/office/powerpoint/2010/main" val="306038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fade">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fade">
                                      <p:cBhvr>
                                        <p:cTn id="47" dur="500"/>
                                        <p:tgtEl>
                                          <p:spTgt spid="7">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Effect transition="in" filter="fade">
                                      <p:cBhvr>
                                        <p:cTn id="52" dur="500"/>
                                        <p:tgtEl>
                                          <p:spTgt spid="7">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animEffect transition="in" filter="fade">
                                      <p:cBhvr>
                                        <p:cTn id="57" dur="500"/>
                                        <p:tgtEl>
                                          <p:spTgt spid="7">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12" end="12"/>
                                            </p:txEl>
                                          </p:spTgt>
                                        </p:tgtEl>
                                        <p:attrNameLst>
                                          <p:attrName>style.visibility</p:attrName>
                                        </p:attrNameLst>
                                      </p:cBhvr>
                                      <p:to>
                                        <p:strVal val="visible"/>
                                      </p:to>
                                    </p:set>
                                    <p:animEffect transition="in" filter="fade">
                                      <p:cBhvr>
                                        <p:cTn id="62" dur="500"/>
                                        <p:tgtEl>
                                          <p:spTgt spid="7">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13" end="13"/>
                                            </p:txEl>
                                          </p:spTgt>
                                        </p:tgtEl>
                                        <p:attrNameLst>
                                          <p:attrName>style.visibility</p:attrName>
                                        </p:attrNameLst>
                                      </p:cBhvr>
                                      <p:to>
                                        <p:strVal val="visible"/>
                                      </p:to>
                                    </p:set>
                                    <p:animEffect transition="in" filter="fade">
                                      <p:cBhvr>
                                        <p:cTn id="67" dur="500"/>
                                        <p:tgtEl>
                                          <p:spTgt spid="7">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xEl>
                                              <p:pRg st="14" end="14"/>
                                            </p:txEl>
                                          </p:spTgt>
                                        </p:tgtEl>
                                        <p:attrNameLst>
                                          <p:attrName>style.visibility</p:attrName>
                                        </p:attrNameLst>
                                      </p:cBhvr>
                                      <p:to>
                                        <p:strVal val="visible"/>
                                      </p:to>
                                    </p:set>
                                    <p:animEffect transition="in" filter="fade">
                                      <p:cBhvr>
                                        <p:cTn id="72" dur="500"/>
                                        <p:tgtEl>
                                          <p:spTgt spid="7">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15" end="15"/>
                                            </p:txEl>
                                          </p:spTgt>
                                        </p:tgtEl>
                                        <p:attrNameLst>
                                          <p:attrName>style.visibility</p:attrName>
                                        </p:attrNameLst>
                                      </p:cBhvr>
                                      <p:to>
                                        <p:strVal val="visible"/>
                                      </p:to>
                                    </p:set>
                                    <p:animEffect transition="in" filter="fade">
                                      <p:cBhvr>
                                        <p:cTn id="77" dur="500"/>
                                        <p:tgtEl>
                                          <p:spTgt spid="7">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
                                            <p:txEl>
                                              <p:pRg st="16" end="16"/>
                                            </p:txEl>
                                          </p:spTgt>
                                        </p:tgtEl>
                                        <p:attrNameLst>
                                          <p:attrName>style.visibility</p:attrName>
                                        </p:attrNameLst>
                                      </p:cBhvr>
                                      <p:to>
                                        <p:strVal val="visible"/>
                                      </p:to>
                                    </p:set>
                                    <p:animEffect transition="in" filter="fade">
                                      <p:cBhvr>
                                        <p:cTn id="82" dur="500"/>
                                        <p:tgtEl>
                                          <p:spTgt spid="7">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7">
                                            <p:txEl>
                                              <p:pRg st="17" end="17"/>
                                            </p:txEl>
                                          </p:spTgt>
                                        </p:tgtEl>
                                        <p:attrNameLst>
                                          <p:attrName>style.visibility</p:attrName>
                                        </p:attrNameLst>
                                      </p:cBhvr>
                                      <p:to>
                                        <p:strVal val="visible"/>
                                      </p:to>
                                    </p:set>
                                    <p:animEffect transition="in" filter="fade">
                                      <p:cBhvr>
                                        <p:cTn id="87" dur="500"/>
                                        <p:tgtEl>
                                          <p:spTgt spid="7">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
                                            <p:txEl>
                                              <p:pRg st="18" end="18"/>
                                            </p:txEl>
                                          </p:spTgt>
                                        </p:tgtEl>
                                        <p:attrNameLst>
                                          <p:attrName>style.visibility</p:attrName>
                                        </p:attrNameLst>
                                      </p:cBhvr>
                                      <p:to>
                                        <p:strVal val="visible"/>
                                      </p:to>
                                    </p:set>
                                    <p:animEffect transition="in" filter="fade">
                                      <p:cBhvr>
                                        <p:cTn id="92"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52E49-7DAB-4CD8-B9EC-5FC20121A9B2}"/>
              </a:ext>
            </a:extLst>
          </p:cNvPr>
          <p:cNvSpPr>
            <a:spLocks noGrp="1"/>
          </p:cNvSpPr>
          <p:nvPr>
            <p:ph type="title"/>
          </p:nvPr>
        </p:nvSpPr>
        <p:spPr>
          <a:xfrm>
            <a:off x="4502426" y="365125"/>
            <a:ext cx="6851374" cy="1325563"/>
          </a:xfrm>
        </p:spPr>
        <p:txBody>
          <a:bodyPr/>
          <a:lstStyle/>
          <a:p>
            <a:r>
              <a:rPr lang="en-US" dirty="0"/>
              <a:t>DNA as a building material</a:t>
            </a:r>
          </a:p>
        </p:txBody>
      </p:sp>
      <p:pic>
        <p:nvPicPr>
          <p:cNvPr id="7" name="Picture 6">
            <a:extLst>
              <a:ext uri="{FF2B5EF4-FFF2-40B4-BE49-F238E27FC236}">
                <a16:creationId xmlns:a16="http://schemas.microsoft.com/office/drawing/2014/main" id="{E286AF77-0B88-4DC9-88CE-0F33D7415C44}"/>
              </a:ext>
            </a:extLst>
          </p:cNvPr>
          <p:cNvPicPr>
            <a:picLocks noChangeAspect="1"/>
          </p:cNvPicPr>
          <p:nvPr/>
        </p:nvPicPr>
        <p:blipFill>
          <a:blip r:embed="rId2">
            <a:lum/>
            <a:alphaModFix/>
          </a:blip>
          <a:srcRect/>
          <a:stretch>
            <a:fillRect/>
          </a:stretch>
        </p:blipFill>
        <p:spPr>
          <a:xfrm>
            <a:off x="-57311" y="-66674"/>
            <a:ext cx="3480546" cy="3480546"/>
          </a:xfrm>
          <a:prstGeom prst="rect">
            <a:avLst/>
          </a:prstGeom>
          <a:noFill/>
          <a:ln>
            <a:noFill/>
          </a:ln>
        </p:spPr>
      </p:pic>
      <p:grpSp>
        <p:nvGrpSpPr>
          <p:cNvPr id="16" name="Group 15">
            <a:extLst>
              <a:ext uri="{FF2B5EF4-FFF2-40B4-BE49-F238E27FC236}">
                <a16:creationId xmlns:a16="http://schemas.microsoft.com/office/drawing/2014/main" id="{82A43DBB-F4CD-4EAD-A80C-B1CCB182B527}"/>
              </a:ext>
            </a:extLst>
          </p:cNvPr>
          <p:cNvGrpSpPr/>
          <p:nvPr/>
        </p:nvGrpSpPr>
        <p:grpSpPr>
          <a:xfrm>
            <a:off x="5403581" y="1737968"/>
            <a:ext cx="6490111" cy="1171565"/>
            <a:chOff x="6604051" y="2029041"/>
            <a:chExt cx="5001378" cy="902828"/>
          </a:xfrm>
        </p:grpSpPr>
        <p:pic>
          <p:nvPicPr>
            <p:cNvPr id="10" name="pasted-image.pdf">
              <a:extLst>
                <a:ext uri="{FF2B5EF4-FFF2-40B4-BE49-F238E27FC236}">
                  <a16:creationId xmlns:a16="http://schemas.microsoft.com/office/drawing/2014/main" id="{A9813A82-2246-4C7D-B2DB-3904AEAD25AA}"/>
                </a:ext>
              </a:extLst>
            </p:cNvPr>
            <p:cNvPicPr>
              <a:picLocks noChangeAspect="1"/>
            </p:cNvPicPr>
            <p:nvPr/>
          </p:nvPicPr>
          <p:blipFill>
            <a:blip r:embed="rId3"/>
            <a:stretch>
              <a:fillRect/>
            </a:stretch>
          </p:blipFill>
          <p:spPr>
            <a:xfrm>
              <a:off x="6604051" y="2101183"/>
              <a:ext cx="2019050" cy="706187"/>
            </a:xfrm>
            <a:prstGeom prst="rect">
              <a:avLst/>
            </a:prstGeom>
            <a:ln w="12700" cap="flat">
              <a:noFill/>
              <a:miter lim="400000"/>
            </a:ln>
            <a:effectLst/>
          </p:spPr>
        </p:pic>
        <p:sp>
          <p:nvSpPr>
            <p:cNvPr id="11" name="Shape 295">
              <a:extLst>
                <a:ext uri="{FF2B5EF4-FFF2-40B4-BE49-F238E27FC236}">
                  <a16:creationId xmlns:a16="http://schemas.microsoft.com/office/drawing/2014/main" id="{0FAC2439-7163-4B29-ACE3-90B8D9B90BD2}"/>
                </a:ext>
              </a:extLst>
            </p:cNvPr>
            <p:cNvSpPr/>
            <p:nvPr/>
          </p:nvSpPr>
          <p:spPr>
            <a:xfrm>
              <a:off x="9337865" y="2547037"/>
              <a:ext cx="1945564" cy="1"/>
            </a:xfrm>
            <a:prstGeom prst="line">
              <a:avLst/>
            </a:prstGeom>
            <a:noFill/>
            <a:ln w="101600" cap="flat">
              <a:solidFill>
                <a:srgbClr val="87E301"/>
              </a:solidFill>
              <a:prstDash val="solid"/>
              <a:miter lim="400000"/>
              <a:headEnd type="triangle"/>
            </a:ln>
            <a:effectLst/>
          </p:spPr>
          <p:txBody>
            <a:bodyPr wrap="square" lIns="50800" tIns="50800" rIns="50800" bIns="50800" numCol="1" anchor="ctr">
              <a:noAutofit/>
            </a:bodyPr>
            <a:lstStyle/>
            <a:p>
              <a:pPr>
                <a:defRPr sz="2400"/>
              </a:pPr>
              <a:endParaRPr/>
            </a:p>
          </p:txBody>
        </p:sp>
        <p:sp>
          <p:nvSpPr>
            <p:cNvPr id="12" name="Shape 296">
              <a:extLst>
                <a:ext uri="{FF2B5EF4-FFF2-40B4-BE49-F238E27FC236}">
                  <a16:creationId xmlns:a16="http://schemas.microsoft.com/office/drawing/2014/main" id="{158D44A0-47C2-4EB7-9925-A617006F9568}"/>
                </a:ext>
              </a:extLst>
            </p:cNvPr>
            <p:cNvSpPr/>
            <p:nvPr/>
          </p:nvSpPr>
          <p:spPr>
            <a:xfrm>
              <a:off x="9337865" y="2363613"/>
              <a:ext cx="1945564" cy="0"/>
            </a:xfrm>
            <a:prstGeom prst="line">
              <a:avLst/>
            </a:prstGeom>
            <a:noFill/>
            <a:ln w="101600" cap="flat">
              <a:solidFill>
                <a:srgbClr val="FA6A00"/>
              </a:solidFill>
              <a:prstDash val="solid"/>
              <a:miter lim="400000"/>
              <a:tailEnd type="triangle"/>
            </a:ln>
            <a:effectLst/>
          </p:spPr>
          <p:txBody>
            <a:bodyPr wrap="square" lIns="50800" tIns="50800" rIns="50800" bIns="50800" numCol="1" anchor="ctr">
              <a:noAutofit/>
            </a:bodyPr>
            <a:lstStyle/>
            <a:p>
              <a:pPr>
                <a:defRPr sz="2400"/>
              </a:pPr>
              <a:endParaRPr/>
            </a:p>
          </p:txBody>
        </p:sp>
        <p:sp>
          <p:nvSpPr>
            <p:cNvPr id="13" name="TextBox 12">
              <a:extLst>
                <a:ext uri="{FF2B5EF4-FFF2-40B4-BE49-F238E27FC236}">
                  <a16:creationId xmlns:a16="http://schemas.microsoft.com/office/drawing/2014/main" id="{4EB87EE4-D0FF-4693-A5BB-D38B007DE8F9}"/>
                </a:ext>
              </a:extLst>
            </p:cNvPr>
            <p:cNvSpPr txBox="1"/>
            <p:nvPr/>
          </p:nvSpPr>
          <p:spPr>
            <a:xfrm>
              <a:off x="8753000" y="2099430"/>
              <a:ext cx="812800" cy="640380"/>
            </a:xfrm>
            <a:prstGeom prst="rect">
              <a:avLst/>
            </a:prstGeom>
            <a:noFill/>
          </p:spPr>
          <p:txBody>
            <a:bodyPr wrap="square" rtlCol="0">
              <a:spAutoFit/>
            </a:bodyPr>
            <a:lstStyle/>
            <a:p>
              <a:r>
                <a:rPr lang="en-US" sz="4800" b="1"/>
                <a:t>=</a:t>
              </a:r>
            </a:p>
          </p:txBody>
        </p:sp>
        <p:sp>
          <p:nvSpPr>
            <p:cNvPr id="14" name="TextBox 13">
              <a:extLst>
                <a:ext uri="{FF2B5EF4-FFF2-40B4-BE49-F238E27FC236}">
                  <a16:creationId xmlns:a16="http://schemas.microsoft.com/office/drawing/2014/main" id="{7B8106C8-1872-48B7-8D61-384771DDEC8A}"/>
                </a:ext>
              </a:extLst>
            </p:cNvPr>
            <p:cNvSpPr txBox="1"/>
            <p:nvPr/>
          </p:nvSpPr>
          <p:spPr>
            <a:xfrm>
              <a:off x="9275498" y="2029041"/>
              <a:ext cx="2329931" cy="308332"/>
            </a:xfrm>
            <a:prstGeom prst="rect">
              <a:avLst/>
            </a:prstGeom>
            <a:noFill/>
          </p:spPr>
          <p:txBody>
            <a:bodyPr wrap="square" rtlCol="0">
              <a:spAutoFit/>
            </a:bodyPr>
            <a:lstStyle/>
            <a:p>
              <a:r>
                <a:rPr lang="en-US" sz="2000" dirty="0">
                  <a:latin typeface="Consolas" panose="020B0609020204030204" pitchFamily="49" charset="0"/>
                </a:rPr>
                <a:t>TCGGAAATAAAATCGGAC</a:t>
              </a:r>
            </a:p>
          </p:txBody>
        </p:sp>
        <p:sp>
          <p:nvSpPr>
            <p:cNvPr id="15" name="TextBox 14">
              <a:extLst>
                <a:ext uri="{FF2B5EF4-FFF2-40B4-BE49-F238E27FC236}">
                  <a16:creationId xmlns:a16="http://schemas.microsoft.com/office/drawing/2014/main" id="{B4D4D7BB-AA0D-460D-A6E8-E7D75834D831}"/>
                </a:ext>
              </a:extLst>
            </p:cNvPr>
            <p:cNvSpPr txBox="1"/>
            <p:nvPr/>
          </p:nvSpPr>
          <p:spPr>
            <a:xfrm>
              <a:off x="9275498" y="2623537"/>
              <a:ext cx="2329931" cy="308332"/>
            </a:xfrm>
            <a:prstGeom prst="rect">
              <a:avLst/>
            </a:prstGeom>
            <a:noFill/>
          </p:spPr>
          <p:txBody>
            <a:bodyPr wrap="square" rtlCol="0">
              <a:spAutoFit/>
            </a:bodyPr>
            <a:lstStyle/>
            <a:p>
              <a:r>
                <a:rPr lang="en-US" sz="2000" dirty="0">
                  <a:latin typeface="Consolas" panose="020B0609020204030204" pitchFamily="49" charset="0"/>
                </a:rPr>
                <a:t>AGCCTTTATTTTAGCCTG</a:t>
              </a:r>
            </a:p>
          </p:txBody>
        </p:sp>
      </p:grpSp>
      <p:grpSp>
        <p:nvGrpSpPr>
          <p:cNvPr id="53" name="Group 52">
            <a:extLst>
              <a:ext uri="{FF2B5EF4-FFF2-40B4-BE49-F238E27FC236}">
                <a16:creationId xmlns:a16="http://schemas.microsoft.com/office/drawing/2014/main" id="{E0BF4C2B-3EAE-43D3-994A-19622065DA85}"/>
              </a:ext>
            </a:extLst>
          </p:cNvPr>
          <p:cNvGrpSpPr/>
          <p:nvPr/>
        </p:nvGrpSpPr>
        <p:grpSpPr>
          <a:xfrm>
            <a:off x="5891035" y="3491448"/>
            <a:ext cx="6370909" cy="2614749"/>
            <a:chOff x="5075423" y="3758589"/>
            <a:chExt cx="6370909" cy="2614749"/>
          </a:xfrm>
        </p:grpSpPr>
        <p:grpSp>
          <p:nvGrpSpPr>
            <p:cNvPr id="34" name="Group 4468">
              <a:extLst>
                <a:ext uri="{FF2B5EF4-FFF2-40B4-BE49-F238E27FC236}">
                  <a16:creationId xmlns:a16="http://schemas.microsoft.com/office/drawing/2014/main" id="{3DA849BF-6F5D-41A9-8F41-DCB36A7AAD77}"/>
                </a:ext>
              </a:extLst>
            </p:cNvPr>
            <p:cNvGrpSpPr/>
            <p:nvPr/>
          </p:nvGrpSpPr>
          <p:grpSpPr>
            <a:xfrm>
              <a:off x="5075423" y="4216969"/>
              <a:ext cx="3592905" cy="2156369"/>
              <a:chOff x="1274203" y="-215755"/>
              <a:chExt cx="6474429" cy="3885786"/>
            </a:xfrm>
          </p:grpSpPr>
          <p:grpSp>
            <p:nvGrpSpPr>
              <p:cNvPr id="35" name="Group 4463">
                <a:extLst>
                  <a:ext uri="{FF2B5EF4-FFF2-40B4-BE49-F238E27FC236}">
                    <a16:creationId xmlns:a16="http://schemas.microsoft.com/office/drawing/2014/main" id="{75EF6C91-4FA7-44F0-9395-18DE18CA6450}"/>
                  </a:ext>
                </a:extLst>
              </p:cNvPr>
              <p:cNvGrpSpPr/>
              <p:nvPr/>
            </p:nvGrpSpPr>
            <p:grpSpPr>
              <a:xfrm>
                <a:off x="1274203" y="1937494"/>
                <a:ext cx="6438947" cy="1732537"/>
                <a:chOff x="1350336" y="-181081"/>
                <a:chExt cx="6438945" cy="1732536"/>
              </a:xfrm>
            </p:grpSpPr>
            <p:sp>
              <p:nvSpPr>
                <p:cNvPr id="40" name="Shape 4457">
                  <a:extLst>
                    <a:ext uri="{FF2B5EF4-FFF2-40B4-BE49-F238E27FC236}">
                      <a16:creationId xmlns:a16="http://schemas.microsoft.com/office/drawing/2014/main" id="{0CA5EC85-9BC2-4062-A40B-89831D7DF415}"/>
                    </a:ext>
                  </a:extLst>
                </p:cNvPr>
                <p:cNvSpPr/>
                <p:nvPr/>
              </p:nvSpPr>
              <p:spPr>
                <a:xfrm>
                  <a:off x="2760669" y="598163"/>
                  <a:ext cx="1975814" cy="57310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100" b="1">
                      <a:solidFill>
                        <a:srgbClr val="FF9300"/>
                      </a:solidFill>
                      <a:latin typeface="Arial"/>
                      <a:ea typeface="Arial"/>
                      <a:cs typeface="Arial"/>
                      <a:sym typeface="Arial"/>
                    </a:defRPr>
                  </a:lvl1pPr>
                </a:lstStyle>
                <a:p>
                  <a:r>
                    <a:rPr sz="1400">
                      <a:latin typeface="Consolas" panose="020B0609020204030204" pitchFamily="49" charset="0"/>
                    </a:rPr>
                    <a:t>TAGCGTAATT</a:t>
                  </a:r>
                </a:p>
              </p:txBody>
            </p:sp>
            <p:sp>
              <p:nvSpPr>
                <p:cNvPr id="41" name="Shape 4458">
                  <a:extLst>
                    <a:ext uri="{FF2B5EF4-FFF2-40B4-BE49-F238E27FC236}">
                      <a16:creationId xmlns:a16="http://schemas.microsoft.com/office/drawing/2014/main" id="{2D42B914-B4E6-400F-8A1F-E48AAB76C347}"/>
                    </a:ext>
                  </a:extLst>
                </p:cNvPr>
                <p:cNvSpPr/>
                <p:nvPr/>
              </p:nvSpPr>
              <p:spPr>
                <a:xfrm>
                  <a:off x="1350336" y="781088"/>
                  <a:ext cx="1385144" cy="216860"/>
                </a:xfrm>
                <a:custGeom>
                  <a:avLst/>
                  <a:gdLst/>
                  <a:ahLst/>
                  <a:cxnLst>
                    <a:cxn ang="0">
                      <a:pos x="wd2" y="hd2"/>
                    </a:cxn>
                    <a:cxn ang="5400000">
                      <a:pos x="wd2" y="hd2"/>
                    </a:cxn>
                    <a:cxn ang="10800000">
                      <a:pos x="wd2" y="hd2"/>
                    </a:cxn>
                    <a:cxn ang="16200000">
                      <a:pos x="wd2" y="hd2"/>
                    </a:cxn>
                  </a:cxnLst>
                  <a:rect l="0" t="0" r="r" b="b"/>
                  <a:pathLst>
                    <a:path w="21600" h="21262" extrusionOk="0">
                      <a:moveTo>
                        <a:pt x="0" y="21262"/>
                      </a:moveTo>
                      <a:cubicBezTo>
                        <a:pt x="1541" y="7620"/>
                        <a:pt x="4057" y="-338"/>
                        <a:pt x="6717" y="11"/>
                      </a:cubicBezTo>
                      <a:cubicBezTo>
                        <a:pt x="9160" y="331"/>
                        <a:pt x="11387" y="7694"/>
                        <a:pt x="13724" y="11997"/>
                      </a:cubicBezTo>
                      <a:cubicBezTo>
                        <a:pt x="16280" y="16706"/>
                        <a:pt x="18969" y="17745"/>
                        <a:pt x="21600" y="15024"/>
                      </a:cubicBezTo>
                    </a:path>
                  </a:pathLst>
                </a:custGeom>
                <a:noFill/>
                <a:ln w="38100" cap="flat">
                  <a:solidFill>
                    <a:srgbClr val="FF9300"/>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459">
                  <a:extLst>
                    <a:ext uri="{FF2B5EF4-FFF2-40B4-BE49-F238E27FC236}">
                      <a16:creationId xmlns:a16="http://schemas.microsoft.com/office/drawing/2014/main" id="{50B8FF55-1057-4A1A-AC8E-5C7FC7CCD2F3}"/>
                    </a:ext>
                  </a:extLst>
                </p:cNvPr>
                <p:cNvSpPr/>
                <p:nvPr/>
              </p:nvSpPr>
              <p:spPr>
                <a:xfrm>
                  <a:off x="4658360" y="713936"/>
                  <a:ext cx="3076093" cy="837519"/>
                </a:xfrm>
                <a:custGeom>
                  <a:avLst/>
                  <a:gdLst/>
                  <a:ahLst/>
                  <a:cxnLst>
                    <a:cxn ang="0">
                      <a:pos x="wd2" y="hd2"/>
                    </a:cxn>
                    <a:cxn ang="5400000">
                      <a:pos x="wd2" y="hd2"/>
                    </a:cxn>
                    <a:cxn ang="10800000">
                      <a:pos x="wd2" y="hd2"/>
                    </a:cxn>
                    <a:cxn ang="16200000">
                      <a:pos x="wd2" y="hd2"/>
                    </a:cxn>
                  </a:cxnLst>
                  <a:rect l="0" t="0" r="r" b="b"/>
                  <a:pathLst>
                    <a:path w="21600" h="17275" extrusionOk="0">
                      <a:moveTo>
                        <a:pt x="0" y="3736"/>
                      </a:moveTo>
                      <a:cubicBezTo>
                        <a:pt x="961" y="3608"/>
                        <a:pt x="1928" y="3695"/>
                        <a:pt x="2880" y="4099"/>
                      </a:cubicBezTo>
                      <a:cubicBezTo>
                        <a:pt x="3651" y="4426"/>
                        <a:pt x="4433" y="5028"/>
                        <a:pt x="5187" y="4425"/>
                      </a:cubicBezTo>
                      <a:cubicBezTo>
                        <a:pt x="6751" y="3176"/>
                        <a:pt x="8259" y="-2447"/>
                        <a:pt x="9506" y="1229"/>
                      </a:cubicBezTo>
                      <a:cubicBezTo>
                        <a:pt x="10181" y="3216"/>
                        <a:pt x="9835" y="7110"/>
                        <a:pt x="10716" y="8552"/>
                      </a:cubicBezTo>
                      <a:cubicBezTo>
                        <a:pt x="12268" y="11094"/>
                        <a:pt x="13156" y="2921"/>
                        <a:pt x="14643" y="3696"/>
                      </a:cubicBezTo>
                      <a:cubicBezTo>
                        <a:pt x="15834" y="4318"/>
                        <a:pt x="15848" y="8778"/>
                        <a:pt x="16346" y="11938"/>
                      </a:cubicBezTo>
                      <a:cubicBezTo>
                        <a:pt x="17314" y="18078"/>
                        <a:pt x="20130" y="19153"/>
                        <a:pt x="21600" y="13944"/>
                      </a:cubicBezTo>
                    </a:path>
                  </a:pathLst>
                </a:custGeom>
                <a:noFill/>
                <a:ln w="38100" cap="flat">
                  <a:solidFill>
                    <a:srgbClr val="FF9300"/>
                  </a:solidFill>
                  <a:prstDash val="solid"/>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43" name="Group 4462">
                  <a:extLst>
                    <a:ext uri="{FF2B5EF4-FFF2-40B4-BE49-F238E27FC236}">
                      <a16:creationId xmlns:a16="http://schemas.microsoft.com/office/drawing/2014/main" id="{55019A1C-2AC9-4AFB-9D5F-9D116E0D3B3F}"/>
                    </a:ext>
                  </a:extLst>
                </p:cNvPr>
                <p:cNvGrpSpPr/>
                <p:nvPr/>
              </p:nvGrpSpPr>
              <p:grpSpPr>
                <a:xfrm>
                  <a:off x="2753246" y="-181081"/>
                  <a:ext cx="5036035" cy="1096617"/>
                  <a:chOff x="2753246" y="-181079"/>
                  <a:chExt cx="5036034" cy="1096614"/>
                </a:xfrm>
              </p:grpSpPr>
              <p:sp>
                <p:nvSpPr>
                  <p:cNvPr id="44" name="Shape 4460">
                    <a:extLst>
                      <a:ext uri="{FF2B5EF4-FFF2-40B4-BE49-F238E27FC236}">
                        <a16:creationId xmlns:a16="http://schemas.microsoft.com/office/drawing/2014/main" id="{F6157532-60DC-4AF0-9FC7-81578C149C0B}"/>
                      </a:ext>
                    </a:extLst>
                  </p:cNvPr>
                  <p:cNvSpPr/>
                  <p:nvPr/>
                </p:nvSpPr>
                <p:spPr>
                  <a:xfrm flipH="1">
                    <a:off x="4678493" y="-181079"/>
                    <a:ext cx="3110787" cy="800454"/>
                  </a:xfrm>
                  <a:custGeom>
                    <a:avLst/>
                    <a:gdLst/>
                    <a:ahLst/>
                    <a:cxnLst>
                      <a:cxn ang="0">
                        <a:pos x="wd2" y="hd2"/>
                      </a:cxn>
                      <a:cxn ang="5400000">
                        <a:pos x="wd2" y="hd2"/>
                      </a:cxn>
                      <a:cxn ang="10800000">
                        <a:pos x="wd2" y="hd2"/>
                      </a:cxn>
                      <a:cxn ang="16200000">
                        <a:pos x="wd2" y="hd2"/>
                      </a:cxn>
                    </a:cxnLst>
                    <a:rect l="0" t="0" r="r" b="b"/>
                    <a:pathLst>
                      <a:path w="20960" h="14272" extrusionOk="0">
                        <a:moveTo>
                          <a:pt x="280" y="9178"/>
                        </a:moveTo>
                        <a:cubicBezTo>
                          <a:pt x="-640" y="5537"/>
                          <a:pt x="877" y="1047"/>
                          <a:pt x="2347" y="3059"/>
                        </a:cubicBezTo>
                        <a:cubicBezTo>
                          <a:pt x="3571" y="4734"/>
                          <a:pt x="3144" y="10286"/>
                          <a:pt x="4482" y="11619"/>
                        </a:cubicBezTo>
                        <a:cubicBezTo>
                          <a:pt x="6675" y="13805"/>
                          <a:pt x="7574" y="-6458"/>
                          <a:pt x="10474" y="2135"/>
                        </a:cubicBezTo>
                        <a:cubicBezTo>
                          <a:pt x="11014" y="3737"/>
                          <a:pt x="10676" y="6493"/>
                          <a:pt x="11295" y="7947"/>
                        </a:cubicBezTo>
                        <a:cubicBezTo>
                          <a:pt x="12553" y="10906"/>
                          <a:pt x="14581" y="2706"/>
                          <a:pt x="15801" y="7226"/>
                        </a:cubicBezTo>
                        <a:cubicBezTo>
                          <a:pt x="16291" y="9042"/>
                          <a:pt x="15584" y="11895"/>
                          <a:pt x="16232" y="13525"/>
                        </a:cubicBezTo>
                        <a:cubicBezTo>
                          <a:pt x="16876" y="15142"/>
                          <a:pt x="17743" y="13221"/>
                          <a:pt x="18579" y="12435"/>
                        </a:cubicBezTo>
                        <a:cubicBezTo>
                          <a:pt x="19439" y="11626"/>
                          <a:pt x="20399" y="12366"/>
                          <a:pt x="20960" y="14272"/>
                        </a:cubicBezTo>
                      </a:path>
                    </a:pathLst>
                  </a:custGeom>
                  <a:noFill/>
                  <a:ln w="38100" cap="flat">
                    <a:solidFill>
                      <a:srgbClr val="C0216D"/>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dirty="0"/>
                  </a:p>
                </p:txBody>
              </p:sp>
              <p:sp>
                <p:nvSpPr>
                  <p:cNvPr id="45" name="Shape 4461">
                    <a:extLst>
                      <a:ext uri="{FF2B5EF4-FFF2-40B4-BE49-F238E27FC236}">
                        <a16:creationId xmlns:a16="http://schemas.microsoft.com/office/drawing/2014/main" id="{1C60973E-E99E-45B7-B93F-33D8DFDBEE69}"/>
                      </a:ext>
                    </a:extLst>
                  </p:cNvPr>
                  <p:cNvSpPr/>
                  <p:nvPr/>
                </p:nvSpPr>
                <p:spPr>
                  <a:xfrm>
                    <a:off x="2753246" y="342434"/>
                    <a:ext cx="1975813" cy="5731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defRPr sz="2100" b="1">
                        <a:solidFill>
                          <a:srgbClr val="AB1942"/>
                        </a:solidFill>
                        <a:latin typeface="Arial"/>
                        <a:ea typeface="Arial"/>
                        <a:cs typeface="Arial"/>
                        <a:sym typeface="Arial"/>
                      </a:defRPr>
                    </a:lvl1pPr>
                  </a:lstStyle>
                  <a:p>
                    <a:r>
                      <a:rPr sz="1400">
                        <a:latin typeface="Consolas" panose="020B0609020204030204" pitchFamily="49" charset="0"/>
                      </a:rPr>
                      <a:t>ATCGCATTAA</a:t>
                    </a:r>
                  </a:p>
                </p:txBody>
              </p:sp>
            </p:grpSp>
          </p:grpSp>
          <p:sp>
            <p:nvSpPr>
              <p:cNvPr id="36" name="Shape 4464">
                <a:extLst>
                  <a:ext uri="{FF2B5EF4-FFF2-40B4-BE49-F238E27FC236}">
                    <a16:creationId xmlns:a16="http://schemas.microsoft.com/office/drawing/2014/main" id="{67D44DCC-FB5E-4D5D-A393-6CA296D59E75}"/>
                  </a:ext>
                </a:extLst>
              </p:cNvPr>
              <p:cNvSpPr/>
              <p:nvPr/>
            </p:nvSpPr>
            <p:spPr>
              <a:xfrm>
                <a:off x="5145385" y="1"/>
                <a:ext cx="2603247" cy="1394045"/>
              </a:xfrm>
              <a:custGeom>
                <a:avLst/>
                <a:gdLst/>
                <a:ahLst/>
                <a:cxnLst>
                  <a:cxn ang="0">
                    <a:pos x="wd2" y="hd2"/>
                  </a:cxn>
                  <a:cxn ang="5400000">
                    <a:pos x="wd2" y="hd2"/>
                  </a:cxn>
                  <a:cxn ang="10800000">
                    <a:pos x="wd2" y="hd2"/>
                  </a:cxn>
                  <a:cxn ang="16200000">
                    <a:pos x="wd2" y="hd2"/>
                  </a:cxn>
                </a:cxnLst>
                <a:rect l="0" t="0" r="r" b="b"/>
                <a:pathLst>
                  <a:path w="20148" h="17277" extrusionOk="0">
                    <a:moveTo>
                      <a:pt x="2107" y="3306"/>
                    </a:moveTo>
                    <a:cubicBezTo>
                      <a:pt x="1437" y="5665"/>
                      <a:pt x="840" y="8075"/>
                      <a:pt x="319" y="10529"/>
                    </a:cubicBezTo>
                    <a:cubicBezTo>
                      <a:pt x="-358" y="13713"/>
                      <a:pt x="24" y="17177"/>
                      <a:pt x="1656" y="17275"/>
                    </a:cubicBezTo>
                    <a:cubicBezTo>
                      <a:pt x="2412" y="17321"/>
                      <a:pt x="3006" y="16383"/>
                      <a:pt x="3344" y="15266"/>
                    </a:cubicBezTo>
                    <a:cubicBezTo>
                      <a:pt x="4521" y="11368"/>
                      <a:pt x="3641" y="2787"/>
                      <a:pt x="7070" y="3733"/>
                    </a:cubicBezTo>
                    <a:cubicBezTo>
                      <a:pt x="9507" y="4405"/>
                      <a:pt x="13112" y="15046"/>
                      <a:pt x="13901" y="7934"/>
                    </a:cubicBezTo>
                    <a:cubicBezTo>
                      <a:pt x="14129" y="5886"/>
                      <a:pt x="12050" y="4642"/>
                      <a:pt x="12545" y="2536"/>
                    </a:cubicBezTo>
                    <a:cubicBezTo>
                      <a:pt x="14145" y="-4279"/>
                      <a:pt x="16979" y="6834"/>
                      <a:pt x="18746" y="6121"/>
                    </a:cubicBezTo>
                    <a:cubicBezTo>
                      <a:pt x="21242" y="5115"/>
                      <a:pt x="20110" y="-1116"/>
                      <a:pt x="17666" y="175"/>
                    </a:cubicBezTo>
                  </a:path>
                </a:pathLst>
              </a:custGeom>
              <a:noFill/>
              <a:ln w="38100" cap="flat">
                <a:solidFill>
                  <a:srgbClr val="FF9300"/>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7" name="Shape 4465">
                <a:extLst>
                  <a:ext uri="{FF2B5EF4-FFF2-40B4-BE49-F238E27FC236}">
                    <a16:creationId xmlns:a16="http://schemas.microsoft.com/office/drawing/2014/main" id="{BA3AA760-98A3-4D78-8BB0-37AC59D1541F}"/>
                  </a:ext>
                </a:extLst>
              </p:cNvPr>
              <p:cNvSpPr/>
              <p:nvPr/>
            </p:nvSpPr>
            <p:spPr>
              <a:xfrm flipH="1">
                <a:off x="1397478" y="-215755"/>
                <a:ext cx="3255450" cy="1647861"/>
              </a:xfrm>
              <a:custGeom>
                <a:avLst/>
                <a:gdLst/>
                <a:ahLst/>
                <a:cxnLst>
                  <a:cxn ang="0">
                    <a:pos x="wd2" y="hd2"/>
                  </a:cxn>
                  <a:cxn ang="5400000">
                    <a:pos x="wd2" y="hd2"/>
                  </a:cxn>
                  <a:cxn ang="10800000">
                    <a:pos x="wd2" y="hd2"/>
                  </a:cxn>
                  <a:cxn ang="16200000">
                    <a:pos x="wd2" y="hd2"/>
                  </a:cxn>
                </a:cxnLst>
                <a:rect l="0" t="0" r="r" b="b"/>
                <a:pathLst>
                  <a:path w="21057" h="20524" extrusionOk="0">
                    <a:moveTo>
                      <a:pt x="1447" y="0"/>
                    </a:moveTo>
                    <a:cubicBezTo>
                      <a:pt x="-224" y="834"/>
                      <a:pt x="-543" y="6973"/>
                      <a:pt x="992" y="8951"/>
                    </a:cubicBezTo>
                    <a:cubicBezTo>
                      <a:pt x="2633" y="11065"/>
                      <a:pt x="5320" y="1783"/>
                      <a:pt x="6543" y="8305"/>
                    </a:cubicBezTo>
                    <a:cubicBezTo>
                      <a:pt x="6791" y="9625"/>
                      <a:pt x="6649" y="11450"/>
                      <a:pt x="7104" y="12365"/>
                    </a:cubicBezTo>
                    <a:cubicBezTo>
                      <a:pt x="7985" y="14135"/>
                      <a:pt x="9353" y="8625"/>
                      <a:pt x="10183" y="11861"/>
                    </a:cubicBezTo>
                    <a:cubicBezTo>
                      <a:pt x="10511" y="13139"/>
                      <a:pt x="10036" y="15124"/>
                      <a:pt x="10478" y="16261"/>
                    </a:cubicBezTo>
                    <a:cubicBezTo>
                      <a:pt x="10914" y="17385"/>
                      <a:pt x="11512" y="16107"/>
                      <a:pt x="12080" y="15500"/>
                    </a:cubicBezTo>
                    <a:cubicBezTo>
                      <a:pt x="13491" y="13995"/>
                      <a:pt x="14689" y="17627"/>
                      <a:pt x="16000" y="19350"/>
                    </a:cubicBezTo>
                    <a:cubicBezTo>
                      <a:pt x="17712" y="21600"/>
                      <a:pt x="19766" y="20550"/>
                      <a:pt x="21057" y="16765"/>
                    </a:cubicBezTo>
                  </a:path>
                </a:pathLst>
              </a:custGeom>
              <a:noFill/>
              <a:ln w="38100" cap="flat">
                <a:solidFill>
                  <a:srgbClr val="C0216D"/>
                </a:solidFill>
                <a:prstDash val="solid"/>
                <a:miter lim="400000"/>
                <a:headEnd type="arrow" w="med" len="med"/>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8" name="Shape 4486">
                <a:extLst>
                  <a:ext uri="{FF2B5EF4-FFF2-40B4-BE49-F238E27FC236}">
                    <a16:creationId xmlns:a16="http://schemas.microsoft.com/office/drawing/2014/main" id="{8BCB7A0B-16FE-4DCA-A44A-6B6CE8604BC4}"/>
                  </a:ext>
                </a:extLst>
              </p:cNvPr>
              <p:cNvSpPr/>
              <p:nvPr/>
            </p:nvSpPr>
            <p:spPr>
              <a:xfrm>
                <a:off x="3234167" y="1121503"/>
                <a:ext cx="441763" cy="1422003"/>
              </a:xfrm>
              <a:custGeom>
                <a:avLst/>
                <a:gdLst/>
                <a:ahLst/>
                <a:cxnLst>
                  <a:cxn ang="0">
                    <a:pos x="wd2" y="hd2"/>
                  </a:cxn>
                  <a:cxn ang="5400000">
                    <a:pos x="wd2" y="hd2"/>
                  </a:cxn>
                  <a:cxn ang="10800000">
                    <a:pos x="wd2" y="hd2"/>
                  </a:cxn>
                  <a:cxn ang="16200000">
                    <a:pos x="wd2" y="hd2"/>
                  </a:cxn>
                </a:cxnLst>
                <a:rect l="0" t="0" r="r" b="b"/>
                <a:pathLst>
                  <a:path w="19737" h="21600" extrusionOk="0">
                    <a:moveTo>
                      <a:pt x="0" y="0"/>
                    </a:moveTo>
                    <a:cubicBezTo>
                      <a:pt x="15176" y="2364"/>
                      <a:pt x="21600" y="9564"/>
                      <a:pt x="19273" y="21600"/>
                    </a:cubicBezTo>
                  </a:path>
                </a:pathLst>
              </a:custGeom>
              <a:noFill/>
              <a:ln w="63500" cap="flat">
                <a:solidFill>
                  <a:srgbClr val="0632FB"/>
                </a:solidFill>
                <a:prstDash val="solid"/>
                <a:miter lim="400000"/>
                <a:tailEnd type="stealth" w="med" len="med"/>
              </a:ln>
              <a:effectLst/>
            </p:spPr>
            <p:txBody>
              <a:bodyPr/>
              <a:lstStyle/>
              <a:p>
                <a:endParaRPr/>
              </a:p>
            </p:txBody>
          </p:sp>
          <p:sp>
            <p:nvSpPr>
              <p:cNvPr id="39" name="Shape 4487">
                <a:extLst>
                  <a:ext uri="{FF2B5EF4-FFF2-40B4-BE49-F238E27FC236}">
                    <a16:creationId xmlns:a16="http://schemas.microsoft.com/office/drawing/2014/main" id="{1278A285-8451-44D8-AC87-789A2A9F5D6B}"/>
                  </a:ext>
                </a:extLst>
              </p:cNvPr>
              <p:cNvSpPr/>
              <p:nvPr/>
            </p:nvSpPr>
            <p:spPr>
              <a:xfrm>
                <a:off x="3662586" y="1121505"/>
                <a:ext cx="1189798" cy="1288754"/>
              </a:xfrm>
              <a:custGeom>
                <a:avLst/>
                <a:gdLst/>
                <a:ahLst/>
                <a:cxnLst>
                  <a:cxn ang="0">
                    <a:pos x="wd2" y="hd2"/>
                  </a:cxn>
                  <a:cxn ang="5400000">
                    <a:pos x="wd2" y="hd2"/>
                  </a:cxn>
                  <a:cxn ang="10800000">
                    <a:pos x="wd2" y="hd2"/>
                  </a:cxn>
                  <a:cxn ang="16200000">
                    <a:pos x="wd2" y="hd2"/>
                  </a:cxn>
                </a:cxnLst>
                <a:rect l="0" t="0" r="r" b="b"/>
                <a:pathLst>
                  <a:path w="21600" h="21494" extrusionOk="0">
                    <a:moveTo>
                      <a:pt x="21600" y="1"/>
                    </a:moveTo>
                    <a:cubicBezTo>
                      <a:pt x="7849" y="-106"/>
                      <a:pt x="649" y="7058"/>
                      <a:pt x="0" y="21494"/>
                    </a:cubicBezTo>
                  </a:path>
                </a:pathLst>
              </a:custGeom>
              <a:noFill/>
              <a:ln w="63500" cap="flat">
                <a:solidFill>
                  <a:srgbClr val="0632FB"/>
                </a:solidFill>
                <a:prstDash val="solid"/>
                <a:miter lim="400000"/>
              </a:ln>
              <a:effectLst/>
            </p:spPr>
            <p:txBody>
              <a:bodyPr/>
              <a:lstStyle/>
              <a:p>
                <a:endParaRPr/>
              </a:p>
            </p:txBody>
          </p:sp>
        </p:grpSp>
        <p:grpSp>
          <p:nvGrpSpPr>
            <p:cNvPr id="47" name="Group 4483">
              <a:extLst>
                <a:ext uri="{FF2B5EF4-FFF2-40B4-BE49-F238E27FC236}">
                  <a16:creationId xmlns:a16="http://schemas.microsoft.com/office/drawing/2014/main" id="{3B4CD051-A7E9-4655-88B4-59474B08C9E9}"/>
                </a:ext>
              </a:extLst>
            </p:cNvPr>
            <p:cNvGrpSpPr/>
            <p:nvPr/>
          </p:nvGrpSpPr>
          <p:grpSpPr>
            <a:xfrm>
              <a:off x="9585375" y="4697550"/>
              <a:ext cx="1778877" cy="1211017"/>
              <a:chOff x="0" y="0"/>
              <a:chExt cx="1778874" cy="1211015"/>
            </a:xfrm>
          </p:grpSpPr>
          <p:pic>
            <p:nvPicPr>
              <p:cNvPr id="49" name="droppedImage.png">
                <a:extLst>
                  <a:ext uri="{FF2B5EF4-FFF2-40B4-BE49-F238E27FC236}">
                    <a16:creationId xmlns:a16="http://schemas.microsoft.com/office/drawing/2014/main" id="{001D6C10-2C3D-4D6C-8088-72E5A3FC8084}"/>
                  </a:ext>
                </a:extLst>
              </p:cNvPr>
              <p:cNvPicPr>
                <a:picLocks noChangeAspect="1"/>
              </p:cNvPicPr>
              <p:nvPr/>
            </p:nvPicPr>
            <p:blipFill>
              <a:blip r:embed="rId4"/>
              <a:srcRect l="38669" t="16046" r="28898" b="76373"/>
              <a:stretch>
                <a:fillRect/>
              </a:stretch>
            </p:blipFill>
            <p:spPr>
              <a:xfrm>
                <a:off x="0" y="596900"/>
                <a:ext cx="1213724" cy="614116"/>
              </a:xfrm>
              <a:prstGeom prst="rect">
                <a:avLst/>
              </a:prstGeom>
              <a:ln w="12700" cap="flat">
                <a:noFill/>
                <a:miter lim="400000"/>
              </a:ln>
              <a:effectLst/>
            </p:spPr>
          </p:pic>
          <p:pic>
            <p:nvPicPr>
              <p:cNvPr id="50" name="droppedImage.png">
                <a:extLst>
                  <a:ext uri="{FF2B5EF4-FFF2-40B4-BE49-F238E27FC236}">
                    <a16:creationId xmlns:a16="http://schemas.microsoft.com/office/drawing/2014/main" id="{B966917F-1544-442F-9648-BF2E5D675232}"/>
                  </a:ext>
                </a:extLst>
              </p:cNvPr>
              <p:cNvPicPr>
                <a:picLocks noChangeAspect="1"/>
              </p:cNvPicPr>
              <p:nvPr/>
            </p:nvPicPr>
            <p:blipFill>
              <a:blip r:embed="rId4"/>
              <a:srcRect l="52583" t="6641" r="14985" b="85778"/>
              <a:stretch>
                <a:fillRect/>
              </a:stretch>
            </p:blipFill>
            <p:spPr>
              <a:xfrm>
                <a:off x="565150" y="0"/>
                <a:ext cx="1213725" cy="614116"/>
              </a:xfrm>
              <a:prstGeom prst="rect">
                <a:avLst/>
              </a:prstGeom>
              <a:ln w="12700" cap="flat">
                <a:noFill/>
                <a:miter lim="400000"/>
              </a:ln>
              <a:effectLst/>
            </p:spPr>
          </p:pic>
        </p:grpSp>
        <p:sp>
          <p:nvSpPr>
            <p:cNvPr id="52" name="TextBox 51">
              <a:extLst>
                <a:ext uri="{FF2B5EF4-FFF2-40B4-BE49-F238E27FC236}">
                  <a16:creationId xmlns:a16="http://schemas.microsoft.com/office/drawing/2014/main" id="{0BBACF05-ECC8-4174-9826-A11E1E71697A}"/>
                </a:ext>
              </a:extLst>
            </p:cNvPr>
            <p:cNvSpPr txBox="1"/>
            <p:nvPr/>
          </p:nvSpPr>
          <p:spPr>
            <a:xfrm>
              <a:off x="8985098" y="4661388"/>
              <a:ext cx="1054742" cy="830996"/>
            </a:xfrm>
            <a:prstGeom prst="rect">
              <a:avLst/>
            </a:prstGeom>
            <a:noFill/>
          </p:spPr>
          <p:txBody>
            <a:bodyPr wrap="square" rtlCol="0">
              <a:spAutoFit/>
            </a:bodyPr>
            <a:lstStyle/>
            <a:p>
              <a:r>
                <a:rPr lang="en-US" sz="4800" b="1"/>
                <a:t>=</a:t>
              </a:r>
            </a:p>
          </p:txBody>
        </p:sp>
        <p:sp>
          <p:nvSpPr>
            <p:cNvPr id="54" name="TextBox 53">
              <a:extLst>
                <a:ext uri="{FF2B5EF4-FFF2-40B4-BE49-F238E27FC236}">
                  <a16:creationId xmlns:a16="http://schemas.microsoft.com/office/drawing/2014/main" id="{76E51259-885B-4371-BD69-BBDFA7BEB637}"/>
                </a:ext>
              </a:extLst>
            </p:cNvPr>
            <p:cNvSpPr txBox="1"/>
            <p:nvPr/>
          </p:nvSpPr>
          <p:spPr>
            <a:xfrm>
              <a:off x="5075423" y="3758589"/>
              <a:ext cx="6370909" cy="369332"/>
            </a:xfrm>
            <a:prstGeom prst="rect">
              <a:avLst/>
            </a:prstGeom>
            <a:noFill/>
          </p:spPr>
          <p:txBody>
            <a:bodyPr wrap="square" rtlCol="0">
              <a:spAutoFit/>
            </a:bodyPr>
            <a:lstStyle/>
            <a:p>
              <a:r>
                <a:rPr lang="en-US" dirty="0"/>
                <a:t>DNA strands bind even if only </a:t>
              </a:r>
              <a:r>
                <a:rPr lang="en-US" i="1" dirty="0"/>
                <a:t>part</a:t>
              </a:r>
              <a:r>
                <a:rPr lang="en-US" dirty="0"/>
                <a:t> of strands are complementary:</a:t>
              </a:r>
              <a:endParaRPr lang="en-US" sz="3600" dirty="0"/>
            </a:p>
          </p:txBody>
        </p:sp>
      </p:grpSp>
      <p:pic>
        <p:nvPicPr>
          <p:cNvPr id="1030" name="Picture 6">
            <a:extLst>
              <a:ext uri="{FF2B5EF4-FFF2-40B4-BE49-F238E27FC236}">
                <a16:creationId xmlns:a16="http://schemas.microsoft.com/office/drawing/2014/main" id="{66EA8EC5-D0C3-4D08-86E4-603DC95E59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1" y="2740524"/>
            <a:ext cx="4126464" cy="40932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4270D75-0E8E-4031-9B66-CF039F91ACAB}"/>
              </a:ext>
            </a:extLst>
          </p:cNvPr>
          <p:cNvSpPr>
            <a:spLocks noGrp="1"/>
          </p:cNvSpPr>
          <p:nvPr>
            <p:ph type="sldNum" sz="quarter" idx="12"/>
          </p:nvPr>
        </p:nvSpPr>
        <p:spPr/>
        <p:txBody>
          <a:bodyPr/>
          <a:lstStyle/>
          <a:p>
            <a:fld id="{DDDDC0DD-A20C-43E8-BBF5-AC705073E80B}" type="slidenum">
              <a:rPr lang="en-US" smtClean="0"/>
              <a:t>4</a:t>
            </a:fld>
            <a:endParaRPr lang="en-US"/>
          </a:p>
        </p:txBody>
      </p:sp>
    </p:spTree>
    <p:extLst>
      <p:ext uri="{BB962C8B-B14F-4D97-AF65-F5344CB8AC3E}">
        <p14:creationId xmlns:p14="http://schemas.microsoft.com/office/powerpoint/2010/main" val="150502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F647B3-E26E-4B3A-B33A-E4406725D957}"/>
              </a:ext>
            </a:extLst>
          </p:cNvPr>
          <p:cNvSpPr>
            <a:spLocks noGrp="1"/>
          </p:cNvSpPr>
          <p:nvPr>
            <p:ph type="sldNum" sz="quarter" idx="12"/>
          </p:nvPr>
        </p:nvSpPr>
        <p:spPr/>
        <p:txBody>
          <a:bodyPr/>
          <a:lstStyle/>
          <a:p>
            <a:fld id="{DDDDC0DD-A20C-43E8-BBF5-AC705073E80B}" type="slidenum">
              <a:rPr lang="en-US" smtClean="0"/>
              <a:t>40</a:t>
            </a:fld>
            <a:endParaRPr lang="en-US"/>
          </a:p>
        </p:txBody>
      </p:sp>
      <p:sp>
        <p:nvSpPr>
          <p:cNvPr id="5" name="Title 4">
            <a:extLst>
              <a:ext uri="{FF2B5EF4-FFF2-40B4-BE49-F238E27FC236}">
                <a16:creationId xmlns:a16="http://schemas.microsoft.com/office/drawing/2014/main" id="{89974E3F-6318-4E87-84B4-AE2D642E47B4}"/>
              </a:ext>
            </a:extLst>
          </p:cNvPr>
          <p:cNvSpPr>
            <a:spLocks noGrp="1"/>
          </p:cNvSpPr>
          <p:nvPr>
            <p:ph type="title"/>
          </p:nvPr>
        </p:nvSpPr>
        <p:spPr>
          <a:xfrm>
            <a:off x="838200" y="365126"/>
            <a:ext cx="10515600" cy="723842"/>
          </a:xfrm>
        </p:spPr>
        <p:txBody>
          <a:bodyPr>
            <a:normAutofit/>
          </a:bodyPr>
          <a:lstStyle/>
          <a:p>
            <a:r>
              <a:rPr lang="en-US" sz="3600" dirty="0"/>
              <a:t>abstract Tile Assembly Model (</a:t>
            </a:r>
            <a:r>
              <a:rPr lang="en-US" sz="3600" dirty="0" err="1"/>
              <a:t>aTAM</a:t>
            </a:r>
            <a:r>
              <a:rPr lang="en-US" sz="3600" dirty="0"/>
              <a:t>), formal definition</a:t>
            </a:r>
          </a:p>
        </p:txBody>
      </p:sp>
      <p:sp>
        <p:nvSpPr>
          <p:cNvPr id="6" name="TextBox 5">
            <a:extLst>
              <a:ext uri="{FF2B5EF4-FFF2-40B4-BE49-F238E27FC236}">
                <a16:creationId xmlns:a16="http://schemas.microsoft.com/office/drawing/2014/main" id="{722EDC87-22EB-4552-B516-52C68ACE65DD}"/>
              </a:ext>
            </a:extLst>
          </p:cNvPr>
          <p:cNvSpPr txBox="1"/>
          <p:nvPr/>
        </p:nvSpPr>
        <p:spPr>
          <a:xfrm>
            <a:off x="451122" y="1088968"/>
            <a:ext cx="10989425" cy="5724644"/>
          </a:xfrm>
          <a:prstGeom prst="rect">
            <a:avLst/>
          </a:prstGeom>
          <a:noFill/>
        </p:spPr>
        <p:txBody>
          <a:bodyPr wrap="square" rtlCol="0">
            <a:spAutoFit/>
          </a:bodyPr>
          <a:lstStyle/>
          <a:p>
            <a:pPr marL="342900" indent="-342900">
              <a:buFont typeface="Arial" panose="020B0604020202020204" pitchFamily="34" charset="0"/>
              <a:buChar char="•"/>
            </a:pPr>
            <a:r>
              <a:rPr lang="en-US" sz="2000" dirty="0"/>
              <a:t>Given assemblies </a:t>
            </a:r>
            <a:r>
              <a:rPr lang="el-GR" sz="2000" dirty="0">
                <a:solidFill>
                  <a:srgbClr val="202122"/>
                </a:solidFill>
              </a:rPr>
              <a:t>α</a:t>
            </a:r>
            <a:r>
              <a:rPr lang="en-US" sz="2000" dirty="0">
                <a:solidFill>
                  <a:srgbClr val="202122"/>
                </a:solidFill>
              </a:rPr>
              <a:t>,</a:t>
            </a:r>
            <a:r>
              <a:rPr lang="el-GR" sz="2000" dirty="0">
                <a:solidFill>
                  <a:srgbClr val="202122"/>
                </a:solidFill>
              </a:rPr>
              <a:t>β</a:t>
            </a:r>
            <a:r>
              <a:rPr lang="en-US" sz="2000" dirty="0">
                <a:solidFill>
                  <a:srgbClr val="202122"/>
                </a:solidFill>
              </a:rPr>
              <a:t>: </a:t>
            </a:r>
            <a:r>
              <a:rPr lang="en-US" sz="2000" dirty="0"/>
              <a:t>ℤ</a:t>
            </a:r>
            <a:r>
              <a:rPr lang="en-US" sz="2000" baseline="30000" dirty="0"/>
              <a:t>2 </a:t>
            </a:r>
            <a:r>
              <a:rPr lang="en-US" sz="2000" dirty="0">
                <a:solidFill>
                  <a:srgbClr val="202122"/>
                </a:solidFill>
              </a:rPr>
              <a:t>⇢ T, we say </a:t>
            </a:r>
            <a:r>
              <a:rPr lang="el-GR" sz="2000" dirty="0">
                <a:solidFill>
                  <a:srgbClr val="202122"/>
                </a:solidFill>
              </a:rPr>
              <a:t>α</a:t>
            </a:r>
            <a:r>
              <a:rPr lang="en-US" sz="2000" dirty="0">
                <a:solidFill>
                  <a:srgbClr val="202122"/>
                </a:solidFill>
              </a:rPr>
              <a:t> is a </a:t>
            </a:r>
            <a:r>
              <a:rPr lang="en-US" sz="2000" b="1" dirty="0">
                <a:solidFill>
                  <a:srgbClr val="C00000"/>
                </a:solidFill>
              </a:rPr>
              <a:t>subassembly</a:t>
            </a:r>
            <a:r>
              <a:rPr lang="en-US" sz="2000" dirty="0">
                <a:solidFill>
                  <a:srgbClr val="202122"/>
                </a:solidFill>
              </a:rPr>
              <a:t> of </a:t>
            </a:r>
            <a:r>
              <a:rPr lang="el-GR" sz="2000" dirty="0">
                <a:solidFill>
                  <a:srgbClr val="202122"/>
                </a:solidFill>
              </a:rPr>
              <a:t>β</a:t>
            </a:r>
            <a:r>
              <a:rPr lang="en-US" sz="2000" dirty="0">
                <a:solidFill>
                  <a:srgbClr val="202122"/>
                </a:solidFill>
              </a:rPr>
              <a:t>, written </a:t>
            </a:r>
            <a:r>
              <a:rPr lang="el-GR" sz="2000" dirty="0">
                <a:solidFill>
                  <a:srgbClr val="202122"/>
                </a:solidFill>
              </a:rPr>
              <a:t>α</a:t>
            </a:r>
            <a:r>
              <a:rPr lang="en-US" sz="2000" dirty="0">
                <a:solidFill>
                  <a:srgbClr val="202122"/>
                </a:solidFill>
              </a:rPr>
              <a:t> </a:t>
            </a:r>
            <a:r>
              <a:rPr lang="el-GR" sz="2000" dirty="0">
                <a:solidFill>
                  <a:srgbClr val="202122"/>
                </a:solidFill>
              </a:rPr>
              <a:t>⊑</a:t>
            </a:r>
            <a:r>
              <a:rPr lang="en-US" sz="2000" dirty="0">
                <a:solidFill>
                  <a:srgbClr val="202122"/>
                </a:solidFill>
              </a:rPr>
              <a:t> </a:t>
            </a:r>
            <a:r>
              <a:rPr lang="el-GR" sz="2000" dirty="0">
                <a:solidFill>
                  <a:srgbClr val="202122"/>
                </a:solidFill>
              </a:rPr>
              <a:t>β</a:t>
            </a:r>
            <a:r>
              <a:rPr lang="en-US" sz="2000" dirty="0">
                <a:solidFill>
                  <a:srgbClr val="202122"/>
                </a:solidFill>
              </a:rPr>
              <a:t> if</a:t>
            </a:r>
          </a:p>
          <a:p>
            <a:pPr marL="742950" lvl="1" indent="-285750">
              <a:buFont typeface="Arial" panose="020B0604020202020204" pitchFamily="34" charset="0"/>
              <a:buChar char="•"/>
            </a:pPr>
            <a:r>
              <a:rPr lang="en-US" dirty="0">
                <a:solidFill>
                  <a:srgbClr val="202122"/>
                </a:solidFill>
              </a:rPr>
              <a:t>S</a:t>
            </a:r>
            <a:r>
              <a:rPr lang="el-GR" baseline="-25000" dirty="0">
                <a:solidFill>
                  <a:srgbClr val="202122"/>
                </a:solidFill>
              </a:rPr>
              <a:t>α</a:t>
            </a:r>
            <a:r>
              <a:rPr lang="en-US" dirty="0">
                <a:solidFill>
                  <a:srgbClr val="202122"/>
                </a:solidFill>
              </a:rPr>
              <a:t> ⊆ S</a:t>
            </a:r>
            <a:r>
              <a:rPr lang="el-GR" baseline="-25000" dirty="0">
                <a:solidFill>
                  <a:srgbClr val="202122"/>
                </a:solidFill>
              </a:rPr>
              <a:t>β</a:t>
            </a:r>
            <a:r>
              <a:rPr lang="en-US" dirty="0">
                <a:solidFill>
                  <a:srgbClr val="202122"/>
                </a:solidFill>
              </a:rPr>
              <a:t> (</a:t>
            </a:r>
            <a:r>
              <a:rPr lang="el-GR" i="1" dirty="0">
                <a:solidFill>
                  <a:srgbClr val="202122"/>
                </a:solidFill>
              </a:rPr>
              <a:t>α</a:t>
            </a:r>
            <a:r>
              <a:rPr lang="en-US" i="1" dirty="0">
                <a:solidFill>
                  <a:srgbClr val="202122"/>
                </a:solidFill>
              </a:rPr>
              <a:t> is contained in </a:t>
            </a:r>
            <a:r>
              <a:rPr lang="el-GR" dirty="0">
                <a:solidFill>
                  <a:srgbClr val="202122"/>
                </a:solidFill>
              </a:rPr>
              <a:t>β</a:t>
            </a:r>
            <a:r>
              <a:rPr lang="en-US" dirty="0">
                <a:solidFill>
                  <a:srgbClr val="202122"/>
                </a:solidFill>
              </a:rPr>
              <a:t>), and</a:t>
            </a:r>
          </a:p>
          <a:p>
            <a:pPr marL="742950" lvl="1" indent="-285750">
              <a:buFont typeface="Arial" panose="020B0604020202020204" pitchFamily="34" charset="0"/>
              <a:buChar char="•"/>
            </a:pPr>
            <a:r>
              <a:rPr lang="en-US" dirty="0">
                <a:solidFill>
                  <a:srgbClr val="202122"/>
                </a:solidFill>
              </a:rPr>
              <a:t>for all </a:t>
            </a:r>
            <a:r>
              <a:rPr lang="en-US" i="1" dirty="0">
                <a:solidFill>
                  <a:srgbClr val="202122"/>
                </a:solidFill>
              </a:rPr>
              <a:t>p</a:t>
            </a:r>
            <a:r>
              <a:rPr lang="en-US" dirty="0">
                <a:solidFill>
                  <a:srgbClr val="202122"/>
                </a:solidFill>
              </a:rPr>
              <a:t> ∈ S</a:t>
            </a:r>
            <a:r>
              <a:rPr lang="el-GR" baseline="-25000" dirty="0">
                <a:solidFill>
                  <a:srgbClr val="202122"/>
                </a:solidFill>
              </a:rPr>
              <a:t>α</a:t>
            </a:r>
            <a:r>
              <a:rPr lang="en-US" dirty="0">
                <a:solidFill>
                  <a:srgbClr val="202122"/>
                </a:solidFill>
              </a:rPr>
              <a:t>, </a:t>
            </a:r>
            <a:r>
              <a:rPr lang="el-GR"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 </a:t>
            </a:r>
            <a:r>
              <a:rPr lang="el-GR" dirty="0">
                <a:solidFill>
                  <a:srgbClr val="202122"/>
                </a:solidFill>
              </a:rPr>
              <a:t>β</a:t>
            </a:r>
            <a:r>
              <a:rPr lang="en-US" dirty="0">
                <a:solidFill>
                  <a:srgbClr val="202122"/>
                </a:solidFill>
              </a:rPr>
              <a:t>(</a:t>
            </a:r>
            <a:r>
              <a:rPr lang="en-US" i="1" dirty="0">
                <a:solidFill>
                  <a:srgbClr val="202122"/>
                </a:solidFill>
              </a:rPr>
              <a:t>p</a:t>
            </a:r>
            <a:r>
              <a:rPr lang="en-US" dirty="0">
                <a:solidFill>
                  <a:srgbClr val="202122"/>
                </a:solidFill>
              </a:rPr>
              <a:t>) (</a:t>
            </a:r>
            <a:r>
              <a:rPr lang="el-GR" dirty="0">
                <a:solidFill>
                  <a:srgbClr val="202122"/>
                </a:solidFill>
              </a:rPr>
              <a:t>α</a:t>
            </a:r>
            <a:r>
              <a:rPr lang="en-US" i="1" dirty="0">
                <a:solidFill>
                  <a:srgbClr val="202122"/>
                </a:solidFill>
              </a:rPr>
              <a:t> and </a:t>
            </a:r>
            <a:r>
              <a:rPr lang="el-GR" dirty="0">
                <a:solidFill>
                  <a:srgbClr val="202122"/>
                </a:solidFill>
              </a:rPr>
              <a:t>β</a:t>
            </a:r>
            <a:r>
              <a:rPr lang="en-US" i="1" dirty="0">
                <a:solidFill>
                  <a:srgbClr val="202122"/>
                </a:solidFill>
              </a:rPr>
              <a:t> agree on tile types wherever they share a position</a:t>
            </a:r>
            <a:r>
              <a:rPr lang="en-US" dirty="0">
                <a:solidFill>
                  <a:srgbClr val="202122"/>
                </a:solidFill>
              </a:rPr>
              <a:t>)</a:t>
            </a:r>
          </a:p>
          <a:p>
            <a:pPr marL="342900" indent="-342900">
              <a:buFont typeface="Arial" panose="020B0604020202020204" pitchFamily="34" charset="0"/>
              <a:buChar char="•"/>
            </a:pPr>
            <a:r>
              <a:rPr lang="en-US" sz="2000" dirty="0"/>
              <a:t>We say </a:t>
            </a:r>
            <a:r>
              <a:rPr lang="el-GR" sz="2000" dirty="0"/>
              <a:t>Θ</a:t>
            </a:r>
            <a:r>
              <a:rPr lang="en-US" sz="2000" dirty="0"/>
              <a:t> = (</a:t>
            </a:r>
            <a:r>
              <a:rPr lang="en-US" sz="2000" i="1" dirty="0"/>
              <a:t>T</a:t>
            </a:r>
            <a:r>
              <a:rPr lang="en-US" sz="2000" dirty="0"/>
              <a:t>,</a:t>
            </a:r>
            <a:r>
              <a:rPr lang="el-GR" sz="2000" dirty="0"/>
              <a:t>σ</a:t>
            </a:r>
            <a:r>
              <a:rPr lang="en-US" sz="2000" dirty="0"/>
              <a:t>,</a:t>
            </a:r>
            <a:r>
              <a:rPr lang="el-GR" sz="2000" dirty="0"/>
              <a:t>τ</a:t>
            </a:r>
            <a:r>
              <a:rPr lang="en-US" sz="2000" dirty="0"/>
              <a:t>) is a </a:t>
            </a:r>
            <a:r>
              <a:rPr lang="en-US" sz="2000" b="1" dirty="0">
                <a:solidFill>
                  <a:srgbClr val="C00000"/>
                </a:solidFill>
              </a:rPr>
              <a:t>tile system</a:t>
            </a:r>
            <a:r>
              <a:rPr lang="en-US" sz="2000" dirty="0"/>
              <a:t>, where </a:t>
            </a:r>
            <a:r>
              <a:rPr lang="en-US" sz="2000" i="1" dirty="0"/>
              <a:t>T</a:t>
            </a:r>
            <a:r>
              <a:rPr lang="en-US" sz="2000" dirty="0"/>
              <a:t> is a finite set of tile types, </a:t>
            </a:r>
            <a:r>
              <a:rPr lang="el-GR" sz="2000" dirty="0"/>
              <a:t>τ</a:t>
            </a:r>
            <a:r>
              <a:rPr lang="en-US" sz="2000" dirty="0"/>
              <a:t> </a:t>
            </a:r>
            <a:r>
              <a:rPr lang="en-US" sz="2000" dirty="0">
                <a:solidFill>
                  <a:srgbClr val="202122"/>
                </a:solidFill>
              </a:rPr>
              <a:t>∈ ℕ</a:t>
            </a:r>
            <a:r>
              <a:rPr lang="en-US" sz="2000" baseline="30000" dirty="0">
                <a:solidFill>
                  <a:srgbClr val="202122"/>
                </a:solidFill>
              </a:rPr>
              <a:t>+</a:t>
            </a:r>
            <a:r>
              <a:rPr lang="en-US" sz="2000" dirty="0">
                <a:solidFill>
                  <a:srgbClr val="202122"/>
                </a:solidFill>
              </a:rPr>
              <a:t> is the </a:t>
            </a:r>
            <a:r>
              <a:rPr lang="en-US" sz="2000" b="1" dirty="0">
                <a:solidFill>
                  <a:srgbClr val="C00000"/>
                </a:solidFill>
              </a:rPr>
              <a:t>temperature</a:t>
            </a:r>
            <a:r>
              <a:rPr lang="en-US" sz="2000" dirty="0"/>
              <a:t>, and </a:t>
            </a:r>
            <a:r>
              <a:rPr lang="el-GR" sz="2000" dirty="0"/>
              <a:t>σ</a:t>
            </a:r>
            <a:r>
              <a:rPr lang="en-US" sz="2000" dirty="0"/>
              <a:t>: ℤ</a:t>
            </a:r>
            <a:r>
              <a:rPr lang="en-US" sz="2000" baseline="30000" dirty="0"/>
              <a:t>2 </a:t>
            </a:r>
            <a:r>
              <a:rPr lang="en-US" sz="2000" dirty="0">
                <a:solidFill>
                  <a:srgbClr val="202122"/>
                </a:solidFill>
              </a:rPr>
              <a:t>⇢ </a:t>
            </a:r>
            <a:r>
              <a:rPr lang="en-US" sz="2000" i="1" dirty="0">
                <a:solidFill>
                  <a:srgbClr val="202122"/>
                </a:solidFill>
              </a:rPr>
              <a:t>T</a:t>
            </a:r>
            <a:r>
              <a:rPr lang="en-US" sz="2000" dirty="0">
                <a:solidFill>
                  <a:srgbClr val="202122"/>
                </a:solidFill>
              </a:rPr>
              <a:t> is the finite, </a:t>
            </a:r>
            <a:r>
              <a:rPr lang="el-GR" sz="2000" dirty="0"/>
              <a:t>τ</a:t>
            </a:r>
            <a:r>
              <a:rPr lang="en-US" sz="2000" dirty="0">
                <a:solidFill>
                  <a:srgbClr val="202122"/>
                </a:solidFill>
              </a:rPr>
              <a:t>-stable </a:t>
            </a:r>
            <a:r>
              <a:rPr lang="en-US" sz="2000" b="1" dirty="0">
                <a:solidFill>
                  <a:srgbClr val="C00000"/>
                </a:solidFill>
              </a:rPr>
              <a:t>seed assembly</a:t>
            </a:r>
            <a:r>
              <a:rPr lang="en-US" sz="2000" b="0" i="0" dirty="0">
                <a:solidFill>
                  <a:srgbClr val="202122"/>
                </a:solidFill>
                <a:effectLst/>
              </a:rPr>
              <a:t>.</a:t>
            </a:r>
          </a:p>
          <a:p>
            <a:pPr marL="342900" indent="-342900">
              <a:buFont typeface="Arial" panose="020B0604020202020204" pitchFamily="34" charset="0"/>
              <a:buChar char="•"/>
            </a:pPr>
            <a:r>
              <a:rPr lang="en-US" sz="2000" dirty="0"/>
              <a:t>We</a:t>
            </a:r>
            <a:r>
              <a:rPr lang="en-US" sz="2000" dirty="0">
                <a:solidFill>
                  <a:srgbClr val="202122"/>
                </a:solidFill>
              </a:rPr>
              <a:t> say </a:t>
            </a:r>
            <a:r>
              <a:rPr lang="el-GR" sz="2000" b="1" dirty="0">
                <a:solidFill>
                  <a:srgbClr val="C00000"/>
                </a:solidFill>
              </a:rPr>
              <a:t>α</a:t>
            </a:r>
            <a:r>
              <a:rPr lang="en-US" sz="2000" b="1" dirty="0">
                <a:solidFill>
                  <a:srgbClr val="C00000"/>
                </a:solidFill>
              </a:rPr>
              <a:t> produces </a:t>
            </a:r>
            <a:r>
              <a:rPr lang="el-GR" sz="2000" b="1" dirty="0">
                <a:solidFill>
                  <a:srgbClr val="C00000"/>
                </a:solidFill>
              </a:rPr>
              <a:t>β</a:t>
            </a:r>
            <a:r>
              <a:rPr lang="en-US" sz="2000" b="1" dirty="0">
                <a:solidFill>
                  <a:srgbClr val="C00000"/>
                </a:solidFill>
              </a:rPr>
              <a:t> in one step</a:t>
            </a:r>
            <a:r>
              <a:rPr lang="en-US" sz="2000" dirty="0">
                <a:solidFill>
                  <a:srgbClr val="202122"/>
                </a:solidFill>
              </a:rPr>
              <a:t>, denoted </a:t>
            </a:r>
            <a:r>
              <a:rPr lang="el-GR" sz="2000" dirty="0">
                <a:solidFill>
                  <a:srgbClr val="202122"/>
                </a:solidFill>
              </a:rPr>
              <a:t>α</a:t>
            </a:r>
            <a:r>
              <a:rPr lang="en-US" sz="2000" dirty="0">
                <a:solidFill>
                  <a:srgbClr val="202122"/>
                </a:solidFill>
              </a:rPr>
              <a:t> </a:t>
            </a:r>
            <a:r>
              <a:rPr lang="en-US" sz="1400" b="0" i="0" dirty="0">
                <a:solidFill>
                  <a:srgbClr val="202122"/>
                </a:solidFill>
                <a:effectLst/>
                <a:latin typeface="Arial" panose="020B0604020202020204" pitchFamily="34" charset="0"/>
              </a:rPr>
              <a:t>→</a:t>
            </a:r>
            <a:r>
              <a:rPr lang="en-US" sz="1400" b="0" i="0" baseline="-25000" dirty="0">
                <a:solidFill>
                  <a:srgbClr val="202122"/>
                </a:solidFill>
                <a:effectLst/>
                <a:latin typeface="Arial" panose="020B0604020202020204" pitchFamily="34" charset="0"/>
              </a:rPr>
              <a:t>1</a:t>
            </a:r>
            <a:r>
              <a:rPr lang="en-US" sz="1400" b="0" i="0" dirty="0">
                <a:solidFill>
                  <a:srgbClr val="202122"/>
                </a:solidFill>
                <a:effectLst/>
                <a:latin typeface="Arial" panose="020B0604020202020204" pitchFamily="34" charset="0"/>
              </a:rPr>
              <a:t> </a:t>
            </a:r>
            <a:r>
              <a:rPr lang="el-GR" sz="2000" dirty="0">
                <a:solidFill>
                  <a:srgbClr val="202122"/>
                </a:solidFill>
              </a:rPr>
              <a:t>β</a:t>
            </a:r>
            <a:r>
              <a:rPr lang="en-US" sz="2000" dirty="0">
                <a:solidFill>
                  <a:srgbClr val="202122"/>
                </a:solidFill>
              </a:rPr>
              <a:t>, to denote that </a:t>
            </a:r>
            <a:r>
              <a:rPr lang="el-GR" sz="2000" dirty="0">
                <a:solidFill>
                  <a:srgbClr val="202122"/>
                </a:solidFill>
              </a:rPr>
              <a:t>α</a:t>
            </a:r>
            <a:r>
              <a:rPr lang="en-US" sz="2000" dirty="0">
                <a:solidFill>
                  <a:srgbClr val="202122"/>
                </a:solidFill>
              </a:rPr>
              <a:t> </a:t>
            </a:r>
            <a:r>
              <a:rPr lang="el-GR" sz="2000" dirty="0">
                <a:solidFill>
                  <a:srgbClr val="202122"/>
                </a:solidFill>
              </a:rPr>
              <a:t>⊑</a:t>
            </a:r>
            <a:r>
              <a:rPr lang="en-US" sz="2000" dirty="0">
                <a:solidFill>
                  <a:srgbClr val="202122"/>
                </a:solidFill>
              </a:rPr>
              <a:t> </a:t>
            </a:r>
            <a:r>
              <a:rPr lang="el-GR" sz="2000" dirty="0">
                <a:solidFill>
                  <a:srgbClr val="202122"/>
                </a:solidFill>
              </a:rPr>
              <a:t>β</a:t>
            </a:r>
            <a:r>
              <a:rPr lang="en-US" sz="2000" dirty="0">
                <a:solidFill>
                  <a:srgbClr val="202122"/>
                </a:solidFill>
              </a:rPr>
              <a:t>, |S</a:t>
            </a:r>
            <a:r>
              <a:rPr lang="el-GR" sz="2000" baseline="-25000" dirty="0">
                <a:solidFill>
                  <a:srgbClr val="202122"/>
                </a:solidFill>
              </a:rPr>
              <a:t>β</a:t>
            </a:r>
            <a:r>
              <a:rPr lang="en-US" sz="2000" dirty="0">
                <a:solidFill>
                  <a:srgbClr val="202122"/>
                </a:solidFill>
              </a:rPr>
              <a:t> \ S</a:t>
            </a:r>
            <a:r>
              <a:rPr lang="el-GR" sz="2000" baseline="-25000" dirty="0">
                <a:solidFill>
                  <a:srgbClr val="202122"/>
                </a:solidFill>
              </a:rPr>
              <a:t>α</a:t>
            </a:r>
            <a:r>
              <a:rPr lang="en-US" sz="2000" dirty="0">
                <a:solidFill>
                  <a:srgbClr val="202122"/>
                </a:solidFill>
              </a:rPr>
              <a:t>| = 1, and letting      {</a:t>
            </a:r>
            <a:r>
              <a:rPr lang="en-US" sz="2000" i="1" dirty="0">
                <a:solidFill>
                  <a:srgbClr val="202122"/>
                </a:solidFill>
              </a:rPr>
              <a:t>p</a:t>
            </a:r>
            <a:r>
              <a:rPr lang="en-US" sz="2000" dirty="0">
                <a:solidFill>
                  <a:srgbClr val="202122"/>
                </a:solidFill>
              </a:rPr>
              <a:t>} = S</a:t>
            </a:r>
            <a:r>
              <a:rPr lang="el-GR" sz="2000" baseline="-25000" dirty="0">
                <a:solidFill>
                  <a:srgbClr val="202122"/>
                </a:solidFill>
              </a:rPr>
              <a:t>β</a:t>
            </a:r>
            <a:r>
              <a:rPr lang="en-US" sz="2000" dirty="0">
                <a:solidFill>
                  <a:srgbClr val="202122"/>
                </a:solidFill>
              </a:rPr>
              <a:t> \ S</a:t>
            </a:r>
            <a:r>
              <a:rPr lang="el-GR" sz="2000" baseline="-25000" dirty="0">
                <a:solidFill>
                  <a:srgbClr val="202122"/>
                </a:solidFill>
              </a:rPr>
              <a:t>α</a:t>
            </a:r>
            <a:r>
              <a:rPr lang="en-US" sz="2000" dirty="0">
                <a:solidFill>
                  <a:srgbClr val="202122"/>
                </a:solidFill>
              </a:rPr>
              <a:t> be the point in</a:t>
            </a:r>
            <a:r>
              <a:rPr lang="el-GR" sz="2000" dirty="0">
                <a:solidFill>
                  <a:srgbClr val="202122"/>
                </a:solidFill>
              </a:rPr>
              <a:t> β</a:t>
            </a:r>
            <a:r>
              <a:rPr lang="en-US" sz="2000" dirty="0">
                <a:solidFill>
                  <a:srgbClr val="202122"/>
                </a:solidFill>
              </a:rPr>
              <a:t> but not </a:t>
            </a:r>
            <a:r>
              <a:rPr lang="el-GR" sz="2000" dirty="0">
                <a:solidFill>
                  <a:srgbClr val="202122"/>
                </a:solidFill>
              </a:rPr>
              <a:t>α</a:t>
            </a:r>
            <a:r>
              <a:rPr lang="en-US" sz="2000" dirty="0">
                <a:solidFill>
                  <a:srgbClr val="202122"/>
                </a:solidFill>
              </a:rPr>
              <a:t>, the cut ({</a:t>
            </a:r>
            <a:r>
              <a:rPr lang="en-US" sz="2000" i="1" dirty="0">
                <a:solidFill>
                  <a:srgbClr val="202122"/>
                </a:solidFill>
              </a:rPr>
              <a:t>p</a:t>
            </a:r>
            <a:r>
              <a:rPr lang="en-US" sz="2000" dirty="0">
                <a:solidFill>
                  <a:srgbClr val="202122"/>
                </a:solidFill>
              </a:rPr>
              <a:t>},S</a:t>
            </a:r>
            <a:r>
              <a:rPr lang="el-GR" sz="2000" baseline="-25000" dirty="0">
                <a:solidFill>
                  <a:srgbClr val="202122"/>
                </a:solidFill>
              </a:rPr>
              <a:t>α</a:t>
            </a:r>
            <a:r>
              <a:rPr lang="en-US" sz="2000" dirty="0">
                <a:solidFill>
                  <a:srgbClr val="202122"/>
                </a:solidFill>
              </a:rPr>
              <a:t>) of the binding graph B</a:t>
            </a:r>
            <a:r>
              <a:rPr lang="el-GR" sz="2000" baseline="-25000" dirty="0">
                <a:solidFill>
                  <a:srgbClr val="202122"/>
                </a:solidFill>
              </a:rPr>
              <a:t>β</a:t>
            </a:r>
            <a:r>
              <a:rPr lang="en-US" sz="2000" dirty="0">
                <a:solidFill>
                  <a:srgbClr val="202122"/>
                </a:solidFill>
              </a:rPr>
              <a:t> has weight ≥ </a:t>
            </a:r>
            <a:r>
              <a:rPr lang="el-GR" sz="2000" dirty="0"/>
              <a:t>τ</a:t>
            </a:r>
            <a:r>
              <a:rPr lang="en-US" sz="2000" dirty="0"/>
              <a:t>.</a:t>
            </a:r>
          </a:p>
          <a:p>
            <a:pPr marL="800100" lvl="1" indent="-342900">
              <a:buFont typeface="Arial" panose="020B0604020202020204" pitchFamily="34" charset="0"/>
              <a:buChar char="•"/>
            </a:pPr>
            <a:r>
              <a:rPr lang="en-US" dirty="0"/>
              <a:t>(</a:t>
            </a:r>
            <a:r>
              <a:rPr lang="en-US" i="1" dirty="0"/>
              <a:t>one new tile </a:t>
            </a:r>
            <a:r>
              <a:rPr lang="el-GR" dirty="0">
                <a:solidFill>
                  <a:srgbClr val="202122"/>
                </a:solidFill>
              </a:rPr>
              <a:t>β</a:t>
            </a:r>
            <a:r>
              <a:rPr lang="en-US" i="1" dirty="0">
                <a:solidFill>
                  <a:srgbClr val="202122"/>
                </a:solidFill>
              </a:rPr>
              <a:t>(p) attaches to </a:t>
            </a:r>
            <a:r>
              <a:rPr lang="el-GR" i="1" dirty="0">
                <a:solidFill>
                  <a:srgbClr val="202122"/>
                </a:solidFill>
              </a:rPr>
              <a:t>α </a:t>
            </a:r>
            <a:r>
              <a:rPr lang="en-US" i="1" dirty="0">
                <a:solidFill>
                  <a:srgbClr val="202122"/>
                </a:solidFill>
              </a:rPr>
              <a:t>with strength at least </a:t>
            </a:r>
            <a:r>
              <a:rPr lang="el-GR" i="1" dirty="0"/>
              <a:t>τ</a:t>
            </a:r>
            <a:r>
              <a:rPr lang="en-US" i="1" dirty="0"/>
              <a:t> to create </a:t>
            </a:r>
            <a:r>
              <a:rPr lang="el-GR" dirty="0">
                <a:solidFill>
                  <a:srgbClr val="202122"/>
                </a:solidFill>
              </a:rPr>
              <a:t>β</a:t>
            </a:r>
            <a:r>
              <a:rPr lang="en-US" dirty="0"/>
              <a:t>)</a:t>
            </a:r>
          </a:p>
          <a:p>
            <a:pPr marL="800100" lvl="1" indent="-342900">
              <a:buFont typeface="Arial" panose="020B0604020202020204" pitchFamily="34" charset="0"/>
              <a:buChar char="•"/>
            </a:pPr>
            <a:r>
              <a:rPr lang="en-US" dirty="0"/>
              <a:t>If the tile type added is </a:t>
            </a:r>
            <a:r>
              <a:rPr lang="en-US" i="1" dirty="0"/>
              <a:t>t</a:t>
            </a:r>
            <a:r>
              <a:rPr lang="en-US" dirty="0"/>
              <a:t>, write </a:t>
            </a:r>
            <a:r>
              <a:rPr lang="el-GR" dirty="0"/>
              <a:t>β</a:t>
            </a:r>
            <a:r>
              <a:rPr lang="en-US" dirty="0"/>
              <a:t> = </a:t>
            </a:r>
            <a:r>
              <a:rPr lang="el-GR" dirty="0">
                <a:solidFill>
                  <a:srgbClr val="202122"/>
                </a:solidFill>
              </a:rPr>
              <a:t>α</a:t>
            </a:r>
            <a:r>
              <a:rPr lang="en-US" dirty="0">
                <a:solidFill>
                  <a:srgbClr val="202122"/>
                </a:solidFill>
              </a:rPr>
              <a:t> + (p </a:t>
            </a:r>
            <a:r>
              <a:rPr lang="en-US" dirty="0"/>
              <a:t>↦ </a:t>
            </a:r>
            <a:r>
              <a:rPr lang="en-US" i="1" dirty="0"/>
              <a:t>t</a:t>
            </a:r>
            <a:r>
              <a:rPr lang="en-US" dirty="0">
                <a:solidFill>
                  <a:srgbClr val="202122"/>
                </a:solidFill>
              </a:rPr>
              <a:t>).</a:t>
            </a:r>
            <a:endParaRPr lang="en-US" dirty="0"/>
          </a:p>
          <a:p>
            <a:pPr marL="342900" indent="-342900">
              <a:buFont typeface="Arial" panose="020B0604020202020204" pitchFamily="34" charset="0"/>
              <a:buChar char="•"/>
            </a:pPr>
            <a:r>
              <a:rPr lang="en-US" sz="2000" dirty="0"/>
              <a:t>The </a:t>
            </a:r>
            <a:r>
              <a:rPr lang="en-US" sz="2000" b="1" dirty="0">
                <a:solidFill>
                  <a:srgbClr val="C00000"/>
                </a:solidFill>
              </a:rPr>
              <a:t>frontier</a:t>
            </a:r>
            <a:r>
              <a:rPr lang="en-US" sz="2000" dirty="0"/>
              <a:t> of </a:t>
            </a:r>
            <a:r>
              <a:rPr lang="el-GR" sz="2000" dirty="0">
                <a:solidFill>
                  <a:srgbClr val="202122"/>
                </a:solidFill>
              </a:rPr>
              <a:t>α</a:t>
            </a:r>
            <a:r>
              <a:rPr lang="en-US" sz="2000" dirty="0">
                <a:solidFill>
                  <a:srgbClr val="202122"/>
                </a:solidFill>
              </a:rPr>
              <a:t> is denoted ∂</a:t>
            </a:r>
            <a:r>
              <a:rPr lang="el-GR" sz="2000" dirty="0">
                <a:solidFill>
                  <a:srgbClr val="202122"/>
                </a:solidFill>
              </a:rPr>
              <a:t>α</a:t>
            </a:r>
            <a:r>
              <a:rPr lang="en-US" sz="2000" dirty="0">
                <a:solidFill>
                  <a:srgbClr val="202122"/>
                </a:solidFill>
              </a:rPr>
              <a:t> = </a:t>
            </a:r>
            <a:r>
              <a:rPr lang="en-US" dirty="0"/>
              <a:t>⋃</a:t>
            </a:r>
            <a:r>
              <a:rPr lang="el-GR" sz="2000" baseline="-25000" dirty="0">
                <a:solidFill>
                  <a:srgbClr val="202122"/>
                </a:solidFill>
              </a:rPr>
              <a:t>α</a:t>
            </a:r>
            <a:r>
              <a:rPr lang="en-US" sz="2000" baseline="-25000" dirty="0">
                <a:solidFill>
                  <a:srgbClr val="202122"/>
                </a:solidFill>
              </a:rPr>
              <a:t> </a:t>
            </a:r>
            <a:r>
              <a:rPr lang="en-US" sz="1400" b="0" i="0" baseline="-25000" dirty="0">
                <a:solidFill>
                  <a:srgbClr val="202122"/>
                </a:solidFill>
                <a:effectLst/>
                <a:latin typeface="Arial" panose="020B0604020202020204" pitchFamily="34" charset="0"/>
              </a:rPr>
              <a:t>→1 </a:t>
            </a:r>
            <a:r>
              <a:rPr lang="el-GR" sz="2000" baseline="-25000" dirty="0">
                <a:solidFill>
                  <a:srgbClr val="202122"/>
                </a:solidFill>
              </a:rPr>
              <a:t>β</a:t>
            </a:r>
            <a:r>
              <a:rPr lang="en-US" sz="2000" dirty="0">
                <a:solidFill>
                  <a:srgbClr val="202122"/>
                </a:solidFill>
              </a:rPr>
              <a:t> (S</a:t>
            </a:r>
            <a:r>
              <a:rPr lang="el-GR" sz="2000" baseline="-25000" dirty="0">
                <a:solidFill>
                  <a:srgbClr val="202122"/>
                </a:solidFill>
              </a:rPr>
              <a:t>β</a:t>
            </a:r>
            <a:r>
              <a:rPr lang="en-US" sz="2000" dirty="0">
                <a:solidFill>
                  <a:srgbClr val="202122"/>
                </a:solidFill>
              </a:rPr>
              <a:t> \ S</a:t>
            </a:r>
            <a:r>
              <a:rPr lang="el-GR" sz="2000" baseline="-25000" dirty="0">
                <a:solidFill>
                  <a:srgbClr val="202122"/>
                </a:solidFill>
              </a:rPr>
              <a:t>α</a:t>
            </a:r>
            <a:r>
              <a:rPr lang="en-US" sz="2000" dirty="0">
                <a:solidFill>
                  <a:srgbClr val="202122"/>
                </a:solidFill>
              </a:rPr>
              <a:t>)</a:t>
            </a:r>
            <a:r>
              <a:rPr lang="el-GR" sz="2000" dirty="0">
                <a:solidFill>
                  <a:srgbClr val="202122"/>
                </a:solidFill>
              </a:rPr>
              <a:t> </a:t>
            </a:r>
            <a:r>
              <a:rPr lang="en-US" sz="2000" dirty="0">
                <a:solidFill>
                  <a:srgbClr val="202122"/>
                </a:solidFill>
              </a:rPr>
              <a:t>(</a:t>
            </a:r>
            <a:r>
              <a:rPr lang="en-US" sz="2000" i="1" dirty="0">
                <a:solidFill>
                  <a:srgbClr val="202122"/>
                </a:solidFill>
              </a:rPr>
              <a:t>empty locations adjacent to </a:t>
            </a:r>
            <a:r>
              <a:rPr lang="el-GR" sz="2000" i="1" dirty="0">
                <a:solidFill>
                  <a:srgbClr val="202122"/>
                </a:solidFill>
              </a:rPr>
              <a:t>α</a:t>
            </a:r>
            <a:r>
              <a:rPr lang="en-US" sz="2000" i="1" dirty="0">
                <a:solidFill>
                  <a:srgbClr val="202122"/>
                </a:solidFill>
              </a:rPr>
              <a:t> where a tile can stably attach to </a:t>
            </a:r>
            <a:r>
              <a:rPr lang="el-GR" sz="2000" i="1" dirty="0">
                <a:solidFill>
                  <a:srgbClr val="202122"/>
                </a:solidFill>
              </a:rPr>
              <a:t>α</a:t>
            </a:r>
            <a:r>
              <a:rPr lang="en-US" sz="2000" i="1" dirty="0">
                <a:solidFill>
                  <a:srgbClr val="202122"/>
                </a:solidFill>
              </a:rPr>
              <a:t>.</a:t>
            </a:r>
            <a:r>
              <a:rPr lang="en-US" sz="2000" dirty="0">
                <a:solidFill>
                  <a:srgbClr val="202122"/>
                </a:solidFill>
              </a:rPr>
              <a:t>)</a:t>
            </a:r>
          </a:p>
          <a:p>
            <a:pPr marL="342900" indent="-342900">
              <a:buFont typeface="Arial" panose="020B0604020202020204" pitchFamily="34" charset="0"/>
              <a:buChar char="•"/>
            </a:pPr>
            <a:r>
              <a:rPr lang="en-US" sz="2000" dirty="0">
                <a:solidFill>
                  <a:srgbClr val="202122"/>
                </a:solidFill>
              </a:rPr>
              <a:t>A sequence of </a:t>
            </a:r>
            <a:r>
              <a:rPr lang="en-US" sz="2000" i="1" dirty="0">
                <a:solidFill>
                  <a:srgbClr val="202122"/>
                </a:solidFill>
              </a:rPr>
              <a:t>k</a:t>
            </a:r>
            <a:r>
              <a:rPr lang="en-US" sz="2000" dirty="0">
                <a:solidFill>
                  <a:srgbClr val="202122"/>
                </a:solidFill>
              </a:rPr>
              <a:t> ∈ </a:t>
            </a:r>
            <a:r>
              <a:rPr lang="en-US" sz="2000" b="0" i="0" dirty="0">
                <a:solidFill>
                  <a:srgbClr val="202122"/>
                </a:solidFill>
                <a:effectLst/>
              </a:rPr>
              <a:t>ℕ∪{</a:t>
            </a:r>
            <a:r>
              <a:rPr lang="en-US" sz="2000" b="0" i="0" dirty="0">
                <a:solidFill>
                  <a:srgbClr val="202124"/>
                </a:solidFill>
                <a:effectLst/>
                <a:latin typeface="Arial" panose="020B0604020202020204" pitchFamily="34" charset="0"/>
                <a:cs typeface="Arial" panose="020B0604020202020204" pitchFamily="34" charset="0"/>
              </a:rPr>
              <a:t>∞</a:t>
            </a:r>
            <a:r>
              <a:rPr lang="en-US" sz="2000" b="0" i="0" dirty="0">
                <a:solidFill>
                  <a:srgbClr val="202124"/>
                </a:solidFill>
                <a:effectLst/>
              </a:rPr>
              <a:t>} assemblies </a:t>
            </a:r>
            <a:r>
              <a:rPr lang="el-GR" sz="2000" dirty="0">
                <a:solidFill>
                  <a:srgbClr val="202122"/>
                </a:solidFill>
              </a:rPr>
              <a:t>α</a:t>
            </a:r>
            <a:r>
              <a:rPr lang="en-US" sz="2000" baseline="-25000" dirty="0">
                <a:solidFill>
                  <a:srgbClr val="202122"/>
                </a:solidFill>
              </a:rPr>
              <a:t>0</a:t>
            </a:r>
            <a:r>
              <a:rPr lang="en-US" sz="2000" dirty="0">
                <a:solidFill>
                  <a:srgbClr val="202122"/>
                </a:solidFill>
              </a:rPr>
              <a:t>, </a:t>
            </a:r>
            <a:r>
              <a:rPr lang="el-GR" sz="2000" dirty="0">
                <a:solidFill>
                  <a:srgbClr val="202122"/>
                </a:solidFill>
              </a:rPr>
              <a:t>α</a:t>
            </a:r>
            <a:r>
              <a:rPr lang="en-US" sz="2000" baseline="-25000" dirty="0">
                <a:solidFill>
                  <a:srgbClr val="202122"/>
                </a:solidFill>
              </a:rPr>
              <a:t>1</a:t>
            </a:r>
            <a:r>
              <a:rPr lang="en-US" sz="2000" dirty="0">
                <a:solidFill>
                  <a:srgbClr val="202122"/>
                </a:solidFill>
              </a:rPr>
              <a:t>, … is an </a:t>
            </a:r>
            <a:r>
              <a:rPr lang="en-US" sz="2000" b="1" dirty="0">
                <a:solidFill>
                  <a:srgbClr val="C00000"/>
                </a:solidFill>
              </a:rPr>
              <a:t>assembly sequence</a:t>
            </a:r>
            <a:r>
              <a:rPr lang="en-US" sz="2000" dirty="0">
                <a:solidFill>
                  <a:srgbClr val="202122"/>
                </a:solidFill>
              </a:rPr>
              <a:t> if for all 0 ≤ </a:t>
            </a:r>
            <a:r>
              <a:rPr lang="en-US" sz="2000" i="1" dirty="0" err="1">
                <a:solidFill>
                  <a:srgbClr val="202122"/>
                </a:solidFill>
              </a:rPr>
              <a:t>i</a:t>
            </a:r>
            <a:r>
              <a:rPr lang="en-US" sz="2000" dirty="0">
                <a:solidFill>
                  <a:srgbClr val="202122"/>
                </a:solidFill>
              </a:rPr>
              <a:t> &lt; </a:t>
            </a:r>
            <a:r>
              <a:rPr lang="en-US" sz="2000" i="1" dirty="0">
                <a:solidFill>
                  <a:srgbClr val="202122"/>
                </a:solidFill>
              </a:rPr>
              <a:t>k</a:t>
            </a:r>
            <a:r>
              <a:rPr lang="en-US" sz="2000" dirty="0">
                <a:solidFill>
                  <a:srgbClr val="202122"/>
                </a:solidFill>
              </a:rPr>
              <a:t>, </a:t>
            </a:r>
            <a:r>
              <a:rPr lang="el-GR" sz="2000" dirty="0">
                <a:solidFill>
                  <a:srgbClr val="202122"/>
                </a:solidFill>
              </a:rPr>
              <a:t>α</a:t>
            </a:r>
            <a:r>
              <a:rPr lang="en-US" sz="2000" i="1" baseline="-25000" dirty="0" err="1">
                <a:solidFill>
                  <a:srgbClr val="202122"/>
                </a:solidFill>
              </a:rPr>
              <a:t>i</a:t>
            </a:r>
            <a:r>
              <a:rPr lang="en-US" sz="2000" dirty="0">
                <a:solidFill>
                  <a:srgbClr val="202122"/>
                </a:solidFill>
              </a:rPr>
              <a:t> </a:t>
            </a:r>
            <a:r>
              <a:rPr lang="en-US" sz="1400" b="0" i="0" dirty="0">
                <a:solidFill>
                  <a:srgbClr val="202122"/>
                </a:solidFill>
                <a:effectLst/>
                <a:latin typeface="Arial" panose="020B0604020202020204" pitchFamily="34" charset="0"/>
              </a:rPr>
              <a:t>→</a:t>
            </a:r>
            <a:r>
              <a:rPr lang="en-US" sz="1400" b="0" i="0" baseline="-25000" dirty="0">
                <a:solidFill>
                  <a:srgbClr val="202122"/>
                </a:solidFill>
                <a:effectLst/>
                <a:latin typeface="Arial" panose="020B0604020202020204" pitchFamily="34" charset="0"/>
              </a:rPr>
              <a:t>1</a:t>
            </a:r>
            <a:r>
              <a:rPr lang="en-US" sz="1400" b="0" i="0" dirty="0">
                <a:solidFill>
                  <a:srgbClr val="202122"/>
                </a:solidFill>
                <a:effectLst/>
                <a:latin typeface="Arial" panose="020B0604020202020204" pitchFamily="34" charset="0"/>
              </a:rPr>
              <a:t> </a:t>
            </a:r>
            <a:r>
              <a:rPr lang="el-GR" sz="2000" dirty="0">
                <a:solidFill>
                  <a:srgbClr val="202122"/>
                </a:solidFill>
              </a:rPr>
              <a:t>α</a:t>
            </a:r>
            <a:r>
              <a:rPr lang="en-US" sz="2000" i="1" baseline="-25000" dirty="0">
                <a:solidFill>
                  <a:srgbClr val="202122"/>
                </a:solidFill>
              </a:rPr>
              <a:t>i</a:t>
            </a:r>
            <a:r>
              <a:rPr lang="en-US" sz="2000" baseline="-25000" dirty="0">
                <a:solidFill>
                  <a:srgbClr val="202122"/>
                </a:solidFill>
              </a:rPr>
              <a:t>+1</a:t>
            </a:r>
            <a:r>
              <a:rPr lang="en-US" sz="2000" dirty="0">
                <a:solidFill>
                  <a:srgbClr val="202122"/>
                </a:solidFill>
              </a:rPr>
              <a:t>.</a:t>
            </a:r>
          </a:p>
          <a:p>
            <a:pPr marL="342900" indent="-342900">
              <a:buFont typeface="Arial" panose="020B0604020202020204" pitchFamily="34" charset="0"/>
              <a:buChar char="•"/>
            </a:pPr>
            <a:r>
              <a:rPr lang="en-US" sz="2000" dirty="0">
                <a:solidFill>
                  <a:srgbClr val="202122"/>
                </a:solidFill>
              </a:rPr>
              <a:t>We say that </a:t>
            </a:r>
            <a:r>
              <a:rPr lang="el-GR" sz="2000" b="1" dirty="0">
                <a:solidFill>
                  <a:srgbClr val="C00000"/>
                </a:solidFill>
              </a:rPr>
              <a:t>α</a:t>
            </a:r>
            <a:r>
              <a:rPr lang="en-US" sz="2000" b="1" dirty="0">
                <a:solidFill>
                  <a:srgbClr val="C00000"/>
                </a:solidFill>
              </a:rPr>
              <a:t> produces </a:t>
            </a:r>
            <a:r>
              <a:rPr lang="el-GR" sz="2000" b="1" dirty="0">
                <a:solidFill>
                  <a:srgbClr val="C00000"/>
                </a:solidFill>
              </a:rPr>
              <a:t>β</a:t>
            </a:r>
            <a:r>
              <a:rPr lang="en-US" sz="2000" dirty="0"/>
              <a:t> (in 0 or more steps)</a:t>
            </a:r>
            <a:r>
              <a:rPr lang="en-US" sz="2000" dirty="0">
                <a:solidFill>
                  <a:srgbClr val="202122"/>
                </a:solidFill>
              </a:rPr>
              <a:t>, denoted </a:t>
            </a:r>
            <a:r>
              <a:rPr lang="el-GR" sz="2000" dirty="0">
                <a:solidFill>
                  <a:srgbClr val="202122"/>
                </a:solidFill>
              </a:rPr>
              <a:t>α</a:t>
            </a:r>
            <a:r>
              <a:rPr lang="en-US" sz="2000" dirty="0">
                <a:solidFill>
                  <a:srgbClr val="202122"/>
                </a:solidFill>
              </a:rPr>
              <a:t> </a:t>
            </a:r>
            <a:r>
              <a:rPr lang="en-US" sz="1500" b="0" i="0" dirty="0">
                <a:solidFill>
                  <a:srgbClr val="202122"/>
                </a:solidFill>
                <a:effectLst/>
                <a:latin typeface="Arial" panose="020B0604020202020204" pitchFamily="34" charset="0"/>
              </a:rPr>
              <a:t>→ </a:t>
            </a:r>
            <a:r>
              <a:rPr lang="el-GR" sz="2000" dirty="0">
                <a:solidFill>
                  <a:srgbClr val="202122"/>
                </a:solidFill>
              </a:rPr>
              <a:t>β</a:t>
            </a:r>
            <a:r>
              <a:rPr lang="en-US" sz="2000" dirty="0">
                <a:solidFill>
                  <a:srgbClr val="202122"/>
                </a:solidFill>
              </a:rPr>
              <a:t>, if there is an assembly sequence       </a:t>
            </a:r>
            <a:r>
              <a:rPr lang="el-GR" sz="2000" dirty="0">
                <a:solidFill>
                  <a:srgbClr val="202122"/>
                </a:solidFill>
              </a:rPr>
              <a:t>α</a:t>
            </a:r>
            <a:r>
              <a:rPr lang="en-US" sz="2000" baseline="-25000" dirty="0">
                <a:solidFill>
                  <a:srgbClr val="202122"/>
                </a:solidFill>
              </a:rPr>
              <a:t>0</a:t>
            </a:r>
            <a:r>
              <a:rPr lang="en-US" sz="2000" dirty="0">
                <a:solidFill>
                  <a:srgbClr val="202122"/>
                </a:solidFill>
              </a:rPr>
              <a:t>, </a:t>
            </a:r>
            <a:r>
              <a:rPr lang="el-GR" sz="2000" dirty="0">
                <a:solidFill>
                  <a:srgbClr val="202122"/>
                </a:solidFill>
              </a:rPr>
              <a:t>α</a:t>
            </a:r>
            <a:r>
              <a:rPr lang="en-US" sz="2000" baseline="-25000" dirty="0">
                <a:solidFill>
                  <a:srgbClr val="202122"/>
                </a:solidFill>
              </a:rPr>
              <a:t>1</a:t>
            </a:r>
            <a:r>
              <a:rPr lang="en-US" sz="2000" dirty="0">
                <a:solidFill>
                  <a:srgbClr val="202122"/>
                </a:solidFill>
              </a:rPr>
              <a:t>, … of length </a:t>
            </a:r>
            <a:r>
              <a:rPr lang="en-US" sz="2000" i="1" dirty="0">
                <a:solidFill>
                  <a:srgbClr val="202122"/>
                </a:solidFill>
              </a:rPr>
              <a:t>k</a:t>
            </a:r>
            <a:r>
              <a:rPr lang="en-US" sz="2000" dirty="0">
                <a:solidFill>
                  <a:srgbClr val="202122"/>
                </a:solidFill>
              </a:rPr>
              <a:t> ∈ </a:t>
            </a:r>
            <a:r>
              <a:rPr lang="en-US" sz="2000" b="0" i="0" dirty="0">
                <a:solidFill>
                  <a:srgbClr val="202122"/>
                </a:solidFill>
                <a:effectLst/>
              </a:rPr>
              <a:t>ℕ∪{</a:t>
            </a:r>
            <a:r>
              <a:rPr lang="en-US" sz="2000" b="0" i="0" dirty="0">
                <a:solidFill>
                  <a:srgbClr val="202124"/>
                </a:solidFill>
                <a:effectLst/>
                <a:latin typeface="Arial" panose="020B0604020202020204" pitchFamily="34" charset="0"/>
                <a:cs typeface="Arial" panose="020B0604020202020204" pitchFamily="34" charset="0"/>
              </a:rPr>
              <a:t>∞</a:t>
            </a:r>
            <a:r>
              <a:rPr lang="en-US" sz="2000" b="0" i="0" dirty="0">
                <a:solidFill>
                  <a:srgbClr val="202124"/>
                </a:solidFill>
                <a:effectLst/>
              </a:rPr>
              <a:t>} such that</a:t>
            </a:r>
          </a:p>
          <a:p>
            <a:pPr marL="742950" lvl="1" indent="-285750">
              <a:buFont typeface="Arial" panose="020B0604020202020204" pitchFamily="34" charset="0"/>
              <a:buChar char="•"/>
            </a:pPr>
            <a:r>
              <a:rPr lang="el-GR" dirty="0">
                <a:solidFill>
                  <a:srgbClr val="202122"/>
                </a:solidFill>
              </a:rPr>
              <a:t>α</a:t>
            </a:r>
            <a:r>
              <a:rPr lang="en-US" dirty="0">
                <a:solidFill>
                  <a:srgbClr val="202122"/>
                </a:solidFill>
              </a:rPr>
              <a:t> = </a:t>
            </a:r>
            <a:r>
              <a:rPr lang="el-GR" dirty="0">
                <a:solidFill>
                  <a:srgbClr val="202122"/>
                </a:solidFill>
              </a:rPr>
              <a:t>α</a:t>
            </a:r>
            <a:r>
              <a:rPr lang="en-US" baseline="-25000" dirty="0">
                <a:solidFill>
                  <a:srgbClr val="202122"/>
                </a:solidFill>
              </a:rPr>
              <a:t>0</a:t>
            </a:r>
            <a:endParaRPr lang="en-US" dirty="0">
              <a:solidFill>
                <a:srgbClr val="202122"/>
              </a:solidFill>
            </a:endParaRPr>
          </a:p>
          <a:p>
            <a:pPr marL="742950" lvl="1" indent="-285750">
              <a:buFont typeface="Arial" panose="020B0604020202020204" pitchFamily="34" charset="0"/>
              <a:buChar char="•"/>
            </a:pPr>
            <a:r>
              <a:rPr lang="en-US" dirty="0">
                <a:solidFill>
                  <a:srgbClr val="202122"/>
                </a:solidFill>
              </a:rPr>
              <a:t>for all 0 ≤ </a:t>
            </a:r>
            <a:r>
              <a:rPr lang="en-US" i="1" dirty="0" err="1">
                <a:solidFill>
                  <a:srgbClr val="202122"/>
                </a:solidFill>
              </a:rPr>
              <a:t>i</a:t>
            </a:r>
            <a:r>
              <a:rPr lang="en-US" dirty="0">
                <a:solidFill>
                  <a:srgbClr val="202122"/>
                </a:solidFill>
              </a:rPr>
              <a:t> &lt; </a:t>
            </a:r>
            <a:r>
              <a:rPr lang="en-US" i="1" dirty="0">
                <a:solidFill>
                  <a:srgbClr val="202122"/>
                </a:solidFill>
              </a:rPr>
              <a:t>k</a:t>
            </a:r>
            <a:r>
              <a:rPr lang="en-US" dirty="0">
                <a:solidFill>
                  <a:srgbClr val="202122"/>
                </a:solidFill>
              </a:rPr>
              <a:t>, </a:t>
            </a:r>
            <a:r>
              <a:rPr lang="el-GR" dirty="0">
                <a:solidFill>
                  <a:srgbClr val="202122"/>
                </a:solidFill>
              </a:rPr>
              <a:t>α</a:t>
            </a:r>
            <a:r>
              <a:rPr lang="en-US" i="1" baseline="-25000" dirty="0" err="1">
                <a:solidFill>
                  <a:srgbClr val="202122"/>
                </a:solidFill>
              </a:rPr>
              <a:t>i</a:t>
            </a:r>
            <a:r>
              <a:rPr lang="en-US" dirty="0">
                <a:solidFill>
                  <a:srgbClr val="202122"/>
                </a:solidFill>
              </a:rPr>
              <a:t> </a:t>
            </a:r>
            <a:r>
              <a:rPr lang="el-GR" dirty="0">
                <a:solidFill>
                  <a:srgbClr val="202122"/>
                </a:solidFill>
              </a:rPr>
              <a:t>⊑</a:t>
            </a:r>
            <a:r>
              <a:rPr lang="en-US" b="0" i="0" dirty="0">
                <a:solidFill>
                  <a:srgbClr val="202122"/>
                </a:solidFill>
                <a:effectLst/>
              </a:rPr>
              <a:t> </a:t>
            </a:r>
            <a:r>
              <a:rPr lang="el-GR" dirty="0">
                <a:solidFill>
                  <a:srgbClr val="202122"/>
                </a:solidFill>
              </a:rPr>
              <a:t>β</a:t>
            </a:r>
            <a:r>
              <a:rPr lang="en-US" dirty="0">
                <a:solidFill>
                  <a:srgbClr val="202122"/>
                </a:solidFill>
              </a:rPr>
              <a:t>, and</a:t>
            </a:r>
          </a:p>
          <a:p>
            <a:pPr marL="742950" lvl="1" indent="-285750">
              <a:buFont typeface="Arial" panose="020B0604020202020204" pitchFamily="34" charset="0"/>
              <a:buChar char="•"/>
            </a:pPr>
            <a:r>
              <a:rPr lang="en-US" dirty="0">
                <a:solidFill>
                  <a:srgbClr val="202122"/>
                </a:solidFill>
              </a:rPr>
              <a:t>S</a:t>
            </a:r>
            <a:r>
              <a:rPr lang="el-GR" baseline="-25000" dirty="0">
                <a:solidFill>
                  <a:srgbClr val="202122"/>
                </a:solidFill>
              </a:rPr>
              <a:t>β</a:t>
            </a:r>
            <a:r>
              <a:rPr lang="en-US" dirty="0">
                <a:solidFill>
                  <a:srgbClr val="202122"/>
                </a:solidFill>
              </a:rPr>
              <a:t> = </a:t>
            </a:r>
            <a:r>
              <a:rPr lang="en-US" dirty="0"/>
              <a:t>⋃</a:t>
            </a:r>
            <a:r>
              <a:rPr lang="en-US" i="1" baseline="-25000" dirty="0" err="1">
                <a:solidFill>
                  <a:srgbClr val="202122"/>
                </a:solidFill>
              </a:rPr>
              <a:t>i</a:t>
            </a:r>
            <a:r>
              <a:rPr lang="en-US" dirty="0">
                <a:solidFill>
                  <a:srgbClr val="202122"/>
                </a:solidFill>
              </a:rPr>
              <a:t> S</a:t>
            </a:r>
            <a:r>
              <a:rPr lang="el-GR" baseline="-25000" dirty="0">
                <a:solidFill>
                  <a:srgbClr val="202122"/>
                </a:solidFill>
              </a:rPr>
              <a:t>α</a:t>
            </a:r>
            <a:r>
              <a:rPr lang="en-US" i="1" baseline="-25000" dirty="0" err="1">
                <a:solidFill>
                  <a:srgbClr val="202122"/>
                </a:solidFill>
              </a:rPr>
              <a:t>i</a:t>
            </a:r>
            <a:endParaRPr lang="en-US" i="1" dirty="0">
              <a:solidFill>
                <a:srgbClr val="202122"/>
              </a:solidFill>
            </a:endParaRPr>
          </a:p>
          <a:p>
            <a:pPr marL="342900" indent="-342900">
              <a:buFont typeface="Arial" panose="020B0604020202020204" pitchFamily="34" charset="0"/>
              <a:buChar char="•"/>
            </a:pPr>
            <a:r>
              <a:rPr lang="en-US" sz="2000" dirty="0">
                <a:solidFill>
                  <a:srgbClr val="202122"/>
                </a:solidFill>
              </a:rPr>
              <a:t>We say </a:t>
            </a:r>
            <a:r>
              <a:rPr lang="el-GR" sz="2000" dirty="0">
                <a:solidFill>
                  <a:srgbClr val="202122"/>
                </a:solidFill>
              </a:rPr>
              <a:t>β</a:t>
            </a:r>
            <a:r>
              <a:rPr lang="en-US" sz="2000" dirty="0">
                <a:solidFill>
                  <a:srgbClr val="202122"/>
                </a:solidFill>
              </a:rPr>
              <a:t> is the </a:t>
            </a:r>
            <a:r>
              <a:rPr lang="en-US" sz="2000" b="1" dirty="0">
                <a:solidFill>
                  <a:srgbClr val="C00000"/>
                </a:solidFill>
              </a:rPr>
              <a:t>result</a:t>
            </a:r>
            <a:r>
              <a:rPr lang="en-US" sz="2000" dirty="0">
                <a:solidFill>
                  <a:srgbClr val="202122"/>
                </a:solidFill>
              </a:rPr>
              <a:t> of the assembly sequence. </a:t>
            </a:r>
          </a:p>
          <a:p>
            <a:pPr marL="342900" indent="-342900">
              <a:buFont typeface="Arial" panose="020B0604020202020204" pitchFamily="34" charset="0"/>
              <a:buChar char="•"/>
            </a:pPr>
            <a:r>
              <a:rPr lang="en-US" sz="2000" dirty="0">
                <a:solidFill>
                  <a:srgbClr val="202122"/>
                </a:solidFill>
              </a:rPr>
              <a:t>If </a:t>
            </a:r>
            <a:r>
              <a:rPr lang="en-US" sz="2000" i="1" dirty="0">
                <a:solidFill>
                  <a:srgbClr val="202122"/>
                </a:solidFill>
              </a:rPr>
              <a:t>k</a:t>
            </a:r>
            <a:r>
              <a:rPr lang="en-US" sz="2000" dirty="0">
                <a:solidFill>
                  <a:srgbClr val="202122"/>
                </a:solidFill>
              </a:rPr>
              <a:t> is finite, it is routine to verify that </a:t>
            </a:r>
            <a:r>
              <a:rPr lang="el-GR" sz="2000" dirty="0">
                <a:solidFill>
                  <a:srgbClr val="202122"/>
                </a:solidFill>
              </a:rPr>
              <a:t>β</a:t>
            </a:r>
            <a:r>
              <a:rPr lang="en-US" sz="2000" dirty="0">
                <a:solidFill>
                  <a:srgbClr val="202122"/>
                </a:solidFill>
              </a:rPr>
              <a:t> = </a:t>
            </a:r>
            <a:r>
              <a:rPr lang="el-GR" sz="2000" dirty="0">
                <a:solidFill>
                  <a:srgbClr val="202122"/>
                </a:solidFill>
              </a:rPr>
              <a:t>α</a:t>
            </a:r>
            <a:r>
              <a:rPr lang="en-US" sz="2000" i="1" baseline="-25000" dirty="0">
                <a:solidFill>
                  <a:srgbClr val="202122"/>
                </a:solidFill>
              </a:rPr>
              <a:t>k</a:t>
            </a:r>
            <a:r>
              <a:rPr lang="en-US" sz="2000" dirty="0">
                <a:solidFill>
                  <a:srgbClr val="202122"/>
                </a:solidFill>
              </a:rPr>
              <a:t>, and </a:t>
            </a:r>
            <a:r>
              <a:rPr lang="en-US" sz="2000" dirty="0">
                <a:solidFill>
                  <a:srgbClr val="202122"/>
                </a:solidFill>
                <a:latin typeface="Arial" panose="020B0604020202020204" pitchFamily="34" charset="0"/>
              </a:rPr>
              <a:t>→</a:t>
            </a:r>
            <a:r>
              <a:rPr lang="en-US" sz="2000" dirty="0"/>
              <a:t> </a:t>
            </a:r>
            <a:r>
              <a:rPr lang="en-US" sz="2000" u="sng" dirty="0"/>
              <a:t>is</a:t>
            </a:r>
            <a:r>
              <a:rPr lang="en-US" sz="2000" dirty="0"/>
              <a:t> the reflexive, transitive closure </a:t>
            </a:r>
            <a:r>
              <a:rPr lang="en-US" sz="2000" dirty="0">
                <a:solidFill>
                  <a:srgbClr val="202122"/>
                </a:solidFill>
                <a:latin typeface="Arial" panose="020B0604020202020204" pitchFamily="34" charset="0"/>
              </a:rPr>
              <a:t>→</a:t>
            </a:r>
            <a:r>
              <a:rPr lang="en-US" sz="2000" baseline="-25000" dirty="0">
                <a:solidFill>
                  <a:srgbClr val="202122"/>
                </a:solidFill>
                <a:latin typeface="Arial" panose="020B0604020202020204" pitchFamily="34" charset="0"/>
              </a:rPr>
              <a:t>1</a:t>
            </a:r>
            <a:r>
              <a:rPr lang="en-US" sz="2000" dirty="0">
                <a:solidFill>
                  <a:srgbClr val="202122"/>
                </a:solidFill>
                <a:latin typeface="Arial" panose="020B0604020202020204" pitchFamily="34" charset="0"/>
              </a:rPr>
              <a:t>*</a:t>
            </a:r>
            <a:r>
              <a:rPr lang="en-US" sz="2000" dirty="0"/>
              <a:t> of </a:t>
            </a:r>
            <a:r>
              <a:rPr lang="en-US" sz="2000" dirty="0">
                <a:solidFill>
                  <a:srgbClr val="202122"/>
                </a:solidFill>
                <a:latin typeface="Arial" panose="020B0604020202020204" pitchFamily="34" charset="0"/>
              </a:rPr>
              <a:t>→</a:t>
            </a:r>
            <a:r>
              <a:rPr lang="en-US" sz="2000" baseline="-25000" dirty="0">
                <a:solidFill>
                  <a:srgbClr val="202122"/>
                </a:solidFill>
                <a:latin typeface="Arial" panose="020B0604020202020204" pitchFamily="34" charset="0"/>
              </a:rPr>
              <a:t>1</a:t>
            </a:r>
            <a:r>
              <a:rPr lang="en-US" sz="2000" dirty="0">
                <a:solidFill>
                  <a:srgbClr val="202122"/>
                </a:solidFill>
                <a:latin typeface="Arial" panose="020B0604020202020204" pitchFamily="34" charset="0"/>
              </a:rPr>
              <a:t>.</a:t>
            </a:r>
            <a:endParaRPr lang="en-US" sz="2000" dirty="0">
              <a:solidFill>
                <a:srgbClr val="202122"/>
              </a:solidFill>
            </a:endParaRPr>
          </a:p>
        </p:txBody>
      </p:sp>
      <p:sp>
        <p:nvSpPr>
          <p:cNvPr id="7" name="Rectangle: Rounded Corners 6">
            <a:extLst>
              <a:ext uri="{FF2B5EF4-FFF2-40B4-BE49-F238E27FC236}">
                <a16:creationId xmlns:a16="http://schemas.microsoft.com/office/drawing/2014/main" id="{B2287CB2-E34C-496F-A1EC-0F49170E19D3}"/>
              </a:ext>
            </a:extLst>
          </p:cNvPr>
          <p:cNvSpPr/>
          <p:nvPr/>
        </p:nvSpPr>
        <p:spPr>
          <a:xfrm>
            <a:off x="3986340" y="5336467"/>
            <a:ext cx="3918988" cy="67333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a:t>Why can’t we just say </a:t>
            </a:r>
            <a:r>
              <a:rPr lang="en-US" sz="1800" b="0" i="0" dirty="0">
                <a:solidFill>
                  <a:srgbClr val="202122"/>
                </a:solidFill>
                <a:effectLst/>
                <a:latin typeface="Arial" panose="020B0604020202020204" pitchFamily="34" charset="0"/>
              </a:rPr>
              <a:t>→</a:t>
            </a:r>
            <a:r>
              <a:rPr lang="en-US" dirty="0"/>
              <a:t> is the reflexive, transitive closure </a:t>
            </a:r>
            <a:r>
              <a:rPr lang="en-US" dirty="0">
                <a:solidFill>
                  <a:srgbClr val="202122"/>
                </a:solidFill>
                <a:latin typeface="Arial" panose="020B0604020202020204" pitchFamily="34" charset="0"/>
              </a:rPr>
              <a:t>→</a:t>
            </a:r>
            <a:r>
              <a:rPr lang="en-US" baseline="-25000" dirty="0">
                <a:solidFill>
                  <a:srgbClr val="202122"/>
                </a:solidFill>
                <a:latin typeface="Arial" panose="020B0604020202020204" pitchFamily="34" charset="0"/>
              </a:rPr>
              <a:t>1</a:t>
            </a:r>
            <a:r>
              <a:rPr lang="en-US" dirty="0">
                <a:solidFill>
                  <a:srgbClr val="202122"/>
                </a:solidFill>
                <a:latin typeface="Arial" panose="020B0604020202020204" pitchFamily="34" charset="0"/>
              </a:rPr>
              <a:t>*</a:t>
            </a:r>
            <a:r>
              <a:rPr lang="en-US" dirty="0"/>
              <a:t> of </a:t>
            </a:r>
            <a:r>
              <a:rPr lang="en-US" sz="1800" b="0" i="0" dirty="0">
                <a:solidFill>
                  <a:srgbClr val="202122"/>
                </a:solidFill>
                <a:effectLst/>
                <a:latin typeface="Arial" panose="020B0604020202020204" pitchFamily="34" charset="0"/>
              </a:rPr>
              <a:t>→</a:t>
            </a:r>
            <a:r>
              <a:rPr lang="en-US" sz="1800" b="0" i="0" baseline="-25000" dirty="0">
                <a:solidFill>
                  <a:srgbClr val="202122"/>
                </a:solidFill>
                <a:effectLst/>
                <a:latin typeface="Arial" panose="020B0604020202020204" pitchFamily="34" charset="0"/>
              </a:rPr>
              <a:t>1</a:t>
            </a:r>
            <a:r>
              <a:rPr lang="en-US" dirty="0"/>
              <a:t>?</a:t>
            </a:r>
          </a:p>
        </p:txBody>
      </p:sp>
      <p:sp>
        <p:nvSpPr>
          <p:cNvPr id="8" name="Rectangle: Rounded Corners 7">
            <a:extLst>
              <a:ext uri="{FF2B5EF4-FFF2-40B4-BE49-F238E27FC236}">
                <a16:creationId xmlns:a16="http://schemas.microsoft.com/office/drawing/2014/main" id="{6A326A3F-4AF6-4A68-8267-BDF3E7C3BC90}"/>
              </a:ext>
            </a:extLst>
          </p:cNvPr>
          <p:cNvSpPr/>
          <p:nvPr/>
        </p:nvSpPr>
        <p:spPr>
          <a:xfrm>
            <a:off x="8360457" y="5102942"/>
            <a:ext cx="3243485" cy="90685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a:t>Sometimes we write </a:t>
            </a:r>
            <a:r>
              <a:rPr lang="el-GR" dirty="0">
                <a:solidFill>
                  <a:srgbClr val="202122"/>
                </a:solidFill>
              </a:rPr>
              <a:t>α</a:t>
            </a:r>
            <a:r>
              <a:rPr lang="en-US" dirty="0">
                <a:solidFill>
                  <a:srgbClr val="202122"/>
                </a:solidFill>
              </a:rPr>
              <a:t> </a:t>
            </a:r>
            <a:r>
              <a:rPr lang="en-US" sz="1400" dirty="0">
                <a:solidFill>
                  <a:srgbClr val="202122"/>
                </a:solidFill>
                <a:latin typeface="Arial" panose="020B0604020202020204" pitchFamily="34" charset="0"/>
              </a:rPr>
              <a:t>→</a:t>
            </a:r>
            <a:r>
              <a:rPr lang="el-GR" sz="2000" baseline="30000" dirty="0"/>
              <a:t>Θ</a:t>
            </a:r>
            <a:r>
              <a:rPr lang="en-US" sz="2000" dirty="0">
                <a:solidFill>
                  <a:srgbClr val="202122"/>
                </a:solidFill>
              </a:rPr>
              <a:t> </a:t>
            </a:r>
            <a:r>
              <a:rPr lang="el-GR" dirty="0">
                <a:solidFill>
                  <a:srgbClr val="202122"/>
                </a:solidFill>
              </a:rPr>
              <a:t>β</a:t>
            </a:r>
            <a:r>
              <a:rPr lang="en-US" dirty="0">
                <a:solidFill>
                  <a:srgbClr val="202122"/>
                </a:solidFill>
              </a:rPr>
              <a:t> to emphasize this is with respect to a particular tile system</a:t>
            </a:r>
            <a:r>
              <a:rPr lang="el-GR" dirty="0"/>
              <a:t> Θ</a:t>
            </a:r>
            <a:r>
              <a:rPr lang="en-US" dirty="0">
                <a:solidFill>
                  <a:srgbClr val="202122"/>
                </a:solidFill>
              </a:rPr>
              <a:t>.</a:t>
            </a:r>
            <a:endParaRPr lang="en-US" dirty="0"/>
          </a:p>
        </p:txBody>
      </p:sp>
      <p:sp>
        <p:nvSpPr>
          <p:cNvPr id="2" name="Rectangle: Rounded Corners 1">
            <a:extLst>
              <a:ext uri="{FF2B5EF4-FFF2-40B4-BE49-F238E27FC236}">
                <a16:creationId xmlns:a16="http://schemas.microsoft.com/office/drawing/2014/main" id="{75AFB472-E1C2-48D8-8B8C-9B11DB578FE3}"/>
              </a:ext>
            </a:extLst>
          </p:cNvPr>
          <p:cNvSpPr/>
          <p:nvPr/>
        </p:nvSpPr>
        <p:spPr>
          <a:xfrm>
            <a:off x="9430252" y="1216019"/>
            <a:ext cx="2010295" cy="54971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Question</a:t>
            </a:r>
            <a:r>
              <a:rPr lang="en-US" dirty="0"/>
              <a:t>: If</a:t>
            </a:r>
            <a:r>
              <a:rPr lang="el-GR" sz="1800" dirty="0">
                <a:solidFill>
                  <a:srgbClr val="202122"/>
                </a:solidFill>
              </a:rPr>
              <a:t> α</a:t>
            </a:r>
            <a:r>
              <a:rPr lang="en-US" sz="1800" dirty="0">
                <a:solidFill>
                  <a:srgbClr val="202122"/>
                </a:solidFill>
              </a:rPr>
              <a:t> </a:t>
            </a:r>
            <a:r>
              <a:rPr lang="el-GR" sz="1800" dirty="0">
                <a:solidFill>
                  <a:srgbClr val="202122"/>
                </a:solidFill>
              </a:rPr>
              <a:t>⊑</a:t>
            </a:r>
            <a:r>
              <a:rPr lang="en-US" sz="1800" dirty="0">
                <a:solidFill>
                  <a:srgbClr val="202122"/>
                </a:solidFill>
              </a:rPr>
              <a:t> </a:t>
            </a:r>
            <a:r>
              <a:rPr lang="el-GR" sz="1800" dirty="0">
                <a:solidFill>
                  <a:srgbClr val="202122"/>
                </a:solidFill>
              </a:rPr>
              <a:t>β</a:t>
            </a:r>
            <a:r>
              <a:rPr lang="en-US" sz="1800" dirty="0">
                <a:solidFill>
                  <a:srgbClr val="202122"/>
                </a:solidFill>
              </a:rPr>
              <a:t>, </a:t>
            </a:r>
            <a:r>
              <a:rPr lang="en-US" dirty="0">
                <a:solidFill>
                  <a:srgbClr val="202122"/>
                </a:solidFill>
              </a:rPr>
              <a:t>can </a:t>
            </a:r>
            <a:r>
              <a:rPr lang="el-GR" sz="1800" dirty="0">
                <a:solidFill>
                  <a:srgbClr val="202122"/>
                </a:solidFill>
              </a:rPr>
              <a:t>α</a:t>
            </a:r>
            <a:r>
              <a:rPr lang="en-US" sz="1800" dirty="0">
                <a:solidFill>
                  <a:srgbClr val="202122"/>
                </a:solidFill>
              </a:rPr>
              <a:t> grow into </a:t>
            </a:r>
            <a:r>
              <a:rPr lang="el-GR" sz="1800" dirty="0">
                <a:solidFill>
                  <a:srgbClr val="202122"/>
                </a:solidFill>
              </a:rPr>
              <a:t>β</a:t>
            </a:r>
            <a:r>
              <a:rPr lang="en-US" dirty="0"/>
              <a:t>?</a:t>
            </a:r>
          </a:p>
        </p:txBody>
      </p:sp>
    </p:spTree>
    <p:extLst>
      <p:ext uri="{BB962C8B-B14F-4D97-AF65-F5344CB8AC3E}">
        <p14:creationId xmlns:p14="http://schemas.microsoft.com/office/powerpoint/2010/main" val="412690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fade">
                                      <p:cBhvr>
                                        <p:cTn id="62" dur="500"/>
                                        <p:tgtEl>
                                          <p:spTgt spid="6">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11" end="11"/>
                                            </p:txEl>
                                          </p:spTgt>
                                        </p:tgtEl>
                                        <p:attrNameLst>
                                          <p:attrName>style.visibility</p:attrName>
                                        </p:attrNameLst>
                                      </p:cBhvr>
                                      <p:to>
                                        <p:strVal val="visible"/>
                                      </p:to>
                                    </p:set>
                                    <p:animEffect transition="in" filter="fade">
                                      <p:cBhvr>
                                        <p:cTn id="67" dur="500"/>
                                        <p:tgtEl>
                                          <p:spTgt spid="6">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
                                            <p:txEl>
                                              <p:pRg st="12" end="12"/>
                                            </p:txEl>
                                          </p:spTgt>
                                        </p:tgtEl>
                                        <p:attrNameLst>
                                          <p:attrName>style.visibility</p:attrName>
                                        </p:attrNameLst>
                                      </p:cBhvr>
                                      <p:to>
                                        <p:strVal val="visible"/>
                                      </p:to>
                                    </p:set>
                                    <p:animEffect transition="in" filter="fade">
                                      <p:cBhvr>
                                        <p:cTn id="72" dur="500"/>
                                        <p:tgtEl>
                                          <p:spTgt spid="6">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
                                            <p:txEl>
                                              <p:pRg st="13" end="13"/>
                                            </p:txEl>
                                          </p:spTgt>
                                        </p:tgtEl>
                                        <p:attrNameLst>
                                          <p:attrName>style.visibility</p:attrName>
                                        </p:attrNameLst>
                                      </p:cBhvr>
                                      <p:to>
                                        <p:strVal val="visible"/>
                                      </p:to>
                                    </p:set>
                                    <p:animEffect transition="in" filter="fade">
                                      <p:cBhvr>
                                        <p:cTn id="82" dur="500"/>
                                        <p:tgtEl>
                                          <p:spTgt spid="6">
                                            <p:txEl>
                                              <p:pRg st="13" end="1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
                                            <p:txEl>
                                              <p:pRg st="14" end="14"/>
                                            </p:txEl>
                                          </p:spTgt>
                                        </p:tgtEl>
                                        <p:attrNameLst>
                                          <p:attrName>style.visibility</p:attrName>
                                        </p:attrNameLst>
                                      </p:cBhvr>
                                      <p:to>
                                        <p:strVal val="visible"/>
                                      </p:to>
                                    </p:set>
                                    <p:animEffect transition="in" filter="fade">
                                      <p:cBhvr>
                                        <p:cTn id="87"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D8388A-6F9B-4A80-BB8B-BF63121F2DB8}"/>
              </a:ext>
            </a:extLst>
          </p:cNvPr>
          <p:cNvSpPr>
            <a:spLocks noGrp="1"/>
          </p:cNvSpPr>
          <p:nvPr>
            <p:ph type="sldNum" sz="quarter" idx="12"/>
          </p:nvPr>
        </p:nvSpPr>
        <p:spPr/>
        <p:txBody>
          <a:bodyPr/>
          <a:lstStyle/>
          <a:p>
            <a:fld id="{DDDDC0DD-A20C-43E8-BBF5-AC705073E80B}" type="slidenum">
              <a:rPr lang="en-US" smtClean="0"/>
              <a:t>41</a:t>
            </a:fld>
            <a:endParaRPr lang="en-US"/>
          </a:p>
        </p:txBody>
      </p:sp>
      <p:sp>
        <p:nvSpPr>
          <p:cNvPr id="5" name="Title 4">
            <a:extLst>
              <a:ext uri="{FF2B5EF4-FFF2-40B4-BE49-F238E27FC236}">
                <a16:creationId xmlns:a16="http://schemas.microsoft.com/office/drawing/2014/main" id="{5EAC2E3B-9338-42E8-92BA-C705B893BBF6}"/>
              </a:ext>
            </a:extLst>
          </p:cNvPr>
          <p:cNvSpPr>
            <a:spLocks noGrp="1"/>
          </p:cNvSpPr>
          <p:nvPr>
            <p:ph type="title"/>
          </p:nvPr>
        </p:nvSpPr>
        <p:spPr>
          <a:xfrm>
            <a:off x="838200" y="365126"/>
            <a:ext cx="10515600" cy="723842"/>
          </a:xfrm>
        </p:spPr>
        <p:txBody>
          <a:bodyPr>
            <a:normAutofit/>
          </a:bodyPr>
          <a:lstStyle/>
          <a:p>
            <a:r>
              <a:rPr lang="en-US" sz="3600" dirty="0"/>
              <a:t>abstract Tile Assembly Model (</a:t>
            </a:r>
            <a:r>
              <a:rPr lang="en-US" sz="3600" dirty="0" err="1"/>
              <a:t>aTAM</a:t>
            </a:r>
            <a:r>
              <a:rPr lang="en-US" sz="3600" dirty="0"/>
              <a:t>), formal definition</a:t>
            </a:r>
          </a:p>
        </p:txBody>
      </p:sp>
      <p:sp>
        <p:nvSpPr>
          <p:cNvPr id="6" name="TextBox 5">
            <a:extLst>
              <a:ext uri="{FF2B5EF4-FFF2-40B4-BE49-F238E27FC236}">
                <a16:creationId xmlns:a16="http://schemas.microsoft.com/office/drawing/2014/main" id="{FD10CC92-C877-4F03-92CE-03921669F687}"/>
              </a:ext>
            </a:extLst>
          </p:cNvPr>
          <p:cNvSpPr txBox="1"/>
          <p:nvPr/>
        </p:nvSpPr>
        <p:spPr>
          <a:xfrm>
            <a:off x="247998" y="1088968"/>
            <a:ext cx="9236824" cy="492442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202122"/>
                </a:solidFill>
              </a:rPr>
              <a:t>Given tile system </a:t>
            </a:r>
            <a:r>
              <a:rPr lang="el-GR" sz="2000" dirty="0"/>
              <a:t>Θ</a:t>
            </a:r>
            <a:r>
              <a:rPr lang="en-US" sz="2000" dirty="0"/>
              <a:t> = (</a:t>
            </a:r>
            <a:r>
              <a:rPr lang="en-US" sz="2000" i="1" dirty="0"/>
              <a:t>T</a:t>
            </a:r>
            <a:r>
              <a:rPr lang="en-US" sz="2000" dirty="0"/>
              <a:t>,</a:t>
            </a:r>
            <a:r>
              <a:rPr lang="el-GR" sz="2000" dirty="0"/>
              <a:t>σ</a:t>
            </a:r>
            <a:r>
              <a:rPr lang="en-US" sz="2000" dirty="0"/>
              <a:t>,</a:t>
            </a:r>
            <a:r>
              <a:rPr lang="el-GR" sz="2000" dirty="0"/>
              <a:t>τ</a:t>
            </a:r>
            <a:r>
              <a:rPr lang="en-US" sz="2000" dirty="0"/>
              <a:t>), </a:t>
            </a:r>
            <a:r>
              <a:rPr lang="en-US" sz="2000" dirty="0">
                <a:solidFill>
                  <a:srgbClr val="202122"/>
                </a:solidFill>
              </a:rPr>
              <a:t>we say </a:t>
            </a:r>
            <a:r>
              <a:rPr lang="el-GR" sz="2000" dirty="0">
                <a:solidFill>
                  <a:srgbClr val="202122"/>
                </a:solidFill>
              </a:rPr>
              <a:t>α</a:t>
            </a:r>
            <a:r>
              <a:rPr lang="en-US" sz="2000" dirty="0">
                <a:solidFill>
                  <a:srgbClr val="202122"/>
                </a:solidFill>
              </a:rPr>
              <a:t> is </a:t>
            </a:r>
            <a:r>
              <a:rPr lang="en-US" sz="2000" b="1" dirty="0">
                <a:solidFill>
                  <a:srgbClr val="C00000"/>
                </a:solidFill>
              </a:rPr>
              <a:t>producible</a:t>
            </a:r>
            <a:r>
              <a:rPr lang="en-US" sz="2000" dirty="0">
                <a:solidFill>
                  <a:srgbClr val="202122"/>
                </a:solidFill>
              </a:rPr>
              <a:t> if </a:t>
            </a:r>
            <a:r>
              <a:rPr lang="el-GR" sz="2000" dirty="0"/>
              <a:t>σ</a:t>
            </a:r>
            <a:r>
              <a:rPr lang="en-US" sz="2000" dirty="0"/>
              <a:t> </a:t>
            </a:r>
            <a:r>
              <a:rPr lang="en-US" sz="2000" b="0" i="0" dirty="0">
                <a:solidFill>
                  <a:srgbClr val="202122"/>
                </a:solidFill>
                <a:effectLst/>
                <a:latin typeface="Arial" panose="020B0604020202020204" pitchFamily="34" charset="0"/>
              </a:rPr>
              <a:t>→ </a:t>
            </a:r>
            <a:r>
              <a:rPr lang="el-GR" sz="2000" dirty="0">
                <a:solidFill>
                  <a:srgbClr val="202122"/>
                </a:solidFill>
              </a:rPr>
              <a:t>α</a:t>
            </a:r>
            <a:r>
              <a:rPr lang="en-US" sz="2000" dirty="0">
                <a:solidFill>
                  <a:srgbClr val="202122"/>
                </a:solidFill>
              </a:rPr>
              <a:t>. </a:t>
            </a:r>
          </a:p>
          <a:p>
            <a:pPr marL="800100" lvl="1" indent="-342900">
              <a:buFont typeface="Arial" panose="020B0604020202020204" pitchFamily="34" charset="0"/>
              <a:buChar char="•"/>
            </a:pPr>
            <a:r>
              <a:rPr lang="en-US" dirty="0">
                <a:solidFill>
                  <a:srgbClr val="202122"/>
                </a:solidFill>
              </a:rPr>
              <a:t>Write A[</a:t>
            </a:r>
            <a:r>
              <a:rPr lang="el-GR" dirty="0"/>
              <a:t>Θ</a:t>
            </a:r>
            <a:r>
              <a:rPr lang="en-US" dirty="0">
                <a:solidFill>
                  <a:srgbClr val="202122"/>
                </a:solidFill>
              </a:rPr>
              <a:t>] to denote the set of all producible assemblies.</a:t>
            </a:r>
            <a:endParaRPr lang="en-US" sz="2000" dirty="0">
              <a:solidFill>
                <a:srgbClr val="202122"/>
              </a:solidFill>
            </a:endParaRPr>
          </a:p>
          <a:p>
            <a:pPr marL="342900" indent="-342900">
              <a:buFont typeface="Arial" panose="020B0604020202020204" pitchFamily="34" charset="0"/>
              <a:buChar char="•"/>
            </a:pPr>
            <a:r>
              <a:rPr lang="en-US" sz="2000" dirty="0">
                <a:solidFill>
                  <a:srgbClr val="202122"/>
                </a:solidFill>
              </a:rPr>
              <a:t>We say </a:t>
            </a:r>
            <a:r>
              <a:rPr lang="el-GR" sz="2000" dirty="0">
                <a:solidFill>
                  <a:srgbClr val="202122"/>
                </a:solidFill>
              </a:rPr>
              <a:t>α</a:t>
            </a:r>
            <a:r>
              <a:rPr lang="en-US" sz="2000" dirty="0">
                <a:solidFill>
                  <a:srgbClr val="202122"/>
                </a:solidFill>
              </a:rPr>
              <a:t> is </a:t>
            </a:r>
            <a:r>
              <a:rPr lang="en-US" sz="2000" b="1" dirty="0">
                <a:solidFill>
                  <a:srgbClr val="C00000"/>
                </a:solidFill>
              </a:rPr>
              <a:t>terminal</a:t>
            </a:r>
            <a:r>
              <a:rPr lang="en-US" sz="2000" dirty="0">
                <a:solidFill>
                  <a:srgbClr val="202122"/>
                </a:solidFill>
              </a:rPr>
              <a:t> if </a:t>
            </a:r>
            <a:r>
              <a:rPr lang="el-GR" sz="2000" dirty="0">
                <a:solidFill>
                  <a:srgbClr val="202122"/>
                </a:solidFill>
              </a:rPr>
              <a:t>α </a:t>
            </a:r>
            <a:r>
              <a:rPr lang="en-US" sz="2000" dirty="0">
                <a:solidFill>
                  <a:srgbClr val="202122"/>
                </a:solidFill>
              </a:rPr>
              <a:t>is stable and ∂</a:t>
            </a:r>
            <a:r>
              <a:rPr lang="el-GR" sz="2000" dirty="0">
                <a:solidFill>
                  <a:srgbClr val="202122"/>
                </a:solidFill>
              </a:rPr>
              <a:t>α</a:t>
            </a:r>
            <a:r>
              <a:rPr lang="en-US" sz="2000" dirty="0">
                <a:solidFill>
                  <a:srgbClr val="202122"/>
                </a:solidFill>
              </a:rPr>
              <a:t> = </a:t>
            </a:r>
            <a:r>
              <a:rPr lang="en-US" sz="2000" i="0" dirty="0">
                <a:solidFill>
                  <a:srgbClr val="202124"/>
                </a:solidFill>
                <a:effectLst/>
              </a:rPr>
              <a:t>∅. (</a:t>
            </a:r>
            <a:r>
              <a:rPr lang="en-US" sz="2000" i="1" dirty="0">
                <a:solidFill>
                  <a:srgbClr val="202124"/>
                </a:solidFill>
                <a:effectLst/>
              </a:rPr>
              <a:t>no tile can stably attach to it</a:t>
            </a:r>
            <a:r>
              <a:rPr lang="en-US" sz="2000" i="0" dirty="0">
                <a:solidFill>
                  <a:srgbClr val="202124"/>
                </a:solidFill>
                <a:effectLst/>
              </a:rPr>
              <a:t>)</a:t>
            </a:r>
          </a:p>
          <a:p>
            <a:pPr marL="800100" lvl="1" indent="-342900">
              <a:buFont typeface="Arial" panose="020B0604020202020204" pitchFamily="34" charset="0"/>
              <a:buChar char="•"/>
            </a:pPr>
            <a:r>
              <a:rPr lang="en-US" dirty="0">
                <a:solidFill>
                  <a:srgbClr val="202122"/>
                </a:solidFill>
              </a:rPr>
              <a:t>Write 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 </a:t>
            </a:r>
            <a:r>
              <a:rPr lang="en-US" sz="1800" dirty="0">
                <a:solidFill>
                  <a:srgbClr val="202122"/>
                </a:solidFill>
              </a:rPr>
              <a:t>⊆</a:t>
            </a:r>
            <a:r>
              <a:rPr lang="en-US" dirty="0">
                <a:solidFill>
                  <a:srgbClr val="202122"/>
                </a:solidFill>
              </a:rPr>
              <a:t> A[</a:t>
            </a:r>
            <a:r>
              <a:rPr lang="el-GR" dirty="0"/>
              <a:t>Θ</a:t>
            </a:r>
            <a:r>
              <a:rPr lang="en-US" dirty="0">
                <a:solidFill>
                  <a:srgbClr val="202122"/>
                </a:solidFill>
              </a:rPr>
              <a:t>] to denote the set of all producible, terminal assemblies.</a:t>
            </a:r>
            <a:endParaRPr lang="en-US" sz="2000" dirty="0">
              <a:solidFill>
                <a:srgbClr val="202122"/>
              </a:solidFill>
            </a:endParaRPr>
          </a:p>
          <a:p>
            <a:pPr marL="342900" indent="-342900">
              <a:buFont typeface="Arial" panose="020B0604020202020204" pitchFamily="34" charset="0"/>
              <a:buChar char="•"/>
            </a:pPr>
            <a:r>
              <a:rPr lang="en-US" sz="2000" i="0" dirty="0">
                <a:solidFill>
                  <a:srgbClr val="202124"/>
                </a:solidFill>
                <a:effectLst/>
              </a:rPr>
              <a:t>We say </a:t>
            </a:r>
            <a:r>
              <a:rPr lang="el-GR" sz="2000" dirty="0"/>
              <a:t>Θ</a:t>
            </a:r>
            <a:r>
              <a:rPr lang="en-US" sz="2000" dirty="0"/>
              <a:t> is </a:t>
            </a:r>
            <a:r>
              <a:rPr lang="en-US" sz="2000" b="1" dirty="0">
                <a:solidFill>
                  <a:srgbClr val="C00000"/>
                </a:solidFill>
              </a:rPr>
              <a:t>directed</a:t>
            </a:r>
            <a:r>
              <a:rPr lang="en-US" sz="2000" dirty="0"/>
              <a:t> (a.k.a., </a:t>
            </a:r>
            <a:r>
              <a:rPr lang="en-US" sz="2000" b="1" dirty="0">
                <a:solidFill>
                  <a:srgbClr val="C00000"/>
                </a:solidFill>
              </a:rPr>
              <a:t>deterministic</a:t>
            </a:r>
            <a:r>
              <a:rPr lang="en-US" sz="2000" dirty="0"/>
              <a:t>) if </a:t>
            </a:r>
          </a:p>
          <a:p>
            <a:pPr marL="800100" lvl="1" indent="-342900">
              <a:buFont typeface="Arial" panose="020B0604020202020204" pitchFamily="34" charset="0"/>
              <a:buChar char="•"/>
            </a:pPr>
            <a:r>
              <a:rPr lang="en-US" i="0" dirty="0">
                <a:solidFill>
                  <a:srgbClr val="202122"/>
                </a:solidFill>
                <a:effectLst/>
              </a:rPr>
              <a:t>|</a:t>
            </a:r>
            <a:r>
              <a:rPr lang="en-US" dirty="0">
                <a:solidFill>
                  <a:srgbClr val="202122"/>
                </a:solidFill>
              </a:rPr>
              <a:t>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a:t>
            </a:r>
            <a:r>
              <a:rPr lang="en-US" i="0" dirty="0">
                <a:solidFill>
                  <a:srgbClr val="202122"/>
                </a:solidFill>
                <a:effectLst/>
              </a:rPr>
              <a:t>| = 1. (</a:t>
            </a:r>
            <a:r>
              <a:rPr lang="en-US" i="1" dirty="0">
                <a:solidFill>
                  <a:srgbClr val="202122"/>
                </a:solidFill>
                <a:effectLst/>
              </a:rPr>
              <a:t>this is what we want it to mean: only one terminal producible assembly</a:t>
            </a:r>
            <a:r>
              <a:rPr lang="en-US" i="0" dirty="0">
                <a:solidFill>
                  <a:srgbClr val="202122"/>
                </a:solidFill>
                <a:effectLst/>
              </a:rPr>
              <a:t>)</a:t>
            </a:r>
          </a:p>
          <a:p>
            <a:pPr marL="800100" lvl="1" indent="-342900">
              <a:buFont typeface="Arial" panose="020B0604020202020204" pitchFamily="34" charset="0"/>
              <a:buChar char="•"/>
            </a:pPr>
            <a:r>
              <a:rPr lang="en-US" dirty="0">
                <a:solidFill>
                  <a:srgbClr val="202122"/>
                </a:solidFill>
              </a:rPr>
              <a:t>equivalently, </a:t>
            </a:r>
            <a:r>
              <a:rPr lang="en-US" dirty="0"/>
              <a:t>the partially ordered set (</a:t>
            </a:r>
            <a:r>
              <a:rPr lang="en-US" dirty="0">
                <a:solidFill>
                  <a:srgbClr val="202122"/>
                </a:solidFill>
              </a:rPr>
              <a:t>A[</a:t>
            </a:r>
            <a:r>
              <a:rPr lang="el-GR" dirty="0"/>
              <a:t>Θ</a:t>
            </a:r>
            <a:r>
              <a:rPr lang="en-US" dirty="0">
                <a:solidFill>
                  <a:srgbClr val="202122"/>
                </a:solidFill>
              </a:rPr>
              <a:t>], </a:t>
            </a:r>
            <a:r>
              <a:rPr lang="en-US" b="0" i="0" dirty="0">
                <a:solidFill>
                  <a:srgbClr val="202122"/>
                </a:solidFill>
                <a:effectLst/>
                <a:latin typeface="Arial" panose="020B0604020202020204" pitchFamily="34" charset="0"/>
              </a:rPr>
              <a:t>→</a:t>
            </a:r>
            <a:r>
              <a:rPr lang="en-US" dirty="0"/>
              <a:t>) is </a:t>
            </a:r>
            <a:r>
              <a:rPr lang="en-US" i="1" dirty="0"/>
              <a:t>directed</a:t>
            </a:r>
            <a:r>
              <a:rPr lang="en-US" dirty="0"/>
              <a:t>: for each </a:t>
            </a:r>
            <a:r>
              <a:rPr lang="el-GR" dirty="0">
                <a:solidFill>
                  <a:srgbClr val="202122"/>
                </a:solidFill>
              </a:rPr>
              <a:t>α</a:t>
            </a:r>
            <a:r>
              <a:rPr lang="en-US" dirty="0">
                <a:solidFill>
                  <a:srgbClr val="202122"/>
                </a:solidFill>
              </a:rPr>
              <a:t>,</a:t>
            </a:r>
            <a:r>
              <a:rPr lang="el-GR" dirty="0">
                <a:solidFill>
                  <a:srgbClr val="202122"/>
                </a:solidFill>
              </a:rPr>
              <a:t>β</a:t>
            </a:r>
            <a:r>
              <a:rPr lang="en-US" dirty="0">
                <a:solidFill>
                  <a:srgbClr val="202122"/>
                </a:solidFill>
              </a:rPr>
              <a:t> ∈ A[</a:t>
            </a:r>
            <a:r>
              <a:rPr lang="el-GR" dirty="0"/>
              <a:t>Θ</a:t>
            </a:r>
            <a:r>
              <a:rPr lang="en-US" dirty="0">
                <a:solidFill>
                  <a:srgbClr val="202122"/>
                </a:solidFill>
              </a:rPr>
              <a:t>], there exists </a:t>
            </a:r>
            <a:r>
              <a:rPr lang="el-GR" dirty="0">
                <a:solidFill>
                  <a:srgbClr val="202122"/>
                </a:solidFill>
              </a:rPr>
              <a:t>γ</a:t>
            </a:r>
            <a:r>
              <a:rPr lang="en-US" dirty="0">
                <a:solidFill>
                  <a:srgbClr val="202122"/>
                </a:solidFill>
              </a:rPr>
              <a:t> ∈ A[</a:t>
            </a:r>
            <a:r>
              <a:rPr lang="el-GR" dirty="0"/>
              <a:t>Θ</a:t>
            </a:r>
            <a:r>
              <a:rPr lang="en-US" dirty="0">
                <a:solidFill>
                  <a:srgbClr val="202122"/>
                </a:solidFill>
              </a:rPr>
              <a:t>] such that </a:t>
            </a:r>
            <a:r>
              <a:rPr lang="el-GR" dirty="0">
                <a:solidFill>
                  <a:srgbClr val="202122"/>
                </a:solidFill>
              </a:rPr>
              <a:t>α </a:t>
            </a:r>
            <a:r>
              <a:rPr lang="en-US" b="0" i="0" dirty="0">
                <a:solidFill>
                  <a:srgbClr val="202122"/>
                </a:solidFill>
                <a:effectLst/>
                <a:latin typeface="Arial" panose="020B0604020202020204" pitchFamily="34" charset="0"/>
              </a:rPr>
              <a:t>→ </a:t>
            </a:r>
            <a:r>
              <a:rPr lang="el-GR" dirty="0">
                <a:solidFill>
                  <a:srgbClr val="202122"/>
                </a:solidFill>
              </a:rPr>
              <a:t>γ</a:t>
            </a:r>
            <a:r>
              <a:rPr lang="en-US" dirty="0">
                <a:solidFill>
                  <a:srgbClr val="202122"/>
                </a:solidFill>
              </a:rPr>
              <a:t> and </a:t>
            </a:r>
            <a:r>
              <a:rPr lang="el-GR" dirty="0">
                <a:solidFill>
                  <a:srgbClr val="202122"/>
                </a:solidFill>
              </a:rPr>
              <a:t>β </a:t>
            </a:r>
            <a:r>
              <a:rPr lang="en-US" b="0" i="0" dirty="0">
                <a:solidFill>
                  <a:srgbClr val="202122"/>
                </a:solidFill>
                <a:effectLst/>
                <a:latin typeface="Arial" panose="020B0604020202020204" pitchFamily="34" charset="0"/>
              </a:rPr>
              <a:t>→ </a:t>
            </a:r>
            <a:r>
              <a:rPr lang="el-GR" dirty="0">
                <a:solidFill>
                  <a:srgbClr val="202122"/>
                </a:solidFill>
              </a:rPr>
              <a:t>γ</a:t>
            </a:r>
            <a:r>
              <a:rPr lang="en-US" dirty="0">
                <a:solidFill>
                  <a:srgbClr val="202122"/>
                </a:solidFill>
              </a:rPr>
              <a:t>.</a:t>
            </a:r>
          </a:p>
          <a:p>
            <a:pPr marL="800100" lvl="1" indent="-342900">
              <a:buFont typeface="Arial" panose="020B0604020202020204" pitchFamily="34" charset="0"/>
              <a:buChar char="•"/>
            </a:pPr>
            <a:r>
              <a:rPr lang="en-US" i="0" dirty="0">
                <a:solidFill>
                  <a:srgbClr val="202122"/>
                </a:solidFill>
                <a:effectLst/>
              </a:rPr>
              <a:t>equivalently, for all </a:t>
            </a:r>
            <a:r>
              <a:rPr lang="el-GR" sz="1800" dirty="0">
                <a:solidFill>
                  <a:srgbClr val="202122"/>
                </a:solidFill>
              </a:rPr>
              <a:t>α</a:t>
            </a:r>
            <a:r>
              <a:rPr lang="en-US" sz="1800" dirty="0">
                <a:solidFill>
                  <a:srgbClr val="202122"/>
                </a:solidFill>
              </a:rPr>
              <a:t>,</a:t>
            </a:r>
            <a:r>
              <a:rPr lang="el-GR" sz="1800" dirty="0">
                <a:solidFill>
                  <a:srgbClr val="202122"/>
                </a:solidFill>
              </a:rPr>
              <a:t>β</a:t>
            </a:r>
            <a:r>
              <a:rPr lang="en-US" sz="1800" dirty="0">
                <a:solidFill>
                  <a:srgbClr val="202122"/>
                </a:solidFill>
              </a:rPr>
              <a:t> ∈ A[</a:t>
            </a:r>
            <a:r>
              <a:rPr lang="el-GR" dirty="0"/>
              <a:t>Θ</a:t>
            </a:r>
            <a:r>
              <a:rPr lang="en-US" sz="1800" dirty="0">
                <a:solidFill>
                  <a:srgbClr val="202122"/>
                </a:solidFill>
              </a:rPr>
              <a:t>] and all </a:t>
            </a:r>
            <a:r>
              <a:rPr lang="en-US" sz="1800" i="1" dirty="0">
                <a:solidFill>
                  <a:srgbClr val="202122"/>
                </a:solidFill>
              </a:rPr>
              <a:t>p</a:t>
            </a:r>
            <a:r>
              <a:rPr lang="en-US" sz="1800" dirty="0">
                <a:solidFill>
                  <a:srgbClr val="202122"/>
                </a:solidFill>
              </a:rPr>
              <a:t> ∈ S</a:t>
            </a:r>
            <a:r>
              <a:rPr lang="el-GR" sz="1800" baseline="-25000" dirty="0">
                <a:solidFill>
                  <a:srgbClr val="202122"/>
                </a:solidFill>
              </a:rPr>
              <a:t>α</a:t>
            </a:r>
            <a:r>
              <a:rPr lang="en-US" sz="1800" dirty="0">
                <a:solidFill>
                  <a:srgbClr val="202122"/>
                </a:solidFill>
              </a:rPr>
              <a:t> </a:t>
            </a:r>
            <a:r>
              <a:rPr lang="en-US" b="0" i="0" dirty="0">
                <a:solidFill>
                  <a:srgbClr val="202124"/>
                </a:solidFill>
                <a:effectLst/>
                <a:latin typeface="Roboto"/>
              </a:rPr>
              <a:t>⋂ </a:t>
            </a:r>
            <a:r>
              <a:rPr lang="en-US" sz="1800" dirty="0">
                <a:solidFill>
                  <a:srgbClr val="202122"/>
                </a:solidFill>
              </a:rPr>
              <a:t>S</a:t>
            </a:r>
            <a:r>
              <a:rPr lang="el-GR" sz="1800" baseline="-25000" dirty="0">
                <a:solidFill>
                  <a:srgbClr val="202122"/>
                </a:solidFill>
              </a:rPr>
              <a:t>β</a:t>
            </a:r>
            <a:r>
              <a:rPr lang="en-US" sz="1800" dirty="0">
                <a:solidFill>
                  <a:srgbClr val="202122"/>
                </a:solidFill>
              </a:rPr>
              <a:t>, </a:t>
            </a:r>
            <a:r>
              <a:rPr lang="el-GR" sz="1800"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 </a:t>
            </a:r>
            <a:r>
              <a:rPr lang="el-GR" sz="1800" dirty="0">
                <a:solidFill>
                  <a:srgbClr val="202122"/>
                </a:solidFill>
              </a:rPr>
              <a:t>β</a:t>
            </a:r>
            <a:r>
              <a:rPr lang="en-US" sz="1800" dirty="0">
                <a:solidFill>
                  <a:srgbClr val="202122"/>
                </a:solidFill>
              </a:rPr>
              <a:t>(</a:t>
            </a:r>
            <a:r>
              <a:rPr lang="en-US" sz="1800" i="1" dirty="0">
                <a:solidFill>
                  <a:srgbClr val="202122"/>
                </a:solidFill>
              </a:rPr>
              <a:t>p</a:t>
            </a:r>
            <a:r>
              <a:rPr lang="en-US" sz="1800" dirty="0">
                <a:solidFill>
                  <a:srgbClr val="202122"/>
                </a:solidFill>
              </a:rPr>
              <a:t>).</a:t>
            </a:r>
          </a:p>
          <a:p>
            <a:pPr marL="342900" indent="-342900">
              <a:buFont typeface="Arial" panose="020B0604020202020204" pitchFamily="34" charset="0"/>
              <a:buChar char="•"/>
            </a:pPr>
            <a:r>
              <a:rPr lang="en-US" sz="2000" dirty="0">
                <a:solidFill>
                  <a:srgbClr val="202124"/>
                </a:solidFill>
                <a:effectLst/>
              </a:rPr>
              <a:t>Let </a:t>
            </a:r>
            <a:r>
              <a:rPr lang="en-US" sz="2000" i="1" dirty="0">
                <a:solidFill>
                  <a:srgbClr val="202124"/>
                </a:solidFill>
                <a:effectLst/>
              </a:rPr>
              <a:t>X</a:t>
            </a:r>
            <a:r>
              <a:rPr lang="en-US" sz="2000" dirty="0">
                <a:solidFill>
                  <a:srgbClr val="202124"/>
                </a:solidFill>
                <a:effectLst/>
              </a:rPr>
              <a:t> be a </a:t>
            </a:r>
            <a:r>
              <a:rPr lang="en-US" sz="2000" b="1" dirty="0">
                <a:solidFill>
                  <a:srgbClr val="C00000"/>
                </a:solidFill>
                <a:effectLst/>
              </a:rPr>
              <a:t>shape</a:t>
            </a:r>
            <a:r>
              <a:rPr lang="en-US" sz="2000" dirty="0">
                <a:solidFill>
                  <a:srgbClr val="202124"/>
                </a:solidFill>
                <a:effectLst/>
              </a:rPr>
              <a:t>, a connected subset of </a:t>
            </a:r>
            <a:r>
              <a:rPr lang="en-US" sz="2000" dirty="0"/>
              <a:t>ℤ</a:t>
            </a:r>
            <a:r>
              <a:rPr lang="en-US" sz="2000" baseline="30000" dirty="0"/>
              <a:t>2</a:t>
            </a:r>
            <a:r>
              <a:rPr lang="en-US" sz="2000" dirty="0">
                <a:solidFill>
                  <a:srgbClr val="202124"/>
                </a:solidFill>
                <a:effectLst/>
              </a:rPr>
              <a:t>. </a:t>
            </a:r>
            <a:r>
              <a:rPr lang="el-GR" sz="2000" dirty="0"/>
              <a:t>Θ</a:t>
            </a:r>
            <a:r>
              <a:rPr lang="en-US" sz="2000" dirty="0">
                <a:solidFill>
                  <a:srgbClr val="202124"/>
                </a:solidFill>
                <a:effectLst/>
              </a:rPr>
              <a:t> </a:t>
            </a:r>
            <a:r>
              <a:rPr lang="en-US" sz="2000" b="1" dirty="0">
                <a:solidFill>
                  <a:srgbClr val="C00000"/>
                </a:solidFill>
                <a:effectLst/>
              </a:rPr>
              <a:t>strictly self-assembles</a:t>
            </a:r>
            <a:r>
              <a:rPr lang="en-US" sz="2000" dirty="0">
                <a:solidFill>
                  <a:srgbClr val="202124"/>
                </a:solidFill>
                <a:effectLst/>
              </a:rPr>
              <a:t> </a:t>
            </a:r>
            <a:r>
              <a:rPr lang="en-US" sz="2000" i="1" dirty="0">
                <a:solidFill>
                  <a:srgbClr val="202124"/>
                </a:solidFill>
                <a:effectLst/>
              </a:rPr>
              <a:t>X</a:t>
            </a:r>
            <a:r>
              <a:rPr lang="en-US" sz="2000" dirty="0">
                <a:solidFill>
                  <a:srgbClr val="202124"/>
                </a:solidFill>
                <a:effectLst/>
              </a:rPr>
              <a:t> if, for all          </a:t>
            </a:r>
            <a:r>
              <a:rPr lang="el-GR" sz="1800" dirty="0">
                <a:solidFill>
                  <a:srgbClr val="202122"/>
                </a:solidFill>
              </a:rPr>
              <a:t>α</a:t>
            </a:r>
            <a:r>
              <a:rPr lang="en-US" sz="1800" dirty="0">
                <a:solidFill>
                  <a:srgbClr val="202122"/>
                </a:solidFill>
              </a:rPr>
              <a:t> ∈ A</a:t>
            </a:r>
            <a:r>
              <a:rPr lang="en-US" baseline="-25000" dirty="0">
                <a:solidFill>
                  <a:srgbClr val="202122"/>
                </a:solidFill>
              </a:rPr>
              <a:t>□</a:t>
            </a:r>
            <a:r>
              <a:rPr lang="en-US" sz="1800" dirty="0">
                <a:solidFill>
                  <a:srgbClr val="202122"/>
                </a:solidFill>
              </a:rPr>
              <a:t>[</a:t>
            </a:r>
            <a:r>
              <a:rPr lang="el-GR" dirty="0"/>
              <a:t>Θ</a:t>
            </a:r>
            <a:r>
              <a:rPr lang="en-US" sz="1800" dirty="0">
                <a:solidFill>
                  <a:srgbClr val="202122"/>
                </a:solidFill>
              </a:rPr>
              <a:t>], S</a:t>
            </a:r>
            <a:r>
              <a:rPr lang="el-GR" sz="1800" baseline="-25000" dirty="0">
                <a:solidFill>
                  <a:srgbClr val="202122"/>
                </a:solidFill>
              </a:rPr>
              <a:t>α</a:t>
            </a:r>
            <a:r>
              <a:rPr lang="en-US" sz="1800" dirty="0">
                <a:solidFill>
                  <a:srgbClr val="202122"/>
                </a:solidFill>
              </a:rPr>
              <a:t> = X. </a:t>
            </a:r>
            <a:r>
              <a:rPr lang="en-US" dirty="0">
                <a:solidFill>
                  <a:srgbClr val="202122"/>
                </a:solidFill>
              </a:rPr>
              <a:t>(</a:t>
            </a:r>
            <a:r>
              <a:rPr lang="en-US" sz="1800" i="1" dirty="0">
                <a:solidFill>
                  <a:srgbClr val="202122"/>
                </a:solidFill>
              </a:rPr>
              <a:t>every terminal producible assembly has shape X</a:t>
            </a:r>
            <a:r>
              <a:rPr lang="en-US" sz="1800" dirty="0">
                <a:solidFill>
                  <a:srgbClr val="202122"/>
                </a:solidFill>
              </a:rPr>
              <a:t>)</a:t>
            </a:r>
          </a:p>
          <a:p>
            <a:pPr marL="800100" lvl="1" indent="-342900">
              <a:buFont typeface="Arial" panose="020B0604020202020204" pitchFamily="34" charset="0"/>
              <a:buChar char="•"/>
            </a:pPr>
            <a:r>
              <a:rPr lang="en-US" dirty="0">
                <a:solidFill>
                  <a:srgbClr val="202122"/>
                </a:solidFill>
              </a:rPr>
              <a:t>Note </a:t>
            </a:r>
            <a:r>
              <a:rPr lang="en-US" i="1" dirty="0">
                <a:solidFill>
                  <a:srgbClr val="202122"/>
                </a:solidFill>
              </a:rPr>
              <a:t>X</a:t>
            </a:r>
            <a:r>
              <a:rPr lang="en-US" dirty="0">
                <a:solidFill>
                  <a:srgbClr val="202122"/>
                </a:solidFill>
              </a:rPr>
              <a:t> can be infinite.</a:t>
            </a:r>
          </a:p>
          <a:p>
            <a:pPr marL="800100" lvl="1" indent="-342900">
              <a:buFont typeface="Arial" panose="020B0604020202020204" pitchFamily="34" charset="0"/>
              <a:buChar char="•"/>
            </a:pPr>
            <a:r>
              <a:rPr lang="en-US" dirty="0">
                <a:solidFill>
                  <a:srgbClr val="202122"/>
                </a:solidFill>
              </a:rPr>
              <a:t>Example: strict self-assembly of entire second quadrant </a:t>
            </a:r>
            <a:r>
              <a:rPr lang="en-US" i="1" dirty="0">
                <a:solidFill>
                  <a:srgbClr val="202122"/>
                </a:solidFill>
              </a:rPr>
              <a:t>X</a:t>
            </a:r>
            <a:r>
              <a:rPr lang="en-US" dirty="0">
                <a:solidFill>
                  <a:srgbClr val="202122"/>
                </a:solidFill>
              </a:rPr>
              <a:t> = { (</a:t>
            </a:r>
            <a:r>
              <a:rPr lang="en-US" i="1" dirty="0" err="1">
                <a:solidFill>
                  <a:srgbClr val="202122"/>
                </a:solidFill>
              </a:rPr>
              <a:t>x</a:t>
            </a:r>
            <a:r>
              <a:rPr lang="en-US" dirty="0" err="1">
                <a:solidFill>
                  <a:srgbClr val="202122"/>
                </a:solidFill>
              </a:rPr>
              <a:t>,</a:t>
            </a:r>
            <a:r>
              <a:rPr lang="en-US" i="1" dirty="0" err="1">
                <a:solidFill>
                  <a:srgbClr val="202122"/>
                </a:solidFill>
              </a:rPr>
              <a:t>y</a:t>
            </a:r>
            <a:r>
              <a:rPr lang="en-US" dirty="0">
                <a:solidFill>
                  <a:srgbClr val="202122"/>
                </a:solidFill>
              </a:rPr>
              <a:t>) </a:t>
            </a:r>
            <a:r>
              <a:rPr lang="en-US" sz="1800" dirty="0">
                <a:solidFill>
                  <a:srgbClr val="202122"/>
                </a:solidFill>
              </a:rPr>
              <a:t>∈ </a:t>
            </a:r>
            <a:r>
              <a:rPr lang="en-US" sz="1800" dirty="0"/>
              <a:t>ℤ</a:t>
            </a:r>
            <a:r>
              <a:rPr lang="en-US" sz="1800" baseline="30000" dirty="0"/>
              <a:t>2 </a:t>
            </a:r>
            <a:r>
              <a:rPr lang="en-US" dirty="0">
                <a:solidFill>
                  <a:srgbClr val="202122"/>
                </a:solidFill>
              </a:rPr>
              <a:t>| </a:t>
            </a:r>
            <a:r>
              <a:rPr lang="en-US" i="1" dirty="0">
                <a:solidFill>
                  <a:srgbClr val="202122"/>
                </a:solidFill>
              </a:rPr>
              <a:t>x</a:t>
            </a:r>
            <a:r>
              <a:rPr lang="en-US" dirty="0">
                <a:solidFill>
                  <a:srgbClr val="202122"/>
                </a:solidFill>
              </a:rPr>
              <a:t> ≥ 0 and </a:t>
            </a:r>
            <a:r>
              <a:rPr lang="en-US" i="1" dirty="0">
                <a:solidFill>
                  <a:srgbClr val="202122"/>
                </a:solidFill>
              </a:rPr>
              <a:t>y</a:t>
            </a:r>
            <a:r>
              <a:rPr lang="en-US" dirty="0">
                <a:solidFill>
                  <a:srgbClr val="202122"/>
                </a:solidFill>
              </a:rPr>
              <a:t> ≤ 0 }</a:t>
            </a:r>
          </a:p>
          <a:p>
            <a:pPr marL="800100" lvl="1" indent="-342900">
              <a:buFont typeface="Arial" panose="020B0604020202020204" pitchFamily="34" charset="0"/>
              <a:buChar char="•"/>
            </a:pPr>
            <a:r>
              <a:rPr lang="en-US" dirty="0">
                <a:solidFill>
                  <a:srgbClr val="202122"/>
                </a:solidFill>
              </a:rPr>
              <a:t>Example of tile system </a:t>
            </a:r>
            <a:r>
              <a:rPr lang="el-GR" dirty="0"/>
              <a:t>Θ</a:t>
            </a:r>
            <a:r>
              <a:rPr lang="en-US" dirty="0">
                <a:solidFill>
                  <a:srgbClr val="202122"/>
                </a:solidFill>
              </a:rPr>
              <a:t> that does not strictly self-assemble any shape?</a:t>
            </a:r>
          </a:p>
          <a:p>
            <a:pPr marL="342900" indent="-342900">
              <a:buFont typeface="Arial" panose="020B0604020202020204" pitchFamily="34" charset="0"/>
              <a:buChar char="•"/>
            </a:pPr>
            <a:r>
              <a:rPr lang="en-US" dirty="0">
                <a:solidFill>
                  <a:srgbClr val="202122"/>
                </a:solidFill>
                <a:effectLst/>
              </a:rPr>
              <a:t>Let </a:t>
            </a:r>
            <a:r>
              <a:rPr lang="en-US" i="1" dirty="0">
                <a:solidFill>
                  <a:srgbClr val="202122"/>
                </a:solidFill>
                <a:effectLst/>
              </a:rPr>
              <a:t>X</a:t>
            </a:r>
            <a:r>
              <a:rPr lang="en-US" dirty="0">
                <a:solidFill>
                  <a:srgbClr val="202122"/>
                </a:solidFill>
                <a:effectLst/>
              </a:rPr>
              <a:t> </a:t>
            </a:r>
            <a:r>
              <a:rPr lang="en-US" dirty="0">
                <a:solidFill>
                  <a:srgbClr val="202122"/>
                </a:solidFill>
              </a:rPr>
              <a:t>⊆ </a:t>
            </a:r>
            <a:r>
              <a:rPr lang="en-US" dirty="0"/>
              <a:t>ℤ</a:t>
            </a:r>
            <a:r>
              <a:rPr lang="en-US" baseline="30000" dirty="0"/>
              <a:t>2</a:t>
            </a:r>
            <a:r>
              <a:rPr lang="en-US" dirty="0">
                <a:solidFill>
                  <a:srgbClr val="202122"/>
                </a:solidFill>
                <a:effectLst/>
              </a:rPr>
              <a:t>. </a:t>
            </a:r>
            <a:r>
              <a:rPr lang="el-GR" dirty="0"/>
              <a:t>Θ</a:t>
            </a:r>
            <a:r>
              <a:rPr lang="en-US" dirty="0">
                <a:solidFill>
                  <a:srgbClr val="202122"/>
                </a:solidFill>
                <a:effectLst/>
              </a:rPr>
              <a:t> </a:t>
            </a:r>
            <a:r>
              <a:rPr lang="en-US" b="1" dirty="0">
                <a:solidFill>
                  <a:srgbClr val="C00000"/>
                </a:solidFill>
                <a:effectLst/>
              </a:rPr>
              <a:t>weakly self-assembles</a:t>
            </a:r>
            <a:r>
              <a:rPr lang="en-US" dirty="0">
                <a:solidFill>
                  <a:srgbClr val="202122"/>
                </a:solidFill>
                <a:effectLst/>
              </a:rPr>
              <a:t> X if there is a subset </a:t>
            </a:r>
            <a:r>
              <a:rPr lang="en-US" i="1" dirty="0">
                <a:solidFill>
                  <a:srgbClr val="202122"/>
                </a:solidFill>
                <a:effectLst/>
              </a:rPr>
              <a:t>B</a:t>
            </a:r>
            <a:r>
              <a:rPr lang="en-US" dirty="0"/>
              <a:t> </a:t>
            </a:r>
            <a:r>
              <a:rPr lang="en-US" dirty="0">
                <a:solidFill>
                  <a:srgbClr val="202122"/>
                </a:solidFill>
              </a:rPr>
              <a:t>⊆ </a:t>
            </a:r>
            <a:r>
              <a:rPr lang="en-US" i="1" dirty="0"/>
              <a:t>T</a:t>
            </a:r>
            <a:r>
              <a:rPr lang="en-US" dirty="0"/>
              <a:t> (the “blue tiles”) such that, </a:t>
            </a:r>
            <a:r>
              <a:rPr lang="en-US" dirty="0">
                <a:solidFill>
                  <a:srgbClr val="202124"/>
                </a:solidFill>
                <a:effectLst/>
              </a:rPr>
              <a:t>for all </a:t>
            </a:r>
            <a:r>
              <a:rPr lang="el-GR" dirty="0">
                <a:solidFill>
                  <a:srgbClr val="202122"/>
                </a:solidFill>
              </a:rPr>
              <a:t>α</a:t>
            </a:r>
            <a:r>
              <a:rPr lang="en-US" dirty="0">
                <a:solidFill>
                  <a:srgbClr val="202122"/>
                </a:solidFill>
              </a:rPr>
              <a:t> ∈ 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 </a:t>
            </a:r>
            <a:r>
              <a:rPr lang="en-US" i="1" dirty="0">
                <a:solidFill>
                  <a:srgbClr val="202122"/>
                </a:solidFill>
              </a:rPr>
              <a:t>X</a:t>
            </a:r>
            <a:r>
              <a:rPr lang="en-US" dirty="0">
                <a:solidFill>
                  <a:srgbClr val="202122"/>
                </a:solidFill>
              </a:rPr>
              <a:t> = </a:t>
            </a:r>
            <a:r>
              <a:rPr lang="el-GR" dirty="0">
                <a:solidFill>
                  <a:srgbClr val="202122"/>
                </a:solidFill>
              </a:rPr>
              <a:t>α</a:t>
            </a:r>
            <a:r>
              <a:rPr lang="en-US" baseline="30000" dirty="0">
                <a:solidFill>
                  <a:srgbClr val="202122"/>
                </a:solidFill>
              </a:rPr>
              <a:t>–1</a:t>
            </a:r>
            <a:r>
              <a:rPr lang="en-US" dirty="0">
                <a:solidFill>
                  <a:srgbClr val="202122"/>
                </a:solidFill>
              </a:rPr>
              <a:t>(</a:t>
            </a:r>
            <a:r>
              <a:rPr lang="en-US" i="1" dirty="0">
                <a:solidFill>
                  <a:srgbClr val="202122"/>
                </a:solidFill>
              </a:rPr>
              <a:t>B</a:t>
            </a:r>
            <a:r>
              <a:rPr lang="en-US" dirty="0">
                <a:solidFill>
                  <a:srgbClr val="202122"/>
                </a:solidFill>
              </a:rPr>
              <a:t>). (</a:t>
            </a:r>
            <a:r>
              <a:rPr lang="en-US" i="1" dirty="0">
                <a:solidFill>
                  <a:srgbClr val="202122"/>
                </a:solidFill>
              </a:rPr>
              <a:t>every terminal producible assembly puts blue tiles exactly on X</a:t>
            </a:r>
            <a:r>
              <a:rPr lang="en-US" dirty="0">
                <a:solidFill>
                  <a:srgbClr val="202122"/>
                </a:solidFill>
              </a:rPr>
              <a:t>.)</a:t>
            </a:r>
          </a:p>
          <a:p>
            <a:pPr marL="800100" lvl="1" indent="-342900">
              <a:buFont typeface="Arial" panose="020B0604020202020204" pitchFamily="34" charset="0"/>
              <a:buChar char="•"/>
            </a:pPr>
            <a:r>
              <a:rPr lang="en-US" dirty="0">
                <a:solidFill>
                  <a:srgbClr val="202122"/>
                </a:solidFill>
                <a:effectLst/>
              </a:rPr>
              <a:t>example: weak self-assembly of the discrete </a:t>
            </a:r>
            <a:r>
              <a:rPr lang="en-US" dirty="0" err="1">
                <a:solidFill>
                  <a:srgbClr val="202122"/>
                </a:solidFill>
                <a:effectLst/>
              </a:rPr>
              <a:t>Sierpinski</a:t>
            </a:r>
            <a:r>
              <a:rPr lang="en-US" dirty="0">
                <a:solidFill>
                  <a:srgbClr val="202122"/>
                </a:solidFill>
                <a:effectLst/>
              </a:rPr>
              <a:t> triangle.</a:t>
            </a:r>
            <a:endParaRPr lang="en-US" dirty="0">
              <a:solidFill>
                <a:srgbClr val="202122"/>
              </a:solidFill>
            </a:endParaRPr>
          </a:p>
        </p:txBody>
      </p:sp>
      <p:pic>
        <p:nvPicPr>
          <p:cNvPr id="8" name="Picture 7">
            <a:extLst>
              <a:ext uri="{FF2B5EF4-FFF2-40B4-BE49-F238E27FC236}">
                <a16:creationId xmlns:a16="http://schemas.microsoft.com/office/drawing/2014/main" id="{173B0678-D87E-46E1-878F-022BF7A3B353}"/>
              </a:ext>
            </a:extLst>
          </p:cNvPr>
          <p:cNvPicPr>
            <a:picLocks noChangeAspect="1"/>
          </p:cNvPicPr>
          <p:nvPr/>
        </p:nvPicPr>
        <p:blipFill>
          <a:blip r:embed="rId2"/>
          <a:stretch>
            <a:fillRect/>
          </a:stretch>
        </p:blipFill>
        <p:spPr>
          <a:xfrm>
            <a:off x="9484822" y="3620974"/>
            <a:ext cx="2648989" cy="2694427"/>
          </a:xfrm>
          <a:prstGeom prst="rect">
            <a:avLst/>
          </a:prstGeom>
        </p:spPr>
      </p:pic>
    </p:spTree>
    <p:extLst>
      <p:ext uri="{BB962C8B-B14F-4D97-AF65-F5344CB8AC3E}">
        <p14:creationId xmlns:p14="http://schemas.microsoft.com/office/powerpoint/2010/main" val="234212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xEl>
                                              <p:pRg st="11" end="11"/>
                                            </p:txEl>
                                          </p:spTgt>
                                        </p:tgtEl>
                                        <p:attrNameLst>
                                          <p:attrName>style.visibility</p:attrName>
                                        </p:attrNameLst>
                                      </p:cBhvr>
                                      <p:to>
                                        <p:strVal val="visible"/>
                                      </p:to>
                                    </p:set>
                                    <p:animEffect transition="in" filter="fade">
                                      <p:cBhvr>
                                        <p:cTn id="60" dur="500"/>
                                        <p:tgtEl>
                                          <p:spTgt spid="6">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fade">
                                      <p:cBhvr>
                                        <p:cTn id="65" dur="500"/>
                                        <p:tgtEl>
                                          <p:spTgt spid="6">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xEl>
                                              <p:pRg st="13" end="13"/>
                                            </p:txEl>
                                          </p:spTgt>
                                        </p:tgtEl>
                                        <p:attrNameLst>
                                          <p:attrName>style.visibility</p:attrName>
                                        </p:attrNameLst>
                                      </p:cBhvr>
                                      <p:to>
                                        <p:strVal val="visible"/>
                                      </p:to>
                                    </p:set>
                                    <p:animEffect transition="in" filter="fade">
                                      <p:cBhvr>
                                        <p:cTn id="70"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9B6B-1B90-4495-B518-1F37BFF120C3}"/>
              </a:ext>
            </a:extLst>
          </p:cNvPr>
          <p:cNvSpPr>
            <a:spLocks noGrp="1"/>
          </p:cNvSpPr>
          <p:nvPr>
            <p:ph type="title"/>
          </p:nvPr>
        </p:nvSpPr>
        <p:spPr/>
        <p:txBody>
          <a:bodyPr/>
          <a:lstStyle/>
          <a:p>
            <a:r>
              <a:rPr lang="en-US" dirty="0"/>
              <a:t>Basic stability result</a:t>
            </a:r>
          </a:p>
        </p:txBody>
      </p:sp>
      <p:sp>
        <p:nvSpPr>
          <p:cNvPr id="4" name="Slide Number Placeholder 3">
            <a:extLst>
              <a:ext uri="{FF2B5EF4-FFF2-40B4-BE49-F238E27FC236}">
                <a16:creationId xmlns:a16="http://schemas.microsoft.com/office/drawing/2014/main" id="{B2AA1935-6CFB-4412-B844-056DE17E23BC}"/>
              </a:ext>
            </a:extLst>
          </p:cNvPr>
          <p:cNvSpPr>
            <a:spLocks noGrp="1"/>
          </p:cNvSpPr>
          <p:nvPr>
            <p:ph type="sldNum" sz="quarter" idx="12"/>
          </p:nvPr>
        </p:nvSpPr>
        <p:spPr/>
        <p:txBody>
          <a:bodyPr/>
          <a:lstStyle/>
          <a:p>
            <a:fld id="{DDDDC0DD-A20C-43E8-BBF5-AC705073E80B}" type="slidenum">
              <a:rPr lang="en-US" smtClean="0"/>
              <a:t>42</a:t>
            </a:fld>
            <a:endParaRPr lang="en-US"/>
          </a:p>
        </p:txBody>
      </p:sp>
      <p:sp>
        <p:nvSpPr>
          <p:cNvPr id="5" name="Rectangle: Rounded Corners 4">
            <a:extLst>
              <a:ext uri="{FF2B5EF4-FFF2-40B4-BE49-F238E27FC236}">
                <a16:creationId xmlns:a16="http://schemas.microsoft.com/office/drawing/2014/main" id="{EAFDA2C1-EC4D-4615-9980-BF7B3CFD9DEB}"/>
              </a:ext>
            </a:extLst>
          </p:cNvPr>
          <p:cNvSpPr/>
          <p:nvPr/>
        </p:nvSpPr>
        <p:spPr>
          <a:xfrm>
            <a:off x="838200" y="2048453"/>
            <a:ext cx="6043352" cy="74814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a:t>Observation</a:t>
            </a:r>
            <a:r>
              <a:rPr lang="en-US" dirty="0"/>
              <a:t>: Let </a:t>
            </a:r>
            <a:r>
              <a:rPr lang="el-GR" sz="1800" dirty="0">
                <a:solidFill>
                  <a:srgbClr val="202122"/>
                </a:solidFill>
              </a:rPr>
              <a:t>α</a:t>
            </a:r>
            <a:r>
              <a:rPr lang="en-US" sz="1800" dirty="0">
                <a:solidFill>
                  <a:srgbClr val="202122"/>
                </a:solidFill>
              </a:rPr>
              <a:t> </a:t>
            </a:r>
            <a:r>
              <a:rPr lang="el-GR" sz="1800" dirty="0">
                <a:solidFill>
                  <a:srgbClr val="202122"/>
                </a:solidFill>
              </a:rPr>
              <a:t>⊑</a:t>
            </a:r>
            <a:r>
              <a:rPr lang="en-US" sz="1800" dirty="0">
                <a:solidFill>
                  <a:srgbClr val="202122"/>
                </a:solidFill>
              </a:rPr>
              <a:t> </a:t>
            </a:r>
            <a:r>
              <a:rPr lang="el-GR" sz="1800" dirty="0">
                <a:solidFill>
                  <a:srgbClr val="202122"/>
                </a:solidFill>
              </a:rPr>
              <a:t>β</a:t>
            </a:r>
            <a:r>
              <a:rPr lang="en-US" sz="1800" dirty="0">
                <a:solidFill>
                  <a:srgbClr val="202122"/>
                </a:solidFill>
              </a:rPr>
              <a:t> be stable assemblies and </a:t>
            </a:r>
            <a:r>
              <a:rPr lang="en-US" sz="1800" i="1" dirty="0">
                <a:solidFill>
                  <a:srgbClr val="202122"/>
                </a:solidFill>
              </a:rPr>
              <a:t>p</a:t>
            </a:r>
            <a:r>
              <a:rPr lang="en-US" sz="1800" dirty="0">
                <a:solidFill>
                  <a:srgbClr val="202122"/>
                </a:solidFill>
              </a:rPr>
              <a:t> ∈ </a:t>
            </a:r>
            <a:r>
              <a:rPr lang="en-US" sz="1800" dirty="0"/>
              <a:t>ℤ</a:t>
            </a:r>
            <a:r>
              <a:rPr lang="en-US" sz="1800" baseline="30000" dirty="0"/>
              <a:t>2 </a:t>
            </a:r>
            <a:r>
              <a:rPr lang="en-US" sz="1800" dirty="0"/>
              <a:t>\ S</a:t>
            </a:r>
            <a:r>
              <a:rPr lang="el-GR" sz="1800" baseline="-25000" dirty="0">
                <a:solidFill>
                  <a:srgbClr val="202122"/>
                </a:solidFill>
              </a:rPr>
              <a:t>β</a:t>
            </a:r>
            <a:r>
              <a:rPr lang="en-US" sz="1800" dirty="0">
                <a:solidFill>
                  <a:srgbClr val="202122"/>
                </a:solidFill>
              </a:rPr>
              <a:t> such that </a:t>
            </a:r>
            <a:r>
              <a:rPr lang="el-GR" dirty="0">
                <a:solidFill>
                  <a:srgbClr val="202122"/>
                </a:solidFill>
              </a:rPr>
              <a:t>α</a:t>
            </a:r>
            <a:r>
              <a:rPr lang="en-US" dirty="0">
                <a:solidFill>
                  <a:srgbClr val="202122"/>
                </a:solidFill>
              </a:rPr>
              <a:t> + (</a:t>
            </a:r>
            <a:r>
              <a:rPr lang="en-US" i="1" dirty="0" err="1">
                <a:solidFill>
                  <a:srgbClr val="202122"/>
                </a:solidFill>
              </a:rPr>
              <a:t>p</a:t>
            </a:r>
            <a:r>
              <a:rPr lang="en-US" dirty="0" err="1"/>
              <a:t>↦</a:t>
            </a:r>
            <a:r>
              <a:rPr lang="en-US" i="1" dirty="0" err="1"/>
              <a:t>t</a:t>
            </a:r>
            <a:r>
              <a:rPr lang="en-US" dirty="0">
                <a:solidFill>
                  <a:srgbClr val="202122"/>
                </a:solidFill>
              </a:rPr>
              <a:t>) is stable</a:t>
            </a:r>
            <a:r>
              <a:rPr lang="en-US" sz="1800" dirty="0">
                <a:solidFill>
                  <a:srgbClr val="202122"/>
                </a:solidFill>
              </a:rPr>
              <a:t>. Then </a:t>
            </a:r>
            <a:r>
              <a:rPr lang="el-GR" sz="1800" dirty="0">
                <a:solidFill>
                  <a:srgbClr val="202122"/>
                </a:solidFill>
              </a:rPr>
              <a:t>β</a:t>
            </a:r>
            <a:r>
              <a:rPr lang="en-US" dirty="0">
                <a:solidFill>
                  <a:srgbClr val="202122"/>
                </a:solidFill>
              </a:rPr>
              <a:t> + (</a:t>
            </a:r>
            <a:r>
              <a:rPr lang="en-US" i="1" dirty="0" err="1">
                <a:solidFill>
                  <a:srgbClr val="202122"/>
                </a:solidFill>
              </a:rPr>
              <a:t>p</a:t>
            </a:r>
            <a:r>
              <a:rPr lang="en-US" dirty="0" err="1"/>
              <a:t>↦</a:t>
            </a:r>
            <a:r>
              <a:rPr lang="en-US" i="1" dirty="0" err="1"/>
              <a:t>t</a:t>
            </a:r>
            <a:r>
              <a:rPr lang="en-US" dirty="0">
                <a:solidFill>
                  <a:srgbClr val="202122"/>
                </a:solidFill>
              </a:rPr>
              <a:t>) is also stable.</a:t>
            </a:r>
            <a:endParaRPr lang="en-US" dirty="0"/>
          </a:p>
        </p:txBody>
      </p:sp>
      <p:sp>
        <p:nvSpPr>
          <p:cNvPr id="6" name="Rectangle: Rounded Corners 5">
            <a:extLst>
              <a:ext uri="{FF2B5EF4-FFF2-40B4-BE49-F238E27FC236}">
                <a16:creationId xmlns:a16="http://schemas.microsoft.com/office/drawing/2014/main" id="{B18748D6-24C0-4239-A969-B8533F891D99}"/>
              </a:ext>
            </a:extLst>
          </p:cNvPr>
          <p:cNvSpPr/>
          <p:nvPr/>
        </p:nvSpPr>
        <p:spPr>
          <a:xfrm>
            <a:off x="838200" y="3628187"/>
            <a:ext cx="6043352" cy="2654626"/>
          </a:xfrm>
          <a:prstGeom prst="roundRect">
            <a:avLst>
              <a:gd name="adj" fmla="val 8917"/>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b="1" dirty="0"/>
              <a:t>Proof</a:t>
            </a:r>
            <a:r>
              <a:rPr lang="en-US" dirty="0"/>
              <a:t>: </a:t>
            </a:r>
          </a:p>
          <a:p>
            <a:pPr marL="342900" indent="-342900" algn="just">
              <a:buFont typeface="+mj-lt"/>
              <a:buAutoNum type="arabicPeriod"/>
            </a:pPr>
            <a:r>
              <a:rPr lang="en-US" dirty="0"/>
              <a:t>Since </a:t>
            </a:r>
            <a:r>
              <a:rPr lang="el-GR" sz="1800" dirty="0">
                <a:solidFill>
                  <a:srgbClr val="202122"/>
                </a:solidFill>
              </a:rPr>
              <a:t>β</a:t>
            </a:r>
            <a:r>
              <a:rPr lang="en-US" sz="1800" dirty="0">
                <a:solidFill>
                  <a:srgbClr val="202122"/>
                </a:solidFill>
              </a:rPr>
              <a:t> is stable and glue strengths are nonnegative, the only </a:t>
            </a:r>
            <a:r>
              <a:rPr lang="en-US" sz="1800" i="1" dirty="0">
                <a:solidFill>
                  <a:srgbClr val="202122"/>
                </a:solidFill>
              </a:rPr>
              <a:t>potentially</a:t>
            </a:r>
            <a:r>
              <a:rPr lang="en-US" sz="1800" dirty="0">
                <a:solidFill>
                  <a:srgbClr val="202122"/>
                </a:solidFill>
              </a:rPr>
              <a:t> unstable cut is ({</a:t>
            </a:r>
            <a:r>
              <a:rPr lang="en-US" sz="1800" i="1" dirty="0">
                <a:solidFill>
                  <a:srgbClr val="202122"/>
                </a:solidFill>
              </a:rPr>
              <a:t>p</a:t>
            </a:r>
            <a:r>
              <a:rPr lang="en-US" sz="1800" dirty="0">
                <a:solidFill>
                  <a:srgbClr val="202122"/>
                </a:solidFill>
              </a:rPr>
              <a:t>},S</a:t>
            </a:r>
            <a:r>
              <a:rPr lang="el-GR" sz="1800" baseline="-25000" dirty="0">
                <a:solidFill>
                  <a:srgbClr val="202122"/>
                </a:solidFill>
              </a:rPr>
              <a:t>β</a:t>
            </a:r>
            <a:r>
              <a:rPr lang="en-US" sz="1800" dirty="0">
                <a:solidFill>
                  <a:srgbClr val="202122"/>
                </a:solidFill>
              </a:rPr>
              <a:t>). </a:t>
            </a:r>
          </a:p>
          <a:p>
            <a:pPr marL="342900" indent="-342900" algn="just">
              <a:buFont typeface="+mj-lt"/>
              <a:buAutoNum type="arabicPeriod"/>
            </a:pPr>
            <a:r>
              <a:rPr lang="en-US" sz="1800" dirty="0">
                <a:solidFill>
                  <a:srgbClr val="202122"/>
                </a:solidFill>
              </a:rPr>
              <a:t>But: </a:t>
            </a:r>
          </a:p>
          <a:p>
            <a:pPr marL="800100" lvl="1" indent="-342900" algn="just">
              <a:buFont typeface="+mj-lt"/>
              <a:buAutoNum type="arabicPeriod"/>
            </a:pPr>
            <a:r>
              <a:rPr lang="el-GR" dirty="0">
                <a:solidFill>
                  <a:srgbClr val="202122"/>
                </a:solidFill>
              </a:rPr>
              <a:t>α</a:t>
            </a:r>
            <a:r>
              <a:rPr lang="en-US"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β</a:t>
            </a:r>
            <a:r>
              <a:rPr lang="en-US" dirty="0">
                <a:solidFill>
                  <a:srgbClr val="202122"/>
                </a:solidFill>
              </a:rPr>
              <a:t>,</a:t>
            </a:r>
          </a:p>
          <a:p>
            <a:pPr marL="800100" lvl="1" indent="-342900" algn="just">
              <a:buFont typeface="+mj-lt"/>
              <a:buAutoNum type="arabicPeriod"/>
            </a:pPr>
            <a:r>
              <a:rPr lang="el-GR" dirty="0">
                <a:solidFill>
                  <a:srgbClr val="202122"/>
                </a:solidFill>
              </a:rPr>
              <a:t>α</a:t>
            </a:r>
            <a:r>
              <a:rPr lang="en-US" dirty="0">
                <a:solidFill>
                  <a:srgbClr val="202122"/>
                </a:solidFill>
              </a:rPr>
              <a:t> + (</a:t>
            </a:r>
            <a:r>
              <a:rPr lang="en-US" i="1" dirty="0" err="1">
                <a:solidFill>
                  <a:srgbClr val="202122"/>
                </a:solidFill>
              </a:rPr>
              <a:t>p</a:t>
            </a:r>
            <a:r>
              <a:rPr lang="en-US" dirty="0" err="1"/>
              <a:t>↦</a:t>
            </a:r>
            <a:r>
              <a:rPr lang="en-US" i="1" dirty="0" err="1"/>
              <a:t>t</a:t>
            </a:r>
            <a:r>
              <a:rPr lang="en-US" dirty="0">
                <a:solidFill>
                  <a:srgbClr val="202122"/>
                </a:solidFill>
              </a:rPr>
              <a:t>) is stable, </a:t>
            </a:r>
          </a:p>
          <a:p>
            <a:pPr marL="800100" lvl="1" indent="-342900" algn="just">
              <a:buFont typeface="+mj-lt"/>
              <a:buAutoNum type="arabicPeriod"/>
            </a:pPr>
            <a:r>
              <a:rPr lang="en-US" dirty="0">
                <a:solidFill>
                  <a:srgbClr val="202122"/>
                </a:solidFill>
              </a:rPr>
              <a:t>compared to α, β only has extra tiles on the other side of the cut (</a:t>
            </a:r>
            <a:r>
              <a:rPr lang="en-US" i="1" dirty="0" err="1">
                <a:solidFill>
                  <a:srgbClr val="202122"/>
                </a:solidFill>
              </a:rPr>
              <a:t>t</a:t>
            </a:r>
            <a:r>
              <a:rPr lang="en-US" dirty="0" err="1">
                <a:solidFill>
                  <a:srgbClr val="202122"/>
                </a:solidFill>
              </a:rPr>
              <a:t>,S</a:t>
            </a:r>
            <a:r>
              <a:rPr lang="el-GR" baseline="-25000" dirty="0">
                <a:solidFill>
                  <a:srgbClr val="202122"/>
                </a:solidFill>
              </a:rPr>
              <a:t>β</a:t>
            </a:r>
            <a:r>
              <a:rPr lang="en-US" dirty="0">
                <a:solidFill>
                  <a:srgbClr val="202122"/>
                </a:solidFill>
              </a:rPr>
              <a:t>).</a:t>
            </a:r>
          </a:p>
          <a:p>
            <a:pPr marL="800100" lvl="1" indent="-342900" algn="just">
              <a:buFont typeface="+mj-lt"/>
              <a:buAutoNum type="arabicPeriod"/>
            </a:pPr>
            <a:r>
              <a:rPr lang="en-US" dirty="0">
                <a:solidFill>
                  <a:srgbClr val="202122"/>
                </a:solidFill>
              </a:rPr>
              <a:t>so the cut (</a:t>
            </a:r>
            <a:r>
              <a:rPr lang="en-US" i="1" dirty="0" err="1">
                <a:solidFill>
                  <a:srgbClr val="202122"/>
                </a:solidFill>
              </a:rPr>
              <a:t>t</a:t>
            </a:r>
            <a:r>
              <a:rPr lang="en-US" dirty="0" err="1">
                <a:solidFill>
                  <a:srgbClr val="202122"/>
                </a:solidFill>
              </a:rPr>
              <a:t>,S</a:t>
            </a:r>
            <a:r>
              <a:rPr lang="el-GR" baseline="-25000" dirty="0">
                <a:solidFill>
                  <a:srgbClr val="202122"/>
                </a:solidFill>
              </a:rPr>
              <a:t>β</a:t>
            </a:r>
            <a:r>
              <a:rPr lang="en-US" dirty="0">
                <a:solidFill>
                  <a:srgbClr val="202122"/>
                </a:solidFill>
              </a:rPr>
              <a:t>) is also stable. </a:t>
            </a:r>
            <a:r>
              <a:rPr lang="en-US" b="1" dirty="0">
                <a:solidFill>
                  <a:srgbClr val="202122"/>
                </a:solidFill>
              </a:rPr>
              <a:t>QED</a:t>
            </a:r>
            <a:endParaRPr lang="en-US" b="1" dirty="0"/>
          </a:p>
        </p:txBody>
      </p:sp>
      <p:sp>
        <p:nvSpPr>
          <p:cNvPr id="7" name="Rectangle: Rounded Corners 6">
            <a:extLst>
              <a:ext uri="{FF2B5EF4-FFF2-40B4-BE49-F238E27FC236}">
                <a16:creationId xmlns:a16="http://schemas.microsoft.com/office/drawing/2014/main" id="{3BE546EC-3DEA-4D38-BB51-A1C70CC67B17}"/>
              </a:ext>
            </a:extLst>
          </p:cNvPr>
          <p:cNvSpPr/>
          <p:nvPr/>
        </p:nvSpPr>
        <p:spPr>
          <a:xfrm>
            <a:off x="7672646" y="2048453"/>
            <a:ext cx="3376354" cy="1027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b="1" dirty="0"/>
              <a:t>Intuition</a:t>
            </a:r>
            <a:r>
              <a:rPr lang="en-US" dirty="0"/>
              <a:t>: if a tile can attach to </a:t>
            </a:r>
            <a:r>
              <a:rPr lang="el-GR" sz="1800" dirty="0">
                <a:solidFill>
                  <a:srgbClr val="202122"/>
                </a:solidFill>
              </a:rPr>
              <a:t>α</a:t>
            </a:r>
            <a:r>
              <a:rPr lang="en-US" sz="1800" dirty="0">
                <a:solidFill>
                  <a:srgbClr val="202122"/>
                </a:solidFill>
              </a:rPr>
              <a:t>, it can attach in the presence of extra tiles on </a:t>
            </a:r>
            <a:r>
              <a:rPr lang="el-GR" dirty="0">
                <a:solidFill>
                  <a:srgbClr val="202122"/>
                </a:solidFill>
              </a:rPr>
              <a:t>α</a:t>
            </a:r>
            <a:r>
              <a:rPr lang="en-US" sz="1800" dirty="0">
                <a:solidFill>
                  <a:srgbClr val="202122"/>
                </a:solidFill>
              </a:rPr>
              <a:t>.</a:t>
            </a:r>
            <a:endParaRPr lang="en-US" dirty="0"/>
          </a:p>
        </p:txBody>
      </p:sp>
      <p:grpSp>
        <p:nvGrpSpPr>
          <p:cNvPr id="41" name="Group 40">
            <a:extLst>
              <a:ext uri="{FF2B5EF4-FFF2-40B4-BE49-F238E27FC236}">
                <a16:creationId xmlns:a16="http://schemas.microsoft.com/office/drawing/2014/main" id="{C9C43530-9113-4585-BF6B-2B994079BFF1}"/>
              </a:ext>
            </a:extLst>
          </p:cNvPr>
          <p:cNvGrpSpPr/>
          <p:nvPr/>
        </p:nvGrpSpPr>
        <p:grpSpPr>
          <a:xfrm>
            <a:off x="7514764" y="3407112"/>
            <a:ext cx="1932594" cy="2717554"/>
            <a:chOff x="7524749" y="3806622"/>
            <a:chExt cx="1932594" cy="2717554"/>
          </a:xfrm>
        </p:grpSpPr>
        <p:sp>
          <p:nvSpPr>
            <p:cNvPr id="17" name="TextBox 16">
              <a:extLst>
                <a:ext uri="{FF2B5EF4-FFF2-40B4-BE49-F238E27FC236}">
                  <a16:creationId xmlns:a16="http://schemas.microsoft.com/office/drawing/2014/main" id="{6B8C416C-02DB-4960-AC2A-3D29DBB1236E}"/>
                </a:ext>
              </a:extLst>
            </p:cNvPr>
            <p:cNvSpPr txBox="1"/>
            <p:nvPr/>
          </p:nvSpPr>
          <p:spPr>
            <a:xfrm>
              <a:off x="7596186" y="3806622"/>
              <a:ext cx="1085851" cy="369332"/>
            </a:xfrm>
            <a:prstGeom prst="rect">
              <a:avLst/>
            </a:prstGeom>
            <a:noFill/>
          </p:spPr>
          <p:txBody>
            <a:bodyPr wrap="square">
              <a:spAutoFit/>
            </a:bodyPr>
            <a:lstStyle/>
            <a:p>
              <a:r>
                <a:rPr lang="en-US" sz="1800" dirty="0">
                  <a:solidFill>
                    <a:srgbClr val="202122"/>
                  </a:solidFill>
                </a:rPr>
                <a:t>example: </a:t>
              </a:r>
              <a:endParaRPr lang="en-US" dirty="0"/>
            </a:p>
          </p:txBody>
        </p:sp>
        <p:sp>
          <p:nvSpPr>
            <p:cNvPr id="19" name="TextBox 18">
              <a:extLst>
                <a:ext uri="{FF2B5EF4-FFF2-40B4-BE49-F238E27FC236}">
                  <a16:creationId xmlns:a16="http://schemas.microsoft.com/office/drawing/2014/main" id="{1EEFD7BA-2D15-4C36-B742-9ED9AA30FF54}"/>
                </a:ext>
              </a:extLst>
            </p:cNvPr>
            <p:cNvSpPr txBox="1"/>
            <p:nvPr/>
          </p:nvSpPr>
          <p:spPr>
            <a:xfrm>
              <a:off x="7977186" y="4191358"/>
              <a:ext cx="323850" cy="369332"/>
            </a:xfrm>
            <a:prstGeom prst="rect">
              <a:avLst/>
            </a:prstGeom>
            <a:noFill/>
          </p:spPr>
          <p:txBody>
            <a:bodyPr wrap="square">
              <a:spAutoFit/>
            </a:bodyPr>
            <a:lstStyle/>
            <a:p>
              <a:r>
                <a:rPr lang="el-GR" sz="1800" dirty="0">
                  <a:solidFill>
                    <a:srgbClr val="202122"/>
                  </a:solidFill>
                </a:rPr>
                <a:t>α</a:t>
              </a:r>
              <a:endParaRPr lang="en-US" dirty="0"/>
            </a:p>
          </p:txBody>
        </p:sp>
        <p:grpSp>
          <p:nvGrpSpPr>
            <p:cNvPr id="39" name="Group 38">
              <a:extLst>
                <a:ext uri="{FF2B5EF4-FFF2-40B4-BE49-F238E27FC236}">
                  <a16:creationId xmlns:a16="http://schemas.microsoft.com/office/drawing/2014/main" id="{4E6F8F43-BA4F-4D83-B4C1-0121D05F7CB0}"/>
                </a:ext>
              </a:extLst>
            </p:cNvPr>
            <p:cNvGrpSpPr/>
            <p:nvPr/>
          </p:nvGrpSpPr>
          <p:grpSpPr>
            <a:xfrm>
              <a:off x="7524749" y="4580811"/>
              <a:ext cx="1228726" cy="1228725"/>
              <a:chOff x="7524749" y="4580811"/>
              <a:chExt cx="1228726" cy="1228725"/>
            </a:xfrm>
          </p:grpSpPr>
          <p:sp>
            <p:nvSpPr>
              <p:cNvPr id="3" name="Rectangle 2">
                <a:extLst>
                  <a:ext uri="{FF2B5EF4-FFF2-40B4-BE49-F238E27FC236}">
                    <a16:creationId xmlns:a16="http://schemas.microsoft.com/office/drawing/2014/main" id="{0C6BBB98-4576-4407-A7EA-CD368498BC89}"/>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9185FAF-0146-4AEF-B1FA-0374EE906B33}"/>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9335CC9F-F6B8-4F11-A4C0-5C09AE6AA7E8}"/>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F7E5603E-2ED7-41B5-8DD6-AB902CA8D54D}"/>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0C6EF472-5CE6-43FA-A534-014FE339988C}"/>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F7D01D39-D38B-40E0-AF41-F358860F6DE6}"/>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6A85CEAA-D96C-487B-9226-C165C6BBADF2}"/>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2E61B4DD-4970-4BAF-AA12-D57C3945DD8F}"/>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Rectangle 29">
                <a:extLst>
                  <a:ext uri="{FF2B5EF4-FFF2-40B4-BE49-F238E27FC236}">
                    <a16:creationId xmlns:a16="http://schemas.microsoft.com/office/drawing/2014/main" id="{981A270C-8F2F-4246-A3CA-B16306C9DB45}"/>
                  </a:ext>
                </a:extLst>
              </p:cNvPr>
              <p:cNvSpPr/>
              <p:nvPr/>
            </p:nvSpPr>
            <p:spPr>
              <a:xfrm>
                <a:off x="8517562" y="5399961"/>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0FA7BA1-8BE8-4958-A2F9-7A5F9B101E27}"/>
                  </a:ext>
                </a:extLst>
              </p:cNvPr>
              <p:cNvSpPr/>
              <p:nvPr/>
            </p:nvSpPr>
            <p:spPr>
              <a:xfrm>
                <a:off x="8343900" y="5568172"/>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EBF47FE8-D393-4232-9349-A22D4058BC27}"/>
                </a:ext>
              </a:extLst>
            </p:cNvPr>
            <p:cNvGrpSpPr/>
            <p:nvPr/>
          </p:nvGrpSpPr>
          <p:grpSpPr>
            <a:xfrm>
              <a:off x="8974616" y="6041449"/>
              <a:ext cx="482727" cy="482727"/>
              <a:chOff x="8785098" y="5693522"/>
              <a:chExt cx="482727" cy="482727"/>
            </a:xfrm>
          </p:grpSpPr>
          <p:sp>
            <p:nvSpPr>
              <p:cNvPr id="33" name="Rectangle 32">
                <a:extLst>
                  <a:ext uri="{FF2B5EF4-FFF2-40B4-BE49-F238E27FC236}">
                    <a16:creationId xmlns:a16="http://schemas.microsoft.com/office/drawing/2014/main" id="{A9646525-B676-446D-96C6-97884CAC1DF8}"/>
                  </a:ext>
                </a:extLst>
              </p:cNvPr>
              <p:cNvSpPr/>
              <p:nvPr/>
            </p:nvSpPr>
            <p:spPr>
              <a:xfrm>
                <a:off x="8858250" y="5766674"/>
                <a:ext cx="409575" cy="4095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i="1" dirty="0"/>
                  <a:t>t</a:t>
                </a:r>
              </a:p>
            </p:txBody>
          </p:sp>
          <p:sp>
            <p:nvSpPr>
              <p:cNvPr id="34" name="Rectangle 33">
                <a:extLst>
                  <a:ext uri="{FF2B5EF4-FFF2-40B4-BE49-F238E27FC236}">
                    <a16:creationId xmlns:a16="http://schemas.microsoft.com/office/drawing/2014/main" id="{072B1423-50F1-46B0-9408-B7E47CAA40EB}"/>
                  </a:ext>
                </a:extLst>
              </p:cNvPr>
              <p:cNvSpPr/>
              <p:nvPr/>
            </p:nvSpPr>
            <p:spPr>
              <a:xfrm>
                <a:off x="9026461" y="5693522"/>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DDD249B-828A-4158-BF18-F0BAFAEE1C4B}"/>
                  </a:ext>
                </a:extLst>
              </p:cNvPr>
              <p:cNvSpPr/>
              <p:nvPr/>
            </p:nvSpPr>
            <p:spPr>
              <a:xfrm>
                <a:off x="8785098" y="5934885"/>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Arrow Connector 37">
              <a:extLst>
                <a:ext uri="{FF2B5EF4-FFF2-40B4-BE49-F238E27FC236}">
                  <a16:creationId xmlns:a16="http://schemas.microsoft.com/office/drawing/2014/main" id="{C0191CC9-9166-483B-AC1A-F215CC8E7D24}"/>
                </a:ext>
              </a:extLst>
            </p:cNvPr>
            <p:cNvCxnSpPr/>
            <p:nvPr/>
          </p:nvCxnSpPr>
          <p:spPr>
            <a:xfrm flipH="1" flipV="1">
              <a:off x="8637587" y="5735998"/>
              <a:ext cx="358024" cy="3436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B1D6332-6974-4CD9-B56D-C21D5899FB43}"/>
                </a:ext>
              </a:extLst>
            </p:cNvPr>
            <p:cNvSpPr txBox="1"/>
            <p:nvPr/>
          </p:nvSpPr>
          <p:spPr>
            <a:xfrm>
              <a:off x="8407486" y="5420082"/>
              <a:ext cx="323850" cy="369332"/>
            </a:xfrm>
            <a:prstGeom prst="rect">
              <a:avLst/>
            </a:prstGeom>
            <a:noFill/>
          </p:spPr>
          <p:txBody>
            <a:bodyPr wrap="square">
              <a:spAutoFit/>
            </a:bodyPr>
            <a:lstStyle/>
            <a:p>
              <a:r>
                <a:rPr lang="en-US" sz="1800" i="1" dirty="0">
                  <a:solidFill>
                    <a:srgbClr val="202122"/>
                  </a:solidFill>
                </a:rPr>
                <a:t>p</a:t>
              </a:r>
              <a:endParaRPr lang="en-US" i="1" dirty="0"/>
            </a:p>
          </p:txBody>
        </p:sp>
      </p:grpSp>
      <p:grpSp>
        <p:nvGrpSpPr>
          <p:cNvPr id="42" name="Group 41">
            <a:extLst>
              <a:ext uri="{FF2B5EF4-FFF2-40B4-BE49-F238E27FC236}">
                <a16:creationId xmlns:a16="http://schemas.microsoft.com/office/drawing/2014/main" id="{72193644-0BD3-4DE5-B4A4-C589EB853CA8}"/>
              </a:ext>
            </a:extLst>
          </p:cNvPr>
          <p:cNvGrpSpPr/>
          <p:nvPr/>
        </p:nvGrpSpPr>
        <p:grpSpPr>
          <a:xfrm>
            <a:off x="9028249" y="3725724"/>
            <a:ext cx="2636646" cy="2405292"/>
            <a:chOff x="6795297" y="4125234"/>
            <a:chExt cx="2636646" cy="2405292"/>
          </a:xfrm>
        </p:grpSpPr>
        <p:sp>
          <p:nvSpPr>
            <p:cNvPr id="44" name="TextBox 43">
              <a:extLst>
                <a:ext uri="{FF2B5EF4-FFF2-40B4-BE49-F238E27FC236}">
                  <a16:creationId xmlns:a16="http://schemas.microsoft.com/office/drawing/2014/main" id="{E759EAE8-10EC-40CD-AF04-94260AC69233}"/>
                </a:ext>
              </a:extLst>
            </p:cNvPr>
            <p:cNvSpPr txBox="1"/>
            <p:nvPr/>
          </p:nvSpPr>
          <p:spPr>
            <a:xfrm>
              <a:off x="7977187" y="4125234"/>
              <a:ext cx="323850" cy="369332"/>
            </a:xfrm>
            <a:prstGeom prst="rect">
              <a:avLst/>
            </a:prstGeom>
            <a:noFill/>
          </p:spPr>
          <p:txBody>
            <a:bodyPr wrap="square">
              <a:spAutoFit/>
            </a:bodyPr>
            <a:lstStyle/>
            <a:p>
              <a:r>
                <a:rPr lang="el-GR" sz="1800" dirty="0">
                  <a:solidFill>
                    <a:srgbClr val="202122"/>
                  </a:solidFill>
                </a:rPr>
                <a:t>β</a:t>
              </a:r>
              <a:endParaRPr lang="en-US" dirty="0"/>
            </a:p>
          </p:txBody>
        </p:sp>
        <p:grpSp>
          <p:nvGrpSpPr>
            <p:cNvPr id="45" name="Group 44">
              <a:extLst>
                <a:ext uri="{FF2B5EF4-FFF2-40B4-BE49-F238E27FC236}">
                  <a16:creationId xmlns:a16="http://schemas.microsoft.com/office/drawing/2014/main" id="{DF21CE03-42B8-46B0-A14E-50F247799F87}"/>
                </a:ext>
              </a:extLst>
            </p:cNvPr>
            <p:cNvGrpSpPr/>
            <p:nvPr/>
          </p:nvGrpSpPr>
          <p:grpSpPr>
            <a:xfrm>
              <a:off x="7524749" y="4170545"/>
              <a:ext cx="1638301" cy="2048566"/>
              <a:chOff x="7524749" y="4170545"/>
              <a:chExt cx="1638301" cy="2048566"/>
            </a:xfrm>
          </p:grpSpPr>
          <p:sp>
            <p:nvSpPr>
              <p:cNvPr id="52" name="Rectangle 51">
                <a:extLst>
                  <a:ext uri="{FF2B5EF4-FFF2-40B4-BE49-F238E27FC236}">
                    <a16:creationId xmlns:a16="http://schemas.microsoft.com/office/drawing/2014/main" id="{C093DD20-C0FE-4759-8774-4293115FA2CB}"/>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B9FC5789-E6B7-4731-9B36-5C9EED2BB5EF}"/>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4" name="Rectangle 53">
                <a:extLst>
                  <a:ext uri="{FF2B5EF4-FFF2-40B4-BE49-F238E27FC236}">
                    <a16:creationId xmlns:a16="http://schemas.microsoft.com/office/drawing/2014/main" id="{B4DE38FA-043F-4D32-ABD8-4E0105494CA4}"/>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5" name="Rectangle 54">
                <a:extLst>
                  <a:ext uri="{FF2B5EF4-FFF2-40B4-BE49-F238E27FC236}">
                    <a16:creationId xmlns:a16="http://schemas.microsoft.com/office/drawing/2014/main" id="{C235FA64-D755-4135-B9A6-6D4AA2BF820A}"/>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6" name="Rectangle 55">
                <a:extLst>
                  <a:ext uri="{FF2B5EF4-FFF2-40B4-BE49-F238E27FC236}">
                    <a16:creationId xmlns:a16="http://schemas.microsoft.com/office/drawing/2014/main" id="{76BAE01C-0559-4793-97E4-A7B2B49D9E25}"/>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C4A5FA04-9FDB-4B11-84D6-B047E3A507DC}"/>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8" name="Rectangle 57">
                <a:extLst>
                  <a:ext uri="{FF2B5EF4-FFF2-40B4-BE49-F238E27FC236}">
                    <a16:creationId xmlns:a16="http://schemas.microsoft.com/office/drawing/2014/main" id="{54D7F248-F603-4E2A-A8A0-F406112398A6}"/>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43AF066A-5137-42F7-AD85-AC9D5769DFD7}"/>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84C65841-20BD-4B33-9AED-5A2D55FBABDA}"/>
                  </a:ext>
                </a:extLst>
              </p:cNvPr>
              <p:cNvSpPr/>
              <p:nvPr/>
            </p:nvSpPr>
            <p:spPr>
              <a:xfrm>
                <a:off x="8517562" y="5399961"/>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B964C16-E824-407B-B922-3F3924CE40A6}"/>
                  </a:ext>
                </a:extLst>
              </p:cNvPr>
              <p:cNvSpPr/>
              <p:nvPr/>
            </p:nvSpPr>
            <p:spPr>
              <a:xfrm>
                <a:off x="8343900" y="5568172"/>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DABB0C4-482B-4781-ABD8-CD5D1F9C0546}"/>
                  </a:ext>
                </a:extLst>
              </p:cNvPr>
              <p:cNvSpPr/>
              <p:nvPr/>
            </p:nvSpPr>
            <p:spPr>
              <a:xfrm>
                <a:off x="8753475" y="458081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C711A6EE-C7E9-42D7-AD0E-E165539A2A58}"/>
                  </a:ext>
                </a:extLst>
              </p:cNvPr>
              <p:cNvSpPr/>
              <p:nvPr/>
            </p:nvSpPr>
            <p:spPr>
              <a:xfrm>
                <a:off x="8753475" y="499120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4" name="Rectangle 63">
                <a:extLst>
                  <a:ext uri="{FF2B5EF4-FFF2-40B4-BE49-F238E27FC236}">
                    <a16:creationId xmlns:a16="http://schemas.microsoft.com/office/drawing/2014/main" id="{AA01093D-27DA-48D6-810F-19FF95855F89}"/>
                  </a:ext>
                </a:extLst>
              </p:cNvPr>
              <p:cNvSpPr/>
              <p:nvPr/>
            </p:nvSpPr>
            <p:spPr>
              <a:xfrm>
                <a:off x="8753475" y="539996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F862E6E7-27F2-4E30-84D8-53787AA83B4A}"/>
                  </a:ext>
                </a:extLst>
              </p:cNvPr>
              <p:cNvSpPr/>
              <p:nvPr/>
            </p:nvSpPr>
            <p:spPr>
              <a:xfrm>
                <a:off x="8343900" y="417054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3CF92D5F-088C-4075-8FC4-F09CD9795A05}"/>
                  </a:ext>
                </a:extLst>
              </p:cNvPr>
              <p:cNvSpPr/>
              <p:nvPr/>
            </p:nvSpPr>
            <p:spPr>
              <a:xfrm>
                <a:off x="7934325"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7" name="Rectangle 66">
                <a:extLst>
                  <a:ext uri="{FF2B5EF4-FFF2-40B4-BE49-F238E27FC236}">
                    <a16:creationId xmlns:a16="http://schemas.microsoft.com/office/drawing/2014/main" id="{A61746EE-425C-479B-9EEB-17A57E2D9D53}"/>
                  </a:ext>
                </a:extLst>
              </p:cNvPr>
              <p:cNvSpPr/>
              <p:nvPr/>
            </p:nvSpPr>
            <p:spPr>
              <a:xfrm>
                <a:off x="7524749"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37AC1F55-BD5C-4FAA-96CD-DFAAB60F3D53}"/>
                  </a:ext>
                </a:extLst>
              </p:cNvPr>
              <p:cNvSpPr/>
              <p:nvPr/>
            </p:nvSpPr>
            <p:spPr>
              <a:xfrm>
                <a:off x="8750391" y="4172047"/>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ECD9BDCF-D1C3-4BF6-A02E-C13E97FE29D4}"/>
                </a:ext>
              </a:extLst>
            </p:cNvPr>
            <p:cNvGrpSpPr/>
            <p:nvPr/>
          </p:nvGrpSpPr>
          <p:grpSpPr>
            <a:xfrm>
              <a:off x="8949216" y="6049387"/>
              <a:ext cx="482727" cy="481139"/>
              <a:chOff x="8759698" y="5701460"/>
              <a:chExt cx="482727" cy="481139"/>
            </a:xfrm>
          </p:grpSpPr>
          <p:sp>
            <p:nvSpPr>
              <p:cNvPr id="49" name="Rectangle 48">
                <a:extLst>
                  <a:ext uri="{FF2B5EF4-FFF2-40B4-BE49-F238E27FC236}">
                    <a16:creationId xmlns:a16="http://schemas.microsoft.com/office/drawing/2014/main" id="{1A0C750A-5C8D-4D52-BA5B-F9332D6191D0}"/>
                  </a:ext>
                </a:extLst>
              </p:cNvPr>
              <p:cNvSpPr/>
              <p:nvPr/>
            </p:nvSpPr>
            <p:spPr>
              <a:xfrm>
                <a:off x="8832850" y="5773024"/>
                <a:ext cx="409575" cy="40957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i="1" dirty="0"/>
                  <a:t>t</a:t>
                </a:r>
              </a:p>
            </p:txBody>
          </p:sp>
          <p:sp>
            <p:nvSpPr>
              <p:cNvPr id="50" name="Rectangle 49">
                <a:extLst>
                  <a:ext uri="{FF2B5EF4-FFF2-40B4-BE49-F238E27FC236}">
                    <a16:creationId xmlns:a16="http://schemas.microsoft.com/office/drawing/2014/main" id="{CB0E3931-5D8F-4579-B9C7-065ACDF7D4E3}"/>
                  </a:ext>
                </a:extLst>
              </p:cNvPr>
              <p:cNvSpPr/>
              <p:nvPr/>
            </p:nvSpPr>
            <p:spPr>
              <a:xfrm>
                <a:off x="9001061" y="5701460"/>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F9AFDBA-E4F8-4ADB-95B2-24CEFB206626}"/>
                  </a:ext>
                </a:extLst>
              </p:cNvPr>
              <p:cNvSpPr/>
              <p:nvPr/>
            </p:nvSpPr>
            <p:spPr>
              <a:xfrm>
                <a:off x="8759698" y="5934885"/>
                <a:ext cx="73152"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Arrow Connector 46">
              <a:extLst>
                <a:ext uri="{FF2B5EF4-FFF2-40B4-BE49-F238E27FC236}">
                  <a16:creationId xmlns:a16="http://schemas.microsoft.com/office/drawing/2014/main" id="{36B564EA-34FF-4D30-9457-DFACC14F81BF}"/>
                </a:ext>
              </a:extLst>
            </p:cNvPr>
            <p:cNvCxnSpPr/>
            <p:nvPr/>
          </p:nvCxnSpPr>
          <p:spPr>
            <a:xfrm flipH="1" flipV="1">
              <a:off x="8612187" y="5742348"/>
              <a:ext cx="358024" cy="34361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36F0F07B-C62B-4D13-B8EC-2101AF3D7124}"/>
                </a:ext>
              </a:extLst>
            </p:cNvPr>
            <p:cNvSpPr txBox="1"/>
            <p:nvPr/>
          </p:nvSpPr>
          <p:spPr>
            <a:xfrm>
              <a:off x="8407486" y="5420082"/>
              <a:ext cx="323850" cy="369332"/>
            </a:xfrm>
            <a:prstGeom prst="rect">
              <a:avLst/>
            </a:prstGeom>
            <a:noFill/>
          </p:spPr>
          <p:txBody>
            <a:bodyPr wrap="square">
              <a:spAutoFit/>
            </a:bodyPr>
            <a:lstStyle/>
            <a:p>
              <a:r>
                <a:rPr lang="en-US" sz="1800" i="1" dirty="0">
                  <a:solidFill>
                    <a:srgbClr val="202122"/>
                  </a:solidFill>
                </a:rPr>
                <a:t>p</a:t>
              </a:r>
              <a:endParaRPr lang="en-US" i="1" dirty="0"/>
            </a:p>
          </p:txBody>
        </p:sp>
        <p:sp>
          <p:nvSpPr>
            <p:cNvPr id="71" name="TextBox 70">
              <a:extLst>
                <a:ext uri="{FF2B5EF4-FFF2-40B4-BE49-F238E27FC236}">
                  <a16:creationId xmlns:a16="http://schemas.microsoft.com/office/drawing/2014/main" id="{3EF2FD6E-ECF9-4325-8940-638A6418651F}"/>
                </a:ext>
              </a:extLst>
            </p:cNvPr>
            <p:cNvSpPr txBox="1"/>
            <p:nvPr/>
          </p:nvSpPr>
          <p:spPr>
            <a:xfrm>
              <a:off x="6795297" y="4763130"/>
              <a:ext cx="639753" cy="646331"/>
            </a:xfrm>
            <a:prstGeom prst="rect">
              <a:avLst/>
            </a:prstGeom>
            <a:noFill/>
          </p:spPr>
          <p:txBody>
            <a:bodyPr wrap="square">
              <a:spAutoFit/>
            </a:bodyPr>
            <a:lstStyle/>
            <a:p>
              <a:r>
                <a:rPr lang="en-US" sz="3600" b="0" i="0" dirty="0">
                  <a:solidFill>
                    <a:srgbClr val="202122"/>
                  </a:solidFill>
                  <a:effectLst/>
                  <a:latin typeface="Arial" panose="020B0604020202020204" pitchFamily="34" charset="0"/>
                </a:rPr>
                <a:t>⇒</a:t>
              </a:r>
              <a:endParaRPr lang="en-US" sz="3600" dirty="0"/>
            </a:p>
          </p:txBody>
        </p:sp>
      </p:grpSp>
    </p:spTree>
    <p:extLst>
      <p:ext uri="{BB962C8B-B14F-4D97-AF65-F5344CB8AC3E}">
        <p14:creationId xmlns:p14="http://schemas.microsoft.com/office/powerpoint/2010/main" val="236019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5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0016-A31B-48AE-A241-F8770716797D}"/>
              </a:ext>
            </a:extLst>
          </p:cNvPr>
          <p:cNvSpPr>
            <a:spLocks noGrp="1"/>
          </p:cNvSpPr>
          <p:nvPr>
            <p:ph type="title"/>
          </p:nvPr>
        </p:nvSpPr>
        <p:spPr/>
        <p:txBody>
          <a:bodyPr/>
          <a:lstStyle/>
          <a:p>
            <a:r>
              <a:rPr lang="en-US" dirty="0"/>
              <a:t>Basic reachability result</a:t>
            </a:r>
          </a:p>
        </p:txBody>
      </p:sp>
      <p:sp>
        <p:nvSpPr>
          <p:cNvPr id="4" name="Slide Number Placeholder 3">
            <a:extLst>
              <a:ext uri="{FF2B5EF4-FFF2-40B4-BE49-F238E27FC236}">
                <a16:creationId xmlns:a16="http://schemas.microsoft.com/office/drawing/2014/main" id="{DF0BD023-95DA-4E34-A0EC-63AAD049999C}"/>
              </a:ext>
            </a:extLst>
          </p:cNvPr>
          <p:cNvSpPr>
            <a:spLocks noGrp="1"/>
          </p:cNvSpPr>
          <p:nvPr>
            <p:ph type="sldNum" sz="quarter" idx="12"/>
          </p:nvPr>
        </p:nvSpPr>
        <p:spPr/>
        <p:txBody>
          <a:bodyPr/>
          <a:lstStyle/>
          <a:p>
            <a:fld id="{DDDDC0DD-A20C-43E8-BBF5-AC705073E80B}" type="slidenum">
              <a:rPr lang="en-US" smtClean="0"/>
              <a:t>43</a:t>
            </a:fld>
            <a:endParaRPr lang="en-US"/>
          </a:p>
        </p:txBody>
      </p:sp>
      <p:sp>
        <p:nvSpPr>
          <p:cNvPr id="5" name="Rectangle: Rounded Corners 4">
            <a:extLst>
              <a:ext uri="{FF2B5EF4-FFF2-40B4-BE49-F238E27FC236}">
                <a16:creationId xmlns:a16="http://schemas.microsoft.com/office/drawing/2014/main" id="{351D3CDA-8AFA-48DC-A600-A6EEB169E82D}"/>
              </a:ext>
            </a:extLst>
          </p:cNvPr>
          <p:cNvSpPr/>
          <p:nvPr/>
        </p:nvSpPr>
        <p:spPr>
          <a:xfrm>
            <a:off x="789119" y="1732757"/>
            <a:ext cx="5611761" cy="6750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err="1"/>
              <a:t>Rothemund’s</a:t>
            </a:r>
            <a:r>
              <a:rPr lang="en-US" b="1" dirty="0"/>
              <a:t> Lemma</a:t>
            </a:r>
            <a:r>
              <a:rPr lang="en-US" dirty="0"/>
              <a:t>: Let </a:t>
            </a:r>
            <a:r>
              <a:rPr lang="el-GR" sz="1800" dirty="0">
                <a:solidFill>
                  <a:srgbClr val="202122"/>
                </a:solidFill>
              </a:rPr>
              <a:t>α</a:t>
            </a:r>
            <a:r>
              <a:rPr lang="en-US" sz="1800"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β</a:t>
            </a:r>
            <a:r>
              <a:rPr lang="en-US"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γ</a:t>
            </a:r>
            <a:r>
              <a:rPr lang="en-US" dirty="0">
                <a:solidFill>
                  <a:srgbClr val="202122"/>
                </a:solidFill>
              </a:rPr>
              <a:t> be </a:t>
            </a:r>
            <a:r>
              <a:rPr lang="en-US" sz="1800" dirty="0">
                <a:solidFill>
                  <a:srgbClr val="202122"/>
                </a:solidFill>
              </a:rPr>
              <a:t>stable assemblies such that </a:t>
            </a:r>
            <a:r>
              <a:rPr lang="el-GR" dirty="0">
                <a:solidFill>
                  <a:srgbClr val="202122"/>
                </a:solidFill>
              </a:rPr>
              <a:t>α</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 Then </a:t>
            </a:r>
            <a:r>
              <a:rPr lang="el-GR" dirty="0">
                <a:solidFill>
                  <a:srgbClr val="202122"/>
                </a:solidFill>
              </a:rPr>
              <a:t>β</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a:t>
            </a:r>
            <a:endParaRPr lang="en-US" dirty="0"/>
          </a:p>
        </p:txBody>
      </p:sp>
      <p:sp>
        <p:nvSpPr>
          <p:cNvPr id="6" name="Rectangle: Rounded Corners 5">
            <a:extLst>
              <a:ext uri="{FF2B5EF4-FFF2-40B4-BE49-F238E27FC236}">
                <a16:creationId xmlns:a16="http://schemas.microsoft.com/office/drawing/2014/main" id="{C3D5176D-67F5-4EFD-B9BB-A20B130DF62F}"/>
              </a:ext>
            </a:extLst>
          </p:cNvPr>
          <p:cNvSpPr/>
          <p:nvPr/>
        </p:nvSpPr>
        <p:spPr>
          <a:xfrm>
            <a:off x="787742" y="2741169"/>
            <a:ext cx="6143626" cy="3700462"/>
          </a:xfrm>
          <a:prstGeom prst="roundRect">
            <a:avLst>
              <a:gd name="adj" fmla="val 4040"/>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b="1" dirty="0"/>
              <a:t>Proof</a:t>
            </a:r>
            <a:r>
              <a:rPr lang="en-US" dirty="0"/>
              <a:t>:</a:t>
            </a:r>
          </a:p>
          <a:p>
            <a:pPr marL="342900" indent="-342900" algn="just">
              <a:buFont typeface="+mj-lt"/>
              <a:buAutoNum type="arabicPeriod"/>
            </a:pPr>
            <a:r>
              <a:rPr lang="en-US" dirty="0"/>
              <a:t>Let </a:t>
            </a:r>
            <a:r>
              <a:rPr lang="el-GR" dirty="0">
                <a:solidFill>
                  <a:srgbClr val="202122"/>
                </a:solidFill>
              </a:rPr>
              <a:t>α</a:t>
            </a:r>
            <a:r>
              <a:rPr lang="en-US" dirty="0">
                <a:solidFill>
                  <a:srgbClr val="202122"/>
                </a:solidFill>
              </a:rPr>
              <a:t>=</a:t>
            </a:r>
            <a:r>
              <a:rPr lang="el-GR" dirty="0">
                <a:solidFill>
                  <a:srgbClr val="202122"/>
                </a:solidFill>
              </a:rPr>
              <a:t>α</a:t>
            </a:r>
            <a:r>
              <a:rPr lang="en-US" baseline="-25000" dirty="0">
                <a:solidFill>
                  <a:srgbClr val="202122"/>
                </a:solidFill>
              </a:rPr>
              <a:t>0</a:t>
            </a:r>
            <a:r>
              <a:rPr lang="en-US" dirty="0">
                <a:solidFill>
                  <a:srgbClr val="202122"/>
                </a:solidFill>
              </a:rPr>
              <a:t>, </a:t>
            </a:r>
            <a:r>
              <a:rPr lang="el-GR" dirty="0">
                <a:solidFill>
                  <a:srgbClr val="202122"/>
                </a:solidFill>
              </a:rPr>
              <a:t>α</a:t>
            </a:r>
            <a:r>
              <a:rPr lang="en-US" baseline="-25000" dirty="0">
                <a:solidFill>
                  <a:srgbClr val="202122"/>
                </a:solidFill>
              </a:rPr>
              <a:t>1</a:t>
            </a:r>
            <a:r>
              <a:rPr lang="en-US" dirty="0">
                <a:solidFill>
                  <a:srgbClr val="202122"/>
                </a:solidFill>
              </a:rPr>
              <a:t>, … be an assembly sequence with result</a:t>
            </a:r>
            <a:r>
              <a:rPr lang="el-GR" dirty="0">
                <a:solidFill>
                  <a:srgbClr val="202122"/>
                </a:solidFill>
              </a:rPr>
              <a:t> γ</a:t>
            </a:r>
            <a:r>
              <a:rPr lang="en-US" dirty="0">
                <a:solidFill>
                  <a:srgbClr val="202122"/>
                </a:solidFill>
              </a:rPr>
              <a:t>. </a:t>
            </a:r>
          </a:p>
          <a:p>
            <a:pPr marL="342900" indent="-342900" algn="just">
              <a:buFont typeface="+mj-lt"/>
              <a:buAutoNum type="arabicPeriod"/>
            </a:pPr>
            <a:r>
              <a:rPr lang="en-US" dirty="0"/>
              <a:t>For each </a:t>
            </a:r>
            <a:r>
              <a:rPr lang="en-US" i="1" dirty="0" err="1"/>
              <a:t>i</a:t>
            </a:r>
            <a:r>
              <a:rPr lang="en-US" dirty="0"/>
              <a:t>, let </a:t>
            </a:r>
            <a:r>
              <a:rPr lang="en-US" i="1" dirty="0"/>
              <a:t>p</a:t>
            </a:r>
            <a:r>
              <a:rPr lang="en-US" i="1" baseline="-25000" dirty="0"/>
              <a:t>i</a:t>
            </a:r>
            <a:r>
              <a:rPr lang="en-US" dirty="0"/>
              <a:t> = S</a:t>
            </a:r>
            <a:r>
              <a:rPr lang="el-GR" baseline="-25000" dirty="0">
                <a:solidFill>
                  <a:srgbClr val="202122"/>
                </a:solidFill>
              </a:rPr>
              <a:t>α</a:t>
            </a:r>
            <a:r>
              <a:rPr lang="en-US" i="1" baseline="-25000" dirty="0">
                <a:solidFill>
                  <a:srgbClr val="202122"/>
                </a:solidFill>
              </a:rPr>
              <a:t>i</a:t>
            </a:r>
            <a:r>
              <a:rPr lang="en-US" baseline="-25000" dirty="0">
                <a:solidFill>
                  <a:srgbClr val="202122"/>
                </a:solidFill>
              </a:rPr>
              <a:t>+1</a:t>
            </a:r>
            <a:r>
              <a:rPr lang="en-US" dirty="0">
                <a:solidFill>
                  <a:srgbClr val="202122"/>
                </a:solidFill>
              </a:rPr>
              <a:t> \ S</a:t>
            </a:r>
            <a:r>
              <a:rPr lang="el-GR" baseline="-25000" dirty="0">
                <a:solidFill>
                  <a:srgbClr val="202122"/>
                </a:solidFill>
              </a:rPr>
              <a:t>α</a:t>
            </a:r>
            <a:r>
              <a:rPr lang="en-US" i="1" baseline="-25000" dirty="0" err="1">
                <a:solidFill>
                  <a:srgbClr val="202122"/>
                </a:solidFill>
              </a:rPr>
              <a:t>i</a:t>
            </a:r>
            <a:r>
              <a:rPr lang="en-US" dirty="0">
                <a:solidFill>
                  <a:srgbClr val="202122"/>
                </a:solidFill>
              </a:rPr>
              <a:t> (</a:t>
            </a:r>
            <a:r>
              <a:rPr lang="en-US" i="1" dirty="0" err="1">
                <a:solidFill>
                  <a:srgbClr val="202122"/>
                </a:solidFill>
              </a:rPr>
              <a:t>i’th</a:t>
            </a:r>
            <a:r>
              <a:rPr lang="en-US" i="1" dirty="0">
                <a:solidFill>
                  <a:srgbClr val="202122"/>
                </a:solidFill>
              </a:rPr>
              <a:t> attachment position</a:t>
            </a:r>
            <a:r>
              <a:rPr lang="en-US" dirty="0">
                <a:solidFill>
                  <a:srgbClr val="202122"/>
                </a:solidFill>
              </a:rPr>
              <a:t>) and </a:t>
            </a:r>
            <a:r>
              <a:rPr lang="en-US" i="1" dirty="0" err="1">
                <a:solidFill>
                  <a:srgbClr val="202122"/>
                </a:solidFill>
              </a:rPr>
              <a:t>t</a:t>
            </a:r>
            <a:r>
              <a:rPr lang="en-US" i="1" baseline="-25000" dirty="0" err="1">
                <a:solidFill>
                  <a:srgbClr val="202122"/>
                </a:solidFill>
              </a:rPr>
              <a:t>i</a:t>
            </a:r>
            <a:r>
              <a:rPr lang="en-US" dirty="0">
                <a:solidFill>
                  <a:srgbClr val="202122"/>
                </a:solidFill>
              </a:rPr>
              <a:t> the </a:t>
            </a:r>
            <a:r>
              <a:rPr lang="en-US" i="1" dirty="0" err="1">
                <a:solidFill>
                  <a:srgbClr val="202122"/>
                </a:solidFill>
              </a:rPr>
              <a:t>i</a:t>
            </a:r>
            <a:r>
              <a:rPr lang="en-US" dirty="0" err="1">
                <a:solidFill>
                  <a:srgbClr val="202122"/>
                </a:solidFill>
              </a:rPr>
              <a:t>’th</a:t>
            </a:r>
            <a:r>
              <a:rPr lang="en-US" dirty="0">
                <a:solidFill>
                  <a:srgbClr val="202122"/>
                </a:solidFill>
              </a:rPr>
              <a:t> tile added.</a:t>
            </a:r>
          </a:p>
          <a:p>
            <a:pPr marL="342900" indent="-342900" algn="just">
              <a:buFont typeface="+mj-lt"/>
              <a:buAutoNum type="arabicPeriod"/>
            </a:pPr>
            <a:r>
              <a:rPr lang="en-US" dirty="0">
                <a:solidFill>
                  <a:srgbClr val="202122"/>
                </a:solidFill>
              </a:rPr>
              <a:t>Let </a:t>
            </a:r>
            <a:r>
              <a:rPr lang="en-US" i="1" dirty="0" err="1">
                <a:solidFill>
                  <a:srgbClr val="202122"/>
                </a:solidFill>
              </a:rPr>
              <a:t>i</a:t>
            </a:r>
            <a:r>
              <a:rPr lang="en-US" dirty="0">
                <a:solidFill>
                  <a:srgbClr val="202122"/>
                </a:solidFill>
              </a:rPr>
              <a:t>(0) &lt; </a:t>
            </a:r>
            <a:r>
              <a:rPr lang="en-US" i="1" dirty="0" err="1">
                <a:solidFill>
                  <a:srgbClr val="202122"/>
                </a:solidFill>
              </a:rPr>
              <a:t>i</a:t>
            </a:r>
            <a:r>
              <a:rPr lang="en-US" dirty="0">
                <a:solidFill>
                  <a:srgbClr val="202122"/>
                </a:solidFill>
              </a:rPr>
              <a:t>(1) &lt; …  such that</a:t>
            </a:r>
            <a:r>
              <a:rPr lang="en-US" dirty="0"/>
              <a:t> S</a:t>
            </a:r>
            <a:r>
              <a:rPr lang="el-GR" baseline="-25000" dirty="0">
                <a:solidFill>
                  <a:srgbClr val="202122"/>
                </a:solidFill>
              </a:rPr>
              <a:t>γ</a:t>
            </a:r>
            <a:r>
              <a:rPr lang="en-US" dirty="0">
                <a:solidFill>
                  <a:srgbClr val="202122"/>
                </a:solidFill>
              </a:rPr>
              <a:t> \ S</a:t>
            </a:r>
            <a:r>
              <a:rPr lang="el-GR" baseline="-25000" dirty="0">
                <a:solidFill>
                  <a:srgbClr val="202122"/>
                </a:solidFill>
              </a:rPr>
              <a:t>β</a:t>
            </a:r>
            <a:r>
              <a:rPr lang="en-US" dirty="0">
                <a:solidFill>
                  <a:srgbClr val="202122"/>
                </a:solidFill>
              </a:rPr>
              <a:t> = {</a:t>
            </a:r>
            <a:r>
              <a:rPr lang="en-US" i="1" dirty="0" err="1">
                <a:solidFill>
                  <a:srgbClr val="202122"/>
                </a:solidFill>
              </a:rPr>
              <a:t>i</a:t>
            </a:r>
            <a:r>
              <a:rPr lang="en-US" dirty="0">
                <a:solidFill>
                  <a:srgbClr val="202122"/>
                </a:solidFill>
              </a:rPr>
              <a:t>(0), </a:t>
            </a:r>
            <a:r>
              <a:rPr lang="en-US" i="1" dirty="0" err="1">
                <a:solidFill>
                  <a:srgbClr val="202122"/>
                </a:solidFill>
              </a:rPr>
              <a:t>i</a:t>
            </a:r>
            <a:r>
              <a:rPr lang="en-US" dirty="0">
                <a:solidFill>
                  <a:srgbClr val="202122"/>
                </a:solidFill>
              </a:rPr>
              <a:t>(1), …} (</a:t>
            </a:r>
            <a:r>
              <a:rPr lang="en-US" i="1" dirty="0">
                <a:solidFill>
                  <a:srgbClr val="202122"/>
                </a:solidFill>
              </a:rPr>
              <a:t>subsequence of indices of tile attached outside of </a:t>
            </a:r>
            <a:r>
              <a:rPr lang="el-GR" dirty="0">
                <a:solidFill>
                  <a:srgbClr val="202122"/>
                </a:solidFill>
              </a:rPr>
              <a:t>β</a:t>
            </a:r>
            <a:r>
              <a:rPr lang="en-US" dirty="0">
                <a:solidFill>
                  <a:srgbClr val="202122"/>
                </a:solidFill>
              </a:rPr>
              <a:t>).</a:t>
            </a:r>
          </a:p>
          <a:p>
            <a:pPr marL="342900" indent="-342900" algn="just">
              <a:buFont typeface="+mj-lt"/>
              <a:buAutoNum type="arabicPeriod"/>
            </a:pPr>
            <a:r>
              <a:rPr lang="en-US" dirty="0">
                <a:solidFill>
                  <a:srgbClr val="202122"/>
                </a:solidFill>
              </a:rPr>
              <a:t>Define assembly sequence </a:t>
            </a:r>
            <a:r>
              <a:rPr lang="el-GR" dirty="0">
                <a:solidFill>
                  <a:srgbClr val="202122"/>
                </a:solidFill>
              </a:rPr>
              <a:t>β</a:t>
            </a:r>
            <a:r>
              <a:rPr lang="en-US" dirty="0">
                <a:solidFill>
                  <a:srgbClr val="202122"/>
                </a:solidFill>
              </a:rPr>
              <a:t>=</a:t>
            </a:r>
            <a:r>
              <a:rPr lang="el-GR" dirty="0">
                <a:solidFill>
                  <a:srgbClr val="202122"/>
                </a:solidFill>
              </a:rPr>
              <a:t>β</a:t>
            </a:r>
            <a:r>
              <a:rPr lang="en-US" baseline="-25000" dirty="0">
                <a:solidFill>
                  <a:srgbClr val="202122"/>
                </a:solidFill>
              </a:rPr>
              <a:t>0</a:t>
            </a:r>
            <a:r>
              <a:rPr lang="en-US" dirty="0">
                <a:solidFill>
                  <a:srgbClr val="202122"/>
                </a:solidFill>
              </a:rPr>
              <a:t>,</a:t>
            </a:r>
            <a:r>
              <a:rPr lang="el-GR" dirty="0">
                <a:solidFill>
                  <a:srgbClr val="202122"/>
                </a:solidFill>
              </a:rPr>
              <a:t>β</a:t>
            </a:r>
            <a:r>
              <a:rPr lang="en-US" baseline="-25000" dirty="0">
                <a:solidFill>
                  <a:srgbClr val="202122"/>
                </a:solidFill>
              </a:rPr>
              <a:t>1</a:t>
            </a:r>
            <a:r>
              <a:rPr lang="en-US" dirty="0">
                <a:solidFill>
                  <a:srgbClr val="202122"/>
                </a:solidFill>
              </a:rPr>
              <a:t>,… by </a:t>
            </a:r>
            <a:r>
              <a:rPr lang="el-GR" dirty="0">
                <a:solidFill>
                  <a:srgbClr val="202122"/>
                </a:solidFill>
              </a:rPr>
              <a:t>β</a:t>
            </a:r>
            <a:r>
              <a:rPr lang="en-US" i="1" baseline="-25000" dirty="0">
                <a:solidFill>
                  <a:srgbClr val="202122"/>
                </a:solidFill>
              </a:rPr>
              <a:t>j</a:t>
            </a:r>
            <a:r>
              <a:rPr lang="en-US" baseline="-25000" dirty="0">
                <a:solidFill>
                  <a:srgbClr val="202122"/>
                </a:solidFill>
              </a:rPr>
              <a:t>+1</a:t>
            </a:r>
            <a:r>
              <a:rPr lang="en-US" dirty="0">
                <a:solidFill>
                  <a:srgbClr val="202122"/>
                </a:solidFill>
              </a:rPr>
              <a:t> </a:t>
            </a:r>
            <a:r>
              <a:rPr lang="el-GR" dirty="0">
                <a:solidFill>
                  <a:srgbClr val="202122"/>
                </a:solidFill>
              </a:rPr>
              <a:t>=</a:t>
            </a:r>
            <a:r>
              <a:rPr lang="en-US" dirty="0">
                <a:solidFill>
                  <a:srgbClr val="202122"/>
                </a:solidFill>
              </a:rPr>
              <a:t> </a:t>
            </a:r>
            <a:r>
              <a:rPr lang="el-GR" dirty="0">
                <a:solidFill>
                  <a:srgbClr val="202122"/>
                </a:solidFill>
              </a:rPr>
              <a:t>β</a:t>
            </a:r>
            <a:r>
              <a:rPr lang="en-US" i="1" baseline="-25000" dirty="0">
                <a:solidFill>
                  <a:srgbClr val="202122"/>
                </a:solidFill>
              </a:rPr>
              <a:t>j</a:t>
            </a:r>
            <a:r>
              <a:rPr lang="el-GR" dirty="0">
                <a:solidFill>
                  <a:srgbClr val="202122"/>
                </a:solidFill>
              </a:rPr>
              <a:t>+(</a:t>
            </a:r>
            <a:r>
              <a:rPr lang="en-US" dirty="0">
                <a:solidFill>
                  <a:srgbClr val="202122"/>
                </a:solidFill>
              </a:rPr>
              <a:t>p</a:t>
            </a:r>
            <a:r>
              <a:rPr lang="en-US" i="1" baseline="-25000" dirty="0">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a:t>
            </a:r>
            <a:r>
              <a:rPr lang="en-US" i="1" dirty="0" err="1">
                <a:solidFill>
                  <a:srgbClr val="202122"/>
                </a:solidFill>
              </a:rPr>
              <a:t>t</a:t>
            </a:r>
            <a:r>
              <a:rPr lang="en-US" i="1" baseline="-25000" dirty="0" err="1">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 (</a:t>
            </a:r>
            <a:r>
              <a:rPr lang="en-US" i="1" dirty="0">
                <a:solidFill>
                  <a:srgbClr val="202122"/>
                </a:solidFill>
              </a:rPr>
              <a:t>adding tiles to </a:t>
            </a:r>
            <a:r>
              <a:rPr lang="en-US" i="1" dirty="0"/>
              <a:t>S</a:t>
            </a:r>
            <a:r>
              <a:rPr lang="el-GR" i="1" baseline="-25000" dirty="0">
                <a:solidFill>
                  <a:srgbClr val="202122"/>
                </a:solidFill>
              </a:rPr>
              <a:t>γ</a:t>
            </a:r>
            <a:r>
              <a:rPr lang="en-US" i="1" dirty="0">
                <a:solidFill>
                  <a:srgbClr val="202122"/>
                </a:solidFill>
              </a:rPr>
              <a:t> \ S</a:t>
            </a:r>
            <a:r>
              <a:rPr lang="el-GR" baseline="-25000" dirty="0">
                <a:solidFill>
                  <a:srgbClr val="202122"/>
                </a:solidFill>
              </a:rPr>
              <a:t>β</a:t>
            </a:r>
            <a:r>
              <a:rPr lang="en-US" i="1" dirty="0">
                <a:solidFill>
                  <a:srgbClr val="202122"/>
                </a:solidFill>
              </a:rPr>
              <a:t> in order they were added to </a:t>
            </a:r>
            <a:r>
              <a:rPr lang="el-GR" i="1" dirty="0">
                <a:solidFill>
                  <a:srgbClr val="202122"/>
                </a:solidFill>
              </a:rPr>
              <a:t>α</a:t>
            </a:r>
            <a:r>
              <a:rPr lang="en-US" i="1" dirty="0">
                <a:solidFill>
                  <a:srgbClr val="202122"/>
                </a:solidFill>
              </a:rPr>
              <a:t>, skipping tiles already in S</a:t>
            </a:r>
            <a:r>
              <a:rPr lang="el-GR" baseline="-25000" dirty="0">
                <a:solidFill>
                  <a:srgbClr val="202122"/>
                </a:solidFill>
              </a:rPr>
              <a:t>β</a:t>
            </a:r>
            <a:r>
              <a:rPr lang="en-US" dirty="0">
                <a:solidFill>
                  <a:srgbClr val="202122"/>
                </a:solidFill>
              </a:rPr>
              <a:t>.)</a:t>
            </a:r>
          </a:p>
          <a:p>
            <a:pPr marL="342900" indent="-342900" algn="just">
              <a:buFont typeface="+mj-lt"/>
              <a:buAutoNum type="arabicPeriod"/>
            </a:pPr>
            <a:r>
              <a:rPr lang="en-US" dirty="0">
                <a:solidFill>
                  <a:srgbClr val="202122"/>
                </a:solidFill>
              </a:rPr>
              <a:t>Then for each </a:t>
            </a:r>
            <a:r>
              <a:rPr lang="en-US" i="1" dirty="0">
                <a:solidFill>
                  <a:srgbClr val="202122"/>
                </a:solidFill>
              </a:rPr>
              <a:t>j</a:t>
            </a:r>
            <a:r>
              <a:rPr lang="en-US" dirty="0">
                <a:solidFill>
                  <a:srgbClr val="202122"/>
                </a:solidFill>
              </a:rPr>
              <a:t>, </a:t>
            </a:r>
            <a:r>
              <a:rPr lang="el-GR" dirty="0">
                <a:solidFill>
                  <a:srgbClr val="202122"/>
                </a:solidFill>
              </a:rPr>
              <a:t>α</a:t>
            </a:r>
            <a:r>
              <a:rPr lang="en-US" i="1" baseline="-25000" dirty="0" err="1">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l-GR" dirty="0">
                <a:solidFill>
                  <a:srgbClr val="202122"/>
                </a:solidFill>
              </a:rPr>
              <a:t> ⊑</a:t>
            </a:r>
            <a:r>
              <a:rPr lang="en-US" dirty="0">
                <a:solidFill>
                  <a:srgbClr val="202122"/>
                </a:solidFill>
              </a:rPr>
              <a:t> </a:t>
            </a:r>
            <a:r>
              <a:rPr lang="el-GR" dirty="0">
                <a:solidFill>
                  <a:srgbClr val="202122"/>
                </a:solidFill>
              </a:rPr>
              <a:t>β</a:t>
            </a:r>
            <a:r>
              <a:rPr lang="en-US" i="1" baseline="-25000" dirty="0">
                <a:solidFill>
                  <a:srgbClr val="202122"/>
                </a:solidFill>
              </a:rPr>
              <a:t>j</a:t>
            </a:r>
            <a:r>
              <a:rPr lang="en-US" dirty="0">
                <a:solidFill>
                  <a:srgbClr val="202122"/>
                </a:solidFill>
              </a:rPr>
              <a:t>, so previous Observation implies that </a:t>
            </a:r>
            <a:r>
              <a:rPr lang="el-GR" dirty="0">
                <a:solidFill>
                  <a:srgbClr val="202122"/>
                </a:solidFill>
              </a:rPr>
              <a:t>β</a:t>
            </a:r>
            <a:r>
              <a:rPr lang="en-US" i="1" baseline="-25000" dirty="0">
                <a:solidFill>
                  <a:srgbClr val="202122"/>
                </a:solidFill>
              </a:rPr>
              <a:t>j</a:t>
            </a:r>
            <a:r>
              <a:rPr lang="el-GR" dirty="0">
                <a:solidFill>
                  <a:srgbClr val="202122"/>
                </a:solidFill>
              </a:rPr>
              <a:t> + (</a:t>
            </a:r>
            <a:r>
              <a:rPr lang="en-US" dirty="0">
                <a:solidFill>
                  <a:srgbClr val="202122"/>
                </a:solidFill>
              </a:rPr>
              <a:t>p</a:t>
            </a:r>
            <a:r>
              <a:rPr lang="en-US" i="1" baseline="-25000" dirty="0">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a:t>
            </a:r>
            <a:r>
              <a:rPr lang="en-US" i="1" dirty="0" err="1">
                <a:solidFill>
                  <a:srgbClr val="202122"/>
                </a:solidFill>
              </a:rPr>
              <a:t>t</a:t>
            </a:r>
            <a:r>
              <a:rPr lang="en-US" i="1" baseline="-25000" dirty="0" err="1">
                <a:solidFill>
                  <a:srgbClr val="202122"/>
                </a:solidFill>
              </a:rPr>
              <a:t>i</a:t>
            </a:r>
            <a:r>
              <a:rPr lang="en-US" baseline="-25000" dirty="0">
                <a:solidFill>
                  <a:srgbClr val="202122"/>
                </a:solidFill>
              </a:rPr>
              <a:t>(</a:t>
            </a:r>
            <a:r>
              <a:rPr lang="en-US" i="1" baseline="-25000" dirty="0">
                <a:solidFill>
                  <a:srgbClr val="202122"/>
                </a:solidFill>
              </a:rPr>
              <a:t>j</a:t>
            </a:r>
            <a:r>
              <a:rPr lang="en-US" baseline="-25000" dirty="0">
                <a:solidFill>
                  <a:srgbClr val="202122"/>
                </a:solidFill>
              </a:rPr>
              <a:t>)</a:t>
            </a:r>
            <a:r>
              <a:rPr lang="en-US" dirty="0">
                <a:solidFill>
                  <a:srgbClr val="202122"/>
                </a:solidFill>
              </a:rPr>
              <a:t>) is stable.</a:t>
            </a:r>
          </a:p>
          <a:p>
            <a:pPr marL="342900" indent="-342900" algn="just">
              <a:buFont typeface="+mj-lt"/>
              <a:buAutoNum type="arabicPeriod"/>
            </a:pPr>
            <a:r>
              <a:rPr lang="en-US" dirty="0">
                <a:solidFill>
                  <a:srgbClr val="202122"/>
                </a:solidFill>
              </a:rPr>
              <a:t>Thus the assembly sequence is valid (each tile attachment is stable), showing </a:t>
            </a:r>
            <a:r>
              <a:rPr lang="el-GR" dirty="0">
                <a:solidFill>
                  <a:srgbClr val="202122"/>
                </a:solidFill>
              </a:rPr>
              <a:t>β</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 </a:t>
            </a:r>
            <a:r>
              <a:rPr lang="en-US" b="1" dirty="0">
                <a:solidFill>
                  <a:srgbClr val="202122"/>
                </a:solidFill>
              </a:rPr>
              <a:t>QED</a:t>
            </a:r>
            <a:endParaRPr lang="en-US" b="1" dirty="0"/>
          </a:p>
        </p:txBody>
      </p:sp>
      <p:sp>
        <p:nvSpPr>
          <p:cNvPr id="7" name="Rectangle: Rounded Corners 6">
            <a:extLst>
              <a:ext uri="{FF2B5EF4-FFF2-40B4-BE49-F238E27FC236}">
                <a16:creationId xmlns:a16="http://schemas.microsoft.com/office/drawing/2014/main" id="{74EAC39F-0B7E-4CEC-8736-71CE87326D4C}"/>
              </a:ext>
            </a:extLst>
          </p:cNvPr>
          <p:cNvSpPr/>
          <p:nvPr/>
        </p:nvSpPr>
        <p:spPr>
          <a:xfrm>
            <a:off x="7069394" y="1503399"/>
            <a:ext cx="4284406" cy="1027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b="1" dirty="0"/>
              <a:t>Intuition</a:t>
            </a:r>
            <a:r>
              <a:rPr lang="en-US" dirty="0"/>
              <a:t>: if </a:t>
            </a:r>
            <a:r>
              <a:rPr lang="el-GR" dirty="0">
                <a:solidFill>
                  <a:srgbClr val="202122"/>
                </a:solidFill>
              </a:rPr>
              <a:t>α </a:t>
            </a:r>
            <a:r>
              <a:rPr lang="en-US" dirty="0">
                <a:solidFill>
                  <a:srgbClr val="202122"/>
                </a:solidFill>
              </a:rPr>
              <a:t>can grow into </a:t>
            </a:r>
            <a:r>
              <a:rPr lang="el-GR" dirty="0">
                <a:solidFill>
                  <a:srgbClr val="202122"/>
                </a:solidFill>
              </a:rPr>
              <a:t>γ</a:t>
            </a:r>
            <a:r>
              <a:rPr lang="en-US" sz="1800" dirty="0">
                <a:solidFill>
                  <a:srgbClr val="202122"/>
                </a:solidFill>
              </a:rPr>
              <a:t>, then if some of what will attach is already present (</a:t>
            </a:r>
            <a:r>
              <a:rPr lang="el-GR" dirty="0">
                <a:solidFill>
                  <a:srgbClr val="202122"/>
                </a:solidFill>
              </a:rPr>
              <a:t>β</a:t>
            </a:r>
            <a:r>
              <a:rPr lang="en-US" sz="1800" dirty="0">
                <a:solidFill>
                  <a:srgbClr val="202122"/>
                </a:solidFill>
              </a:rPr>
              <a:t>), the remaining tiles can still attach.</a:t>
            </a:r>
            <a:endParaRPr lang="en-US" dirty="0"/>
          </a:p>
        </p:txBody>
      </p:sp>
      <p:grpSp>
        <p:nvGrpSpPr>
          <p:cNvPr id="113" name="Group 112">
            <a:extLst>
              <a:ext uri="{FF2B5EF4-FFF2-40B4-BE49-F238E27FC236}">
                <a16:creationId xmlns:a16="http://schemas.microsoft.com/office/drawing/2014/main" id="{0C19C90C-C352-4A5B-8FEC-3A719F495EA6}"/>
              </a:ext>
            </a:extLst>
          </p:cNvPr>
          <p:cNvGrpSpPr/>
          <p:nvPr/>
        </p:nvGrpSpPr>
        <p:grpSpPr>
          <a:xfrm>
            <a:off x="7594600" y="4979174"/>
            <a:ext cx="2484138" cy="1609640"/>
            <a:chOff x="7594600" y="4979174"/>
            <a:chExt cx="2484138" cy="1609640"/>
          </a:xfrm>
        </p:grpSpPr>
        <p:sp>
          <p:nvSpPr>
            <p:cNvPr id="29" name="TextBox 28">
              <a:extLst>
                <a:ext uri="{FF2B5EF4-FFF2-40B4-BE49-F238E27FC236}">
                  <a16:creationId xmlns:a16="http://schemas.microsoft.com/office/drawing/2014/main" id="{485DE5A8-6869-4D0E-BDDD-28E08E45201C}"/>
                </a:ext>
              </a:extLst>
            </p:cNvPr>
            <p:cNvSpPr txBox="1"/>
            <p:nvPr/>
          </p:nvSpPr>
          <p:spPr>
            <a:xfrm>
              <a:off x="8563321" y="5230403"/>
              <a:ext cx="323850" cy="369332"/>
            </a:xfrm>
            <a:prstGeom prst="rect">
              <a:avLst/>
            </a:prstGeom>
            <a:noFill/>
          </p:spPr>
          <p:txBody>
            <a:bodyPr wrap="square">
              <a:spAutoFit/>
            </a:bodyPr>
            <a:lstStyle/>
            <a:p>
              <a:r>
                <a:rPr lang="el-GR" sz="1800" dirty="0">
                  <a:solidFill>
                    <a:srgbClr val="202122"/>
                  </a:solidFill>
                </a:rPr>
                <a:t>β</a:t>
              </a:r>
              <a:endParaRPr lang="en-US" dirty="0"/>
            </a:p>
          </p:txBody>
        </p:sp>
        <p:grpSp>
          <p:nvGrpSpPr>
            <p:cNvPr id="30" name="Group 29">
              <a:extLst>
                <a:ext uri="{FF2B5EF4-FFF2-40B4-BE49-F238E27FC236}">
                  <a16:creationId xmlns:a16="http://schemas.microsoft.com/office/drawing/2014/main" id="{1D94A6DB-BBA6-465F-AFB6-4EB30993A904}"/>
                </a:ext>
              </a:extLst>
            </p:cNvPr>
            <p:cNvGrpSpPr/>
            <p:nvPr/>
          </p:nvGrpSpPr>
          <p:grpSpPr>
            <a:xfrm>
              <a:off x="8456027" y="5352570"/>
              <a:ext cx="986800" cy="1236244"/>
              <a:chOff x="7524749" y="4170545"/>
              <a:chExt cx="1635216" cy="2048566"/>
            </a:xfrm>
          </p:grpSpPr>
          <p:sp>
            <p:nvSpPr>
              <p:cNvPr id="37" name="Rectangle 36">
                <a:extLst>
                  <a:ext uri="{FF2B5EF4-FFF2-40B4-BE49-F238E27FC236}">
                    <a16:creationId xmlns:a16="http://schemas.microsoft.com/office/drawing/2014/main" id="{9364E822-7B29-4B2A-9391-A854F2798B1E}"/>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8" name="Rectangle 37">
                <a:extLst>
                  <a:ext uri="{FF2B5EF4-FFF2-40B4-BE49-F238E27FC236}">
                    <a16:creationId xmlns:a16="http://schemas.microsoft.com/office/drawing/2014/main" id="{6ABA41DF-CC4F-4779-AAA7-16FCC4524615}"/>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ADF277BB-E4FC-48E9-933E-B8DF96D43C26}"/>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0" name="Rectangle 39">
                <a:extLst>
                  <a:ext uri="{FF2B5EF4-FFF2-40B4-BE49-F238E27FC236}">
                    <a16:creationId xmlns:a16="http://schemas.microsoft.com/office/drawing/2014/main" id="{494C0FF9-8F15-4920-8992-C0C5038CE7F1}"/>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B063E504-27BE-4914-B508-F010947B5A47}"/>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5C2EF739-FC6D-4F9A-8DD5-CD36F994FBB9}"/>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825544AD-A06F-4606-8F3D-8CEE9D37669C}"/>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76014504-BBEA-4647-9811-BAA299525825}"/>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1113087E-3354-483F-869E-CD116D2EBF42}"/>
                  </a:ext>
                </a:extLst>
              </p:cNvPr>
              <p:cNvSpPr/>
              <p:nvPr/>
            </p:nvSpPr>
            <p:spPr>
              <a:xfrm>
                <a:off x="8749530" y="4580810"/>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E5AE6497-D7DA-4FC2-91B1-5791FBA44C90}"/>
                  </a:ext>
                </a:extLst>
              </p:cNvPr>
              <p:cNvSpPr/>
              <p:nvPr/>
            </p:nvSpPr>
            <p:spPr>
              <a:xfrm>
                <a:off x="8749530" y="4991205"/>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9" name="Rectangle 48">
                <a:extLst>
                  <a:ext uri="{FF2B5EF4-FFF2-40B4-BE49-F238E27FC236}">
                    <a16:creationId xmlns:a16="http://schemas.microsoft.com/office/drawing/2014/main" id="{26640C0B-604B-4246-9505-F8A6B117B6A2}"/>
                  </a:ext>
                </a:extLst>
              </p:cNvPr>
              <p:cNvSpPr/>
              <p:nvPr/>
            </p:nvSpPr>
            <p:spPr>
              <a:xfrm>
                <a:off x="8749530" y="5399961"/>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0" name="Rectangle 49">
                <a:extLst>
                  <a:ext uri="{FF2B5EF4-FFF2-40B4-BE49-F238E27FC236}">
                    <a16:creationId xmlns:a16="http://schemas.microsoft.com/office/drawing/2014/main" id="{0C88B1B8-5A5D-4F2C-AFAD-0034F31BB935}"/>
                  </a:ext>
                </a:extLst>
              </p:cNvPr>
              <p:cNvSpPr/>
              <p:nvPr/>
            </p:nvSpPr>
            <p:spPr>
              <a:xfrm>
                <a:off x="8343900" y="417054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1" name="Rectangle 50">
                <a:extLst>
                  <a:ext uri="{FF2B5EF4-FFF2-40B4-BE49-F238E27FC236}">
                    <a16:creationId xmlns:a16="http://schemas.microsoft.com/office/drawing/2014/main" id="{F7F0A1B3-E393-43ED-9A5A-8E98F8F068EF}"/>
                  </a:ext>
                </a:extLst>
              </p:cNvPr>
              <p:cNvSpPr/>
              <p:nvPr/>
            </p:nvSpPr>
            <p:spPr>
              <a:xfrm>
                <a:off x="7934325"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2" name="Rectangle 51">
                <a:extLst>
                  <a:ext uri="{FF2B5EF4-FFF2-40B4-BE49-F238E27FC236}">
                    <a16:creationId xmlns:a16="http://schemas.microsoft.com/office/drawing/2014/main" id="{52DB89E4-921C-4E4D-98D1-6563C67D5F4A}"/>
                  </a:ext>
                </a:extLst>
              </p:cNvPr>
              <p:cNvSpPr/>
              <p:nvPr/>
            </p:nvSpPr>
            <p:spPr>
              <a:xfrm>
                <a:off x="7524749" y="5809536"/>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3" name="Rectangle 52">
                <a:extLst>
                  <a:ext uri="{FF2B5EF4-FFF2-40B4-BE49-F238E27FC236}">
                    <a16:creationId xmlns:a16="http://schemas.microsoft.com/office/drawing/2014/main" id="{FE099C1E-591A-43E9-BDA5-7F52FD02F841}"/>
                  </a:ext>
                </a:extLst>
              </p:cNvPr>
              <p:cNvSpPr/>
              <p:nvPr/>
            </p:nvSpPr>
            <p:spPr>
              <a:xfrm>
                <a:off x="8750391" y="4172046"/>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111" name="TextBox 110">
              <a:extLst>
                <a:ext uri="{FF2B5EF4-FFF2-40B4-BE49-F238E27FC236}">
                  <a16:creationId xmlns:a16="http://schemas.microsoft.com/office/drawing/2014/main" id="{0E59CDCC-C010-45B6-A9FC-47D3B9B3182F}"/>
                </a:ext>
              </a:extLst>
            </p:cNvPr>
            <p:cNvSpPr txBox="1"/>
            <p:nvPr/>
          </p:nvSpPr>
          <p:spPr>
            <a:xfrm rot="18955524">
              <a:off x="9427873" y="4979174"/>
              <a:ext cx="650865" cy="646331"/>
            </a:xfrm>
            <a:prstGeom prst="rect">
              <a:avLst/>
            </a:prstGeom>
            <a:noFill/>
          </p:spPr>
          <p:txBody>
            <a:bodyPr wrap="square">
              <a:spAutoFit/>
            </a:bodyPr>
            <a:lstStyle/>
            <a:p>
              <a:r>
                <a:rPr lang="en-US" sz="3600" dirty="0">
                  <a:solidFill>
                    <a:srgbClr val="202122"/>
                  </a:solidFill>
                  <a:latin typeface="Arial" panose="020B0604020202020204" pitchFamily="34" charset="0"/>
                </a:rPr>
                <a:t>→</a:t>
              </a:r>
              <a:endParaRPr lang="en-US" dirty="0"/>
            </a:p>
          </p:txBody>
        </p:sp>
        <p:sp>
          <p:nvSpPr>
            <p:cNvPr id="112" name="TextBox 111">
              <a:extLst>
                <a:ext uri="{FF2B5EF4-FFF2-40B4-BE49-F238E27FC236}">
                  <a16:creationId xmlns:a16="http://schemas.microsoft.com/office/drawing/2014/main" id="{63978843-23EF-436F-9AFB-D8F723DD090F}"/>
                </a:ext>
              </a:extLst>
            </p:cNvPr>
            <p:cNvSpPr txBox="1"/>
            <p:nvPr/>
          </p:nvSpPr>
          <p:spPr>
            <a:xfrm>
              <a:off x="7594600" y="5760882"/>
              <a:ext cx="811902" cy="369332"/>
            </a:xfrm>
            <a:prstGeom prst="rect">
              <a:avLst/>
            </a:prstGeom>
            <a:noFill/>
          </p:spPr>
          <p:txBody>
            <a:bodyPr wrap="square">
              <a:spAutoFit/>
            </a:bodyPr>
            <a:lstStyle/>
            <a:p>
              <a:r>
                <a:rPr lang="en-US" dirty="0">
                  <a:solidFill>
                    <a:srgbClr val="202122"/>
                  </a:solidFill>
                </a:rPr>
                <a:t>then</a:t>
              </a:r>
              <a:r>
                <a:rPr lang="en-US" sz="1800" dirty="0">
                  <a:solidFill>
                    <a:srgbClr val="202122"/>
                  </a:solidFill>
                </a:rPr>
                <a:t> </a:t>
              </a:r>
              <a:endParaRPr lang="en-US" dirty="0"/>
            </a:p>
          </p:txBody>
        </p:sp>
      </p:grpSp>
      <p:grpSp>
        <p:nvGrpSpPr>
          <p:cNvPr id="114" name="Group 113">
            <a:extLst>
              <a:ext uri="{FF2B5EF4-FFF2-40B4-BE49-F238E27FC236}">
                <a16:creationId xmlns:a16="http://schemas.microsoft.com/office/drawing/2014/main" id="{4D845EAC-9048-455A-AD35-E87BFA4ACFE0}"/>
              </a:ext>
            </a:extLst>
          </p:cNvPr>
          <p:cNvGrpSpPr/>
          <p:nvPr/>
        </p:nvGrpSpPr>
        <p:grpSpPr>
          <a:xfrm>
            <a:off x="7414751" y="3081550"/>
            <a:ext cx="4045446" cy="1940554"/>
            <a:chOff x="7414751" y="3081550"/>
            <a:chExt cx="4045446" cy="1940554"/>
          </a:xfrm>
        </p:grpSpPr>
        <p:sp>
          <p:nvSpPr>
            <p:cNvPr id="9" name="TextBox 8">
              <a:extLst>
                <a:ext uri="{FF2B5EF4-FFF2-40B4-BE49-F238E27FC236}">
                  <a16:creationId xmlns:a16="http://schemas.microsoft.com/office/drawing/2014/main" id="{9615F551-C218-4B7E-808E-7F7AD729E9B5}"/>
                </a:ext>
              </a:extLst>
            </p:cNvPr>
            <p:cNvSpPr txBox="1"/>
            <p:nvPr/>
          </p:nvSpPr>
          <p:spPr>
            <a:xfrm>
              <a:off x="7414751" y="3081550"/>
              <a:ext cx="1085851" cy="369332"/>
            </a:xfrm>
            <a:prstGeom prst="rect">
              <a:avLst/>
            </a:prstGeom>
            <a:noFill/>
          </p:spPr>
          <p:txBody>
            <a:bodyPr wrap="square">
              <a:spAutoFit/>
            </a:bodyPr>
            <a:lstStyle/>
            <a:p>
              <a:r>
                <a:rPr lang="en-US" dirty="0">
                  <a:solidFill>
                    <a:srgbClr val="202122"/>
                  </a:solidFill>
                </a:rPr>
                <a:t>example: </a:t>
              </a:r>
              <a:endParaRPr lang="en-US" dirty="0"/>
            </a:p>
          </p:txBody>
        </p:sp>
        <p:sp>
          <p:nvSpPr>
            <p:cNvPr id="10" name="TextBox 9">
              <a:extLst>
                <a:ext uri="{FF2B5EF4-FFF2-40B4-BE49-F238E27FC236}">
                  <a16:creationId xmlns:a16="http://schemas.microsoft.com/office/drawing/2014/main" id="{FC8B4186-F44B-48E1-B363-F8F990BB0BA7}"/>
                </a:ext>
              </a:extLst>
            </p:cNvPr>
            <p:cNvSpPr txBox="1"/>
            <p:nvPr/>
          </p:nvSpPr>
          <p:spPr>
            <a:xfrm>
              <a:off x="8550550" y="3710942"/>
              <a:ext cx="323850" cy="369332"/>
            </a:xfrm>
            <a:prstGeom prst="rect">
              <a:avLst/>
            </a:prstGeom>
            <a:noFill/>
          </p:spPr>
          <p:txBody>
            <a:bodyPr wrap="square">
              <a:spAutoFit/>
            </a:bodyPr>
            <a:lstStyle/>
            <a:p>
              <a:r>
                <a:rPr lang="el-GR" sz="1800" dirty="0">
                  <a:solidFill>
                    <a:srgbClr val="202122"/>
                  </a:solidFill>
                </a:rPr>
                <a:t>α</a:t>
              </a:r>
              <a:endParaRPr lang="en-US" dirty="0"/>
            </a:p>
          </p:txBody>
        </p:sp>
        <p:grpSp>
          <p:nvGrpSpPr>
            <p:cNvPr id="54" name="Group 53">
              <a:extLst>
                <a:ext uri="{FF2B5EF4-FFF2-40B4-BE49-F238E27FC236}">
                  <a16:creationId xmlns:a16="http://schemas.microsoft.com/office/drawing/2014/main" id="{C635CEC3-A7AD-4739-9C47-424BCAC9597B}"/>
                </a:ext>
              </a:extLst>
            </p:cNvPr>
            <p:cNvGrpSpPr/>
            <p:nvPr/>
          </p:nvGrpSpPr>
          <p:grpSpPr>
            <a:xfrm>
              <a:off x="10223849" y="3783479"/>
              <a:ext cx="1236348" cy="1238625"/>
              <a:chOff x="7524749" y="4170545"/>
              <a:chExt cx="2048738" cy="2052511"/>
            </a:xfrm>
          </p:grpSpPr>
          <p:sp>
            <p:nvSpPr>
              <p:cNvPr id="55" name="Rectangle 54">
                <a:extLst>
                  <a:ext uri="{FF2B5EF4-FFF2-40B4-BE49-F238E27FC236}">
                    <a16:creationId xmlns:a16="http://schemas.microsoft.com/office/drawing/2014/main" id="{3A152927-FDA5-4E26-827E-5DF1DE92B03F}"/>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6" name="Rectangle 55">
                <a:extLst>
                  <a:ext uri="{FF2B5EF4-FFF2-40B4-BE49-F238E27FC236}">
                    <a16:creationId xmlns:a16="http://schemas.microsoft.com/office/drawing/2014/main" id="{09C3F00D-6C08-4693-9C5B-0B48F01C1166}"/>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7" name="Rectangle 56">
                <a:extLst>
                  <a:ext uri="{FF2B5EF4-FFF2-40B4-BE49-F238E27FC236}">
                    <a16:creationId xmlns:a16="http://schemas.microsoft.com/office/drawing/2014/main" id="{954A08D5-1E5F-48D3-8AB8-94DA8B297BF3}"/>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8" name="Rectangle 57">
                <a:extLst>
                  <a:ext uri="{FF2B5EF4-FFF2-40B4-BE49-F238E27FC236}">
                    <a16:creationId xmlns:a16="http://schemas.microsoft.com/office/drawing/2014/main" id="{72FAB626-8B83-4B7D-AB2C-9DA49BA48A76}"/>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9" name="Rectangle 58">
                <a:extLst>
                  <a:ext uri="{FF2B5EF4-FFF2-40B4-BE49-F238E27FC236}">
                    <a16:creationId xmlns:a16="http://schemas.microsoft.com/office/drawing/2014/main" id="{314B97AC-0B89-476C-BEEE-35125D108443}"/>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0" name="Rectangle 59">
                <a:extLst>
                  <a:ext uri="{FF2B5EF4-FFF2-40B4-BE49-F238E27FC236}">
                    <a16:creationId xmlns:a16="http://schemas.microsoft.com/office/drawing/2014/main" id="{333421B7-D31B-4905-B0C4-3D581C451239}"/>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1" name="Rectangle 60">
                <a:extLst>
                  <a:ext uri="{FF2B5EF4-FFF2-40B4-BE49-F238E27FC236}">
                    <a16:creationId xmlns:a16="http://schemas.microsoft.com/office/drawing/2014/main" id="{F077046C-E21C-4DDD-8F5B-3E1757049729}"/>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2" name="Rectangle 61">
                <a:extLst>
                  <a:ext uri="{FF2B5EF4-FFF2-40B4-BE49-F238E27FC236}">
                    <a16:creationId xmlns:a16="http://schemas.microsoft.com/office/drawing/2014/main" id="{CB46AC28-ECA2-4E07-9711-37DC9A86BA2A}"/>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3" name="Rectangle 62">
                <a:extLst>
                  <a:ext uri="{FF2B5EF4-FFF2-40B4-BE49-F238E27FC236}">
                    <a16:creationId xmlns:a16="http://schemas.microsoft.com/office/drawing/2014/main" id="{F2E42A64-1C17-48E1-AF91-C89172A18456}"/>
                  </a:ext>
                </a:extLst>
              </p:cNvPr>
              <p:cNvSpPr/>
              <p:nvPr/>
            </p:nvSpPr>
            <p:spPr>
              <a:xfrm>
                <a:off x="8753475" y="458081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993F7606-B666-404B-842B-845BAA95694B}"/>
                  </a:ext>
                </a:extLst>
              </p:cNvPr>
              <p:cNvSpPr/>
              <p:nvPr/>
            </p:nvSpPr>
            <p:spPr>
              <a:xfrm>
                <a:off x="8753475" y="499120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5" name="Rectangle 64">
                <a:extLst>
                  <a:ext uri="{FF2B5EF4-FFF2-40B4-BE49-F238E27FC236}">
                    <a16:creationId xmlns:a16="http://schemas.microsoft.com/office/drawing/2014/main" id="{CF219470-59F5-4EBE-90AB-47B3B76259A0}"/>
                  </a:ext>
                </a:extLst>
              </p:cNvPr>
              <p:cNvSpPr/>
              <p:nvPr/>
            </p:nvSpPr>
            <p:spPr>
              <a:xfrm>
                <a:off x="8753475" y="5399961"/>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C6BB3CB3-2E35-4DC1-8B7D-4A2CAECE75F4}"/>
                  </a:ext>
                </a:extLst>
              </p:cNvPr>
              <p:cNvSpPr/>
              <p:nvPr/>
            </p:nvSpPr>
            <p:spPr>
              <a:xfrm>
                <a:off x="8343900" y="4170545"/>
                <a:ext cx="409575" cy="40957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7" name="Rectangle 66">
                <a:extLst>
                  <a:ext uri="{FF2B5EF4-FFF2-40B4-BE49-F238E27FC236}">
                    <a16:creationId xmlns:a16="http://schemas.microsoft.com/office/drawing/2014/main" id="{E19B8D71-F370-4165-ADF6-9D93AE35C7DD}"/>
                  </a:ext>
                </a:extLst>
              </p:cNvPr>
              <p:cNvSpPr/>
              <p:nvPr/>
            </p:nvSpPr>
            <p:spPr>
              <a:xfrm>
                <a:off x="7934325" y="5813482"/>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8" name="Rectangle 67">
                <a:extLst>
                  <a:ext uri="{FF2B5EF4-FFF2-40B4-BE49-F238E27FC236}">
                    <a16:creationId xmlns:a16="http://schemas.microsoft.com/office/drawing/2014/main" id="{81333BD3-C300-4C77-950B-FBF543D14414}"/>
                  </a:ext>
                </a:extLst>
              </p:cNvPr>
              <p:cNvSpPr/>
              <p:nvPr/>
            </p:nvSpPr>
            <p:spPr>
              <a:xfrm>
                <a:off x="7524749" y="5813482"/>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9" name="Rectangle 68">
                <a:extLst>
                  <a:ext uri="{FF2B5EF4-FFF2-40B4-BE49-F238E27FC236}">
                    <a16:creationId xmlns:a16="http://schemas.microsoft.com/office/drawing/2014/main" id="{C4210E01-E92E-4B30-A7DA-18F75E9D019B}"/>
                  </a:ext>
                </a:extLst>
              </p:cNvPr>
              <p:cNvSpPr/>
              <p:nvPr/>
            </p:nvSpPr>
            <p:spPr>
              <a:xfrm>
                <a:off x="8754337" y="4172046"/>
                <a:ext cx="409574" cy="4095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6" name="Rectangle 85">
                <a:extLst>
                  <a:ext uri="{FF2B5EF4-FFF2-40B4-BE49-F238E27FC236}">
                    <a16:creationId xmlns:a16="http://schemas.microsoft.com/office/drawing/2014/main" id="{A2D3B15B-2588-4031-863B-66EA54847649}"/>
                  </a:ext>
                </a:extLst>
              </p:cNvPr>
              <p:cNvSpPr/>
              <p:nvPr/>
            </p:nvSpPr>
            <p:spPr>
              <a:xfrm>
                <a:off x="8344763" y="5399614"/>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E4D6CAB4-D600-4E05-BAD7-28E9A3159E15}"/>
                  </a:ext>
                </a:extLst>
              </p:cNvPr>
              <p:cNvSpPr/>
              <p:nvPr/>
            </p:nvSpPr>
            <p:spPr>
              <a:xfrm>
                <a:off x="8343898" y="5812662"/>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3F2DFAA5-AE0D-4864-A09B-BCC8C7EC6154}"/>
                  </a:ext>
                </a:extLst>
              </p:cNvPr>
              <p:cNvSpPr/>
              <p:nvPr/>
            </p:nvSpPr>
            <p:spPr>
              <a:xfrm>
                <a:off x="9163913" y="5399140"/>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Rectangle 88">
                <a:extLst>
                  <a:ext uri="{FF2B5EF4-FFF2-40B4-BE49-F238E27FC236}">
                    <a16:creationId xmlns:a16="http://schemas.microsoft.com/office/drawing/2014/main" id="{97DD19BD-BC01-437E-8AF9-D19BF725F41F}"/>
                  </a:ext>
                </a:extLst>
              </p:cNvPr>
              <p:cNvSpPr/>
              <p:nvPr/>
            </p:nvSpPr>
            <p:spPr>
              <a:xfrm>
                <a:off x="9163913" y="4989566"/>
                <a:ext cx="409574" cy="409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8F70A9AD-6429-49A7-9155-7F7453854FA0}"/>
                </a:ext>
              </a:extLst>
            </p:cNvPr>
            <p:cNvGrpSpPr/>
            <p:nvPr/>
          </p:nvGrpSpPr>
          <p:grpSpPr>
            <a:xfrm>
              <a:off x="8456028" y="4063569"/>
              <a:ext cx="741497" cy="741497"/>
              <a:chOff x="7524749" y="4580811"/>
              <a:chExt cx="1228726" cy="1228725"/>
            </a:xfrm>
          </p:grpSpPr>
          <p:sp>
            <p:nvSpPr>
              <p:cNvPr id="91" name="Rectangle 90">
                <a:extLst>
                  <a:ext uri="{FF2B5EF4-FFF2-40B4-BE49-F238E27FC236}">
                    <a16:creationId xmlns:a16="http://schemas.microsoft.com/office/drawing/2014/main" id="{7FE9EC9F-74D8-4C64-8BF5-C1281FDE37C2}"/>
                  </a:ext>
                </a:extLst>
              </p:cNvPr>
              <p:cNvSpPr/>
              <p:nvPr/>
            </p:nvSpPr>
            <p:spPr>
              <a:xfrm>
                <a:off x="7934325"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2" name="Rectangle 91">
                <a:extLst>
                  <a:ext uri="{FF2B5EF4-FFF2-40B4-BE49-F238E27FC236}">
                    <a16:creationId xmlns:a16="http://schemas.microsoft.com/office/drawing/2014/main" id="{418FED61-FEA9-45AB-A64D-9D56EE002136}"/>
                  </a:ext>
                </a:extLst>
              </p:cNvPr>
              <p:cNvSpPr/>
              <p:nvPr/>
            </p:nvSpPr>
            <p:spPr>
              <a:xfrm>
                <a:off x="7934325"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3" name="Rectangle 92">
                <a:extLst>
                  <a:ext uri="{FF2B5EF4-FFF2-40B4-BE49-F238E27FC236}">
                    <a16:creationId xmlns:a16="http://schemas.microsoft.com/office/drawing/2014/main" id="{07951964-E2BD-47AC-A545-93770ECDF29A}"/>
                  </a:ext>
                </a:extLst>
              </p:cNvPr>
              <p:cNvSpPr/>
              <p:nvPr/>
            </p:nvSpPr>
            <p:spPr>
              <a:xfrm>
                <a:off x="8343900"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4" name="Rectangle 93">
                <a:extLst>
                  <a:ext uri="{FF2B5EF4-FFF2-40B4-BE49-F238E27FC236}">
                    <a16:creationId xmlns:a16="http://schemas.microsoft.com/office/drawing/2014/main" id="{D763C208-8848-4D8A-86C7-A06F5EB73527}"/>
                  </a:ext>
                </a:extLst>
              </p:cNvPr>
              <p:cNvSpPr/>
              <p:nvPr/>
            </p:nvSpPr>
            <p:spPr>
              <a:xfrm>
                <a:off x="7524750" y="539996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5" name="Rectangle 94">
                <a:extLst>
                  <a:ext uri="{FF2B5EF4-FFF2-40B4-BE49-F238E27FC236}">
                    <a16:creationId xmlns:a16="http://schemas.microsoft.com/office/drawing/2014/main" id="{BF0ABA55-6274-41F3-9270-7C1995C8ACEA}"/>
                  </a:ext>
                </a:extLst>
              </p:cNvPr>
              <p:cNvSpPr/>
              <p:nvPr/>
            </p:nvSpPr>
            <p:spPr>
              <a:xfrm>
                <a:off x="7524749" y="4990386"/>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6" name="Rectangle 95">
                <a:extLst>
                  <a:ext uri="{FF2B5EF4-FFF2-40B4-BE49-F238E27FC236}">
                    <a16:creationId xmlns:a16="http://schemas.microsoft.com/office/drawing/2014/main" id="{DD3654AC-142C-4994-8E64-49ACA3A65DBF}"/>
                  </a:ext>
                </a:extLst>
              </p:cNvPr>
              <p:cNvSpPr/>
              <p:nvPr/>
            </p:nvSpPr>
            <p:spPr>
              <a:xfrm>
                <a:off x="7934325"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7" name="Rectangle 96">
                <a:extLst>
                  <a:ext uri="{FF2B5EF4-FFF2-40B4-BE49-F238E27FC236}">
                    <a16:creationId xmlns:a16="http://schemas.microsoft.com/office/drawing/2014/main" id="{1330E83D-8F7A-49C8-B16F-13919257A632}"/>
                  </a:ext>
                </a:extLst>
              </p:cNvPr>
              <p:cNvSpPr/>
              <p:nvPr/>
            </p:nvSpPr>
            <p:spPr>
              <a:xfrm>
                <a:off x="8343900"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8" name="Rectangle 97">
                <a:extLst>
                  <a:ext uri="{FF2B5EF4-FFF2-40B4-BE49-F238E27FC236}">
                    <a16:creationId xmlns:a16="http://schemas.microsoft.com/office/drawing/2014/main" id="{4FDF6EE2-8C66-4A22-849E-C4E5B2F655F6}"/>
                  </a:ext>
                </a:extLst>
              </p:cNvPr>
              <p:cNvSpPr/>
              <p:nvPr/>
            </p:nvSpPr>
            <p:spPr>
              <a:xfrm>
                <a:off x="7524749" y="4580811"/>
                <a:ext cx="409575" cy="4095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106" name="TextBox 105">
              <a:extLst>
                <a:ext uri="{FF2B5EF4-FFF2-40B4-BE49-F238E27FC236}">
                  <a16:creationId xmlns:a16="http://schemas.microsoft.com/office/drawing/2014/main" id="{0024D827-97C4-48D1-BC27-01DFEEA99FF0}"/>
                </a:ext>
              </a:extLst>
            </p:cNvPr>
            <p:cNvSpPr txBox="1"/>
            <p:nvPr/>
          </p:nvSpPr>
          <p:spPr>
            <a:xfrm>
              <a:off x="10347430" y="3682616"/>
              <a:ext cx="323850" cy="369332"/>
            </a:xfrm>
            <a:prstGeom prst="rect">
              <a:avLst/>
            </a:prstGeom>
            <a:noFill/>
          </p:spPr>
          <p:txBody>
            <a:bodyPr wrap="square">
              <a:spAutoFit/>
            </a:bodyPr>
            <a:lstStyle/>
            <a:p>
              <a:r>
                <a:rPr lang="el-GR" dirty="0">
                  <a:solidFill>
                    <a:srgbClr val="202122"/>
                  </a:solidFill>
                </a:rPr>
                <a:t>γ</a:t>
              </a:r>
              <a:endParaRPr lang="en-US" dirty="0"/>
            </a:p>
          </p:txBody>
        </p:sp>
        <p:sp>
          <p:nvSpPr>
            <p:cNvPr id="108" name="TextBox 107">
              <a:extLst>
                <a:ext uri="{FF2B5EF4-FFF2-40B4-BE49-F238E27FC236}">
                  <a16:creationId xmlns:a16="http://schemas.microsoft.com/office/drawing/2014/main" id="{E5F34740-7710-45D1-96CD-8FD168A968D1}"/>
                </a:ext>
              </a:extLst>
            </p:cNvPr>
            <p:cNvSpPr txBox="1"/>
            <p:nvPr/>
          </p:nvSpPr>
          <p:spPr>
            <a:xfrm>
              <a:off x="7689009" y="4111435"/>
              <a:ext cx="377440" cy="369332"/>
            </a:xfrm>
            <a:prstGeom prst="rect">
              <a:avLst/>
            </a:prstGeom>
            <a:noFill/>
          </p:spPr>
          <p:txBody>
            <a:bodyPr wrap="square">
              <a:spAutoFit/>
            </a:bodyPr>
            <a:lstStyle/>
            <a:p>
              <a:r>
                <a:rPr lang="en-US" dirty="0">
                  <a:solidFill>
                    <a:srgbClr val="202122"/>
                  </a:solidFill>
                </a:rPr>
                <a:t>if</a:t>
              </a:r>
              <a:r>
                <a:rPr lang="en-US" sz="1800" dirty="0">
                  <a:solidFill>
                    <a:srgbClr val="202122"/>
                  </a:solidFill>
                </a:rPr>
                <a:t> </a:t>
              </a:r>
              <a:endParaRPr lang="en-US" dirty="0"/>
            </a:p>
          </p:txBody>
        </p:sp>
        <p:sp>
          <p:nvSpPr>
            <p:cNvPr id="110" name="TextBox 109">
              <a:extLst>
                <a:ext uri="{FF2B5EF4-FFF2-40B4-BE49-F238E27FC236}">
                  <a16:creationId xmlns:a16="http://schemas.microsoft.com/office/drawing/2014/main" id="{D4D3F8D9-79CA-4E43-8078-E7099AEFA123}"/>
                </a:ext>
              </a:extLst>
            </p:cNvPr>
            <p:cNvSpPr txBox="1"/>
            <p:nvPr/>
          </p:nvSpPr>
          <p:spPr>
            <a:xfrm>
              <a:off x="9404083" y="4071656"/>
              <a:ext cx="650865" cy="646331"/>
            </a:xfrm>
            <a:prstGeom prst="rect">
              <a:avLst/>
            </a:prstGeom>
            <a:noFill/>
          </p:spPr>
          <p:txBody>
            <a:bodyPr wrap="square">
              <a:spAutoFit/>
            </a:bodyPr>
            <a:lstStyle/>
            <a:p>
              <a:r>
                <a:rPr lang="en-US" sz="3600" dirty="0">
                  <a:solidFill>
                    <a:srgbClr val="202122"/>
                  </a:solidFill>
                  <a:latin typeface="Arial" panose="020B0604020202020204" pitchFamily="34" charset="0"/>
                </a:rPr>
                <a:t>→</a:t>
              </a:r>
              <a:endParaRPr lang="en-US" dirty="0"/>
            </a:p>
          </p:txBody>
        </p:sp>
      </p:grpSp>
    </p:spTree>
    <p:extLst>
      <p:ext uri="{BB962C8B-B14F-4D97-AF65-F5344CB8AC3E}">
        <p14:creationId xmlns:p14="http://schemas.microsoft.com/office/powerpoint/2010/main" val="419667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fade">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5" end="5"/>
                                            </p:txEl>
                                          </p:spTgt>
                                        </p:tgtEl>
                                        <p:attrNameLst>
                                          <p:attrName>style.visibility</p:attrName>
                                        </p:attrNameLst>
                                      </p:cBhvr>
                                      <p:to>
                                        <p:strVal val="visible"/>
                                      </p:to>
                                    </p:set>
                                    <p:animEffect transition="in" filter="fade">
                                      <p:cBhvr>
                                        <p:cTn id="50" dur="500"/>
                                        <p:tgtEl>
                                          <p:spTgt spid="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BB3C-E939-4FC7-8887-8A2874A79DA1}"/>
              </a:ext>
            </a:extLst>
          </p:cNvPr>
          <p:cNvSpPr>
            <a:spLocks noGrp="1"/>
          </p:cNvSpPr>
          <p:nvPr>
            <p:ph type="title"/>
          </p:nvPr>
        </p:nvSpPr>
        <p:spPr/>
        <p:txBody>
          <a:bodyPr>
            <a:normAutofit/>
          </a:bodyPr>
          <a:lstStyle/>
          <a:p>
            <a:r>
              <a:rPr lang="en-US" sz="4000" dirty="0"/>
              <a:t>example of usefulness of </a:t>
            </a:r>
            <a:r>
              <a:rPr lang="en-US" sz="4000" dirty="0" err="1"/>
              <a:t>Rothemund’s</a:t>
            </a:r>
            <a:r>
              <a:rPr lang="en-US" sz="4000" dirty="0"/>
              <a:t> Lemma</a:t>
            </a:r>
          </a:p>
        </p:txBody>
      </p:sp>
      <p:sp>
        <p:nvSpPr>
          <p:cNvPr id="3" name="Content Placeholder 2">
            <a:extLst>
              <a:ext uri="{FF2B5EF4-FFF2-40B4-BE49-F238E27FC236}">
                <a16:creationId xmlns:a16="http://schemas.microsoft.com/office/drawing/2014/main" id="{9B6DBC43-6EEE-4CE5-B3C3-B1B20FD4B352}"/>
              </a:ext>
            </a:extLst>
          </p:cNvPr>
          <p:cNvSpPr>
            <a:spLocks noGrp="1"/>
          </p:cNvSpPr>
          <p:nvPr>
            <p:ph idx="1"/>
          </p:nvPr>
        </p:nvSpPr>
        <p:spPr/>
        <p:txBody>
          <a:bodyPr/>
          <a:lstStyle/>
          <a:p>
            <a:r>
              <a:rPr lang="en-US" dirty="0"/>
              <a:t>Recall two alternate characterizations of deterministic tile systems:</a:t>
            </a:r>
          </a:p>
          <a:p>
            <a:pPr marL="457200" lvl="1" indent="0">
              <a:buNone/>
            </a:pPr>
            <a:r>
              <a:rPr lang="en-US" i="0" dirty="0">
                <a:solidFill>
                  <a:srgbClr val="202122"/>
                </a:solidFill>
                <a:effectLst/>
              </a:rPr>
              <a:t>(a) |</a:t>
            </a:r>
            <a:r>
              <a:rPr lang="en-US" dirty="0">
                <a:solidFill>
                  <a:srgbClr val="202122"/>
                </a:solidFill>
              </a:rPr>
              <a:t>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a:t>
            </a:r>
            <a:r>
              <a:rPr lang="en-US" i="0" dirty="0">
                <a:solidFill>
                  <a:srgbClr val="202122"/>
                </a:solidFill>
                <a:effectLst/>
              </a:rPr>
              <a:t>| = 1.</a:t>
            </a:r>
          </a:p>
          <a:p>
            <a:pPr marL="457200" lvl="1" indent="0">
              <a:buNone/>
            </a:pPr>
            <a:r>
              <a:rPr lang="en-US" dirty="0"/>
              <a:t>(b) </a:t>
            </a:r>
            <a:r>
              <a:rPr lang="en-US" i="0" dirty="0">
                <a:solidFill>
                  <a:srgbClr val="202122"/>
                </a:solidFill>
                <a:effectLst/>
              </a:rPr>
              <a:t>for all </a:t>
            </a:r>
            <a:r>
              <a:rPr lang="el-GR" sz="2400" dirty="0">
                <a:solidFill>
                  <a:srgbClr val="202122"/>
                </a:solidFill>
              </a:rPr>
              <a:t>α</a:t>
            </a:r>
            <a:r>
              <a:rPr lang="en-US" sz="2400" dirty="0">
                <a:solidFill>
                  <a:srgbClr val="202122"/>
                </a:solidFill>
              </a:rPr>
              <a:t>,</a:t>
            </a:r>
            <a:r>
              <a:rPr lang="el-GR" sz="2400" dirty="0">
                <a:solidFill>
                  <a:srgbClr val="202122"/>
                </a:solidFill>
              </a:rPr>
              <a:t>β</a:t>
            </a:r>
            <a:r>
              <a:rPr lang="en-US" sz="2400" dirty="0">
                <a:solidFill>
                  <a:srgbClr val="202122"/>
                </a:solidFill>
              </a:rPr>
              <a:t> ∈ A[</a:t>
            </a:r>
            <a:r>
              <a:rPr lang="el-GR" dirty="0"/>
              <a:t>Θ</a:t>
            </a:r>
            <a:r>
              <a:rPr lang="en-US" sz="2400" dirty="0">
                <a:solidFill>
                  <a:srgbClr val="202122"/>
                </a:solidFill>
              </a:rPr>
              <a:t>] and all </a:t>
            </a:r>
            <a:r>
              <a:rPr lang="en-US" sz="2400" i="1" dirty="0">
                <a:solidFill>
                  <a:srgbClr val="202122"/>
                </a:solidFill>
              </a:rPr>
              <a:t>p</a:t>
            </a:r>
            <a:r>
              <a:rPr lang="en-US" sz="2400" dirty="0">
                <a:solidFill>
                  <a:srgbClr val="202122"/>
                </a:solidFill>
              </a:rPr>
              <a:t> ∈ S</a:t>
            </a:r>
            <a:r>
              <a:rPr lang="el-GR" sz="2400" baseline="-25000" dirty="0">
                <a:solidFill>
                  <a:srgbClr val="202122"/>
                </a:solidFill>
              </a:rPr>
              <a:t>α</a:t>
            </a:r>
            <a:r>
              <a:rPr lang="en-US" sz="2400" dirty="0">
                <a:solidFill>
                  <a:srgbClr val="202122"/>
                </a:solidFill>
              </a:rPr>
              <a:t> </a:t>
            </a:r>
            <a:r>
              <a:rPr lang="en-US" b="0" i="0" dirty="0">
                <a:solidFill>
                  <a:srgbClr val="202124"/>
                </a:solidFill>
                <a:effectLst/>
                <a:latin typeface="Roboto"/>
              </a:rPr>
              <a:t>⋂ </a:t>
            </a:r>
            <a:r>
              <a:rPr lang="en-US" sz="2400" dirty="0">
                <a:solidFill>
                  <a:srgbClr val="202122"/>
                </a:solidFill>
              </a:rPr>
              <a:t>S</a:t>
            </a:r>
            <a:r>
              <a:rPr lang="el-GR" sz="2400" baseline="-25000" dirty="0">
                <a:solidFill>
                  <a:srgbClr val="202122"/>
                </a:solidFill>
              </a:rPr>
              <a:t>β</a:t>
            </a:r>
            <a:r>
              <a:rPr lang="en-US" sz="2400" dirty="0">
                <a:solidFill>
                  <a:srgbClr val="202122"/>
                </a:solidFill>
              </a:rPr>
              <a:t>, </a:t>
            </a:r>
            <a:r>
              <a:rPr lang="el-GR" sz="2400" dirty="0">
                <a:solidFill>
                  <a:srgbClr val="202122"/>
                </a:solidFill>
              </a:rPr>
              <a:t>α</a:t>
            </a:r>
            <a:r>
              <a:rPr lang="en-US" dirty="0">
                <a:solidFill>
                  <a:srgbClr val="202122"/>
                </a:solidFill>
              </a:rPr>
              <a:t>(</a:t>
            </a:r>
            <a:r>
              <a:rPr lang="en-US" i="1" dirty="0">
                <a:solidFill>
                  <a:srgbClr val="202122"/>
                </a:solidFill>
              </a:rPr>
              <a:t>p</a:t>
            </a:r>
            <a:r>
              <a:rPr lang="en-US" dirty="0">
                <a:solidFill>
                  <a:srgbClr val="202122"/>
                </a:solidFill>
              </a:rPr>
              <a:t>) = </a:t>
            </a:r>
            <a:r>
              <a:rPr lang="el-GR" sz="2400" dirty="0">
                <a:solidFill>
                  <a:srgbClr val="202122"/>
                </a:solidFill>
              </a:rPr>
              <a:t>β</a:t>
            </a:r>
            <a:r>
              <a:rPr lang="en-US" sz="2400" dirty="0">
                <a:solidFill>
                  <a:srgbClr val="202122"/>
                </a:solidFill>
              </a:rPr>
              <a:t>(</a:t>
            </a:r>
            <a:r>
              <a:rPr lang="en-US" sz="2400" i="1" dirty="0">
                <a:solidFill>
                  <a:srgbClr val="202122"/>
                </a:solidFill>
              </a:rPr>
              <a:t>p</a:t>
            </a:r>
            <a:r>
              <a:rPr lang="en-US" sz="2400" dirty="0">
                <a:solidFill>
                  <a:srgbClr val="202122"/>
                </a:solidFill>
              </a:rPr>
              <a:t>).</a:t>
            </a:r>
          </a:p>
          <a:p>
            <a:r>
              <a:rPr lang="en-US" dirty="0" err="1">
                <a:solidFill>
                  <a:srgbClr val="202122"/>
                </a:solidFill>
              </a:rPr>
              <a:t>Rothemund’s</a:t>
            </a:r>
            <a:r>
              <a:rPr lang="en-US" dirty="0">
                <a:solidFill>
                  <a:srgbClr val="202122"/>
                </a:solidFill>
              </a:rPr>
              <a:t> Lemma can be used to show that (b) implies (a)</a:t>
            </a:r>
          </a:p>
          <a:p>
            <a:pPr lvl="1"/>
            <a:r>
              <a:rPr lang="en-US" dirty="0">
                <a:solidFill>
                  <a:srgbClr val="202122"/>
                </a:solidFill>
              </a:rPr>
              <a:t>will skip in lecture (optional problem on homework 1)</a:t>
            </a:r>
            <a:endParaRPr lang="en-US" dirty="0"/>
          </a:p>
        </p:txBody>
      </p:sp>
      <p:sp>
        <p:nvSpPr>
          <p:cNvPr id="4" name="Slide Number Placeholder 3">
            <a:extLst>
              <a:ext uri="{FF2B5EF4-FFF2-40B4-BE49-F238E27FC236}">
                <a16:creationId xmlns:a16="http://schemas.microsoft.com/office/drawing/2014/main" id="{56BBA19C-C73A-41A1-99CE-04953DC0D7BE}"/>
              </a:ext>
            </a:extLst>
          </p:cNvPr>
          <p:cNvSpPr>
            <a:spLocks noGrp="1"/>
          </p:cNvSpPr>
          <p:nvPr>
            <p:ph type="sldNum" sz="quarter" idx="12"/>
          </p:nvPr>
        </p:nvSpPr>
        <p:spPr/>
        <p:txBody>
          <a:bodyPr/>
          <a:lstStyle/>
          <a:p>
            <a:fld id="{DDDDC0DD-A20C-43E8-BBF5-AC705073E80B}" type="slidenum">
              <a:rPr lang="en-US" smtClean="0"/>
              <a:t>44</a:t>
            </a:fld>
            <a:endParaRPr lang="en-US"/>
          </a:p>
        </p:txBody>
      </p:sp>
    </p:spTree>
    <p:extLst>
      <p:ext uri="{BB962C8B-B14F-4D97-AF65-F5344CB8AC3E}">
        <p14:creationId xmlns:p14="http://schemas.microsoft.com/office/powerpoint/2010/main" val="32881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40016-A31B-48AE-A241-F8770716797D}"/>
              </a:ext>
            </a:extLst>
          </p:cNvPr>
          <p:cNvSpPr>
            <a:spLocks noGrp="1"/>
          </p:cNvSpPr>
          <p:nvPr>
            <p:ph type="title"/>
          </p:nvPr>
        </p:nvSpPr>
        <p:spPr>
          <a:xfrm>
            <a:off x="838200" y="365126"/>
            <a:ext cx="10515600" cy="793492"/>
          </a:xfrm>
        </p:spPr>
        <p:txBody>
          <a:bodyPr/>
          <a:lstStyle/>
          <a:p>
            <a:r>
              <a:rPr lang="en-US" dirty="0"/>
              <a:t>Fair assembly sequences</a:t>
            </a:r>
          </a:p>
        </p:txBody>
      </p:sp>
      <p:sp>
        <p:nvSpPr>
          <p:cNvPr id="4" name="Slide Number Placeholder 3">
            <a:extLst>
              <a:ext uri="{FF2B5EF4-FFF2-40B4-BE49-F238E27FC236}">
                <a16:creationId xmlns:a16="http://schemas.microsoft.com/office/drawing/2014/main" id="{DF0BD023-95DA-4E34-A0EC-63AAD049999C}"/>
              </a:ext>
            </a:extLst>
          </p:cNvPr>
          <p:cNvSpPr>
            <a:spLocks noGrp="1"/>
          </p:cNvSpPr>
          <p:nvPr>
            <p:ph type="sldNum" sz="quarter" idx="12"/>
          </p:nvPr>
        </p:nvSpPr>
        <p:spPr/>
        <p:txBody>
          <a:bodyPr/>
          <a:lstStyle/>
          <a:p>
            <a:fld id="{DDDDC0DD-A20C-43E8-BBF5-AC705073E80B}" type="slidenum">
              <a:rPr lang="en-US" smtClean="0"/>
              <a:t>45</a:t>
            </a:fld>
            <a:endParaRPr lang="en-US"/>
          </a:p>
        </p:txBody>
      </p:sp>
      <p:sp>
        <p:nvSpPr>
          <p:cNvPr id="5" name="Rectangle: Rounded Corners 4">
            <a:extLst>
              <a:ext uri="{FF2B5EF4-FFF2-40B4-BE49-F238E27FC236}">
                <a16:creationId xmlns:a16="http://schemas.microsoft.com/office/drawing/2014/main" id="{351D3CDA-8AFA-48DC-A600-A6EEB169E82D}"/>
              </a:ext>
            </a:extLst>
          </p:cNvPr>
          <p:cNvSpPr/>
          <p:nvPr/>
        </p:nvSpPr>
        <p:spPr>
          <a:xfrm>
            <a:off x="828368" y="2464191"/>
            <a:ext cx="5011993" cy="6750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a:t>Lemma</a:t>
            </a:r>
            <a:r>
              <a:rPr lang="en-US" dirty="0"/>
              <a:t>: Let </a:t>
            </a:r>
            <a:r>
              <a:rPr lang="el-GR" dirty="0">
                <a:solidFill>
                  <a:srgbClr val="202122"/>
                </a:solidFill>
              </a:rPr>
              <a:t>α</a:t>
            </a:r>
            <a:r>
              <a:rPr lang="en-US" baseline="-25000" dirty="0">
                <a:solidFill>
                  <a:srgbClr val="202122"/>
                </a:solidFill>
              </a:rPr>
              <a:t>0</a:t>
            </a:r>
            <a:r>
              <a:rPr lang="en-US" dirty="0">
                <a:solidFill>
                  <a:srgbClr val="202122"/>
                </a:solidFill>
              </a:rPr>
              <a:t>, </a:t>
            </a:r>
            <a:r>
              <a:rPr lang="el-GR" dirty="0">
                <a:solidFill>
                  <a:srgbClr val="202122"/>
                </a:solidFill>
              </a:rPr>
              <a:t>α</a:t>
            </a:r>
            <a:r>
              <a:rPr lang="en-US" baseline="-25000" dirty="0">
                <a:solidFill>
                  <a:srgbClr val="202122"/>
                </a:solidFill>
              </a:rPr>
              <a:t>1</a:t>
            </a:r>
            <a:r>
              <a:rPr lang="en-US" dirty="0">
                <a:solidFill>
                  <a:srgbClr val="202122"/>
                </a:solidFill>
              </a:rPr>
              <a:t>, … be a fair assembly sequence. Then its result </a:t>
            </a:r>
            <a:r>
              <a:rPr lang="el-GR" dirty="0">
                <a:solidFill>
                  <a:srgbClr val="202122"/>
                </a:solidFill>
              </a:rPr>
              <a:t>γ</a:t>
            </a:r>
            <a:r>
              <a:rPr lang="en-US" dirty="0">
                <a:solidFill>
                  <a:srgbClr val="202122"/>
                </a:solidFill>
              </a:rPr>
              <a:t> is terminal.</a:t>
            </a:r>
          </a:p>
        </p:txBody>
      </p:sp>
      <p:sp>
        <p:nvSpPr>
          <p:cNvPr id="6" name="Rectangle: Rounded Corners 5">
            <a:extLst>
              <a:ext uri="{FF2B5EF4-FFF2-40B4-BE49-F238E27FC236}">
                <a16:creationId xmlns:a16="http://schemas.microsoft.com/office/drawing/2014/main" id="{C3D5176D-67F5-4EFD-B9BB-A20B130DF62F}"/>
              </a:ext>
            </a:extLst>
          </p:cNvPr>
          <p:cNvSpPr/>
          <p:nvPr/>
        </p:nvSpPr>
        <p:spPr>
          <a:xfrm>
            <a:off x="838200" y="3212624"/>
            <a:ext cx="7772400" cy="3508851"/>
          </a:xfrm>
          <a:prstGeom prst="roundRect">
            <a:avLst>
              <a:gd name="adj" fmla="val 4958"/>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1600" b="1" dirty="0"/>
              <a:t>Proof</a:t>
            </a:r>
            <a:r>
              <a:rPr lang="en-US" sz="1600" dirty="0"/>
              <a:t>:</a:t>
            </a:r>
          </a:p>
          <a:p>
            <a:pPr marL="342900" indent="-342900" algn="just">
              <a:buFont typeface="+mj-lt"/>
              <a:buAutoNum type="arabicPeriod"/>
            </a:pPr>
            <a:r>
              <a:rPr lang="en-US" sz="1600" dirty="0">
                <a:solidFill>
                  <a:srgbClr val="202122"/>
                </a:solidFill>
              </a:rPr>
              <a:t>Suppose for the sake of contradiction that </a:t>
            </a:r>
            <a:r>
              <a:rPr lang="el-GR" sz="1600" dirty="0">
                <a:solidFill>
                  <a:srgbClr val="202122"/>
                </a:solidFill>
              </a:rPr>
              <a:t>γ</a:t>
            </a:r>
            <a:r>
              <a:rPr lang="en-US" sz="1600" dirty="0">
                <a:solidFill>
                  <a:srgbClr val="202122"/>
                </a:solidFill>
              </a:rPr>
              <a:t> is not terminal, i.e., it has frontier location </a:t>
            </a:r>
            <a:r>
              <a:rPr lang="en-US" sz="1600" i="1" dirty="0">
                <a:solidFill>
                  <a:srgbClr val="202122"/>
                </a:solidFill>
              </a:rPr>
              <a:t>p</a:t>
            </a:r>
            <a:r>
              <a:rPr lang="en-US" sz="1600" dirty="0">
                <a:solidFill>
                  <a:srgbClr val="202122"/>
                </a:solidFill>
              </a:rPr>
              <a:t> ∈ ∂</a:t>
            </a:r>
            <a:r>
              <a:rPr lang="el-GR" sz="1600" dirty="0">
                <a:solidFill>
                  <a:srgbClr val="202122"/>
                </a:solidFill>
              </a:rPr>
              <a:t>γ</a:t>
            </a:r>
            <a:r>
              <a:rPr lang="en-US" sz="1600" dirty="0">
                <a:solidFill>
                  <a:srgbClr val="202122"/>
                </a:solidFill>
              </a:rPr>
              <a:t>; note in particular </a:t>
            </a:r>
            <a:r>
              <a:rPr lang="en-US" sz="1600" i="1" dirty="0">
                <a:solidFill>
                  <a:srgbClr val="202122"/>
                </a:solidFill>
              </a:rPr>
              <a:t>p</a:t>
            </a:r>
            <a:r>
              <a:rPr lang="en-US" sz="1600" dirty="0">
                <a:solidFill>
                  <a:srgbClr val="202122"/>
                </a:solidFill>
              </a:rPr>
              <a:t> </a:t>
            </a:r>
            <a:r>
              <a:rPr lang="en-US" sz="1600" dirty="0"/>
              <a:t>∉</a:t>
            </a:r>
            <a:r>
              <a:rPr lang="en-US" sz="1600" dirty="0">
                <a:solidFill>
                  <a:srgbClr val="202122"/>
                </a:solidFill>
              </a:rPr>
              <a:t> S</a:t>
            </a:r>
            <a:r>
              <a:rPr lang="el-GR" sz="1600" baseline="-25000" dirty="0">
                <a:solidFill>
                  <a:srgbClr val="202122"/>
                </a:solidFill>
              </a:rPr>
              <a:t>γ</a:t>
            </a:r>
            <a:r>
              <a:rPr lang="en-US" sz="1600" dirty="0">
                <a:solidFill>
                  <a:srgbClr val="202122"/>
                </a:solidFill>
              </a:rPr>
              <a:t>.</a:t>
            </a:r>
          </a:p>
          <a:p>
            <a:pPr marL="342900" indent="-342900" algn="just">
              <a:buFont typeface="+mj-lt"/>
              <a:buAutoNum type="arabicPeriod"/>
            </a:pPr>
            <a:r>
              <a:rPr lang="en-US" sz="1600" dirty="0"/>
              <a:t>Simpler if assembly sequ</a:t>
            </a:r>
            <a:r>
              <a:rPr lang="en-US" sz="1600" dirty="0">
                <a:solidFill>
                  <a:srgbClr val="202122"/>
                </a:solidFill>
              </a:rPr>
              <a:t>ence is finite: </a:t>
            </a:r>
          </a:p>
          <a:p>
            <a:pPr marL="800100" lvl="1" indent="-342900" algn="just">
              <a:buFont typeface="+mj-lt"/>
              <a:buAutoNum type="arabicPeriod"/>
            </a:pPr>
            <a:r>
              <a:rPr lang="en-US" sz="1600" dirty="0">
                <a:solidFill>
                  <a:srgbClr val="202122"/>
                </a:solidFill>
              </a:rPr>
              <a:t>in this case, </a:t>
            </a:r>
            <a:r>
              <a:rPr lang="el-GR" sz="1600" dirty="0">
                <a:solidFill>
                  <a:srgbClr val="202122"/>
                </a:solidFill>
              </a:rPr>
              <a:t>γ </a:t>
            </a:r>
            <a:r>
              <a:rPr lang="en-US" sz="1600" dirty="0">
                <a:solidFill>
                  <a:srgbClr val="202122"/>
                </a:solidFill>
              </a:rPr>
              <a:t>= </a:t>
            </a:r>
            <a:r>
              <a:rPr lang="el-GR" sz="1600" dirty="0">
                <a:solidFill>
                  <a:srgbClr val="202122"/>
                </a:solidFill>
              </a:rPr>
              <a:t>α</a:t>
            </a:r>
            <a:r>
              <a:rPr lang="en-US" sz="1600" i="1" baseline="-25000" dirty="0">
                <a:solidFill>
                  <a:srgbClr val="202122"/>
                </a:solidFill>
              </a:rPr>
              <a:t>k</a:t>
            </a:r>
            <a:r>
              <a:rPr lang="en-US" sz="1600" baseline="-25000" dirty="0">
                <a:solidFill>
                  <a:srgbClr val="202122"/>
                </a:solidFill>
              </a:rPr>
              <a:t>-1</a:t>
            </a:r>
            <a:r>
              <a:rPr lang="en-US" sz="1600" dirty="0">
                <a:solidFill>
                  <a:srgbClr val="202122"/>
                </a:solidFill>
              </a:rPr>
              <a:t>, so </a:t>
            </a:r>
            <a:r>
              <a:rPr lang="en-US" sz="1600" i="1" dirty="0">
                <a:solidFill>
                  <a:srgbClr val="202122"/>
                </a:solidFill>
              </a:rPr>
              <a:t>p</a:t>
            </a:r>
            <a:r>
              <a:rPr lang="en-US" sz="1600" dirty="0">
                <a:solidFill>
                  <a:srgbClr val="202122"/>
                </a:solidFill>
              </a:rPr>
              <a:t> never receives a tile.</a:t>
            </a:r>
          </a:p>
          <a:p>
            <a:pPr marL="800100" lvl="1" indent="-342900" algn="just">
              <a:buFont typeface="+mj-lt"/>
              <a:buAutoNum type="arabicPeriod"/>
            </a:pPr>
            <a:r>
              <a:rPr lang="en-US" sz="1600" dirty="0">
                <a:solidFill>
                  <a:srgbClr val="202122"/>
                </a:solidFill>
              </a:rPr>
              <a:t>Thus the assembly sequence is not fair. (</a:t>
            </a:r>
            <a:r>
              <a:rPr lang="en-US" sz="1600" i="1" dirty="0">
                <a:solidFill>
                  <a:srgbClr val="202122"/>
                </a:solidFill>
              </a:rPr>
              <a:t>there is no j &gt; k-1 such that p </a:t>
            </a:r>
            <a:r>
              <a:rPr lang="en-US" sz="1600" dirty="0">
                <a:solidFill>
                  <a:srgbClr val="202122"/>
                </a:solidFill>
              </a:rPr>
              <a:t>∈</a:t>
            </a:r>
            <a:r>
              <a:rPr lang="en-US" sz="1600" i="1" dirty="0">
                <a:solidFill>
                  <a:srgbClr val="202122"/>
                </a:solidFill>
              </a:rPr>
              <a:t> S</a:t>
            </a:r>
            <a:r>
              <a:rPr lang="el-GR" sz="1600" i="1" baseline="-25000" dirty="0">
                <a:solidFill>
                  <a:srgbClr val="202122"/>
                </a:solidFill>
              </a:rPr>
              <a:t>α</a:t>
            </a:r>
            <a:r>
              <a:rPr lang="en-US" sz="1600" i="1" baseline="-25000" dirty="0">
                <a:solidFill>
                  <a:srgbClr val="202122"/>
                </a:solidFill>
              </a:rPr>
              <a:t>j</a:t>
            </a:r>
            <a:r>
              <a:rPr lang="en-US" sz="1600" dirty="0">
                <a:solidFill>
                  <a:srgbClr val="202122"/>
                </a:solidFill>
              </a:rPr>
              <a:t>)</a:t>
            </a:r>
          </a:p>
          <a:p>
            <a:pPr marL="342900" indent="-342900" algn="just">
              <a:buFont typeface="+mj-lt"/>
              <a:buAutoNum type="arabicPeriod"/>
            </a:pPr>
            <a:r>
              <a:rPr lang="en-US" sz="1600" dirty="0">
                <a:solidFill>
                  <a:srgbClr val="202122"/>
                </a:solidFill>
              </a:rPr>
              <a:t>Now assume </a:t>
            </a:r>
            <a:r>
              <a:rPr lang="en-US" sz="1600" dirty="0"/>
              <a:t>assembly sequ</a:t>
            </a:r>
            <a:r>
              <a:rPr lang="en-US" sz="1600" dirty="0">
                <a:solidFill>
                  <a:srgbClr val="202122"/>
                </a:solidFill>
              </a:rPr>
              <a:t>ence is infinite. (</a:t>
            </a:r>
            <a:r>
              <a:rPr lang="en-US" sz="1600" i="1" dirty="0">
                <a:solidFill>
                  <a:srgbClr val="202122"/>
                </a:solidFill>
              </a:rPr>
              <a:t>actually, rest of proof works in finite case</a:t>
            </a:r>
            <a:r>
              <a:rPr lang="en-US" sz="1600" dirty="0">
                <a:solidFill>
                  <a:srgbClr val="202122"/>
                </a:solidFill>
              </a:rPr>
              <a:t>)</a:t>
            </a:r>
          </a:p>
          <a:p>
            <a:pPr marL="342900" indent="-342900" algn="just">
              <a:buFont typeface="+mj-lt"/>
              <a:buAutoNum type="arabicPeriod"/>
            </a:pPr>
            <a:r>
              <a:rPr lang="en-US" sz="1600" dirty="0">
                <a:solidFill>
                  <a:srgbClr val="202122"/>
                </a:solidFill>
              </a:rPr>
              <a:t>Since </a:t>
            </a:r>
            <a:r>
              <a:rPr lang="en-US" sz="1600" i="1" dirty="0">
                <a:solidFill>
                  <a:srgbClr val="202122"/>
                </a:solidFill>
              </a:rPr>
              <a:t>p</a:t>
            </a:r>
            <a:r>
              <a:rPr lang="en-US" sz="1600" dirty="0">
                <a:solidFill>
                  <a:srgbClr val="202122"/>
                </a:solidFill>
              </a:rPr>
              <a:t> ∈ ∂</a:t>
            </a:r>
            <a:r>
              <a:rPr lang="el-GR" sz="1600" dirty="0">
                <a:solidFill>
                  <a:srgbClr val="202122"/>
                </a:solidFill>
              </a:rPr>
              <a:t>γ</a:t>
            </a:r>
            <a:r>
              <a:rPr lang="en-US" sz="1600" dirty="0">
                <a:solidFill>
                  <a:srgbClr val="202122"/>
                </a:solidFill>
              </a:rPr>
              <a:t>, there are positions adjacent to </a:t>
            </a:r>
            <a:r>
              <a:rPr lang="en-US" sz="1600" i="1" dirty="0">
                <a:solidFill>
                  <a:srgbClr val="202122"/>
                </a:solidFill>
              </a:rPr>
              <a:t>p</a:t>
            </a:r>
            <a:r>
              <a:rPr lang="en-US" sz="1600" dirty="0">
                <a:solidFill>
                  <a:srgbClr val="202122"/>
                </a:solidFill>
              </a:rPr>
              <a:t> with enough strength to bind a tile </a:t>
            </a:r>
            <a:r>
              <a:rPr lang="en-US" sz="1600" i="1" dirty="0">
                <a:solidFill>
                  <a:srgbClr val="202122"/>
                </a:solidFill>
              </a:rPr>
              <a:t>t</a:t>
            </a:r>
            <a:r>
              <a:rPr lang="en-US" sz="1600" dirty="0">
                <a:solidFill>
                  <a:srgbClr val="202122"/>
                </a:solidFill>
              </a:rPr>
              <a:t>. Let </a:t>
            </a:r>
            <a:r>
              <a:rPr lang="en-US" sz="1600" i="1" dirty="0">
                <a:solidFill>
                  <a:srgbClr val="202122"/>
                </a:solidFill>
              </a:rPr>
              <a:t>N</a:t>
            </a:r>
            <a:r>
              <a:rPr lang="en-US" sz="1600" dirty="0">
                <a:solidFill>
                  <a:srgbClr val="202122"/>
                </a:solidFill>
              </a:rPr>
              <a:t> be the set of these positions. Note </a:t>
            </a:r>
            <a:r>
              <a:rPr lang="en-US" sz="1600" i="1" dirty="0">
                <a:solidFill>
                  <a:srgbClr val="202122"/>
                </a:solidFill>
              </a:rPr>
              <a:t>N</a:t>
            </a:r>
            <a:r>
              <a:rPr lang="en-US" sz="1600" dirty="0">
                <a:solidFill>
                  <a:srgbClr val="202122"/>
                </a:solidFill>
              </a:rPr>
              <a:t> is finite since </a:t>
            </a:r>
            <a:r>
              <a:rPr lang="en-US" sz="1600" i="1" dirty="0">
                <a:solidFill>
                  <a:srgbClr val="202122"/>
                </a:solidFill>
              </a:rPr>
              <a:t>p</a:t>
            </a:r>
            <a:r>
              <a:rPr lang="en-US" sz="1600" dirty="0">
                <a:solidFill>
                  <a:srgbClr val="202122"/>
                </a:solidFill>
              </a:rPr>
              <a:t> has at most four neighbors.</a:t>
            </a:r>
          </a:p>
          <a:p>
            <a:pPr marL="342900" indent="-342900" algn="just">
              <a:buFont typeface="+mj-lt"/>
              <a:buAutoNum type="arabicPeriod"/>
            </a:pPr>
            <a:r>
              <a:rPr lang="en-US" sz="1600" dirty="0">
                <a:solidFill>
                  <a:srgbClr val="202122"/>
                </a:solidFill>
              </a:rPr>
              <a:t>Since S</a:t>
            </a:r>
            <a:r>
              <a:rPr lang="el-GR" sz="1600" baseline="-25000" dirty="0">
                <a:solidFill>
                  <a:srgbClr val="202122"/>
                </a:solidFill>
              </a:rPr>
              <a:t>γ</a:t>
            </a:r>
            <a:r>
              <a:rPr lang="en-US" sz="1600" dirty="0">
                <a:solidFill>
                  <a:srgbClr val="202122"/>
                </a:solidFill>
              </a:rPr>
              <a:t> =</a:t>
            </a:r>
            <a:r>
              <a:rPr lang="el-GR" sz="1600" dirty="0">
                <a:solidFill>
                  <a:srgbClr val="202122"/>
                </a:solidFill>
              </a:rPr>
              <a:t> </a:t>
            </a:r>
            <a:r>
              <a:rPr lang="en-US" sz="1600" dirty="0"/>
              <a:t>⋃</a:t>
            </a:r>
            <a:r>
              <a:rPr lang="en-US" sz="1600" i="1" baseline="-25000" dirty="0" err="1">
                <a:solidFill>
                  <a:srgbClr val="202122"/>
                </a:solidFill>
              </a:rPr>
              <a:t>i</a:t>
            </a:r>
            <a:r>
              <a:rPr lang="en-US" sz="1600" dirty="0">
                <a:solidFill>
                  <a:srgbClr val="202122"/>
                </a:solidFill>
              </a:rPr>
              <a:t> S</a:t>
            </a:r>
            <a:r>
              <a:rPr lang="el-GR" sz="1600" baseline="-25000" dirty="0">
                <a:solidFill>
                  <a:srgbClr val="202122"/>
                </a:solidFill>
              </a:rPr>
              <a:t>α</a:t>
            </a:r>
            <a:r>
              <a:rPr lang="en-US" sz="1600" i="1" baseline="-25000" dirty="0" err="1">
                <a:solidFill>
                  <a:srgbClr val="202122"/>
                </a:solidFill>
              </a:rPr>
              <a:t>i</a:t>
            </a:r>
            <a:r>
              <a:rPr lang="en-US" sz="1600" dirty="0">
                <a:solidFill>
                  <a:srgbClr val="202122"/>
                </a:solidFill>
              </a:rPr>
              <a:t>, there exists </a:t>
            </a:r>
            <a:r>
              <a:rPr lang="en-US" sz="1600" i="1" dirty="0" err="1">
                <a:solidFill>
                  <a:srgbClr val="202122"/>
                </a:solidFill>
              </a:rPr>
              <a:t>i</a:t>
            </a:r>
            <a:r>
              <a:rPr lang="en-US" sz="1600" dirty="0">
                <a:solidFill>
                  <a:srgbClr val="202122"/>
                </a:solidFill>
              </a:rPr>
              <a:t> such that </a:t>
            </a:r>
            <a:r>
              <a:rPr lang="en-US" sz="1600" i="1" dirty="0">
                <a:solidFill>
                  <a:srgbClr val="202122"/>
                </a:solidFill>
              </a:rPr>
              <a:t>N</a:t>
            </a:r>
            <a:r>
              <a:rPr lang="en-US" sz="1600" dirty="0">
                <a:solidFill>
                  <a:srgbClr val="202122"/>
                </a:solidFill>
              </a:rPr>
              <a:t> ⊆ ∂</a:t>
            </a:r>
            <a:r>
              <a:rPr lang="el-GR" sz="1600" dirty="0">
                <a:solidFill>
                  <a:srgbClr val="202122"/>
                </a:solidFill>
              </a:rPr>
              <a:t>α</a:t>
            </a:r>
            <a:r>
              <a:rPr lang="en-US" sz="1600" i="1" baseline="-25000" dirty="0" err="1">
                <a:solidFill>
                  <a:srgbClr val="202122"/>
                </a:solidFill>
              </a:rPr>
              <a:t>i</a:t>
            </a:r>
            <a:r>
              <a:rPr lang="en-US" sz="1600" dirty="0">
                <a:solidFill>
                  <a:srgbClr val="202122"/>
                </a:solidFill>
              </a:rPr>
              <a:t> (</a:t>
            </a:r>
            <a:r>
              <a:rPr lang="en-US" sz="1600" i="1" dirty="0">
                <a:solidFill>
                  <a:srgbClr val="202122"/>
                </a:solidFill>
              </a:rPr>
              <a:t>after some finite number of tile attachments, all of the positions in N are on the frontier of the current assembly</a:t>
            </a:r>
            <a:r>
              <a:rPr lang="en-US" sz="1600" dirty="0">
                <a:solidFill>
                  <a:srgbClr val="202122"/>
                </a:solidFill>
              </a:rPr>
              <a:t>)</a:t>
            </a:r>
          </a:p>
          <a:p>
            <a:pPr marL="342900" indent="-342900" algn="just">
              <a:buFont typeface="+mj-lt"/>
              <a:buAutoNum type="arabicPeriod"/>
            </a:pPr>
            <a:r>
              <a:rPr lang="en-US" sz="1600" dirty="0">
                <a:solidFill>
                  <a:srgbClr val="202122"/>
                </a:solidFill>
              </a:rPr>
              <a:t>Thus </a:t>
            </a:r>
            <a:r>
              <a:rPr lang="en-US" sz="1600" i="1" dirty="0">
                <a:solidFill>
                  <a:srgbClr val="202122"/>
                </a:solidFill>
              </a:rPr>
              <a:t>p</a:t>
            </a:r>
            <a:r>
              <a:rPr lang="en-US" sz="1600" dirty="0">
                <a:solidFill>
                  <a:srgbClr val="202122"/>
                </a:solidFill>
              </a:rPr>
              <a:t> ∈ ∂</a:t>
            </a:r>
            <a:r>
              <a:rPr lang="el-GR" sz="1600" dirty="0">
                <a:solidFill>
                  <a:srgbClr val="202122"/>
                </a:solidFill>
              </a:rPr>
              <a:t>α</a:t>
            </a:r>
            <a:r>
              <a:rPr lang="en-US" sz="1600" baseline="-25000" dirty="0" err="1">
                <a:solidFill>
                  <a:srgbClr val="202122"/>
                </a:solidFill>
              </a:rPr>
              <a:t>i</a:t>
            </a:r>
            <a:r>
              <a:rPr lang="en-US" sz="1600" dirty="0">
                <a:solidFill>
                  <a:srgbClr val="202122"/>
                </a:solidFill>
              </a:rPr>
              <a:t>. (</a:t>
            </a:r>
            <a:r>
              <a:rPr lang="en-US" sz="1600" i="1" dirty="0">
                <a:solidFill>
                  <a:srgbClr val="202122"/>
                </a:solidFill>
              </a:rPr>
              <a:t>the tile t can attach to </a:t>
            </a:r>
            <a:r>
              <a:rPr lang="el-GR" sz="1600" i="1" dirty="0">
                <a:solidFill>
                  <a:srgbClr val="202122"/>
                </a:solidFill>
              </a:rPr>
              <a:t>α</a:t>
            </a:r>
            <a:r>
              <a:rPr lang="en-US" sz="1600" i="1" baseline="-25000" dirty="0" err="1">
                <a:solidFill>
                  <a:srgbClr val="202122"/>
                </a:solidFill>
              </a:rPr>
              <a:t>i</a:t>
            </a:r>
            <a:r>
              <a:rPr lang="en-US" sz="1600" i="1" dirty="0">
                <a:solidFill>
                  <a:srgbClr val="202122"/>
                </a:solidFill>
              </a:rPr>
              <a:t>, reached after only </a:t>
            </a:r>
            <a:r>
              <a:rPr lang="en-US" sz="1600" i="1" dirty="0" err="1">
                <a:solidFill>
                  <a:srgbClr val="202122"/>
                </a:solidFill>
              </a:rPr>
              <a:t>i</a:t>
            </a:r>
            <a:r>
              <a:rPr lang="en-US" sz="1600" i="1" dirty="0">
                <a:solidFill>
                  <a:srgbClr val="202122"/>
                </a:solidFill>
              </a:rPr>
              <a:t> steps</a:t>
            </a:r>
            <a:r>
              <a:rPr lang="en-US" sz="1600" dirty="0">
                <a:solidFill>
                  <a:srgbClr val="202122"/>
                </a:solidFill>
              </a:rPr>
              <a:t>)</a:t>
            </a:r>
          </a:p>
          <a:p>
            <a:pPr marL="342900" indent="-342900" algn="just">
              <a:buFont typeface="+mj-lt"/>
              <a:buAutoNum type="arabicPeriod"/>
            </a:pPr>
            <a:r>
              <a:rPr lang="en-US" sz="1600" dirty="0">
                <a:solidFill>
                  <a:srgbClr val="202122"/>
                </a:solidFill>
              </a:rPr>
              <a:t>By fairness, there exists </a:t>
            </a:r>
            <a:r>
              <a:rPr lang="en-US" sz="1600" i="1" dirty="0">
                <a:solidFill>
                  <a:srgbClr val="202122"/>
                </a:solidFill>
              </a:rPr>
              <a:t>j</a:t>
            </a:r>
            <a:r>
              <a:rPr lang="en-US" sz="1600" dirty="0">
                <a:solidFill>
                  <a:srgbClr val="202122"/>
                </a:solidFill>
              </a:rPr>
              <a:t> such that </a:t>
            </a:r>
            <a:r>
              <a:rPr lang="en-US" sz="1600" i="1" dirty="0">
                <a:solidFill>
                  <a:srgbClr val="202122"/>
                </a:solidFill>
              </a:rPr>
              <a:t>p</a:t>
            </a:r>
            <a:r>
              <a:rPr lang="en-US" sz="1600" dirty="0">
                <a:solidFill>
                  <a:srgbClr val="202122"/>
                </a:solidFill>
              </a:rPr>
              <a:t> ∈ S</a:t>
            </a:r>
            <a:r>
              <a:rPr lang="el-GR" sz="1600" baseline="-25000" dirty="0">
                <a:solidFill>
                  <a:srgbClr val="202122"/>
                </a:solidFill>
              </a:rPr>
              <a:t>α</a:t>
            </a:r>
            <a:r>
              <a:rPr lang="en-US" sz="1600" i="1" baseline="-25000" dirty="0">
                <a:solidFill>
                  <a:srgbClr val="202122"/>
                </a:solidFill>
              </a:rPr>
              <a:t>j</a:t>
            </a:r>
            <a:r>
              <a:rPr lang="en-US" sz="1600" dirty="0">
                <a:solidFill>
                  <a:srgbClr val="202122"/>
                </a:solidFill>
              </a:rPr>
              <a:t> ⊆</a:t>
            </a:r>
            <a:r>
              <a:rPr lang="el-GR" sz="1600" dirty="0">
                <a:solidFill>
                  <a:srgbClr val="202122"/>
                </a:solidFill>
              </a:rPr>
              <a:t> </a:t>
            </a:r>
            <a:r>
              <a:rPr lang="en-US" sz="1600" dirty="0">
                <a:solidFill>
                  <a:srgbClr val="202122"/>
                </a:solidFill>
              </a:rPr>
              <a:t>S</a:t>
            </a:r>
            <a:r>
              <a:rPr lang="el-GR" sz="1600" baseline="-25000" dirty="0">
                <a:solidFill>
                  <a:srgbClr val="202122"/>
                </a:solidFill>
              </a:rPr>
              <a:t>γ</a:t>
            </a:r>
            <a:r>
              <a:rPr lang="en-US" sz="1600" dirty="0">
                <a:solidFill>
                  <a:srgbClr val="202122"/>
                </a:solidFill>
              </a:rPr>
              <a:t> (</a:t>
            </a:r>
            <a:r>
              <a:rPr lang="en-US" sz="1600" i="1" dirty="0">
                <a:solidFill>
                  <a:srgbClr val="202122"/>
                </a:solidFill>
              </a:rPr>
              <a:t>eventually p gets a tile</a:t>
            </a:r>
            <a:r>
              <a:rPr lang="en-US" sz="1600" dirty="0">
                <a:solidFill>
                  <a:srgbClr val="202122"/>
                </a:solidFill>
              </a:rPr>
              <a:t>), which contradicts the claim that </a:t>
            </a:r>
            <a:r>
              <a:rPr lang="en-US" sz="1600" i="1" dirty="0">
                <a:solidFill>
                  <a:srgbClr val="202122"/>
                </a:solidFill>
              </a:rPr>
              <a:t>p</a:t>
            </a:r>
            <a:r>
              <a:rPr lang="en-US" sz="1600" dirty="0">
                <a:solidFill>
                  <a:srgbClr val="202122"/>
                </a:solidFill>
              </a:rPr>
              <a:t> </a:t>
            </a:r>
            <a:r>
              <a:rPr lang="en-US" sz="1600" dirty="0"/>
              <a:t>∉</a:t>
            </a:r>
            <a:r>
              <a:rPr lang="en-US" sz="1600" dirty="0">
                <a:solidFill>
                  <a:srgbClr val="202122"/>
                </a:solidFill>
              </a:rPr>
              <a:t> S</a:t>
            </a:r>
            <a:r>
              <a:rPr lang="el-GR" sz="1600" baseline="-25000" dirty="0">
                <a:solidFill>
                  <a:srgbClr val="202122"/>
                </a:solidFill>
              </a:rPr>
              <a:t>γ</a:t>
            </a:r>
            <a:r>
              <a:rPr lang="en-US" sz="1600" dirty="0">
                <a:solidFill>
                  <a:srgbClr val="202122"/>
                </a:solidFill>
              </a:rPr>
              <a:t>. </a:t>
            </a:r>
            <a:r>
              <a:rPr lang="en-US" sz="1600" b="1" dirty="0">
                <a:solidFill>
                  <a:srgbClr val="202122"/>
                </a:solidFill>
              </a:rPr>
              <a:t>QED</a:t>
            </a:r>
          </a:p>
        </p:txBody>
      </p:sp>
      <p:sp>
        <p:nvSpPr>
          <p:cNvPr id="8" name="Rectangle: Rounded Corners 7">
            <a:extLst>
              <a:ext uri="{FF2B5EF4-FFF2-40B4-BE49-F238E27FC236}">
                <a16:creationId xmlns:a16="http://schemas.microsoft.com/office/drawing/2014/main" id="{7C68C767-3931-4D82-BBDE-AD7A4F83260C}"/>
              </a:ext>
            </a:extLst>
          </p:cNvPr>
          <p:cNvSpPr/>
          <p:nvPr/>
        </p:nvSpPr>
        <p:spPr>
          <a:xfrm>
            <a:off x="828369" y="1434400"/>
            <a:ext cx="5011992" cy="95644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b="1" dirty="0"/>
              <a:t>Definition</a:t>
            </a:r>
            <a:r>
              <a:rPr lang="en-US" dirty="0"/>
              <a:t>: Let </a:t>
            </a:r>
            <a:r>
              <a:rPr lang="el-GR" dirty="0">
                <a:solidFill>
                  <a:srgbClr val="202122"/>
                </a:solidFill>
              </a:rPr>
              <a:t>α</a:t>
            </a:r>
            <a:r>
              <a:rPr lang="en-US" baseline="-25000" dirty="0">
                <a:solidFill>
                  <a:srgbClr val="202122"/>
                </a:solidFill>
              </a:rPr>
              <a:t>0</a:t>
            </a:r>
            <a:r>
              <a:rPr lang="en-US" dirty="0">
                <a:solidFill>
                  <a:srgbClr val="202122"/>
                </a:solidFill>
              </a:rPr>
              <a:t>, </a:t>
            </a:r>
            <a:r>
              <a:rPr lang="el-GR" dirty="0">
                <a:solidFill>
                  <a:srgbClr val="202122"/>
                </a:solidFill>
              </a:rPr>
              <a:t>α</a:t>
            </a:r>
            <a:r>
              <a:rPr lang="en-US" baseline="-25000" dirty="0">
                <a:solidFill>
                  <a:srgbClr val="202122"/>
                </a:solidFill>
              </a:rPr>
              <a:t>1</a:t>
            </a:r>
            <a:r>
              <a:rPr lang="en-US" dirty="0">
                <a:solidFill>
                  <a:srgbClr val="202122"/>
                </a:solidFill>
              </a:rPr>
              <a:t>, … be an assembly sequence. We say it is </a:t>
            </a:r>
            <a:r>
              <a:rPr lang="en-US" b="1" dirty="0">
                <a:solidFill>
                  <a:srgbClr val="C00000"/>
                </a:solidFill>
              </a:rPr>
              <a:t>fair</a:t>
            </a:r>
            <a:r>
              <a:rPr lang="en-US" dirty="0">
                <a:solidFill>
                  <a:srgbClr val="202122"/>
                </a:solidFill>
              </a:rPr>
              <a:t> if, for all </a:t>
            </a:r>
            <a:r>
              <a:rPr lang="en-US" i="1" dirty="0" err="1">
                <a:solidFill>
                  <a:srgbClr val="202122"/>
                </a:solidFill>
              </a:rPr>
              <a:t>i</a:t>
            </a:r>
            <a:r>
              <a:rPr lang="en-US" dirty="0">
                <a:solidFill>
                  <a:srgbClr val="202122"/>
                </a:solidFill>
              </a:rPr>
              <a:t> </a:t>
            </a:r>
            <a:r>
              <a:rPr lang="en-US" sz="1800" dirty="0">
                <a:solidFill>
                  <a:srgbClr val="202122"/>
                </a:solidFill>
              </a:rPr>
              <a:t>∈</a:t>
            </a:r>
            <a:r>
              <a:rPr lang="en-US" dirty="0">
                <a:solidFill>
                  <a:srgbClr val="202122"/>
                </a:solidFill>
              </a:rPr>
              <a:t> </a:t>
            </a:r>
            <a:r>
              <a:rPr lang="en-US" b="0" i="0" dirty="0">
                <a:solidFill>
                  <a:srgbClr val="202122"/>
                </a:solidFill>
                <a:effectLst/>
                <a:latin typeface="Arial" panose="020B0604020202020204" pitchFamily="34" charset="0"/>
              </a:rPr>
              <a:t>ℕ</a:t>
            </a:r>
            <a:r>
              <a:rPr lang="en-US" dirty="0">
                <a:solidFill>
                  <a:srgbClr val="202122"/>
                </a:solidFill>
              </a:rPr>
              <a:t> and all </a:t>
            </a:r>
            <a:r>
              <a:rPr lang="en-US" i="1" dirty="0">
                <a:solidFill>
                  <a:srgbClr val="202122"/>
                </a:solidFill>
              </a:rPr>
              <a:t>p</a:t>
            </a:r>
            <a:r>
              <a:rPr lang="en-US" dirty="0">
                <a:solidFill>
                  <a:srgbClr val="202122"/>
                </a:solidFill>
              </a:rPr>
              <a:t> ∈ </a:t>
            </a:r>
            <a:r>
              <a:rPr lang="en-US" sz="1800" dirty="0">
                <a:solidFill>
                  <a:srgbClr val="202122"/>
                </a:solidFill>
              </a:rPr>
              <a:t>∂</a:t>
            </a:r>
            <a:r>
              <a:rPr lang="el-GR" dirty="0">
                <a:solidFill>
                  <a:srgbClr val="202122"/>
                </a:solidFill>
              </a:rPr>
              <a:t>α</a:t>
            </a:r>
            <a:r>
              <a:rPr lang="en-US" i="1" baseline="-25000" dirty="0" err="1">
                <a:solidFill>
                  <a:srgbClr val="202122"/>
                </a:solidFill>
              </a:rPr>
              <a:t>i</a:t>
            </a:r>
            <a:r>
              <a:rPr lang="en-US" dirty="0">
                <a:solidFill>
                  <a:srgbClr val="202122"/>
                </a:solidFill>
              </a:rPr>
              <a:t>, there exists </a:t>
            </a:r>
            <a:r>
              <a:rPr lang="en-US" i="1" dirty="0">
                <a:solidFill>
                  <a:srgbClr val="202122"/>
                </a:solidFill>
              </a:rPr>
              <a:t>j</a:t>
            </a:r>
            <a:r>
              <a:rPr lang="en-US" dirty="0">
                <a:solidFill>
                  <a:srgbClr val="202122"/>
                </a:solidFill>
              </a:rPr>
              <a:t> &gt; </a:t>
            </a:r>
            <a:r>
              <a:rPr lang="en-US" i="1" dirty="0" err="1">
                <a:solidFill>
                  <a:srgbClr val="202122"/>
                </a:solidFill>
              </a:rPr>
              <a:t>i</a:t>
            </a:r>
            <a:r>
              <a:rPr lang="en-US" dirty="0">
                <a:solidFill>
                  <a:srgbClr val="202122"/>
                </a:solidFill>
              </a:rPr>
              <a:t> such that </a:t>
            </a:r>
            <a:r>
              <a:rPr lang="en-US" i="1" dirty="0">
                <a:solidFill>
                  <a:srgbClr val="202122"/>
                </a:solidFill>
              </a:rPr>
              <a:t>p</a:t>
            </a:r>
            <a:r>
              <a:rPr lang="en-US" dirty="0">
                <a:solidFill>
                  <a:srgbClr val="202122"/>
                </a:solidFill>
              </a:rPr>
              <a:t> </a:t>
            </a:r>
            <a:r>
              <a:rPr lang="en-US" sz="1800" dirty="0">
                <a:solidFill>
                  <a:srgbClr val="202122"/>
                </a:solidFill>
              </a:rPr>
              <a:t>∈</a:t>
            </a:r>
            <a:r>
              <a:rPr lang="en-US" dirty="0">
                <a:solidFill>
                  <a:srgbClr val="202122"/>
                </a:solidFill>
              </a:rPr>
              <a:t> S</a:t>
            </a:r>
            <a:r>
              <a:rPr lang="el-GR" baseline="-25000" dirty="0">
                <a:solidFill>
                  <a:srgbClr val="202122"/>
                </a:solidFill>
              </a:rPr>
              <a:t>α</a:t>
            </a:r>
            <a:r>
              <a:rPr lang="en-US" i="1" baseline="-25000" dirty="0">
                <a:solidFill>
                  <a:srgbClr val="202122"/>
                </a:solidFill>
              </a:rPr>
              <a:t>j</a:t>
            </a:r>
            <a:r>
              <a:rPr lang="en-US" dirty="0">
                <a:solidFill>
                  <a:srgbClr val="202122"/>
                </a:solidFill>
              </a:rPr>
              <a:t>.</a:t>
            </a:r>
          </a:p>
        </p:txBody>
      </p:sp>
      <p:sp>
        <p:nvSpPr>
          <p:cNvPr id="9" name="Rectangle: Rounded Corners 8">
            <a:extLst>
              <a:ext uri="{FF2B5EF4-FFF2-40B4-BE49-F238E27FC236}">
                <a16:creationId xmlns:a16="http://schemas.microsoft.com/office/drawing/2014/main" id="{875B87DD-09A4-4204-A481-8DCA93498C34}"/>
              </a:ext>
            </a:extLst>
          </p:cNvPr>
          <p:cNvSpPr/>
          <p:nvPr/>
        </p:nvSpPr>
        <p:spPr>
          <a:xfrm>
            <a:off x="7070418" y="1394822"/>
            <a:ext cx="4293213" cy="65273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b="1" dirty="0"/>
              <a:t>Intuition</a:t>
            </a:r>
            <a:r>
              <a:rPr lang="en-US" dirty="0"/>
              <a:t>: Every frontier location eventually gets a tile; none are “starved”</a:t>
            </a:r>
          </a:p>
        </p:txBody>
      </p:sp>
      <p:sp>
        <p:nvSpPr>
          <p:cNvPr id="10" name="Rectangle: Rounded Corners 9">
            <a:extLst>
              <a:ext uri="{FF2B5EF4-FFF2-40B4-BE49-F238E27FC236}">
                <a16:creationId xmlns:a16="http://schemas.microsoft.com/office/drawing/2014/main" id="{FB491BCE-8034-478E-9575-A2D336FB22FD}"/>
              </a:ext>
            </a:extLst>
          </p:cNvPr>
          <p:cNvSpPr/>
          <p:nvPr/>
        </p:nvSpPr>
        <p:spPr>
          <a:xfrm>
            <a:off x="8829368" y="4926661"/>
            <a:ext cx="3077496" cy="1073033"/>
          </a:xfrm>
          <a:prstGeom prst="roundRect">
            <a:avLst>
              <a:gd name="adj" fmla="val 8499"/>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dirty="0"/>
              <a:t>Concrete example of simulation algorithm creating a fair assembly sequence?</a:t>
            </a:r>
          </a:p>
        </p:txBody>
      </p:sp>
      <p:sp>
        <p:nvSpPr>
          <p:cNvPr id="11" name="Rectangle: Rounded Corners 10">
            <a:extLst>
              <a:ext uri="{FF2B5EF4-FFF2-40B4-BE49-F238E27FC236}">
                <a16:creationId xmlns:a16="http://schemas.microsoft.com/office/drawing/2014/main" id="{B2BB1FC7-12B8-4144-9232-44A02F74A20D}"/>
              </a:ext>
            </a:extLst>
          </p:cNvPr>
          <p:cNvSpPr/>
          <p:nvPr/>
        </p:nvSpPr>
        <p:spPr>
          <a:xfrm>
            <a:off x="7070418" y="2461667"/>
            <a:ext cx="4467737" cy="67508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n-US" b="1" dirty="0"/>
              <a:t>Corollary</a:t>
            </a:r>
            <a:r>
              <a:rPr lang="en-US" dirty="0"/>
              <a:t>: For every assembly </a:t>
            </a:r>
            <a:r>
              <a:rPr lang="el-GR" dirty="0">
                <a:solidFill>
                  <a:srgbClr val="202122"/>
                </a:solidFill>
              </a:rPr>
              <a:t>α</a:t>
            </a:r>
            <a:r>
              <a:rPr lang="en-US" dirty="0">
                <a:solidFill>
                  <a:srgbClr val="202122"/>
                </a:solidFill>
              </a:rPr>
              <a:t>, there is a terminal assembly </a:t>
            </a:r>
            <a:r>
              <a:rPr lang="el-GR" dirty="0">
                <a:solidFill>
                  <a:srgbClr val="202122"/>
                </a:solidFill>
              </a:rPr>
              <a:t>γ</a:t>
            </a:r>
            <a:r>
              <a:rPr lang="en-US" dirty="0">
                <a:solidFill>
                  <a:srgbClr val="202122"/>
                </a:solidFill>
              </a:rPr>
              <a:t> such that</a:t>
            </a:r>
            <a:r>
              <a:rPr lang="el-GR" dirty="0">
                <a:solidFill>
                  <a:srgbClr val="202122"/>
                </a:solidFill>
              </a:rPr>
              <a:t> α</a:t>
            </a:r>
            <a:r>
              <a:rPr lang="en-US" dirty="0">
                <a:solidFill>
                  <a:srgbClr val="202122"/>
                </a:solidFill>
              </a:rPr>
              <a:t> </a:t>
            </a:r>
            <a:r>
              <a:rPr lang="en-US" dirty="0">
                <a:solidFill>
                  <a:srgbClr val="202122"/>
                </a:solidFill>
                <a:latin typeface="Arial" panose="020B0604020202020204" pitchFamily="34" charset="0"/>
              </a:rPr>
              <a:t>→ </a:t>
            </a:r>
            <a:r>
              <a:rPr lang="el-GR" dirty="0">
                <a:solidFill>
                  <a:srgbClr val="202122"/>
                </a:solidFill>
              </a:rPr>
              <a:t>γ</a:t>
            </a:r>
            <a:r>
              <a:rPr lang="en-US" dirty="0">
                <a:solidFill>
                  <a:srgbClr val="202122"/>
                </a:solidFill>
              </a:rPr>
              <a:t>.</a:t>
            </a:r>
          </a:p>
        </p:txBody>
      </p:sp>
      <p:sp>
        <p:nvSpPr>
          <p:cNvPr id="12" name="Rectangle: Rounded Corners 11">
            <a:extLst>
              <a:ext uri="{FF2B5EF4-FFF2-40B4-BE49-F238E27FC236}">
                <a16:creationId xmlns:a16="http://schemas.microsoft.com/office/drawing/2014/main" id="{A70884F7-96FC-4AD1-BF15-D6561B6EAE95}"/>
              </a:ext>
            </a:extLst>
          </p:cNvPr>
          <p:cNvSpPr/>
          <p:nvPr/>
        </p:nvSpPr>
        <p:spPr>
          <a:xfrm>
            <a:off x="8829369" y="3244561"/>
            <a:ext cx="3077496" cy="855491"/>
          </a:xfrm>
          <a:prstGeom prst="roundRect">
            <a:avLst>
              <a:gd name="adj" fmla="val 4958"/>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1600" b="1" dirty="0"/>
              <a:t>Proof</a:t>
            </a:r>
            <a:r>
              <a:rPr lang="en-US" sz="1600" dirty="0"/>
              <a:t>: </a:t>
            </a:r>
            <a:r>
              <a:rPr lang="en-US" sz="1600" dirty="0">
                <a:solidFill>
                  <a:srgbClr val="202122"/>
                </a:solidFill>
              </a:rPr>
              <a:t>Pick any fair assembly sequence </a:t>
            </a:r>
            <a:r>
              <a:rPr lang="el-GR" sz="1600" dirty="0">
                <a:solidFill>
                  <a:srgbClr val="202122"/>
                </a:solidFill>
              </a:rPr>
              <a:t>α</a:t>
            </a:r>
            <a:r>
              <a:rPr lang="en-US" sz="1600" dirty="0">
                <a:solidFill>
                  <a:srgbClr val="202122"/>
                </a:solidFill>
              </a:rPr>
              <a:t>=</a:t>
            </a:r>
            <a:r>
              <a:rPr lang="el-GR" sz="1600" dirty="0">
                <a:solidFill>
                  <a:srgbClr val="202122"/>
                </a:solidFill>
              </a:rPr>
              <a:t>α</a:t>
            </a:r>
            <a:r>
              <a:rPr lang="en-US" sz="1600" baseline="-25000" dirty="0">
                <a:solidFill>
                  <a:srgbClr val="202122"/>
                </a:solidFill>
              </a:rPr>
              <a:t>0</a:t>
            </a:r>
            <a:r>
              <a:rPr lang="en-US" sz="1600" dirty="0">
                <a:solidFill>
                  <a:srgbClr val="202122"/>
                </a:solidFill>
              </a:rPr>
              <a:t>, </a:t>
            </a:r>
            <a:r>
              <a:rPr lang="el-GR" sz="1600" dirty="0">
                <a:solidFill>
                  <a:srgbClr val="202122"/>
                </a:solidFill>
              </a:rPr>
              <a:t>α</a:t>
            </a:r>
            <a:r>
              <a:rPr lang="en-US" sz="1600" baseline="-25000" dirty="0">
                <a:solidFill>
                  <a:srgbClr val="202122"/>
                </a:solidFill>
              </a:rPr>
              <a:t>1</a:t>
            </a:r>
            <a:r>
              <a:rPr lang="en-US" sz="1600" dirty="0">
                <a:solidFill>
                  <a:srgbClr val="202122"/>
                </a:solidFill>
              </a:rPr>
              <a:t>, … ; its result</a:t>
            </a:r>
            <a:r>
              <a:rPr lang="en-US" sz="1600" dirty="0">
                <a:solidFill>
                  <a:srgbClr val="202122"/>
                </a:solidFill>
                <a:latin typeface="Arial" panose="020B0604020202020204" pitchFamily="34" charset="0"/>
              </a:rPr>
              <a:t> </a:t>
            </a:r>
            <a:r>
              <a:rPr lang="el-GR" sz="1600" dirty="0">
                <a:solidFill>
                  <a:srgbClr val="202122"/>
                </a:solidFill>
              </a:rPr>
              <a:t>γ</a:t>
            </a:r>
            <a:r>
              <a:rPr lang="en-US" sz="1600" dirty="0">
                <a:solidFill>
                  <a:srgbClr val="202122"/>
                </a:solidFill>
              </a:rPr>
              <a:t> is terminal and </a:t>
            </a:r>
            <a:r>
              <a:rPr lang="el-GR" sz="1600" dirty="0">
                <a:solidFill>
                  <a:srgbClr val="202122"/>
                </a:solidFill>
              </a:rPr>
              <a:t>α</a:t>
            </a:r>
            <a:r>
              <a:rPr lang="en-US" sz="1600" dirty="0">
                <a:solidFill>
                  <a:srgbClr val="202122"/>
                </a:solidFill>
                <a:latin typeface="Arial" panose="020B0604020202020204" pitchFamily="34" charset="0"/>
              </a:rPr>
              <a:t> → </a:t>
            </a:r>
            <a:r>
              <a:rPr lang="el-GR" sz="1600" dirty="0">
                <a:solidFill>
                  <a:srgbClr val="202122"/>
                </a:solidFill>
              </a:rPr>
              <a:t>γ</a:t>
            </a:r>
            <a:r>
              <a:rPr lang="en-US" sz="1600" dirty="0">
                <a:solidFill>
                  <a:srgbClr val="202122"/>
                </a:solidFill>
              </a:rPr>
              <a:t> . </a:t>
            </a:r>
            <a:r>
              <a:rPr lang="en-US" sz="1600" b="1" dirty="0">
                <a:solidFill>
                  <a:srgbClr val="202122"/>
                </a:solidFill>
              </a:rPr>
              <a:t>QED</a:t>
            </a:r>
          </a:p>
        </p:txBody>
      </p:sp>
    </p:spTree>
    <p:extLst>
      <p:ext uri="{BB962C8B-B14F-4D97-AF65-F5344CB8AC3E}">
        <p14:creationId xmlns:p14="http://schemas.microsoft.com/office/powerpoint/2010/main" val="136524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5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fade">
                                      <p:cBhvr>
                                        <p:cTn id="45" dur="500"/>
                                        <p:tgtEl>
                                          <p:spTgt spid="6">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fade">
                                      <p:cBhvr>
                                        <p:cTn id="50" dur="500"/>
                                        <p:tgtEl>
                                          <p:spTgt spid="6">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fade">
                                      <p:cBhvr>
                                        <p:cTn id="55" dur="500"/>
                                        <p:tgtEl>
                                          <p:spTgt spid="6">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xEl>
                                              <p:pRg st="8" end="8"/>
                                            </p:txEl>
                                          </p:spTgt>
                                        </p:tgtEl>
                                        <p:attrNameLst>
                                          <p:attrName>style.visibility</p:attrName>
                                        </p:attrNameLst>
                                      </p:cBhvr>
                                      <p:to>
                                        <p:strVal val="visible"/>
                                      </p:to>
                                    </p:set>
                                    <p:animEffect transition="in" filter="fade">
                                      <p:cBhvr>
                                        <p:cTn id="60" dur="500"/>
                                        <p:tgtEl>
                                          <p:spTgt spid="6">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500"/>
                                        <p:tgtEl>
                                          <p:spTgt spid="6">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500"/>
                                        <p:tgtEl>
                                          <p:spTgt spid="12"/>
                                        </p:tgtEl>
                                      </p:cBhvr>
                                    </p:animEffect>
                                  </p:childTnLst>
                                </p:cTn>
                              </p:par>
                              <p:par>
                                <p:cTn id="76" presetID="10" presetClass="entr" presetSubtype="0" fill="hold" nodeType="withEffect">
                                  <p:stCondLst>
                                    <p:cond delay="0"/>
                                  </p:stCondLst>
                                  <p:childTnLst>
                                    <p:set>
                                      <p:cBhvr>
                                        <p:cTn id="77" dur="1" fill="hold">
                                          <p:stCondLst>
                                            <p:cond delay="0"/>
                                          </p:stCondLst>
                                        </p:cTn>
                                        <p:tgtEl>
                                          <p:spTgt spid="12">
                                            <p:txEl>
                                              <p:pRg st="0" end="0"/>
                                            </p:txEl>
                                          </p:spTgt>
                                        </p:tgtEl>
                                        <p:attrNameLst>
                                          <p:attrName>style.visibility</p:attrName>
                                        </p:attrNameLst>
                                      </p:cBhvr>
                                      <p:to>
                                        <p:strVal val="visible"/>
                                      </p:to>
                                    </p:set>
                                    <p:animEffect transition="in" filter="fade">
                                      <p:cBhvr>
                                        <p:cTn id="78" dur="500"/>
                                        <p:tgtEl>
                                          <p:spTgt spid="12">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computationally powerful are self-assembling tiles?</a:t>
            </a:r>
          </a:p>
        </p:txBody>
      </p:sp>
      <p:sp>
        <p:nvSpPr>
          <p:cNvPr id="2" name="Slide Number Placeholder 1">
            <a:extLst>
              <a:ext uri="{FF2B5EF4-FFF2-40B4-BE49-F238E27FC236}">
                <a16:creationId xmlns:a16="http://schemas.microsoft.com/office/drawing/2014/main" id="{F2C2BE53-339A-4899-9AEA-70367E173059}"/>
              </a:ext>
            </a:extLst>
          </p:cNvPr>
          <p:cNvSpPr>
            <a:spLocks noGrp="1"/>
          </p:cNvSpPr>
          <p:nvPr>
            <p:ph type="sldNum" sz="quarter" idx="12"/>
          </p:nvPr>
        </p:nvSpPr>
        <p:spPr/>
        <p:txBody>
          <a:bodyPr/>
          <a:lstStyle/>
          <a:p>
            <a:fld id="{DDDDC0DD-A20C-43E8-BBF5-AC705073E80B}" type="slidenum">
              <a:rPr lang="en-US" smtClean="0"/>
              <a:t>46</a:t>
            </a:fld>
            <a:endParaRPr lang="en-US"/>
          </a:p>
        </p:txBody>
      </p:sp>
    </p:spTree>
    <p:extLst>
      <p:ext uri="{BB962C8B-B14F-4D97-AF65-F5344CB8AC3E}">
        <p14:creationId xmlns:p14="http://schemas.microsoft.com/office/powerpoint/2010/main" val="3132978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588933" cy="1325563"/>
          </a:xfrm>
        </p:spPr>
        <p:txBody>
          <a:bodyPr/>
          <a:lstStyle/>
          <a:p>
            <a:r>
              <a:rPr lang="en-US" dirty="0"/>
              <a:t>Turing machines</a:t>
            </a:r>
          </a:p>
        </p:txBody>
      </p:sp>
      <p:sp>
        <p:nvSpPr>
          <p:cNvPr id="4" name="TextBox 3">
            <a:extLst>
              <a:ext uri="{FF2B5EF4-FFF2-40B4-BE49-F238E27FC236}">
                <a16:creationId xmlns:a16="http://schemas.microsoft.com/office/drawing/2014/main" id="{38DE19E2-25E8-4D1B-B370-D05E1579A93A}"/>
              </a:ext>
            </a:extLst>
          </p:cNvPr>
          <p:cNvSpPr txBox="1"/>
          <p:nvPr/>
        </p:nvSpPr>
        <p:spPr>
          <a:xfrm>
            <a:off x="1815765" y="3109021"/>
            <a:ext cx="1635011" cy="461665"/>
          </a:xfrm>
          <a:prstGeom prst="rect">
            <a:avLst/>
          </a:prstGeom>
          <a:noFill/>
        </p:spPr>
        <p:txBody>
          <a:bodyPr wrap="square" rtlCol="0">
            <a:spAutoFit/>
          </a:bodyPr>
          <a:lstStyle/>
          <a:p>
            <a:r>
              <a:rPr lang="en-US" sz="2400" dirty="0"/>
              <a:t>s,0:   q,0,→</a:t>
            </a:r>
          </a:p>
        </p:txBody>
      </p:sp>
      <p:sp>
        <p:nvSpPr>
          <p:cNvPr id="5" name="TextBox 4">
            <a:extLst>
              <a:ext uri="{FF2B5EF4-FFF2-40B4-BE49-F238E27FC236}">
                <a16:creationId xmlns:a16="http://schemas.microsoft.com/office/drawing/2014/main" id="{5ED7F9A7-B523-497A-8BBC-E18057FBC8B9}"/>
              </a:ext>
            </a:extLst>
          </p:cNvPr>
          <p:cNvSpPr txBox="1"/>
          <p:nvPr/>
        </p:nvSpPr>
        <p:spPr>
          <a:xfrm>
            <a:off x="1816176" y="3587453"/>
            <a:ext cx="1750209" cy="461665"/>
          </a:xfrm>
          <a:prstGeom prst="rect">
            <a:avLst/>
          </a:prstGeom>
          <a:noFill/>
        </p:spPr>
        <p:txBody>
          <a:bodyPr wrap="square" rtlCol="0">
            <a:spAutoFit/>
          </a:bodyPr>
          <a:lstStyle/>
          <a:p>
            <a:r>
              <a:rPr lang="en-US" sz="2400" dirty="0"/>
              <a:t>q,0:   t,1,←</a:t>
            </a:r>
          </a:p>
        </p:txBody>
      </p:sp>
      <p:sp>
        <p:nvSpPr>
          <p:cNvPr id="6" name="TextBox 5">
            <a:extLst>
              <a:ext uri="{FF2B5EF4-FFF2-40B4-BE49-F238E27FC236}">
                <a16:creationId xmlns:a16="http://schemas.microsoft.com/office/drawing/2014/main" id="{A6A4F9B5-69D5-4822-A52E-ADF4945F29C1}"/>
              </a:ext>
            </a:extLst>
          </p:cNvPr>
          <p:cNvSpPr txBox="1"/>
          <p:nvPr/>
        </p:nvSpPr>
        <p:spPr>
          <a:xfrm>
            <a:off x="1816234" y="4065788"/>
            <a:ext cx="1757679" cy="461665"/>
          </a:xfrm>
          <a:prstGeom prst="rect">
            <a:avLst/>
          </a:prstGeom>
          <a:noFill/>
        </p:spPr>
        <p:txBody>
          <a:bodyPr wrap="square" rtlCol="0">
            <a:spAutoFit/>
          </a:bodyPr>
          <a:lstStyle/>
          <a:p>
            <a:r>
              <a:rPr lang="en-US" sz="2400" dirty="0"/>
              <a:t>q,1:   s,0,→</a:t>
            </a:r>
          </a:p>
        </p:txBody>
      </p:sp>
      <p:sp>
        <p:nvSpPr>
          <p:cNvPr id="7" name="TextBox 6">
            <a:extLst>
              <a:ext uri="{FF2B5EF4-FFF2-40B4-BE49-F238E27FC236}">
                <a16:creationId xmlns:a16="http://schemas.microsoft.com/office/drawing/2014/main" id="{5FAB52FD-7498-43D9-BA9A-611AC08E1EC8}"/>
              </a:ext>
            </a:extLst>
          </p:cNvPr>
          <p:cNvSpPr txBox="1"/>
          <p:nvPr/>
        </p:nvSpPr>
        <p:spPr>
          <a:xfrm>
            <a:off x="1816234" y="4544123"/>
            <a:ext cx="1750151" cy="461665"/>
          </a:xfrm>
          <a:prstGeom prst="rect">
            <a:avLst/>
          </a:prstGeom>
          <a:noFill/>
        </p:spPr>
        <p:txBody>
          <a:bodyPr wrap="square" rtlCol="0">
            <a:spAutoFit/>
          </a:bodyPr>
          <a:lstStyle/>
          <a:p>
            <a:r>
              <a:rPr lang="en-US" sz="2400" dirty="0"/>
              <a:t>t,0:   u,1,→</a:t>
            </a:r>
          </a:p>
        </p:txBody>
      </p:sp>
      <p:sp>
        <p:nvSpPr>
          <p:cNvPr id="8" name="TextBox 7">
            <a:extLst>
              <a:ext uri="{FF2B5EF4-FFF2-40B4-BE49-F238E27FC236}">
                <a16:creationId xmlns:a16="http://schemas.microsoft.com/office/drawing/2014/main" id="{4F44B888-C9AC-4C78-8173-5550EA0AB92C}"/>
              </a:ext>
            </a:extLst>
          </p:cNvPr>
          <p:cNvSpPr txBox="1"/>
          <p:nvPr/>
        </p:nvSpPr>
        <p:spPr>
          <a:xfrm>
            <a:off x="1816234" y="5022458"/>
            <a:ext cx="1635011" cy="461665"/>
          </a:xfrm>
          <a:prstGeom prst="rect">
            <a:avLst/>
          </a:prstGeom>
          <a:noFill/>
        </p:spPr>
        <p:txBody>
          <a:bodyPr wrap="square" rtlCol="0">
            <a:spAutoFit/>
          </a:bodyPr>
          <a:lstStyle/>
          <a:p>
            <a:r>
              <a:rPr lang="en-US" sz="2400" dirty="0"/>
              <a:t>u,1:   HALT</a:t>
            </a:r>
          </a:p>
        </p:txBody>
      </p:sp>
      <p:sp>
        <p:nvSpPr>
          <p:cNvPr id="9" name="Oval 8">
            <a:extLst>
              <a:ext uri="{FF2B5EF4-FFF2-40B4-BE49-F238E27FC236}">
                <a16:creationId xmlns:a16="http://schemas.microsoft.com/office/drawing/2014/main" id="{F3258156-3405-426B-A3CE-CBB2A500DABF}"/>
              </a:ext>
            </a:extLst>
          </p:cNvPr>
          <p:cNvSpPr>
            <a:spLocks noChangeAspect="1"/>
          </p:cNvSpPr>
          <p:nvPr/>
        </p:nvSpPr>
        <p:spPr>
          <a:xfrm>
            <a:off x="1785939" y="3164978"/>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5197C5-1826-48D3-9047-04DFCC2AB46A}"/>
              </a:ext>
            </a:extLst>
          </p:cNvPr>
          <p:cNvSpPr>
            <a:spLocks noChangeAspect="1"/>
          </p:cNvSpPr>
          <p:nvPr/>
        </p:nvSpPr>
        <p:spPr>
          <a:xfrm>
            <a:off x="1993794" y="3164978"/>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E56D8FB-1B1B-496F-835D-503A8CDCB593}"/>
              </a:ext>
            </a:extLst>
          </p:cNvPr>
          <p:cNvSpPr>
            <a:spLocks noChangeAspect="1"/>
          </p:cNvSpPr>
          <p:nvPr/>
        </p:nvSpPr>
        <p:spPr>
          <a:xfrm>
            <a:off x="2444820"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25CE50E-A47F-49FB-8311-8A54C8F0622E}"/>
              </a:ext>
            </a:extLst>
          </p:cNvPr>
          <p:cNvSpPr>
            <a:spLocks noChangeAspect="1"/>
          </p:cNvSpPr>
          <p:nvPr/>
        </p:nvSpPr>
        <p:spPr>
          <a:xfrm>
            <a:off x="2687373"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02383A8-217A-4195-B1D6-E149399A6E53}"/>
              </a:ext>
            </a:extLst>
          </p:cNvPr>
          <p:cNvSpPr>
            <a:spLocks noChangeAspect="1"/>
          </p:cNvSpPr>
          <p:nvPr/>
        </p:nvSpPr>
        <p:spPr>
          <a:xfrm>
            <a:off x="2956126" y="3165307"/>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4364094" y="3045307"/>
            <a:ext cx="548640" cy="1145318"/>
            <a:chOff x="1241426" y="2425464"/>
            <a:chExt cx="548640" cy="1145318"/>
          </a:xfrm>
        </p:grpSpPr>
        <p:sp>
          <p:nvSpPr>
            <p:cNvPr id="29" name="Arrow: Down 28"/>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0" name="Oval 29"/>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s</a:t>
              </a:r>
            </a:p>
          </p:txBody>
        </p:sp>
      </p:grpSp>
      <p:grpSp>
        <p:nvGrpSpPr>
          <p:cNvPr id="32" name="Group 31"/>
          <p:cNvGrpSpPr/>
          <p:nvPr/>
        </p:nvGrpSpPr>
        <p:grpSpPr>
          <a:xfrm>
            <a:off x="5122407" y="3045307"/>
            <a:ext cx="548640" cy="1145318"/>
            <a:chOff x="1241426" y="2425464"/>
            <a:chExt cx="548640" cy="1145318"/>
          </a:xfrm>
        </p:grpSpPr>
        <p:sp>
          <p:nvSpPr>
            <p:cNvPr id="33" name="Arrow: Down 32"/>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Oval 33"/>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q</a:t>
              </a:r>
            </a:p>
          </p:txBody>
        </p:sp>
      </p:grpSp>
      <p:grpSp>
        <p:nvGrpSpPr>
          <p:cNvPr id="35" name="Group 34"/>
          <p:cNvGrpSpPr/>
          <p:nvPr/>
        </p:nvGrpSpPr>
        <p:grpSpPr>
          <a:xfrm>
            <a:off x="5880718" y="3045307"/>
            <a:ext cx="548640" cy="1145318"/>
            <a:chOff x="1241426" y="2425464"/>
            <a:chExt cx="548640" cy="1145318"/>
          </a:xfrm>
        </p:grpSpPr>
        <p:sp>
          <p:nvSpPr>
            <p:cNvPr id="36" name="Arrow: Down 35"/>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7" name="Oval 36"/>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s</a:t>
              </a:r>
            </a:p>
          </p:txBody>
        </p:sp>
      </p:grpSp>
      <p:grpSp>
        <p:nvGrpSpPr>
          <p:cNvPr id="38" name="Group 37"/>
          <p:cNvGrpSpPr/>
          <p:nvPr/>
        </p:nvGrpSpPr>
        <p:grpSpPr>
          <a:xfrm>
            <a:off x="6627736" y="3036877"/>
            <a:ext cx="548640" cy="1145318"/>
            <a:chOff x="1241426" y="2425464"/>
            <a:chExt cx="548640" cy="1145318"/>
          </a:xfrm>
        </p:grpSpPr>
        <p:sp>
          <p:nvSpPr>
            <p:cNvPr id="39" name="Arrow: Down 38"/>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 name="Oval 39"/>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q</a:t>
              </a:r>
            </a:p>
          </p:txBody>
        </p:sp>
      </p:grpSp>
      <p:grpSp>
        <p:nvGrpSpPr>
          <p:cNvPr id="41" name="Group 40"/>
          <p:cNvGrpSpPr/>
          <p:nvPr/>
        </p:nvGrpSpPr>
        <p:grpSpPr>
          <a:xfrm>
            <a:off x="5880718" y="3037158"/>
            <a:ext cx="548640" cy="1145318"/>
            <a:chOff x="1241426" y="2425464"/>
            <a:chExt cx="548640" cy="1145318"/>
          </a:xfrm>
        </p:grpSpPr>
        <p:sp>
          <p:nvSpPr>
            <p:cNvPr id="42" name="Arrow: Down 41"/>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3" name="Oval 42"/>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t</a:t>
              </a:r>
            </a:p>
          </p:txBody>
        </p:sp>
      </p:grpSp>
      <p:grpSp>
        <p:nvGrpSpPr>
          <p:cNvPr id="44" name="Group 43"/>
          <p:cNvGrpSpPr/>
          <p:nvPr/>
        </p:nvGrpSpPr>
        <p:grpSpPr>
          <a:xfrm>
            <a:off x="6623244" y="3045307"/>
            <a:ext cx="548640" cy="1145318"/>
            <a:chOff x="1241426" y="2425464"/>
            <a:chExt cx="548640" cy="1145318"/>
          </a:xfrm>
        </p:grpSpPr>
        <p:sp>
          <p:nvSpPr>
            <p:cNvPr id="45" name="Arrow: Down 44"/>
            <p:cNvSpPr/>
            <p:nvPr/>
          </p:nvSpPr>
          <p:spPr>
            <a:xfrm>
              <a:off x="1404910" y="2974109"/>
              <a:ext cx="221673" cy="596673"/>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6" name="Oval 45"/>
            <p:cNvSpPr/>
            <p:nvPr/>
          </p:nvSpPr>
          <p:spPr>
            <a:xfrm>
              <a:off x="1241426" y="2425464"/>
              <a:ext cx="548640" cy="5486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u</a:t>
              </a:r>
            </a:p>
          </p:txBody>
        </p:sp>
      </p:grpSp>
      <p:sp>
        <p:nvSpPr>
          <p:cNvPr id="48" name="Rectangle 47"/>
          <p:cNvSpPr/>
          <p:nvPr/>
        </p:nvSpPr>
        <p:spPr>
          <a:xfrm>
            <a:off x="11219269" y="3968128"/>
            <a:ext cx="662361" cy="923330"/>
          </a:xfrm>
          <a:prstGeom prst="rect">
            <a:avLst/>
          </a:prstGeom>
        </p:spPr>
        <p:txBody>
          <a:bodyPr wrap="none">
            <a:spAutoFit/>
          </a:bodyPr>
          <a:lstStyle/>
          <a:p>
            <a:r>
              <a:rPr lang="en-US" sz="5400" dirty="0"/>
              <a:t>…</a:t>
            </a:r>
          </a:p>
        </p:txBody>
      </p:sp>
      <p:grpSp>
        <p:nvGrpSpPr>
          <p:cNvPr id="14" name="Group 13"/>
          <p:cNvGrpSpPr/>
          <p:nvPr/>
        </p:nvGrpSpPr>
        <p:grpSpPr>
          <a:xfrm>
            <a:off x="4151074" y="4190625"/>
            <a:ext cx="7732257" cy="2150864"/>
            <a:chOff x="1061404" y="4158331"/>
            <a:chExt cx="7732257" cy="2150864"/>
          </a:xfrm>
        </p:grpSpPr>
        <p:sp>
          <p:nvSpPr>
            <p:cNvPr id="19" name="Rectangle 18"/>
            <p:cNvSpPr/>
            <p:nvPr/>
          </p:nvSpPr>
          <p:spPr>
            <a:xfrm>
              <a:off x="1171472" y="4158336"/>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0" name="Rectangle 19"/>
            <p:cNvSpPr/>
            <p:nvPr/>
          </p:nvSpPr>
          <p:spPr>
            <a:xfrm>
              <a:off x="1926019" y="4158336"/>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1" name="Rectangle 20"/>
            <p:cNvSpPr/>
            <p:nvPr/>
          </p:nvSpPr>
          <p:spPr>
            <a:xfrm>
              <a:off x="2680566" y="4158334"/>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2" name="Rectangle 21"/>
            <p:cNvSpPr/>
            <p:nvPr/>
          </p:nvSpPr>
          <p:spPr>
            <a:xfrm>
              <a:off x="3435113" y="4158333"/>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0</a:t>
              </a:r>
            </a:p>
          </p:txBody>
        </p:sp>
        <p:sp>
          <p:nvSpPr>
            <p:cNvPr id="23" name="Rectangle 22"/>
            <p:cNvSpPr/>
            <p:nvPr/>
          </p:nvSpPr>
          <p:spPr>
            <a:xfrm>
              <a:off x="4189660" y="4158333"/>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4" name="Rectangle 23"/>
            <p:cNvSpPr/>
            <p:nvPr/>
          </p:nvSpPr>
          <p:spPr>
            <a:xfrm>
              <a:off x="6445773"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25" name="Rectangle 24"/>
            <p:cNvSpPr/>
            <p:nvPr/>
          </p:nvSpPr>
          <p:spPr>
            <a:xfrm>
              <a:off x="4944207" y="415931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1</a:t>
              </a:r>
            </a:p>
          </p:txBody>
        </p:sp>
        <p:sp>
          <p:nvSpPr>
            <p:cNvPr id="26" name="Rectangle 25"/>
            <p:cNvSpPr/>
            <p:nvPr/>
          </p:nvSpPr>
          <p:spPr>
            <a:xfrm>
              <a:off x="5698754"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27" name="Rectangle 26"/>
            <p:cNvSpPr/>
            <p:nvPr/>
          </p:nvSpPr>
          <p:spPr>
            <a:xfrm>
              <a:off x="7192792" y="4158331"/>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_</a:t>
              </a:r>
            </a:p>
          </p:txBody>
        </p:sp>
        <p:sp>
          <p:nvSpPr>
            <p:cNvPr id="47" name="Left Brace 46"/>
            <p:cNvSpPr/>
            <p:nvPr/>
          </p:nvSpPr>
          <p:spPr>
            <a:xfrm rot="16200000">
              <a:off x="4776504" y="1453010"/>
              <a:ext cx="302057" cy="7732257"/>
            </a:xfrm>
            <a:prstGeom prst="leftBrace">
              <a:avLst>
                <a:gd name="adj1" fmla="val 230659"/>
                <a:gd name="adj2" fmla="val 34191"/>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Rectangle 48"/>
            <p:cNvSpPr/>
            <p:nvPr/>
          </p:nvSpPr>
          <p:spPr>
            <a:xfrm>
              <a:off x="3339688" y="5724420"/>
              <a:ext cx="2734595" cy="584775"/>
            </a:xfrm>
            <a:prstGeom prst="rect">
              <a:avLst/>
            </a:prstGeom>
          </p:spPr>
          <p:txBody>
            <a:bodyPr wrap="none">
              <a:spAutoFit/>
            </a:bodyPr>
            <a:lstStyle/>
            <a:p>
              <a:r>
                <a:rPr lang="en-US" sz="3200" i="1" dirty="0"/>
                <a:t>tape</a:t>
              </a:r>
              <a:r>
                <a:rPr lang="en-US" sz="3200" dirty="0"/>
                <a:t> ≈ memory</a:t>
              </a:r>
              <a:endParaRPr lang="en-US" sz="3200" i="1" dirty="0"/>
            </a:p>
          </p:txBody>
        </p:sp>
      </p:grpSp>
      <p:sp>
        <p:nvSpPr>
          <p:cNvPr id="50" name="Rectangle 49"/>
          <p:cNvSpPr/>
          <p:nvPr/>
        </p:nvSpPr>
        <p:spPr>
          <a:xfrm>
            <a:off x="5580132" y="2106647"/>
            <a:ext cx="2730982" cy="584775"/>
          </a:xfrm>
          <a:prstGeom prst="rect">
            <a:avLst/>
          </a:prstGeom>
        </p:spPr>
        <p:txBody>
          <a:bodyPr wrap="square">
            <a:spAutoFit/>
          </a:bodyPr>
          <a:lstStyle/>
          <a:p>
            <a:r>
              <a:rPr lang="en-US" sz="3200" dirty="0"/>
              <a:t>initial state = s</a:t>
            </a:r>
          </a:p>
        </p:txBody>
      </p:sp>
      <p:sp>
        <p:nvSpPr>
          <p:cNvPr id="51" name="Rectangle 50"/>
          <p:cNvSpPr/>
          <p:nvPr/>
        </p:nvSpPr>
        <p:spPr>
          <a:xfrm>
            <a:off x="5015689" y="4190624"/>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0</a:t>
            </a:r>
          </a:p>
        </p:txBody>
      </p:sp>
      <p:sp>
        <p:nvSpPr>
          <p:cNvPr id="52" name="Rectangle 51"/>
          <p:cNvSpPr/>
          <p:nvPr/>
        </p:nvSpPr>
        <p:spPr>
          <a:xfrm>
            <a:off x="6524430" y="4189640"/>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1</a:t>
            </a:r>
          </a:p>
        </p:txBody>
      </p:sp>
      <p:sp>
        <p:nvSpPr>
          <p:cNvPr id="53" name="Rectangle 52"/>
          <p:cNvSpPr/>
          <p:nvPr/>
        </p:nvSpPr>
        <p:spPr>
          <a:xfrm>
            <a:off x="5770235" y="4190618"/>
            <a:ext cx="754547" cy="7545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solidFill>
                  <a:srgbClr val="FF0000"/>
                </a:solidFill>
              </a:rPr>
              <a:t>1</a:t>
            </a:r>
          </a:p>
        </p:txBody>
      </p:sp>
      <p:grpSp>
        <p:nvGrpSpPr>
          <p:cNvPr id="73" name="Group 72"/>
          <p:cNvGrpSpPr/>
          <p:nvPr/>
        </p:nvGrpSpPr>
        <p:grpSpPr>
          <a:xfrm>
            <a:off x="99645" y="2291408"/>
            <a:ext cx="1749483" cy="927134"/>
            <a:chOff x="7665991" y="2035570"/>
            <a:chExt cx="1749483" cy="927134"/>
          </a:xfrm>
        </p:grpSpPr>
        <p:sp>
          <p:nvSpPr>
            <p:cNvPr id="55" name="TextBox 54"/>
            <p:cNvSpPr txBox="1"/>
            <p:nvPr/>
          </p:nvSpPr>
          <p:spPr>
            <a:xfrm>
              <a:off x="7665991" y="2035570"/>
              <a:ext cx="1618293" cy="369332"/>
            </a:xfrm>
            <a:prstGeom prst="rect">
              <a:avLst/>
            </a:prstGeom>
            <a:noFill/>
          </p:spPr>
          <p:txBody>
            <a:bodyPr wrap="square" rtlCol="0">
              <a:spAutoFit/>
            </a:bodyPr>
            <a:lstStyle/>
            <a:p>
              <a:pPr algn="ctr"/>
              <a:r>
                <a:rPr lang="en-US" dirty="0"/>
                <a:t>current state</a:t>
              </a:r>
            </a:p>
          </p:txBody>
        </p:sp>
        <p:cxnSp>
          <p:nvCxnSpPr>
            <p:cNvPr id="60" name="Straight Arrow Connector 59"/>
            <p:cNvCxnSpPr>
              <a:cxnSpLocks/>
              <a:stCxn id="55" idx="2"/>
              <a:endCxn id="9" idx="1"/>
            </p:cNvCxnSpPr>
            <p:nvPr/>
          </p:nvCxnSpPr>
          <p:spPr>
            <a:xfrm>
              <a:off x="8475138" y="2404902"/>
              <a:ext cx="940336" cy="5578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908792" y="1833142"/>
            <a:ext cx="1643984" cy="1331836"/>
            <a:chOff x="8475138" y="1577304"/>
            <a:chExt cx="1643984" cy="1331836"/>
          </a:xfrm>
        </p:grpSpPr>
        <p:sp>
          <p:nvSpPr>
            <p:cNvPr id="54" name="TextBox 53"/>
            <p:cNvSpPr txBox="1"/>
            <p:nvPr/>
          </p:nvSpPr>
          <p:spPr>
            <a:xfrm>
              <a:off x="8475138" y="1577304"/>
              <a:ext cx="1643984" cy="369332"/>
            </a:xfrm>
            <a:prstGeom prst="rect">
              <a:avLst/>
            </a:prstGeom>
            <a:noFill/>
          </p:spPr>
          <p:txBody>
            <a:bodyPr wrap="square" rtlCol="0">
              <a:spAutoFit/>
            </a:bodyPr>
            <a:lstStyle/>
            <a:p>
              <a:pPr algn="ctr"/>
              <a:r>
                <a:rPr lang="en-US" dirty="0"/>
                <a:t>current symbol</a:t>
              </a:r>
            </a:p>
          </p:txBody>
        </p:sp>
        <p:cxnSp>
          <p:nvCxnSpPr>
            <p:cNvPr id="61" name="Straight Arrow Connector 60"/>
            <p:cNvCxnSpPr>
              <a:cxnSpLocks/>
              <a:stCxn id="54" idx="2"/>
              <a:endCxn id="10" idx="0"/>
            </p:cNvCxnSpPr>
            <p:nvPr/>
          </p:nvCxnSpPr>
          <p:spPr>
            <a:xfrm>
              <a:off x="9297130" y="1946636"/>
              <a:ext cx="455515" cy="9625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2145902" y="2307587"/>
            <a:ext cx="1171441" cy="857720"/>
            <a:chOff x="9712248" y="2051749"/>
            <a:chExt cx="1171441" cy="857720"/>
          </a:xfrm>
        </p:grpSpPr>
        <p:sp>
          <p:nvSpPr>
            <p:cNvPr id="56" name="TextBox 55"/>
            <p:cNvSpPr txBox="1"/>
            <p:nvPr/>
          </p:nvSpPr>
          <p:spPr>
            <a:xfrm>
              <a:off x="9712248" y="2051749"/>
              <a:ext cx="1171441" cy="369332"/>
            </a:xfrm>
            <a:prstGeom prst="rect">
              <a:avLst/>
            </a:prstGeom>
            <a:noFill/>
          </p:spPr>
          <p:txBody>
            <a:bodyPr wrap="square" rtlCol="0">
              <a:spAutoFit/>
            </a:bodyPr>
            <a:lstStyle/>
            <a:p>
              <a:pPr algn="ctr"/>
              <a:r>
                <a:rPr lang="en-US" dirty="0"/>
                <a:t>next state</a:t>
              </a:r>
            </a:p>
          </p:txBody>
        </p:sp>
        <p:cxnSp>
          <p:nvCxnSpPr>
            <p:cNvPr id="64" name="Straight Arrow Connector 63"/>
            <p:cNvCxnSpPr>
              <a:cxnSpLocks/>
              <a:stCxn id="56" idx="2"/>
              <a:endCxn id="11" idx="0"/>
            </p:cNvCxnSpPr>
            <p:nvPr/>
          </p:nvCxnSpPr>
          <p:spPr>
            <a:xfrm flipH="1">
              <a:off x="10203671" y="2421081"/>
              <a:ext cx="94298" cy="4883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2799563" y="1839084"/>
            <a:ext cx="1343695" cy="1326223"/>
            <a:chOff x="10365909" y="1583246"/>
            <a:chExt cx="1343695" cy="1326223"/>
          </a:xfrm>
        </p:grpSpPr>
        <p:sp>
          <p:nvSpPr>
            <p:cNvPr id="57" name="TextBox 56"/>
            <p:cNvSpPr txBox="1"/>
            <p:nvPr/>
          </p:nvSpPr>
          <p:spPr>
            <a:xfrm>
              <a:off x="10365909" y="1583246"/>
              <a:ext cx="1343695" cy="369332"/>
            </a:xfrm>
            <a:prstGeom prst="rect">
              <a:avLst/>
            </a:prstGeom>
            <a:noFill/>
          </p:spPr>
          <p:txBody>
            <a:bodyPr wrap="square" rtlCol="0">
              <a:spAutoFit/>
            </a:bodyPr>
            <a:lstStyle/>
            <a:p>
              <a:pPr algn="ctr"/>
              <a:r>
                <a:rPr lang="en-US" dirty="0"/>
                <a:t>next symbol</a:t>
              </a:r>
            </a:p>
          </p:txBody>
        </p:sp>
        <p:cxnSp>
          <p:nvCxnSpPr>
            <p:cNvPr id="67" name="Straight Arrow Connector 66"/>
            <p:cNvCxnSpPr>
              <a:cxnSpLocks/>
              <a:stCxn id="57" idx="2"/>
              <a:endCxn id="12" idx="0"/>
            </p:cNvCxnSpPr>
            <p:nvPr/>
          </p:nvCxnSpPr>
          <p:spPr>
            <a:xfrm flipH="1">
              <a:off x="10446224" y="1952578"/>
              <a:ext cx="591533" cy="956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277947" y="2337970"/>
            <a:ext cx="1292671" cy="880901"/>
            <a:chOff x="10844293" y="2082132"/>
            <a:chExt cx="1292671" cy="880901"/>
          </a:xfrm>
        </p:grpSpPr>
        <p:sp>
          <p:nvSpPr>
            <p:cNvPr id="58" name="TextBox 57"/>
            <p:cNvSpPr txBox="1"/>
            <p:nvPr/>
          </p:nvSpPr>
          <p:spPr>
            <a:xfrm>
              <a:off x="10929919" y="2082132"/>
              <a:ext cx="1207045" cy="369332"/>
            </a:xfrm>
            <a:prstGeom prst="rect">
              <a:avLst/>
            </a:prstGeom>
            <a:noFill/>
          </p:spPr>
          <p:txBody>
            <a:bodyPr wrap="square" rtlCol="0">
              <a:spAutoFit/>
            </a:bodyPr>
            <a:lstStyle/>
            <a:p>
              <a:pPr algn="ctr"/>
              <a:r>
                <a:rPr lang="en-US" dirty="0"/>
                <a:t>next move</a:t>
              </a:r>
            </a:p>
          </p:txBody>
        </p:sp>
        <p:cxnSp>
          <p:nvCxnSpPr>
            <p:cNvPr id="70" name="Straight Arrow Connector 69"/>
            <p:cNvCxnSpPr>
              <a:cxnSpLocks/>
              <a:stCxn id="58" idx="2"/>
              <a:endCxn id="13" idx="7"/>
            </p:cNvCxnSpPr>
            <p:nvPr/>
          </p:nvCxnSpPr>
          <p:spPr>
            <a:xfrm flipH="1">
              <a:off x="10844293" y="2451464"/>
              <a:ext cx="689149" cy="5115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Rectangle 79"/>
          <p:cNvSpPr/>
          <p:nvPr/>
        </p:nvSpPr>
        <p:spPr>
          <a:xfrm>
            <a:off x="1737045" y="5484123"/>
            <a:ext cx="1955985" cy="892552"/>
          </a:xfrm>
          <a:prstGeom prst="rect">
            <a:avLst/>
          </a:prstGeom>
        </p:spPr>
        <p:txBody>
          <a:bodyPr wrap="none">
            <a:spAutoFit/>
          </a:bodyPr>
          <a:lstStyle/>
          <a:p>
            <a:pPr algn="ctr"/>
            <a:r>
              <a:rPr lang="en-US" sz="3200" i="1" dirty="0"/>
              <a:t>transitions</a:t>
            </a:r>
          </a:p>
          <a:p>
            <a:pPr algn="ctr"/>
            <a:r>
              <a:rPr lang="en-US" sz="2000" dirty="0"/>
              <a:t>(instructions)</a:t>
            </a:r>
          </a:p>
        </p:txBody>
      </p:sp>
      <p:sp>
        <p:nvSpPr>
          <p:cNvPr id="65" name="Rectangle 64"/>
          <p:cNvSpPr/>
          <p:nvPr/>
        </p:nvSpPr>
        <p:spPr>
          <a:xfrm>
            <a:off x="5582403" y="1219956"/>
            <a:ext cx="3507330" cy="584775"/>
          </a:xfrm>
          <a:prstGeom prst="rect">
            <a:avLst/>
          </a:prstGeom>
        </p:spPr>
        <p:txBody>
          <a:bodyPr wrap="square">
            <a:spAutoFit/>
          </a:bodyPr>
          <a:lstStyle/>
          <a:p>
            <a:r>
              <a:rPr lang="en-US" sz="3200" i="1" dirty="0"/>
              <a:t>state</a:t>
            </a:r>
            <a:r>
              <a:rPr lang="en-US" sz="3200" dirty="0"/>
              <a:t> ≈ line of code</a:t>
            </a:r>
          </a:p>
        </p:txBody>
      </p:sp>
      <p:sp>
        <p:nvSpPr>
          <p:cNvPr id="15" name="Slide Number Placeholder 14">
            <a:extLst>
              <a:ext uri="{FF2B5EF4-FFF2-40B4-BE49-F238E27FC236}">
                <a16:creationId xmlns:a16="http://schemas.microsoft.com/office/drawing/2014/main" id="{4E247EED-AE46-4076-B01B-A77F121DC442}"/>
              </a:ext>
            </a:extLst>
          </p:cNvPr>
          <p:cNvSpPr>
            <a:spLocks noGrp="1"/>
          </p:cNvSpPr>
          <p:nvPr>
            <p:ph type="sldNum" sz="quarter" idx="12"/>
          </p:nvPr>
        </p:nvSpPr>
        <p:spPr/>
        <p:txBody>
          <a:bodyPr/>
          <a:lstStyle/>
          <a:p>
            <a:fld id="{DDDDC0DD-A20C-43E8-BBF5-AC705073E80B}" type="slidenum">
              <a:rPr lang="en-US" smtClean="0"/>
              <a:t>47</a:t>
            </a:fld>
            <a:endParaRPr lang="en-US"/>
          </a:p>
        </p:txBody>
      </p:sp>
    </p:spTree>
    <p:extLst>
      <p:ext uri="{BB962C8B-B14F-4D97-AF65-F5344CB8AC3E}">
        <p14:creationId xmlns:p14="http://schemas.microsoft.com/office/powerpoint/2010/main" val="295727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fade">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par>
                                <p:cTn id="49" presetID="53" presetClass="exit" presetSubtype="32" fill="hold" grpId="1" nodeType="withEffect">
                                  <p:stCondLst>
                                    <p:cond delay="0"/>
                                  </p:stCondLst>
                                  <p:childTnLst>
                                    <p:anim calcmode="lin" valueType="num">
                                      <p:cBhvr>
                                        <p:cTn id="50" dur="500"/>
                                        <p:tgtEl>
                                          <p:spTgt spid="9"/>
                                        </p:tgtEl>
                                        <p:attrNameLst>
                                          <p:attrName>ppt_w</p:attrName>
                                        </p:attrNameLst>
                                      </p:cBhvr>
                                      <p:tavLst>
                                        <p:tav tm="0">
                                          <p:val>
                                            <p:strVal val="ppt_w"/>
                                          </p:val>
                                        </p:tav>
                                        <p:tav tm="100000">
                                          <p:val>
                                            <p:fltVal val="0"/>
                                          </p:val>
                                        </p:tav>
                                      </p:tavLst>
                                    </p:anim>
                                    <p:anim calcmode="lin" valueType="num">
                                      <p:cBhvr>
                                        <p:cTn id="51" dur="500"/>
                                        <p:tgtEl>
                                          <p:spTgt spid="9"/>
                                        </p:tgtEl>
                                        <p:attrNameLst>
                                          <p:attrName>ppt_h</p:attrName>
                                        </p:attrNameLst>
                                      </p:cBhvr>
                                      <p:tavLst>
                                        <p:tav tm="0">
                                          <p:val>
                                            <p:strVal val="ppt_h"/>
                                          </p:val>
                                        </p:tav>
                                        <p:tav tm="100000">
                                          <p:val>
                                            <p:fltVal val="0"/>
                                          </p:val>
                                        </p:tav>
                                      </p:tavLst>
                                    </p:anim>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par>
                                <p:cTn id="64" presetID="53" presetClass="exit" presetSubtype="32" fill="hold" grpId="1" nodeType="withEffect">
                                  <p:stCondLst>
                                    <p:cond delay="0"/>
                                  </p:stCondLst>
                                  <p:childTnLst>
                                    <p:anim calcmode="lin" valueType="num">
                                      <p:cBhvr>
                                        <p:cTn id="65" dur="500"/>
                                        <p:tgtEl>
                                          <p:spTgt spid="10"/>
                                        </p:tgtEl>
                                        <p:attrNameLst>
                                          <p:attrName>ppt_w</p:attrName>
                                        </p:attrNameLst>
                                      </p:cBhvr>
                                      <p:tavLst>
                                        <p:tav tm="0">
                                          <p:val>
                                            <p:strVal val="ppt_w"/>
                                          </p:val>
                                        </p:tav>
                                        <p:tav tm="100000">
                                          <p:val>
                                            <p:fltVal val="0"/>
                                          </p:val>
                                        </p:tav>
                                      </p:tavLst>
                                    </p:anim>
                                    <p:anim calcmode="lin" valueType="num">
                                      <p:cBhvr>
                                        <p:cTn id="66" dur="500"/>
                                        <p:tgtEl>
                                          <p:spTgt spid="10"/>
                                        </p:tgtEl>
                                        <p:attrNameLst>
                                          <p:attrName>ppt_h</p:attrName>
                                        </p:attrNameLst>
                                      </p:cBhvr>
                                      <p:tavLst>
                                        <p:tav tm="0">
                                          <p:val>
                                            <p:strVal val="ppt_h"/>
                                          </p:val>
                                        </p:tav>
                                        <p:tav tm="100000">
                                          <p:val>
                                            <p:fltVal val="0"/>
                                          </p:val>
                                        </p:tav>
                                      </p:tavLst>
                                    </p:anim>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par>
                                <p:cTn id="79" presetID="53" presetClass="exit" presetSubtype="32" fill="hold" grpId="1" nodeType="withEffect">
                                  <p:stCondLst>
                                    <p:cond delay="0"/>
                                  </p:stCondLst>
                                  <p:childTnLst>
                                    <p:anim calcmode="lin" valueType="num">
                                      <p:cBhvr>
                                        <p:cTn id="80" dur="500"/>
                                        <p:tgtEl>
                                          <p:spTgt spid="11"/>
                                        </p:tgtEl>
                                        <p:attrNameLst>
                                          <p:attrName>ppt_w</p:attrName>
                                        </p:attrNameLst>
                                      </p:cBhvr>
                                      <p:tavLst>
                                        <p:tav tm="0">
                                          <p:val>
                                            <p:strVal val="ppt_w"/>
                                          </p:val>
                                        </p:tav>
                                        <p:tav tm="100000">
                                          <p:val>
                                            <p:fltVal val="0"/>
                                          </p:val>
                                        </p:tav>
                                      </p:tavLst>
                                    </p:anim>
                                    <p:anim calcmode="lin" valueType="num">
                                      <p:cBhvr>
                                        <p:cTn id="81" dur="500"/>
                                        <p:tgtEl>
                                          <p:spTgt spid="11"/>
                                        </p:tgtEl>
                                        <p:attrNameLst>
                                          <p:attrName>ppt_h</p:attrName>
                                        </p:attrNameLst>
                                      </p:cBhvr>
                                      <p:tavLst>
                                        <p:tav tm="0">
                                          <p:val>
                                            <p:strVal val="ppt_h"/>
                                          </p:val>
                                        </p:tav>
                                        <p:tav tm="100000">
                                          <p:val>
                                            <p:fltVal val="0"/>
                                          </p:val>
                                        </p:tav>
                                      </p:tavLst>
                                    </p:anim>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6"/>
                                        </p:tgtEl>
                                        <p:attrNameLst>
                                          <p:attrName>style.visibility</p:attrName>
                                        </p:attrNameLst>
                                      </p:cBhvr>
                                      <p:to>
                                        <p:strVal val="visible"/>
                                      </p:to>
                                    </p:set>
                                    <p:animEffect transition="in" filter="fade">
                                      <p:cBhvr>
                                        <p:cTn id="86" dur="500"/>
                                        <p:tgtEl>
                                          <p:spTgt spid="76"/>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500" fill="hold"/>
                                        <p:tgtEl>
                                          <p:spTgt spid="13"/>
                                        </p:tgtEl>
                                        <p:attrNameLst>
                                          <p:attrName>ppt_w</p:attrName>
                                        </p:attrNameLst>
                                      </p:cBhvr>
                                      <p:tavLst>
                                        <p:tav tm="0">
                                          <p:val>
                                            <p:fltVal val="0"/>
                                          </p:val>
                                        </p:tav>
                                        <p:tav tm="100000">
                                          <p:val>
                                            <p:strVal val="#ppt_w"/>
                                          </p:val>
                                        </p:tav>
                                      </p:tavLst>
                                    </p:anim>
                                    <p:anim calcmode="lin" valueType="num">
                                      <p:cBhvr>
                                        <p:cTn id="92" dur="500" fill="hold"/>
                                        <p:tgtEl>
                                          <p:spTgt spid="13"/>
                                        </p:tgtEl>
                                        <p:attrNameLst>
                                          <p:attrName>ppt_h</p:attrName>
                                        </p:attrNameLst>
                                      </p:cBhvr>
                                      <p:tavLst>
                                        <p:tav tm="0">
                                          <p:val>
                                            <p:fltVal val="0"/>
                                          </p:val>
                                        </p:tav>
                                        <p:tav tm="100000">
                                          <p:val>
                                            <p:strVal val="#ppt_h"/>
                                          </p:val>
                                        </p:tav>
                                      </p:tavLst>
                                    </p:anim>
                                    <p:animEffect transition="in" filter="fade">
                                      <p:cBhvr>
                                        <p:cTn id="93" dur="500"/>
                                        <p:tgtEl>
                                          <p:spTgt spid="13"/>
                                        </p:tgtEl>
                                      </p:cBhvr>
                                    </p:animEffect>
                                  </p:childTnLst>
                                </p:cTn>
                              </p:par>
                              <p:par>
                                <p:cTn id="94" presetID="53" presetClass="exit" presetSubtype="32" fill="hold" grpId="1" nodeType="withEffect">
                                  <p:stCondLst>
                                    <p:cond delay="0"/>
                                  </p:stCondLst>
                                  <p:childTnLst>
                                    <p:anim calcmode="lin" valueType="num">
                                      <p:cBhvr>
                                        <p:cTn id="95" dur="500"/>
                                        <p:tgtEl>
                                          <p:spTgt spid="12"/>
                                        </p:tgtEl>
                                        <p:attrNameLst>
                                          <p:attrName>ppt_w</p:attrName>
                                        </p:attrNameLst>
                                      </p:cBhvr>
                                      <p:tavLst>
                                        <p:tav tm="0">
                                          <p:val>
                                            <p:strVal val="ppt_w"/>
                                          </p:val>
                                        </p:tav>
                                        <p:tav tm="100000">
                                          <p:val>
                                            <p:fltVal val="0"/>
                                          </p:val>
                                        </p:tav>
                                      </p:tavLst>
                                    </p:anim>
                                    <p:anim calcmode="lin" valueType="num">
                                      <p:cBhvr>
                                        <p:cTn id="96" dur="500"/>
                                        <p:tgtEl>
                                          <p:spTgt spid="12"/>
                                        </p:tgtEl>
                                        <p:attrNameLst>
                                          <p:attrName>ppt_h</p:attrName>
                                        </p:attrNameLst>
                                      </p:cBhvr>
                                      <p:tavLst>
                                        <p:tav tm="0">
                                          <p:val>
                                            <p:strVal val="ppt_h"/>
                                          </p:val>
                                        </p:tav>
                                        <p:tav tm="100000">
                                          <p:val>
                                            <p:fltVal val="0"/>
                                          </p:val>
                                        </p:tav>
                                      </p:tavLst>
                                    </p:anim>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fade">
                                      <p:cBhvr>
                                        <p:cTn id="101" dur="500"/>
                                        <p:tgtEl>
                                          <p:spTgt spid="7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Effect transition="in" filter="fade">
                                      <p:cBhvr>
                                        <p:cTn id="106" dur="500"/>
                                        <p:tgtEl>
                                          <p:spTgt spid="6"/>
                                        </p:tgtEl>
                                      </p:cBhvr>
                                    </p:animEffect>
                                  </p:childTnLst>
                                </p:cTn>
                              </p:par>
                              <p:par>
                                <p:cTn id="107" presetID="53" presetClass="exit" presetSubtype="32" fill="hold" grpId="1" nodeType="with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fade">
                                      <p:cBhvr>
                                        <p:cTn id="117" dur="500"/>
                                        <p:tgtEl>
                                          <p:spTgt spid="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500"/>
                                        <p:tgtEl>
                                          <p:spTgt spid="8"/>
                                        </p:tgtEl>
                                      </p:cBhvr>
                                    </p:animEffect>
                                  </p:childTnLst>
                                </p:cTn>
                              </p:par>
                              <p:par>
                                <p:cTn id="121" presetID="1" presetClass="emph" presetSubtype="2" fill="hold" nodeType="withEffect">
                                  <p:stCondLst>
                                    <p:cond delay="0"/>
                                  </p:stCondLst>
                                  <p:childTnLst>
                                    <p:animClr clrSpc="rgb" dir="cw">
                                      <p:cBhvr>
                                        <p:cTn id="122" dur="500" fill="hold"/>
                                        <p:tgtEl>
                                          <p:spTgt spid="4"/>
                                        </p:tgtEl>
                                        <p:attrNameLst>
                                          <p:attrName>fillcolor</p:attrName>
                                        </p:attrNameLst>
                                      </p:cBhvr>
                                      <p:to>
                                        <a:srgbClr val="92D050"/>
                                      </p:to>
                                    </p:animClr>
                                    <p:set>
                                      <p:cBhvr>
                                        <p:cTn id="123" dur="500" fill="hold"/>
                                        <p:tgtEl>
                                          <p:spTgt spid="4"/>
                                        </p:tgtEl>
                                        <p:attrNameLst>
                                          <p:attrName>fill.type</p:attrName>
                                        </p:attrNameLst>
                                      </p:cBhvr>
                                      <p:to>
                                        <p:strVal val="solid"/>
                                      </p:to>
                                    </p:set>
                                    <p:set>
                                      <p:cBhvr>
                                        <p:cTn id="124" dur="500" fill="hold"/>
                                        <p:tgtEl>
                                          <p:spTgt spid="4"/>
                                        </p:tgtEl>
                                        <p:attrNameLst>
                                          <p:attrName>fill.on</p:attrName>
                                        </p:attrNameLst>
                                      </p:cBhvr>
                                      <p:to>
                                        <p:strVal val="true"/>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fade">
                                      <p:cBhvr>
                                        <p:cTn id="129" dur="500"/>
                                        <p:tgtEl>
                                          <p:spTgt spid="32"/>
                                        </p:tgtEl>
                                      </p:cBhvr>
                                    </p:animEffect>
                                  </p:childTnLst>
                                </p:cTn>
                              </p:par>
                              <p:par>
                                <p:cTn id="130" presetID="10" presetClass="exit" presetSubtype="0" fill="hold" nodeType="withEffect">
                                  <p:stCondLst>
                                    <p:cond delay="0"/>
                                  </p:stCondLst>
                                  <p:childTnLst>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par>
                                <p:cTn id="133" presetID="1" presetClass="emph" presetSubtype="2" fill="hold" nodeType="withEffect">
                                  <p:stCondLst>
                                    <p:cond delay="0"/>
                                  </p:stCondLst>
                                  <p:childTnLst>
                                    <p:animClr clrSpc="rgb" dir="cw">
                                      <p:cBhvr>
                                        <p:cTn id="134" dur="500" fill="hold"/>
                                        <p:tgtEl>
                                          <p:spTgt spid="6"/>
                                        </p:tgtEl>
                                        <p:attrNameLst>
                                          <p:attrName>fillcolor</p:attrName>
                                        </p:attrNameLst>
                                      </p:cBhvr>
                                      <p:to>
                                        <a:srgbClr val="92D050"/>
                                      </p:to>
                                    </p:animClr>
                                    <p:set>
                                      <p:cBhvr>
                                        <p:cTn id="135" dur="500" fill="hold"/>
                                        <p:tgtEl>
                                          <p:spTgt spid="6"/>
                                        </p:tgtEl>
                                        <p:attrNameLst>
                                          <p:attrName>fill.type</p:attrName>
                                        </p:attrNameLst>
                                      </p:cBhvr>
                                      <p:to>
                                        <p:strVal val="solid"/>
                                      </p:to>
                                    </p:set>
                                    <p:set>
                                      <p:cBhvr>
                                        <p:cTn id="136" dur="500" fill="hold"/>
                                        <p:tgtEl>
                                          <p:spTgt spid="6"/>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4"/>
                                        </p:tgtEl>
                                        <p:attrNameLst>
                                          <p:attrName>fillcolor</p:attrName>
                                        </p:attrNameLst>
                                      </p:cBhvr>
                                      <p:to>
                                        <a:srgbClr val="FFFFFF"/>
                                      </p:to>
                                    </p:animClr>
                                    <p:set>
                                      <p:cBhvr>
                                        <p:cTn id="139" dur="500" fill="hold"/>
                                        <p:tgtEl>
                                          <p:spTgt spid="4"/>
                                        </p:tgtEl>
                                        <p:attrNameLst>
                                          <p:attrName>fill.type</p:attrName>
                                        </p:attrNameLst>
                                      </p:cBhvr>
                                      <p:to>
                                        <p:strVal val="solid"/>
                                      </p:to>
                                    </p:set>
                                    <p:set>
                                      <p:cBhvr>
                                        <p:cTn id="140" dur="500" fill="hold"/>
                                        <p:tgtEl>
                                          <p:spTgt spid="4"/>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fade">
                                      <p:cBhvr>
                                        <p:cTn id="145" dur="500"/>
                                        <p:tgtEl>
                                          <p:spTgt spid="35"/>
                                        </p:tgtEl>
                                      </p:cBhvr>
                                    </p:animEffect>
                                  </p:childTnLst>
                                </p:cTn>
                              </p:par>
                              <p:par>
                                <p:cTn id="146" presetID="10" presetClass="exit" presetSubtype="0" fill="hold" nodeType="with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par>
                                <p:cTn id="149" presetID="1" presetClass="emph" presetSubtype="2" fill="hold" nodeType="withEffect">
                                  <p:stCondLst>
                                    <p:cond delay="0"/>
                                  </p:stCondLst>
                                  <p:childTnLst>
                                    <p:animClr clrSpc="rgb" dir="cw">
                                      <p:cBhvr>
                                        <p:cTn id="150" dur="500" fill="hold"/>
                                        <p:tgtEl>
                                          <p:spTgt spid="6"/>
                                        </p:tgtEl>
                                        <p:attrNameLst>
                                          <p:attrName>fillcolor</p:attrName>
                                        </p:attrNameLst>
                                      </p:cBhvr>
                                      <p:to>
                                        <a:srgbClr val="FFFFFF"/>
                                      </p:to>
                                    </p:animClr>
                                    <p:set>
                                      <p:cBhvr>
                                        <p:cTn id="151" dur="500" fill="hold"/>
                                        <p:tgtEl>
                                          <p:spTgt spid="6"/>
                                        </p:tgtEl>
                                        <p:attrNameLst>
                                          <p:attrName>fill.type</p:attrName>
                                        </p:attrNameLst>
                                      </p:cBhvr>
                                      <p:to>
                                        <p:strVal val="solid"/>
                                      </p:to>
                                    </p:set>
                                    <p:set>
                                      <p:cBhvr>
                                        <p:cTn id="152" dur="500" fill="hold"/>
                                        <p:tgtEl>
                                          <p:spTgt spid="6"/>
                                        </p:tgtEl>
                                        <p:attrNameLst>
                                          <p:attrName>fill.on</p:attrName>
                                        </p:attrNameLst>
                                      </p:cBhvr>
                                      <p:to>
                                        <p:strVal val="true"/>
                                      </p:to>
                                    </p:set>
                                  </p:childTnLst>
                                </p:cTn>
                              </p:par>
                              <p:par>
                                <p:cTn id="153" presetID="1" presetClass="emph" presetSubtype="2" fill="hold" nodeType="withEffect">
                                  <p:stCondLst>
                                    <p:cond delay="0"/>
                                  </p:stCondLst>
                                  <p:childTnLst>
                                    <p:animClr clrSpc="rgb" dir="cw">
                                      <p:cBhvr>
                                        <p:cTn id="154" dur="500" fill="hold"/>
                                        <p:tgtEl>
                                          <p:spTgt spid="4"/>
                                        </p:tgtEl>
                                        <p:attrNameLst>
                                          <p:attrName>fillcolor</p:attrName>
                                        </p:attrNameLst>
                                      </p:cBhvr>
                                      <p:to>
                                        <a:srgbClr val="92D050"/>
                                      </p:to>
                                    </p:animClr>
                                    <p:set>
                                      <p:cBhvr>
                                        <p:cTn id="155" dur="500" fill="hold"/>
                                        <p:tgtEl>
                                          <p:spTgt spid="4"/>
                                        </p:tgtEl>
                                        <p:attrNameLst>
                                          <p:attrName>fill.type</p:attrName>
                                        </p:attrNameLst>
                                      </p:cBhvr>
                                      <p:to>
                                        <p:strVal val="solid"/>
                                      </p:to>
                                    </p:set>
                                    <p:set>
                                      <p:cBhvr>
                                        <p:cTn id="156" dur="500" fill="hold"/>
                                        <p:tgtEl>
                                          <p:spTgt spid="4"/>
                                        </p:tgtEl>
                                        <p:attrNameLst>
                                          <p:attrName>fill.on</p:attrName>
                                        </p:attrNameLst>
                                      </p:cBhvr>
                                      <p:to>
                                        <p:strVal val="true"/>
                                      </p:to>
                                    </p:set>
                                  </p:childTnLst>
                                </p:cTn>
                              </p:par>
                              <p:par>
                                <p:cTn id="157" presetID="10" presetClass="entr" presetSubtype="0"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fade">
                                      <p:cBhvr>
                                        <p:cTn id="159" dur="500"/>
                                        <p:tgtEl>
                                          <p:spTgt spid="5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38"/>
                                        </p:tgtEl>
                                        <p:attrNameLst>
                                          <p:attrName>style.visibility</p:attrName>
                                        </p:attrNameLst>
                                      </p:cBhvr>
                                      <p:to>
                                        <p:strVal val="visible"/>
                                      </p:to>
                                    </p:set>
                                    <p:animEffect transition="in" filter="fade">
                                      <p:cBhvr>
                                        <p:cTn id="164" dur="500"/>
                                        <p:tgtEl>
                                          <p:spTgt spid="38"/>
                                        </p:tgtEl>
                                      </p:cBhvr>
                                    </p:animEffect>
                                  </p:childTnLst>
                                </p:cTn>
                              </p:par>
                              <p:par>
                                <p:cTn id="165" presetID="10" presetClass="exit" presetSubtype="0" fill="hold" nodeType="withEffect">
                                  <p:stCondLst>
                                    <p:cond delay="0"/>
                                  </p:stCondLst>
                                  <p:childTnLst>
                                    <p:animEffect transition="out" filter="fade">
                                      <p:cBhvr>
                                        <p:cTn id="166" dur="500"/>
                                        <p:tgtEl>
                                          <p:spTgt spid="35"/>
                                        </p:tgtEl>
                                      </p:cBhvr>
                                    </p:animEffect>
                                    <p:set>
                                      <p:cBhvr>
                                        <p:cTn id="167" dur="1" fill="hold">
                                          <p:stCondLst>
                                            <p:cond delay="499"/>
                                          </p:stCondLst>
                                        </p:cTn>
                                        <p:tgtEl>
                                          <p:spTgt spid="35"/>
                                        </p:tgtEl>
                                        <p:attrNameLst>
                                          <p:attrName>style.visibility</p:attrName>
                                        </p:attrNameLst>
                                      </p:cBhvr>
                                      <p:to>
                                        <p:strVal val="hidden"/>
                                      </p:to>
                                    </p:set>
                                  </p:childTnLst>
                                </p:cTn>
                              </p:par>
                              <p:par>
                                <p:cTn id="168" presetID="1" presetClass="emph" presetSubtype="2" fill="hold" nodeType="withEffect">
                                  <p:stCondLst>
                                    <p:cond delay="0"/>
                                  </p:stCondLst>
                                  <p:childTnLst>
                                    <p:animClr clrSpc="rgb" dir="cw">
                                      <p:cBhvr>
                                        <p:cTn id="169" dur="500" fill="hold"/>
                                        <p:tgtEl>
                                          <p:spTgt spid="4"/>
                                        </p:tgtEl>
                                        <p:attrNameLst>
                                          <p:attrName>fillcolor</p:attrName>
                                        </p:attrNameLst>
                                      </p:cBhvr>
                                      <p:to>
                                        <a:srgbClr val="FFFFFF"/>
                                      </p:to>
                                    </p:animClr>
                                    <p:set>
                                      <p:cBhvr>
                                        <p:cTn id="170" dur="500" fill="hold"/>
                                        <p:tgtEl>
                                          <p:spTgt spid="4"/>
                                        </p:tgtEl>
                                        <p:attrNameLst>
                                          <p:attrName>fill.type</p:attrName>
                                        </p:attrNameLst>
                                      </p:cBhvr>
                                      <p:to>
                                        <p:strVal val="solid"/>
                                      </p:to>
                                    </p:set>
                                    <p:set>
                                      <p:cBhvr>
                                        <p:cTn id="171" dur="500" fill="hold"/>
                                        <p:tgtEl>
                                          <p:spTgt spid="4"/>
                                        </p:tgtEl>
                                        <p:attrNameLst>
                                          <p:attrName>fill.on</p:attrName>
                                        </p:attrNameLst>
                                      </p:cBhvr>
                                      <p:to>
                                        <p:strVal val="true"/>
                                      </p:to>
                                    </p:set>
                                  </p:childTnLst>
                                </p:cTn>
                              </p:par>
                              <p:par>
                                <p:cTn id="172" presetID="1" presetClass="emph" presetSubtype="2" fill="hold" nodeType="withEffect">
                                  <p:stCondLst>
                                    <p:cond delay="0"/>
                                  </p:stCondLst>
                                  <p:childTnLst>
                                    <p:animClr clrSpc="rgb" dir="cw">
                                      <p:cBhvr>
                                        <p:cTn id="173" dur="500" fill="hold"/>
                                        <p:tgtEl>
                                          <p:spTgt spid="5"/>
                                        </p:tgtEl>
                                        <p:attrNameLst>
                                          <p:attrName>fillcolor</p:attrName>
                                        </p:attrNameLst>
                                      </p:cBhvr>
                                      <p:to>
                                        <a:srgbClr val="92D050"/>
                                      </p:to>
                                    </p:animClr>
                                    <p:set>
                                      <p:cBhvr>
                                        <p:cTn id="174" dur="500" fill="hold"/>
                                        <p:tgtEl>
                                          <p:spTgt spid="5"/>
                                        </p:tgtEl>
                                        <p:attrNameLst>
                                          <p:attrName>fill.type</p:attrName>
                                        </p:attrNameLst>
                                      </p:cBhvr>
                                      <p:to>
                                        <p:strVal val="solid"/>
                                      </p:to>
                                    </p:set>
                                    <p:set>
                                      <p:cBhvr>
                                        <p:cTn id="175" dur="500" fill="hold"/>
                                        <p:tgtEl>
                                          <p:spTgt spid="5"/>
                                        </p:tgtEl>
                                        <p:attrNameLst>
                                          <p:attrName>fill.on</p:attrName>
                                        </p:attrNameLst>
                                      </p:cBhvr>
                                      <p:to>
                                        <p:strVal val="true"/>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1"/>
                                        </p:tgtEl>
                                        <p:attrNameLst>
                                          <p:attrName>style.visibility</p:attrName>
                                        </p:attrNameLst>
                                      </p:cBhvr>
                                      <p:to>
                                        <p:strVal val="visible"/>
                                      </p:to>
                                    </p:set>
                                    <p:animEffect transition="in" filter="fade">
                                      <p:cBhvr>
                                        <p:cTn id="180" dur="500"/>
                                        <p:tgtEl>
                                          <p:spTgt spid="41"/>
                                        </p:tgtEl>
                                      </p:cBhvr>
                                    </p:animEffect>
                                  </p:childTnLst>
                                </p:cTn>
                              </p:par>
                              <p:par>
                                <p:cTn id="181" presetID="10" presetClass="exit" presetSubtype="0" fill="hold" nodeType="with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cTn>
                              </p:par>
                              <p:par>
                                <p:cTn id="184" presetID="1" presetClass="emph" presetSubtype="2" fill="hold" nodeType="withEffect">
                                  <p:stCondLst>
                                    <p:cond delay="0"/>
                                  </p:stCondLst>
                                  <p:childTnLst>
                                    <p:animClr clrSpc="rgb" dir="cw">
                                      <p:cBhvr>
                                        <p:cTn id="185" dur="500" fill="hold"/>
                                        <p:tgtEl>
                                          <p:spTgt spid="5"/>
                                        </p:tgtEl>
                                        <p:attrNameLst>
                                          <p:attrName>fillcolor</p:attrName>
                                        </p:attrNameLst>
                                      </p:cBhvr>
                                      <p:to>
                                        <a:srgbClr val="FFFFFF"/>
                                      </p:to>
                                    </p:animClr>
                                    <p:set>
                                      <p:cBhvr>
                                        <p:cTn id="186" dur="500" fill="hold"/>
                                        <p:tgtEl>
                                          <p:spTgt spid="5"/>
                                        </p:tgtEl>
                                        <p:attrNameLst>
                                          <p:attrName>fill.type</p:attrName>
                                        </p:attrNameLst>
                                      </p:cBhvr>
                                      <p:to>
                                        <p:strVal val="solid"/>
                                      </p:to>
                                    </p:set>
                                    <p:set>
                                      <p:cBhvr>
                                        <p:cTn id="187" dur="500" fill="hold"/>
                                        <p:tgtEl>
                                          <p:spTgt spid="5"/>
                                        </p:tgtEl>
                                        <p:attrNameLst>
                                          <p:attrName>fill.on</p:attrName>
                                        </p:attrNameLst>
                                      </p:cBhvr>
                                      <p:to>
                                        <p:strVal val="true"/>
                                      </p:to>
                                    </p:set>
                                  </p:childTnLst>
                                </p:cTn>
                              </p:par>
                              <p:par>
                                <p:cTn id="188" presetID="1" presetClass="emph" presetSubtype="2" fill="hold" nodeType="withEffect">
                                  <p:stCondLst>
                                    <p:cond delay="0"/>
                                  </p:stCondLst>
                                  <p:childTnLst>
                                    <p:animClr clrSpc="rgb" dir="cw">
                                      <p:cBhvr>
                                        <p:cTn id="189" dur="500" fill="hold"/>
                                        <p:tgtEl>
                                          <p:spTgt spid="7"/>
                                        </p:tgtEl>
                                        <p:attrNameLst>
                                          <p:attrName>fillcolor</p:attrName>
                                        </p:attrNameLst>
                                      </p:cBhvr>
                                      <p:to>
                                        <a:srgbClr val="92D050"/>
                                      </p:to>
                                    </p:animClr>
                                    <p:set>
                                      <p:cBhvr>
                                        <p:cTn id="190" dur="500" fill="hold"/>
                                        <p:tgtEl>
                                          <p:spTgt spid="7"/>
                                        </p:tgtEl>
                                        <p:attrNameLst>
                                          <p:attrName>fill.type</p:attrName>
                                        </p:attrNameLst>
                                      </p:cBhvr>
                                      <p:to>
                                        <p:strVal val="solid"/>
                                      </p:to>
                                    </p:set>
                                    <p:set>
                                      <p:cBhvr>
                                        <p:cTn id="191" dur="500" fill="hold"/>
                                        <p:tgtEl>
                                          <p:spTgt spid="7"/>
                                        </p:tgtEl>
                                        <p:attrNameLst>
                                          <p:attrName>fill.on</p:attrName>
                                        </p:attrNameLst>
                                      </p:cBhvr>
                                      <p:to>
                                        <p:strVal val="true"/>
                                      </p:to>
                                    </p:set>
                                  </p:childTnLst>
                                </p:cTn>
                              </p:par>
                              <p:par>
                                <p:cTn id="192" presetID="10" presetClass="entr" presetSubtype="0" fill="hold" grpId="0" nodeType="withEffect">
                                  <p:stCondLst>
                                    <p:cond delay="0"/>
                                  </p:stCondLst>
                                  <p:childTnLst>
                                    <p:set>
                                      <p:cBhvr>
                                        <p:cTn id="193" dur="1" fill="hold">
                                          <p:stCondLst>
                                            <p:cond delay="0"/>
                                          </p:stCondLst>
                                        </p:cTn>
                                        <p:tgtEl>
                                          <p:spTgt spid="52"/>
                                        </p:tgtEl>
                                        <p:attrNameLst>
                                          <p:attrName>style.visibility</p:attrName>
                                        </p:attrNameLst>
                                      </p:cBhvr>
                                      <p:to>
                                        <p:strVal val="visible"/>
                                      </p:to>
                                    </p:set>
                                    <p:animEffect transition="in" filter="fade">
                                      <p:cBhvr>
                                        <p:cTn id="194" dur="500"/>
                                        <p:tgtEl>
                                          <p:spTgt spid="52"/>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nodeType="click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fade">
                                      <p:cBhvr>
                                        <p:cTn id="199" dur="500"/>
                                        <p:tgtEl>
                                          <p:spTgt spid="44"/>
                                        </p:tgtEl>
                                      </p:cBhvr>
                                    </p:animEffect>
                                  </p:childTnLst>
                                </p:cTn>
                              </p:par>
                              <p:par>
                                <p:cTn id="200" presetID="10" presetClass="exit" presetSubtype="0" fill="hold" nodeType="withEffect">
                                  <p:stCondLst>
                                    <p:cond delay="0"/>
                                  </p:stCondLst>
                                  <p:childTnLst>
                                    <p:animEffect transition="out" filter="fade">
                                      <p:cBhvr>
                                        <p:cTn id="201" dur="500"/>
                                        <p:tgtEl>
                                          <p:spTgt spid="41"/>
                                        </p:tgtEl>
                                      </p:cBhvr>
                                    </p:animEffect>
                                    <p:set>
                                      <p:cBhvr>
                                        <p:cTn id="202" dur="1" fill="hold">
                                          <p:stCondLst>
                                            <p:cond delay="499"/>
                                          </p:stCondLst>
                                        </p:cTn>
                                        <p:tgtEl>
                                          <p:spTgt spid="41"/>
                                        </p:tgtEl>
                                        <p:attrNameLst>
                                          <p:attrName>style.visibility</p:attrName>
                                        </p:attrNameLst>
                                      </p:cBhvr>
                                      <p:to>
                                        <p:strVal val="hidden"/>
                                      </p:to>
                                    </p:set>
                                  </p:childTnLst>
                                </p:cTn>
                              </p:par>
                              <p:par>
                                <p:cTn id="203" presetID="1" presetClass="emph" presetSubtype="2" fill="hold" nodeType="withEffect">
                                  <p:stCondLst>
                                    <p:cond delay="0"/>
                                  </p:stCondLst>
                                  <p:childTnLst>
                                    <p:animClr clrSpc="rgb" dir="cw">
                                      <p:cBhvr>
                                        <p:cTn id="204" dur="500" fill="hold"/>
                                        <p:tgtEl>
                                          <p:spTgt spid="7"/>
                                        </p:tgtEl>
                                        <p:attrNameLst>
                                          <p:attrName>fillcolor</p:attrName>
                                        </p:attrNameLst>
                                      </p:cBhvr>
                                      <p:to>
                                        <a:srgbClr val="FFFFFF"/>
                                      </p:to>
                                    </p:animClr>
                                    <p:set>
                                      <p:cBhvr>
                                        <p:cTn id="205" dur="500" fill="hold"/>
                                        <p:tgtEl>
                                          <p:spTgt spid="7"/>
                                        </p:tgtEl>
                                        <p:attrNameLst>
                                          <p:attrName>fill.type</p:attrName>
                                        </p:attrNameLst>
                                      </p:cBhvr>
                                      <p:to>
                                        <p:strVal val="solid"/>
                                      </p:to>
                                    </p:set>
                                    <p:set>
                                      <p:cBhvr>
                                        <p:cTn id="206" dur="500" fill="hold"/>
                                        <p:tgtEl>
                                          <p:spTgt spid="7"/>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500" fill="hold"/>
                                        <p:tgtEl>
                                          <p:spTgt spid="8"/>
                                        </p:tgtEl>
                                        <p:attrNameLst>
                                          <p:attrName>fillcolor</p:attrName>
                                        </p:attrNameLst>
                                      </p:cBhvr>
                                      <p:to>
                                        <a:srgbClr val="92D050"/>
                                      </p:to>
                                    </p:animClr>
                                    <p:set>
                                      <p:cBhvr>
                                        <p:cTn id="209" dur="500" fill="hold"/>
                                        <p:tgtEl>
                                          <p:spTgt spid="8"/>
                                        </p:tgtEl>
                                        <p:attrNameLst>
                                          <p:attrName>fill.type</p:attrName>
                                        </p:attrNameLst>
                                      </p:cBhvr>
                                      <p:to>
                                        <p:strVal val="solid"/>
                                      </p:to>
                                    </p:set>
                                    <p:set>
                                      <p:cBhvr>
                                        <p:cTn id="210" dur="500" fill="hold"/>
                                        <p:tgtEl>
                                          <p:spTgt spid="8"/>
                                        </p:tgtEl>
                                        <p:attrNameLst>
                                          <p:attrName>fill.on</p:attrName>
                                        </p:attrNameLst>
                                      </p:cBhvr>
                                      <p:to>
                                        <p:strVal val="true"/>
                                      </p:to>
                                    </p:set>
                                  </p:childTnLst>
                                </p:cTn>
                              </p:par>
                              <p:par>
                                <p:cTn id="211" presetID="10" presetClass="entr" presetSubtype="0" fill="hold" grpId="0" nodeType="withEffect">
                                  <p:stCondLst>
                                    <p:cond delay="0"/>
                                  </p:stCondLst>
                                  <p:childTnLst>
                                    <p:set>
                                      <p:cBhvr>
                                        <p:cTn id="212" dur="1" fill="hold">
                                          <p:stCondLst>
                                            <p:cond delay="0"/>
                                          </p:stCondLst>
                                        </p:cTn>
                                        <p:tgtEl>
                                          <p:spTgt spid="53"/>
                                        </p:tgtEl>
                                        <p:attrNameLst>
                                          <p:attrName>style.visibility</p:attrName>
                                        </p:attrNameLst>
                                      </p:cBhvr>
                                      <p:to>
                                        <p:strVal val="visible"/>
                                      </p:to>
                                    </p:set>
                                    <p:animEffect transition="in" filter="fade">
                                      <p:cBhvr>
                                        <p:cTn id="21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48" grpId="0"/>
      <p:bldP spid="50" grpId="0"/>
      <p:bldP spid="51" grpId="0" animBg="1"/>
      <p:bldP spid="52" grpId="0" animBg="1"/>
      <p:bldP spid="53" grpId="0" animBg="1"/>
      <p:bldP spid="80" grpId="0"/>
      <p:bldP spid="6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Tile assembly is Turing-universal</a:t>
            </a:r>
          </a:p>
        </p:txBody>
      </p:sp>
      <p:grpSp>
        <p:nvGrpSpPr>
          <p:cNvPr id="57" name="Group 56"/>
          <p:cNvGrpSpPr/>
          <p:nvPr/>
        </p:nvGrpSpPr>
        <p:grpSpPr>
          <a:xfrm>
            <a:off x="2527044" y="5706110"/>
            <a:ext cx="731520" cy="728662"/>
            <a:chOff x="2307906" y="5066030"/>
            <a:chExt cx="731520" cy="728662"/>
          </a:xfrm>
        </p:grpSpPr>
        <p:sp>
          <p:nvSpPr>
            <p:cNvPr id="14" name="Rectangle 13"/>
            <p:cNvSpPr/>
            <p:nvPr/>
          </p:nvSpPr>
          <p:spPr>
            <a:xfrm rot="5400000">
              <a:off x="285654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82226" y="506603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2307906" y="5154612"/>
              <a:ext cx="640080" cy="640080"/>
              <a:chOff x="2307906" y="5154612"/>
              <a:chExt cx="640080" cy="640080"/>
            </a:xfrm>
          </p:grpSpPr>
          <p:sp>
            <p:nvSpPr>
              <p:cNvPr id="12" name="Rectangle 1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3" name="TextBox 12"/>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2</a:t>
                </a:r>
                <a:endParaRPr lang="en-US" sz="1600" dirty="0"/>
              </a:p>
            </p:txBody>
          </p:sp>
          <p:sp>
            <p:nvSpPr>
              <p:cNvPr id="15" name="TextBox 14"/>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9" name="TextBox 18"/>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grpSp>
        <p:nvGrpSpPr>
          <p:cNvPr id="58" name="Group 57"/>
          <p:cNvGrpSpPr/>
          <p:nvPr/>
        </p:nvGrpSpPr>
        <p:grpSpPr>
          <a:xfrm>
            <a:off x="3258564" y="5703968"/>
            <a:ext cx="731520" cy="730805"/>
            <a:chOff x="3039426" y="5063887"/>
            <a:chExt cx="731520" cy="730805"/>
          </a:xfrm>
        </p:grpSpPr>
        <p:sp>
          <p:nvSpPr>
            <p:cNvPr id="21" name="Rectangle 20"/>
            <p:cNvSpPr/>
            <p:nvPr/>
          </p:nvSpPr>
          <p:spPr>
            <a:xfrm rot="5400000">
              <a:off x="358806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313746"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039426" y="5154612"/>
              <a:ext cx="640080" cy="640080"/>
              <a:chOff x="2307906" y="5154612"/>
              <a:chExt cx="640080" cy="640080"/>
            </a:xfrm>
          </p:grpSpPr>
          <p:sp>
            <p:nvSpPr>
              <p:cNvPr id="24" name="Rectangle 23"/>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5" name="TextBox 24"/>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3</a:t>
                </a:r>
                <a:endParaRPr lang="en-US" sz="1600" dirty="0"/>
              </a:p>
            </p:txBody>
          </p:sp>
          <p:sp>
            <p:nvSpPr>
              <p:cNvPr id="26" name="TextBox 25"/>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7" name="TextBox 26"/>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2</a:t>
                </a:r>
                <a:endParaRPr lang="en-US" sz="1600" dirty="0"/>
              </a:p>
            </p:txBody>
          </p:sp>
        </p:grpSp>
      </p:grpSp>
      <p:grpSp>
        <p:nvGrpSpPr>
          <p:cNvPr id="59" name="Group 58"/>
          <p:cNvGrpSpPr/>
          <p:nvPr/>
        </p:nvGrpSpPr>
        <p:grpSpPr>
          <a:xfrm>
            <a:off x="3990084" y="5703968"/>
            <a:ext cx="731520" cy="730805"/>
            <a:chOff x="3770946" y="5063887"/>
            <a:chExt cx="731520" cy="730805"/>
          </a:xfrm>
        </p:grpSpPr>
        <p:sp>
          <p:nvSpPr>
            <p:cNvPr id="28" name="Rectangle 27"/>
            <p:cNvSpPr/>
            <p:nvPr/>
          </p:nvSpPr>
          <p:spPr>
            <a:xfrm rot="5400000">
              <a:off x="4319586"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045266"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770946" y="5154612"/>
              <a:ext cx="640080" cy="640080"/>
              <a:chOff x="2307906" y="5154612"/>
              <a:chExt cx="640080" cy="640080"/>
            </a:xfrm>
          </p:grpSpPr>
          <p:sp>
            <p:nvSpPr>
              <p:cNvPr id="31" name="Rectangle 30"/>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2" name="TextBox 31"/>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4</a:t>
                </a:r>
                <a:endParaRPr lang="en-US" sz="1600" dirty="0"/>
              </a:p>
            </p:txBody>
          </p:sp>
          <p:sp>
            <p:nvSpPr>
              <p:cNvPr id="33" name="TextBox 32"/>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4" name="TextBox 33"/>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3</a:t>
                </a:r>
                <a:endParaRPr lang="en-US" sz="1600" dirty="0"/>
              </a:p>
            </p:txBody>
          </p:sp>
        </p:grpSp>
      </p:grpSp>
      <p:grpSp>
        <p:nvGrpSpPr>
          <p:cNvPr id="60" name="Group 59"/>
          <p:cNvGrpSpPr/>
          <p:nvPr/>
        </p:nvGrpSpPr>
        <p:grpSpPr>
          <a:xfrm>
            <a:off x="4720952" y="5703968"/>
            <a:ext cx="731520" cy="730805"/>
            <a:chOff x="4501814" y="5063887"/>
            <a:chExt cx="731520" cy="730805"/>
          </a:xfrm>
        </p:grpSpPr>
        <p:sp>
          <p:nvSpPr>
            <p:cNvPr id="35" name="Rectangle 34"/>
            <p:cNvSpPr/>
            <p:nvPr/>
          </p:nvSpPr>
          <p:spPr>
            <a:xfrm rot="5400000">
              <a:off x="5050454"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77613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501814" y="5154612"/>
              <a:ext cx="640080" cy="640080"/>
              <a:chOff x="2307906" y="5154612"/>
              <a:chExt cx="640080" cy="640080"/>
            </a:xfrm>
          </p:grpSpPr>
          <p:sp>
            <p:nvSpPr>
              <p:cNvPr id="38" name="Rectangle 37"/>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9" name="TextBox 38"/>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5</a:t>
                </a:r>
                <a:endParaRPr lang="en-US" sz="1600" dirty="0"/>
              </a:p>
            </p:txBody>
          </p:sp>
          <p:sp>
            <p:nvSpPr>
              <p:cNvPr id="40" name="TextBox 39"/>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1" name="TextBox 40"/>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4</a:t>
                </a:r>
                <a:endParaRPr lang="en-US" sz="1600" dirty="0"/>
              </a:p>
            </p:txBody>
          </p:sp>
        </p:grpSp>
      </p:grpSp>
      <p:grpSp>
        <p:nvGrpSpPr>
          <p:cNvPr id="61" name="Group 60"/>
          <p:cNvGrpSpPr/>
          <p:nvPr/>
        </p:nvGrpSpPr>
        <p:grpSpPr>
          <a:xfrm>
            <a:off x="5452472" y="5703968"/>
            <a:ext cx="731520" cy="730805"/>
            <a:chOff x="5233334" y="5063887"/>
            <a:chExt cx="731520" cy="730805"/>
          </a:xfrm>
        </p:grpSpPr>
        <p:sp>
          <p:nvSpPr>
            <p:cNvPr id="42" name="Rectangle 41"/>
            <p:cNvSpPr/>
            <p:nvPr/>
          </p:nvSpPr>
          <p:spPr>
            <a:xfrm rot="5400000">
              <a:off x="5781974" y="5428932"/>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50765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5233334" y="5154612"/>
              <a:ext cx="640080" cy="640080"/>
              <a:chOff x="2307906" y="5154612"/>
              <a:chExt cx="640080" cy="640080"/>
            </a:xfrm>
          </p:grpSpPr>
          <p:sp>
            <p:nvSpPr>
              <p:cNvPr id="45" name="Rectangle 44"/>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6" name="TextBox 45"/>
              <p:cNvSpPr txBox="1"/>
              <p:nvPr/>
            </p:nvSpPr>
            <p:spPr>
              <a:xfrm>
                <a:off x="2760172" y="5337492"/>
                <a:ext cx="169364" cy="276064"/>
              </a:xfrm>
              <a:prstGeom prst="rect">
                <a:avLst/>
              </a:prstGeom>
              <a:noFill/>
            </p:spPr>
            <p:txBody>
              <a:bodyPr wrap="square" lIns="0" tIns="0" rIns="0" bIns="0" rtlCol="0" anchor="ctr" anchorCtr="0">
                <a:noAutofit/>
              </a:bodyPr>
              <a:lstStyle/>
              <a:p>
                <a:pPr algn="ctr"/>
                <a:r>
                  <a:rPr lang="en-US" sz="1100" dirty="0"/>
                  <a:t>6</a:t>
                </a:r>
                <a:endParaRPr lang="en-US" sz="1600" dirty="0"/>
              </a:p>
            </p:txBody>
          </p:sp>
          <p:sp>
            <p:nvSpPr>
              <p:cNvPr id="47" name="TextBox 46"/>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8" name="TextBox 47"/>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5</a:t>
                </a:r>
                <a:endParaRPr lang="en-US" sz="1600" dirty="0"/>
              </a:p>
            </p:txBody>
          </p:sp>
        </p:grpSp>
      </p:grpSp>
      <p:grpSp>
        <p:nvGrpSpPr>
          <p:cNvPr id="62" name="Group 61"/>
          <p:cNvGrpSpPr/>
          <p:nvPr/>
        </p:nvGrpSpPr>
        <p:grpSpPr>
          <a:xfrm>
            <a:off x="6183992" y="5703968"/>
            <a:ext cx="640080" cy="730805"/>
            <a:chOff x="5964854" y="5063887"/>
            <a:chExt cx="640080" cy="730805"/>
          </a:xfrm>
        </p:grpSpPr>
        <p:sp>
          <p:nvSpPr>
            <p:cNvPr id="50" name="Rectangle 49"/>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5964854" y="5154612"/>
              <a:ext cx="640080" cy="640080"/>
              <a:chOff x="2307906" y="5154612"/>
              <a:chExt cx="640080" cy="640080"/>
            </a:xfrm>
          </p:grpSpPr>
          <p:sp>
            <p:nvSpPr>
              <p:cNvPr id="52" name="Rectangle 5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54" name="TextBox 5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55" name="TextBox 5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6</a:t>
                </a:r>
                <a:endParaRPr lang="en-US" sz="1600" dirty="0"/>
              </a:p>
            </p:txBody>
          </p:sp>
        </p:grpSp>
      </p:grpSp>
      <p:grpSp>
        <p:nvGrpSpPr>
          <p:cNvPr id="91" name="Group 90"/>
          <p:cNvGrpSpPr/>
          <p:nvPr/>
        </p:nvGrpSpPr>
        <p:grpSpPr>
          <a:xfrm>
            <a:off x="3258564" y="4975305"/>
            <a:ext cx="731520" cy="728662"/>
            <a:chOff x="1968099" y="4792425"/>
            <a:chExt cx="731520" cy="728662"/>
          </a:xfrm>
        </p:grpSpPr>
        <p:sp>
          <p:nvSpPr>
            <p:cNvPr id="83" name="Rectangle 8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85" name="TextBox 8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86" name="TextBox 8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87" name="Rectangle 8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89" name="TextBox 88"/>
            <p:cNvSpPr txBox="1"/>
            <p:nvPr/>
          </p:nvSpPr>
          <p:spPr>
            <a:xfrm>
              <a:off x="2154140" y="5338761"/>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94" name="Group 93"/>
          <p:cNvGrpSpPr/>
          <p:nvPr/>
        </p:nvGrpSpPr>
        <p:grpSpPr>
          <a:xfrm>
            <a:off x="1795524" y="4975068"/>
            <a:ext cx="731520" cy="731043"/>
            <a:chOff x="505059" y="4792187"/>
            <a:chExt cx="731520" cy="731043"/>
          </a:xfrm>
        </p:grpSpPr>
        <p:sp>
          <p:nvSpPr>
            <p:cNvPr id="65" name="Rectangle 64"/>
            <p:cNvSpPr/>
            <p:nvPr/>
          </p:nvSpPr>
          <p:spPr>
            <a:xfrm>
              <a:off x="779379" y="47921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68" name="TextBox 67"/>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69" name="TextBox 68"/>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71" name="Rectangle 70"/>
            <p:cNvSpPr/>
            <p:nvPr/>
          </p:nvSpPr>
          <p:spPr>
            <a:xfrm>
              <a:off x="114513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s 0</a:t>
              </a:r>
              <a:endParaRPr lang="en-US" sz="1600" dirty="0"/>
            </a:p>
          </p:txBody>
        </p:sp>
      </p:grpSp>
      <p:grpSp>
        <p:nvGrpSpPr>
          <p:cNvPr id="95" name="Group 94"/>
          <p:cNvGrpSpPr/>
          <p:nvPr/>
        </p:nvGrpSpPr>
        <p:grpSpPr>
          <a:xfrm>
            <a:off x="3989432" y="4975305"/>
            <a:ext cx="731520" cy="728662"/>
            <a:chOff x="1968099" y="4792425"/>
            <a:chExt cx="731520" cy="728662"/>
          </a:xfrm>
        </p:grpSpPr>
        <p:sp>
          <p:nvSpPr>
            <p:cNvPr id="96" name="Rectangle 95"/>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98" name="TextBox 97"/>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99" name="TextBox 98"/>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00" name="Rectangle 99"/>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02" name="TextBox 101"/>
            <p:cNvSpPr txBox="1"/>
            <p:nvPr/>
          </p:nvSpPr>
          <p:spPr>
            <a:xfrm>
              <a:off x="2154140"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03" name="Group 102"/>
          <p:cNvGrpSpPr/>
          <p:nvPr/>
        </p:nvGrpSpPr>
        <p:grpSpPr>
          <a:xfrm>
            <a:off x="4720952" y="4977448"/>
            <a:ext cx="731520" cy="728662"/>
            <a:chOff x="1968099" y="4792425"/>
            <a:chExt cx="731520" cy="728662"/>
          </a:xfrm>
        </p:grpSpPr>
        <p:sp>
          <p:nvSpPr>
            <p:cNvPr id="104" name="Rectangle 103"/>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06" name="TextBox 105"/>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07" name="TextBox 106"/>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08" name="Rectangle 107"/>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0" name="TextBox 109"/>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11" name="Group 110"/>
          <p:cNvGrpSpPr/>
          <p:nvPr/>
        </p:nvGrpSpPr>
        <p:grpSpPr>
          <a:xfrm>
            <a:off x="5452472" y="4975305"/>
            <a:ext cx="731520" cy="728662"/>
            <a:chOff x="1968099" y="4792425"/>
            <a:chExt cx="731520" cy="728662"/>
          </a:xfrm>
        </p:grpSpPr>
        <p:sp>
          <p:nvSpPr>
            <p:cNvPr id="112" name="Rectangle 111"/>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14" name="TextBox 113"/>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5" name="TextBox 114"/>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16" name="Rectangle 115"/>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18" name="TextBox 117"/>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28" name="Group 127"/>
          <p:cNvGrpSpPr/>
          <p:nvPr/>
        </p:nvGrpSpPr>
        <p:grpSpPr>
          <a:xfrm>
            <a:off x="6183992" y="4977448"/>
            <a:ext cx="731520" cy="728662"/>
            <a:chOff x="4893527" y="4794568"/>
            <a:chExt cx="731520" cy="728662"/>
          </a:xfrm>
        </p:grpSpPr>
        <p:sp>
          <p:nvSpPr>
            <p:cNvPr id="120" name="Rectangle 119"/>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22" name="TextBox 121"/>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23" name="TextBox 122"/>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25" name="TextBox 124"/>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26" name="TextBox 125"/>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27" name="Rectangle 126"/>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p:cNvGrpSpPr/>
          <p:nvPr/>
        </p:nvGrpSpPr>
        <p:grpSpPr>
          <a:xfrm>
            <a:off x="6914625" y="4973163"/>
            <a:ext cx="640080" cy="730805"/>
            <a:chOff x="5964854" y="5063887"/>
            <a:chExt cx="640080" cy="730805"/>
          </a:xfrm>
        </p:grpSpPr>
        <p:sp>
          <p:nvSpPr>
            <p:cNvPr id="130" name="Rectangle 129"/>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p:cNvGrpSpPr/>
            <p:nvPr/>
          </p:nvGrpSpPr>
          <p:grpSpPr>
            <a:xfrm>
              <a:off x="5964854" y="5154612"/>
              <a:ext cx="640080" cy="640080"/>
              <a:chOff x="2307906" y="5154612"/>
              <a:chExt cx="640080" cy="640080"/>
            </a:xfrm>
          </p:grpSpPr>
          <p:sp>
            <p:nvSpPr>
              <p:cNvPr id="132" name="Rectangle 131"/>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33" name="TextBox 132"/>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134" name="TextBox 133"/>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nvGrpSpPr>
          <p:cNvPr id="497" name="Group 496"/>
          <p:cNvGrpSpPr/>
          <p:nvPr/>
        </p:nvGrpSpPr>
        <p:grpSpPr>
          <a:xfrm>
            <a:off x="1795524" y="5706110"/>
            <a:ext cx="731520" cy="727790"/>
            <a:chOff x="271524" y="5706110"/>
            <a:chExt cx="731520" cy="727790"/>
          </a:xfrm>
        </p:grpSpPr>
        <p:sp>
          <p:nvSpPr>
            <p:cNvPr id="5" name="Rectangle 4"/>
            <p:cNvSpPr/>
            <p:nvPr/>
          </p:nvSpPr>
          <p:spPr>
            <a:xfrm rot="5400000">
              <a:off x="820164" y="6068140"/>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1524" y="5793820"/>
              <a:ext cx="640080" cy="640080"/>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 0</a:t>
              </a:r>
            </a:p>
          </p:txBody>
        </p:sp>
        <p:sp>
          <p:nvSpPr>
            <p:cNvPr id="8" name="TextBox 7"/>
            <p:cNvSpPr txBox="1"/>
            <p:nvPr/>
          </p:nvSpPr>
          <p:spPr>
            <a:xfrm>
              <a:off x="723790" y="5976700"/>
              <a:ext cx="169364" cy="276064"/>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0" name="TextBox 9"/>
            <p:cNvSpPr txBox="1"/>
            <p:nvPr/>
          </p:nvSpPr>
          <p:spPr>
            <a:xfrm>
              <a:off x="458451" y="5811363"/>
              <a:ext cx="266225" cy="199387"/>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135" name="Rectangle 134"/>
            <p:cNvSpPr/>
            <p:nvPr/>
          </p:nvSpPr>
          <p:spPr>
            <a:xfrm>
              <a:off x="457565" y="5706110"/>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p:cNvGrpSpPr/>
          <p:nvPr/>
        </p:nvGrpSpPr>
        <p:grpSpPr>
          <a:xfrm>
            <a:off x="2527044" y="4974828"/>
            <a:ext cx="731520" cy="731282"/>
            <a:chOff x="1236579" y="4791948"/>
            <a:chExt cx="731520" cy="731282"/>
          </a:xfrm>
        </p:grpSpPr>
        <p:sp>
          <p:nvSpPr>
            <p:cNvPr id="76" name="Rectangle 75"/>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 1</a:t>
              </a:r>
            </a:p>
          </p:txBody>
        </p:sp>
        <p:sp>
          <p:nvSpPr>
            <p:cNvPr id="77" name="TextBox 76"/>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78" name="TextBox 77"/>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q 1</a:t>
              </a:r>
              <a:endParaRPr lang="en-US" sz="1600" dirty="0"/>
            </a:p>
          </p:txBody>
        </p:sp>
        <p:sp>
          <p:nvSpPr>
            <p:cNvPr id="79" name="Rectangle 78"/>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90" name="TextBox 89"/>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36" name="Rectangle 135"/>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2435604" y="4244500"/>
            <a:ext cx="822960" cy="728662"/>
            <a:chOff x="1145139" y="4061620"/>
            <a:chExt cx="822960" cy="728662"/>
          </a:xfrm>
        </p:grpSpPr>
        <p:sp>
          <p:nvSpPr>
            <p:cNvPr id="148" name="Rectangle 147"/>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50" name="TextBox 149"/>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s</a:t>
              </a:r>
            </a:p>
            <a:p>
              <a:pPr algn="ctr"/>
              <a:r>
                <a:rPr lang="en-US" sz="1100" dirty="0"/>
                <a:t>→</a:t>
              </a:r>
              <a:endParaRPr lang="en-US" sz="1600" dirty="0"/>
            </a:p>
          </p:txBody>
        </p:sp>
        <p:sp>
          <p:nvSpPr>
            <p:cNvPr id="151" name="TextBox 150"/>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52" name="Rectangle 151"/>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54" name="TextBox 153"/>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q 1</a:t>
              </a:r>
              <a:endParaRPr lang="en-US" sz="1600" dirty="0"/>
            </a:p>
          </p:txBody>
        </p:sp>
        <p:sp>
          <p:nvSpPr>
            <p:cNvPr id="155" name="Rectangle 154"/>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1795524" y="4246405"/>
            <a:ext cx="640080" cy="728662"/>
            <a:chOff x="505059" y="4794568"/>
            <a:chExt cx="640080" cy="728662"/>
          </a:xfrm>
        </p:grpSpPr>
        <p:sp>
          <p:nvSpPr>
            <p:cNvPr id="158" name="Rectangle 157"/>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60" name="TextBox 159"/>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61" name="TextBox 160"/>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63" name="TextBox 16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64" name="Group 163"/>
          <p:cNvGrpSpPr/>
          <p:nvPr/>
        </p:nvGrpSpPr>
        <p:grpSpPr>
          <a:xfrm>
            <a:off x="3257912" y="4246405"/>
            <a:ext cx="731520" cy="731282"/>
            <a:chOff x="1236579" y="4791948"/>
            <a:chExt cx="731520" cy="731282"/>
          </a:xfrm>
        </p:grpSpPr>
        <p:sp>
          <p:nvSpPr>
            <p:cNvPr id="165" name="Rectangle 164"/>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 0</a:t>
              </a:r>
            </a:p>
          </p:txBody>
        </p:sp>
        <p:sp>
          <p:nvSpPr>
            <p:cNvPr id="166" name="TextBox 165"/>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67" name="TextBox 166"/>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168" name="Rectangle 167"/>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s</a:t>
              </a:r>
            </a:p>
            <a:p>
              <a:pPr algn="ctr"/>
              <a:r>
                <a:rPr lang="en-US" sz="1100" dirty="0"/>
                <a:t>→</a:t>
              </a:r>
              <a:endParaRPr lang="en-US" sz="1600" dirty="0"/>
            </a:p>
          </p:txBody>
        </p:sp>
        <p:sp>
          <p:nvSpPr>
            <p:cNvPr id="170" name="TextBox 169"/>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71" name="Rectangle 170"/>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0" name="Group 489"/>
          <p:cNvGrpSpPr/>
          <p:nvPr/>
        </p:nvGrpSpPr>
        <p:grpSpPr>
          <a:xfrm>
            <a:off x="3989432" y="4242038"/>
            <a:ext cx="4295906" cy="737792"/>
            <a:chOff x="2465432" y="4242038"/>
            <a:chExt cx="4295906" cy="737792"/>
          </a:xfrm>
        </p:grpSpPr>
        <p:grpSp>
          <p:nvGrpSpPr>
            <p:cNvPr id="172" name="Group 171"/>
            <p:cNvGrpSpPr/>
            <p:nvPr/>
          </p:nvGrpSpPr>
          <p:grpSpPr>
            <a:xfrm>
              <a:off x="2465432" y="4249025"/>
              <a:ext cx="731520" cy="728662"/>
              <a:chOff x="1968099" y="4792425"/>
              <a:chExt cx="731520" cy="728662"/>
            </a:xfrm>
          </p:grpSpPr>
          <p:sp>
            <p:nvSpPr>
              <p:cNvPr id="173" name="Rectangle 17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175" name="TextBox 17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76" name="TextBox 17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177" name="Rectangle 17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extBox 17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79" name="TextBox 178"/>
              <p:cNvSpPr txBox="1"/>
              <p:nvPr/>
            </p:nvSpPr>
            <p:spPr>
              <a:xfrm>
                <a:off x="2154140"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nvGrpSpPr>
            <p:cNvPr id="180" name="Group 179"/>
            <p:cNvGrpSpPr/>
            <p:nvPr/>
          </p:nvGrpSpPr>
          <p:grpSpPr>
            <a:xfrm>
              <a:off x="3196952" y="4251168"/>
              <a:ext cx="731520" cy="728662"/>
              <a:chOff x="1968099" y="4792425"/>
              <a:chExt cx="731520" cy="728662"/>
            </a:xfrm>
          </p:grpSpPr>
          <p:sp>
            <p:nvSpPr>
              <p:cNvPr id="181" name="Rectangle 18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83" name="TextBox 18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84" name="TextBox 18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85" name="Rectangle 18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87" name="TextBox 18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88" name="Group 187"/>
            <p:cNvGrpSpPr/>
            <p:nvPr/>
          </p:nvGrpSpPr>
          <p:grpSpPr>
            <a:xfrm>
              <a:off x="3928472" y="4249025"/>
              <a:ext cx="731520" cy="728662"/>
              <a:chOff x="1968099" y="4792425"/>
              <a:chExt cx="731520" cy="728662"/>
            </a:xfrm>
          </p:grpSpPr>
          <p:sp>
            <p:nvSpPr>
              <p:cNvPr id="189" name="Rectangle 18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191" name="TextBox 19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92" name="TextBox 19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193" name="Rectangle 19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195" name="TextBox 19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196" name="Group 195"/>
            <p:cNvGrpSpPr/>
            <p:nvPr/>
          </p:nvGrpSpPr>
          <p:grpSpPr>
            <a:xfrm>
              <a:off x="4659105" y="4246643"/>
              <a:ext cx="731520" cy="728662"/>
              <a:chOff x="1968099" y="4792425"/>
              <a:chExt cx="731520" cy="728662"/>
            </a:xfrm>
          </p:grpSpPr>
          <p:sp>
            <p:nvSpPr>
              <p:cNvPr id="197" name="Rectangle 19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199" name="TextBox 19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0" name="TextBox 19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01" name="Rectangle 20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extBox 20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3" name="TextBox 20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04" name="Group 203"/>
            <p:cNvGrpSpPr/>
            <p:nvPr/>
          </p:nvGrpSpPr>
          <p:grpSpPr>
            <a:xfrm>
              <a:off x="5390625" y="4246324"/>
              <a:ext cx="731520" cy="728662"/>
              <a:chOff x="4893527" y="4794568"/>
              <a:chExt cx="731520" cy="728662"/>
            </a:xfrm>
          </p:grpSpPr>
          <p:sp>
            <p:nvSpPr>
              <p:cNvPr id="205" name="Rectangle 204"/>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07" name="TextBox 206"/>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08" name="TextBox 207"/>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09" name="TextBox 208"/>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10" name="TextBox 209"/>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11" name="Rectangle 210"/>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p:cNvGrpSpPr/>
            <p:nvPr/>
          </p:nvGrpSpPr>
          <p:grpSpPr>
            <a:xfrm>
              <a:off x="6121258" y="4242038"/>
              <a:ext cx="640080" cy="730805"/>
              <a:chOff x="5964854" y="5063887"/>
              <a:chExt cx="640080" cy="730805"/>
            </a:xfrm>
          </p:grpSpPr>
          <p:sp>
            <p:nvSpPr>
              <p:cNvPr id="213" name="Rectangle 212"/>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p:cNvGrpSpPr/>
              <p:nvPr/>
            </p:nvGrpSpPr>
            <p:grpSpPr>
              <a:xfrm>
                <a:off x="5964854" y="5154612"/>
                <a:ext cx="640080" cy="640080"/>
                <a:chOff x="2307906" y="5154612"/>
                <a:chExt cx="640080" cy="640080"/>
              </a:xfrm>
            </p:grpSpPr>
            <p:sp>
              <p:nvSpPr>
                <p:cNvPr id="215" name="Rectangle 214"/>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16" name="TextBox 215"/>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17" name="TextBox 216"/>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218" name="Group 217"/>
          <p:cNvGrpSpPr/>
          <p:nvPr/>
        </p:nvGrpSpPr>
        <p:grpSpPr>
          <a:xfrm>
            <a:off x="3168001" y="3517981"/>
            <a:ext cx="822960" cy="728662"/>
            <a:chOff x="1145139" y="4061620"/>
            <a:chExt cx="822960" cy="728662"/>
          </a:xfrm>
        </p:grpSpPr>
        <p:sp>
          <p:nvSpPr>
            <p:cNvPr id="219" name="Rectangle 218"/>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21" name="TextBox 220"/>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222" name="TextBox 221"/>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23" name="Rectangle 222"/>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extBox 223"/>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25" name="TextBox 224"/>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s 0</a:t>
              </a:r>
              <a:endParaRPr lang="en-US" sz="1600" dirty="0"/>
            </a:p>
          </p:txBody>
        </p:sp>
        <p:sp>
          <p:nvSpPr>
            <p:cNvPr id="226" name="Rectangle 225"/>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1" name="Group 490"/>
          <p:cNvGrpSpPr/>
          <p:nvPr/>
        </p:nvGrpSpPr>
        <p:grpSpPr>
          <a:xfrm>
            <a:off x="1795524" y="3515838"/>
            <a:ext cx="1371600" cy="730486"/>
            <a:chOff x="271524" y="3515838"/>
            <a:chExt cx="1371600" cy="730486"/>
          </a:xfrm>
        </p:grpSpPr>
        <p:grpSp>
          <p:nvGrpSpPr>
            <p:cNvPr id="227" name="Group 226"/>
            <p:cNvGrpSpPr/>
            <p:nvPr/>
          </p:nvGrpSpPr>
          <p:grpSpPr>
            <a:xfrm>
              <a:off x="911604" y="3515838"/>
              <a:ext cx="731520" cy="728662"/>
              <a:chOff x="1145139" y="4061620"/>
              <a:chExt cx="731520" cy="728662"/>
            </a:xfrm>
          </p:grpSpPr>
          <p:sp>
            <p:nvSpPr>
              <p:cNvPr id="228" name="Rectangle 227"/>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30" name="TextBox 229"/>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31" name="TextBox 230"/>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33" name="TextBox 232"/>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34" name="TextBox 233"/>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35" name="Rectangle 234"/>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271524" y="3517662"/>
              <a:ext cx="640080" cy="728662"/>
              <a:chOff x="505059" y="4794568"/>
              <a:chExt cx="640080" cy="728662"/>
            </a:xfrm>
          </p:grpSpPr>
          <p:sp>
            <p:nvSpPr>
              <p:cNvPr id="237" name="Rectangle 236"/>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239" name="TextBox 238"/>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40" name="TextBox 239"/>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41" name="TextBox 240"/>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242" name="Group 241"/>
          <p:cNvGrpSpPr/>
          <p:nvPr/>
        </p:nvGrpSpPr>
        <p:grpSpPr>
          <a:xfrm>
            <a:off x="3990961" y="3513376"/>
            <a:ext cx="731520" cy="737792"/>
            <a:chOff x="1236579" y="4785438"/>
            <a:chExt cx="731520" cy="737792"/>
          </a:xfrm>
        </p:grpSpPr>
        <p:sp>
          <p:nvSpPr>
            <p:cNvPr id="243" name="Rectangle 242"/>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q 0</a:t>
              </a:r>
            </a:p>
          </p:txBody>
        </p:sp>
        <p:sp>
          <p:nvSpPr>
            <p:cNvPr id="244" name="TextBox 243"/>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45" name="TextBox 244"/>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q 0</a:t>
              </a:r>
              <a:endParaRPr lang="en-US" sz="1600" dirty="0"/>
            </a:p>
          </p:txBody>
        </p:sp>
        <p:sp>
          <p:nvSpPr>
            <p:cNvPr id="246" name="Rectangle 245"/>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TextBox 246"/>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q</a:t>
              </a:r>
            </a:p>
            <a:p>
              <a:pPr algn="ctr"/>
              <a:r>
                <a:rPr lang="en-US" sz="1100" dirty="0"/>
                <a:t>→</a:t>
              </a:r>
              <a:endParaRPr lang="en-US" sz="1600" dirty="0"/>
            </a:p>
          </p:txBody>
        </p:sp>
        <p:sp>
          <p:nvSpPr>
            <p:cNvPr id="248" name="TextBox 247"/>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249" name="Rectangle 248"/>
            <p:cNvSpPr/>
            <p:nvPr/>
          </p:nvSpPr>
          <p:spPr>
            <a:xfrm>
              <a:off x="1423506" y="4785438"/>
              <a:ext cx="266225" cy="979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 493"/>
          <p:cNvGrpSpPr/>
          <p:nvPr/>
        </p:nvGrpSpPr>
        <p:grpSpPr>
          <a:xfrm>
            <a:off x="4722482" y="3509090"/>
            <a:ext cx="4294377" cy="742078"/>
            <a:chOff x="3198481" y="3509090"/>
            <a:chExt cx="4294377" cy="742078"/>
          </a:xfrm>
        </p:grpSpPr>
        <p:grpSp>
          <p:nvGrpSpPr>
            <p:cNvPr id="250" name="Group 249"/>
            <p:cNvGrpSpPr/>
            <p:nvPr/>
          </p:nvGrpSpPr>
          <p:grpSpPr>
            <a:xfrm>
              <a:off x="3198481" y="3522506"/>
              <a:ext cx="731520" cy="728662"/>
              <a:chOff x="1968099" y="4792425"/>
              <a:chExt cx="731520" cy="728662"/>
            </a:xfrm>
          </p:grpSpPr>
          <p:sp>
            <p:nvSpPr>
              <p:cNvPr id="251" name="Rectangle 25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53" name="TextBox 25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54" name="TextBox 25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255" name="Rectangle 25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57" name="TextBox 25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258" name="Group 257"/>
            <p:cNvGrpSpPr/>
            <p:nvPr/>
          </p:nvGrpSpPr>
          <p:grpSpPr>
            <a:xfrm>
              <a:off x="3930001" y="3520363"/>
              <a:ext cx="731520" cy="728662"/>
              <a:chOff x="1968099" y="4792425"/>
              <a:chExt cx="731520" cy="728662"/>
            </a:xfrm>
          </p:grpSpPr>
          <p:sp>
            <p:nvSpPr>
              <p:cNvPr id="259" name="Rectangle 25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61" name="TextBox 26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62" name="TextBox 26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263" name="Rectangle 26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65" name="TextBox 26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266" name="Group 265"/>
            <p:cNvGrpSpPr/>
            <p:nvPr/>
          </p:nvGrpSpPr>
          <p:grpSpPr>
            <a:xfrm>
              <a:off x="4660634" y="3517981"/>
              <a:ext cx="731520" cy="728662"/>
              <a:chOff x="1968099" y="4792425"/>
              <a:chExt cx="731520" cy="728662"/>
            </a:xfrm>
          </p:grpSpPr>
          <p:sp>
            <p:nvSpPr>
              <p:cNvPr id="267" name="Rectangle 26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69" name="TextBox 26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0" name="TextBox 26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71" name="Rectangle 27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3" name="TextBox 27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74" name="Group 273"/>
            <p:cNvGrpSpPr/>
            <p:nvPr/>
          </p:nvGrpSpPr>
          <p:grpSpPr>
            <a:xfrm>
              <a:off x="5389738" y="3517981"/>
              <a:ext cx="731520" cy="728662"/>
              <a:chOff x="1968099" y="4792425"/>
              <a:chExt cx="731520" cy="728662"/>
            </a:xfrm>
          </p:grpSpPr>
          <p:sp>
            <p:nvSpPr>
              <p:cNvPr id="275" name="Rectangle 27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77" name="TextBox 27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78" name="TextBox 27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79" name="Rectangle 27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1" name="TextBox 28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282" name="Group 281"/>
            <p:cNvGrpSpPr/>
            <p:nvPr/>
          </p:nvGrpSpPr>
          <p:grpSpPr>
            <a:xfrm>
              <a:off x="6122145" y="3513376"/>
              <a:ext cx="731520" cy="728662"/>
              <a:chOff x="4893527" y="4794568"/>
              <a:chExt cx="731520" cy="728662"/>
            </a:xfrm>
          </p:grpSpPr>
          <p:sp>
            <p:nvSpPr>
              <p:cNvPr id="283" name="Rectangle 282"/>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85" name="TextBox 284"/>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6" name="TextBox 285"/>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87" name="TextBox 286"/>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288" name="TextBox 287"/>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89" name="Rectangle 288"/>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0" name="Group 289"/>
            <p:cNvGrpSpPr/>
            <p:nvPr/>
          </p:nvGrpSpPr>
          <p:grpSpPr>
            <a:xfrm>
              <a:off x="6852778" y="3509090"/>
              <a:ext cx="640080" cy="730805"/>
              <a:chOff x="5964854" y="5063887"/>
              <a:chExt cx="640080" cy="730805"/>
            </a:xfrm>
          </p:grpSpPr>
          <p:sp>
            <p:nvSpPr>
              <p:cNvPr id="291" name="Rectangle 290"/>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Group 291"/>
              <p:cNvGrpSpPr/>
              <p:nvPr/>
            </p:nvGrpSpPr>
            <p:grpSpPr>
              <a:xfrm>
                <a:off x="5964854" y="5154612"/>
                <a:ext cx="640080" cy="640080"/>
                <a:chOff x="2307906" y="5154612"/>
                <a:chExt cx="640080" cy="640080"/>
              </a:xfrm>
            </p:grpSpPr>
            <p:sp>
              <p:nvSpPr>
                <p:cNvPr id="293" name="Rectangle 292"/>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294" name="TextBox 29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295" name="TextBox 29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296" name="Group 295"/>
          <p:cNvGrpSpPr/>
          <p:nvPr/>
        </p:nvGrpSpPr>
        <p:grpSpPr>
          <a:xfrm>
            <a:off x="3899521" y="2789319"/>
            <a:ext cx="822960" cy="728662"/>
            <a:chOff x="1145139" y="4061620"/>
            <a:chExt cx="822960" cy="728662"/>
          </a:xfrm>
        </p:grpSpPr>
        <p:sp>
          <p:nvSpPr>
            <p:cNvPr id="297" name="Rectangle 296"/>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299" name="TextBox 298"/>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00" name="TextBox 299"/>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01" name="Rectangle 300"/>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extBox 301"/>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t</a:t>
              </a:r>
            </a:p>
            <a:p>
              <a:pPr algn="ctr"/>
              <a:r>
                <a:rPr lang="en-US" sz="1100" dirty="0"/>
                <a:t>←</a:t>
              </a:r>
              <a:endParaRPr lang="en-US" sz="1600" dirty="0"/>
            </a:p>
          </p:txBody>
        </p:sp>
        <p:sp>
          <p:nvSpPr>
            <p:cNvPr id="303" name="TextBox 302"/>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q 0</a:t>
              </a:r>
              <a:endParaRPr lang="en-US" sz="1600" dirty="0"/>
            </a:p>
          </p:txBody>
        </p:sp>
        <p:sp>
          <p:nvSpPr>
            <p:cNvPr id="304" name="Rectangle 303"/>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313"/>
          <p:cNvGrpSpPr/>
          <p:nvPr/>
        </p:nvGrpSpPr>
        <p:grpSpPr>
          <a:xfrm>
            <a:off x="3168853" y="2787452"/>
            <a:ext cx="731520" cy="731282"/>
            <a:chOff x="1767646" y="2497694"/>
            <a:chExt cx="731520" cy="731282"/>
          </a:xfrm>
        </p:grpSpPr>
        <p:sp>
          <p:nvSpPr>
            <p:cNvPr id="306" name="Rectangle 305"/>
            <p:cNvSpPr/>
            <p:nvPr/>
          </p:nvSpPr>
          <p:spPr>
            <a:xfrm>
              <a:off x="1859086" y="2588896"/>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 0</a:t>
              </a:r>
            </a:p>
          </p:txBody>
        </p:sp>
        <p:sp>
          <p:nvSpPr>
            <p:cNvPr id="307" name="TextBox 306"/>
            <p:cNvSpPr txBox="1"/>
            <p:nvPr/>
          </p:nvSpPr>
          <p:spPr>
            <a:xfrm>
              <a:off x="2311352" y="2771776"/>
              <a:ext cx="169364" cy="276064"/>
            </a:xfrm>
            <a:prstGeom prst="rect">
              <a:avLst/>
            </a:prstGeom>
            <a:noFill/>
          </p:spPr>
          <p:txBody>
            <a:bodyPr wrap="square" lIns="0" tIns="0" rIns="0" bIns="0" rtlCol="0" anchor="ctr" anchorCtr="0">
              <a:noAutofit/>
            </a:bodyPr>
            <a:lstStyle/>
            <a:p>
              <a:pPr algn="ctr"/>
              <a:r>
                <a:rPr lang="en-US" sz="1100" dirty="0"/>
                <a:t>t</a:t>
              </a:r>
            </a:p>
            <a:p>
              <a:pPr algn="ctr"/>
              <a:r>
                <a:rPr lang="en-US" sz="1100" dirty="0"/>
                <a:t>←</a:t>
              </a:r>
              <a:endParaRPr lang="en-US" sz="1600" dirty="0"/>
            </a:p>
          </p:txBody>
        </p:sp>
        <p:sp>
          <p:nvSpPr>
            <p:cNvPr id="308" name="TextBox 307"/>
            <p:cNvSpPr txBox="1"/>
            <p:nvPr/>
          </p:nvSpPr>
          <p:spPr>
            <a:xfrm>
              <a:off x="2045127" y="2605567"/>
              <a:ext cx="266225" cy="199387"/>
            </a:xfrm>
            <a:prstGeom prst="rect">
              <a:avLst/>
            </a:prstGeom>
            <a:noFill/>
          </p:spPr>
          <p:txBody>
            <a:bodyPr wrap="square" lIns="0" tIns="0" rIns="0" bIns="0" rtlCol="0" anchor="ctr" anchorCtr="0">
              <a:noAutofit/>
            </a:bodyPr>
            <a:lstStyle/>
            <a:p>
              <a:pPr algn="ctr"/>
              <a:r>
                <a:rPr lang="en-US" sz="1100" dirty="0"/>
                <a:t>t 0</a:t>
              </a:r>
              <a:endParaRPr lang="en-US" sz="1600" dirty="0"/>
            </a:p>
          </p:txBody>
        </p:sp>
        <p:sp>
          <p:nvSpPr>
            <p:cNvPr id="310" name="TextBox 309"/>
            <p:cNvSpPr txBox="1"/>
            <p:nvPr/>
          </p:nvSpPr>
          <p:spPr>
            <a:xfrm>
              <a:off x="1869244" y="277058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11" name="TextBox 310"/>
            <p:cNvSpPr txBox="1"/>
            <p:nvPr/>
          </p:nvSpPr>
          <p:spPr>
            <a:xfrm>
              <a:off x="2046013" y="3073084"/>
              <a:ext cx="266225" cy="123825"/>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12" name="Rectangle 311"/>
            <p:cNvSpPr/>
            <p:nvPr/>
          </p:nvSpPr>
          <p:spPr>
            <a:xfrm>
              <a:off x="2046013" y="2497694"/>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p:cNvSpPr/>
            <p:nvPr/>
          </p:nvSpPr>
          <p:spPr>
            <a:xfrm>
              <a:off x="1767646" y="286408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2" name="Group 491"/>
          <p:cNvGrpSpPr/>
          <p:nvPr/>
        </p:nvGrpSpPr>
        <p:grpSpPr>
          <a:xfrm>
            <a:off x="1797253" y="2787176"/>
            <a:ext cx="1371600" cy="730486"/>
            <a:chOff x="273253" y="2787176"/>
            <a:chExt cx="1371600" cy="730486"/>
          </a:xfrm>
        </p:grpSpPr>
        <p:grpSp>
          <p:nvGrpSpPr>
            <p:cNvPr id="315" name="Group 314"/>
            <p:cNvGrpSpPr/>
            <p:nvPr/>
          </p:nvGrpSpPr>
          <p:grpSpPr>
            <a:xfrm>
              <a:off x="913333" y="2787176"/>
              <a:ext cx="731520" cy="728662"/>
              <a:chOff x="1145139" y="4061620"/>
              <a:chExt cx="731520" cy="728662"/>
            </a:xfrm>
          </p:grpSpPr>
          <p:sp>
            <p:nvSpPr>
              <p:cNvPr id="316" name="Rectangle 315"/>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18" name="TextBox 317"/>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19" name="TextBox 318"/>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0" name="TextBox 319"/>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21" name="TextBox 320"/>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2" name="Rectangle 321"/>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3" name="Group 322"/>
            <p:cNvGrpSpPr/>
            <p:nvPr/>
          </p:nvGrpSpPr>
          <p:grpSpPr>
            <a:xfrm>
              <a:off x="273253" y="2789000"/>
              <a:ext cx="640080" cy="728662"/>
              <a:chOff x="505059" y="4794568"/>
              <a:chExt cx="640080" cy="728662"/>
            </a:xfrm>
          </p:grpSpPr>
          <p:sp>
            <p:nvSpPr>
              <p:cNvPr id="324" name="Rectangle 323"/>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326" name="TextBox 325"/>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27" name="TextBox 326"/>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328" name="TextBox 327"/>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495" name="Group 494"/>
          <p:cNvGrpSpPr/>
          <p:nvPr/>
        </p:nvGrpSpPr>
        <p:grpSpPr>
          <a:xfrm>
            <a:off x="4722482" y="2780429"/>
            <a:ext cx="5025897" cy="740687"/>
            <a:chOff x="3198481" y="2780428"/>
            <a:chExt cx="5025897" cy="740687"/>
          </a:xfrm>
        </p:grpSpPr>
        <p:grpSp>
          <p:nvGrpSpPr>
            <p:cNvPr id="329" name="Group 328"/>
            <p:cNvGrpSpPr/>
            <p:nvPr/>
          </p:nvGrpSpPr>
          <p:grpSpPr>
            <a:xfrm>
              <a:off x="3198481" y="2792453"/>
              <a:ext cx="731520" cy="728662"/>
              <a:chOff x="1968099" y="4792425"/>
              <a:chExt cx="731520" cy="728662"/>
            </a:xfrm>
          </p:grpSpPr>
          <p:sp>
            <p:nvSpPr>
              <p:cNvPr id="330" name="Rectangle 329"/>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ectangle 330"/>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32" name="TextBox 331"/>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33" name="TextBox 332"/>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34" name="Rectangle 333"/>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extBox 334"/>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36" name="TextBox 335"/>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337" name="Group 336"/>
            <p:cNvGrpSpPr/>
            <p:nvPr/>
          </p:nvGrpSpPr>
          <p:grpSpPr>
            <a:xfrm>
              <a:off x="3930001" y="2790310"/>
              <a:ext cx="731520" cy="728662"/>
              <a:chOff x="1968099" y="4792425"/>
              <a:chExt cx="731520" cy="728662"/>
            </a:xfrm>
          </p:grpSpPr>
          <p:sp>
            <p:nvSpPr>
              <p:cNvPr id="338" name="Rectangle 337"/>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ectangle 338"/>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40" name="TextBox 339"/>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1" name="TextBox 340"/>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42" name="Rectangle 341"/>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TextBox 342"/>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4" name="TextBox 343"/>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345" name="Group 344"/>
            <p:cNvGrpSpPr/>
            <p:nvPr/>
          </p:nvGrpSpPr>
          <p:grpSpPr>
            <a:xfrm>
              <a:off x="4660634" y="2787928"/>
              <a:ext cx="731520" cy="728662"/>
              <a:chOff x="1968099" y="4792425"/>
              <a:chExt cx="731520" cy="728662"/>
            </a:xfrm>
          </p:grpSpPr>
          <p:sp>
            <p:nvSpPr>
              <p:cNvPr id="346" name="Rectangle 345"/>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ectangle 346"/>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48" name="TextBox 347"/>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49" name="TextBox 348"/>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50" name="Rectangle 349"/>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52" name="TextBox 351"/>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53" name="Group 352"/>
            <p:cNvGrpSpPr/>
            <p:nvPr/>
          </p:nvGrpSpPr>
          <p:grpSpPr>
            <a:xfrm>
              <a:off x="5389738" y="2787928"/>
              <a:ext cx="731520" cy="728662"/>
              <a:chOff x="1968099" y="4792425"/>
              <a:chExt cx="731520" cy="728662"/>
            </a:xfrm>
          </p:grpSpPr>
          <p:sp>
            <p:nvSpPr>
              <p:cNvPr id="354" name="Rectangle 353"/>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56" name="TextBox 355"/>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57" name="TextBox 356"/>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58" name="Rectangle 357"/>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xtBox 358"/>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0" name="TextBox 359"/>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61" name="Group 360"/>
            <p:cNvGrpSpPr/>
            <p:nvPr/>
          </p:nvGrpSpPr>
          <p:grpSpPr>
            <a:xfrm>
              <a:off x="6121989" y="2787928"/>
              <a:ext cx="731520" cy="728662"/>
              <a:chOff x="1968099" y="4792425"/>
              <a:chExt cx="731520" cy="728662"/>
            </a:xfrm>
          </p:grpSpPr>
          <p:sp>
            <p:nvSpPr>
              <p:cNvPr id="362" name="Rectangle 361"/>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64" name="TextBox 363"/>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5" name="TextBox 364"/>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66" name="Rectangle 365"/>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xtBox 366"/>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68" name="TextBox 367"/>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369" name="Group 368"/>
            <p:cNvGrpSpPr/>
            <p:nvPr/>
          </p:nvGrpSpPr>
          <p:grpSpPr>
            <a:xfrm>
              <a:off x="6853665" y="2784714"/>
              <a:ext cx="731520" cy="728662"/>
              <a:chOff x="4893527" y="4794568"/>
              <a:chExt cx="731520" cy="728662"/>
            </a:xfrm>
          </p:grpSpPr>
          <p:sp>
            <p:nvSpPr>
              <p:cNvPr id="370" name="Rectangle 369"/>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72" name="TextBox 371"/>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73" name="TextBox 372"/>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74" name="TextBox 373"/>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75" name="TextBox 374"/>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76" name="Rectangle 375"/>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376"/>
            <p:cNvGrpSpPr/>
            <p:nvPr/>
          </p:nvGrpSpPr>
          <p:grpSpPr>
            <a:xfrm>
              <a:off x="7584298" y="2780428"/>
              <a:ext cx="640080" cy="730805"/>
              <a:chOff x="5964854" y="5063887"/>
              <a:chExt cx="640080" cy="730805"/>
            </a:xfrm>
          </p:grpSpPr>
          <p:sp>
            <p:nvSpPr>
              <p:cNvPr id="378" name="Rectangle 377"/>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9" name="Group 378"/>
              <p:cNvGrpSpPr/>
              <p:nvPr/>
            </p:nvGrpSpPr>
            <p:grpSpPr>
              <a:xfrm>
                <a:off x="5964854" y="5154612"/>
                <a:ext cx="640080" cy="640080"/>
                <a:chOff x="2307906" y="5154612"/>
                <a:chExt cx="640080" cy="640080"/>
              </a:xfrm>
            </p:grpSpPr>
            <p:sp>
              <p:nvSpPr>
                <p:cNvPr id="380" name="Rectangle 379"/>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381" name="TextBox 380"/>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382" name="TextBox 381"/>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383" name="Group 382"/>
          <p:cNvGrpSpPr/>
          <p:nvPr/>
        </p:nvGrpSpPr>
        <p:grpSpPr>
          <a:xfrm>
            <a:off x="3168001" y="2058433"/>
            <a:ext cx="822960" cy="728662"/>
            <a:chOff x="1145139" y="4061620"/>
            <a:chExt cx="822960" cy="728662"/>
          </a:xfrm>
        </p:grpSpPr>
        <p:sp>
          <p:nvSpPr>
            <p:cNvPr id="384" name="Rectangle 383"/>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386" name="TextBox 385"/>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u</a:t>
              </a:r>
            </a:p>
            <a:p>
              <a:pPr algn="ctr"/>
              <a:r>
                <a:rPr lang="en-US" sz="1100" dirty="0"/>
                <a:t>→</a:t>
              </a:r>
              <a:endParaRPr lang="en-US" sz="1600" dirty="0"/>
            </a:p>
          </p:txBody>
        </p:sp>
        <p:sp>
          <p:nvSpPr>
            <p:cNvPr id="387" name="TextBox 386"/>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88" name="Rectangle 387"/>
            <p:cNvSpPr/>
            <p:nvPr/>
          </p:nvSpPr>
          <p:spPr>
            <a:xfrm>
              <a:off x="187665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xtBox 388"/>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90" name="TextBox 389"/>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t 0</a:t>
              </a:r>
              <a:endParaRPr lang="en-US" sz="1600" dirty="0"/>
            </a:p>
          </p:txBody>
        </p:sp>
        <p:sp>
          <p:nvSpPr>
            <p:cNvPr id="391" name="Rectangle 390"/>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2" name="Group 391"/>
          <p:cNvGrpSpPr/>
          <p:nvPr/>
        </p:nvGrpSpPr>
        <p:grpSpPr>
          <a:xfrm>
            <a:off x="3990961" y="2060099"/>
            <a:ext cx="731520" cy="731282"/>
            <a:chOff x="1236579" y="4791948"/>
            <a:chExt cx="731520" cy="731282"/>
          </a:xfrm>
        </p:grpSpPr>
        <p:sp>
          <p:nvSpPr>
            <p:cNvPr id="393" name="Rectangle 392"/>
            <p:cNvSpPr/>
            <p:nvPr/>
          </p:nvSpPr>
          <p:spPr>
            <a:xfrm>
              <a:off x="1236579" y="4883150"/>
              <a:ext cx="64008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 1</a:t>
              </a:r>
            </a:p>
          </p:txBody>
        </p:sp>
        <p:sp>
          <p:nvSpPr>
            <p:cNvPr id="394" name="TextBox 393"/>
            <p:cNvSpPr txBox="1"/>
            <p:nvPr/>
          </p:nvSpPr>
          <p:spPr>
            <a:xfrm>
              <a:off x="168884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395" name="TextBox 394"/>
            <p:cNvSpPr txBox="1"/>
            <p:nvPr/>
          </p:nvSpPr>
          <p:spPr>
            <a:xfrm>
              <a:off x="1422620" y="4899821"/>
              <a:ext cx="266225" cy="199387"/>
            </a:xfrm>
            <a:prstGeom prst="rect">
              <a:avLst/>
            </a:prstGeom>
            <a:noFill/>
          </p:spPr>
          <p:txBody>
            <a:bodyPr wrap="square" lIns="0" tIns="0" rIns="0" bIns="0" rtlCol="0" anchor="ctr" anchorCtr="0">
              <a:noAutofit/>
            </a:bodyPr>
            <a:lstStyle/>
            <a:p>
              <a:pPr algn="ctr"/>
              <a:r>
                <a:rPr lang="en-US" sz="1100" dirty="0"/>
                <a:t>halt</a:t>
              </a:r>
              <a:endParaRPr lang="en-US" sz="1600" dirty="0"/>
            </a:p>
          </p:txBody>
        </p:sp>
        <p:sp>
          <p:nvSpPr>
            <p:cNvPr id="396" name="Rectangle 395"/>
            <p:cNvSpPr/>
            <p:nvPr/>
          </p:nvSpPr>
          <p:spPr>
            <a:xfrm>
              <a:off x="1876659" y="5158342"/>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TextBox 396"/>
            <p:cNvSpPr txBox="1"/>
            <p:nvPr/>
          </p:nvSpPr>
          <p:spPr>
            <a:xfrm>
              <a:off x="1246737" y="5064840"/>
              <a:ext cx="169364" cy="276064"/>
            </a:xfrm>
            <a:prstGeom prst="rect">
              <a:avLst/>
            </a:prstGeom>
            <a:noFill/>
          </p:spPr>
          <p:txBody>
            <a:bodyPr wrap="square" lIns="0" tIns="0" rIns="0" bIns="0" rtlCol="0" anchor="ctr" anchorCtr="0">
              <a:noAutofit/>
            </a:bodyPr>
            <a:lstStyle/>
            <a:p>
              <a:pPr algn="ctr"/>
              <a:r>
                <a:rPr lang="en-US" sz="1100" dirty="0"/>
                <a:t>u</a:t>
              </a:r>
            </a:p>
            <a:p>
              <a:pPr algn="ctr"/>
              <a:r>
                <a:rPr lang="en-US" sz="1100" dirty="0"/>
                <a:t>→</a:t>
              </a:r>
              <a:endParaRPr lang="en-US" sz="1600" dirty="0"/>
            </a:p>
          </p:txBody>
        </p:sp>
        <p:sp>
          <p:nvSpPr>
            <p:cNvPr id="398" name="TextBox 397"/>
            <p:cNvSpPr txBox="1"/>
            <p:nvPr/>
          </p:nvSpPr>
          <p:spPr>
            <a:xfrm>
              <a:off x="1423506" y="5367338"/>
              <a:ext cx="266225" cy="123825"/>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399" name="Rectangle 398"/>
            <p:cNvSpPr/>
            <p:nvPr/>
          </p:nvSpPr>
          <p:spPr>
            <a:xfrm>
              <a:off x="1423506" y="4791948"/>
              <a:ext cx="266225"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3" name="Group 492"/>
          <p:cNvGrpSpPr/>
          <p:nvPr/>
        </p:nvGrpSpPr>
        <p:grpSpPr>
          <a:xfrm>
            <a:off x="1797253" y="2061648"/>
            <a:ext cx="1371600" cy="730486"/>
            <a:chOff x="273253" y="2061648"/>
            <a:chExt cx="1371600" cy="730486"/>
          </a:xfrm>
        </p:grpSpPr>
        <p:grpSp>
          <p:nvGrpSpPr>
            <p:cNvPr id="400" name="Group 399"/>
            <p:cNvGrpSpPr/>
            <p:nvPr/>
          </p:nvGrpSpPr>
          <p:grpSpPr>
            <a:xfrm>
              <a:off x="913333" y="2061648"/>
              <a:ext cx="731520" cy="728662"/>
              <a:chOff x="1145139" y="4061620"/>
              <a:chExt cx="731520" cy="728662"/>
            </a:xfrm>
          </p:grpSpPr>
          <p:sp>
            <p:nvSpPr>
              <p:cNvPr id="401" name="Rectangle 400"/>
              <p:cNvSpPr/>
              <p:nvPr/>
            </p:nvSpPr>
            <p:spPr>
              <a:xfrm>
                <a:off x="1510899" y="4061620"/>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p:cNvSpPr/>
              <p:nvPr/>
            </p:nvSpPr>
            <p:spPr>
              <a:xfrm>
                <a:off x="1236579" y="415020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403" name="TextBox 402"/>
              <p:cNvSpPr txBox="1"/>
              <p:nvPr/>
            </p:nvSpPr>
            <p:spPr>
              <a:xfrm>
                <a:off x="1688845" y="433308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04" name="TextBox 403"/>
              <p:cNvSpPr txBox="1"/>
              <p:nvPr/>
            </p:nvSpPr>
            <p:spPr>
              <a:xfrm>
                <a:off x="1422620" y="4166873"/>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05" name="TextBox 404"/>
              <p:cNvSpPr txBox="1"/>
              <p:nvPr/>
            </p:nvSpPr>
            <p:spPr>
              <a:xfrm>
                <a:off x="1246737" y="4331892"/>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06" name="TextBox 405"/>
              <p:cNvSpPr txBox="1"/>
              <p:nvPr/>
            </p:nvSpPr>
            <p:spPr>
              <a:xfrm>
                <a:off x="1422620" y="4607956"/>
                <a:ext cx="266225" cy="152402"/>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07" name="Rectangle 406"/>
              <p:cNvSpPr/>
              <p:nvPr/>
            </p:nvSpPr>
            <p:spPr>
              <a:xfrm>
                <a:off x="1145139" y="4425394"/>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407"/>
            <p:cNvGrpSpPr/>
            <p:nvPr/>
          </p:nvGrpSpPr>
          <p:grpSpPr>
            <a:xfrm>
              <a:off x="273253" y="2063472"/>
              <a:ext cx="640080" cy="728662"/>
              <a:chOff x="505059" y="4794568"/>
              <a:chExt cx="640080" cy="728662"/>
            </a:xfrm>
          </p:grpSpPr>
          <p:sp>
            <p:nvSpPr>
              <p:cNvPr id="409" name="Rectangle 408"/>
              <p:cNvSpPr/>
              <p:nvPr/>
            </p:nvSpPr>
            <p:spPr>
              <a:xfrm>
                <a:off x="779379"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ectangle 409"/>
              <p:cNvSpPr/>
              <p:nvPr/>
            </p:nvSpPr>
            <p:spPr>
              <a:xfrm>
                <a:off x="505059"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a:t>
                </a:r>
              </a:p>
            </p:txBody>
          </p:sp>
          <p:sp>
            <p:nvSpPr>
              <p:cNvPr id="411" name="TextBox 410"/>
              <p:cNvSpPr txBox="1"/>
              <p:nvPr/>
            </p:nvSpPr>
            <p:spPr>
              <a:xfrm>
                <a:off x="957325"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12" name="TextBox 411"/>
              <p:cNvSpPr txBox="1"/>
              <p:nvPr/>
            </p:nvSpPr>
            <p:spPr>
              <a:xfrm>
                <a:off x="691100" y="4899821"/>
                <a:ext cx="266225" cy="199387"/>
              </a:xfrm>
              <a:prstGeom prst="rect">
                <a:avLst/>
              </a:prstGeom>
              <a:noFill/>
            </p:spPr>
            <p:txBody>
              <a:bodyPr wrap="square" lIns="0" tIns="0" rIns="0" bIns="0" rtlCol="0" anchor="ctr" anchorCtr="0">
                <a:noAutofit/>
              </a:bodyPr>
              <a:lstStyle/>
              <a:p>
                <a:pPr algn="ctr"/>
                <a:r>
                  <a:rPr lang="en-US" sz="1100" dirty="0"/>
                  <a:t>0</a:t>
                </a:r>
                <a:endParaRPr lang="en-US" sz="1600" dirty="0"/>
              </a:p>
            </p:txBody>
          </p:sp>
          <p:sp>
            <p:nvSpPr>
              <p:cNvPr id="413" name="TextBox 412"/>
              <p:cNvSpPr txBox="1"/>
              <p:nvPr/>
            </p:nvSpPr>
            <p:spPr>
              <a:xfrm>
                <a:off x="691099" y="5342094"/>
                <a:ext cx="266225" cy="149069"/>
              </a:xfrm>
              <a:prstGeom prst="rect">
                <a:avLst/>
              </a:prstGeom>
              <a:noFill/>
            </p:spPr>
            <p:txBody>
              <a:bodyPr wrap="square" lIns="0" tIns="0" rIns="0" bIns="0" rtlCol="0" anchor="ctr" anchorCtr="0">
                <a:noAutofit/>
              </a:bodyPr>
              <a:lstStyle/>
              <a:p>
                <a:pPr algn="ctr"/>
                <a:r>
                  <a:rPr lang="en-US" sz="1100" dirty="0"/>
                  <a:t>0</a:t>
                </a:r>
                <a:endParaRPr lang="en-US" sz="1600" dirty="0"/>
              </a:p>
            </p:txBody>
          </p:sp>
        </p:grpSp>
      </p:grpSp>
      <p:grpSp>
        <p:nvGrpSpPr>
          <p:cNvPr id="496" name="Group 495"/>
          <p:cNvGrpSpPr/>
          <p:nvPr/>
        </p:nvGrpSpPr>
        <p:grpSpPr>
          <a:xfrm>
            <a:off x="4720952" y="2047480"/>
            <a:ext cx="5758946" cy="745210"/>
            <a:chOff x="3196952" y="2047480"/>
            <a:chExt cx="5758946" cy="745210"/>
          </a:xfrm>
        </p:grpSpPr>
        <p:grpSp>
          <p:nvGrpSpPr>
            <p:cNvPr id="414" name="Group 413"/>
            <p:cNvGrpSpPr/>
            <p:nvPr/>
          </p:nvGrpSpPr>
          <p:grpSpPr>
            <a:xfrm>
              <a:off x="3196952" y="2064028"/>
              <a:ext cx="731520" cy="728662"/>
              <a:chOff x="1968099" y="4792425"/>
              <a:chExt cx="731520" cy="728662"/>
            </a:xfrm>
          </p:grpSpPr>
          <p:sp>
            <p:nvSpPr>
              <p:cNvPr id="415" name="Rectangle 41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ectangle 41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17" name="TextBox 41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18" name="TextBox 41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19" name="Rectangle 41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extBox 41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1" name="TextBox 42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422" name="Group 421"/>
            <p:cNvGrpSpPr/>
            <p:nvPr/>
          </p:nvGrpSpPr>
          <p:grpSpPr>
            <a:xfrm>
              <a:off x="3928472" y="2061885"/>
              <a:ext cx="731520" cy="728662"/>
              <a:chOff x="1968099" y="4792425"/>
              <a:chExt cx="731520" cy="728662"/>
            </a:xfrm>
          </p:grpSpPr>
          <p:sp>
            <p:nvSpPr>
              <p:cNvPr id="423" name="Rectangle 422"/>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ectangle 423"/>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a:t>
                </a:r>
              </a:p>
            </p:txBody>
          </p:sp>
          <p:sp>
            <p:nvSpPr>
              <p:cNvPr id="425" name="TextBox 424"/>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6" name="TextBox 425"/>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1</a:t>
                </a:r>
                <a:endParaRPr lang="en-US" sz="1600" dirty="0"/>
              </a:p>
            </p:txBody>
          </p:sp>
          <p:sp>
            <p:nvSpPr>
              <p:cNvPr id="427" name="Rectangle 426"/>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extBox 427"/>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29" name="TextBox 428"/>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1</a:t>
                </a:r>
                <a:endParaRPr lang="en-US" sz="1600" dirty="0"/>
              </a:p>
            </p:txBody>
          </p:sp>
        </p:grpSp>
        <p:grpSp>
          <p:nvGrpSpPr>
            <p:cNvPr id="430" name="Group 429"/>
            <p:cNvGrpSpPr/>
            <p:nvPr/>
          </p:nvGrpSpPr>
          <p:grpSpPr>
            <a:xfrm>
              <a:off x="4659105" y="2059503"/>
              <a:ext cx="731520" cy="728662"/>
              <a:chOff x="1968099" y="4792425"/>
              <a:chExt cx="731520" cy="728662"/>
            </a:xfrm>
          </p:grpSpPr>
          <p:sp>
            <p:nvSpPr>
              <p:cNvPr id="431" name="Rectangle 430"/>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33" name="TextBox 432"/>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34" name="TextBox 433"/>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35" name="Rectangle 434"/>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extBox 435"/>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37" name="TextBox 436"/>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38" name="Group 437"/>
            <p:cNvGrpSpPr/>
            <p:nvPr/>
          </p:nvGrpSpPr>
          <p:grpSpPr>
            <a:xfrm>
              <a:off x="5388209" y="2059503"/>
              <a:ext cx="731520" cy="728662"/>
              <a:chOff x="1968099" y="4792425"/>
              <a:chExt cx="731520" cy="728662"/>
            </a:xfrm>
          </p:grpSpPr>
          <p:sp>
            <p:nvSpPr>
              <p:cNvPr id="439" name="Rectangle 438"/>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ectangle 439"/>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41" name="TextBox 440"/>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42" name="TextBox 441"/>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43" name="Rectangle 442"/>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TextBox 443"/>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45" name="TextBox 444"/>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46" name="Group 445"/>
            <p:cNvGrpSpPr/>
            <p:nvPr/>
          </p:nvGrpSpPr>
          <p:grpSpPr>
            <a:xfrm>
              <a:off x="6120460" y="2059503"/>
              <a:ext cx="731520" cy="728662"/>
              <a:chOff x="1968099" y="4792425"/>
              <a:chExt cx="731520" cy="728662"/>
            </a:xfrm>
          </p:grpSpPr>
          <p:sp>
            <p:nvSpPr>
              <p:cNvPr id="447" name="Rectangle 446"/>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49" name="TextBox 448"/>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0" name="TextBox 449"/>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51" name="Rectangle 450"/>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TextBox 451"/>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3" name="TextBox 452"/>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54" name="Group 453"/>
            <p:cNvGrpSpPr/>
            <p:nvPr/>
          </p:nvGrpSpPr>
          <p:grpSpPr>
            <a:xfrm>
              <a:off x="6853665" y="2057086"/>
              <a:ext cx="731520" cy="728662"/>
              <a:chOff x="1968099" y="4792425"/>
              <a:chExt cx="731520" cy="728662"/>
            </a:xfrm>
          </p:grpSpPr>
          <p:sp>
            <p:nvSpPr>
              <p:cNvPr id="455" name="Rectangle 454"/>
              <p:cNvSpPr/>
              <p:nvPr/>
            </p:nvSpPr>
            <p:spPr>
              <a:xfrm>
                <a:off x="2242419" y="4792425"/>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ectangle 455"/>
              <p:cNvSpPr/>
              <p:nvPr/>
            </p:nvSpPr>
            <p:spPr>
              <a:xfrm>
                <a:off x="1968099" y="4881007"/>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57" name="TextBox 456"/>
              <p:cNvSpPr txBox="1"/>
              <p:nvPr/>
            </p:nvSpPr>
            <p:spPr>
              <a:xfrm>
                <a:off x="2420365" y="506388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58" name="TextBox 457"/>
              <p:cNvSpPr txBox="1"/>
              <p:nvPr/>
            </p:nvSpPr>
            <p:spPr>
              <a:xfrm>
                <a:off x="2154140" y="4897678"/>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59" name="Rectangle 458"/>
              <p:cNvSpPr/>
              <p:nvPr/>
            </p:nvSpPr>
            <p:spPr>
              <a:xfrm>
                <a:off x="2608179" y="5156199"/>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TextBox 459"/>
              <p:cNvSpPr txBox="1"/>
              <p:nvPr/>
            </p:nvSpPr>
            <p:spPr>
              <a:xfrm>
                <a:off x="1978257" y="5062697"/>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1" name="TextBox 460"/>
              <p:cNvSpPr txBox="1"/>
              <p:nvPr/>
            </p:nvSpPr>
            <p:spPr>
              <a:xfrm>
                <a:off x="2154140" y="5339951"/>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grpSp>
        <p:grpSp>
          <p:nvGrpSpPr>
            <p:cNvPr id="462" name="Group 461"/>
            <p:cNvGrpSpPr/>
            <p:nvPr/>
          </p:nvGrpSpPr>
          <p:grpSpPr>
            <a:xfrm>
              <a:off x="7585185" y="2051766"/>
              <a:ext cx="731520" cy="728662"/>
              <a:chOff x="4893527" y="4794568"/>
              <a:chExt cx="731520" cy="728662"/>
            </a:xfrm>
          </p:grpSpPr>
          <p:sp>
            <p:nvSpPr>
              <p:cNvPr id="463" name="Rectangle 462"/>
              <p:cNvSpPr/>
              <p:nvPr/>
            </p:nvSpPr>
            <p:spPr>
              <a:xfrm>
                <a:off x="5167847" y="4794568"/>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ectangle 463"/>
              <p:cNvSpPr/>
              <p:nvPr/>
            </p:nvSpPr>
            <p:spPr>
              <a:xfrm>
                <a:off x="4893527" y="4883150"/>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65" name="TextBox 464"/>
              <p:cNvSpPr txBox="1"/>
              <p:nvPr/>
            </p:nvSpPr>
            <p:spPr>
              <a:xfrm>
                <a:off x="5345793" y="506603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6" name="TextBox 465"/>
              <p:cNvSpPr txBox="1"/>
              <p:nvPr/>
            </p:nvSpPr>
            <p:spPr>
              <a:xfrm>
                <a:off x="5079568" y="4899821"/>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67" name="TextBox 466"/>
              <p:cNvSpPr txBox="1"/>
              <p:nvPr/>
            </p:nvSpPr>
            <p:spPr>
              <a:xfrm>
                <a:off x="4903685" y="5064840"/>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sp>
            <p:nvSpPr>
              <p:cNvPr id="468" name="TextBox 467"/>
              <p:cNvSpPr txBox="1"/>
              <p:nvPr/>
            </p:nvSpPr>
            <p:spPr>
              <a:xfrm>
                <a:off x="5079568" y="5342094"/>
                <a:ext cx="266225" cy="149069"/>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69" name="Rectangle 468"/>
              <p:cNvSpPr/>
              <p:nvPr/>
            </p:nvSpPr>
            <p:spPr>
              <a:xfrm rot="5400000">
                <a:off x="5442167" y="5154137"/>
                <a:ext cx="27432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0" name="Group 469"/>
            <p:cNvGrpSpPr/>
            <p:nvPr/>
          </p:nvGrpSpPr>
          <p:grpSpPr>
            <a:xfrm>
              <a:off x="8315818" y="2047480"/>
              <a:ext cx="640080" cy="730805"/>
              <a:chOff x="5964854" y="5063887"/>
              <a:chExt cx="640080" cy="730805"/>
            </a:xfrm>
          </p:grpSpPr>
          <p:sp>
            <p:nvSpPr>
              <p:cNvPr id="471" name="Rectangle 470"/>
              <p:cNvSpPr/>
              <p:nvPr/>
            </p:nvSpPr>
            <p:spPr>
              <a:xfrm>
                <a:off x="6239174" y="5063887"/>
                <a:ext cx="91440" cy="91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2" name="Group 471"/>
              <p:cNvGrpSpPr/>
              <p:nvPr/>
            </p:nvGrpSpPr>
            <p:grpSpPr>
              <a:xfrm>
                <a:off x="5964854" y="5154612"/>
                <a:ext cx="640080" cy="640080"/>
                <a:chOff x="2307906" y="5154612"/>
                <a:chExt cx="640080" cy="640080"/>
              </a:xfrm>
            </p:grpSpPr>
            <p:sp>
              <p:nvSpPr>
                <p:cNvPr id="473" name="Rectangle 472"/>
                <p:cNvSpPr/>
                <p:nvPr/>
              </p:nvSpPr>
              <p:spPr>
                <a:xfrm>
                  <a:off x="2307906" y="5154612"/>
                  <a:ext cx="640080" cy="6400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_</a:t>
                  </a:r>
                </a:p>
              </p:txBody>
            </p:sp>
            <p:sp>
              <p:nvSpPr>
                <p:cNvPr id="474" name="TextBox 473"/>
                <p:cNvSpPr txBox="1"/>
                <p:nvPr/>
              </p:nvSpPr>
              <p:spPr>
                <a:xfrm>
                  <a:off x="2493947" y="5171283"/>
                  <a:ext cx="266225" cy="199387"/>
                </a:xfrm>
                <a:prstGeom prst="rect">
                  <a:avLst/>
                </a:prstGeom>
                <a:noFill/>
              </p:spPr>
              <p:txBody>
                <a:bodyPr wrap="square" lIns="0" tIns="0" rIns="0" bIns="0" rtlCol="0" anchor="ctr" anchorCtr="0">
                  <a:noAutofit/>
                </a:bodyPr>
                <a:lstStyle/>
                <a:p>
                  <a:pPr algn="ctr"/>
                  <a:r>
                    <a:rPr lang="en-US" sz="1100" dirty="0"/>
                    <a:t>_^</a:t>
                  </a:r>
                  <a:endParaRPr lang="en-US" sz="1600" dirty="0"/>
                </a:p>
              </p:txBody>
            </p:sp>
            <p:sp>
              <p:nvSpPr>
                <p:cNvPr id="475" name="TextBox 474"/>
                <p:cNvSpPr txBox="1"/>
                <p:nvPr/>
              </p:nvSpPr>
              <p:spPr>
                <a:xfrm>
                  <a:off x="2329820" y="5334876"/>
                  <a:ext cx="169364" cy="276064"/>
                </a:xfrm>
                <a:prstGeom prst="rect">
                  <a:avLst/>
                </a:prstGeom>
                <a:noFill/>
              </p:spPr>
              <p:txBody>
                <a:bodyPr wrap="square" lIns="0" tIns="0" rIns="0" bIns="0" rtlCol="0" anchor="ctr" anchorCtr="0">
                  <a:noAutofit/>
                </a:bodyPr>
                <a:lstStyle/>
                <a:p>
                  <a:pPr algn="ctr"/>
                  <a:r>
                    <a:rPr lang="en-US" sz="1100" dirty="0"/>
                    <a:t>*</a:t>
                  </a:r>
                  <a:endParaRPr lang="en-US" sz="1600" dirty="0"/>
                </a:p>
              </p:txBody>
            </p:sp>
          </p:grpSp>
        </p:grpSp>
      </p:grpSp>
      <p:grpSp>
        <p:nvGrpSpPr>
          <p:cNvPr id="485" name="Group 484"/>
          <p:cNvGrpSpPr/>
          <p:nvPr/>
        </p:nvGrpSpPr>
        <p:grpSpPr>
          <a:xfrm>
            <a:off x="3990961" y="1419387"/>
            <a:ext cx="640080" cy="640080"/>
            <a:chOff x="2703306" y="1235473"/>
            <a:chExt cx="640080" cy="640080"/>
          </a:xfrm>
        </p:grpSpPr>
        <p:sp>
          <p:nvSpPr>
            <p:cNvPr id="478" name="Rectangle 477"/>
            <p:cNvSpPr/>
            <p:nvPr/>
          </p:nvSpPr>
          <p:spPr>
            <a:xfrm>
              <a:off x="2703306" y="1235473"/>
              <a:ext cx="640080" cy="6400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HALT</a:t>
              </a:r>
            </a:p>
          </p:txBody>
        </p:sp>
        <p:sp>
          <p:nvSpPr>
            <p:cNvPr id="483" name="TextBox 482"/>
            <p:cNvSpPr txBox="1"/>
            <p:nvPr/>
          </p:nvSpPr>
          <p:spPr>
            <a:xfrm>
              <a:off x="2889347" y="1693227"/>
              <a:ext cx="266225" cy="152402"/>
            </a:xfrm>
            <a:prstGeom prst="rect">
              <a:avLst/>
            </a:prstGeom>
            <a:noFill/>
          </p:spPr>
          <p:txBody>
            <a:bodyPr wrap="square" lIns="0" tIns="0" rIns="0" bIns="0" rtlCol="0" anchor="ctr" anchorCtr="0">
              <a:noAutofit/>
            </a:bodyPr>
            <a:lstStyle/>
            <a:p>
              <a:pPr algn="ctr"/>
              <a:r>
                <a:rPr lang="en-US" sz="1100" dirty="0"/>
                <a:t>halt</a:t>
              </a:r>
              <a:endParaRPr lang="en-US" sz="1600" dirty="0"/>
            </a:p>
          </p:txBody>
        </p:sp>
      </p:grpSp>
      <p:sp>
        <p:nvSpPr>
          <p:cNvPr id="487" name="Oval 486"/>
          <p:cNvSpPr/>
          <p:nvPr/>
        </p:nvSpPr>
        <p:spPr>
          <a:xfrm>
            <a:off x="2507584" y="520811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p:cNvSpPr/>
          <p:nvPr/>
        </p:nvSpPr>
        <p:spPr>
          <a:xfrm>
            <a:off x="2731897" y="5494732"/>
            <a:ext cx="228600" cy="22860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390027" y="4321402"/>
            <a:ext cx="1635011" cy="461665"/>
          </a:xfrm>
          <a:prstGeom prst="rect">
            <a:avLst/>
          </a:prstGeom>
          <a:noFill/>
        </p:spPr>
        <p:txBody>
          <a:bodyPr wrap="square" rtlCol="0">
            <a:spAutoFit/>
          </a:bodyPr>
          <a:lstStyle/>
          <a:p>
            <a:r>
              <a:rPr lang="en-US" sz="2400" dirty="0"/>
              <a:t>s,0:   q,0,→</a:t>
            </a:r>
          </a:p>
        </p:txBody>
      </p:sp>
      <p:sp>
        <p:nvSpPr>
          <p:cNvPr id="476" name="TextBox 475"/>
          <p:cNvSpPr txBox="1"/>
          <p:nvPr/>
        </p:nvSpPr>
        <p:spPr>
          <a:xfrm>
            <a:off x="8390438" y="4799834"/>
            <a:ext cx="1635011" cy="461665"/>
          </a:xfrm>
          <a:prstGeom prst="rect">
            <a:avLst/>
          </a:prstGeom>
          <a:noFill/>
        </p:spPr>
        <p:txBody>
          <a:bodyPr wrap="square" rtlCol="0">
            <a:spAutoFit/>
          </a:bodyPr>
          <a:lstStyle/>
          <a:p>
            <a:r>
              <a:rPr lang="en-US" sz="2400" dirty="0"/>
              <a:t>q,0:   t,1,←</a:t>
            </a:r>
          </a:p>
        </p:txBody>
      </p:sp>
      <p:sp>
        <p:nvSpPr>
          <p:cNvPr id="477" name="TextBox 476"/>
          <p:cNvSpPr txBox="1"/>
          <p:nvPr/>
        </p:nvSpPr>
        <p:spPr>
          <a:xfrm>
            <a:off x="8390496" y="5278169"/>
            <a:ext cx="1635011" cy="461665"/>
          </a:xfrm>
          <a:prstGeom prst="rect">
            <a:avLst/>
          </a:prstGeom>
          <a:noFill/>
        </p:spPr>
        <p:txBody>
          <a:bodyPr wrap="square" rtlCol="0">
            <a:spAutoFit/>
          </a:bodyPr>
          <a:lstStyle/>
          <a:p>
            <a:r>
              <a:rPr lang="en-US" sz="2400" dirty="0"/>
              <a:t>q,1:   s,0,→</a:t>
            </a:r>
          </a:p>
        </p:txBody>
      </p:sp>
      <p:sp>
        <p:nvSpPr>
          <p:cNvPr id="479" name="TextBox 478"/>
          <p:cNvSpPr txBox="1"/>
          <p:nvPr/>
        </p:nvSpPr>
        <p:spPr>
          <a:xfrm>
            <a:off x="8390496" y="5756504"/>
            <a:ext cx="1635011" cy="461665"/>
          </a:xfrm>
          <a:prstGeom prst="rect">
            <a:avLst/>
          </a:prstGeom>
          <a:noFill/>
        </p:spPr>
        <p:txBody>
          <a:bodyPr wrap="square" rtlCol="0">
            <a:spAutoFit/>
          </a:bodyPr>
          <a:lstStyle/>
          <a:p>
            <a:r>
              <a:rPr lang="en-US" sz="2400" dirty="0"/>
              <a:t>t,0:   u,1,→</a:t>
            </a:r>
          </a:p>
        </p:txBody>
      </p:sp>
      <p:sp>
        <p:nvSpPr>
          <p:cNvPr id="480" name="TextBox 479"/>
          <p:cNvSpPr txBox="1"/>
          <p:nvPr/>
        </p:nvSpPr>
        <p:spPr>
          <a:xfrm>
            <a:off x="8390496" y="6234839"/>
            <a:ext cx="1635011" cy="461665"/>
          </a:xfrm>
          <a:prstGeom prst="rect">
            <a:avLst/>
          </a:prstGeom>
          <a:noFill/>
        </p:spPr>
        <p:txBody>
          <a:bodyPr wrap="square" rtlCol="0">
            <a:spAutoFit/>
          </a:bodyPr>
          <a:lstStyle/>
          <a:p>
            <a:r>
              <a:rPr lang="en-US" sz="2400" dirty="0"/>
              <a:t>u,1:   HALT</a:t>
            </a:r>
          </a:p>
        </p:txBody>
      </p:sp>
      <p:sp>
        <p:nvSpPr>
          <p:cNvPr id="499" name="Oval 498"/>
          <p:cNvSpPr>
            <a:spLocks noChangeAspect="1"/>
          </p:cNvSpPr>
          <p:nvPr/>
        </p:nvSpPr>
        <p:spPr>
          <a:xfrm>
            <a:off x="1934413" y="4997371"/>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p:cNvSpPr>
            <a:spLocks noChangeAspect="1"/>
          </p:cNvSpPr>
          <p:nvPr/>
        </p:nvSpPr>
        <p:spPr>
          <a:xfrm>
            <a:off x="2183198" y="5203190"/>
            <a:ext cx="365760" cy="365760"/>
          </a:xfrm>
          <a:prstGeom prst="ellipse">
            <a:avLst/>
          </a:prstGeom>
          <a:solidFill>
            <a:srgbClr val="FF000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1680117" y="1739428"/>
            <a:ext cx="0" cy="48843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2" name="Straight Arrow Connector 501"/>
          <p:cNvCxnSpPr/>
          <p:nvPr/>
        </p:nvCxnSpPr>
        <p:spPr>
          <a:xfrm>
            <a:off x="1668966" y="6612673"/>
            <a:ext cx="520146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940143" y="6407099"/>
            <a:ext cx="733936" cy="369332"/>
          </a:xfrm>
          <a:prstGeom prst="rect">
            <a:avLst/>
          </a:prstGeom>
          <a:noFill/>
        </p:spPr>
        <p:txBody>
          <a:bodyPr wrap="square" rtlCol="0">
            <a:spAutoFit/>
          </a:bodyPr>
          <a:lstStyle/>
          <a:p>
            <a:r>
              <a:rPr lang="en-US" dirty="0"/>
              <a:t>space</a:t>
            </a:r>
          </a:p>
        </p:txBody>
      </p:sp>
      <p:sp>
        <p:nvSpPr>
          <p:cNvPr id="503" name="TextBox 502"/>
          <p:cNvSpPr txBox="1"/>
          <p:nvPr/>
        </p:nvSpPr>
        <p:spPr>
          <a:xfrm>
            <a:off x="1558059" y="1370095"/>
            <a:ext cx="733936" cy="369332"/>
          </a:xfrm>
          <a:prstGeom prst="rect">
            <a:avLst/>
          </a:prstGeom>
          <a:noFill/>
        </p:spPr>
        <p:txBody>
          <a:bodyPr wrap="square" rtlCol="0">
            <a:spAutoFit/>
          </a:bodyPr>
          <a:lstStyle/>
          <a:p>
            <a:r>
              <a:rPr lang="en-US" dirty="0"/>
              <a:t>time</a:t>
            </a:r>
          </a:p>
        </p:txBody>
      </p:sp>
      <p:sp>
        <p:nvSpPr>
          <p:cNvPr id="4" name="Slide Number Placeholder 3">
            <a:extLst>
              <a:ext uri="{FF2B5EF4-FFF2-40B4-BE49-F238E27FC236}">
                <a16:creationId xmlns:a16="http://schemas.microsoft.com/office/drawing/2014/main" id="{8107B3E6-BE08-4C62-90F1-DA7BC553890A}"/>
              </a:ext>
            </a:extLst>
          </p:cNvPr>
          <p:cNvSpPr>
            <a:spLocks noGrp="1"/>
          </p:cNvSpPr>
          <p:nvPr>
            <p:ph type="sldNum" sz="quarter" idx="12"/>
          </p:nvPr>
        </p:nvSpPr>
        <p:spPr/>
        <p:txBody>
          <a:bodyPr/>
          <a:lstStyle/>
          <a:p>
            <a:fld id="{DDDDC0DD-A20C-43E8-BBF5-AC705073E80B}" type="slidenum">
              <a:rPr lang="en-US" smtClean="0"/>
              <a:t>48</a:t>
            </a:fld>
            <a:endParaRPr lang="en-US"/>
          </a:p>
        </p:txBody>
      </p:sp>
    </p:spTree>
    <p:custDataLst>
      <p:tags r:id="rId1"/>
    </p:custDataLst>
    <p:extLst>
      <p:ext uri="{BB962C8B-B14F-4D97-AF65-F5344CB8AC3E}">
        <p14:creationId xmlns:p14="http://schemas.microsoft.com/office/powerpoint/2010/main" val="3061976505"/>
      </p:ext>
    </p:extLst>
  </p:cSld>
  <p:clrMapOvr>
    <a:masterClrMapping/>
  </p:clrMapOvr>
  <mc:AlternateContent xmlns:mc="http://schemas.openxmlformats.org/markup-compatibility/2006" xmlns:p14="http://schemas.microsoft.com/office/powerpoint/2010/main">
    <mc:Choice Requires="p14">
      <p:transition p14:dur="0" advTm="113519"/>
    </mc:Choice>
    <mc:Fallback xmlns="">
      <p:transition advTm="113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6"/>
                                        </p:tgtEl>
                                        <p:attrNameLst>
                                          <p:attrName>style.visibility</p:attrName>
                                        </p:attrNameLst>
                                      </p:cBhvr>
                                      <p:to>
                                        <p:strVal val="visible"/>
                                      </p:to>
                                    </p:set>
                                    <p:animEffect transition="in" filter="fade">
                                      <p:cBhvr>
                                        <p:cTn id="13" dur="500"/>
                                        <p:tgtEl>
                                          <p:spTgt spid="4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9"/>
                                        </p:tgtEl>
                                        <p:attrNameLst>
                                          <p:attrName>style.visibility</p:attrName>
                                        </p:attrNameLst>
                                      </p:cBhvr>
                                      <p:to>
                                        <p:strVal val="visible"/>
                                      </p:to>
                                    </p:set>
                                    <p:animEffect transition="in" filter="fade">
                                      <p:cBhvr>
                                        <p:cTn id="16" dur="500"/>
                                        <p:tgtEl>
                                          <p:spTgt spid="4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0"/>
                                        </p:tgtEl>
                                        <p:attrNameLst>
                                          <p:attrName>style.visibility</p:attrName>
                                        </p:attrNameLst>
                                      </p:cBhvr>
                                      <p:to>
                                        <p:strVal val="visible"/>
                                      </p:to>
                                    </p:set>
                                    <p:animEffect transition="in" filter="fade">
                                      <p:cBhvr>
                                        <p:cTn id="19" dur="500"/>
                                        <p:tgtEl>
                                          <p:spTgt spid="48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97"/>
                                        </p:tgtEl>
                                        <p:attrNameLst>
                                          <p:attrName>style.visibility</p:attrName>
                                        </p:attrNameLst>
                                      </p:cBhvr>
                                      <p:to>
                                        <p:strVal val="visible"/>
                                      </p:to>
                                    </p:set>
                                    <p:animEffect transition="in" filter="fade">
                                      <p:cBhvr>
                                        <p:cTn id="24" dur="500"/>
                                        <p:tgtEl>
                                          <p:spTgt spid="497"/>
                                        </p:tgtEl>
                                      </p:cBhvr>
                                    </p:animEffect>
                                  </p:childTnLst>
                                </p:cTn>
                              </p:par>
                              <p:par>
                                <p:cTn id="25" presetID="10"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par>
                                <p:cTn id="34" presetID="10" presetClass="entr" presetSubtype="0"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3"/>
                                        </p:tgtEl>
                                        <p:attrNameLst>
                                          <p:attrName>fillcolor</p:attrName>
                                        </p:attrNameLst>
                                      </p:cBhvr>
                                      <p:to>
                                        <a:srgbClr val="92D050"/>
                                      </p:to>
                                    </p:animClr>
                                    <p:set>
                                      <p:cBhvr>
                                        <p:cTn id="47" dur="500" fill="hold"/>
                                        <p:tgtEl>
                                          <p:spTgt spid="3"/>
                                        </p:tgtEl>
                                        <p:attrNameLst>
                                          <p:attrName>fill.type</p:attrName>
                                        </p:attrNameLst>
                                      </p:cBhvr>
                                      <p:to>
                                        <p:strVal val="solid"/>
                                      </p:to>
                                    </p:set>
                                    <p:set>
                                      <p:cBhvr>
                                        <p:cTn id="48" dur="500" fill="hold"/>
                                        <p:tgtEl>
                                          <p:spTgt spid="3"/>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499"/>
                                        </p:tgtEl>
                                        <p:attrNameLst>
                                          <p:attrName>style.visibility</p:attrName>
                                        </p:attrNameLst>
                                      </p:cBhvr>
                                      <p:to>
                                        <p:strVal val="visible"/>
                                      </p:to>
                                    </p:set>
                                    <p:anim calcmode="lin" valueType="num">
                                      <p:cBhvr>
                                        <p:cTn id="58" dur="500" fill="hold"/>
                                        <p:tgtEl>
                                          <p:spTgt spid="499"/>
                                        </p:tgtEl>
                                        <p:attrNameLst>
                                          <p:attrName>ppt_w</p:attrName>
                                        </p:attrNameLst>
                                      </p:cBhvr>
                                      <p:tavLst>
                                        <p:tav tm="0">
                                          <p:val>
                                            <p:fltVal val="0"/>
                                          </p:val>
                                        </p:tav>
                                        <p:tav tm="100000">
                                          <p:val>
                                            <p:strVal val="#ppt_w"/>
                                          </p:val>
                                        </p:tav>
                                      </p:tavLst>
                                    </p:anim>
                                    <p:anim calcmode="lin" valueType="num">
                                      <p:cBhvr>
                                        <p:cTn id="59" dur="500" fill="hold"/>
                                        <p:tgtEl>
                                          <p:spTgt spid="499"/>
                                        </p:tgtEl>
                                        <p:attrNameLst>
                                          <p:attrName>ppt_h</p:attrName>
                                        </p:attrNameLst>
                                      </p:cBhvr>
                                      <p:tavLst>
                                        <p:tav tm="0">
                                          <p:val>
                                            <p:fltVal val="0"/>
                                          </p:val>
                                        </p:tav>
                                        <p:tav tm="100000">
                                          <p:val>
                                            <p:strVal val="#ppt_h"/>
                                          </p:val>
                                        </p:tav>
                                      </p:tavLst>
                                    </p:anim>
                                    <p:animEffect transition="in" filter="fade">
                                      <p:cBhvr>
                                        <p:cTn id="60" dur="500"/>
                                        <p:tgtEl>
                                          <p:spTgt spid="499"/>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00"/>
                                        </p:tgtEl>
                                        <p:attrNameLst>
                                          <p:attrName>style.visibility</p:attrName>
                                        </p:attrNameLst>
                                      </p:cBhvr>
                                      <p:to>
                                        <p:strVal val="visible"/>
                                      </p:to>
                                    </p:set>
                                    <p:anim calcmode="lin" valueType="num">
                                      <p:cBhvr>
                                        <p:cTn id="65" dur="500" fill="hold"/>
                                        <p:tgtEl>
                                          <p:spTgt spid="500"/>
                                        </p:tgtEl>
                                        <p:attrNameLst>
                                          <p:attrName>ppt_w</p:attrName>
                                        </p:attrNameLst>
                                      </p:cBhvr>
                                      <p:tavLst>
                                        <p:tav tm="0">
                                          <p:val>
                                            <p:fltVal val="0"/>
                                          </p:val>
                                        </p:tav>
                                        <p:tav tm="100000">
                                          <p:val>
                                            <p:strVal val="#ppt_w"/>
                                          </p:val>
                                        </p:tav>
                                      </p:tavLst>
                                    </p:anim>
                                    <p:anim calcmode="lin" valueType="num">
                                      <p:cBhvr>
                                        <p:cTn id="66" dur="500" fill="hold"/>
                                        <p:tgtEl>
                                          <p:spTgt spid="500"/>
                                        </p:tgtEl>
                                        <p:attrNameLst>
                                          <p:attrName>ppt_h</p:attrName>
                                        </p:attrNameLst>
                                      </p:cBhvr>
                                      <p:tavLst>
                                        <p:tav tm="0">
                                          <p:val>
                                            <p:fltVal val="0"/>
                                          </p:val>
                                        </p:tav>
                                        <p:tav tm="100000">
                                          <p:val>
                                            <p:strVal val="#ppt_h"/>
                                          </p:val>
                                        </p:tav>
                                      </p:tavLst>
                                    </p:anim>
                                    <p:animEffect transition="in" filter="fade">
                                      <p:cBhvr>
                                        <p:cTn id="67" dur="500"/>
                                        <p:tgtEl>
                                          <p:spTgt spid="500"/>
                                        </p:tgtEl>
                                      </p:cBhvr>
                                    </p:animEffect>
                                  </p:childTnLst>
                                </p:cTn>
                              </p:par>
                              <p:par>
                                <p:cTn id="68" presetID="53" presetClass="exit" presetSubtype="32" fill="hold" grpId="1" nodeType="withEffect">
                                  <p:stCondLst>
                                    <p:cond delay="0"/>
                                  </p:stCondLst>
                                  <p:childTnLst>
                                    <p:anim calcmode="lin" valueType="num">
                                      <p:cBhvr>
                                        <p:cTn id="69" dur="500"/>
                                        <p:tgtEl>
                                          <p:spTgt spid="499"/>
                                        </p:tgtEl>
                                        <p:attrNameLst>
                                          <p:attrName>ppt_w</p:attrName>
                                        </p:attrNameLst>
                                      </p:cBhvr>
                                      <p:tavLst>
                                        <p:tav tm="0">
                                          <p:val>
                                            <p:strVal val="ppt_w"/>
                                          </p:val>
                                        </p:tav>
                                        <p:tav tm="100000">
                                          <p:val>
                                            <p:fltVal val="0"/>
                                          </p:val>
                                        </p:tav>
                                      </p:tavLst>
                                    </p:anim>
                                    <p:anim calcmode="lin" valueType="num">
                                      <p:cBhvr>
                                        <p:cTn id="70" dur="500"/>
                                        <p:tgtEl>
                                          <p:spTgt spid="499"/>
                                        </p:tgtEl>
                                        <p:attrNameLst>
                                          <p:attrName>ppt_h</p:attrName>
                                        </p:attrNameLst>
                                      </p:cBhvr>
                                      <p:tavLst>
                                        <p:tav tm="0">
                                          <p:val>
                                            <p:strVal val="ppt_h"/>
                                          </p:val>
                                        </p:tav>
                                        <p:tav tm="100000">
                                          <p:val>
                                            <p:fltVal val="0"/>
                                          </p:val>
                                        </p:tav>
                                      </p:tavLst>
                                    </p:anim>
                                    <p:animEffect transition="out" filter="fade">
                                      <p:cBhvr>
                                        <p:cTn id="71" dur="500"/>
                                        <p:tgtEl>
                                          <p:spTgt spid="499"/>
                                        </p:tgtEl>
                                      </p:cBhvr>
                                    </p:animEffect>
                                    <p:set>
                                      <p:cBhvr>
                                        <p:cTn id="72" dur="1" fill="hold">
                                          <p:stCondLst>
                                            <p:cond delay="499"/>
                                          </p:stCondLst>
                                        </p:cTn>
                                        <p:tgtEl>
                                          <p:spTgt spid="49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37"/>
                                        </p:tgtEl>
                                        <p:attrNameLst>
                                          <p:attrName>style.visibility</p:attrName>
                                        </p:attrNameLst>
                                      </p:cBhvr>
                                      <p:to>
                                        <p:strVal val="visible"/>
                                      </p:to>
                                    </p:set>
                                    <p:animEffect transition="in" filter="fade">
                                      <p:cBhvr>
                                        <p:cTn id="77" dur="500"/>
                                        <p:tgtEl>
                                          <p:spTgt spid="137"/>
                                        </p:tgtEl>
                                      </p:cBhvr>
                                    </p:animEffect>
                                  </p:childTnLst>
                                </p:cTn>
                              </p:par>
                              <p:par>
                                <p:cTn id="78" presetID="53" presetClass="exit" presetSubtype="32" fill="hold" grpId="1" nodeType="withEffect">
                                  <p:stCondLst>
                                    <p:cond delay="0"/>
                                  </p:stCondLst>
                                  <p:childTnLst>
                                    <p:anim calcmode="lin" valueType="num">
                                      <p:cBhvr>
                                        <p:cTn id="79" dur="500"/>
                                        <p:tgtEl>
                                          <p:spTgt spid="500"/>
                                        </p:tgtEl>
                                        <p:attrNameLst>
                                          <p:attrName>ppt_w</p:attrName>
                                        </p:attrNameLst>
                                      </p:cBhvr>
                                      <p:tavLst>
                                        <p:tav tm="0">
                                          <p:val>
                                            <p:strVal val="ppt_w"/>
                                          </p:val>
                                        </p:tav>
                                        <p:tav tm="100000">
                                          <p:val>
                                            <p:fltVal val="0"/>
                                          </p:val>
                                        </p:tav>
                                      </p:tavLst>
                                    </p:anim>
                                    <p:anim calcmode="lin" valueType="num">
                                      <p:cBhvr>
                                        <p:cTn id="80" dur="500"/>
                                        <p:tgtEl>
                                          <p:spTgt spid="500"/>
                                        </p:tgtEl>
                                        <p:attrNameLst>
                                          <p:attrName>ppt_h</p:attrName>
                                        </p:attrNameLst>
                                      </p:cBhvr>
                                      <p:tavLst>
                                        <p:tav tm="0">
                                          <p:val>
                                            <p:strVal val="ppt_h"/>
                                          </p:val>
                                        </p:tav>
                                        <p:tav tm="100000">
                                          <p:val>
                                            <p:fltVal val="0"/>
                                          </p:val>
                                        </p:tav>
                                      </p:tavLst>
                                    </p:anim>
                                    <p:animEffect transition="out" filter="fade">
                                      <p:cBhvr>
                                        <p:cTn id="81" dur="500"/>
                                        <p:tgtEl>
                                          <p:spTgt spid="500"/>
                                        </p:tgtEl>
                                      </p:cBhvr>
                                    </p:animEffect>
                                    <p:set>
                                      <p:cBhvr>
                                        <p:cTn id="82" dur="1" fill="hold">
                                          <p:stCondLst>
                                            <p:cond delay="499"/>
                                          </p:stCondLst>
                                        </p:cTn>
                                        <p:tgtEl>
                                          <p:spTgt spid="500"/>
                                        </p:tgtEl>
                                        <p:attrNameLst>
                                          <p:attrName>style.visibility</p:attrName>
                                        </p:attrNameLst>
                                      </p:cBhvr>
                                      <p:to>
                                        <p:strVal val="hidden"/>
                                      </p:to>
                                    </p:se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487"/>
                                        </p:tgtEl>
                                        <p:attrNameLst>
                                          <p:attrName>style.visibility</p:attrName>
                                        </p:attrNameLst>
                                      </p:cBhvr>
                                      <p:to>
                                        <p:strVal val="visible"/>
                                      </p:to>
                                    </p:set>
                                    <p:anim calcmode="lin" valueType="num">
                                      <p:cBhvr>
                                        <p:cTn id="86" dur="500" fill="hold"/>
                                        <p:tgtEl>
                                          <p:spTgt spid="487"/>
                                        </p:tgtEl>
                                        <p:attrNameLst>
                                          <p:attrName>ppt_w</p:attrName>
                                        </p:attrNameLst>
                                      </p:cBhvr>
                                      <p:tavLst>
                                        <p:tav tm="0">
                                          <p:val>
                                            <p:fltVal val="0"/>
                                          </p:val>
                                        </p:tav>
                                        <p:tav tm="100000">
                                          <p:val>
                                            <p:strVal val="#ppt_w"/>
                                          </p:val>
                                        </p:tav>
                                      </p:tavLst>
                                    </p:anim>
                                    <p:anim calcmode="lin" valueType="num">
                                      <p:cBhvr>
                                        <p:cTn id="87" dur="500" fill="hold"/>
                                        <p:tgtEl>
                                          <p:spTgt spid="487"/>
                                        </p:tgtEl>
                                        <p:attrNameLst>
                                          <p:attrName>ppt_h</p:attrName>
                                        </p:attrNameLst>
                                      </p:cBhvr>
                                      <p:tavLst>
                                        <p:tav tm="0">
                                          <p:val>
                                            <p:fltVal val="0"/>
                                          </p:val>
                                        </p:tav>
                                        <p:tav tm="100000">
                                          <p:val>
                                            <p:strVal val="#ppt_h"/>
                                          </p:val>
                                        </p:tav>
                                      </p:tavLst>
                                    </p:anim>
                                    <p:animEffect transition="in" filter="fade">
                                      <p:cBhvr>
                                        <p:cTn id="88" dur="500"/>
                                        <p:tgtEl>
                                          <p:spTgt spid="487"/>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488"/>
                                        </p:tgtEl>
                                        <p:attrNameLst>
                                          <p:attrName>style.visibility</p:attrName>
                                        </p:attrNameLst>
                                      </p:cBhvr>
                                      <p:to>
                                        <p:strVal val="visible"/>
                                      </p:to>
                                    </p:set>
                                    <p:anim calcmode="lin" valueType="num">
                                      <p:cBhvr>
                                        <p:cTn id="91" dur="500" fill="hold"/>
                                        <p:tgtEl>
                                          <p:spTgt spid="488"/>
                                        </p:tgtEl>
                                        <p:attrNameLst>
                                          <p:attrName>ppt_w</p:attrName>
                                        </p:attrNameLst>
                                      </p:cBhvr>
                                      <p:tavLst>
                                        <p:tav tm="0">
                                          <p:val>
                                            <p:fltVal val="0"/>
                                          </p:val>
                                        </p:tav>
                                        <p:tav tm="100000">
                                          <p:val>
                                            <p:strVal val="#ppt_w"/>
                                          </p:val>
                                        </p:tav>
                                      </p:tavLst>
                                    </p:anim>
                                    <p:anim calcmode="lin" valueType="num">
                                      <p:cBhvr>
                                        <p:cTn id="92" dur="500" fill="hold"/>
                                        <p:tgtEl>
                                          <p:spTgt spid="488"/>
                                        </p:tgtEl>
                                        <p:attrNameLst>
                                          <p:attrName>ppt_h</p:attrName>
                                        </p:attrNameLst>
                                      </p:cBhvr>
                                      <p:tavLst>
                                        <p:tav tm="0">
                                          <p:val>
                                            <p:fltVal val="0"/>
                                          </p:val>
                                        </p:tav>
                                        <p:tav tm="100000">
                                          <p:val>
                                            <p:strVal val="#ppt_h"/>
                                          </p:val>
                                        </p:tav>
                                      </p:tavLst>
                                    </p:anim>
                                    <p:animEffect transition="in" filter="fade">
                                      <p:cBhvr>
                                        <p:cTn id="93" dur="500"/>
                                        <p:tgtEl>
                                          <p:spTgt spid="48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1" nodeType="clickEffect">
                                  <p:stCondLst>
                                    <p:cond delay="0"/>
                                  </p:stCondLst>
                                  <p:childTnLst>
                                    <p:anim calcmode="lin" valueType="num">
                                      <p:cBhvr>
                                        <p:cTn id="97" dur="500"/>
                                        <p:tgtEl>
                                          <p:spTgt spid="487"/>
                                        </p:tgtEl>
                                        <p:attrNameLst>
                                          <p:attrName>ppt_w</p:attrName>
                                        </p:attrNameLst>
                                      </p:cBhvr>
                                      <p:tavLst>
                                        <p:tav tm="0">
                                          <p:val>
                                            <p:strVal val="ppt_w"/>
                                          </p:val>
                                        </p:tav>
                                        <p:tav tm="100000">
                                          <p:val>
                                            <p:fltVal val="0"/>
                                          </p:val>
                                        </p:tav>
                                      </p:tavLst>
                                    </p:anim>
                                    <p:anim calcmode="lin" valueType="num">
                                      <p:cBhvr>
                                        <p:cTn id="98" dur="500"/>
                                        <p:tgtEl>
                                          <p:spTgt spid="487"/>
                                        </p:tgtEl>
                                        <p:attrNameLst>
                                          <p:attrName>ppt_h</p:attrName>
                                        </p:attrNameLst>
                                      </p:cBhvr>
                                      <p:tavLst>
                                        <p:tav tm="0">
                                          <p:val>
                                            <p:strVal val="ppt_h"/>
                                          </p:val>
                                        </p:tav>
                                        <p:tav tm="100000">
                                          <p:val>
                                            <p:fltVal val="0"/>
                                          </p:val>
                                        </p:tav>
                                      </p:tavLst>
                                    </p:anim>
                                    <p:animEffect transition="out" filter="fade">
                                      <p:cBhvr>
                                        <p:cTn id="99" dur="500"/>
                                        <p:tgtEl>
                                          <p:spTgt spid="487"/>
                                        </p:tgtEl>
                                      </p:cBhvr>
                                    </p:animEffect>
                                    <p:set>
                                      <p:cBhvr>
                                        <p:cTn id="100" dur="1" fill="hold">
                                          <p:stCondLst>
                                            <p:cond delay="499"/>
                                          </p:stCondLst>
                                        </p:cTn>
                                        <p:tgtEl>
                                          <p:spTgt spid="487"/>
                                        </p:tgtEl>
                                        <p:attrNameLst>
                                          <p:attrName>style.visibility</p:attrName>
                                        </p:attrNameLst>
                                      </p:cBhvr>
                                      <p:to>
                                        <p:strVal val="hidden"/>
                                      </p:to>
                                    </p:set>
                                  </p:childTnLst>
                                </p:cTn>
                              </p:par>
                              <p:par>
                                <p:cTn id="101" presetID="53" presetClass="exit" presetSubtype="32" fill="hold" grpId="1" nodeType="withEffect">
                                  <p:stCondLst>
                                    <p:cond delay="0"/>
                                  </p:stCondLst>
                                  <p:childTnLst>
                                    <p:anim calcmode="lin" valueType="num">
                                      <p:cBhvr>
                                        <p:cTn id="102" dur="500"/>
                                        <p:tgtEl>
                                          <p:spTgt spid="488"/>
                                        </p:tgtEl>
                                        <p:attrNameLst>
                                          <p:attrName>ppt_w</p:attrName>
                                        </p:attrNameLst>
                                      </p:cBhvr>
                                      <p:tavLst>
                                        <p:tav tm="0">
                                          <p:val>
                                            <p:strVal val="ppt_w"/>
                                          </p:val>
                                        </p:tav>
                                        <p:tav tm="100000">
                                          <p:val>
                                            <p:fltVal val="0"/>
                                          </p:val>
                                        </p:tav>
                                      </p:tavLst>
                                    </p:anim>
                                    <p:anim calcmode="lin" valueType="num">
                                      <p:cBhvr>
                                        <p:cTn id="103" dur="500"/>
                                        <p:tgtEl>
                                          <p:spTgt spid="488"/>
                                        </p:tgtEl>
                                        <p:attrNameLst>
                                          <p:attrName>ppt_h</p:attrName>
                                        </p:attrNameLst>
                                      </p:cBhvr>
                                      <p:tavLst>
                                        <p:tav tm="0">
                                          <p:val>
                                            <p:strVal val="ppt_h"/>
                                          </p:val>
                                        </p:tav>
                                        <p:tav tm="100000">
                                          <p:val>
                                            <p:fltVal val="0"/>
                                          </p:val>
                                        </p:tav>
                                      </p:tavLst>
                                    </p:anim>
                                    <p:animEffect transition="out" filter="fade">
                                      <p:cBhvr>
                                        <p:cTn id="104" dur="500"/>
                                        <p:tgtEl>
                                          <p:spTgt spid="488"/>
                                        </p:tgtEl>
                                      </p:cBhvr>
                                    </p:animEffect>
                                    <p:set>
                                      <p:cBhvr>
                                        <p:cTn id="105" dur="1" fill="hold">
                                          <p:stCondLst>
                                            <p:cond delay="499"/>
                                          </p:stCondLst>
                                        </p:cTn>
                                        <p:tgtEl>
                                          <p:spTgt spid="488"/>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91"/>
                                        </p:tgtEl>
                                        <p:attrNameLst>
                                          <p:attrName>style.visibility</p:attrName>
                                        </p:attrNameLst>
                                      </p:cBhvr>
                                      <p:to>
                                        <p:strVal val="visible"/>
                                      </p:to>
                                    </p:set>
                                    <p:animEffect transition="in" filter="fade">
                                      <p:cBhvr>
                                        <p:cTn id="109" dur="500"/>
                                        <p:tgtEl>
                                          <p:spTgt spid="91"/>
                                        </p:tgtEl>
                                      </p:cBhvr>
                                    </p:animEffect>
                                  </p:childTnLst>
                                </p:cTn>
                              </p:par>
                            </p:childTnLst>
                          </p:cTn>
                        </p:par>
                        <p:par>
                          <p:cTn id="110" fill="hold">
                            <p:stCondLst>
                              <p:cond delay="1000"/>
                            </p:stCondLst>
                            <p:childTnLst>
                              <p:par>
                                <p:cTn id="111" presetID="10" presetClass="entr" presetSubtype="0" fill="hold" nodeType="afterEffect">
                                  <p:stCondLst>
                                    <p:cond delay="0"/>
                                  </p:stCondLst>
                                  <p:childTnLst>
                                    <p:set>
                                      <p:cBhvr>
                                        <p:cTn id="112" dur="1" fill="hold">
                                          <p:stCondLst>
                                            <p:cond delay="0"/>
                                          </p:stCondLst>
                                        </p:cTn>
                                        <p:tgtEl>
                                          <p:spTgt spid="95"/>
                                        </p:tgtEl>
                                        <p:attrNameLst>
                                          <p:attrName>style.visibility</p:attrName>
                                        </p:attrNameLst>
                                      </p:cBhvr>
                                      <p:to>
                                        <p:strVal val="visible"/>
                                      </p:to>
                                    </p:set>
                                    <p:animEffect transition="in" filter="fade">
                                      <p:cBhvr>
                                        <p:cTn id="113" dur="500"/>
                                        <p:tgtEl>
                                          <p:spTgt spid="95"/>
                                        </p:tgtEl>
                                      </p:cBhvr>
                                    </p:animEffect>
                                  </p:childTnLst>
                                </p:cTn>
                              </p:par>
                            </p:childTnLst>
                          </p:cTn>
                        </p:par>
                        <p:par>
                          <p:cTn id="114" fill="hold">
                            <p:stCondLst>
                              <p:cond delay="1500"/>
                            </p:stCondLst>
                            <p:childTnLst>
                              <p:par>
                                <p:cTn id="115" presetID="10" presetClass="entr" presetSubtype="0" fill="hold" nodeType="afterEffect">
                                  <p:stCondLst>
                                    <p:cond delay="0"/>
                                  </p:stCondLst>
                                  <p:childTnLst>
                                    <p:set>
                                      <p:cBhvr>
                                        <p:cTn id="116" dur="1" fill="hold">
                                          <p:stCondLst>
                                            <p:cond delay="0"/>
                                          </p:stCondLst>
                                        </p:cTn>
                                        <p:tgtEl>
                                          <p:spTgt spid="103"/>
                                        </p:tgtEl>
                                        <p:attrNameLst>
                                          <p:attrName>style.visibility</p:attrName>
                                        </p:attrNameLst>
                                      </p:cBhvr>
                                      <p:to>
                                        <p:strVal val="visible"/>
                                      </p:to>
                                    </p:set>
                                    <p:animEffect transition="in" filter="fade">
                                      <p:cBhvr>
                                        <p:cTn id="117" dur="500"/>
                                        <p:tgtEl>
                                          <p:spTgt spid="103"/>
                                        </p:tgtEl>
                                      </p:cBhvr>
                                    </p:animEffect>
                                  </p:childTnLst>
                                </p:cTn>
                              </p:par>
                            </p:childTnLst>
                          </p:cTn>
                        </p:par>
                        <p:par>
                          <p:cTn id="118" fill="hold">
                            <p:stCondLst>
                              <p:cond delay="2000"/>
                            </p:stCondLst>
                            <p:childTnLst>
                              <p:par>
                                <p:cTn id="119" presetID="10" presetClass="entr" presetSubtype="0" fill="hold" nodeType="after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fade">
                                      <p:cBhvr>
                                        <p:cTn id="121" dur="500"/>
                                        <p:tgtEl>
                                          <p:spTgt spid="11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28"/>
                                        </p:tgtEl>
                                        <p:attrNameLst>
                                          <p:attrName>style.visibility</p:attrName>
                                        </p:attrNameLst>
                                      </p:cBhvr>
                                      <p:to>
                                        <p:strVal val="visible"/>
                                      </p:to>
                                    </p:set>
                                    <p:animEffect transition="in" filter="fade">
                                      <p:cBhvr>
                                        <p:cTn id="126" dur="500"/>
                                        <p:tgtEl>
                                          <p:spTgt spid="128"/>
                                        </p:tgtEl>
                                      </p:cBhvr>
                                    </p:animEffect>
                                  </p:childTnLst>
                                </p:cTn>
                              </p:par>
                            </p:childTnLst>
                          </p:cTn>
                        </p:par>
                        <p:par>
                          <p:cTn id="127" fill="hold">
                            <p:stCondLst>
                              <p:cond delay="500"/>
                            </p:stCondLst>
                            <p:childTnLst>
                              <p:par>
                                <p:cTn id="128" presetID="10" presetClass="entr" presetSubtype="0" fill="hold" nodeType="afterEffect">
                                  <p:stCondLst>
                                    <p:cond delay="0"/>
                                  </p:stCondLst>
                                  <p:childTnLst>
                                    <p:set>
                                      <p:cBhvr>
                                        <p:cTn id="129" dur="1" fill="hold">
                                          <p:stCondLst>
                                            <p:cond delay="0"/>
                                          </p:stCondLst>
                                        </p:cTn>
                                        <p:tgtEl>
                                          <p:spTgt spid="129"/>
                                        </p:tgtEl>
                                        <p:attrNameLst>
                                          <p:attrName>style.visibility</p:attrName>
                                        </p:attrNameLst>
                                      </p:cBhvr>
                                      <p:to>
                                        <p:strVal val="visible"/>
                                      </p:to>
                                    </p:set>
                                    <p:animEffect transition="in" filter="fade">
                                      <p:cBhvr>
                                        <p:cTn id="130" dur="500"/>
                                        <p:tgtEl>
                                          <p:spTgt spid="129"/>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477"/>
                                        </p:tgtEl>
                                        <p:attrNameLst>
                                          <p:attrName>fillcolor</p:attrName>
                                        </p:attrNameLst>
                                      </p:cBhvr>
                                      <p:to>
                                        <a:srgbClr val="92D050"/>
                                      </p:to>
                                    </p:animClr>
                                    <p:set>
                                      <p:cBhvr>
                                        <p:cTn id="135" dur="500" fill="hold"/>
                                        <p:tgtEl>
                                          <p:spTgt spid="477"/>
                                        </p:tgtEl>
                                        <p:attrNameLst>
                                          <p:attrName>fill.type</p:attrName>
                                        </p:attrNameLst>
                                      </p:cBhvr>
                                      <p:to>
                                        <p:strVal val="solid"/>
                                      </p:to>
                                    </p:set>
                                    <p:set>
                                      <p:cBhvr>
                                        <p:cTn id="136" dur="500" fill="hold"/>
                                        <p:tgtEl>
                                          <p:spTgt spid="47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500" fill="hold"/>
                                        <p:tgtEl>
                                          <p:spTgt spid="3"/>
                                        </p:tgtEl>
                                        <p:attrNameLst>
                                          <p:attrName>fillcolor</p:attrName>
                                        </p:attrNameLst>
                                      </p:cBhvr>
                                      <p:to>
                                        <a:srgbClr val="FFFFFF"/>
                                      </p:to>
                                    </p:animClr>
                                    <p:set>
                                      <p:cBhvr>
                                        <p:cTn id="139" dur="500" fill="hold"/>
                                        <p:tgtEl>
                                          <p:spTgt spid="3"/>
                                        </p:tgtEl>
                                        <p:attrNameLst>
                                          <p:attrName>fill.type</p:attrName>
                                        </p:attrNameLst>
                                      </p:cBhvr>
                                      <p:to>
                                        <p:strVal val="solid"/>
                                      </p:to>
                                    </p:set>
                                    <p:set>
                                      <p:cBhvr>
                                        <p:cTn id="140" dur="500" fill="hold"/>
                                        <p:tgtEl>
                                          <p:spTgt spid="3"/>
                                        </p:tgtEl>
                                        <p:attrNameLst>
                                          <p:attrName>fill.on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56"/>
                                        </p:tgtEl>
                                        <p:attrNameLst>
                                          <p:attrName>style.visibility</p:attrName>
                                        </p:attrNameLst>
                                      </p:cBhvr>
                                      <p:to>
                                        <p:strVal val="visible"/>
                                      </p:to>
                                    </p:set>
                                    <p:animEffect transition="in" filter="fade">
                                      <p:cBhvr>
                                        <p:cTn id="145" dur="500"/>
                                        <p:tgtEl>
                                          <p:spTgt spid="156"/>
                                        </p:tgtEl>
                                      </p:cBhvr>
                                    </p:animEffect>
                                  </p:childTnLst>
                                </p:cTn>
                              </p:par>
                            </p:childTnLst>
                          </p:cTn>
                        </p:par>
                        <p:par>
                          <p:cTn id="146" fill="hold">
                            <p:stCondLst>
                              <p:cond delay="500"/>
                            </p:stCondLst>
                            <p:childTnLst>
                              <p:par>
                                <p:cTn id="147" presetID="10" presetClass="entr" presetSubtype="0" fill="hold" nodeType="afterEffect">
                                  <p:stCondLst>
                                    <p:cond delay="0"/>
                                  </p:stCondLst>
                                  <p:childTnLst>
                                    <p:set>
                                      <p:cBhvr>
                                        <p:cTn id="148" dur="1" fill="hold">
                                          <p:stCondLst>
                                            <p:cond delay="0"/>
                                          </p:stCondLst>
                                        </p:cTn>
                                        <p:tgtEl>
                                          <p:spTgt spid="164"/>
                                        </p:tgtEl>
                                        <p:attrNameLst>
                                          <p:attrName>style.visibility</p:attrName>
                                        </p:attrNameLst>
                                      </p:cBhvr>
                                      <p:to>
                                        <p:strVal val="visible"/>
                                      </p:to>
                                    </p:set>
                                    <p:animEffect transition="in" filter="fade">
                                      <p:cBhvr>
                                        <p:cTn id="149" dur="500"/>
                                        <p:tgtEl>
                                          <p:spTgt spid="164"/>
                                        </p:tgtEl>
                                      </p:cBhvr>
                                    </p:animEffect>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90"/>
                                        </p:tgtEl>
                                        <p:attrNameLst>
                                          <p:attrName>style.visibility</p:attrName>
                                        </p:attrNameLst>
                                      </p:cBhvr>
                                      <p:to>
                                        <p:strVal val="visible"/>
                                      </p:to>
                                    </p:set>
                                    <p:animEffect transition="in" filter="wipe(left)">
                                      <p:cBhvr>
                                        <p:cTn id="153" dur="500"/>
                                        <p:tgtEl>
                                          <p:spTgt spid="490"/>
                                        </p:tgtEl>
                                      </p:cBhvr>
                                    </p:animEffect>
                                  </p:childTnLst>
                                </p:cTn>
                              </p:par>
                              <p:par>
                                <p:cTn id="154" presetID="22" presetClass="entr" presetSubtype="2" fill="hold" nodeType="withEffect">
                                  <p:stCondLst>
                                    <p:cond delay="0"/>
                                  </p:stCondLst>
                                  <p:childTnLst>
                                    <p:set>
                                      <p:cBhvr>
                                        <p:cTn id="155" dur="1" fill="hold">
                                          <p:stCondLst>
                                            <p:cond delay="0"/>
                                          </p:stCondLst>
                                        </p:cTn>
                                        <p:tgtEl>
                                          <p:spTgt spid="157"/>
                                        </p:tgtEl>
                                        <p:attrNameLst>
                                          <p:attrName>style.visibility</p:attrName>
                                        </p:attrNameLst>
                                      </p:cBhvr>
                                      <p:to>
                                        <p:strVal val="visible"/>
                                      </p:to>
                                    </p:set>
                                    <p:animEffect transition="in" filter="wipe(right)">
                                      <p:cBhvr>
                                        <p:cTn id="156" dur="500"/>
                                        <p:tgtEl>
                                          <p:spTgt spid="157"/>
                                        </p:tgtEl>
                                      </p:cBhvr>
                                    </p:animEffect>
                                  </p:childTnLst>
                                </p:cTn>
                              </p:par>
                            </p:childTnLst>
                          </p:cTn>
                        </p:par>
                        <p:par>
                          <p:cTn id="157" fill="hold">
                            <p:stCondLst>
                              <p:cond delay="1500"/>
                            </p:stCondLst>
                            <p:childTnLst>
                              <p:par>
                                <p:cTn id="158" presetID="1" presetClass="emph" presetSubtype="2" fill="hold" nodeType="afterEffect">
                                  <p:stCondLst>
                                    <p:cond delay="0"/>
                                  </p:stCondLst>
                                  <p:childTnLst>
                                    <p:animClr clrSpc="rgb" dir="cw">
                                      <p:cBhvr>
                                        <p:cTn id="159" dur="500" fill="hold"/>
                                        <p:tgtEl>
                                          <p:spTgt spid="477"/>
                                        </p:tgtEl>
                                        <p:attrNameLst>
                                          <p:attrName>fillcolor</p:attrName>
                                        </p:attrNameLst>
                                      </p:cBhvr>
                                      <p:to>
                                        <a:srgbClr val="FFFFFF"/>
                                      </p:to>
                                    </p:animClr>
                                    <p:set>
                                      <p:cBhvr>
                                        <p:cTn id="160" dur="500" fill="hold"/>
                                        <p:tgtEl>
                                          <p:spTgt spid="477"/>
                                        </p:tgtEl>
                                        <p:attrNameLst>
                                          <p:attrName>fill.type</p:attrName>
                                        </p:attrNameLst>
                                      </p:cBhvr>
                                      <p:to>
                                        <p:strVal val="solid"/>
                                      </p:to>
                                    </p:set>
                                    <p:set>
                                      <p:cBhvr>
                                        <p:cTn id="161" dur="500" fill="hold"/>
                                        <p:tgtEl>
                                          <p:spTgt spid="477"/>
                                        </p:tgtEl>
                                        <p:attrNameLst>
                                          <p:attrName>fill.on</p:attrName>
                                        </p:attrNameLst>
                                      </p:cBhvr>
                                      <p:to>
                                        <p:strVal val="true"/>
                                      </p:to>
                                    </p:set>
                                  </p:childTnLst>
                                </p:cTn>
                              </p:par>
                              <p:par>
                                <p:cTn id="162" presetID="1" presetClass="emph" presetSubtype="2" fill="hold" nodeType="withEffect">
                                  <p:stCondLst>
                                    <p:cond delay="0"/>
                                  </p:stCondLst>
                                  <p:childTnLst>
                                    <p:animClr clrSpc="rgb" dir="cw">
                                      <p:cBhvr>
                                        <p:cTn id="163" dur="500" fill="hold"/>
                                        <p:tgtEl>
                                          <p:spTgt spid="3"/>
                                        </p:tgtEl>
                                        <p:attrNameLst>
                                          <p:attrName>fillcolor</p:attrName>
                                        </p:attrNameLst>
                                      </p:cBhvr>
                                      <p:to>
                                        <a:srgbClr val="92D050"/>
                                      </p:to>
                                    </p:animClr>
                                    <p:set>
                                      <p:cBhvr>
                                        <p:cTn id="164" dur="500" fill="hold"/>
                                        <p:tgtEl>
                                          <p:spTgt spid="3"/>
                                        </p:tgtEl>
                                        <p:attrNameLst>
                                          <p:attrName>fill.type</p:attrName>
                                        </p:attrNameLst>
                                      </p:cBhvr>
                                      <p:to>
                                        <p:strVal val="solid"/>
                                      </p:to>
                                    </p:set>
                                    <p:set>
                                      <p:cBhvr>
                                        <p:cTn id="165" dur="500" fill="hold"/>
                                        <p:tgtEl>
                                          <p:spTgt spid="3"/>
                                        </p:tgtEl>
                                        <p:attrNameLst>
                                          <p:attrName>fill.on</p:attrName>
                                        </p:attrNameLst>
                                      </p:cBhvr>
                                      <p:to>
                                        <p:strVal val="true"/>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218"/>
                                        </p:tgtEl>
                                        <p:attrNameLst>
                                          <p:attrName>style.visibility</p:attrName>
                                        </p:attrNameLst>
                                      </p:cBhvr>
                                      <p:to>
                                        <p:strVal val="visible"/>
                                      </p:to>
                                    </p:set>
                                    <p:animEffect transition="in" filter="fade">
                                      <p:cBhvr>
                                        <p:cTn id="170" dur="500"/>
                                        <p:tgtEl>
                                          <p:spTgt spid="218"/>
                                        </p:tgtEl>
                                      </p:cBhvr>
                                    </p:animEffect>
                                  </p:childTnLst>
                                </p:cTn>
                              </p:par>
                            </p:childTnLst>
                          </p:cTn>
                        </p:par>
                        <p:par>
                          <p:cTn id="171" fill="hold">
                            <p:stCondLst>
                              <p:cond delay="500"/>
                            </p:stCondLst>
                            <p:childTnLst>
                              <p:par>
                                <p:cTn id="172" presetID="10" presetClass="entr" presetSubtype="0" fill="hold" nodeType="afterEffect">
                                  <p:stCondLst>
                                    <p:cond delay="0"/>
                                  </p:stCondLst>
                                  <p:childTnLst>
                                    <p:set>
                                      <p:cBhvr>
                                        <p:cTn id="173" dur="1" fill="hold">
                                          <p:stCondLst>
                                            <p:cond delay="0"/>
                                          </p:stCondLst>
                                        </p:cTn>
                                        <p:tgtEl>
                                          <p:spTgt spid="242"/>
                                        </p:tgtEl>
                                        <p:attrNameLst>
                                          <p:attrName>style.visibility</p:attrName>
                                        </p:attrNameLst>
                                      </p:cBhvr>
                                      <p:to>
                                        <p:strVal val="visible"/>
                                      </p:to>
                                    </p:set>
                                    <p:animEffect transition="in" filter="fade">
                                      <p:cBhvr>
                                        <p:cTn id="174" dur="500"/>
                                        <p:tgtEl>
                                          <p:spTgt spid="242"/>
                                        </p:tgtEl>
                                      </p:cBhvr>
                                    </p:animEffect>
                                  </p:childTnLst>
                                </p:cTn>
                              </p:par>
                            </p:childTnLst>
                          </p:cTn>
                        </p:par>
                        <p:par>
                          <p:cTn id="175" fill="hold">
                            <p:stCondLst>
                              <p:cond delay="1000"/>
                            </p:stCondLst>
                            <p:childTnLst>
                              <p:par>
                                <p:cTn id="176" presetID="22" presetClass="entr" presetSubtype="2" fill="hold" nodeType="afterEffect">
                                  <p:stCondLst>
                                    <p:cond delay="0"/>
                                  </p:stCondLst>
                                  <p:childTnLst>
                                    <p:set>
                                      <p:cBhvr>
                                        <p:cTn id="177" dur="1" fill="hold">
                                          <p:stCondLst>
                                            <p:cond delay="0"/>
                                          </p:stCondLst>
                                        </p:cTn>
                                        <p:tgtEl>
                                          <p:spTgt spid="491"/>
                                        </p:tgtEl>
                                        <p:attrNameLst>
                                          <p:attrName>style.visibility</p:attrName>
                                        </p:attrNameLst>
                                      </p:cBhvr>
                                      <p:to>
                                        <p:strVal val="visible"/>
                                      </p:to>
                                    </p:set>
                                    <p:animEffect transition="in" filter="wipe(right)">
                                      <p:cBhvr>
                                        <p:cTn id="178" dur="500"/>
                                        <p:tgtEl>
                                          <p:spTgt spid="491"/>
                                        </p:tgtEl>
                                      </p:cBhvr>
                                    </p:animEffect>
                                  </p:childTnLst>
                                </p:cTn>
                              </p:par>
                              <p:par>
                                <p:cTn id="179" presetID="22" presetClass="entr" presetSubtype="8" fill="hold" nodeType="withEffect">
                                  <p:stCondLst>
                                    <p:cond delay="0"/>
                                  </p:stCondLst>
                                  <p:childTnLst>
                                    <p:set>
                                      <p:cBhvr>
                                        <p:cTn id="180" dur="1" fill="hold">
                                          <p:stCondLst>
                                            <p:cond delay="0"/>
                                          </p:stCondLst>
                                        </p:cTn>
                                        <p:tgtEl>
                                          <p:spTgt spid="494"/>
                                        </p:tgtEl>
                                        <p:attrNameLst>
                                          <p:attrName>style.visibility</p:attrName>
                                        </p:attrNameLst>
                                      </p:cBhvr>
                                      <p:to>
                                        <p:strVal val="visible"/>
                                      </p:to>
                                    </p:set>
                                    <p:animEffect transition="in" filter="wipe(left)">
                                      <p:cBhvr>
                                        <p:cTn id="181" dur="500"/>
                                        <p:tgtEl>
                                          <p:spTgt spid="494"/>
                                        </p:tgtEl>
                                      </p:cBhvr>
                                    </p:animEffect>
                                  </p:childTnLst>
                                </p:cTn>
                              </p:par>
                            </p:childTnLst>
                          </p:cTn>
                        </p:par>
                        <p:par>
                          <p:cTn id="182" fill="hold">
                            <p:stCondLst>
                              <p:cond delay="1500"/>
                            </p:stCondLst>
                            <p:childTnLst>
                              <p:par>
                                <p:cTn id="183" presetID="1" presetClass="emph" presetSubtype="2" fill="hold" nodeType="afterEffect">
                                  <p:stCondLst>
                                    <p:cond delay="0"/>
                                  </p:stCondLst>
                                  <p:childTnLst>
                                    <p:animClr clrSpc="rgb" dir="cw">
                                      <p:cBhvr>
                                        <p:cTn id="184" dur="500" fill="hold"/>
                                        <p:tgtEl>
                                          <p:spTgt spid="3"/>
                                        </p:tgtEl>
                                        <p:attrNameLst>
                                          <p:attrName>fillcolor</p:attrName>
                                        </p:attrNameLst>
                                      </p:cBhvr>
                                      <p:to>
                                        <a:srgbClr val="FFFFFF"/>
                                      </p:to>
                                    </p:animClr>
                                    <p:set>
                                      <p:cBhvr>
                                        <p:cTn id="185" dur="500" fill="hold"/>
                                        <p:tgtEl>
                                          <p:spTgt spid="3"/>
                                        </p:tgtEl>
                                        <p:attrNameLst>
                                          <p:attrName>fill.type</p:attrName>
                                        </p:attrNameLst>
                                      </p:cBhvr>
                                      <p:to>
                                        <p:strVal val="solid"/>
                                      </p:to>
                                    </p:set>
                                    <p:set>
                                      <p:cBhvr>
                                        <p:cTn id="186" dur="500" fill="hold"/>
                                        <p:tgtEl>
                                          <p:spTgt spid="3"/>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500" fill="hold"/>
                                        <p:tgtEl>
                                          <p:spTgt spid="476"/>
                                        </p:tgtEl>
                                        <p:attrNameLst>
                                          <p:attrName>fillcolor</p:attrName>
                                        </p:attrNameLst>
                                      </p:cBhvr>
                                      <p:to>
                                        <a:srgbClr val="92D050"/>
                                      </p:to>
                                    </p:animClr>
                                    <p:set>
                                      <p:cBhvr>
                                        <p:cTn id="189" dur="500" fill="hold"/>
                                        <p:tgtEl>
                                          <p:spTgt spid="476"/>
                                        </p:tgtEl>
                                        <p:attrNameLst>
                                          <p:attrName>fill.type</p:attrName>
                                        </p:attrNameLst>
                                      </p:cBhvr>
                                      <p:to>
                                        <p:strVal val="solid"/>
                                      </p:to>
                                    </p:set>
                                    <p:set>
                                      <p:cBhvr>
                                        <p:cTn id="190" dur="500" fill="hold"/>
                                        <p:tgtEl>
                                          <p:spTgt spid="476"/>
                                        </p:tgtEl>
                                        <p:attrNameLst>
                                          <p:attrName>fill.on</p:attrName>
                                        </p:attrNameLst>
                                      </p:cBhvr>
                                      <p:to>
                                        <p:strVal val="true"/>
                                      </p:to>
                                    </p:set>
                                  </p:childTnLst>
                                </p:cTn>
                              </p:par>
                            </p:childTnLst>
                          </p:cTn>
                        </p:par>
                      </p:childTnLst>
                    </p:cTn>
                  </p:par>
                  <p:par>
                    <p:cTn id="191" fill="hold">
                      <p:stCondLst>
                        <p:cond delay="indefinite"/>
                      </p:stCondLst>
                      <p:childTnLst>
                        <p:par>
                          <p:cTn id="192" fill="hold">
                            <p:stCondLst>
                              <p:cond delay="0"/>
                            </p:stCondLst>
                            <p:childTnLst>
                              <p:par>
                                <p:cTn id="193" presetID="10" presetClass="entr" presetSubtype="0" fill="hold" nodeType="clickEffect">
                                  <p:stCondLst>
                                    <p:cond delay="0"/>
                                  </p:stCondLst>
                                  <p:childTnLst>
                                    <p:set>
                                      <p:cBhvr>
                                        <p:cTn id="194" dur="1" fill="hold">
                                          <p:stCondLst>
                                            <p:cond delay="0"/>
                                          </p:stCondLst>
                                        </p:cTn>
                                        <p:tgtEl>
                                          <p:spTgt spid="296"/>
                                        </p:tgtEl>
                                        <p:attrNameLst>
                                          <p:attrName>style.visibility</p:attrName>
                                        </p:attrNameLst>
                                      </p:cBhvr>
                                      <p:to>
                                        <p:strVal val="visible"/>
                                      </p:to>
                                    </p:set>
                                    <p:animEffect transition="in" filter="fade">
                                      <p:cBhvr>
                                        <p:cTn id="195" dur="500"/>
                                        <p:tgtEl>
                                          <p:spTgt spid="296"/>
                                        </p:tgtEl>
                                      </p:cBhvr>
                                    </p:animEffect>
                                  </p:childTnLst>
                                </p:cTn>
                              </p:par>
                            </p:childTnLst>
                          </p:cTn>
                        </p:par>
                        <p:par>
                          <p:cTn id="196" fill="hold">
                            <p:stCondLst>
                              <p:cond delay="500"/>
                            </p:stCondLst>
                            <p:childTnLst>
                              <p:par>
                                <p:cTn id="197" presetID="10" presetClass="entr" presetSubtype="0" fill="hold" nodeType="afterEffect">
                                  <p:stCondLst>
                                    <p:cond delay="0"/>
                                  </p:stCondLst>
                                  <p:childTnLst>
                                    <p:set>
                                      <p:cBhvr>
                                        <p:cTn id="198" dur="1" fill="hold">
                                          <p:stCondLst>
                                            <p:cond delay="0"/>
                                          </p:stCondLst>
                                        </p:cTn>
                                        <p:tgtEl>
                                          <p:spTgt spid="314"/>
                                        </p:tgtEl>
                                        <p:attrNameLst>
                                          <p:attrName>style.visibility</p:attrName>
                                        </p:attrNameLst>
                                      </p:cBhvr>
                                      <p:to>
                                        <p:strVal val="visible"/>
                                      </p:to>
                                    </p:set>
                                    <p:animEffect transition="in" filter="fade">
                                      <p:cBhvr>
                                        <p:cTn id="199" dur="500"/>
                                        <p:tgtEl>
                                          <p:spTgt spid="314"/>
                                        </p:tgtEl>
                                      </p:cBhvr>
                                    </p:animEffect>
                                  </p:childTnLst>
                                </p:cTn>
                              </p:par>
                            </p:childTnLst>
                          </p:cTn>
                        </p:par>
                        <p:par>
                          <p:cTn id="200" fill="hold">
                            <p:stCondLst>
                              <p:cond delay="1000"/>
                            </p:stCondLst>
                            <p:childTnLst>
                              <p:par>
                                <p:cTn id="201" presetID="22" presetClass="entr" presetSubtype="2" fill="hold" nodeType="afterEffect">
                                  <p:stCondLst>
                                    <p:cond delay="0"/>
                                  </p:stCondLst>
                                  <p:childTnLst>
                                    <p:set>
                                      <p:cBhvr>
                                        <p:cTn id="202" dur="1" fill="hold">
                                          <p:stCondLst>
                                            <p:cond delay="0"/>
                                          </p:stCondLst>
                                        </p:cTn>
                                        <p:tgtEl>
                                          <p:spTgt spid="492"/>
                                        </p:tgtEl>
                                        <p:attrNameLst>
                                          <p:attrName>style.visibility</p:attrName>
                                        </p:attrNameLst>
                                      </p:cBhvr>
                                      <p:to>
                                        <p:strVal val="visible"/>
                                      </p:to>
                                    </p:set>
                                    <p:animEffect transition="in" filter="wipe(right)">
                                      <p:cBhvr>
                                        <p:cTn id="203" dur="500"/>
                                        <p:tgtEl>
                                          <p:spTgt spid="492"/>
                                        </p:tgtEl>
                                      </p:cBhvr>
                                    </p:animEffect>
                                  </p:childTnLst>
                                </p:cTn>
                              </p:par>
                              <p:par>
                                <p:cTn id="204" presetID="22" presetClass="entr" presetSubtype="8" fill="hold" nodeType="withEffect">
                                  <p:stCondLst>
                                    <p:cond delay="0"/>
                                  </p:stCondLst>
                                  <p:childTnLst>
                                    <p:set>
                                      <p:cBhvr>
                                        <p:cTn id="205" dur="1" fill="hold">
                                          <p:stCondLst>
                                            <p:cond delay="0"/>
                                          </p:stCondLst>
                                        </p:cTn>
                                        <p:tgtEl>
                                          <p:spTgt spid="495"/>
                                        </p:tgtEl>
                                        <p:attrNameLst>
                                          <p:attrName>style.visibility</p:attrName>
                                        </p:attrNameLst>
                                      </p:cBhvr>
                                      <p:to>
                                        <p:strVal val="visible"/>
                                      </p:to>
                                    </p:set>
                                    <p:animEffect transition="in" filter="wipe(left)">
                                      <p:cBhvr>
                                        <p:cTn id="206" dur="500"/>
                                        <p:tgtEl>
                                          <p:spTgt spid="495"/>
                                        </p:tgtEl>
                                      </p:cBhvr>
                                    </p:animEffect>
                                  </p:childTnLst>
                                </p:cTn>
                              </p:par>
                            </p:childTnLst>
                          </p:cTn>
                        </p:par>
                        <p:par>
                          <p:cTn id="207" fill="hold">
                            <p:stCondLst>
                              <p:cond delay="1500"/>
                            </p:stCondLst>
                            <p:childTnLst>
                              <p:par>
                                <p:cTn id="208" presetID="1" presetClass="emph" presetSubtype="2" fill="hold" nodeType="afterEffect">
                                  <p:stCondLst>
                                    <p:cond delay="0"/>
                                  </p:stCondLst>
                                  <p:childTnLst>
                                    <p:animClr clrSpc="rgb" dir="cw">
                                      <p:cBhvr>
                                        <p:cTn id="209" dur="500" fill="hold"/>
                                        <p:tgtEl>
                                          <p:spTgt spid="476"/>
                                        </p:tgtEl>
                                        <p:attrNameLst>
                                          <p:attrName>fillcolor</p:attrName>
                                        </p:attrNameLst>
                                      </p:cBhvr>
                                      <p:to>
                                        <a:srgbClr val="FFFFFF"/>
                                      </p:to>
                                    </p:animClr>
                                    <p:set>
                                      <p:cBhvr>
                                        <p:cTn id="210" dur="500" fill="hold"/>
                                        <p:tgtEl>
                                          <p:spTgt spid="476"/>
                                        </p:tgtEl>
                                        <p:attrNameLst>
                                          <p:attrName>fill.type</p:attrName>
                                        </p:attrNameLst>
                                      </p:cBhvr>
                                      <p:to>
                                        <p:strVal val="solid"/>
                                      </p:to>
                                    </p:set>
                                    <p:set>
                                      <p:cBhvr>
                                        <p:cTn id="211" dur="500" fill="hold"/>
                                        <p:tgtEl>
                                          <p:spTgt spid="476"/>
                                        </p:tgtEl>
                                        <p:attrNameLst>
                                          <p:attrName>fill.on</p:attrName>
                                        </p:attrNameLst>
                                      </p:cBhvr>
                                      <p:to>
                                        <p:strVal val="true"/>
                                      </p:to>
                                    </p:set>
                                  </p:childTnLst>
                                </p:cTn>
                              </p:par>
                              <p:par>
                                <p:cTn id="212" presetID="1" presetClass="emph" presetSubtype="2" fill="hold" nodeType="withEffect">
                                  <p:stCondLst>
                                    <p:cond delay="0"/>
                                  </p:stCondLst>
                                  <p:childTnLst>
                                    <p:animClr clrSpc="rgb" dir="cw">
                                      <p:cBhvr>
                                        <p:cTn id="213" dur="500" fill="hold"/>
                                        <p:tgtEl>
                                          <p:spTgt spid="479"/>
                                        </p:tgtEl>
                                        <p:attrNameLst>
                                          <p:attrName>fillcolor</p:attrName>
                                        </p:attrNameLst>
                                      </p:cBhvr>
                                      <p:to>
                                        <a:srgbClr val="92D050"/>
                                      </p:to>
                                    </p:animClr>
                                    <p:set>
                                      <p:cBhvr>
                                        <p:cTn id="214" dur="500" fill="hold"/>
                                        <p:tgtEl>
                                          <p:spTgt spid="479"/>
                                        </p:tgtEl>
                                        <p:attrNameLst>
                                          <p:attrName>fill.type</p:attrName>
                                        </p:attrNameLst>
                                      </p:cBhvr>
                                      <p:to>
                                        <p:strVal val="solid"/>
                                      </p:to>
                                    </p:set>
                                    <p:set>
                                      <p:cBhvr>
                                        <p:cTn id="215" dur="500" fill="hold"/>
                                        <p:tgtEl>
                                          <p:spTgt spid="479"/>
                                        </p:tgtEl>
                                        <p:attrNameLst>
                                          <p:attrName>fill.on</p:attrName>
                                        </p:attrNameLst>
                                      </p:cBhvr>
                                      <p:to>
                                        <p:strVal val="true"/>
                                      </p:to>
                                    </p:se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383"/>
                                        </p:tgtEl>
                                        <p:attrNameLst>
                                          <p:attrName>style.visibility</p:attrName>
                                        </p:attrNameLst>
                                      </p:cBhvr>
                                      <p:to>
                                        <p:strVal val="visible"/>
                                      </p:to>
                                    </p:set>
                                    <p:animEffect transition="in" filter="fade">
                                      <p:cBhvr>
                                        <p:cTn id="220" dur="500"/>
                                        <p:tgtEl>
                                          <p:spTgt spid="383"/>
                                        </p:tgtEl>
                                      </p:cBhvr>
                                    </p:animEffect>
                                  </p:childTnLst>
                                </p:cTn>
                              </p:par>
                            </p:childTnLst>
                          </p:cTn>
                        </p:par>
                        <p:par>
                          <p:cTn id="221" fill="hold">
                            <p:stCondLst>
                              <p:cond delay="500"/>
                            </p:stCondLst>
                            <p:childTnLst>
                              <p:par>
                                <p:cTn id="222" presetID="10" presetClass="entr" presetSubtype="0" fill="hold" nodeType="afterEffect">
                                  <p:stCondLst>
                                    <p:cond delay="0"/>
                                  </p:stCondLst>
                                  <p:childTnLst>
                                    <p:set>
                                      <p:cBhvr>
                                        <p:cTn id="223" dur="1" fill="hold">
                                          <p:stCondLst>
                                            <p:cond delay="0"/>
                                          </p:stCondLst>
                                        </p:cTn>
                                        <p:tgtEl>
                                          <p:spTgt spid="392"/>
                                        </p:tgtEl>
                                        <p:attrNameLst>
                                          <p:attrName>style.visibility</p:attrName>
                                        </p:attrNameLst>
                                      </p:cBhvr>
                                      <p:to>
                                        <p:strVal val="visible"/>
                                      </p:to>
                                    </p:set>
                                    <p:animEffect transition="in" filter="fade">
                                      <p:cBhvr>
                                        <p:cTn id="224" dur="500"/>
                                        <p:tgtEl>
                                          <p:spTgt spid="392"/>
                                        </p:tgtEl>
                                      </p:cBhvr>
                                    </p:animEffect>
                                  </p:childTnLst>
                                </p:cTn>
                              </p:par>
                            </p:childTnLst>
                          </p:cTn>
                        </p:par>
                        <p:par>
                          <p:cTn id="225" fill="hold">
                            <p:stCondLst>
                              <p:cond delay="1000"/>
                            </p:stCondLst>
                            <p:childTnLst>
                              <p:par>
                                <p:cTn id="226" presetID="22" presetClass="entr" presetSubtype="2" fill="hold" nodeType="afterEffect">
                                  <p:stCondLst>
                                    <p:cond delay="0"/>
                                  </p:stCondLst>
                                  <p:childTnLst>
                                    <p:set>
                                      <p:cBhvr>
                                        <p:cTn id="227" dur="1" fill="hold">
                                          <p:stCondLst>
                                            <p:cond delay="0"/>
                                          </p:stCondLst>
                                        </p:cTn>
                                        <p:tgtEl>
                                          <p:spTgt spid="493"/>
                                        </p:tgtEl>
                                        <p:attrNameLst>
                                          <p:attrName>style.visibility</p:attrName>
                                        </p:attrNameLst>
                                      </p:cBhvr>
                                      <p:to>
                                        <p:strVal val="visible"/>
                                      </p:to>
                                    </p:set>
                                    <p:animEffect transition="in" filter="wipe(right)">
                                      <p:cBhvr>
                                        <p:cTn id="228" dur="500"/>
                                        <p:tgtEl>
                                          <p:spTgt spid="493"/>
                                        </p:tgtEl>
                                      </p:cBhvr>
                                    </p:animEffect>
                                  </p:childTnLst>
                                </p:cTn>
                              </p:par>
                              <p:par>
                                <p:cTn id="229" presetID="22" presetClass="entr" presetSubtype="8" fill="hold" nodeType="withEffect">
                                  <p:stCondLst>
                                    <p:cond delay="0"/>
                                  </p:stCondLst>
                                  <p:childTnLst>
                                    <p:set>
                                      <p:cBhvr>
                                        <p:cTn id="230" dur="1" fill="hold">
                                          <p:stCondLst>
                                            <p:cond delay="0"/>
                                          </p:stCondLst>
                                        </p:cTn>
                                        <p:tgtEl>
                                          <p:spTgt spid="496"/>
                                        </p:tgtEl>
                                        <p:attrNameLst>
                                          <p:attrName>style.visibility</p:attrName>
                                        </p:attrNameLst>
                                      </p:cBhvr>
                                      <p:to>
                                        <p:strVal val="visible"/>
                                      </p:to>
                                    </p:set>
                                    <p:animEffect transition="in" filter="wipe(left)">
                                      <p:cBhvr>
                                        <p:cTn id="231" dur="500"/>
                                        <p:tgtEl>
                                          <p:spTgt spid="496"/>
                                        </p:tgtEl>
                                      </p:cBhvr>
                                    </p:animEffect>
                                  </p:childTnLst>
                                </p:cTn>
                              </p:par>
                            </p:childTnLst>
                          </p:cTn>
                        </p:par>
                        <p:par>
                          <p:cTn id="232" fill="hold">
                            <p:stCondLst>
                              <p:cond delay="1500"/>
                            </p:stCondLst>
                            <p:childTnLst>
                              <p:par>
                                <p:cTn id="233" presetID="1" presetClass="emph" presetSubtype="2" fill="hold" nodeType="afterEffect">
                                  <p:stCondLst>
                                    <p:cond delay="0"/>
                                  </p:stCondLst>
                                  <p:childTnLst>
                                    <p:animClr clrSpc="rgb" dir="cw">
                                      <p:cBhvr>
                                        <p:cTn id="234" dur="500" fill="hold"/>
                                        <p:tgtEl>
                                          <p:spTgt spid="479"/>
                                        </p:tgtEl>
                                        <p:attrNameLst>
                                          <p:attrName>fillcolor</p:attrName>
                                        </p:attrNameLst>
                                      </p:cBhvr>
                                      <p:to>
                                        <a:srgbClr val="FFFFFF"/>
                                      </p:to>
                                    </p:animClr>
                                    <p:set>
                                      <p:cBhvr>
                                        <p:cTn id="235" dur="500" fill="hold"/>
                                        <p:tgtEl>
                                          <p:spTgt spid="479"/>
                                        </p:tgtEl>
                                        <p:attrNameLst>
                                          <p:attrName>fill.type</p:attrName>
                                        </p:attrNameLst>
                                      </p:cBhvr>
                                      <p:to>
                                        <p:strVal val="solid"/>
                                      </p:to>
                                    </p:set>
                                    <p:set>
                                      <p:cBhvr>
                                        <p:cTn id="236" dur="500" fill="hold"/>
                                        <p:tgtEl>
                                          <p:spTgt spid="479"/>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500" fill="hold"/>
                                        <p:tgtEl>
                                          <p:spTgt spid="480"/>
                                        </p:tgtEl>
                                        <p:attrNameLst>
                                          <p:attrName>fillcolor</p:attrName>
                                        </p:attrNameLst>
                                      </p:cBhvr>
                                      <p:to>
                                        <a:srgbClr val="92D050"/>
                                      </p:to>
                                    </p:animClr>
                                    <p:set>
                                      <p:cBhvr>
                                        <p:cTn id="239" dur="500" fill="hold"/>
                                        <p:tgtEl>
                                          <p:spTgt spid="480"/>
                                        </p:tgtEl>
                                        <p:attrNameLst>
                                          <p:attrName>fill.type</p:attrName>
                                        </p:attrNameLst>
                                      </p:cBhvr>
                                      <p:to>
                                        <p:strVal val="solid"/>
                                      </p:to>
                                    </p:set>
                                    <p:set>
                                      <p:cBhvr>
                                        <p:cTn id="240" dur="500" fill="hold"/>
                                        <p:tgtEl>
                                          <p:spTgt spid="480"/>
                                        </p:tgtEl>
                                        <p:attrNameLst>
                                          <p:attrName>fill.on</p:attrName>
                                        </p:attrNameLst>
                                      </p:cBhvr>
                                      <p:to>
                                        <p:strVal val="true"/>
                                      </p:to>
                                    </p:set>
                                  </p:childTnLst>
                                </p:cTn>
                              </p:par>
                            </p:childTnLst>
                          </p:cTn>
                        </p:par>
                      </p:childTnLst>
                    </p:cTn>
                  </p:par>
                  <p:par>
                    <p:cTn id="241" fill="hold">
                      <p:stCondLst>
                        <p:cond delay="indefinite"/>
                      </p:stCondLst>
                      <p:childTnLst>
                        <p:par>
                          <p:cTn id="242" fill="hold">
                            <p:stCondLst>
                              <p:cond delay="0"/>
                            </p:stCondLst>
                            <p:childTnLst>
                              <p:par>
                                <p:cTn id="243" presetID="10" presetClass="entr" presetSubtype="0" fill="hold" nodeType="clickEffect">
                                  <p:stCondLst>
                                    <p:cond delay="0"/>
                                  </p:stCondLst>
                                  <p:childTnLst>
                                    <p:set>
                                      <p:cBhvr>
                                        <p:cTn id="244" dur="1" fill="hold">
                                          <p:stCondLst>
                                            <p:cond delay="0"/>
                                          </p:stCondLst>
                                        </p:cTn>
                                        <p:tgtEl>
                                          <p:spTgt spid="485"/>
                                        </p:tgtEl>
                                        <p:attrNameLst>
                                          <p:attrName>style.visibility</p:attrName>
                                        </p:attrNameLst>
                                      </p:cBhvr>
                                      <p:to>
                                        <p:strVal val="visible"/>
                                      </p:to>
                                    </p:set>
                                    <p:animEffect transition="in" filter="fade">
                                      <p:cBhvr>
                                        <p:cTn id="245" dur="500"/>
                                        <p:tgtEl>
                                          <p:spTgt spid="485"/>
                                        </p:tgtEl>
                                      </p:cBhvr>
                                    </p:animEffect>
                                  </p:childTnLst>
                                </p:cTn>
                              </p:par>
                            </p:childTnLst>
                          </p:cTn>
                        </p:par>
                      </p:childTnLst>
                    </p:cTn>
                  </p:par>
                  <p:par>
                    <p:cTn id="246" fill="hold">
                      <p:stCondLst>
                        <p:cond delay="indefinite"/>
                      </p:stCondLst>
                      <p:childTnLst>
                        <p:par>
                          <p:cTn id="247" fill="hold">
                            <p:stCondLst>
                              <p:cond delay="0"/>
                            </p:stCondLst>
                            <p:childTnLst>
                              <p:par>
                                <p:cTn id="248" presetID="10" presetClass="entr" presetSubtype="0" fill="hold" nodeType="clickEffect">
                                  <p:stCondLst>
                                    <p:cond delay="0"/>
                                  </p:stCondLst>
                                  <p:childTnLst>
                                    <p:set>
                                      <p:cBhvr>
                                        <p:cTn id="249" dur="1" fill="hold">
                                          <p:stCondLst>
                                            <p:cond delay="0"/>
                                          </p:stCondLst>
                                        </p:cTn>
                                        <p:tgtEl>
                                          <p:spTgt spid="502"/>
                                        </p:tgtEl>
                                        <p:attrNameLst>
                                          <p:attrName>style.visibility</p:attrName>
                                        </p:attrNameLst>
                                      </p:cBhvr>
                                      <p:to>
                                        <p:strVal val="visible"/>
                                      </p:to>
                                    </p:set>
                                    <p:animEffect transition="in" filter="fade">
                                      <p:cBhvr>
                                        <p:cTn id="250" dur="500"/>
                                        <p:tgtEl>
                                          <p:spTgt spid="502"/>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56"/>
                                        </p:tgtEl>
                                        <p:attrNameLst>
                                          <p:attrName>style.visibility</p:attrName>
                                        </p:attrNameLst>
                                      </p:cBhvr>
                                      <p:to>
                                        <p:strVal val="visible"/>
                                      </p:to>
                                    </p:set>
                                    <p:animEffect transition="in" filter="fade">
                                      <p:cBhvr>
                                        <p:cTn id="253" dur="500"/>
                                        <p:tgtEl>
                                          <p:spTgt spid="56"/>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503"/>
                                        </p:tgtEl>
                                        <p:attrNameLst>
                                          <p:attrName>style.visibility</p:attrName>
                                        </p:attrNameLst>
                                      </p:cBhvr>
                                      <p:to>
                                        <p:strVal val="visible"/>
                                      </p:to>
                                    </p:set>
                                    <p:animEffect transition="in" filter="fade">
                                      <p:cBhvr>
                                        <p:cTn id="256" dur="500"/>
                                        <p:tgtEl>
                                          <p:spTgt spid="503"/>
                                        </p:tgtEl>
                                      </p:cBhvr>
                                    </p:animEffect>
                                  </p:childTnLst>
                                </p:cTn>
                              </p:par>
                              <p:par>
                                <p:cTn id="257" presetID="10" presetClass="entr" presetSubtype="0" fill="hold" nodeType="withEffect">
                                  <p:stCondLst>
                                    <p:cond delay="0"/>
                                  </p:stCondLst>
                                  <p:childTnLst>
                                    <p:set>
                                      <p:cBhvr>
                                        <p:cTn id="258" dur="1" fill="hold">
                                          <p:stCondLst>
                                            <p:cond delay="0"/>
                                          </p:stCondLst>
                                        </p:cTn>
                                        <p:tgtEl>
                                          <p:spTgt spid="9"/>
                                        </p:tgtEl>
                                        <p:attrNameLst>
                                          <p:attrName>style.visibility</p:attrName>
                                        </p:attrNameLst>
                                      </p:cBhvr>
                                      <p:to>
                                        <p:strVal val="visible"/>
                                      </p:to>
                                    </p:set>
                                    <p:animEffect transition="in" filter="fade">
                                      <p:cBhvr>
                                        <p:cTn id="2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 grpId="0" animBg="1"/>
      <p:bldP spid="487" grpId="1" animBg="1"/>
      <p:bldP spid="488" grpId="0" animBg="1"/>
      <p:bldP spid="488" grpId="1" animBg="1"/>
      <p:bldP spid="3" grpId="0"/>
      <p:bldP spid="476" grpId="0"/>
      <p:bldP spid="477" grpId="0"/>
      <p:bldP spid="479" grpId="0"/>
      <p:bldP spid="480" grpId="0"/>
      <p:bldP spid="499" grpId="0" animBg="1"/>
      <p:bldP spid="499" grpId="1" animBg="1"/>
      <p:bldP spid="500" grpId="0" animBg="1"/>
      <p:bldP spid="500" grpId="1" animBg="1"/>
      <p:bldP spid="56" grpId="0"/>
      <p:bldP spid="50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6A9D-A97C-484E-AF67-A4EAC6B788E2}"/>
              </a:ext>
            </a:extLst>
          </p:cNvPr>
          <p:cNvSpPr>
            <a:spLocks noGrp="1"/>
          </p:cNvSpPr>
          <p:nvPr>
            <p:ph type="title"/>
          </p:nvPr>
        </p:nvSpPr>
        <p:spPr/>
        <p:txBody>
          <a:bodyPr/>
          <a:lstStyle/>
          <a:p>
            <a:r>
              <a:rPr lang="en-US" dirty="0"/>
              <a:t>Complexity of self-assembled shapes</a:t>
            </a:r>
          </a:p>
        </p:txBody>
      </p:sp>
      <p:sp>
        <p:nvSpPr>
          <p:cNvPr id="3" name="Content Placeholder 2">
            <a:extLst>
              <a:ext uri="{FF2B5EF4-FFF2-40B4-BE49-F238E27FC236}">
                <a16:creationId xmlns:a16="http://schemas.microsoft.com/office/drawing/2014/main" id="{77D990FD-9B8F-4EA8-B110-565815DE1B9C}"/>
              </a:ext>
            </a:extLst>
          </p:cNvPr>
          <p:cNvSpPr>
            <a:spLocks noGrp="1"/>
          </p:cNvSpPr>
          <p:nvPr>
            <p:ph idx="1"/>
          </p:nvPr>
        </p:nvSpPr>
        <p:spPr/>
        <p:txBody>
          <a:bodyPr/>
          <a:lstStyle/>
          <a:p>
            <a:r>
              <a:rPr lang="en-US" dirty="0"/>
              <a:t>We’ve seen how use algorithmic tiles to:</a:t>
            </a:r>
          </a:p>
          <a:p>
            <a:pPr lvl="1"/>
            <a:r>
              <a:rPr lang="en-US" dirty="0"/>
              <a:t>self-assemble </a:t>
            </a:r>
            <a:r>
              <a:rPr lang="en-US" i="1" dirty="0"/>
              <a:t>n</a:t>
            </a:r>
            <a:r>
              <a:rPr lang="en-US" dirty="0"/>
              <a:t> x </a:t>
            </a:r>
            <a:r>
              <a:rPr lang="en-US" i="1" dirty="0"/>
              <a:t>n</a:t>
            </a:r>
            <a:r>
              <a:rPr lang="en-US" dirty="0"/>
              <a:t> squares with “few” tile types </a:t>
            </a:r>
            <a:r>
              <a:rPr lang="en-US" i="1" dirty="0"/>
              <a:t>O</a:t>
            </a:r>
            <a:r>
              <a:rPr lang="en-US" dirty="0"/>
              <a:t>(log </a:t>
            </a:r>
            <a:r>
              <a:rPr lang="en-US" i="1" dirty="0"/>
              <a:t>n</a:t>
            </a:r>
            <a:r>
              <a:rPr lang="en-US" dirty="0"/>
              <a:t> / log </a:t>
            </a:r>
            <a:r>
              <a:rPr lang="en-US" dirty="0" err="1"/>
              <a:t>log</a:t>
            </a:r>
            <a:r>
              <a:rPr lang="en-US" dirty="0"/>
              <a:t> </a:t>
            </a:r>
            <a:r>
              <a:rPr lang="en-US" i="1" dirty="0"/>
              <a:t>n</a:t>
            </a:r>
            <a:r>
              <a:rPr lang="en-US" dirty="0"/>
              <a:t>)</a:t>
            </a:r>
          </a:p>
          <a:p>
            <a:pPr lvl="1"/>
            <a:r>
              <a:rPr lang="en-US" dirty="0"/>
              <a:t>simulate a Turing machine that grows a “wedge” describing its space-time configuration history</a:t>
            </a:r>
          </a:p>
          <a:p>
            <a:r>
              <a:rPr lang="en-US" dirty="0"/>
              <a:t>What other shapes can be self-assembled?</a:t>
            </a:r>
          </a:p>
          <a:p>
            <a:pPr lvl="1"/>
            <a:r>
              <a:rPr lang="en-US" dirty="0"/>
              <a:t>Define a </a:t>
            </a:r>
            <a:r>
              <a:rPr lang="en-US" dirty="0">
                <a:solidFill>
                  <a:srgbClr val="C00000"/>
                </a:solidFill>
              </a:rPr>
              <a:t>shape</a:t>
            </a:r>
            <a:r>
              <a:rPr lang="en-US" dirty="0"/>
              <a:t> to be a finite, connected subset of </a:t>
            </a:r>
            <a:r>
              <a:rPr lang="en-US" b="0" i="0" dirty="0">
                <a:solidFill>
                  <a:srgbClr val="202122"/>
                </a:solidFill>
                <a:effectLst/>
                <a:latin typeface="Arial" panose="020B0604020202020204" pitchFamily="34" charset="0"/>
              </a:rPr>
              <a:t>ℕ</a:t>
            </a:r>
            <a:r>
              <a:rPr lang="en-US" baseline="30000" dirty="0"/>
              <a:t>2</a:t>
            </a:r>
            <a:r>
              <a:rPr lang="en-US" dirty="0"/>
              <a:t>.</a:t>
            </a:r>
          </a:p>
          <a:p>
            <a:pPr lvl="1"/>
            <a:r>
              <a:rPr lang="en-US" dirty="0"/>
              <a:t>Any shape with </a:t>
            </a:r>
            <a:r>
              <a:rPr lang="en-US" i="1" dirty="0"/>
              <a:t>n</a:t>
            </a:r>
            <a:r>
              <a:rPr lang="en-US" dirty="0"/>
              <a:t> points can be self-assembled                                                  with </a:t>
            </a:r>
            <a:r>
              <a:rPr lang="en-US" u="sng" dirty="0"/>
              <a:t>at most</a:t>
            </a:r>
            <a:r>
              <a:rPr lang="en-US" dirty="0"/>
              <a:t> how many tile types?</a:t>
            </a:r>
          </a:p>
          <a:p>
            <a:r>
              <a:rPr lang="en-US" dirty="0"/>
              <a:t>Is there an infinite family of shapes </a:t>
            </a:r>
            <a:r>
              <a:rPr lang="en-US" i="1" dirty="0"/>
              <a:t>S</a:t>
            </a:r>
            <a:r>
              <a:rPr lang="en-US" baseline="-25000" dirty="0"/>
              <a:t>1</a:t>
            </a:r>
            <a:r>
              <a:rPr lang="en-US" dirty="0"/>
              <a:t>, </a:t>
            </a:r>
            <a:r>
              <a:rPr lang="en-US" i="1" dirty="0"/>
              <a:t>S</a:t>
            </a:r>
            <a:r>
              <a:rPr lang="en-US" baseline="-25000" dirty="0"/>
              <a:t>2</a:t>
            </a:r>
            <a:r>
              <a:rPr lang="en-US" dirty="0"/>
              <a:t>, …, with |</a:t>
            </a:r>
            <a:r>
              <a:rPr lang="en-US" i="1" dirty="0"/>
              <a:t>S</a:t>
            </a:r>
            <a:r>
              <a:rPr lang="en-US" i="1" baseline="-25000" dirty="0"/>
              <a:t>n</a:t>
            </a:r>
            <a:r>
              <a:rPr lang="en-US" dirty="0"/>
              <a:t>| = </a:t>
            </a:r>
            <a:r>
              <a:rPr lang="en-US" i="1" dirty="0"/>
              <a:t>n</a:t>
            </a:r>
            <a:r>
              <a:rPr lang="en-US" dirty="0"/>
              <a:t>, such that each </a:t>
            </a:r>
            <a:r>
              <a:rPr lang="en-US" i="1" dirty="0"/>
              <a:t>S</a:t>
            </a:r>
            <a:r>
              <a:rPr lang="en-US" i="1" baseline="-25000" dirty="0"/>
              <a:t>n</a:t>
            </a:r>
            <a:r>
              <a:rPr lang="en-US" dirty="0"/>
              <a:t> requires </a:t>
            </a:r>
            <a:r>
              <a:rPr lang="en-US" u="sng" dirty="0"/>
              <a:t>at least</a:t>
            </a:r>
            <a:r>
              <a:rPr lang="en-US" dirty="0"/>
              <a:t> </a:t>
            </a:r>
            <a:r>
              <a:rPr lang="en-US" i="1" dirty="0"/>
              <a:t>n</a:t>
            </a:r>
            <a:r>
              <a:rPr lang="en-US" dirty="0"/>
              <a:t> tile types to self-assemble?</a:t>
            </a:r>
          </a:p>
        </p:txBody>
      </p:sp>
      <p:sp>
        <p:nvSpPr>
          <p:cNvPr id="4" name="Slide Number Placeholder 3">
            <a:extLst>
              <a:ext uri="{FF2B5EF4-FFF2-40B4-BE49-F238E27FC236}">
                <a16:creationId xmlns:a16="http://schemas.microsoft.com/office/drawing/2014/main" id="{2C4BD20C-5C4E-4C54-A72B-2C93A7A9FDA9}"/>
              </a:ext>
            </a:extLst>
          </p:cNvPr>
          <p:cNvSpPr>
            <a:spLocks noGrp="1"/>
          </p:cNvSpPr>
          <p:nvPr>
            <p:ph type="sldNum" sz="quarter" idx="12"/>
          </p:nvPr>
        </p:nvSpPr>
        <p:spPr/>
        <p:txBody>
          <a:bodyPr/>
          <a:lstStyle/>
          <a:p>
            <a:fld id="{DDDDC0DD-A20C-43E8-BBF5-AC705073E80B}" type="slidenum">
              <a:rPr lang="en-US" smtClean="0"/>
              <a:t>49</a:t>
            </a:fld>
            <a:endParaRPr lang="en-US"/>
          </a:p>
        </p:txBody>
      </p:sp>
      <p:grpSp>
        <p:nvGrpSpPr>
          <p:cNvPr id="22" name="Group 21">
            <a:extLst>
              <a:ext uri="{FF2B5EF4-FFF2-40B4-BE49-F238E27FC236}">
                <a16:creationId xmlns:a16="http://schemas.microsoft.com/office/drawing/2014/main" id="{8B031DD9-EBC9-45E9-9077-98B62700A451}"/>
              </a:ext>
            </a:extLst>
          </p:cNvPr>
          <p:cNvGrpSpPr/>
          <p:nvPr/>
        </p:nvGrpSpPr>
        <p:grpSpPr>
          <a:xfrm>
            <a:off x="8610600" y="3389243"/>
            <a:ext cx="1371600" cy="1371600"/>
            <a:chOff x="8902078" y="3389243"/>
            <a:chExt cx="1371600" cy="1371600"/>
          </a:xfrm>
        </p:grpSpPr>
        <p:sp>
          <p:nvSpPr>
            <p:cNvPr id="5" name="Rectangle 4">
              <a:extLst>
                <a:ext uri="{FF2B5EF4-FFF2-40B4-BE49-F238E27FC236}">
                  <a16:creationId xmlns:a16="http://schemas.microsoft.com/office/drawing/2014/main" id="{655403EE-83C4-4F2C-A958-6FD0B2B8DC03}"/>
                </a:ext>
              </a:extLst>
            </p:cNvPr>
            <p:cNvSpPr/>
            <p:nvPr/>
          </p:nvSpPr>
          <p:spPr>
            <a:xfrm>
              <a:off x="8902078" y="43036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0,0</a:t>
              </a:r>
            </a:p>
          </p:txBody>
        </p:sp>
        <p:sp>
          <p:nvSpPr>
            <p:cNvPr id="6" name="Rectangle 5">
              <a:extLst>
                <a:ext uri="{FF2B5EF4-FFF2-40B4-BE49-F238E27FC236}">
                  <a16:creationId xmlns:a16="http://schemas.microsoft.com/office/drawing/2014/main" id="{4971AFAD-C140-4854-9AA4-540858D90FBD}"/>
                </a:ext>
              </a:extLst>
            </p:cNvPr>
            <p:cNvSpPr/>
            <p:nvPr/>
          </p:nvSpPr>
          <p:spPr>
            <a:xfrm>
              <a:off x="8902078" y="38464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0,1</a:t>
              </a:r>
            </a:p>
          </p:txBody>
        </p:sp>
        <p:sp>
          <p:nvSpPr>
            <p:cNvPr id="8" name="Rectangle 7">
              <a:extLst>
                <a:ext uri="{FF2B5EF4-FFF2-40B4-BE49-F238E27FC236}">
                  <a16:creationId xmlns:a16="http://schemas.microsoft.com/office/drawing/2014/main" id="{9310D07F-574C-42DD-81A4-D5E3A87A979D}"/>
                </a:ext>
              </a:extLst>
            </p:cNvPr>
            <p:cNvSpPr/>
            <p:nvPr/>
          </p:nvSpPr>
          <p:spPr>
            <a:xfrm>
              <a:off x="8902078" y="33892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0,2</a:t>
              </a:r>
            </a:p>
          </p:txBody>
        </p:sp>
        <p:sp>
          <p:nvSpPr>
            <p:cNvPr id="16" name="Rectangle 15">
              <a:extLst>
                <a:ext uri="{FF2B5EF4-FFF2-40B4-BE49-F238E27FC236}">
                  <a16:creationId xmlns:a16="http://schemas.microsoft.com/office/drawing/2014/main" id="{17A26ECD-B9EF-41DF-9694-001C72A8E14C}"/>
                </a:ext>
              </a:extLst>
            </p:cNvPr>
            <p:cNvSpPr/>
            <p:nvPr/>
          </p:nvSpPr>
          <p:spPr>
            <a:xfrm>
              <a:off x="9359278" y="43036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1,0</a:t>
              </a:r>
            </a:p>
          </p:txBody>
        </p:sp>
        <p:sp>
          <p:nvSpPr>
            <p:cNvPr id="17" name="Rectangle 16">
              <a:extLst>
                <a:ext uri="{FF2B5EF4-FFF2-40B4-BE49-F238E27FC236}">
                  <a16:creationId xmlns:a16="http://schemas.microsoft.com/office/drawing/2014/main" id="{C175EB97-33BD-4CD4-BCDD-1415B448B51F}"/>
                </a:ext>
              </a:extLst>
            </p:cNvPr>
            <p:cNvSpPr/>
            <p:nvPr/>
          </p:nvSpPr>
          <p:spPr>
            <a:xfrm>
              <a:off x="9359278" y="38464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1,1</a:t>
              </a:r>
            </a:p>
          </p:txBody>
        </p:sp>
        <p:sp>
          <p:nvSpPr>
            <p:cNvPr id="18" name="Rectangle 17">
              <a:extLst>
                <a:ext uri="{FF2B5EF4-FFF2-40B4-BE49-F238E27FC236}">
                  <a16:creationId xmlns:a16="http://schemas.microsoft.com/office/drawing/2014/main" id="{DD2AAC76-44DA-4047-B39D-11870340CE83}"/>
                </a:ext>
              </a:extLst>
            </p:cNvPr>
            <p:cNvSpPr/>
            <p:nvPr/>
          </p:nvSpPr>
          <p:spPr>
            <a:xfrm>
              <a:off x="9359278" y="33892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1,2</a:t>
              </a:r>
            </a:p>
          </p:txBody>
        </p:sp>
        <p:sp>
          <p:nvSpPr>
            <p:cNvPr id="19" name="Rectangle 18">
              <a:extLst>
                <a:ext uri="{FF2B5EF4-FFF2-40B4-BE49-F238E27FC236}">
                  <a16:creationId xmlns:a16="http://schemas.microsoft.com/office/drawing/2014/main" id="{0CA31F77-7B6B-4564-8DF5-091238B973CD}"/>
                </a:ext>
              </a:extLst>
            </p:cNvPr>
            <p:cNvSpPr/>
            <p:nvPr/>
          </p:nvSpPr>
          <p:spPr>
            <a:xfrm>
              <a:off x="9816478" y="43036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2,0</a:t>
              </a:r>
            </a:p>
          </p:txBody>
        </p:sp>
        <p:sp>
          <p:nvSpPr>
            <p:cNvPr id="20" name="Rectangle 19">
              <a:extLst>
                <a:ext uri="{FF2B5EF4-FFF2-40B4-BE49-F238E27FC236}">
                  <a16:creationId xmlns:a16="http://schemas.microsoft.com/office/drawing/2014/main" id="{B7E341E0-FC1C-4197-82BB-24B2B54C5E79}"/>
                </a:ext>
              </a:extLst>
            </p:cNvPr>
            <p:cNvSpPr/>
            <p:nvPr/>
          </p:nvSpPr>
          <p:spPr>
            <a:xfrm>
              <a:off x="9816478" y="38464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2,1</a:t>
              </a:r>
            </a:p>
          </p:txBody>
        </p:sp>
        <p:sp>
          <p:nvSpPr>
            <p:cNvPr id="21" name="Rectangle 20">
              <a:extLst>
                <a:ext uri="{FF2B5EF4-FFF2-40B4-BE49-F238E27FC236}">
                  <a16:creationId xmlns:a16="http://schemas.microsoft.com/office/drawing/2014/main" id="{4799C0AF-4EEE-44E6-98E9-FCC73BC88B71}"/>
                </a:ext>
              </a:extLst>
            </p:cNvPr>
            <p:cNvSpPr/>
            <p:nvPr/>
          </p:nvSpPr>
          <p:spPr>
            <a:xfrm>
              <a:off x="9816478" y="3389243"/>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dirty="0"/>
                <a:t>2,2</a:t>
              </a:r>
            </a:p>
          </p:txBody>
        </p:sp>
      </p:grpSp>
      <p:grpSp>
        <p:nvGrpSpPr>
          <p:cNvPr id="23" name="Group 22">
            <a:extLst>
              <a:ext uri="{FF2B5EF4-FFF2-40B4-BE49-F238E27FC236}">
                <a16:creationId xmlns:a16="http://schemas.microsoft.com/office/drawing/2014/main" id="{38475DF3-7444-48F9-96B5-9E25EAAF95A3}"/>
              </a:ext>
            </a:extLst>
          </p:cNvPr>
          <p:cNvGrpSpPr/>
          <p:nvPr/>
        </p:nvGrpSpPr>
        <p:grpSpPr>
          <a:xfrm>
            <a:off x="10498966" y="2932043"/>
            <a:ext cx="1371600" cy="1828800"/>
            <a:chOff x="8902078" y="2932043"/>
            <a:chExt cx="1371600" cy="1828800"/>
          </a:xfrm>
        </p:grpSpPr>
        <p:sp>
          <p:nvSpPr>
            <p:cNvPr id="25" name="Rectangle 24">
              <a:extLst>
                <a:ext uri="{FF2B5EF4-FFF2-40B4-BE49-F238E27FC236}">
                  <a16:creationId xmlns:a16="http://schemas.microsoft.com/office/drawing/2014/main" id="{41015851-D53F-4232-9C69-E1B0AECA0429}"/>
                </a:ext>
              </a:extLst>
            </p:cNvPr>
            <p:cNvSpPr/>
            <p:nvPr/>
          </p:nvSpPr>
          <p:spPr>
            <a:xfrm>
              <a:off x="89020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0,1</a:t>
              </a:r>
            </a:p>
          </p:txBody>
        </p:sp>
        <p:sp>
          <p:nvSpPr>
            <p:cNvPr id="26" name="Rectangle 25">
              <a:extLst>
                <a:ext uri="{FF2B5EF4-FFF2-40B4-BE49-F238E27FC236}">
                  <a16:creationId xmlns:a16="http://schemas.microsoft.com/office/drawing/2014/main" id="{464635D2-0CDC-4156-A4BB-1F2F859A6357}"/>
                </a:ext>
              </a:extLst>
            </p:cNvPr>
            <p:cNvSpPr/>
            <p:nvPr/>
          </p:nvSpPr>
          <p:spPr>
            <a:xfrm>
              <a:off x="93592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1,2</a:t>
              </a:r>
            </a:p>
          </p:txBody>
        </p:sp>
        <p:sp>
          <p:nvSpPr>
            <p:cNvPr id="28" name="Rectangle 27">
              <a:extLst>
                <a:ext uri="{FF2B5EF4-FFF2-40B4-BE49-F238E27FC236}">
                  <a16:creationId xmlns:a16="http://schemas.microsoft.com/office/drawing/2014/main" id="{3035827D-E748-4B99-9672-C349C3627D53}"/>
                </a:ext>
              </a:extLst>
            </p:cNvPr>
            <p:cNvSpPr/>
            <p:nvPr/>
          </p:nvSpPr>
          <p:spPr>
            <a:xfrm>
              <a:off x="93592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1,1</a:t>
              </a:r>
            </a:p>
          </p:txBody>
        </p:sp>
        <p:sp>
          <p:nvSpPr>
            <p:cNvPr id="30" name="Rectangle 29">
              <a:extLst>
                <a:ext uri="{FF2B5EF4-FFF2-40B4-BE49-F238E27FC236}">
                  <a16:creationId xmlns:a16="http://schemas.microsoft.com/office/drawing/2014/main" id="{A7C452E9-25E6-49A4-B3B5-49670BF75655}"/>
                </a:ext>
              </a:extLst>
            </p:cNvPr>
            <p:cNvSpPr/>
            <p:nvPr/>
          </p:nvSpPr>
          <p:spPr>
            <a:xfrm>
              <a:off x="9816478" y="43036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2,0</a:t>
              </a:r>
            </a:p>
          </p:txBody>
        </p:sp>
        <p:sp>
          <p:nvSpPr>
            <p:cNvPr id="31" name="Rectangle 30">
              <a:extLst>
                <a:ext uri="{FF2B5EF4-FFF2-40B4-BE49-F238E27FC236}">
                  <a16:creationId xmlns:a16="http://schemas.microsoft.com/office/drawing/2014/main" id="{B6F2B979-3646-4DB4-B095-0E7610B312C6}"/>
                </a:ext>
              </a:extLst>
            </p:cNvPr>
            <p:cNvSpPr/>
            <p:nvPr/>
          </p:nvSpPr>
          <p:spPr>
            <a:xfrm>
              <a:off x="98164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2,1</a:t>
              </a:r>
            </a:p>
          </p:txBody>
        </p:sp>
        <p:sp>
          <p:nvSpPr>
            <p:cNvPr id="32" name="Rectangle 31">
              <a:extLst>
                <a:ext uri="{FF2B5EF4-FFF2-40B4-BE49-F238E27FC236}">
                  <a16:creationId xmlns:a16="http://schemas.microsoft.com/office/drawing/2014/main" id="{7CFF3F82-5932-47BF-9436-D7787B9B7A7A}"/>
                </a:ext>
              </a:extLst>
            </p:cNvPr>
            <p:cNvSpPr/>
            <p:nvPr/>
          </p:nvSpPr>
          <p:spPr>
            <a:xfrm>
              <a:off x="98164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2,2</a:t>
              </a:r>
            </a:p>
          </p:txBody>
        </p:sp>
        <p:sp>
          <p:nvSpPr>
            <p:cNvPr id="33" name="Rectangle 32">
              <a:extLst>
                <a:ext uri="{FF2B5EF4-FFF2-40B4-BE49-F238E27FC236}">
                  <a16:creationId xmlns:a16="http://schemas.microsoft.com/office/drawing/2014/main" id="{4EBB2B13-2906-4E19-8CA9-30ABD97E2CCF}"/>
                </a:ext>
              </a:extLst>
            </p:cNvPr>
            <p:cNvSpPr/>
            <p:nvPr/>
          </p:nvSpPr>
          <p:spPr>
            <a:xfrm>
              <a:off x="9816478" y="29320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r>
                <a:rPr lang="en-US" dirty="0"/>
                <a:t>2,3</a:t>
              </a:r>
            </a:p>
          </p:txBody>
        </p:sp>
      </p:grpSp>
      <p:sp>
        <p:nvSpPr>
          <p:cNvPr id="34" name="Rectangle: Rounded Corners 33">
            <a:extLst>
              <a:ext uri="{FF2B5EF4-FFF2-40B4-BE49-F238E27FC236}">
                <a16:creationId xmlns:a16="http://schemas.microsoft.com/office/drawing/2014/main" id="{B1FD66C4-7270-4E9E-BA5D-3E0DBFA9415D}"/>
              </a:ext>
            </a:extLst>
          </p:cNvPr>
          <p:cNvSpPr/>
          <p:nvPr/>
        </p:nvSpPr>
        <p:spPr>
          <a:xfrm>
            <a:off x="5912221" y="4641573"/>
            <a:ext cx="503617" cy="457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i="1" dirty="0"/>
              <a:t>n</a:t>
            </a:r>
          </a:p>
        </p:txBody>
      </p:sp>
      <p:grpSp>
        <p:nvGrpSpPr>
          <p:cNvPr id="57" name="Group 56">
            <a:extLst>
              <a:ext uri="{FF2B5EF4-FFF2-40B4-BE49-F238E27FC236}">
                <a16:creationId xmlns:a16="http://schemas.microsoft.com/office/drawing/2014/main" id="{C9E80D9A-6F87-42F7-B00D-F08E6B51F056}"/>
              </a:ext>
            </a:extLst>
          </p:cNvPr>
          <p:cNvGrpSpPr/>
          <p:nvPr/>
        </p:nvGrpSpPr>
        <p:grpSpPr>
          <a:xfrm>
            <a:off x="802981" y="5969655"/>
            <a:ext cx="1201410" cy="523220"/>
            <a:chOff x="802981" y="5969655"/>
            <a:chExt cx="1201410" cy="523220"/>
          </a:xfrm>
        </p:grpSpPr>
        <p:sp>
          <p:nvSpPr>
            <p:cNvPr id="36" name="Rectangle 35">
              <a:extLst>
                <a:ext uri="{FF2B5EF4-FFF2-40B4-BE49-F238E27FC236}">
                  <a16:creationId xmlns:a16="http://schemas.microsoft.com/office/drawing/2014/main" id="{ECA1BB2D-C89E-4547-BA8C-7AD145D83C13}"/>
                </a:ext>
              </a:extLst>
            </p:cNvPr>
            <p:cNvSpPr/>
            <p:nvPr/>
          </p:nvSpPr>
          <p:spPr>
            <a:xfrm>
              <a:off x="1547191"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6" name="TextBox 45">
              <a:extLst>
                <a:ext uri="{FF2B5EF4-FFF2-40B4-BE49-F238E27FC236}">
                  <a16:creationId xmlns:a16="http://schemas.microsoft.com/office/drawing/2014/main" id="{4ADD6414-4188-45DD-B9FB-73C38FE93A64}"/>
                </a:ext>
              </a:extLst>
            </p:cNvPr>
            <p:cNvSpPr txBox="1"/>
            <p:nvPr/>
          </p:nvSpPr>
          <p:spPr>
            <a:xfrm>
              <a:off x="802981" y="5969655"/>
              <a:ext cx="779427" cy="523220"/>
            </a:xfrm>
            <a:prstGeom prst="rect">
              <a:avLst/>
            </a:prstGeom>
            <a:noFill/>
          </p:spPr>
          <p:txBody>
            <a:bodyPr wrap="square">
              <a:spAutoFit/>
            </a:bodyPr>
            <a:lstStyle/>
            <a:p>
              <a:r>
                <a:rPr lang="en-US" sz="2800" i="1" dirty="0"/>
                <a:t>S</a:t>
              </a:r>
              <a:r>
                <a:rPr lang="en-US" sz="2800" baseline="-25000" dirty="0"/>
                <a:t>1</a:t>
              </a:r>
              <a:r>
                <a:rPr lang="en-US" sz="2800" dirty="0"/>
                <a:t> =</a:t>
              </a:r>
            </a:p>
          </p:txBody>
        </p:sp>
      </p:grpSp>
      <p:grpSp>
        <p:nvGrpSpPr>
          <p:cNvPr id="58" name="Group 57">
            <a:extLst>
              <a:ext uri="{FF2B5EF4-FFF2-40B4-BE49-F238E27FC236}">
                <a16:creationId xmlns:a16="http://schemas.microsoft.com/office/drawing/2014/main" id="{A8C75F1D-2AA0-46C3-8FEE-36372B1C8824}"/>
              </a:ext>
            </a:extLst>
          </p:cNvPr>
          <p:cNvGrpSpPr/>
          <p:nvPr/>
        </p:nvGrpSpPr>
        <p:grpSpPr>
          <a:xfrm>
            <a:off x="2508157" y="6002665"/>
            <a:ext cx="1693827" cy="523220"/>
            <a:chOff x="3015050" y="6002665"/>
            <a:chExt cx="1693827" cy="523220"/>
          </a:xfrm>
        </p:grpSpPr>
        <p:sp>
          <p:nvSpPr>
            <p:cNvPr id="39" name="Rectangle 38">
              <a:extLst>
                <a:ext uri="{FF2B5EF4-FFF2-40B4-BE49-F238E27FC236}">
                  <a16:creationId xmlns:a16="http://schemas.microsoft.com/office/drawing/2014/main" id="{A740DF20-C798-47D9-A14E-80BF0B3A046B}"/>
                </a:ext>
              </a:extLst>
            </p:cNvPr>
            <p:cNvSpPr/>
            <p:nvPr/>
          </p:nvSpPr>
          <p:spPr>
            <a:xfrm>
              <a:off x="3794477"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2" name="Rectangle 41">
              <a:extLst>
                <a:ext uri="{FF2B5EF4-FFF2-40B4-BE49-F238E27FC236}">
                  <a16:creationId xmlns:a16="http://schemas.microsoft.com/office/drawing/2014/main" id="{92CDAE53-BF86-44E2-ACE4-87340C4CB485}"/>
                </a:ext>
              </a:extLst>
            </p:cNvPr>
            <p:cNvSpPr/>
            <p:nvPr/>
          </p:nvSpPr>
          <p:spPr>
            <a:xfrm>
              <a:off x="4251677"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7" name="TextBox 46">
              <a:extLst>
                <a:ext uri="{FF2B5EF4-FFF2-40B4-BE49-F238E27FC236}">
                  <a16:creationId xmlns:a16="http://schemas.microsoft.com/office/drawing/2014/main" id="{01A5EB6C-9A98-4934-B3D1-7E26D7F44690}"/>
                </a:ext>
              </a:extLst>
            </p:cNvPr>
            <p:cNvSpPr txBox="1"/>
            <p:nvPr/>
          </p:nvSpPr>
          <p:spPr>
            <a:xfrm>
              <a:off x="3015050" y="6002665"/>
              <a:ext cx="779427" cy="523220"/>
            </a:xfrm>
            <a:prstGeom prst="rect">
              <a:avLst/>
            </a:prstGeom>
            <a:noFill/>
          </p:spPr>
          <p:txBody>
            <a:bodyPr wrap="square">
              <a:spAutoFit/>
            </a:bodyPr>
            <a:lstStyle/>
            <a:p>
              <a:r>
                <a:rPr lang="en-US" sz="2800" i="1" dirty="0"/>
                <a:t>S</a:t>
              </a:r>
              <a:r>
                <a:rPr lang="en-US" sz="2800" baseline="-25000" dirty="0"/>
                <a:t>2</a:t>
              </a:r>
              <a:r>
                <a:rPr lang="en-US" sz="2800" dirty="0"/>
                <a:t> =</a:t>
              </a:r>
            </a:p>
          </p:txBody>
        </p:sp>
      </p:grpSp>
      <p:grpSp>
        <p:nvGrpSpPr>
          <p:cNvPr id="59" name="Group 58">
            <a:extLst>
              <a:ext uri="{FF2B5EF4-FFF2-40B4-BE49-F238E27FC236}">
                <a16:creationId xmlns:a16="http://schemas.microsoft.com/office/drawing/2014/main" id="{EC5CEFC1-0CB7-447E-8701-D0B8BC6B3E0E}"/>
              </a:ext>
            </a:extLst>
          </p:cNvPr>
          <p:cNvGrpSpPr/>
          <p:nvPr/>
        </p:nvGrpSpPr>
        <p:grpSpPr>
          <a:xfrm>
            <a:off x="4675594" y="6002665"/>
            <a:ext cx="2151027" cy="523220"/>
            <a:chOff x="5490598" y="6002665"/>
            <a:chExt cx="2151027" cy="523220"/>
          </a:xfrm>
        </p:grpSpPr>
        <p:sp>
          <p:nvSpPr>
            <p:cNvPr id="48" name="Rectangle 47">
              <a:extLst>
                <a:ext uri="{FF2B5EF4-FFF2-40B4-BE49-F238E27FC236}">
                  <a16:creationId xmlns:a16="http://schemas.microsoft.com/office/drawing/2014/main" id="{9EB714B5-C7FF-4AC0-BF81-0A2B026CDB14}"/>
                </a:ext>
              </a:extLst>
            </p:cNvPr>
            <p:cNvSpPr/>
            <p:nvPr/>
          </p:nvSpPr>
          <p:spPr>
            <a:xfrm>
              <a:off x="6270025"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49" name="Rectangle 48">
              <a:extLst>
                <a:ext uri="{FF2B5EF4-FFF2-40B4-BE49-F238E27FC236}">
                  <a16:creationId xmlns:a16="http://schemas.microsoft.com/office/drawing/2014/main" id="{7C46B246-B2B8-4D9F-A6A8-2BFB2E99BC1F}"/>
                </a:ext>
              </a:extLst>
            </p:cNvPr>
            <p:cNvSpPr/>
            <p:nvPr/>
          </p:nvSpPr>
          <p:spPr>
            <a:xfrm>
              <a:off x="6727225"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0" name="TextBox 49">
              <a:extLst>
                <a:ext uri="{FF2B5EF4-FFF2-40B4-BE49-F238E27FC236}">
                  <a16:creationId xmlns:a16="http://schemas.microsoft.com/office/drawing/2014/main" id="{191284D3-549A-4414-AF0C-46A758A45030}"/>
                </a:ext>
              </a:extLst>
            </p:cNvPr>
            <p:cNvSpPr txBox="1"/>
            <p:nvPr/>
          </p:nvSpPr>
          <p:spPr>
            <a:xfrm>
              <a:off x="5490598" y="6002665"/>
              <a:ext cx="779427" cy="523220"/>
            </a:xfrm>
            <a:prstGeom prst="rect">
              <a:avLst/>
            </a:prstGeom>
            <a:noFill/>
          </p:spPr>
          <p:txBody>
            <a:bodyPr wrap="square">
              <a:spAutoFit/>
            </a:bodyPr>
            <a:lstStyle/>
            <a:p>
              <a:r>
                <a:rPr lang="en-US" sz="2800" i="1" dirty="0"/>
                <a:t>S</a:t>
              </a:r>
              <a:r>
                <a:rPr lang="en-US" sz="2800" baseline="-25000" dirty="0"/>
                <a:t>3</a:t>
              </a:r>
              <a:r>
                <a:rPr lang="en-US" sz="2800" dirty="0"/>
                <a:t> =</a:t>
              </a:r>
            </a:p>
          </p:txBody>
        </p:sp>
        <p:sp>
          <p:nvSpPr>
            <p:cNvPr id="51" name="Rectangle 50">
              <a:extLst>
                <a:ext uri="{FF2B5EF4-FFF2-40B4-BE49-F238E27FC236}">
                  <a16:creationId xmlns:a16="http://schemas.microsoft.com/office/drawing/2014/main" id="{E1BB1506-FB3A-4D67-BB15-8C23C5BEB045}"/>
                </a:ext>
              </a:extLst>
            </p:cNvPr>
            <p:cNvSpPr/>
            <p:nvPr/>
          </p:nvSpPr>
          <p:spPr>
            <a:xfrm>
              <a:off x="7184425"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grpSp>
      <p:grpSp>
        <p:nvGrpSpPr>
          <p:cNvPr id="60" name="Group 59">
            <a:extLst>
              <a:ext uri="{FF2B5EF4-FFF2-40B4-BE49-F238E27FC236}">
                <a16:creationId xmlns:a16="http://schemas.microsoft.com/office/drawing/2014/main" id="{43D8D634-1289-457B-91F9-4BDE67BB7637}"/>
              </a:ext>
            </a:extLst>
          </p:cNvPr>
          <p:cNvGrpSpPr/>
          <p:nvPr/>
        </p:nvGrpSpPr>
        <p:grpSpPr>
          <a:xfrm>
            <a:off x="7292344" y="6002665"/>
            <a:ext cx="2605594" cy="523220"/>
            <a:chOff x="8157043" y="6002665"/>
            <a:chExt cx="2605594" cy="523220"/>
          </a:xfrm>
        </p:grpSpPr>
        <p:sp>
          <p:nvSpPr>
            <p:cNvPr id="52" name="Rectangle 51">
              <a:extLst>
                <a:ext uri="{FF2B5EF4-FFF2-40B4-BE49-F238E27FC236}">
                  <a16:creationId xmlns:a16="http://schemas.microsoft.com/office/drawing/2014/main" id="{991AE3AF-A1F0-4D74-88EA-93C0EF4EFF11}"/>
                </a:ext>
              </a:extLst>
            </p:cNvPr>
            <p:cNvSpPr/>
            <p:nvPr/>
          </p:nvSpPr>
          <p:spPr>
            <a:xfrm>
              <a:off x="8936470"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3" name="Rectangle 52">
              <a:extLst>
                <a:ext uri="{FF2B5EF4-FFF2-40B4-BE49-F238E27FC236}">
                  <a16:creationId xmlns:a16="http://schemas.microsoft.com/office/drawing/2014/main" id="{576E371F-E705-418C-A76F-89E4C965A5B7}"/>
                </a:ext>
              </a:extLst>
            </p:cNvPr>
            <p:cNvSpPr/>
            <p:nvPr/>
          </p:nvSpPr>
          <p:spPr>
            <a:xfrm>
              <a:off x="9393670"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4" name="TextBox 53">
              <a:extLst>
                <a:ext uri="{FF2B5EF4-FFF2-40B4-BE49-F238E27FC236}">
                  <a16:creationId xmlns:a16="http://schemas.microsoft.com/office/drawing/2014/main" id="{AD5AF8AE-2501-4721-A4E8-996EF7EF653E}"/>
                </a:ext>
              </a:extLst>
            </p:cNvPr>
            <p:cNvSpPr txBox="1"/>
            <p:nvPr/>
          </p:nvSpPr>
          <p:spPr>
            <a:xfrm>
              <a:off x="8157043" y="6002665"/>
              <a:ext cx="779427" cy="523220"/>
            </a:xfrm>
            <a:prstGeom prst="rect">
              <a:avLst/>
            </a:prstGeom>
            <a:noFill/>
          </p:spPr>
          <p:txBody>
            <a:bodyPr wrap="square">
              <a:spAutoFit/>
            </a:bodyPr>
            <a:lstStyle/>
            <a:p>
              <a:r>
                <a:rPr lang="en-US" sz="2800" i="1" dirty="0"/>
                <a:t>S</a:t>
              </a:r>
              <a:r>
                <a:rPr lang="en-US" sz="2800" baseline="-25000" dirty="0"/>
                <a:t>4</a:t>
              </a:r>
              <a:r>
                <a:rPr lang="en-US" sz="2800" dirty="0"/>
                <a:t> =</a:t>
              </a:r>
            </a:p>
          </p:txBody>
        </p:sp>
        <p:sp>
          <p:nvSpPr>
            <p:cNvPr id="55" name="Rectangle 54">
              <a:extLst>
                <a:ext uri="{FF2B5EF4-FFF2-40B4-BE49-F238E27FC236}">
                  <a16:creationId xmlns:a16="http://schemas.microsoft.com/office/drawing/2014/main" id="{64D14F1A-96E3-41BB-9E85-5D01C779B1AF}"/>
                </a:ext>
              </a:extLst>
            </p:cNvPr>
            <p:cNvSpPr/>
            <p:nvPr/>
          </p:nvSpPr>
          <p:spPr>
            <a:xfrm>
              <a:off x="9850870"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sp>
          <p:nvSpPr>
            <p:cNvPr id="56" name="Rectangle 55">
              <a:extLst>
                <a:ext uri="{FF2B5EF4-FFF2-40B4-BE49-F238E27FC236}">
                  <a16:creationId xmlns:a16="http://schemas.microsoft.com/office/drawing/2014/main" id="{F7BBA482-302D-4342-9387-6826EF2407D4}"/>
                </a:ext>
              </a:extLst>
            </p:cNvPr>
            <p:cNvSpPr/>
            <p:nvPr/>
          </p:nvSpPr>
          <p:spPr>
            <a:xfrm>
              <a:off x="10305437" y="6035675"/>
              <a:ext cx="457200" cy="457200"/>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dirty="0"/>
            </a:p>
          </p:txBody>
        </p:sp>
      </p:grpSp>
      <p:sp>
        <p:nvSpPr>
          <p:cNvPr id="61" name="TextBox 60">
            <a:extLst>
              <a:ext uri="{FF2B5EF4-FFF2-40B4-BE49-F238E27FC236}">
                <a16:creationId xmlns:a16="http://schemas.microsoft.com/office/drawing/2014/main" id="{F191701B-0811-44AA-B1D1-0EBE93975986}"/>
              </a:ext>
            </a:extLst>
          </p:cNvPr>
          <p:cNvSpPr txBox="1"/>
          <p:nvPr/>
        </p:nvSpPr>
        <p:spPr>
          <a:xfrm>
            <a:off x="10306829" y="5784989"/>
            <a:ext cx="779427" cy="707886"/>
          </a:xfrm>
          <a:prstGeom prst="rect">
            <a:avLst/>
          </a:prstGeom>
          <a:noFill/>
        </p:spPr>
        <p:txBody>
          <a:bodyPr wrap="square">
            <a:spAutoFit/>
          </a:bodyPr>
          <a:lstStyle/>
          <a:p>
            <a:r>
              <a:rPr lang="en-US" sz="4000" dirty="0"/>
              <a:t>…</a:t>
            </a:r>
          </a:p>
        </p:txBody>
      </p:sp>
    </p:spTree>
    <p:extLst>
      <p:ext uri="{BB962C8B-B14F-4D97-AF65-F5344CB8AC3E}">
        <p14:creationId xmlns:p14="http://schemas.microsoft.com/office/powerpoint/2010/main" val="201372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DNA-origami-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3270" y="3337496"/>
            <a:ext cx="4610399" cy="3457798"/>
          </a:xfrm>
          <a:prstGeom prst="rect">
            <a:avLst/>
          </a:prstGeom>
        </p:spPr>
      </p:pic>
      <p:pic>
        <p:nvPicPr>
          <p:cNvPr id="3" name="Picture 2"/>
          <p:cNvPicPr>
            <a:picLocks noChangeAspect="1"/>
          </p:cNvPicPr>
          <p:nvPr/>
        </p:nvPicPr>
        <p:blipFill>
          <a:blip r:embed="rId6"/>
          <a:stretch>
            <a:fillRect/>
          </a:stretch>
        </p:blipFill>
        <p:spPr>
          <a:xfrm>
            <a:off x="1673989" y="1613748"/>
            <a:ext cx="1931248" cy="1880489"/>
          </a:xfrm>
          <a:prstGeom prst="rect">
            <a:avLst/>
          </a:prstGeom>
        </p:spPr>
      </p:pic>
      <p:pic>
        <p:nvPicPr>
          <p:cNvPr id="5" name="Picture 4"/>
          <p:cNvPicPr>
            <a:picLocks noChangeAspect="1"/>
          </p:cNvPicPr>
          <p:nvPr/>
        </p:nvPicPr>
        <p:blipFill>
          <a:blip r:embed="rId7"/>
          <a:stretch>
            <a:fillRect/>
          </a:stretch>
        </p:blipFill>
        <p:spPr>
          <a:xfrm>
            <a:off x="3350406" y="1713099"/>
            <a:ext cx="544182" cy="587841"/>
          </a:xfrm>
          <a:prstGeom prst="rect">
            <a:avLst/>
          </a:prstGeom>
        </p:spPr>
      </p:pic>
      <p:grpSp>
        <p:nvGrpSpPr>
          <p:cNvPr id="35" name="Group 34"/>
          <p:cNvGrpSpPr/>
          <p:nvPr/>
        </p:nvGrpSpPr>
        <p:grpSpPr>
          <a:xfrm>
            <a:off x="3377068" y="1801705"/>
            <a:ext cx="2718933" cy="1632341"/>
            <a:chOff x="3130587" y="2640884"/>
            <a:chExt cx="2718933" cy="1632341"/>
          </a:xfrm>
        </p:grpSpPr>
        <p:pic>
          <p:nvPicPr>
            <p:cNvPr id="6" name="Picture 5"/>
            <p:cNvPicPr>
              <a:picLocks noChangeAspect="1"/>
            </p:cNvPicPr>
            <p:nvPr/>
          </p:nvPicPr>
          <p:blipFill>
            <a:blip r:embed="rId8"/>
            <a:stretch>
              <a:fillRect/>
            </a:stretch>
          </p:blipFill>
          <p:spPr>
            <a:xfrm>
              <a:off x="4029177" y="2640884"/>
              <a:ext cx="1820343" cy="1632341"/>
            </a:xfrm>
            <a:prstGeom prst="rect">
              <a:avLst/>
            </a:prstGeom>
          </p:spPr>
        </p:pic>
        <p:sp>
          <p:nvSpPr>
            <p:cNvPr id="14" name="Right Arrow 13"/>
            <p:cNvSpPr/>
            <p:nvPr/>
          </p:nvSpPr>
          <p:spPr>
            <a:xfrm>
              <a:off x="3130587" y="3271652"/>
              <a:ext cx="728894" cy="28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1673990" y="3935073"/>
            <a:ext cx="2026251" cy="369332"/>
          </a:xfrm>
          <a:prstGeom prst="rect">
            <a:avLst/>
          </a:prstGeom>
          <a:noFill/>
        </p:spPr>
        <p:txBody>
          <a:bodyPr wrap="square" rtlCol="0">
            <a:spAutoFit/>
          </a:bodyPr>
          <a:lstStyle/>
          <a:p>
            <a:r>
              <a:rPr lang="en-US" i="1" dirty="0"/>
              <a:t>scaffold</a:t>
            </a:r>
            <a:r>
              <a:rPr lang="en-US" dirty="0"/>
              <a:t> DNA strand</a:t>
            </a:r>
          </a:p>
        </p:txBody>
      </p:sp>
      <p:cxnSp>
        <p:nvCxnSpPr>
          <p:cNvPr id="19" name="Straight Arrow Connector 18"/>
          <p:cNvCxnSpPr/>
          <p:nvPr/>
        </p:nvCxnSpPr>
        <p:spPr>
          <a:xfrm flipV="1">
            <a:off x="2598049" y="3384428"/>
            <a:ext cx="0" cy="55064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37" name="Group 36"/>
          <p:cNvGrpSpPr/>
          <p:nvPr/>
        </p:nvGrpSpPr>
        <p:grpSpPr>
          <a:xfrm>
            <a:off x="3839212" y="1137691"/>
            <a:ext cx="3296826" cy="2217819"/>
            <a:chOff x="3839385" y="1954459"/>
            <a:chExt cx="3296826" cy="2217819"/>
          </a:xfrm>
        </p:grpSpPr>
        <p:pic>
          <p:nvPicPr>
            <p:cNvPr id="7" name="Picture 6"/>
            <p:cNvPicPr>
              <a:picLocks noChangeAspect="1"/>
            </p:cNvPicPr>
            <p:nvPr/>
          </p:nvPicPr>
          <p:blipFill>
            <a:blip r:embed="rId9"/>
            <a:stretch>
              <a:fillRect/>
            </a:stretch>
          </p:blipFill>
          <p:spPr>
            <a:xfrm>
              <a:off x="6053437" y="2529867"/>
              <a:ext cx="1082774" cy="842335"/>
            </a:xfrm>
            <a:prstGeom prst="rect">
              <a:avLst/>
            </a:prstGeom>
          </p:spPr>
        </p:pic>
        <p:pic>
          <p:nvPicPr>
            <p:cNvPr id="8" name="Picture 7"/>
            <p:cNvPicPr>
              <a:picLocks noChangeAspect="1"/>
            </p:cNvPicPr>
            <p:nvPr/>
          </p:nvPicPr>
          <p:blipFill>
            <a:blip r:embed="rId10"/>
            <a:stretch>
              <a:fillRect/>
            </a:stretch>
          </p:blipFill>
          <p:spPr>
            <a:xfrm>
              <a:off x="6217252" y="3339046"/>
              <a:ext cx="755143" cy="833232"/>
            </a:xfrm>
            <a:prstGeom prst="rect">
              <a:avLst/>
            </a:prstGeom>
          </p:spPr>
        </p:pic>
        <p:sp>
          <p:nvSpPr>
            <p:cNvPr id="20" name="TextBox 19"/>
            <p:cNvSpPr txBox="1"/>
            <p:nvPr/>
          </p:nvSpPr>
          <p:spPr>
            <a:xfrm>
              <a:off x="3899946" y="1954459"/>
              <a:ext cx="2026078" cy="369332"/>
            </a:xfrm>
            <a:prstGeom prst="rect">
              <a:avLst/>
            </a:prstGeom>
            <a:noFill/>
          </p:spPr>
          <p:txBody>
            <a:bodyPr wrap="square" rtlCol="0">
              <a:spAutoFit/>
            </a:bodyPr>
            <a:lstStyle/>
            <a:p>
              <a:r>
                <a:rPr lang="en-US" i="1" dirty="0"/>
                <a:t>staple</a:t>
              </a:r>
              <a:r>
                <a:rPr lang="en-US" dirty="0"/>
                <a:t> DNA strands</a:t>
              </a:r>
            </a:p>
          </p:txBody>
        </p:sp>
        <p:cxnSp>
          <p:nvCxnSpPr>
            <p:cNvPr id="23" name="Straight Arrow Connector 22"/>
            <p:cNvCxnSpPr/>
            <p:nvPr/>
          </p:nvCxnSpPr>
          <p:spPr>
            <a:xfrm flipH="1">
              <a:off x="3839385" y="2277092"/>
              <a:ext cx="129409" cy="2527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5773444" y="2277092"/>
              <a:ext cx="443808" cy="3413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8" name="Group 37"/>
          <p:cNvGrpSpPr/>
          <p:nvPr/>
        </p:nvGrpSpPr>
        <p:grpSpPr>
          <a:xfrm>
            <a:off x="7039097" y="1613748"/>
            <a:ext cx="3472740" cy="1625997"/>
            <a:chOff x="7383397" y="2428756"/>
            <a:chExt cx="3472740" cy="1625997"/>
          </a:xfrm>
        </p:grpSpPr>
        <p:pic>
          <p:nvPicPr>
            <p:cNvPr id="9" name="Picture 8"/>
            <p:cNvPicPr>
              <a:picLocks noChangeAspect="1"/>
            </p:cNvPicPr>
            <p:nvPr/>
          </p:nvPicPr>
          <p:blipFill>
            <a:blip r:embed="rId11"/>
            <a:stretch>
              <a:fillRect/>
            </a:stretch>
          </p:blipFill>
          <p:spPr>
            <a:xfrm>
              <a:off x="8829886" y="2820389"/>
              <a:ext cx="2011916" cy="1234364"/>
            </a:xfrm>
            <a:prstGeom prst="rect">
              <a:avLst/>
            </a:prstGeom>
          </p:spPr>
        </p:pic>
        <p:sp>
          <p:nvSpPr>
            <p:cNvPr id="16" name="Right Arrow 15"/>
            <p:cNvSpPr/>
            <p:nvPr/>
          </p:nvSpPr>
          <p:spPr>
            <a:xfrm>
              <a:off x="7677339" y="3250407"/>
              <a:ext cx="728894" cy="280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829886" y="2428756"/>
              <a:ext cx="2026251" cy="369332"/>
            </a:xfrm>
            <a:prstGeom prst="rect">
              <a:avLst/>
            </a:prstGeom>
            <a:noFill/>
          </p:spPr>
          <p:txBody>
            <a:bodyPr wrap="square" rtlCol="0">
              <a:spAutoFit/>
            </a:bodyPr>
            <a:lstStyle/>
            <a:p>
              <a:r>
                <a:rPr lang="en-US" dirty="0"/>
                <a:t>folded DNA origami</a:t>
              </a:r>
            </a:p>
          </p:txBody>
        </p:sp>
        <p:sp>
          <p:nvSpPr>
            <p:cNvPr id="30" name="TextBox 29"/>
            <p:cNvSpPr txBox="1"/>
            <p:nvPr/>
          </p:nvSpPr>
          <p:spPr>
            <a:xfrm>
              <a:off x="7383397" y="2738768"/>
              <a:ext cx="1435530" cy="461665"/>
            </a:xfrm>
            <a:prstGeom prst="rect">
              <a:avLst/>
            </a:prstGeom>
            <a:noFill/>
          </p:spPr>
          <p:txBody>
            <a:bodyPr wrap="square" rtlCol="0">
              <a:spAutoFit/>
            </a:bodyPr>
            <a:lstStyle/>
            <a:p>
              <a:r>
                <a:rPr lang="en-US" sz="1200" dirty="0"/>
                <a:t>heat to 90C, cool to 20C over an hour</a:t>
              </a:r>
            </a:p>
          </p:txBody>
        </p:sp>
      </p:grpSp>
      <p:sp>
        <p:nvSpPr>
          <p:cNvPr id="40" name="TextBox 39"/>
          <p:cNvSpPr txBox="1"/>
          <p:nvPr/>
        </p:nvSpPr>
        <p:spPr>
          <a:xfrm>
            <a:off x="1630501" y="4252011"/>
            <a:ext cx="2338120" cy="276999"/>
          </a:xfrm>
          <a:prstGeom prst="rect">
            <a:avLst/>
          </a:prstGeom>
          <a:noFill/>
        </p:spPr>
        <p:txBody>
          <a:bodyPr wrap="square" rtlCol="0">
            <a:spAutoFit/>
          </a:bodyPr>
          <a:lstStyle/>
          <a:p>
            <a:r>
              <a:rPr lang="en-US" sz="1200" dirty="0"/>
              <a:t>(M13mp18 bacteriophage virus)</a:t>
            </a:r>
          </a:p>
        </p:txBody>
      </p:sp>
      <p:sp>
        <p:nvSpPr>
          <p:cNvPr id="26" name="Title 1"/>
          <p:cNvSpPr>
            <a:spLocks noGrp="1"/>
          </p:cNvSpPr>
          <p:nvPr>
            <p:ph type="title"/>
          </p:nvPr>
        </p:nvSpPr>
        <p:spPr>
          <a:xfrm>
            <a:off x="838200" y="365125"/>
            <a:ext cx="10515600" cy="1325563"/>
          </a:xfrm>
        </p:spPr>
        <p:txBody>
          <a:bodyPr/>
          <a:lstStyle/>
          <a:p>
            <a:r>
              <a:rPr lang="en-US" dirty="0"/>
              <a:t>DNA origami</a:t>
            </a:r>
          </a:p>
        </p:txBody>
      </p:sp>
      <p:sp>
        <p:nvSpPr>
          <p:cNvPr id="13" name="Rectangle 12"/>
          <p:cNvSpPr/>
          <p:nvPr/>
        </p:nvSpPr>
        <p:spPr>
          <a:xfrm>
            <a:off x="1673990" y="6374271"/>
            <a:ext cx="3622915" cy="276999"/>
          </a:xfrm>
          <a:prstGeom prst="rect">
            <a:avLst/>
          </a:prstGeom>
        </p:spPr>
        <p:txBody>
          <a:bodyPr wrap="none">
            <a:spAutoFit/>
          </a:bodyPr>
          <a:lstStyle/>
          <a:p>
            <a:r>
              <a:rPr lang="en-US" sz="1200" dirty="0"/>
              <a:t>© </a:t>
            </a:r>
            <a:r>
              <a:rPr lang="en-US" sz="1200" dirty="0">
                <a:hlinkClick r:id="rId12"/>
              </a:rPr>
              <a:t>http://openwetware.org/wiki/Biomod/2014/Design</a:t>
            </a:r>
            <a:r>
              <a:rPr lang="en-US" sz="1200" dirty="0"/>
              <a:t> </a:t>
            </a:r>
          </a:p>
        </p:txBody>
      </p:sp>
      <p:sp>
        <p:nvSpPr>
          <p:cNvPr id="32" name="Rectangle 31"/>
          <p:cNvSpPr/>
          <p:nvPr/>
        </p:nvSpPr>
        <p:spPr>
          <a:xfrm>
            <a:off x="9087545" y="6471059"/>
            <a:ext cx="1296124" cy="276999"/>
          </a:xfrm>
          <a:prstGeom prst="rect">
            <a:avLst/>
          </a:prstGeom>
        </p:spPr>
        <p:txBody>
          <a:bodyPr wrap="none">
            <a:spAutoFit/>
          </a:bodyPr>
          <a:lstStyle/>
          <a:p>
            <a:r>
              <a:rPr lang="en-US" sz="1200" dirty="0"/>
              <a:t>© Shawn Douglas</a:t>
            </a:r>
          </a:p>
        </p:txBody>
      </p:sp>
      <p:sp>
        <p:nvSpPr>
          <p:cNvPr id="28" name="Rectangle 27"/>
          <p:cNvSpPr/>
          <p:nvPr/>
        </p:nvSpPr>
        <p:spPr>
          <a:xfrm>
            <a:off x="1029155" y="4905188"/>
            <a:ext cx="4068614" cy="738664"/>
          </a:xfrm>
          <a:prstGeom prst="rect">
            <a:avLst/>
          </a:prstGeom>
        </p:spPr>
        <p:txBody>
          <a:bodyPr wrap="none">
            <a:spAutoFit/>
          </a:bodyPr>
          <a:lstStyle/>
          <a:p>
            <a:r>
              <a:rPr lang="en-US" sz="1400" dirty="0"/>
              <a:t>Paul </a:t>
            </a:r>
            <a:r>
              <a:rPr lang="en-US" sz="1400" dirty="0" err="1"/>
              <a:t>Rothemund</a:t>
            </a:r>
            <a:endParaRPr lang="en-US" sz="1400" dirty="0"/>
          </a:p>
          <a:p>
            <a:r>
              <a:rPr lang="en-US" sz="1400" i="1" dirty="0"/>
              <a:t>Folding DNA to create </a:t>
            </a:r>
            <a:r>
              <a:rPr lang="en-US" sz="1400" i="1" dirty="0" err="1"/>
              <a:t>nanoscale</a:t>
            </a:r>
            <a:r>
              <a:rPr lang="en-US" sz="1400" i="1" dirty="0"/>
              <a:t> shapes and patterns</a:t>
            </a:r>
          </a:p>
          <a:p>
            <a:r>
              <a:rPr lang="en-US" sz="1400" u="sng" dirty="0"/>
              <a:t>Nature</a:t>
            </a:r>
            <a:r>
              <a:rPr lang="en-US" sz="1400" dirty="0"/>
              <a:t> 2006</a:t>
            </a:r>
          </a:p>
        </p:txBody>
      </p:sp>
      <p:sp>
        <p:nvSpPr>
          <p:cNvPr id="31" name="TextBox 30"/>
          <p:cNvSpPr txBox="1"/>
          <p:nvPr/>
        </p:nvSpPr>
        <p:spPr>
          <a:xfrm>
            <a:off x="4078242" y="1460094"/>
            <a:ext cx="1637502" cy="369332"/>
          </a:xfrm>
          <a:prstGeom prst="rect">
            <a:avLst/>
          </a:prstGeom>
          <a:noFill/>
        </p:spPr>
        <p:txBody>
          <a:bodyPr wrap="square" rtlCol="0">
            <a:spAutoFit/>
          </a:bodyPr>
          <a:lstStyle/>
          <a:p>
            <a:r>
              <a:rPr lang="en-US" dirty="0"/>
              <a:t>(+ water + salt)</a:t>
            </a:r>
          </a:p>
        </p:txBody>
      </p:sp>
      <p:sp>
        <p:nvSpPr>
          <p:cNvPr id="2" name="Slide Number Placeholder 1">
            <a:extLst>
              <a:ext uri="{FF2B5EF4-FFF2-40B4-BE49-F238E27FC236}">
                <a16:creationId xmlns:a16="http://schemas.microsoft.com/office/drawing/2014/main" id="{B2E5BE2F-235E-4FED-A130-BDE889E478CF}"/>
              </a:ext>
            </a:extLst>
          </p:cNvPr>
          <p:cNvSpPr>
            <a:spLocks noGrp="1"/>
          </p:cNvSpPr>
          <p:nvPr>
            <p:ph type="sldNum" sz="quarter" idx="12"/>
          </p:nvPr>
        </p:nvSpPr>
        <p:spPr/>
        <p:txBody>
          <a:bodyPr/>
          <a:lstStyle/>
          <a:p>
            <a:fld id="{DDDDC0DD-A20C-43E8-BBF5-AC705073E80B}" type="slidenum">
              <a:rPr lang="en-US" smtClean="0"/>
              <a:t>5</a:t>
            </a:fld>
            <a:endParaRPr lang="en-US"/>
          </a:p>
        </p:txBody>
      </p:sp>
    </p:spTree>
    <p:extLst>
      <p:ext uri="{BB962C8B-B14F-4D97-AF65-F5344CB8AC3E}">
        <p14:creationId xmlns:p14="http://schemas.microsoft.com/office/powerpoint/2010/main" val="373756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 presetClass="mediacall" presetSubtype="0" fill="hold" nodeType="withEffect">
                                  <p:stCondLst>
                                    <p:cond delay="0"/>
                                  </p:stCondLst>
                                  <p:childTnLst>
                                    <p:cmd type="call" cmd="playFrom(0.0)">
                                      <p:cBhvr>
                                        <p:cTn id="51" dur="265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7"/>
                </p:tgtEl>
              </p:cMediaNode>
            </p:video>
          </p:childTnLst>
        </p:cTn>
      </p:par>
    </p:tnLst>
    <p:bldLst>
      <p:bldP spid="17" grpId="0"/>
      <p:bldP spid="40" grpId="0"/>
      <p:bldP spid="13" grpId="0"/>
      <p:bldP spid="32"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EB6D-944C-4842-A3F1-FAD1F2A1FCED}"/>
              </a:ext>
            </a:extLst>
          </p:cNvPr>
          <p:cNvSpPr>
            <a:spLocks noGrp="1"/>
          </p:cNvSpPr>
          <p:nvPr>
            <p:ph type="title"/>
          </p:nvPr>
        </p:nvSpPr>
        <p:spPr/>
        <p:txBody>
          <a:bodyPr/>
          <a:lstStyle/>
          <a:p>
            <a:r>
              <a:rPr lang="en-US" dirty="0"/>
              <a:t>Complexity of self-assembled shapes</a:t>
            </a:r>
          </a:p>
        </p:txBody>
      </p:sp>
      <p:sp>
        <p:nvSpPr>
          <p:cNvPr id="3" name="Content Placeholder 2">
            <a:extLst>
              <a:ext uri="{FF2B5EF4-FFF2-40B4-BE49-F238E27FC236}">
                <a16:creationId xmlns:a16="http://schemas.microsoft.com/office/drawing/2014/main" id="{39AD2800-C6BC-49D6-A43C-39E7F8C7EE11}"/>
              </a:ext>
            </a:extLst>
          </p:cNvPr>
          <p:cNvSpPr>
            <a:spLocks noGrp="1"/>
          </p:cNvSpPr>
          <p:nvPr>
            <p:ph idx="1"/>
          </p:nvPr>
        </p:nvSpPr>
        <p:spPr>
          <a:xfrm>
            <a:off x="838200" y="1625600"/>
            <a:ext cx="10515600" cy="576753"/>
          </a:xfrm>
        </p:spPr>
        <p:txBody>
          <a:bodyPr/>
          <a:lstStyle/>
          <a:p>
            <a:pPr marL="0" indent="0">
              <a:buNone/>
            </a:pPr>
            <a:r>
              <a:rPr lang="en-US" dirty="0"/>
              <a:t>Suppose we are content to create a scaled up version of the shape:</a:t>
            </a:r>
          </a:p>
        </p:txBody>
      </p:sp>
      <p:sp>
        <p:nvSpPr>
          <p:cNvPr id="4" name="Slide Number Placeholder 3">
            <a:extLst>
              <a:ext uri="{FF2B5EF4-FFF2-40B4-BE49-F238E27FC236}">
                <a16:creationId xmlns:a16="http://schemas.microsoft.com/office/drawing/2014/main" id="{6B1CEA88-8F9B-4049-A3D5-071DDEEBC8F9}"/>
              </a:ext>
            </a:extLst>
          </p:cNvPr>
          <p:cNvSpPr>
            <a:spLocks noGrp="1"/>
          </p:cNvSpPr>
          <p:nvPr>
            <p:ph type="sldNum" sz="quarter" idx="12"/>
          </p:nvPr>
        </p:nvSpPr>
        <p:spPr/>
        <p:txBody>
          <a:bodyPr/>
          <a:lstStyle/>
          <a:p>
            <a:fld id="{DDDDC0DD-A20C-43E8-BBF5-AC705073E80B}" type="slidenum">
              <a:rPr lang="en-US" smtClean="0"/>
              <a:t>50</a:t>
            </a:fld>
            <a:endParaRPr lang="en-US"/>
          </a:p>
        </p:txBody>
      </p:sp>
      <p:grpSp>
        <p:nvGrpSpPr>
          <p:cNvPr id="5" name="Group 4">
            <a:extLst>
              <a:ext uri="{FF2B5EF4-FFF2-40B4-BE49-F238E27FC236}">
                <a16:creationId xmlns:a16="http://schemas.microsoft.com/office/drawing/2014/main" id="{51A97431-E89F-4034-892C-5756F184F111}"/>
              </a:ext>
            </a:extLst>
          </p:cNvPr>
          <p:cNvGrpSpPr/>
          <p:nvPr/>
        </p:nvGrpSpPr>
        <p:grpSpPr>
          <a:xfrm>
            <a:off x="2770900" y="2831458"/>
            <a:ext cx="754379" cy="754379"/>
            <a:chOff x="8902078" y="3389243"/>
            <a:chExt cx="1371600" cy="1371600"/>
          </a:xfrm>
        </p:grpSpPr>
        <p:sp>
          <p:nvSpPr>
            <p:cNvPr id="6" name="Rectangle 5">
              <a:extLst>
                <a:ext uri="{FF2B5EF4-FFF2-40B4-BE49-F238E27FC236}">
                  <a16:creationId xmlns:a16="http://schemas.microsoft.com/office/drawing/2014/main" id="{A5F45C47-28E9-4AA1-A1C6-3664C576F8C4}"/>
                </a:ext>
              </a:extLst>
            </p:cNvPr>
            <p:cNvSpPr/>
            <p:nvPr/>
          </p:nvSpPr>
          <p:spPr>
            <a:xfrm>
              <a:off x="89020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 name="Rectangle 6">
              <a:extLst>
                <a:ext uri="{FF2B5EF4-FFF2-40B4-BE49-F238E27FC236}">
                  <a16:creationId xmlns:a16="http://schemas.microsoft.com/office/drawing/2014/main" id="{9ADC0A4C-A752-4DCD-8920-35F8340A62AF}"/>
                </a:ext>
              </a:extLst>
            </p:cNvPr>
            <p:cNvSpPr/>
            <p:nvPr/>
          </p:nvSpPr>
          <p:spPr>
            <a:xfrm>
              <a:off x="93592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 name="Rectangle 7">
              <a:extLst>
                <a:ext uri="{FF2B5EF4-FFF2-40B4-BE49-F238E27FC236}">
                  <a16:creationId xmlns:a16="http://schemas.microsoft.com/office/drawing/2014/main" id="{2186EF93-C6CA-4BB2-A6D3-523CB079EAB8}"/>
                </a:ext>
              </a:extLst>
            </p:cNvPr>
            <p:cNvSpPr/>
            <p:nvPr/>
          </p:nvSpPr>
          <p:spPr>
            <a:xfrm>
              <a:off x="93592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 name="Rectangle 8">
              <a:extLst>
                <a:ext uri="{FF2B5EF4-FFF2-40B4-BE49-F238E27FC236}">
                  <a16:creationId xmlns:a16="http://schemas.microsoft.com/office/drawing/2014/main" id="{6E5644F8-0509-4A84-A2C1-9CC74692E122}"/>
                </a:ext>
              </a:extLst>
            </p:cNvPr>
            <p:cNvSpPr/>
            <p:nvPr/>
          </p:nvSpPr>
          <p:spPr>
            <a:xfrm>
              <a:off x="9816478" y="43036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0" name="Rectangle 9">
              <a:extLst>
                <a:ext uri="{FF2B5EF4-FFF2-40B4-BE49-F238E27FC236}">
                  <a16:creationId xmlns:a16="http://schemas.microsoft.com/office/drawing/2014/main" id="{49F5D1CF-977B-41A0-8B30-9BD09AD497A1}"/>
                </a:ext>
              </a:extLst>
            </p:cNvPr>
            <p:cNvSpPr/>
            <p:nvPr/>
          </p:nvSpPr>
          <p:spPr>
            <a:xfrm>
              <a:off x="9816478" y="38464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1" name="Rectangle 10">
              <a:extLst>
                <a:ext uri="{FF2B5EF4-FFF2-40B4-BE49-F238E27FC236}">
                  <a16:creationId xmlns:a16="http://schemas.microsoft.com/office/drawing/2014/main" id="{1C2D0434-C8F1-46B8-BCC2-F65011F79AE3}"/>
                </a:ext>
              </a:extLst>
            </p:cNvPr>
            <p:cNvSpPr/>
            <p:nvPr/>
          </p:nvSpPr>
          <p:spPr>
            <a:xfrm>
              <a:off x="9816478" y="3389243"/>
              <a:ext cx="457200" cy="45720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sp>
        <p:nvSpPr>
          <p:cNvPr id="21" name="Arrow: Right 20">
            <a:extLst>
              <a:ext uri="{FF2B5EF4-FFF2-40B4-BE49-F238E27FC236}">
                <a16:creationId xmlns:a16="http://schemas.microsoft.com/office/drawing/2014/main" id="{B7C0BB86-EBE1-4E36-9D23-BCE1DD0C9B42}"/>
              </a:ext>
            </a:extLst>
          </p:cNvPr>
          <p:cNvSpPr/>
          <p:nvPr/>
        </p:nvSpPr>
        <p:spPr>
          <a:xfrm>
            <a:off x="4060411" y="3189607"/>
            <a:ext cx="1562794" cy="42498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scale factor 3</a:t>
            </a:r>
          </a:p>
        </p:txBody>
      </p:sp>
      <p:grpSp>
        <p:nvGrpSpPr>
          <p:cNvPr id="100" name="Group 99">
            <a:extLst>
              <a:ext uri="{FF2B5EF4-FFF2-40B4-BE49-F238E27FC236}">
                <a16:creationId xmlns:a16="http://schemas.microsoft.com/office/drawing/2014/main" id="{D315DDFA-69B8-49EC-B1C4-5EC91F7792F6}"/>
              </a:ext>
            </a:extLst>
          </p:cNvPr>
          <p:cNvGrpSpPr/>
          <p:nvPr/>
        </p:nvGrpSpPr>
        <p:grpSpPr>
          <a:xfrm>
            <a:off x="5961948" y="2270530"/>
            <a:ext cx="2263136" cy="2263140"/>
            <a:chOff x="5355119" y="3227012"/>
            <a:chExt cx="2263136" cy="2263140"/>
          </a:xfrm>
        </p:grpSpPr>
        <p:grpSp>
          <p:nvGrpSpPr>
            <p:cNvPr id="43" name="Group 42">
              <a:extLst>
                <a:ext uri="{FF2B5EF4-FFF2-40B4-BE49-F238E27FC236}">
                  <a16:creationId xmlns:a16="http://schemas.microsoft.com/office/drawing/2014/main" id="{9AB4B106-B360-4C09-9381-99552B4B2895}"/>
                </a:ext>
              </a:extLst>
            </p:cNvPr>
            <p:cNvGrpSpPr/>
            <p:nvPr/>
          </p:nvGrpSpPr>
          <p:grpSpPr>
            <a:xfrm>
              <a:off x="5355119" y="3981393"/>
              <a:ext cx="754380" cy="754381"/>
              <a:chOff x="4200689" y="4982439"/>
              <a:chExt cx="754380" cy="754381"/>
            </a:xfrm>
          </p:grpSpPr>
          <p:sp>
            <p:nvSpPr>
              <p:cNvPr id="14" name="Rectangle 13">
                <a:extLst>
                  <a:ext uri="{FF2B5EF4-FFF2-40B4-BE49-F238E27FC236}">
                    <a16:creationId xmlns:a16="http://schemas.microsoft.com/office/drawing/2014/main" id="{FCB9F950-C409-40AC-96E3-F45EB570773F}"/>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5" name="Rectangle 14">
                <a:extLst>
                  <a:ext uri="{FF2B5EF4-FFF2-40B4-BE49-F238E27FC236}">
                    <a16:creationId xmlns:a16="http://schemas.microsoft.com/office/drawing/2014/main" id="{1F5235D1-9F08-4FFB-9E70-C24CE24A426B}"/>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6" name="Rectangle 15">
                <a:extLst>
                  <a:ext uri="{FF2B5EF4-FFF2-40B4-BE49-F238E27FC236}">
                    <a16:creationId xmlns:a16="http://schemas.microsoft.com/office/drawing/2014/main" id="{B36D040D-C373-4EBA-B5A2-FBF43DB72A89}"/>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7" name="Rectangle 16">
                <a:extLst>
                  <a:ext uri="{FF2B5EF4-FFF2-40B4-BE49-F238E27FC236}">
                    <a16:creationId xmlns:a16="http://schemas.microsoft.com/office/drawing/2014/main" id="{FCE1B9E9-82E0-4A15-9F5F-8F75442B1E91}"/>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8" name="Rectangle 17">
                <a:extLst>
                  <a:ext uri="{FF2B5EF4-FFF2-40B4-BE49-F238E27FC236}">
                    <a16:creationId xmlns:a16="http://schemas.microsoft.com/office/drawing/2014/main" id="{BFF5152C-1BF5-4CF2-92A4-E11B54506A47}"/>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19" name="Rectangle 18">
                <a:extLst>
                  <a:ext uri="{FF2B5EF4-FFF2-40B4-BE49-F238E27FC236}">
                    <a16:creationId xmlns:a16="http://schemas.microsoft.com/office/drawing/2014/main" id="{6772C4EA-E49D-4FFA-A775-581E51860A5B}"/>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29" name="Rectangle 28">
                <a:extLst>
                  <a:ext uri="{FF2B5EF4-FFF2-40B4-BE49-F238E27FC236}">
                    <a16:creationId xmlns:a16="http://schemas.microsoft.com/office/drawing/2014/main" id="{802AF4EC-1645-49D7-9021-F36248A5CB6D}"/>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30" name="Rectangle 29">
                <a:extLst>
                  <a:ext uri="{FF2B5EF4-FFF2-40B4-BE49-F238E27FC236}">
                    <a16:creationId xmlns:a16="http://schemas.microsoft.com/office/drawing/2014/main" id="{645E77E4-91BD-409A-8104-B244F0D036A8}"/>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31" name="Rectangle 30">
                <a:extLst>
                  <a:ext uri="{FF2B5EF4-FFF2-40B4-BE49-F238E27FC236}">
                    <a16:creationId xmlns:a16="http://schemas.microsoft.com/office/drawing/2014/main" id="{FEDA0544-C560-4E93-A4F3-F52D10FD9735}"/>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2" name="Rectangle 41">
                <a:extLst>
                  <a:ext uri="{FF2B5EF4-FFF2-40B4-BE49-F238E27FC236}">
                    <a16:creationId xmlns:a16="http://schemas.microsoft.com/office/drawing/2014/main" id="{D9C67403-6205-4EB2-93CD-40E620ED9020}"/>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44" name="Group 43">
              <a:extLst>
                <a:ext uri="{FF2B5EF4-FFF2-40B4-BE49-F238E27FC236}">
                  <a16:creationId xmlns:a16="http://schemas.microsoft.com/office/drawing/2014/main" id="{CBB0F795-72F7-4BBC-835D-CE9994131DA9}"/>
                </a:ext>
              </a:extLst>
            </p:cNvPr>
            <p:cNvGrpSpPr/>
            <p:nvPr/>
          </p:nvGrpSpPr>
          <p:grpSpPr>
            <a:xfrm>
              <a:off x="6109498" y="3981393"/>
              <a:ext cx="754380" cy="754381"/>
              <a:chOff x="4200689" y="4982439"/>
              <a:chExt cx="754380" cy="754381"/>
            </a:xfrm>
          </p:grpSpPr>
          <p:sp>
            <p:nvSpPr>
              <p:cNvPr id="45" name="Rectangle 44">
                <a:extLst>
                  <a:ext uri="{FF2B5EF4-FFF2-40B4-BE49-F238E27FC236}">
                    <a16:creationId xmlns:a16="http://schemas.microsoft.com/office/drawing/2014/main" id="{951BF903-97D0-4A61-BB18-DD4F3B421654}"/>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6" name="Rectangle 45">
                <a:extLst>
                  <a:ext uri="{FF2B5EF4-FFF2-40B4-BE49-F238E27FC236}">
                    <a16:creationId xmlns:a16="http://schemas.microsoft.com/office/drawing/2014/main" id="{C26A46E3-B2D1-466F-BB9F-04496387D4FD}"/>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7" name="Rectangle 46">
                <a:extLst>
                  <a:ext uri="{FF2B5EF4-FFF2-40B4-BE49-F238E27FC236}">
                    <a16:creationId xmlns:a16="http://schemas.microsoft.com/office/drawing/2014/main" id="{096AC979-CC70-4964-B807-E8F3A2B6C39F}"/>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8" name="Rectangle 47">
                <a:extLst>
                  <a:ext uri="{FF2B5EF4-FFF2-40B4-BE49-F238E27FC236}">
                    <a16:creationId xmlns:a16="http://schemas.microsoft.com/office/drawing/2014/main" id="{10DA7D8B-7E98-4433-A291-0082073014B0}"/>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49" name="Rectangle 48">
                <a:extLst>
                  <a:ext uri="{FF2B5EF4-FFF2-40B4-BE49-F238E27FC236}">
                    <a16:creationId xmlns:a16="http://schemas.microsoft.com/office/drawing/2014/main" id="{9A2B48E3-6FE1-44E3-8BC3-43A57080D255}"/>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0" name="Rectangle 49">
                <a:extLst>
                  <a:ext uri="{FF2B5EF4-FFF2-40B4-BE49-F238E27FC236}">
                    <a16:creationId xmlns:a16="http://schemas.microsoft.com/office/drawing/2014/main" id="{68F9B14C-CAA1-484C-843E-5A7503A67FBF}"/>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1" name="Rectangle 50">
                <a:extLst>
                  <a:ext uri="{FF2B5EF4-FFF2-40B4-BE49-F238E27FC236}">
                    <a16:creationId xmlns:a16="http://schemas.microsoft.com/office/drawing/2014/main" id="{00792636-1F67-4D1D-BBA2-1FDEF353FDAB}"/>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2" name="Rectangle 51">
                <a:extLst>
                  <a:ext uri="{FF2B5EF4-FFF2-40B4-BE49-F238E27FC236}">
                    <a16:creationId xmlns:a16="http://schemas.microsoft.com/office/drawing/2014/main" id="{637B09F4-A33C-411F-B366-C0B09E260453}"/>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3" name="Rectangle 52">
                <a:extLst>
                  <a:ext uri="{FF2B5EF4-FFF2-40B4-BE49-F238E27FC236}">
                    <a16:creationId xmlns:a16="http://schemas.microsoft.com/office/drawing/2014/main" id="{A2B1DBC8-FB8C-4E31-8C7F-BEF53D6C591F}"/>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4" name="Rectangle 53">
                <a:extLst>
                  <a:ext uri="{FF2B5EF4-FFF2-40B4-BE49-F238E27FC236}">
                    <a16:creationId xmlns:a16="http://schemas.microsoft.com/office/drawing/2014/main" id="{923B5978-8A9E-414D-B40E-06FFAA846617}"/>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55" name="Group 54">
              <a:extLst>
                <a:ext uri="{FF2B5EF4-FFF2-40B4-BE49-F238E27FC236}">
                  <a16:creationId xmlns:a16="http://schemas.microsoft.com/office/drawing/2014/main" id="{D60701DA-FE62-4131-9CEC-F316139A9AEA}"/>
                </a:ext>
              </a:extLst>
            </p:cNvPr>
            <p:cNvGrpSpPr/>
            <p:nvPr/>
          </p:nvGrpSpPr>
          <p:grpSpPr>
            <a:xfrm>
              <a:off x="6109497" y="3227013"/>
              <a:ext cx="754380" cy="754381"/>
              <a:chOff x="4200689" y="4982439"/>
              <a:chExt cx="754380" cy="754381"/>
            </a:xfrm>
          </p:grpSpPr>
          <p:sp>
            <p:nvSpPr>
              <p:cNvPr id="56" name="Rectangle 55">
                <a:extLst>
                  <a:ext uri="{FF2B5EF4-FFF2-40B4-BE49-F238E27FC236}">
                    <a16:creationId xmlns:a16="http://schemas.microsoft.com/office/drawing/2014/main" id="{7C3979CB-4AB8-42BE-B570-2AE9A0C4F727}"/>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7" name="Rectangle 56">
                <a:extLst>
                  <a:ext uri="{FF2B5EF4-FFF2-40B4-BE49-F238E27FC236}">
                    <a16:creationId xmlns:a16="http://schemas.microsoft.com/office/drawing/2014/main" id="{298C7270-A276-4B07-AE8D-FD94CFB2C273}"/>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8" name="Rectangle 57">
                <a:extLst>
                  <a:ext uri="{FF2B5EF4-FFF2-40B4-BE49-F238E27FC236}">
                    <a16:creationId xmlns:a16="http://schemas.microsoft.com/office/drawing/2014/main" id="{33592F51-0F8D-40CB-9EC6-E2D53ECCD79B}"/>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59" name="Rectangle 58">
                <a:extLst>
                  <a:ext uri="{FF2B5EF4-FFF2-40B4-BE49-F238E27FC236}">
                    <a16:creationId xmlns:a16="http://schemas.microsoft.com/office/drawing/2014/main" id="{AD02A057-D131-453E-86FD-24037F134FB1}"/>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0" name="Rectangle 59">
                <a:extLst>
                  <a:ext uri="{FF2B5EF4-FFF2-40B4-BE49-F238E27FC236}">
                    <a16:creationId xmlns:a16="http://schemas.microsoft.com/office/drawing/2014/main" id="{891A78FC-26B6-4B28-959F-1DEA74C2DED2}"/>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1" name="Rectangle 60">
                <a:extLst>
                  <a:ext uri="{FF2B5EF4-FFF2-40B4-BE49-F238E27FC236}">
                    <a16:creationId xmlns:a16="http://schemas.microsoft.com/office/drawing/2014/main" id="{4CDB5C92-F452-4DBA-B5D3-CE18FE75A031}"/>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2" name="Rectangle 61">
                <a:extLst>
                  <a:ext uri="{FF2B5EF4-FFF2-40B4-BE49-F238E27FC236}">
                    <a16:creationId xmlns:a16="http://schemas.microsoft.com/office/drawing/2014/main" id="{658EA084-5EED-4C7B-9D0F-21F763382912}"/>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3" name="Rectangle 62">
                <a:extLst>
                  <a:ext uri="{FF2B5EF4-FFF2-40B4-BE49-F238E27FC236}">
                    <a16:creationId xmlns:a16="http://schemas.microsoft.com/office/drawing/2014/main" id="{BD4BC969-44FF-4B7C-8AEF-F2C08260CCE3}"/>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4" name="Rectangle 63">
                <a:extLst>
                  <a:ext uri="{FF2B5EF4-FFF2-40B4-BE49-F238E27FC236}">
                    <a16:creationId xmlns:a16="http://schemas.microsoft.com/office/drawing/2014/main" id="{D6A18DA8-4F2D-42EB-9692-5C733AD39DF7}"/>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5" name="Rectangle 64">
                <a:extLst>
                  <a:ext uri="{FF2B5EF4-FFF2-40B4-BE49-F238E27FC236}">
                    <a16:creationId xmlns:a16="http://schemas.microsoft.com/office/drawing/2014/main" id="{EB8AE7E3-D33D-442C-A282-5761E17BB825}"/>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66" name="Group 65">
              <a:extLst>
                <a:ext uri="{FF2B5EF4-FFF2-40B4-BE49-F238E27FC236}">
                  <a16:creationId xmlns:a16="http://schemas.microsoft.com/office/drawing/2014/main" id="{498D2759-7354-4406-8BF4-BFE0CE4181DD}"/>
                </a:ext>
              </a:extLst>
            </p:cNvPr>
            <p:cNvGrpSpPr/>
            <p:nvPr/>
          </p:nvGrpSpPr>
          <p:grpSpPr>
            <a:xfrm>
              <a:off x="6863875" y="3981392"/>
              <a:ext cx="754380" cy="754381"/>
              <a:chOff x="4200689" y="4982439"/>
              <a:chExt cx="754380" cy="754381"/>
            </a:xfrm>
          </p:grpSpPr>
          <p:sp>
            <p:nvSpPr>
              <p:cNvPr id="67" name="Rectangle 66">
                <a:extLst>
                  <a:ext uri="{FF2B5EF4-FFF2-40B4-BE49-F238E27FC236}">
                    <a16:creationId xmlns:a16="http://schemas.microsoft.com/office/drawing/2014/main" id="{57AE6CCD-2285-4C07-9DA5-618B10324F45}"/>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8" name="Rectangle 67">
                <a:extLst>
                  <a:ext uri="{FF2B5EF4-FFF2-40B4-BE49-F238E27FC236}">
                    <a16:creationId xmlns:a16="http://schemas.microsoft.com/office/drawing/2014/main" id="{800B1E25-3184-406E-A240-943A4AA2838A}"/>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69" name="Rectangle 68">
                <a:extLst>
                  <a:ext uri="{FF2B5EF4-FFF2-40B4-BE49-F238E27FC236}">
                    <a16:creationId xmlns:a16="http://schemas.microsoft.com/office/drawing/2014/main" id="{3B3F10AB-5550-43CE-9136-29E8A49CD40A}"/>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0" name="Rectangle 69">
                <a:extLst>
                  <a:ext uri="{FF2B5EF4-FFF2-40B4-BE49-F238E27FC236}">
                    <a16:creationId xmlns:a16="http://schemas.microsoft.com/office/drawing/2014/main" id="{A795FA3B-D1BC-4FD8-B6C6-EAEE7175526B}"/>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1" name="Rectangle 70">
                <a:extLst>
                  <a:ext uri="{FF2B5EF4-FFF2-40B4-BE49-F238E27FC236}">
                    <a16:creationId xmlns:a16="http://schemas.microsoft.com/office/drawing/2014/main" id="{5943FF83-F0ED-4E29-8140-B575A43C3E9F}"/>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2" name="Rectangle 71">
                <a:extLst>
                  <a:ext uri="{FF2B5EF4-FFF2-40B4-BE49-F238E27FC236}">
                    <a16:creationId xmlns:a16="http://schemas.microsoft.com/office/drawing/2014/main" id="{9796B1E4-B0B8-4C85-AD8C-3224D4D5FCB2}"/>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3" name="Rectangle 72">
                <a:extLst>
                  <a:ext uri="{FF2B5EF4-FFF2-40B4-BE49-F238E27FC236}">
                    <a16:creationId xmlns:a16="http://schemas.microsoft.com/office/drawing/2014/main" id="{CE4EA4C5-D132-47CE-8FE3-D9F3C12636DE}"/>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4" name="Rectangle 73">
                <a:extLst>
                  <a:ext uri="{FF2B5EF4-FFF2-40B4-BE49-F238E27FC236}">
                    <a16:creationId xmlns:a16="http://schemas.microsoft.com/office/drawing/2014/main" id="{A99AD7D9-01E2-403E-9406-6144FD1788CE}"/>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5" name="Rectangle 74">
                <a:extLst>
                  <a:ext uri="{FF2B5EF4-FFF2-40B4-BE49-F238E27FC236}">
                    <a16:creationId xmlns:a16="http://schemas.microsoft.com/office/drawing/2014/main" id="{B6564BC2-4722-443D-9491-1B77A707159A}"/>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6" name="Rectangle 75">
                <a:extLst>
                  <a:ext uri="{FF2B5EF4-FFF2-40B4-BE49-F238E27FC236}">
                    <a16:creationId xmlns:a16="http://schemas.microsoft.com/office/drawing/2014/main" id="{25C705AD-D05B-4374-883C-4447CD9EDF4A}"/>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77" name="Group 76">
              <a:extLst>
                <a:ext uri="{FF2B5EF4-FFF2-40B4-BE49-F238E27FC236}">
                  <a16:creationId xmlns:a16="http://schemas.microsoft.com/office/drawing/2014/main" id="{665F433D-5FC6-4FA7-B1A2-BDFB7628D93E}"/>
                </a:ext>
              </a:extLst>
            </p:cNvPr>
            <p:cNvGrpSpPr/>
            <p:nvPr/>
          </p:nvGrpSpPr>
          <p:grpSpPr>
            <a:xfrm>
              <a:off x="6863874" y="3227012"/>
              <a:ext cx="754380" cy="754381"/>
              <a:chOff x="4200689" y="4982439"/>
              <a:chExt cx="754380" cy="754381"/>
            </a:xfrm>
          </p:grpSpPr>
          <p:sp>
            <p:nvSpPr>
              <p:cNvPr id="78" name="Rectangle 77">
                <a:extLst>
                  <a:ext uri="{FF2B5EF4-FFF2-40B4-BE49-F238E27FC236}">
                    <a16:creationId xmlns:a16="http://schemas.microsoft.com/office/drawing/2014/main" id="{2D88E530-B4D9-4C56-B1D1-3ED5377B4144}"/>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79" name="Rectangle 78">
                <a:extLst>
                  <a:ext uri="{FF2B5EF4-FFF2-40B4-BE49-F238E27FC236}">
                    <a16:creationId xmlns:a16="http://schemas.microsoft.com/office/drawing/2014/main" id="{4AD5A5F4-5F47-4B75-98AF-4CAC8D50528A}"/>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0" name="Rectangle 79">
                <a:extLst>
                  <a:ext uri="{FF2B5EF4-FFF2-40B4-BE49-F238E27FC236}">
                    <a16:creationId xmlns:a16="http://schemas.microsoft.com/office/drawing/2014/main" id="{3D49997D-2BB5-4D78-8F47-710049F94FDA}"/>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1" name="Rectangle 80">
                <a:extLst>
                  <a:ext uri="{FF2B5EF4-FFF2-40B4-BE49-F238E27FC236}">
                    <a16:creationId xmlns:a16="http://schemas.microsoft.com/office/drawing/2014/main" id="{F8AA42AF-24D2-4FBB-BAF5-D259F89F53A1}"/>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2" name="Rectangle 81">
                <a:extLst>
                  <a:ext uri="{FF2B5EF4-FFF2-40B4-BE49-F238E27FC236}">
                    <a16:creationId xmlns:a16="http://schemas.microsoft.com/office/drawing/2014/main" id="{57ABE609-481F-4E72-AB2B-19752ECF2AD9}"/>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3" name="Rectangle 82">
                <a:extLst>
                  <a:ext uri="{FF2B5EF4-FFF2-40B4-BE49-F238E27FC236}">
                    <a16:creationId xmlns:a16="http://schemas.microsoft.com/office/drawing/2014/main" id="{04D3579C-CA22-4A20-8C47-BC6333CA95E9}"/>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4" name="Rectangle 83">
                <a:extLst>
                  <a:ext uri="{FF2B5EF4-FFF2-40B4-BE49-F238E27FC236}">
                    <a16:creationId xmlns:a16="http://schemas.microsoft.com/office/drawing/2014/main" id="{374E9AB6-5EFF-484F-9CDD-27628A68C14D}"/>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5" name="Rectangle 84">
                <a:extLst>
                  <a:ext uri="{FF2B5EF4-FFF2-40B4-BE49-F238E27FC236}">
                    <a16:creationId xmlns:a16="http://schemas.microsoft.com/office/drawing/2014/main" id="{EADDD56D-79FE-4B48-A0E7-5874D8708553}"/>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6" name="Rectangle 85">
                <a:extLst>
                  <a:ext uri="{FF2B5EF4-FFF2-40B4-BE49-F238E27FC236}">
                    <a16:creationId xmlns:a16="http://schemas.microsoft.com/office/drawing/2014/main" id="{A1C41177-5627-4C94-9275-3B72D9CFAEE9}"/>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87" name="Rectangle 86">
                <a:extLst>
                  <a:ext uri="{FF2B5EF4-FFF2-40B4-BE49-F238E27FC236}">
                    <a16:creationId xmlns:a16="http://schemas.microsoft.com/office/drawing/2014/main" id="{D8A90FB5-F54E-4313-9684-DD9347F8BEF5}"/>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nvGrpSpPr>
            <p:cNvPr id="88" name="Group 87">
              <a:extLst>
                <a:ext uri="{FF2B5EF4-FFF2-40B4-BE49-F238E27FC236}">
                  <a16:creationId xmlns:a16="http://schemas.microsoft.com/office/drawing/2014/main" id="{43D3051E-43C7-4DDC-B992-017A2E3116FC}"/>
                </a:ext>
              </a:extLst>
            </p:cNvPr>
            <p:cNvGrpSpPr/>
            <p:nvPr/>
          </p:nvGrpSpPr>
          <p:grpSpPr>
            <a:xfrm>
              <a:off x="6863873" y="4735771"/>
              <a:ext cx="754380" cy="754381"/>
              <a:chOff x="4200689" y="4982439"/>
              <a:chExt cx="754380" cy="754381"/>
            </a:xfrm>
          </p:grpSpPr>
          <p:sp>
            <p:nvSpPr>
              <p:cNvPr id="89" name="Rectangle 88">
                <a:extLst>
                  <a:ext uri="{FF2B5EF4-FFF2-40B4-BE49-F238E27FC236}">
                    <a16:creationId xmlns:a16="http://schemas.microsoft.com/office/drawing/2014/main" id="{82ED2F93-AF94-4782-88D5-5A3DC4C365AE}"/>
                  </a:ext>
                </a:extLst>
              </p:cNvPr>
              <p:cNvSpPr/>
              <p:nvPr/>
            </p:nvSpPr>
            <p:spPr>
              <a:xfrm>
                <a:off x="420069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0" name="Rectangle 89">
                <a:extLst>
                  <a:ext uri="{FF2B5EF4-FFF2-40B4-BE49-F238E27FC236}">
                    <a16:creationId xmlns:a16="http://schemas.microsoft.com/office/drawing/2014/main" id="{295678EE-A463-4676-A3E3-88E0A5E5A950}"/>
                  </a:ext>
                </a:extLst>
              </p:cNvPr>
              <p:cNvSpPr/>
              <p:nvPr/>
            </p:nvSpPr>
            <p:spPr>
              <a:xfrm>
                <a:off x="445215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1" name="Rectangle 90">
                <a:extLst>
                  <a:ext uri="{FF2B5EF4-FFF2-40B4-BE49-F238E27FC236}">
                    <a16:creationId xmlns:a16="http://schemas.microsoft.com/office/drawing/2014/main" id="{E78150AD-2B46-40B0-A593-2E8CEA7F3C85}"/>
                  </a:ext>
                </a:extLst>
              </p:cNvPr>
              <p:cNvSpPr/>
              <p:nvPr/>
            </p:nvSpPr>
            <p:spPr>
              <a:xfrm>
                <a:off x="4452150"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2" name="Rectangle 91">
                <a:extLst>
                  <a:ext uri="{FF2B5EF4-FFF2-40B4-BE49-F238E27FC236}">
                    <a16:creationId xmlns:a16="http://schemas.microsoft.com/office/drawing/2014/main" id="{53B3A58B-0777-40B5-9818-E30BA53C0A98}"/>
                  </a:ext>
                </a:extLst>
              </p:cNvPr>
              <p:cNvSpPr/>
              <p:nvPr/>
            </p:nvSpPr>
            <p:spPr>
              <a:xfrm>
                <a:off x="4703609"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3" name="Rectangle 92">
                <a:extLst>
                  <a:ext uri="{FF2B5EF4-FFF2-40B4-BE49-F238E27FC236}">
                    <a16:creationId xmlns:a16="http://schemas.microsoft.com/office/drawing/2014/main" id="{E422D371-DD9A-49A9-93DA-AD67B898CD19}"/>
                  </a:ext>
                </a:extLst>
              </p:cNvPr>
              <p:cNvSpPr/>
              <p:nvPr/>
            </p:nvSpPr>
            <p:spPr>
              <a:xfrm>
                <a:off x="4703609" y="523390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4" name="Rectangle 93">
                <a:extLst>
                  <a:ext uri="{FF2B5EF4-FFF2-40B4-BE49-F238E27FC236}">
                    <a16:creationId xmlns:a16="http://schemas.microsoft.com/office/drawing/2014/main" id="{C052D3C1-3A6D-4A25-A9D7-4774B99E9DAB}"/>
                  </a:ext>
                </a:extLst>
              </p:cNvPr>
              <p:cNvSpPr/>
              <p:nvPr/>
            </p:nvSpPr>
            <p:spPr>
              <a:xfrm>
                <a:off x="4703609"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5" name="Rectangle 94">
                <a:extLst>
                  <a:ext uri="{FF2B5EF4-FFF2-40B4-BE49-F238E27FC236}">
                    <a16:creationId xmlns:a16="http://schemas.microsoft.com/office/drawing/2014/main" id="{5011AED3-8E3B-4C2E-9F22-85A2327A8FA9}"/>
                  </a:ext>
                </a:extLst>
              </p:cNvPr>
              <p:cNvSpPr/>
              <p:nvPr/>
            </p:nvSpPr>
            <p:spPr>
              <a:xfrm>
                <a:off x="4452150" y="5485359"/>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6" name="Rectangle 95">
                <a:extLst>
                  <a:ext uri="{FF2B5EF4-FFF2-40B4-BE49-F238E27FC236}">
                    <a16:creationId xmlns:a16="http://schemas.microsoft.com/office/drawing/2014/main" id="{32BB31D8-C72D-45A8-93F6-4C8864D17139}"/>
                  </a:ext>
                </a:extLst>
              </p:cNvPr>
              <p:cNvSpPr/>
              <p:nvPr/>
            </p:nvSpPr>
            <p:spPr>
              <a:xfrm>
                <a:off x="4200690" y="5485360"/>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7" name="Rectangle 96">
                <a:extLst>
                  <a:ext uri="{FF2B5EF4-FFF2-40B4-BE49-F238E27FC236}">
                    <a16:creationId xmlns:a16="http://schemas.microsoft.com/office/drawing/2014/main" id="{D3676360-76D3-495A-B7FA-9359249A202C}"/>
                  </a:ext>
                </a:extLst>
              </p:cNvPr>
              <p:cNvSpPr/>
              <p:nvPr/>
            </p:nvSpPr>
            <p:spPr>
              <a:xfrm>
                <a:off x="4200690" y="4982441"/>
                <a:ext cx="251460" cy="25146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sp>
            <p:nvSpPr>
              <p:cNvPr id="98" name="Rectangle 97">
                <a:extLst>
                  <a:ext uri="{FF2B5EF4-FFF2-40B4-BE49-F238E27FC236}">
                    <a16:creationId xmlns:a16="http://schemas.microsoft.com/office/drawing/2014/main" id="{328ACB76-A05A-407B-BC21-8F517D22F4C8}"/>
                  </a:ext>
                </a:extLst>
              </p:cNvPr>
              <p:cNvSpPr/>
              <p:nvPr/>
            </p:nvSpPr>
            <p:spPr>
              <a:xfrm>
                <a:off x="4200689" y="4982439"/>
                <a:ext cx="754379" cy="754379"/>
              </a:xfrm>
              <a:prstGeom prst="rect">
                <a:avLst/>
              </a:prstGeom>
              <a:noFill/>
              <a:ln w="28575">
                <a:solidFill>
                  <a:schemeClr val="tx1"/>
                </a:solidFill>
              </a:ln>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dirty="0"/>
              </a:p>
            </p:txBody>
          </p:sp>
        </p:grpSp>
      </p:grpSp>
      <p:sp>
        <p:nvSpPr>
          <p:cNvPr id="101" name="Rectangle: Rounded Corners 100">
            <a:extLst>
              <a:ext uri="{FF2B5EF4-FFF2-40B4-BE49-F238E27FC236}">
                <a16:creationId xmlns:a16="http://schemas.microsoft.com/office/drawing/2014/main" id="{0D0B5FFC-8AEF-4276-ABE6-1ABE4211909F}"/>
              </a:ext>
            </a:extLst>
          </p:cNvPr>
          <p:cNvSpPr/>
          <p:nvPr/>
        </p:nvSpPr>
        <p:spPr>
          <a:xfrm>
            <a:off x="1254482" y="3773414"/>
            <a:ext cx="4367822" cy="223896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Theorem</a:t>
            </a:r>
            <a:r>
              <a:rPr lang="en-US" sz="2000" dirty="0"/>
              <a:t>: For any shape </a:t>
            </a:r>
            <a:r>
              <a:rPr lang="en-US" sz="2000" i="1" dirty="0"/>
              <a:t>S</a:t>
            </a:r>
            <a:r>
              <a:rPr lang="en-US" sz="2000" dirty="0"/>
              <a:t>, there is a constant </a:t>
            </a:r>
            <a:r>
              <a:rPr lang="en-US" sz="2000" i="1" dirty="0"/>
              <a:t>c</a:t>
            </a:r>
            <a:r>
              <a:rPr lang="en-US" sz="2000" dirty="0"/>
              <a:t> so that </a:t>
            </a:r>
            <a:r>
              <a:rPr lang="en-US" sz="2000" i="1" dirty="0"/>
              <a:t>S</a:t>
            </a:r>
            <a:r>
              <a:rPr lang="en-US" sz="2000" i="1" baseline="30000" dirty="0"/>
              <a:t>c</a:t>
            </a:r>
            <a:r>
              <a:rPr lang="en-US" sz="2000" dirty="0"/>
              <a:t> can be self-assembled with </a:t>
            </a:r>
            <a:r>
              <a:rPr lang="en-US" sz="2000" i="1" dirty="0"/>
              <a:t>O</a:t>
            </a:r>
            <a:r>
              <a:rPr lang="en-US" sz="2000" dirty="0"/>
              <a:t>(</a:t>
            </a:r>
            <a:r>
              <a:rPr lang="en-US" sz="2000" i="1" dirty="0"/>
              <a:t>k</a:t>
            </a:r>
            <a:r>
              <a:rPr lang="en-US" sz="2000" dirty="0"/>
              <a:t> / log </a:t>
            </a:r>
            <a:r>
              <a:rPr lang="en-US" sz="2000" i="1" dirty="0"/>
              <a:t>k</a:t>
            </a:r>
            <a:r>
              <a:rPr lang="en-US" sz="2000" dirty="0"/>
              <a:t>) tile types, where </a:t>
            </a:r>
            <a:r>
              <a:rPr lang="en-US" sz="2000" i="1" dirty="0"/>
              <a:t>k</a:t>
            </a:r>
            <a:r>
              <a:rPr lang="en-US" sz="2000" dirty="0"/>
              <a:t> is the length in bits of the </a:t>
            </a:r>
            <a:r>
              <a:rPr lang="en-US" sz="2000" dirty="0">
                <a:solidFill>
                  <a:schemeClr val="tx1"/>
                </a:solidFill>
              </a:rPr>
              <a:t>shortest program (input to a universal Turing machine) that, on input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indicates whether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a:t>
            </a:r>
            <a:r>
              <a:rPr lang="en-US" sz="2000" b="0" i="0" dirty="0">
                <a:solidFill>
                  <a:schemeClr val="tx1"/>
                </a:solidFill>
                <a:effectLst/>
              </a:rPr>
              <a:t>∈</a:t>
            </a:r>
            <a:r>
              <a:rPr lang="en-US" sz="2000" dirty="0">
                <a:solidFill>
                  <a:schemeClr val="tx1"/>
                </a:solidFill>
              </a:rPr>
              <a:t> </a:t>
            </a:r>
            <a:r>
              <a:rPr lang="en-US" sz="2000" i="1" dirty="0">
                <a:solidFill>
                  <a:schemeClr val="tx1"/>
                </a:solidFill>
              </a:rPr>
              <a:t>S</a:t>
            </a:r>
            <a:r>
              <a:rPr lang="en-US" sz="2000" dirty="0">
                <a:solidFill>
                  <a:schemeClr val="tx1"/>
                </a:solidFill>
              </a:rPr>
              <a:t>.</a:t>
            </a:r>
          </a:p>
        </p:txBody>
      </p:sp>
      <p:sp>
        <p:nvSpPr>
          <p:cNvPr id="103" name="TextBox 102">
            <a:extLst>
              <a:ext uri="{FF2B5EF4-FFF2-40B4-BE49-F238E27FC236}">
                <a16:creationId xmlns:a16="http://schemas.microsoft.com/office/drawing/2014/main" id="{6A15D4CD-DFF8-40E9-8E73-6EBE1674ABFD}"/>
              </a:ext>
            </a:extLst>
          </p:cNvPr>
          <p:cNvSpPr txBox="1"/>
          <p:nvPr/>
        </p:nvSpPr>
        <p:spPr>
          <a:xfrm>
            <a:off x="3066004" y="2262940"/>
            <a:ext cx="476583" cy="523220"/>
          </a:xfrm>
          <a:prstGeom prst="rect">
            <a:avLst/>
          </a:prstGeom>
          <a:noFill/>
        </p:spPr>
        <p:txBody>
          <a:bodyPr wrap="square">
            <a:spAutoFit/>
          </a:bodyPr>
          <a:lstStyle/>
          <a:p>
            <a:r>
              <a:rPr lang="en-US" sz="2800" i="1" dirty="0"/>
              <a:t>S</a:t>
            </a:r>
            <a:endParaRPr lang="en-US" sz="2800" dirty="0"/>
          </a:p>
        </p:txBody>
      </p:sp>
      <p:sp>
        <p:nvSpPr>
          <p:cNvPr id="104" name="TextBox 103">
            <a:extLst>
              <a:ext uri="{FF2B5EF4-FFF2-40B4-BE49-F238E27FC236}">
                <a16:creationId xmlns:a16="http://schemas.microsoft.com/office/drawing/2014/main" id="{3BB54EDB-2BC9-4E61-AD6F-A3F2D75917D7}"/>
              </a:ext>
            </a:extLst>
          </p:cNvPr>
          <p:cNvSpPr txBox="1"/>
          <p:nvPr/>
        </p:nvSpPr>
        <p:spPr>
          <a:xfrm>
            <a:off x="6012702" y="2240080"/>
            <a:ext cx="652870" cy="523220"/>
          </a:xfrm>
          <a:prstGeom prst="rect">
            <a:avLst/>
          </a:prstGeom>
          <a:noFill/>
        </p:spPr>
        <p:txBody>
          <a:bodyPr wrap="square">
            <a:spAutoFit/>
          </a:bodyPr>
          <a:lstStyle/>
          <a:p>
            <a:r>
              <a:rPr lang="en-US" sz="2800" i="1" dirty="0"/>
              <a:t>S</a:t>
            </a:r>
            <a:r>
              <a:rPr lang="en-US" sz="2800" baseline="30000" dirty="0"/>
              <a:t>3</a:t>
            </a:r>
          </a:p>
        </p:txBody>
      </p:sp>
      <p:grpSp>
        <p:nvGrpSpPr>
          <p:cNvPr id="25" name="Group 24">
            <a:extLst>
              <a:ext uri="{FF2B5EF4-FFF2-40B4-BE49-F238E27FC236}">
                <a16:creationId xmlns:a16="http://schemas.microsoft.com/office/drawing/2014/main" id="{433B5465-C52E-42C7-B11D-9A758A6B8DEB}"/>
              </a:ext>
            </a:extLst>
          </p:cNvPr>
          <p:cNvGrpSpPr/>
          <p:nvPr/>
        </p:nvGrpSpPr>
        <p:grpSpPr>
          <a:xfrm>
            <a:off x="4247535" y="4722473"/>
            <a:ext cx="6525415" cy="1707057"/>
            <a:chOff x="4289212" y="5100154"/>
            <a:chExt cx="6525415" cy="1707057"/>
          </a:xfrm>
        </p:grpSpPr>
        <p:sp>
          <p:nvSpPr>
            <p:cNvPr id="99" name="Rectangle: Rounded Corners 98">
              <a:extLst>
                <a:ext uri="{FF2B5EF4-FFF2-40B4-BE49-F238E27FC236}">
                  <a16:creationId xmlns:a16="http://schemas.microsoft.com/office/drawing/2014/main" id="{325BDC5F-EAAB-49D9-8BA2-4BD63D99E358}"/>
                </a:ext>
              </a:extLst>
            </p:cNvPr>
            <p:cNvSpPr/>
            <p:nvPr/>
          </p:nvSpPr>
          <p:spPr>
            <a:xfrm>
              <a:off x="6213409" y="5419793"/>
              <a:ext cx="4601218" cy="13874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b="1" dirty="0"/>
                <a:t>Theorem</a:t>
              </a:r>
              <a:r>
                <a:rPr lang="en-US" dirty="0"/>
                <a:t> (that we won’t prove): This is optimal! No smaller tile system could self-assemble </a:t>
              </a:r>
              <a:r>
                <a:rPr lang="en-US" u="sng" dirty="0"/>
                <a:t>any</a:t>
              </a:r>
              <a:r>
                <a:rPr lang="en-US" dirty="0"/>
                <a:t> scaling of </a:t>
              </a:r>
              <a:r>
                <a:rPr lang="en-US" i="1" dirty="0"/>
                <a:t>S</a:t>
              </a:r>
              <a:r>
                <a:rPr lang="en-US" dirty="0"/>
                <a:t>. If one existed, we could turn it into a program with &lt; </a:t>
              </a:r>
              <a:r>
                <a:rPr lang="en-US" i="1" dirty="0"/>
                <a:t>k</a:t>
              </a:r>
              <a:r>
                <a:rPr lang="en-US" dirty="0"/>
                <a:t> bits “describing” </a:t>
              </a:r>
              <a:r>
                <a:rPr lang="en-US" i="1" dirty="0"/>
                <a:t>S</a:t>
              </a:r>
              <a:r>
                <a:rPr lang="en-US" dirty="0"/>
                <a:t> in this way. (</a:t>
              </a:r>
              <a:r>
                <a:rPr lang="en-US" i="1" dirty="0"/>
                <a:t>Why?</a:t>
              </a:r>
              <a:r>
                <a:rPr lang="en-US" dirty="0"/>
                <a:t>)</a:t>
              </a:r>
              <a:endParaRPr lang="en-US" dirty="0">
                <a:solidFill>
                  <a:schemeClr val="tx1"/>
                </a:solidFill>
              </a:endParaRPr>
            </a:p>
          </p:txBody>
        </p:sp>
        <p:cxnSp>
          <p:nvCxnSpPr>
            <p:cNvPr id="13" name="Straight Arrow Connector 12">
              <a:extLst>
                <a:ext uri="{FF2B5EF4-FFF2-40B4-BE49-F238E27FC236}">
                  <a16:creationId xmlns:a16="http://schemas.microsoft.com/office/drawing/2014/main" id="{007F6F3F-09EC-418A-9B8A-532B275EDDAD}"/>
                </a:ext>
              </a:extLst>
            </p:cNvPr>
            <p:cNvCxnSpPr>
              <a:cxnSpLocks/>
            </p:cNvCxnSpPr>
            <p:nvPr/>
          </p:nvCxnSpPr>
          <p:spPr>
            <a:xfrm flipH="1" flipV="1">
              <a:off x="4289212" y="5100154"/>
              <a:ext cx="1965874" cy="69742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2" name="Rectangle 101">
            <a:extLst>
              <a:ext uri="{FF2B5EF4-FFF2-40B4-BE49-F238E27FC236}">
                <a16:creationId xmlns:a16="http://schemas.microsoft.com/office/drawing/2014/main" id="{1B0004A2-89BB-4EB0-B1EA-AA7BCDD39746}"/>
              </a:ext>
            </a:extLst>
          </p:cNvPr>
          <p:cNvSpPr/>
          <p:nvPr/>
        </p:nvSpPr>
        <p:spPr>
          <a:xfrm>
            <a:off x="412995" y="6143431"/>
            <a:ext cx="5456863" cy="584775"/>
          </a:xfrm>
          <a:prstGeom prst="rect">
            <a:avLst/>
          </a:prstGeom>
        </p:spPr>
        <p:txBody>
          <a:bodyPr wrap="square">
            <a:spAutoFit/>
          </a:bodyPr>
          <a:lstStyle/>
          <a:p>
            <a:r>
              <a:rPr lang="en-US" sz="1600" dirty="0"/>
              <a:t>[</a:t>
            </a:r>
            <a:r>
              <a:rPr lang="en-US" sz="1600" i="1" dirty="0"/>
              <a:t>Complexity of Self-Assembled Shapes</a:t>
            </a:r>
            <a:r>
              <a:rPr lang="en-US" sz="1600" dirty="0"/>
              <a:t>. </a:t>
            </a:r>
            <a:r>
              <a:rPr lang="en-US" sz="1600" dirty="0" err="1"/>
              <a:t>Soloveichik</a:t>
            </a:r>
            <a:r>
              <a:rPr lang="en-US" sz="1600" dirty="0"/>
              <a:t> and </a:t>
            </a:r>
            <a:r>
              <a:rPr lang="en-US" sz="1600" dirty="0" err="1"/>
              <a:t>Winfree</a:t>
            </a:r>
            <a:r>
              <a:rPr lang="en-US" sz="1600" dirty="0"/>
              <a:t>, </a:t>
            </a:r>
            <a:r>
              <a:rPr lang="en-US" sz="1600" u="sng" dirty="0"/>
              <a:t>SIAM Journal on Computing</a:t>
            </a:r>
            <a:r>
              <a:rPr lang="en-US" sz="1600" dirty="0"/>
              <a:t> 2007]</a:t>
            </a:r>
          </a:p>
        </p:txBody>
      </p:sp>
    </p:spTree>
    <p:extLst>
      <p:ext uri="{BB962C8B-B14F-4D97-AF65-F5344CB8AC3E}">
        <p14:creationId xmlns:p14="http://schemas.microsoft.com/office/powerpoint/2010/main" val="77319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6499B3-78B9-4BFA-A02F-9260B48AD018}"/>
              </a:ext>
            </a:extLst>
          </p:cNvPr>
          <p:cNvPicPr>
            <a:picLocks noChangeAspect="1"/>
          </p:cNvPicPr>
          <p:nvPr/>
        </p:nvPicPr>
        <p:blipFill>
          <a:blip r:embed="rId2"/>
          <a:stretch>
            <a:fillRect/>
          </a:stretch>
        </p:blipFill>
        <p:spPr>
          <a:xfrm>
            <a:off x="170623" y="247206"/>
            <a:ext cx="11850754" cy="6363588"/>
          </a:xfrm>
          <a:prstGeom prst="rect">
            <a:avLst/>
          </a:prstGeom>
        </p:spPr>
      </p:pic>
    </p:spTree>
    <p:extLst>
      <p:ext uri="{BB962C8B-B14F-4D97-AF65-F5344CB8AC3E}">
        <p14:creationId xmlns:p14="http://schemas.microsoft.com/office/powerpoint/2010/main" val="1142378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2" name="CustomShape 1"/>
          <p:cNvSpPr/>
          <p:nvPr/>
        </p:nvSpPr>
        <p:spPr>
          <a:xfrm>
            <a:off x="8823359" y="1"/>
            <a:ext cx="3382773" cy="111757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3" name="CustomShape 2"/>
          <p:cNvSpPr/>
          <p:nvPr/>
        </p:nvSpPr>
        <p:spPr>
          <a:xfrm>
            <a:off x="540386" y="5265211"/>
            <a:ext cx="4135338"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4" name="CustomShape 3"/>
          <p:cNvSpPr/>
          <p:nvPr/>
        </p:nvSpPr>
        <p:spPr>
          <a:xfrm>
            <a:off x="8819440" y="5264885"/>
            <a:ext cx="3372560" cy="1593410"/>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5" name="CustomShape 4"/>
          <p:cNvSpPr/>
          <p:nvPr/>
        </p:nvSpPr>
        <p:spPr>
          <a:xfrm>
            <a:off x="8823360" y="1117576"/>
            <a:ext cx="3368640"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6" name="CustomShape 5"/>
          <p:cNvSpPr/>
          <p:nvPr/>
        </p:nvSpPr>
        <p:spPr>
          <a:xfrm>
            <a:off x="4671805" y="5265211"/>
            <a:ext cx="4147635"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grpSp>
        <p:nvGrpSpPr>
          <p:cNvPr id="4487" name="Group 6"/>
          <p:cNvGrpSpPr/>
          <p:nvPr/>
        </p:nvGrpSpPr>
        <p:grpSpPr>
          <a:xfrm>
            <a:off x="2468985" y="1304383"/>
            <a:ext cx="2501971" cy="1068914"/>
            <a:chOff x="1042200" y="1437840"/>
            <a:chExt cx="2757960" cy="1178280"/>
          </a:xfrm>
        </p:grpSpPr>
        <p:sp>
          <p:nvSpPr>
            <p:cNvPr id="4488" name="Line 7"/>
            <p:cNvSpPr/>
            <p:nvPr/>
          </p:nvSpPr>
          <p:spPr>
            <a:xfrm flipH="1" flipV="1">
              <a:off x="1042200" y="1574280"/>
              <a:ext cx="12600" cy="10418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89" name="TextShape 8"/>
            <p:cNvSpPr txBox="1"/>
            <p:nvPr/>
          </p:nvSpPr>
          <p:spPr>
            <a:xfrm>
              <a:off x="1054800" y="1437840"/>
              <a:ext cx="325800" cy="355680"/>
            </a:xfrm>
            <a:prstGeom prst="rect">
              <a:avLst/>
            </a:prstGeom>
            <a:noFill/>
            <a:ln>
              <a:noFill/>
            </a:ln>
          </p:spPr>
          <p:txBody>
            <a:bodyPr lIns="81646" tIns="40823" rIns="81646" bIns="40823">
              <a:noAutofit/>
            </a:bodyPr>
            <a:lstStyle/>
            <a:p>
              <a:r>
                <a:rPr lang="en-US" sz="1633" i="1" spc="-1">
                  <a:latin typeface="DejaVu Serif"/>
                </a:rPr>
                <a:t>y</a:t>
              </a:r>
              <a:endParaRPr lang="en-US" sz="1633" spc="-1">
                <a:latin typeface="Arial"/>
              </a:endParaRPr>
            </a:p>
          </p:txBody>
        </p:sp>
        <p:sp>
          <p:nvSpPr>
            <p:cNvPr id="4490" name="TextShape 9"/>
            <p:cNvSpPr txBox="1"/>
            <p:nvPr/>
          </p:nvSpPr>
          <p:spPr>
            <a:xfrm>
              <a:off x="3135960" y="2257560"/>
              <a:ext cx="664200" cy="355680"/>
            </a:xfrm>
            <a:prstGeom prst="rect">
              <a:avLst/>
            </a:prstGeom>
            <a:noFill/>
            <a:ln>
              <a:noFill/>
            </a:ln>
          </p:spPr>
          <p:txBody>
            <a:bodyPr lIns="81646" tIns="40823" rIns="81646" bIns="40823">
              <a:noAutofit/>
            </a:bodyPr>
            <a:lstStyle/>
            <a:p>
              <a:r>
                <a:rPr lang="en-US" sz="1633" i="1" spc="-1">
                  <a:latin typeface="DejaVu Serif"/>
                </a:rPr>
                <a:t>x</a:t>
              </a:r>
              <a:endParaRPr lang="en-US" sz="1633" spc="-1">
                <a:latin typeface="Arial"/>
              </a:endParaRPr>
            </a:p>
          </p:txBody>
        </p:sp>
        <p:sp>
          <p:nvSpPr>
            <p:cNvPr id="4491" name="Line 10"/>
            <p:cNvSpPr/>
            <p:nvPr/>
          </p:nvSpPr>
          <p:spPr>
            <a:xfrm>
              <a:off x="1054800" y="2616120"/>
              <a:ext cx="226872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4492" name="CustomShape 11"/>
          <p:cNvSpPr/>
          <p:nvPr/>
        </p:nvSpPr>
        <p:spPr>
          <a:xfrm>
            <a:off x="4671805" y="1117576"/>
            <a:ext cx="4147635"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93" name="CustomShape 12"/>
          <p:cNvSpPr/>
          <p:nvPr/>
        </p:nvSpPr>
        <p:spPr>
          <a:xfrm>
            <a:off x="4817461" y="1997397"/>
            <a:ext cx="1484331" cy="995433"/>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494" name="TextShape 13"/>
          <p:cNvSpPr txBox="1"/>
          <p:nvPr/>
        </p:nvSpPr>
        <p:spPr>
          <a:xfrm>
            <a:off x="285810" y="155883"/>
            <a:ext cx="4164445" cy="1694296"/>
          </a:xfrm>
          <a:prstGeom prst="rect">
            <a:avLst/>
          </a:prstGeom>
          <a:noFill/>
          <a:ln>
            <a:noFill/>
          </a:ln>
        </p:spPr>
        <p:txBody>
          <a:bodyPr lIns="0" tIns="0" rIns="0" bIns="0" anchor="ctr">
            <a:noAutofit/>
          </a:bodyPr>
          <a:lstStyle/>
          <a:p>
            <a:r>
              <a:rPr lang="en-US" sz="3600" spc="-1" dirty="0">
                <a:solidFill>
                  <a:srgbClr val="280099"/>
                </a:solidFill>
                <a:latin typeface="+mj-lt"/>
              </a:rPr>
              <a:t>Programming a shape (inaccurate cartoonish overview)</a:t>
            </a:r>
          </a:p>
        </p:txBody>
      </p:sp>
      <p:grpSp>
        <p:nvGrpSpPr>
          <p:cNvPr id="4495" name="Group 14"/>
          <p:cNvGrpSpPr/>
          <p:nvPr/>
        </p:nvGrpSpPr>
        <p:grpSpPr>
          <a:xfrm>
            <a:off x="6301792" y="1997397"/>
            <a:ext cx="124429" cy="995433"/>
            <a:chOff x="5267160" y="2201760"/>
            <a:chExt cx="137160" cy="1097280"/>
          </a:xfrm>
        </p:grpSpPr>
        <p:sp>
          <p:nvSpPr>
            <p:cNvPr id="4496" name="CustomShape 15"/>
            <p:cNvSpPr/>
            <p:nvPr/>
          </p:nvSpPr>
          <p:spPr>
            <a:xfrm>
              <a:off x="5267160" y="31618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7" name="CustomShape 16"/>
            <p:cNvSpPr/>
            <p:nvPr/>
          </p:nvSpPr>
          <p:spPr>
            <a:xfrm>
              <a:off x="5267160" y="30247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8" name="CustomShape 17"/>
            <p:cNvSpPr/>
            <p:nvPr/>
          </p:nvSpPr>
          <p:spPr>
            <a:xfrm>
              <a:off x="5267160" y="28875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499" name="CustomShape 18"/>
            <p:cNvSpPr/>
            <p:nvPr/>
          </p:nvSpPr>
          <p:spPr>
            <a:xfrm>
              <a:off x="5267160" y="275040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0" name="CustomShape 19"/>
            <p:cNvSpPr/>
            <p:nvPr/>
          </p:nvSpPr>
          <p:spPr>
            <a:xfrm>
              <a:off x="5267160" y="261324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1" name="CustomShape 20"/>
            <p:cNvSpPr/>
            <p:nvPr/>
          </p:nvSpPr>
          <p:spPr>
            <a:xfrm>
              <a:off x="5267160" y="24760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502" name="CustomShape 21"/>
            <p:cNvSpPr/>
            <p:nvPr/>
          </p:nvSpPr>
          <p:spPr>
            <a:xfrm>
              <a:off x="5267160" y="23389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3" name="CustomShape 22"/>
            <p:cNvSpPr/>
            <p:nvPr/>
          </p:nvSpPr>
          <p:spPr>
            <a:xfrm>
              <a:off x="5267160" y="22017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grpSp>
      <p:grpSp>
        <p:nvGrpSpPr>
          <p:cNvPr id="4504" name="Group 23"/>
          <p:cNvGrpSpPr/>
          <p:nvPr/>
        </p:nvGrpSpPr>
        <p:grpSpPr>
          <a:xfrm>
            <a:off x="6426221" y="1252129"/>
            <a:ext cx="1202488" cy="2488581"/>
            <a:chOff x="5404320" y="1380240"/>
            <a:chExt cx="1325520" cy="2743200"/>
          </a:xfrm>
        </p:grpSpPr>
        <p:sp>
          <p:nvSpPr>
            <p:cNvPr id="4505" name="CustomShape 24"/>
            <p:cNvSpPr/>
            <p:nvPr/>
          </p:nvSpPr>
          <p:spPr>
            <a:xfrm rot="16200000">
              <a:off x="4626720" y="2157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06" name="TextShape 25"/>
            <p:cNvSpPr txBox="1"/>
            <p:nvPr/>
          </p:nvSpPr>
          <p:spPr>
            <a:xfrm>
              <a:off x="5404680" y="2423160"/>
              <a:ext cx="118260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(0,0)</a:t>
              </a:r>
              <a:endParaRPr lang="en-US" sz="1633" spc="-1">
                <a:latin typeface="Arial"/>
              </a:endParaRPr>
            </a:p>
          </p:txBody>
        </p:sp>
        <p:grpSp>
          <p:nvGrpSpPr>
            <p:cNvPr id="4507" name="Group 26"/>
            <p:cNvGrpSpPr/>
            <p:nvPr/>
          </p:nvGrpSpPr>
          <p:grpSpPr>
            <a:xfrm>
              <a:off x="6592680" y="3026160"/>
              <a:ext cx="137160" cy="1097280"/>
              <a:chOff x="6592680" y="3026160"/>
              <a:chExt cx="137160" cy="1097280"/>
            </a:xfrm>
          </p:grpSpPr>
          <p:sp>
            <p:nvSpPr>
              <p:cNvPr id="4508" name="CustomShape 27"/>
              <p:cNvSpPr/>
              <p:nvPr/>
            </p:nvSpPr>
            <p:spPr>
              <a:xfrm>
                <a:off x="6592680" y="30261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09" name="CustomShape 28"/>
              <p:cNvSpPr/>
              <p:nvPr/>
            </p:nvSpPr>
            <p:spPr>
              <a:xfrm>
                <a:off x="6592680" y="357480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0" name="CustomShape 29"/>
              <p:cNvSpPr/>
              <p:nvPr/>
            </p:nvSpPr>
            <p:spPr>
              <a:xfrm>
                <a:off x="6592680" y="384912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grpSp>
          <p:nvGrpSpPr>
            <p:cNvPr id="4511" name="Group 30"/>
            <p:cNvGrpSpPr/>
            <p:nvPr/>
          </p:nvGrpSpPr>
          <p:grpSpPr>
            <a:xfrm>
              <a:off x="6592680" y="1380240"/>
              <a:ext cx="137160" cy="1097280"/>
              <a:chOff x="6592680" y="1380240"/>
              <a:chExt cx="137160" cy="1097280"/>
            </a:xfrm>
          </p:grpSpPr>
          <p:sp>
            <p:nvSpPr>
              <p:cNvPr id="4512" name="CustomShape 31"/>
              <p:cNvSpPr/>
              <p:nvPr/>
            </p:nvSpPr>
            <p:spPr>
              <a:xfrm>
                <a:off x="6592680" y="13802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3" name="CustomShape 32"/>
              <p:cNvSpPr/>
              <p:nvPr/>
            </p:nvSpPr>
            <p:spPr>
              <a:xfrm>
                <a:off x="6592680" y="19288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514" name="CustomShape 33"/>
              <p:cNvSpPr/>
              <p:nvPr/>
            </p:nvSpPr>
            <p:spPr>
              <a:xfrm>
                <a:off x="6592680" y="22032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515" name="Group 34"/>
          <p:cNvGrpSpPr/>
          <p:nvPr/>
        </p:nvGrpSpPr>
        <p:grpSpPr>
          <a:xfrm>
            <a:off x="4946290" y="1997397"/>
            <a:ext cx="1479931" cy="995433"/>
            <a:chOff x="3772970" y="2201760"/>
            <a:chExt cx="1631350" cy="1097280"/>
          </a:xfrm>
        </p:grpSpPr>
        <p:sp>
          <p:nvSpPr>
            <p:cNvPr id="4516" name="CustomShape 35"/>
            <p:cNvSpPr/>
            <p:nvPr/>
          </p:nvSpPr>
          <p:spPr>
            <a:xfrm>
              <a:off x="5267160" y="22017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7" name="CustomShape 36"/>
            <p:cNvSpPr/>
            <p:nvPr/>
          </p:nvSpPr>
          <p:spPr>
            <a:xfrm>
              <a:off x="5267160" y="275040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4518" name="CustomShape 37"/>
            <p:cNvSpPr/>
            <p:nvPr/>
          </p:nvSpPr>
          <p:spPr>
            <a:xfrm>
              <a:off x="5267160" y="302472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9" name="TextShape 38"/>
            <p:cNvSpPr txBox="1"/>
            <p:nvPr/>
          </p:nvSpPr>
          <p:spPr>
            <a:xfrm>
              <a:off x="3853080" y="2201760"/>
              <a:ext cx="1015200" cy="317520"/>
            </a:xfrm>
            <a:prstGeom prst="rect">
              <a:avLst/>
            </a:prstGeom>
            <a:noFill/>
            <a:ln>
              <a:noFill/>
            </a:ln>
          </p:spPr>
          <p:txBody>
            <a:bodyPr lIns="81646" tIns="40823" rIns="81646" bIns="40823">
              <a:noAutofit/>
            </a:bodyPr>
            <a:lstStyle/>
            <a:p>
              <a:r>
                <a:rPr lang="en-US" sz="1452" spc="-1" dirty="0">
                  <a:solidFill>
                    <a:srgbClr val="000080"/>
                  </a:solidFill>
                  <a:latin typeface="Arial"/>
                </a:rPr>
                <a:t>program</a:t>
              </a:r>
            </a:p>
            <a:p>
              <a:r>
                <a:rPr lang="en-US" sz="1452" spc="-1" dirty="0">
                  <a:solidFill>
                    <a:srgbClr val="000080"/>
                  </a:solidFill>
                  <a:latin typeface="Arial"/>
                </a:rPr>
                <a:t>for UTM</a:t>
              </a:r>
              <a:endParaRPr lang="en-US" sz="1452" spc="-1" dirty="0">
                <a:latin typeface="Arial"/>
              </a:endParaRPr>
            </a:p>
          </p:txBody>
        </p:sp>
        <p:sp>
          <p:nvSpPr>
            <p:cNvPr id="4520" name="Line 39"/>
            <p:cNvSpPr/>
            <p:nvPr/>
          </p:nvSpPr>
          <p:spPr>
            <a:xfrm>
              <a:off x="4723920" y="2378160"/>
              <a:ext cx="543240" cy="9792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1" name="TextShape 40"/>
            <p:cNvSpPr txBox="1"/>
            <p:nvPr/>
          </p:nvSpPr>
          <p:spPr>
            <a:xfrm>
              <a:off x="3772970" y="2874478"/>
              <a:ext cx="1122480" cy="325036"/>
            </a:xfrm>
            <a:prstGeom prst="rect">
              <a:avLst/>
            </a:prstGeom>
            <a:noFill/>
            <a:ln>
              <a:noFill/>
            </a:ln>
          </p:spPr>
          <p:txBody>
            <a:bodyPr lIns="81646" tIns="40823" rIns="81646" bIns="40823">
              <a:noAutofit/>
            </a:bodyPr>
            <a:lstStyle/>
            <a:p>
              <a:r>
                <a:rPr lang="en-US" sz="1452" spc="-1" dirty="0">
                  <a:solidFill>
                    <a:srgbClr val="000080"/>
                  </a:solidFill>
                  <a:latin typeface="Arial"/>
                </a:rPr>
                <a:t>input to </a:t>
              </a:r>
              <a:r>
                <a:rPr lang="en-US" sz="1452" i="1" spc="-1" dirty="0">
                  <a:solidFill>
                    <a:srgbClr val="000080"/>
                  </a:solidFill>
                  <a:latin typeface="Arial"/>
                </a:rPr>
                <a:t>P</a:t>
              </a:r>
              <a:endParaRPr lang="en-US" sz="1452" spc="-1" dirty="0">
                <a:latin typeface="Arial"/>
              </a:endParaRPr>
            </a:p>
          </p:txBody>
        </p:sp>
        <p:sp>
          <p:nvSpPr>
            <p:cNvPr id="4522" name="Line 41"/>
            <p:cNvSpPr/>
            <p:nvPr/>
          </p:nvSpPr>
          <p:spPr>
            <a:xfrm flipV="1">
              <a:off x="4797720" y="2914200"/>
              <a:ext cx="469440" cy="968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3" name="Line 42"/>
            <p:cNvSpPr/>
            <p:nvPr/>
          </p:nvSpPr>
          <p:spPr>
            <a:xfrm>
              <a:off x="4797720" y="3089520"/>
              <a:ext cx="469440" cy="7236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525" name="Group 44"/>
          <p:cNvGrpSpPr/>
          <p:nvPr/>
        </p:nvGrpSpPr>
        <p:grpSpPr>
          <a:xfrm>
            <a:off x="5579712" y="5354369"/>
            <a:ext cx="2488581" cy="1078059"/>
            <a:chOff x="4471200" y="5902200"/>
            <a:chExt cx="2743200" cy="1188360"/>
          </a:xfrm>
        </p:grpSpPr>
        <p:sp>
          <p:nvSpPr>
            <p:cNvPr id="4526" name="CustomShape 45"/>
            <p:cNvSpPr/>
            <p:nvPr/>
          </p:nvSpPr>
          <p:spPr>
            <a:xfrm>
              <a:off x="4471200" y="5901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27" name="TextShape 46"/>
            <p:cNvSpPr txBox="1"/>
            <p:nvPr/>
          </p:nvSpPr>
          <p:spPr>
            <a:xfrm>
              <a:off x="5202720" y="6252840"/>
              <a:ext cx="12801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(0,-1)</a:t>
              </a:r>
              <a:endParaRPr lang="en-US" sz="1633" spc="-1">
                <a:latin typeface="Arial"/>
              </a:endParaRPr>
            </a:p>
          </p:txBody>
        </p:sp>
      </p:grpSp>
      <p:grpSp>
        <p:nvGrpSpPr>
          <p:cNvPr id="4528" name="Group 47"/>
          <p:cNvGrpSpPr/>
          <p:nvPr/>
        </p:nvGrpSpPr>
        <p:grpSpPr>
          <a:xfrm>
            <a:off x="2104189" y="1990866"/>
            <a:ext cx="2239723" cy="2239723"/>
            <a:chOff x="640080" y="2194560"/>
            <a:chExt cx="2468880" cy="2468880"/>
          </a:xfrm>
        </p:grpSpPr>
        <p:sp>
          <p:nvSpPr>
            <p:cNvPr id="4529" name="CustomShape 48"/>
            <p:cNvSpPr/>
            <p:nvPr/>
          </p:nvSpPr>
          <p:spPr>
            <a:xfrm>
              <a:off x="11887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0" name="CustomShape 49"/>
            <p:cNvSpPr/>
            <p:nvPr/>
          </p:nvSpPr>
          <p:spPr>
            <a:xfrm>
              <a:off x="9144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1" name="CustomShape 50"/>
            <p:cNvSpPr/>
            <p:nvPr/>
          </p:nvSpPr>
          <p:spPr>
            <a:xfrm>
              <a:off x="9144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2" name="CustomShape 51"/>
            <p:cNvSpPr/>
            <p:nvPr/>
          </p:nvSpPr>
          <p:spPr>
            <a:xfrm>
              <a:off x="11887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3" name="CustomShape 52"/>
            <p:cNvSpPr/>
            <p:nvPr/>
          </p:nvSpPr>
          <p:spPr>
            <a:xfrm>
              <a:off x="14630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4" name="CustomShape 53"/>
            <p:cNvSpPr/>
            <p:nvPr/>
          </p:nvSpPr>
          <p:spPr>
            <a:xfrm>
              <a:off x="11887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5" name="CustomShape 54"/>
            <p:cNvSpPr/>
            <p:nvPr/>
          </p:nvSpPr>
          <p:spPr>
            <a:xfrm>
              <a:off x="14630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6" name="CustomShape 55"/>
            <p:cNvSpPr/>
            <p:nvPr/>
          </p:nvSpPr>
          <p:spPr>
            <a:xfrm>
              <a:off x="9144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7" name="CustomShape 56"/>
            <p:cNvSpPr/>
            <p:nvPr/>
          </p:nvSpPr>
          <p:spPr>
            <a:xfrm>
              <a:off x="91440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8" name="CustomShape 57"/>
            <p:cNvSpPr/>
            <p:nvPr/>
          </p:nvSpPr>
          <p:spPr>
            <a:xfrm>
              <a:off x="9144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9" name="CustomShape 58"/>
            <p:cNvSpPr/>
            <p:nvPr/>
          </p:nvSpPr>
          <p:spPr>
            <a:xfrm>
              <a:off x="11887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0" name="CustomShape 59"/>
            <p:cNvSpPr/>
            <p:nvPr/>
          </p:nvSpPr>
          <p:spPr>
            <a:xfrm>
              <a:off x="14630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1" name="CustomShape 60"/>
            <p:cNvSpPr/>
            <p:nvPr/>
          </p:nvSpPr>
          <p:spPr>
            <a:xfrm>
              <a:off x="173736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2" name="CustomShape 61"/>
            <p:cNvSpPr/>
            <p:nvPr/>
          </p:nvSpPr>
          <p:spPr>
            <a:xfrm>
              <a:off x="173736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3" name="CustomShape 62"/>
            <p:cNvSpPr/>
            <p:nvPr/>
          </p:nvSpPr>
          <p:spPr>
            <a:xfrm>
              <a:off x="173736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4" name="CustomShape 63"/>
            <p:cNvSpPr/>
            <p:nvPr/>
          </p:nvSpPr>
          <p:spPr>
            <a:xfrm>
              <a:off x="173736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5" name="CustomShape 64"/>
            <p:cNvSpPr/>
            <p:nvPr/>
          </p:nvSpPr>
          <p:spPr>
            <a:xfrm>
              <a:off x="20116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6" name="CustomShape 65"/>
            <p:cNvSpPr/>
            <p:nvPr/>
          </p:nvSpPr>
          <p:spPr>
            <a:xfrm>
              <a:off x="20116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7" name="CustomShape 66"/>
            <p:cNvSpPr/>
            <p:nvPr/>
          </p:nvSpPr>
          <p:spPr>
            <a:xfrm>
              <a:off x="20116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8" name="CustomShape 67"/>
            <p:cNvSpPr/>
            <p:nvPr/>
          </p:nvSpPr>
          <p:spPr>
            <a:xfrm>
              <a:off x="22860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9" name="CustomShape 68"/>
            <p:cNvSpPr/>
            <p:nvPr/>
          </p:nvSpPr>
          <p:spPr>
            <a:xfrm>
              <a:off x="22860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0" name="CustomShape 69"/>
            <p:cNvSpPr/>
            <p:nvPr/>
          </p:nvSpPr>
          <p:spPr>
            <a:xfrm>
              <a:off x="22860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1" name="CustomShape 70"/>
            <p:cNvSpPr/>
            <p:nvPr/>
          </p:nvSpPr>
          <p:spPr>
            <a:xfrm>
              <a:off x="22860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2" name="CustomShape 71"/>
            <p:cNvSpPr/>
            <p:nvPr/>
          </p:nvSpPr>
          <p:spPr>
            <a:xfrm>
              <a:off x="25603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3" name="CustomShape 72"/>
            <p:cNvSpPr/>
            <p:nvPr/>
          </p:nvSpPr>
          <p:spPr>
            <a:xfrm>
              <a:off x="25603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4" name="CustomShape 73"/>
            <p:cNvSpPr/>
            <p:nvPr/>
          </p:nvSpPr>
          <p:spPr>
            <a:xfrm>
              <a:off x="25603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5" name="CustomShape 74"/>
            <p:cNvSpPr/>
            <p:nvPr/>
          </p:nvSpPr>
          <p:spPr>
            <a:xfrm>
              <a:off x="256032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6" name="CustomShape 75"/>
            <p:cNvSpPr/>
            <p:nvPr/>
          </p:nvSpPr>
          <p:spPr>
            <a:xfrm>
              <a:off x="25603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7" name="CustomShape 76"/>
            <p:cNvSpPr/>
            <p:nvPr/>
          </p:nvSpPr>
          <p:spPr>
            <a:xfrm>
              <a:off x="283464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8" name="CustomShape 77"/>
            <p:cNvSpPr/>
            <p:nvPr/>
          </p:nvSpPr>
          <p:spPr>
            <a:xfrm>
              <a:off x="28346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9" name="CustomShape 78"/>
            <p:cNvSpPr/>
            <p:nvPr/>
          </p:nvSpPr>
          <p:spPr>
            <a:xfrm>
              <a:off x="28346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0" name="CustomShape 79"/>
            <p:cNvSpPr/>
            <p:nvPr/>
          </p:nvSpPr>
          <p:spPr>
            <a:xfrm>
              <a:off x="28346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1" name="CustomShape 80"/>
            <p:cNvSpPr/>
            <p:nvPr/>
          </p:nvSpPr>
          <p:spPr>
            <a:xfrm>
              <a:off x="283464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2" name="CustomShape 81"/>
            <p:cNvSpPr/>
            <p:nvPr/>
          </p:nvSpPr>
          <p:spPr>
            <a:xfrm>
              <a:off x="64008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3" name="CustomShape 82"/>
            <p:cNvSpPr/>
            <p:nvPr/>
          </p:nvSpPr>
          <p:spPr>
            <a:xfrm>
              <a:off x="6400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4" name="CustomShape 83"/>
            <p:cNvSpPr/>
            <p:nvPr/>
          </p:nvSpPr>
          <p:spPr>
            <a:xfrm>
              <a:off x="6400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5" name="CustomShape 84"/>
            <p:cNvSpPr/>
            <p:nvPr/>
          </p:nvSpPr>
          <p:spPr>
            <a:xfrm>
              <a:off x="6400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6" name="CustomShape 85"/>
            <p:cNvSpPr/>
            <p:nvPr/>
          </p:nvSpPr>
          <p:spPr>
            <a:xfrm>
              <a:off x="64008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7" name="CustomShape 86"/>
            <p:cNvSpPr/>
            <p:nvPr/>
          </p:nvSpPr>
          <p:spPr>
            <a:xfrm>
              <a:off x="11887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8" name="CustomShape 87"/>
            <p:cNvSpPr/>
            <p:nvPr/>
          </p:nvSpPr>
          <p:spPr>
            <a:xfrm>
              <a:off x="146304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9" name="CustomShape 88"/>
            <p:cNvSpPr/>
            <p:nvPr/>
          </p:nvSpPr>
          <p:spPr>
            <a:xfrm>
              <a:off x="173736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0" name="CustomShape 89"/>
            <p:cNvSpPr/>
            <p:nvPr/>
          </p:nvSpPr>
          <p:spPr>
            <a:xfrm>
              <a:off x="201168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1" name="CustomShape 90"/>
            <p:cNvSpPr/>
            <p:nvPr/>
          </p:nvSpPr>
          <p:spPr>
            <a:xfrm>
              <a:off x="22860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2" name="CustomShape 91"/>
            <p:cNvSpPr/>
            <p:nvPr/>
          </p:nvSpPr>
          <p:spPr>
            <a:xfrm>
              <a:off x="118872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3" name="CustomShape 92"/>
            <p:cNvSpPr/>
            <p:nvPr/>
          </p:nvSpPr>
          <p:spPr>
            <a:xfrm>
              <a:off x="146304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4" name="CustomShape 93"/>
            <p:cNvSpPr/>
            <p:nvPr/>
          </p:nvSpPr>
          <p:spPr>
            <a:xfrm>
              <a:off x="173736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5" name="CustomShape 94"/>
            <p:cNvSpPr/>
            <p:nvPr/>
          </p:nvSpPr>
          <p:spPr>
            <a:xfrm>
              <a:off x="201168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6" name="CustomShape 95"/>
            <p:cNvSpPr/>
            <p:nvPr/>
          </p:nvSpPr>
          <p:spPr>
            <a:xfrm>
              <a:off x="228600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7" name="CustomShape 96"/>
            <p:cNvSpPr/>
            <p:nvPr/>
          </p:nvSpPr>
          <p:spPr>
            <a:xfrm>
              <a:off x="11887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8" name="CustomShape 97"/>
            <p:cNvSpPr/>
            <p:nvPr/>
          </p:nvSpPr>
          <p:spPr>
            <a:xfrm>
              <a:off x="146304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9" name="CustomShape 98"/>
            <p:cNvSpPr/>
            <p:nvPr/>
          </p:nvSpPr>
          <p:spPr>
            <a:xfrm>
              <a:off x="173736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0" name="CustomShape 99"/>
            <p:cNvSpPr/>
            <p:nvPr/>
          </p:nvSpPr>
          <p:spPr>
            <a:xfrm>
              <a:off x="201168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1" name="CustomShape 100"/>
            <p:cNvSpPr/>
            <p:nvPr/>
          </p:nvSpPr>
          <p:spPr>
            <a:xfrm>
              <a:off x="22860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2" name="CustomShape 101"/>
            <p:cNvSpPr/>
            <p:nvPr/>
          </p:nvSpPr>
          <p:spPr>
            <a:xfrm>
              <a:off x="118872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3" name="CustomShape 102"/>
            <p:cNvSpPr/>
            <p:nvPr/>
          </p:nvSpPr>
          <p:spPr>
            <a:xfrm>
              <a:off x="146304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4" name="CustomShape 103"/>
            <p:cNvSpPr/>
            <p:nvPr/>
          </p:nvSpPr>
          <p:spPr>
            <a:xfrm>
              <a:off x="173736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5" name="CustomShape 104"/>
            <p:cNvSpPr/>
            <p:nvPr/>
          </p:nvSpPr>
          <p:spPr>
            <a:xfrm>
              <a:off x="201168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6" name="CustomShape 105"/>
            <p:cNvSpPr/>
            <p:nvPr/>
          </p:nvSpPr>
          <p:spPr>
            <a:xfrm>
              <a:off x="228600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7" name="CustomShape 106"/>
            <p:cNvSpPr/>
            <p:nvPr/>
          </p:nvSpPr>
          <p:spPr>
            <a:xfrm>
              <a:off x="9144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8" name="CustomShape 107"/>
            <p:cNvSpPr/>
            <p:nvPr/>
          </p:nvSpPr>
          <p:spPr>
            <a:xfrm>
              <a:off x="9144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9" name="CustomShape 108"/>
            <p:cNvSpPr/>
            <p:nvPr/>
          </p:nvSpPr>
          <p:spPr>
            <a:xfrm>
              <a:off x="25603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90" name="CustomShape 109"/>
            <p:cNvSpPr/>
            <p:nvPr/>
          </p:nvSpPr>
          <p:spPr>
            <a:xfrm>
              <a:off x="25603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591" name="Group 110"/>
          <p:cNvGrpSpPr/>
          <p:nvPr/>
        </p:nvGrpSpPr>
        <p:grpSpPr>
          <a:xfrm>
            <a:off x="2180610" y="2077084"/>
            <a:ext cx="2088514" cy="2069246"/>
            <a:chOff x="724320" y="2289600"/>
            <a:chExt cx="2302200" cy="2280960"/>
          </a:xfrm>
        </p:grpSpPr>
        <p:sp>
          <p:nvSpPr>
            <p:cNvPr id="4592" name="Line 111"/>
            <p:cNvSpPr/>
            <p:nvPr/>
          </p:nvSpPr>
          <p:spPr>
            <a:xfrm flipV="1">
              <a:off x="131580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3" name="Line 112"/>
            <p:cNvSpPr/>
            <p:nvPr/>
          </p:nvSpPr>
          <p:spPr>
            <a:xfrm flipV="1">
              <a:off x="1595880" y="230436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4" name="Line 113"/>
            <p:cNvSpPr/>
            <p:nvPr/>
          </p:nvSpPr>
          <p:spPr>
            <a:xfrm flipV="1">
              <a:off x="1315800" y="2607480"/>
              <a:ext cx="1369080" cy="86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5" name="Line 114"/>
            <p:cNvSpPr/>
            <p:nvPr/>
          </p:nvSpPr>
          <p:spPr>
            <a:xfrm flipV="1">
              <a:off x="18637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6" name="Line 115"/>
            <p:cNvSpPr/>
            <p:nvPr/>
          </p:nvSpPr>
          <p:spPr>
            <a:xfrm flipV="1">
              <a:off x="2161080" y="228960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7" name="Line 116"/>
            <p:cNvSpPr/>
            <p:nvPr/>
          </p:nvSpPr>
          <p:spPr>
            <a:xfrm flipV="1">
              <a:off x="24289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8" name="Line 117"/>
            <p:cNvSpPr/>
            <p:nvPr/>
          </p:nvSpPr>
          <p:spPr>
            <a:xfrm>
              <a:off x="2692080" y="2615760"/>
              <a:ext cx="1800" cy="164376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9" name="Line 118"/>
            <p:cNvSpPr/>
            <p:nvPr/>
          </p:nvSpPr>
          <p:spPr>
            <a:xfrm>
              <a:off x="2700000" y="28713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0" name="Line 119"/>
            <p:cNvSpPr/>
            <p:nvPr/>
          </p:nvSpPr>
          <p:spPr>
            <a:xfrm>
              <a:off x="2693880" y="3151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1" name="Line 120"/>
            <p:cNvSpPr/>
            <p:nvPr/>
          </p:nvSpPr>
          <p:spPr>
            <a:xfrm>
              <a:off x="2700000" y="341928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2" name="Line 121"/>
            <p:cNvSpPr/>
            <p:nvPr/>
          </p:nvSpPr>
          <p:spPr>
            <a:xfrm>
              <a:off x="2708640" y="37166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3" name="Line 122"/>
            <p:cNvSpPr/>
            <p:nvPr/>
          </p:nvSpPr>
          <p:spPr>
            <a:xfrm>
              <a:off x="2700000" y="39668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4" name="Line 123"/>
            <p:cNvSpPr/>
            <p:nvPr/>
          </p:nvSpPr>
          <p:spPr>
            <a:xfrm flipH="1">
              <a:off x="72432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5" name="Line 124"/>
            <p:cNvSpPr/>
            <p:nvPr/>
          </p:nvSpPr>
          <p:spPr>
            <a:xfrm>
              <a:off x="1042200" y="2890440"/>
              <a:ext cx="1800" cy="135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6" name="Line 125"/>
            <p:cNvSpPr/>
            <p:nvPr/>
          </p:nvSpPr>
          <p:spPr>
            <a:xfrm>
              <a:off x="1050120" y="3146040"/>
              <a:ext cx="1392120" cy="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7" name="Line 126"/>
            <p:cNvSpPr/>
            <p:nvPr/>
          </p:nvSpPr>
          <p:spPr>
            <a:xfrm>
              <a:off x="1044000" y="3426120"/>
              <a:ext cx="13906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8" name="Line 127"/>
            <p:cNvSpPr/>
            <p:nvPr/>
          </p:nvSpPr>
          <p:spPr>
            <a:xfrm>
              <a:off x="105120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9" name="Line 128"/>
            <p:cNvSpPr/>
            <p:nvPr/>
          </p:nvSpPr>
          <p:spPr>
            <a:xfrm>
              <a:off x="1050120" y="4241520"/>
              <a:ext cx="1373040" cy="2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0" name="Line 129"/>
            <p:cNvSpPr/>
            <p:nvPr/>
          </p:nvSpPr>
          <p:spPr>
            <a:xfrm>
              <a:off x="104220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1" name="Line 130"/>
            <p:cNvSpPr/>
            <p:nvPr/>
          </p:nvSpPr>
          <p:spPr>
            <a:xfrm flipH="1">
              <a:off x="73476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2" name="Line 131"/>
            <p:cNvSpPr/>
            <p:nvPr/>
          </p:nvSpPr>
          <p:spPr>
            <a:xfrm flipH="1">
              <a:off x="732240" y="36939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3" name="Line 132"/>
            <p:cNvSpPr/>
            <p:nvPr/>
          </p:nvSpPr>
          <p:spPr>
            <a:xfrm flipH="1">
              <a:off x="734760" y="34261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4" name="Line 133"/>
            <p:cNvSpPr/>
            <p:nvPr/>
          </p:nvSpPr>
          <p:spPr>
            <a:xfrm flipH="1">
              <a:off x="726120" y="31460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5" name="Line 134"/>
            <p:cNvSpPr/>
            <p:nvPr/>
          </p:nvSpPr>
          <p:spPr>
            <a:xfrm>
              <a:off x="242136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6" name="Line 135"/>
            <p:cNvSpPr/>
            <p:nvPr/>
          </p:nvSpPr>
          <p:spPr>
            <a:xfrm>
              <a:off x="2141280" y="42379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7" name="Line 136"/>
            <p:cNvSpPr/>
            <p:nvPr/>
          </p:nvSpPr>
          <p:spPr>
            <a:xfrm>
              <a:off x="187344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8" name="Line 137"/>
            <p:cNvSpPr/>
            <p:nvPr/>
          </p:nvSpPr>
          <p:spPr>
            <a:xfrm>
              <a:off x="1576080" y="42526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9" name="Line 138"/>
            <p:cNvSpPr/>
            <p:nvPr/>
          </p:nvSpPr>
          <p:spPr>
            <a:xfrm>
              <a:off x="132588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0" name="Line 139"/>
            <p:cNvSpPr/>
            <p:nvPr/>
          </p:nvSpPr>
          <p:spPr>
            <a:xfrm flipV="1">
              <a:off x="2423160" y="39236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1" name="Line 140"/>
            <p:cNvSpPr/>
            <p:nvPr/>
          </p:nvSpPr>
          <p:spPr>
            <a:xfrm>
              <a:off x="2152800" y="34261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2" name="Line 141"/>
            <p:cNvSpPr/>
            <p:nvPr/>
          </p:nvSpPr>
          <p:spPr>
            <a:xfrm>
              <a:off x="1884960" y="343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3" name="Line 142"/>
            <p:cNvSpPr/>
            <p:nvPr/>
          </p:nvSpPr>
          <p:spPr>
            <a:xfrm>
              <a:off x="1587600" y="34408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4" name="Line 143"/>
            <p:cNvSpPr/>
            <p:nvPr/>
          </p:nvSpPr>
          <p:spPr>
            <a:xfrm>
              <a:off x="2428920" y="26074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5" name="Line 144"/>
            <p:cNvSpPr/>
            <p:nvPr/>
          </p:nvSpPr>
          <p:spPr>
            <a:xfrm>
              <a:off x="1863720" y="262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6" name="Line 145"/>
            <p:cNvSpPr/>
            <p:nvPr/>
          </p:nvSpPr>
          <p:spPr>
            <a:xfrm>
              <a:off x="1042560" y="2616120"/>
              <a:ext cx="0" cy="274320"/>
            </a:xfrm>
            <a:prstGeom prst="line">
              <a:avLst/>
            </a:prstGeom>
            <a:ln w="18360">
              <a:solidFill>
                <a:srgbClr val="00CC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7" name="Line 146"/>
            <p:cNvSpPr/>
            <p:nvPr/>
          </p:nvSpPr>
          <p:spPr>
            <a:xfrm>
              <a:off x="1042560" y="2616120"/>
              <a:ext cx="279720" cy="0"/>
            </a:xfrm>
            <a:prstGeom prst="line">
              <a:avLst/>
            </a:prstGeom>
            <a:ln w="18360">
              <a:solidFill>
                <a:srgbClr val="FF3333"/>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628" name="Group 147"/>
          <p:cNvGrpSpPr/>
          <p:nvPr/>
        </p:nvGrpSpPr>
        <p:grpSpPr>
          <a:xfrm>
            <a:off x="2353048" y="1117576"/>
            <a:ext cx="6470311" cy="4147635"/>
            <a:chOff x="914400" y="1231920"/>
            <a:chExt cx="7132320" cy="4572000"/>
          </a:xfrm>
        </p:grpSpPr>
        <p:sp>
          <p:nvSpPr>
            <p:cNvPr id="4629" name="Line 148"/>
            <p:cNvSpPr/>
            <p:nvPr/>
          </p:nvSpPr>
          <p:spPr>
            <a:xfrm flipV="1">
              <a:off x="914400" y="1231920"/>
              <a:ext cx="2560320" cy="123696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0" name="Line 149"/>
            <p:cNvSpPr/>
            <p:nvPr/>
          </p:nvSpPr>
          <p:spPr>
            <a:xfrm>
              <a:off x="914400" y="2743200"/>
              <a:ext cx="2560320" cy="306072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1" name="CustomShape 150"/>
            <p:cNvSpPr/>
            <p:nvPr/>
          </p:nvSpPr>
          <p:spPr>
            <a:xfrm>
              <a:off x="3474720" y="1231920"/>
              <a:ext cx="4572000" cy="4572000"/>
            </a:xfrm>
            <a:prstGeom prst="rect">
              <a:avLst/>
            </a:prstGeom>
            <a:noFill/>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2" name="CustomShape 151"/>
            <p:cNvSpPr/>
            <p:nvPr/>
          </p:nvSpPr>
          <p:spPr>
            <a:xfrm>
              <a:off x="914400" y="2468880"/>
              <a:ext cx="274320" cy="274320"/>
            </a:xfrm>
            <a:prstGeom prst="rect">
              <a:avLst/>
            </a:prstGeom>
            <a:noFill/>
            <a:ln w="36720">
              <a:solidFill>
                <a:srgbClr val="6666FF"/>
              </a:solidFill>
              <a:custDash>
                <a:ds d="50000" sp="50000"/>
                <a:ds d="50000" sp="50000"/>
              </a:custDash>
              <a:round/>
            </a:ln>
          </p:spPr>
          <p:style>
            <a:lnRef idx="0">
              <a:scrgbClr r="0" g="0" b="0"/>
            </a:lnRef>
            <a:fillRef idx="0">
              <a:scrgbClr r="0" g="0" b="0"/>
            </a:fillRef>
            <a:effectRef idx="0">
              <a:scrgbClr r="0" g="0" b="0"/>
            </a:effectRef>
            <a:fontRef idx="minor"/>
          </p:style>
          <p:txBody>
            <a:bodyPr/>
            <a:lstStyle/>
            <a:p>
              <a:endParaRPr lang="en-US"/>
            </a:p>
          </p:txBody>
        </p:sp>
      </p:grpSp>
      <p:sp>
        <p:nvSpPr>
          <p:cNvPr id="4633" name="CustomShape 152"/>
          <p:cNvSpPr/>
          <p:nvPr/>
        </p:nvSpPr>
        <p:spPr>
          <a:xfrm>
            <a:off x="2353048" y="223972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4" name="CustomShape 153"/>
          <p:cNvSpPr/>
          <p:nvPr/>
        </p:nvSpPr>
        <p:spPr>
          <a:xfrm rot="16200000">
            <a:off x="2556184" y="2334760"/>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5" name="CustomShape 154"/>
          <p:cNvSpPr/>
          <p:nvPr/>
        </p:nvSpPr>
        <p:spPr>
          <a:xfrm>
            <a:off x="2392238" y="2479764"/>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6" name="CustomShape 155"/>
          <p:cNvSpPr/>
          <p:nvPr/>
        </p:nvSpPr>
        <p:spPr>
          <a:xfrm>
            <a:off x="2104189"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7" name="CustomShape 156"/>
          <p:cNvSpPr/>
          <p:nvPr/>
        </p:nvSpPr>
        <p:spPr>
          <a:xfrm>
            <a:off x="2104189"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8" name="CustomShape 157"/>
          <p:cNvSpPr/>
          <p:nvPr/>
        </p:nvSpPr>
        <p:spPr>
          <a:xfrm>
            <a:off x="2104189"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9" name="CustomShape 158"/>
          <p:cNvSpPr/>
          <p:nvPr/>
        </p:nvSpPr>
        <p:spPr>
          <a:xfrm>
            <a:off x="2104189"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0" name="CustomShape 159"/>
          <p:cNvSpPr/>
          <p:nvPr/>
        </p:nvSpPr>
        <p:spPr>
          <a:xfrm>
            <a:off x="2104189"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1" name="CustomShape 160"/>
          <p:cNvSpPr/>
          <p:nvPr/>
        </p:nvSpPr>
        <p:spPr>
          <a:xfrm>
            <a:off x="4095054"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2" name="CustomShape 161"/>
          <p:cNvSpPr/>
          <p:nvPr/>
        </p:nvSpPr>
        <p:spPr>
          <a:xfrm>
            <a:off x="4095054"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3" name="CustomShape 162"/>
          <p:cNvSpPr/>
          <p:nvPr/>
        </p:nvSpPr>
        <p:spPr>
          <a:xfrm>
            <a:off x="4095054"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4" name="CustomShape 163"/>
          <p:cNvSpPr/>
          <p:nvPr/>
        </p:nvSpPr>
        <p:spPr>
          <a:xfrm>
            <a:off x="409505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5" name="CustomShape 164"/>
          <p:cNvSpPr/>
          <p:nvPr/>
        </p:nvSpPr>
        <p:spPr>
          <a:xfrm>
            <a:off x="4095054"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6" name="CustomShape 165"/>
          <p:cNvSpPr/>
          <p:nvPr/>
        </p:nvSpPr>
        <p:spPr>
          <a:xfrm>
            <a:off x="2601906"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7" name="CustomShape 166"/>
          <p:cNvSpPr/>
          <p:nvPr/>
        </p:nvSpPr>
        <p:spPr>
          <a:xfrm>
            <a:off x="2601906"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8" name="CustomShape 167"/>
          <p:cNvSpPr/>
          <p:nvPr/>
        </p:nvSpPr>
        <p:spPr>
          <a:xfrm>
            <a:off x="2601906"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9" name="CustomShape 168"/>
          <p:cNvSpPr/>
          <p:nvPr/>
        </p:nvSpPr>
        <p:spPr>
          <a:xfrm>
            <a:off x="2850764"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0" name="CustomShape 169"/>
          <p:cNvSpPr/>
          <p:nvPr/>
        </p:nvSpPr>
        <p:spPr>
          <a:xfrm>
            <a:off x="3099622"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1" name="CustomShape 170"/>
          <p:cNvSpPr/>
          <p:nvPr/>
        </p:nvSpPr>
        <p:spPr>
          <a:xfrm>
            <a:off x="3348480"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2" name="CustomShape 171"/>
          <p:cNvSpPr/>
          <p:nvPr/>
        </p:nvSpPr>
        <p:spPr>
          <a:xfrm>
            <a:off x="3597338"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3" name="CustomShape 172"/>
          <p:cNvSpPr/>
          <p:nvPr/>
        </p:nvSpPr>
        <p:spPr>
          <a:xfrm>
            <a:off x="3597338"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4" name="CustomShape 173"/>
          <p:cNvSpPr/>
          <p:nvPr/>
        </p:nvSpPr>
        <p:spPr>
          <a:xfrm>
            <a:off x="3099622"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5" name="CustomShape 174"/>
          <p:cNvSpPr/>
          <p:nvPr/>
        </p:nvSpPr>
        <p:spPr>
          <a:xfrm>
            <a:off x="3597338"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6" name="CustomShape 175"/>
          <p:cNvSpPr/>
          <p:nvPr/>
        </p:nvSpPr>
        <p:spPr>
          <a:xfrm>
            <a:off x="285076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7" name="CustomShape 176"/>
          <p:cNvSpPr/>
          <p:nvPr/>
        </p:nvSpPr>
        <p:spPr>
          <a:xfrm>
            <a:off x="3099622"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8" name="CustomShape 177"/>
          <p:cNvSpPr/>
          <p:nvPr/>
        </p:nvSpPr>
        <p:spPr>
          <a:xfrm>
            <a:off x="3348480"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9" name="CustomShape 178"/>
          <p:cNvSpPr/>
          <p:nvPr/>
        </p:nvSpPr>
        <p:spPr>
          <a:xfrm>
            <a:off x="2601906"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0" name="CustomShape 179"/>
          <p:cNvSpPr/>
          <p:nvPr/>
        </p:nvSpPr>
        <p:spPr>
          <a:xfrm>
            <a:off x="2850764"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1" name="CustomShape 180"/>
          <p:cNvSpPr/>
          <p:nvPr/>
        </p:nvSpPr>
        <p:spPr>
          <a:xfrm>
            <a:off x="3099622"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2" name="CustomShape 181"/>
          <p:cNvSpPr/>
          <p:nvPr/>
        </p:nvSpPr>
        <p:spPr>
          <a:xfrm>
            <a:off x="3348480"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3" name="CustomShape 182"/>
          <p:cNvSpPr/>
          <p:nvPr/>
        </p:nvSpPr>
        <p:spPr>
          <a:xfrm>
            <a:off x="3597338"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664" name="Group 183"/>
          <p:cNvGrpSpPr/>
          <p:nvPr/>
        </p:nvGrpSpPr>
        <p:grpSpPr>
          <a:xfrm>
            <a:off x="2601906" y="2239724"/>
            <a:ext cx="1493149" cy="248858"/>
            <a:chOff x="1188720" y="2468880"/>
            <a:chExt cx="1645920" cy="274320"/>
          </a:xfrm>
        </p:grpSpPr>
        <p:sp>
          <p:nvSpPr>
            <p:cNvPr id="4665" name="CustomShape 184"/>
            <p:cNvSpPr/>
            <p:nvPr/>
          </p:nvSpPr>
          <p:spPr>
            <a:xfrm>
              <a:off x="11887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6" name="CustomShape 185"/>
            <p:cNvSpPr/>
            <p:nvPr/>
          </p:nvSpPr>
          <p:spPr>
            <a:xfrm>
              <a:off x="146304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7" name="CustomShape 186"/>
            <p:cNvSpPr/>
            <p:nvPr/>
          </p:nvSpPr>
          <p:spPr>
            <a:xfrm>
              <a:off x="173736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8" name="CustomShape 187"/>
            <p:cNvSpPr/>
            <p:nvPr/>
          </p:nvSpPr>
          <p:spPr>
            <a:xfrm>
              <a:off x="201168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9" name="CustomShape 188"/>
            <p:cNvSpPr/>
            <p:nvPr/>
          </p:nvSpPr>
          <p:spPr>
            <a:xfrm>
              <a:off x="228600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0" name="CustomShape 189"/>
            <p:cNvSpPr/>
            <p:nvPr/>
          </p:nvSpPr>
          <p:spPr>
            <a:xfrm>
              <a:off x="25603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1" name="Group 190"/>
          <p:cNvGrpSpPr/>
          <p:nvPr/>
        </p:nvGrpSpPr>
        <p:grpSpPr>
          <a:xfrm>
            <a:off x="2353048" y="2488582"/>
            <a:ext cx="248858" cy="1493149"/>
            <a:chOff x="914400" y="2743200"/>
            <a:chExt cx="274320" cy="1645920"/>
          </a:xfrm>
        </p:grpSpPr>
        <p:sp>
          <p:nvSpPr>
            <p:cNvPr id="4672" name="CustomShape 191"/>
            <p:cNvSpPr/>
            <p:nvPr/>
          </p:nvSpPr>
          <p:spPr>
            <a:xfrm>
              <a:off x="91440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3" name="CustomShape 192"/>
            <p:cNvSpPr/>
            <p:nvPr/>
          </p:nvSpPr>
          <p:spPr>
            <a:xfrm>
              <a:off x="9144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4" name="CustomShape 193"/>
            <p:cNvSpPr/>
            <p:nvPr/>
          </p:nvSpPr>
          <p:spPr>
            <a:xfrm>
              <a:off x="9144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5" name="CustomShape 194"/>
            <p:cNvSpPr/>
            <p:nvPr/>
          </p:nvSpPr>
          <p:spPr>
            <a:xfrm>
              <a:off x="91440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6" name="CustomShape 195"/>
            <p:cNvSpPr/>
            <p:nvPr/>
          </p:nvSpPr>
          <p:spPr>
            <a:xfrm>
              <a:off x="91440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7" name="CustomShape 196"/>
            <p:cNvSpPr/>
            <p:nvPr/>
          </p:nvSpPr>
          <p:spPr>
            <a:xfrm>
              <a:off x="9144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8" name="Group 197"/>
          <p:cNvGrpSpPr/>
          <p:nvPr/>
        </p:nvGrpSpPr>
        <p:grpSpPr>
          <a:xfrm>
            <a:off x="2601905" y="2737440"/>
            <a:ext cx="1244291" cy="248858"/>
            <a:chOff x="1188720" y="3017520"/>
            <a:chExt cx="1371600" cy="274320"/>
          </a:xfrm>
        </p:grpSpPr>
        <p:sp>
          <p:nvSpPr>
            <p:cNvPr id="4679" name="CustomShape 198"/>
            <p:cNvSpPr/>
            <p:nvPr/>
          </p:nvSpPr>
          <p:spPr>
            <a:xfrm>
              <a:off x="11887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0" name="CustomShape 199"/>
            <p:cNvSpPr/>
            <p:nvPr/>
          </p:nvSpPr>
          <p:spPr>
            <a:xfrm>
              <a:off x="146304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1" name="CustomShape 200"/>
            <p:cNvSpPr/>
            <p:nvPr/>
          </p:nvSpPr>
          <p:spPr>
            <a:xfrm>
              <a:off x="173736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2" name="CustomShape 201"/>
            <p:cNvSpPr/>
            <p:nvPr/>
          </p:nvSpPr>
          <p:spPr>
            <a:xfrm>
              <a:off x="201168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3" name="CustomShape 202"/>
            <p:cNvSpPr/>
            <p:nvPr/>
          </p:nvSpPr>
          <p:spPr>
            <a:xfrm>
              <a:off x="22860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84" name="Group 203"/>
          <p:cNvGrpSpPr/>
          <p:nvPr/>
        </p:nvGrpSpPr>
        <p:grpSpPr>
          <a:xfrm>
            <a:off x="2601905" y="2986298"/>
            <a:ext cx="1244291" cy="248858"/>
            <a:chOff x="1188720" y="3291840"/>
            <a:chExt cx="1371600" cy="274320"/>
          </a:xfrm>
        </p:grpSpPr>
        <p:sp>
          <p:nvSpPr>
            <p:cNvPr id="4685" name="CustomShape 204"/>
            <p:cNvSpPr/>
            <p:nvPr/>
          </p:nvSpPr>
          <p:spPr>
            <a:xfrm>
              <a:off x="11887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6" name="CustomShape 205"/>
            <p:cNvSpPr/>
            <p:nvPr/>
          </p:nvSpPr>
          <p:spPr>
            <a:xfrm>
              <a:off x="146304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7" name="CustomShape 206"/>
            <p:cNvSpPr/>
            <p:nvPr/>
          </p:nvSpPr>
          <p:spPr>
            <a:xfrm>
              <a:off x="173736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8" name="CustomShape 207"/>
            <p:cNvSpPr/>
            <p:nvPr/>
          </p:nvSpPr>
          <p:spPr>
            <a:xfrm>
              <a:off x="201168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9" name="CustomShape 208"/>
            <p:cNvSpPr/>
            <p:nvPr/>
          </p:nvSpPr>
          <p:spPr>
            <a:xfrm>
              <a:off x="22860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0" name="Group 209"/>
          <p:cNvGrpSpPr/>
          <p:nvPr/>
        </p:nvGrpSpPr>
        <p:grpSpPr>
          <a:xfrm>
            <a:off x="2601905" y="3732872"/>
            <a:ext cx="1244291" cy="248858"/>
            <a:chOff x="1188720" y="4114800"/>
            <a:chExt cx="1371600" cy="274320"/>
          </a:xfrm>
        </p:grpSpPr>
        <p:sp>
          <p:nvSpPr>
            <p:cNvPr id="4691" name="CustomShape 210"/>
            <p:cNvSpPr/>
            <p:nvPr/>
          </p:nvSpPr>
          <p:spPr>
            <a:xfrm>
              <a:off x="11887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2" name="CustomShape 211"/>
            <p:cNvSpPr/>
            <p:nvPr/>
          </p:nvSpPr>
          <p:spPr>
            <a:xfrm>
              <a:off x="146304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3" name="CustomShape 212"/>
            <p:cNvSpPr/>
            <p:nvPr/>
          </p:nvSpPr>
          <p:spPr>
            <a:xfrm>
              <a:off x="173736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4" name="CustomShape 213"/>
            <p:cNvSpPr/>
            <p:nvPr/>
          </p:nvSpPr>
          <p:spPr>
            <a:xfrm>
              <a:off x="201168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5" name="CustomShape 214"/>
            <p:cNvSpPr/>
            <p:nvPr/>
          </p:nvSpPr>
          <p:spPr>
            <a:xfrm>
              <a:off x="22860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6" name="Group 215"/>
          <p:cNvGrpSpPr/>
          <p:nvPr/>
        </p:nvGrpSpPr>
        <p:grpSpPr>
          <a:xfrm>
            <a:off x="3846196" y="2488582"/>
            <a:ext cx="248858" cy="1493149"/>
            <a:chOff x="2560320" y="2743200"/>
            <a:chExt cx="274320" cy="1645920"/>
          </a:xfrm>
        </p:grpSpPr>
        <p:sp>
          <p:nvSpPr>
            <p:cNvPr id="4697" name="CustomShape 216"/>
            <p:cNvSpPr/>
            <p:nvPr/>
          </p:nvSpPr>
          <p:spPr>
            <a:xfrm>
              <a:off x="256032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8" name="CustomShape 217"/>
            <p:cNvSpPr/>
            <p:nvPr/>
          </p:nvSpPr>
          <p:spPr>
            <a:xfrm>
              <a:off x="25603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9" name="CustomShape 218"/>
            <p:cNvSpPr/>
            <p:nvPr/>
          </p:nvSpPr>
          <p:spPr>
            <a:xfrm>
              <a:off x="25603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0" name="CustomShape 219"/>
            <p:cNvSpPr/>
            <p:nvPr/>
          </p:nvSpPr>
          <p:spPr>
            <a:xfrm>
              <a:off x="256032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1" name="CustomShape 220"/>
            <p:cNvSpPr/>
            <p:nvPr/>
          </p:nvSpPr>
          <p:spPr>
            <a:xfrm>
              <a:off x="256032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2" name="CustomShape 221"/>
            <p:cNvSpPr/>
            <p:nvPr/>
          </p:nvSpPr>
          <p:spPr>
            <a:xfrm>
              <a:off x="25603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03" name="Group 222"/>
          <p:cNvGrpSpPr/>
          <p:nvPr/>
        </p:nvGrpSpPr>
        <p:grpSpPr>
          <a:xfrm>
            <a:off x="6323674" y="2745278"/>
            <a:ext cx="2300468" cy="2689431"/>
            <a:chOff x="5291280" y="3026160"/>
            <a:chExt cx="2535840" cy="2964600"/>
          </a:xfrm>
        </p:grpSpPr>
        <p:sp>
          <p:nvSpPr>
            <p:cNvPr id="4704" name="CustomShape 223"/>
            <p:cNvSpPr/>
            <p:nvPr/>
          </p:nvSpPr>
          <p:spPr>
            <a:xfrm>
              <a:off x="5293440" y="4127760"/>
              <a:ext cx="2533680" cy="1676520"/>
            </a:xfrm>
            <a:custGeom>
              <a:avLst/>
              <a:gdLst/>
              <a:ahLst/>
              <a:cxnLst/>
              <a:rect l="0" t="0" r="r" b="b"/>
              <a:pathLst>
                <a:path w="7040" h="4659">
                  <a:moveTo>
                    <a:pt x="4025" y="0"/>
                  </a:moveTo>
                  <a:lnTo>
                    <a:pt x="7039" y="0"/>
                  </a:lnTo>
                  <a:lnTo>
                    <a:pt x="3013" y="4658"/>
                  </a:lnTo>
                  <a:lnTo>
                    <a:pt x="0" y="4658"/>
                  </a:lnTo>
                  <a:lnTo>
                    <a:pt x="4025"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5" name="CustomShape 224"/>
            <p:cNvSpPr/>
            <p:nvPr/>
          </p:nvSpPr>
          <p:spPr>
            <a:xfrm rot="2400000">
              <a:off x="6289200" y="4043520"/>
              <a:ext cx="457200" cy="1947240"/>
            </a:xfrm>
            <a:custGeom>
              <a:avLst/>
              <a:gdLst/>
              <a:ahLst/>
              <a:cxnLst/>
              <a:rect l="0" t="0" r="r" b="b"/>
              <a:pathLst>
                <a:path w="1272" h="5412">
                  <a:moveTo>
                    <a:pt x="953" y="1"/>
                  </a:moveTo>
                  <a:lnTo>
                    <a:pt x="954" y="4057"/>
                  </a:lnTo>
                  <a:lnTo>
                    <a:pt x="1271" y="4058"/>
                  </a:lnTo>
                  <a:lnTo>
                    <a:pt x="635" y="5411"/>
                  </a:lnTo>
                  <a:lnTo>
                    <a:pt x="0" y="4058"/>
                  </a:lnTo>
                  <a:lnTo>
                    <a:pt x="317" y="4058"/>
                  </a:lnTo>
                  <a:lnTo>
                    <a:pt x="317" y="0"/>
                  </a:lnTo>
                  <a:lnTo>
                    <a:pt x="953" y="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06" name="Group 225"/>
            <p:cNvGrpSpPr/>
            <p:nvPr/>
          </p:nvGrpSpPr>
          <p:grpSpPr>
            <a:xfrm>
              <a:off x="5291280" y="5804280"/>
              <a:ext cx="1096920" cy="137160"/>
              <a:chOff x="5291280" y="5804280"/>
              <a:chExt cx="1096920" cy="137160"/>
            </a:xfrm>
          </p:grpSpPr>
          <p:sp>
            <p:nvSpPr>
              <p:cNvPr id="4707" name="CustomShape 226"/>
              <p:cNvSpPr/>
              <p:nvPr/>
            </p:nvSpPr>
            <p:spPr>
              <a:xfrm>
                <a:off x="5291280" y="5804280"/>
                <a:ext cx="548280" cy="13716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08" name="CustomShape 227"/>
              <p:cNvSpPr/>
              <p:nvPr/>
            </p:nvSpPr>
            <p:spPr>
              <a:xfrm>
                <a:off x="583992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709" name="CustomShape 228"/>
              <p:cNvSpPr/>
              <p:nvPr/>
            </p:nvSpPr>
            <p:spPr>
              <a:xfrm>
                <a:off x="611424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sp>
          <p:nvSpPr>
            <p:cNvPr id="4710" name="CustomShape 229"/>
            <p:cNvSpPr/>
            <p:nvPr/>
          </p:nvSpPr>
          <p:spPr>
            <a:xfrm rot="10800000">
              <a:off x="6720300" y="3026160"/>
              <a:ext cx="1106820" cy="1106820"/>
            </a:xfrm>
            <a:custGeom>
              <a:avLst/>
              <a:gdLst/>
              <a:ahLst/>
              <a:cxnLst/>
              <a:rect l="0" t="0" r="r" b="b"/>
              <a:pathLst>
                <a:path w="3049" h="3049">
                  <a:moveTo>
                    <a:pt x="3037" y="3048"/>
                  </a:moveTo>
                  <a:lnTo>
                    <a:pt x="2878" y="3043"/>
                  </a:lnTo>
                  <a:lnTo>
                    <a:pt x="2719" y="3030"/>
                  </a:lnTo>
                  <a:lnTo>
                    <a:pt x="2561" y="3009"/>
                  </a:lnTo>
                  <a:lnTo>
                    <a:pt x="2405" y="2979"/>
                  </a:lnTo>
                  <a:lnTo>
                    <a:pt x="2250" y="2942"/>
                  </a:lnTo>
                  <a:lnTo>
                    <a:pt x="2098" y="2896"/>
                  </a:lnTo>
                  <a:lnTo>
                    <a:pt x="1948" y="2843"/>
                  </a:lnTo>
                  <a:lnTo>
                    <a:pt x="1801" y="2781"/>
                  </a:lnTo>
                  <a:lnTo>
                    <a:pt x="1657" y="2712"/>
                  </a:lnTo>
                  <a:lnTo>
                    <a:pt x="1518" y="2636"/>
                  </a:lnTo>
                  <a:lnTo>
                    <a:pt x="1382" y="2552"/>
                  </a:lnTo>
                  <a:lnTo>
                    <a:pt x="1251" y="2462"/>
                  </a:lnTo>
                  <a:lnTo>
                    <a:pt x="1125" y="2365"/>
                  </a:lnTo>
                  <a:lnTo>
                    <a:pt x="1004" y="2261"/>
                  </a:lnTo>
                  <a:lnTo>
                    <a:pt x="889" y="2151"/>
                  </a:lnTo>
                  <a:lnTo>
                    <a:pt x="779" y="2036"/>
                  </a:lnTo>
                  <a:lnTo>
                    <a:pt x="676" y="1914"/>
                  </a:lnTo>
                  <a:lnTo>
                    <a:pt x="580" y="1788"/>
                  </a:lnTo>
                  <a:lnTo>
                    <a:pt x="490" y="1657"/>
                  </a:lnTo>
                  <a:lnTo>
                    <a:pt x="407" y="1521"/>
                  </a:lnTo>
                  <a:lnTo>
                    <a:pt x="331" y="1381"/>
                  </a:lnTo>
                  <a:lnTo>
                    <a:pt x="262" y="1237"/>
                  </a:lnTo>
                  <a:lnTo>
                    <a:pt x="202" y="1090"/>
                  </a:lnTo>
                  <a:lnTo>
                    <a:pt x="149" y="940"/>
                  </a:lnTo>
                  <a:lnTo>
                    <a:pt x="103" y="787"/>
                  </a:lnTo>
                  <a:lnTo>
                    <a:pt x="66" y="632"/>
                  </a:lnTo>
                  <a:lnTo>
                    <a:pt x="37" y="476"/>
                  </a:lnTo>
                  <a:lnTo>
                    <a:pt x="17" y="318"/>
                  </a:lnTo>
                  <a:lnTo>
                    <a:pt x="4" y="159"/>
                  </a:lnTo>
                  <a:lnTo>
                    <a:pt x="0" y="0"/>
                  </a:lnTo>
                  <a:lnTo>
                    <a:pt x="3048" y="0"/>
                  </a:lnTo>
                  <a:lnTo>
                    <a:pt x="3037" y="3048"/>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1" name="CustomShape 230"/>
            <p:cNvSpPr/>
            <p:nvPr/>
          </p:nvSpPr>
          <p:spPr>
            <a:xfrm>
              <a:off x="6728310" y="3241080"/>
              <a:ext cx="718058" cy="891900"/>
            </a:xfrm>
            <a:custGeom>
              <a:avLst/>
              <a:gdLst/>
              <a:ahLst/>
              <a:cxnLst/>
              <a:rect l="0" t="0" r="r" b="b"/>
              <a:pathLst>
                <a:path w="1913" h="2346">
                  <a:moveTo>
                    <a:pt x="1125" y="1692"/>
                  </a:moveTo>
                  <a:lnTo>
                    <a:pt x="1122" y="1627"/>
                  </a:lnTo>
                  <a:lnTo>
                    <a:pt x="1117" y="1562"/>
                  </a:lnTo>
                  <a:lnTo>
                    <a:pt x="1108" y="1497"/>
                  </a:lnTo>
                  <a:lnTo>
                    <a:pt x="1096" y="1434"/>
                  </a:lnTo>
                  <a:lnTo>
                    <a:pt x="1082" y="1370"/>
                  </a:lnTo>
                  <a:lnTo>
                    <a:pt x="1064" y="1308"/>
                  </a:lnTo>
                  <a:lnTo>
                    <a:pt x="1044" y="1247"/>
                  </a:lnTo>
                  <a:lnTo>
                    <a:pt x="1021" y="1187"/>
                  </a:lnTo>
                  <a:lnTo>
                    <a:pt x="995" y="1129"/>
                  </a:lnTo>
                  <a:lnTo>
                    <a:pt x="967" y="1072"/>
                  </a:lnTo>
                  <a:lnTo>
                    <a:pt x="936" y="1017"/>
                  </a:lnTo>
                  <a:lnTo>
                    <a:pt x="903" y="964"/>
                  </a:lnTo>
                  <a:lnTo>
                    <a:pt x="867" y="913"/>
                  </a:lnTo>
                  <a:lnTo>
                    <a:pt x="828" y="864"/>
                  </a:lnTo>
                  <a:lnTo>
                    <a:pt x="788" y="817"/>
                  </a:lnTo>
                  <a:lnTo>
                    <a:pt x="745" y="773"/>
                  </a:lnTo>
                  <a:lnTo>
                    <a:pt x="701" y="731"/>
                  </a:lnTo>
                  <a:lnTo>
                    <a:pt x="654" y="692"/>
                  </a:lnTo>
                  <a:lnTo>
                    <a:pt x="606" y="655"/>
                  </a:lnTo>
                  <a:lnTo>
                    <a:pt x="557" y="622"/>
                  </a:lnTo>
                  <a:lnTo>
                    <a:pt x="505" y="591"/>
                  </a:lnTo>
                  <a:lnTo>
                    <a:pt x="453" y="564"/>
                  </a:lnTo>
                  <a:lnTo>
                    <a:pt x="399" y="539"/>
                  </a:lnTo>
                  <a:lnTo>
                    <a:pt x="344" y="518"/>
                  </a:lnTo>
                  <a:lnTo>
                    <a:pt x="289" y="500"/>
                  </a:lnTo>
                  <a:lnTo>
                    <a:pt x="232" y="486"/>
                  </a:lnTo>
                  <a:lnTo>
                    <a:pt x="175" y="474"/>
                  </a:lnTo>
                  <a:lnTo>
                    <a:pt x="117" y="466"/>
                  </a:lnTo>
                  <a:lnTo>
                    <a:pt x="60" y="461"/>
                  </a:lnTo>
                  <a:lnTo>
                    <a:pt x="2" y="460"/>
                  </a:lnTo>
                  <a:lnTo>
                    <a:pt x="0" y="0"/>
                  </a:lnTo>
                  <a:lnTo>
                    <a:pt x="79" y="2"/>
                  </a:lnTo>
                  <a:lnTo>
                    <a:pt x="158" y="8"/>
                  </a:lnTo>
                  <a:lnTo>
                    <a:pt x="236" y="19"/>
                  </a:lnTo>
                  <a:lnTo>
                    <a:pt x="314" y="35"/>
                  </a:lnTo>
                  <a:lnTo>
                    <a:pt x="391" y="55"/>
                  </a:lnTo>
                  <a:lnTo>
                    <a:pt x="467" y="80"/>
                  </a:lnTo>
                  <a:lnTo>
                    <a:pt x="542" y="109"/>
                  </a:lnTo>
                  <a:lnTo>
                    <a:pt x="616" y="142"/>
                  </a:lnTo>
                  <a:lnTo>
                    <a:pt x="687" y="180"/>
                  </a:lnTo>
                  <a:lnTo>
                    <a:pt x="757" y="222"/>
                  </a:lnTo>
                  <a:lnTo>
                    <a:pt x="825" y="267"/>
                  </a:lnTo>
                  <a:lnTo>
                    <a:pt x="891" y="317"/>
                  </a:lnTo>
                  <a:lnTo>
                    <a:pt x="954" y="370"/>
                  </a:lnTo>
                  <a:lnTo>
                    <a:pt x="1015" y="427"/>
                  </a:lnTo>
                  <a:lnTo>
                    <a:pt x="1073" y="488"/>
                  </a:lnTo>
                  <a:lnTo>
                    <a:pt x="1128" y="552"/>
                  </a:lnTo>
                  <a:lnTo>
                    <a:pt x="1180" y="619"/>
                  </a:lnTo>
                  <a:lnTo>
                    <a:pt x="1229" y="689"/>
                  </a:lnTo>
                  <a:lnTo>
                    <a:pt x="1275" y="761"/>
                  </a:lnTo>
                  <a:lnTo>
                    <a:pt x="1317" y="837"/>
                  </a:lnTo>
                  <a:lnTo>
                    <a:pt x="1356" y="914"/>
                  </a:lnTo>
                  <a:lnTo>
                    <a:pt x="1391" y="994"/>
                  </a:lnTo>
                  <a:lnTo>
                    <a:pt x="1422" y="1076"/>
                  </a:lnTo>
                  <a:lnTo>
                    <a:pt x="1450" y="1159"/>
                  </a:lnTo>
                  <a:lnTo>
                    <a:pt x="1473" y="1244"/>
                  </a:lnTo>
                  <a:lnTo>
                    <a:pt x="1493" y="1330"/>
                  </a:lnTo>
                  <a:lnTo>
                    <a:pt x="1509" y="1417"/>
                  </a:lnTo>
                  <a:lnTo>
                    <a:pt x="1521" y="1505"/>
                  </a:lnTo>
                  <a:lnTo>
                    <a:pt x="1528" y="1594"/>
                  </a:lnTo>
                  <a:lnTo>
                    <a:pt x="1532" y="1683"/>
                  </a:lnTo>
                  <a:lnTo>
                    <a:pt x="1912" y="1675"/>
                  </a:lnTo>
                  <a:lnTo>
                    <a:pt x="1340" y="2345"/>
                  </a:lnTo>
                  <a:lnTo>
                    <a:pt x="743" y="1700"/>
                  </a:lnTo>
                  <a:lnTo>
                    <a:pt x="1125" y="1692"/>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12" name="Group 231"/>
          <p:cNvGrpSpPr/>
          <p:nvPr/>
        </p:nvGrpSpPr>
        <p:grpSpPr>
          <a:xfrm>
            <a:off x="8947788" y="1864150"/>
            <a:ext cx="1078059" cy="2488581"/>
            <a:chOff x="8183880" y="2054880"/>
            <a:chExt cx="1188360" cy="2743200"/>
          </a:xfrm>
        </p:grpSpPr>
        <p:sp>
          <p:nvSpPr>
            <p:cNvPr id="4713" name="CustomShape 232"/>
            <p:cNvSpPr/>
            <p:nvPr/>
          </p:nvSpPr>
          <p:spPr>
            <a:xfrm rot="16200000">
              <a:off x="7406280" y="283212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4" name="TextShape 233"/>
            <p:cNvSpPr txBox="1"/>
            <p:nvPr/>
          </p:nvSpPr>
          <p:spPr>
            <a:xfrm>
              <a:off x="8183880" y="3098520"/>
              <a:ext cx="11883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(1,0)</a:t>
              </a:r>
              <a:endParaRPr lang="en-US" sz="1633" spc="-1">
                <a:latin typeface="Arial"/>
              </a:endParaRPr>
            </a:p>
          </p:txBody>
        </p:sp>
      </p:grpSp>
      <p:grpSp>
        <p:nvGrpSpPr>
          <p:cNvPr id="4715" name="Group 234"/>
          <p:cNvGrpSpPr/>
          <p:nvPr/>
        </p:nvGrpSpPr>
        <p:grpSpPr>
          <a:xfrm>
            <a:off x="7574169" y="1252129"/>
            <a:ext cx="1373292" cy="2354028"/>
            <a:chOff x="6669720" y="1380240"/>
            <a:chExt cx="1513800" cy="2594880"/>
          </a:xfrm>
        </p:grpSpPr>
        <p:sp>
          <p:nvSpPr>
            <p:cNvPr id="4716" name="CustomShape 235"/>
            <p:cNvSpPr/>
            <p:nvPr/>
          </p:nvSpPr>
          <p:spPr>
            <a:xfrm rot="5400000">
              <a:off x="6090840" y="2019240"/>
              <a:ext cx="2594880" cy="1316880"/>
            </a:xfrm>
            <a:custGeom>
              <a:avLst/>
              <a:gdLst/>
              <a:ahLst/>
              <a:cxnLst/>
              <a:rect l="0" t="0" r="r" b="b"/>
              <a:pathLst>
                <a:path w="7210" h="3660">
                  <a:moveTo>
                    <a:pt x="4174" y="0"/>
                  </a:moveTo>
                  <a:lnTo>
                    <a:pt x="7209" y="0"/>
                  </a:lnTo>
                  <a:lnTo>
                    <a:pt x="3034" y="3659"/>
                  </a:lnTo>
                  <a:lnTo>
                    <a:pt x="0" y="3659"/>
                  </a:lnTo>
                  <a:lnTo>
                    <a:pt x="4174"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7" name="CustomShape 236"/>
            <p:cNvSpPr/>
            <p:nvPr/>
          </p:nvSpPr>
          <p:spPr>
            <a:xfrm rot="8399400">
              <a:off x="7186680" y="1786680"/>
              <a:ext cx="456840" cy="1775160"/>
            </a:xfrm>
            <a:custGeom>
              <a:avLst/>
              <a:gdLst/>
              <a:ahLst/>
              <a:cxnLst/>
              <a:rect l="0" t="0" r="r" b="b"/>
              <a:pathLst>
                <a:path w="1272" h="4933">
                  <a:moveTo>
                    <a:pt x="312" y="4931"/>
                  </a:moveTo>
                  <a:lnTo>
                    <a:pt x="318" y="1232"/>
                  </a:lnTo>
                  <a:lnTo>
                    <a:pt x="0" y="1232"/>
                  </a:lnTo>
                  <a:lnTo>
                    <a:pt x="638" y="0"/>
                  </a:lnTo>
                  <a:lnTo>
                    <a:pt x="1271" y="1234"/>
                  </a:lnTo>
                  <a:lnTo>
                    <a:pt x="952" y="1233"/>
                  </a:lnTo>
                  <a:lnTo>
                    <a:pt x="946" y="4932"/>
                  </a:lnTo>
                  <a:lnTo>
                    <a:pt x="312" y="493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18" name="Group 237"/>
            <p:cNvGrpSpPr/>
            <p:nvPr/>
          </p:nvGrpSpPr>
          <p:grpSpPr>
            <a:xfrm>
              <a:off x="8046360" y="2877840"/>
              <a:ext cx="137160" cy="1097280"/>
              <a:chOff x="8046360" y="2877840"/>
              <a:chExt cx="137160" cy="1097280"/>
            </a:xfrm>
          </p:grpSpPr>
          <p:sp>
            <p:nvSpPr>
              <p:cNvPr id="4719" name="CustomShape 238"/>
              <p:cNvSpPr/>
              <p:nvPr/>
            </p:nvSpPr>
            <p:spPr>
              <a:xfrm>
                <a:off x="8046360" y="28778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20" name="CustomShape 239"/>
              <p:cNvSpPr/>
              <p:nvPr/>
            </p:nvSpPr>
            <p:spPr>
              <a:xfrm>
                <a:off x="8046360" y="34264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721" name="CustomShape 240"/>
              <p:cNvSpPr/>
              <p:nvPr/>
            </p:nvSpPr>
            <p:spPr>
              <a:xfrm>
                <a:off x="8046360" y="37008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722" name="Group 241"/>
          <p:cNvGrpSpPr/>
          <p:nvPr/>
        </p:nvGrpSpPr>
        <p:grpSpPr>
          <a:xfrm>
            <a:off x="532007" y="0"/>
            <a:ext cx="11659993" cy="6858295"/>
            <a:chOff x="-1092959" y="0"/>
            <a:chExt cx="12852982" cy="7560000"/>
          </a:xfrm>
        </p:grpSpPr>
        <p:sp>
          <p:nvSpPr>
            <p:cNvPr id="4723" name="Line 242"/>
            <p:cNvSpPr/>
            <p:nvPr/>
          </p:nvSpPr>
          <p:spPr>
            <a:xfrm flipV="1">
              <a:off x="8046720" y="1217723"/>
              <a:ext cx="3713303" cy="14557"/>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4" name="Line 243"/>
            <p:cNvSpPr/>
            <p:nvPr/>
          </p:nvSpPr>
          <p:spPr>
            <a:xfrm>
              <a:off x="8042400" y="5803920"/>
              <a:ext cx="3717623" cy="37439"/>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5" name="Line 244"/>
            <p:cNvSpPr/>
            <p:nvPr/>
          </p:nvSpPr>
          <p:spPr>
            <a:xfrm>
              <a:off x="8046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6" name="Line 245"/>
            <p:cNvSpPr/>
            <p:nvPr/>
          </p:nvSpPr>
          <p:spPr>
            <a:xfrm>
              <a:off x="3474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7" name="Line 246"/>
            <p:cNvSpPr/>
            <p:nvPr/>
          </p:nvSpPr>
          <p:spPr>
            <a:xfrm flipH="1" flipV="1">
              <a:off x="-1092959" y="5798902"/>
              <a:ext cx="4567679" cy="5018"/>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8" name="Line 247"/>
            <p:cNvSpPr/>
            <p:nvPr/>
          </p:nvSpPr>
          <p:spPr>
            <a:xfrm flipV="1">
              <a:off x="8046720" y="0"/>
              <a:ext cx="0" cy="12322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253" name="Line 245">
              <a:extLst>
                <a:ext uri="{FF2B5EF4-FFF2-40B4-BE49-F238E27FC236}">
                  <a16:creationId xmlns:a16="http://schemas.microsoft.com/office/drawing/2014/main" id="{94FFF056-C7AB-4C4C-B895-BBCB229853B6}"/>
                </a:ext>
              </a:extLst>
            </p:cNvPr>
            <p:cNvSpPr/>
            <p:nvPr/>
          </p:nvSpPr>
          <p:spPr>
            <a:xfrm>
              <a:off x="-1079412" y="5801411"/>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grpSp>
      <p:grpSp>
        <p:nvGrpSpPr>
          <p:cNvPr id="2" name="Group 1">
            <a:extLst>
              <a:ext uri="{FF2B5EF4-FFF2-40B4-BE49-F238E27FC236}">
                <a16:creationId xmlns:a16="http://schemas.microsoft.com/office/drawing/2014/main" id="{BE2D0845-E1A6-4D89-A641-ECD92090DE69}"/>
              </a:ext>
            </a:extLst>
          </p:cNvPr>
          <p:cNvGrpSpPr/>
          <p:nvPr/>
        </p:nvGrpSpPr>
        <p:grpSpPr>
          <a:xfrm>
            <a:off x="4786643" y="1104696"/>
            <a:ext cx="1779803" cy="886170"/>
            <a:chOff x="3596988" y="1217722"/>
            <a:chExt cx="1961903" cy="976838"/>
          </a:xfrm>
        </p:grpSpPr>
        <p:sp>
          <p:nvSpPr>
            <p:cNvPr id="249" name="TextShape 38">
              <a:extLst>
                <a:ext uri="{FF2B5EF4-FFF2-40B4-BE49-F238E27FC236}">
                  <a16:creationId xmlns:a16="http://schemas.microsoft.com/office/drawing/2014/main" id="{2EFA312C-5212-4794-8D18-A0013E00D14C}"/>
                </a:ext>
              </a:extLst>
            </p:cNvPr>
            <p:cNvSpPr txBox="1"/>
            <p:nvPr/>
          </p:nvSpPr>
          <p:spPr>
            <a:xfrm>
              <a:off x="3596988" y="1217722"/>
              <a:ext cx="1961903" cy="840802"/>
            </a:xfrm>
            <a:prstGeom prst="rect">
              <a:avLst/>
            </a:prstGeom>
            <a:noFill/>
            <a:ln>
              <a:noFill/>
            </a:ln>
          </p:spPr>
          <p:txBody>
            <a:bodyPr lIns="81646" tIns="40823" rIns="81646" bIns="40823">
              <a:noAutofit/>
            </a:bodyPr>
            <a:lstStyle/>
            <a:p>
              <a:r>
                <a:rPr lang="en-US" sz="1452" spc="-1" dirty="0">
                  <a:solidFill>
                    <a:srgbClr val="000080"/>
                  </a:solidFill>
                  <a:latin typeface="Arial"/>
                </a:rPr>
                <a:t>base-conversion to produce </a:t>
              </a:r>
              <a:r>
                <a:rPr lang="en-US" sz="1452" i="1" spc="-1" dirty="0">
                  <a:solidFill>
                    <a:srgbClr val="000080"/>
                  </a:solidFill>
                  <a:latin typeface="Arial"/>
                </a:rPr>
                <a:t>k</a:t>
              </a:r>
              <a:r>
                <a:rPr lang="en-US" sz="1452" spc="-1" dirty="0">
                  <a:solidFill>
                    <a:srgbClr val="000080"/>
                  </a:solidFill>
                  <a:latin typeface="Arial"/>
                </a:rPr>
                <a:t> bits from </a:t>
              </a:r>
              <a:r>
                <a:rPr lang="en-US" sz="1452" i="1" spc="-1" dirty="0">
                  <a:solidFill>
                    <a:srgbClr val="000080"/>
                  </a:solidFill>
                  <a:latin typeface="Arial"/>
                </a:rPr>
                <a:t>k</a:t>
              </a:r>
              <a:r>
                <a:rPr lang="en-US" sz="1452" spc="-1" dirty="0">
                  <a:solidFill>
                    <a:srgbClr val="000080"/>
                  </a:solidFill>
                  <a:latin typeface="Arial"/>
                </a:rPr>
                <a:t> / log </a:t>
              </a:r>
              <a:r>
                <a:rPr lang="en-US" sz="1452" i="1" spc="-1" dirty="0">
                  <a:solidFill>
                    <a:srgbClr val="000080"/>
                  </a:solidFill>
                  <a:latin typeface="Arial"/>
                </a:rPr>
                <a:t>k</a:t>
              </a:r>
              <a:r>
                <a:rPr lang="en-US" sz="1452" spc="-1" dirty="0">
                  <a:solidFill>
                    <a:srgbClr val="000080"/>
                  </a:solidFill>
                  <a:latin typeface="Arial"/>
                </a:rPr>
                <a:t> tile types</a:t>
              </a:r>
              <a:endParaRPr lang="en-US" sz="1452" spc="-1" dirty="0">
                <a:latin typeface="Arial"/>
              </a:endParaRPr>
            </a:p>
          </p:txBody>
        </p:sp>
        <p:sp>
          <p:nvSpPr>
            <p:cNvPr id="250" name="Line 39">
              <a:extLst>
                <a:ext uri="{FF2B5EF4-FFF2-40B4-BE49-F238E27FC236}">
                  <a16:creationId xmlns:a16="http://schemas.microsoft.com/office/drawing/2014/main" id="{3CA2A831-3B08-43B2-AE7B-5B9C87D05E25}"/>
                </a:ext>
              </a:extLst>
            </p:cNvPr>
            <p:cNvSpPr/>
            <p:nvPr/>
          </p:nvSpPr>
          <p:spPr>
            <a:xfrm flipH="1">
              <a:off x="4404420" y="2005920"/>
              <a:ext cx="0" cy="1886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252" name="TextShape 43">
            <a:extLst>
              <a:ext uri="{FF2B5EF4-FFF2-40B4-BE49-F238E27FC236}">
                <a16:creationId xmlns:a16="http://schemas.microsoft.com/office/drawing/2014/main" id="{DE7C56E4-8FB7-47B8-9F58-919D92D1281A}"/>
              </a:ext>
            </a:extLst>
          </p:cNvPr>
          <p:cNvSpPr txBox="1"/>
          <p:nvPr/>
        </p:nvSpPr>
        <p:spPr>
          <a:xfrm>
            <a:off x="4746591" y="3475665"/>
            <a:ext cx="2459025" cy="1247598"/>
          </a:xfrm>
          <a:prstGeom prst="rect">
            <a:avLst/>
          </a:prstGeom>
          <a:noFill/>
          <a:ln>
            <a:noFill/>
          </a:ln>
        </p:spPr>
        <p:txBody>
          <a:bodyPr lIns="81646" tIns="40823" rIns="81646" bIns="40823">
            <a:noAutofit/>
          </a:bodyPr>
          <a:lstStyle/>
          <a:p>
            <a:r>
              <a:rPr lang="en-US" sz="1452" spc="-1" dirty="0">
                <a:solidFill>
                  <a:srgbClr val="000080"/>
                </a:solidFill>
                <a:latin typeface="Arial"/>
              </a:rPr>
              <a:t>slight modification of how </a:t>
            </a:r>
            <a:r>
              <a:rPr lang="en-US" sz="1452" i="1" spc="-1" dirty="0">
                <a:solidFill>
                  <a:srgbClr val="000080"/>
                </a:solidFill>
                <a:latin typeface="Arial"/>
              </a:rPr>
              <a:t>P</a:t>
            </a:r>
            <a:r>
              <a:rPr lang="en-US" sz="1452" spc="-1" dirty="0">
                <a:solidFill>
                  <a:srgbClr val="000080"/>
                </a:solidFill>
                <a:latin typeface="Arial"/>
              </a:rPr>
              <a:t> “computes” shape </a:t>
            </a:r>
            <a:r>
              <a:rPr lang="en-US" sz="1452" i="1" spc="-1" dirty="0">
                <a:solidFill>
                  <a:srgbClr val="000080"/>
                </a:solidFill>
                <a:latin typeface="Arial"/>
              </a:rPr>
              <a:t>S</a:t>
            </a:r>
            <a:r>
              <a:rPr lang="en-US" sz="1452" spc="-1" dirty="0">
                <a:solidFill>
                  <a:srgbClr val="000080"/>
                </a:solidFill>
                <a:latin typeface="Arial"/>
              </a:rPr>
              <a:t>: </a:t>
            </a:r>
            <a:r>
              <a:rPr lang="en-US" sz="1452" i="1" spc="-1" dirty="0">
                <a:solidFill>
                  <a:srgbClr val="000080"/>
                </a:solidFill>
                <a:latin typeface="Arial"/>
              </a:rPr>
              <a:t>P</a:t>
            </a:r>
            <a:r>
              <a:rPr lang="en-US" sz="1452" spc="-1" dirty="0">
                <a:solidFill>
                  <a:srgbClr val="000080"/>
                </a:solidFill>
                <a:latin typeface="Arial"/>
              </a:rPr>
              <a:t>(</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 computes </a:t>
            </a:r>
            <a:r>
              <a:rPr lang="en-US" sz="1452" b="1" spc="-1" dirty="0">
                <a:solidFill>
                  <a:srgbClr val="000080"/>
                </a:solidFill>
                <a:latin typeface="Arial"/>
              </a:rPr>
              <a:t>spanning tree </a:t>
            </a:r>
            <a:r>
              <a:rPr lang="en-US" sz="1452" spc="-1" dirty="0">
                <a:solidFill>
                  <a:srgbClr val="000080"/>
                </a:solidFill>
                <a:latin typeface="Arial"/>
              </a:rPr>
              <a:t>of </a:t>
            </a:r>
            <a:r>
              <a:rPr lang="en-US" sz="1452" i="1" spc="-1" dirty="0">
                <a:solidFill>
                  <a:srgbClr val="000080"/>
                </a:solidFill>
                <a:latin typeface="Arial"/>
              </a:rPr>
              <a:t>S</a:t>
            </a:r>
            <a:r>
              <a:rPr lang="en-US" sz="1452" spc="-1" dirty="0">
                <a:solidFill>
                  <a:srgbClr val="000080"/>
                </a:solidFill>
                <a:latin typeface="Arial"/>
              </a:rPr>
              <a:t>, outputs </a:t>
            </a:r>
            <a:r>
              <a:rPr lang="en-US" sz="1452" b="1" spc="-1" dirty="0">
                <a:solidFill>
                  <a:srgbClr val="000080"/>
                </a:solidFill>
                <a:latin typeface="Arial"/>
              </a:rPr>
              <a:t>children</a:t>
            </a:r>
            <a:r>
              <a:rPr lang="en-US" sz="1452" spc="-1" dirty="0">
                <a:solidFill>
                  <a:srgbClr val="000080"/>
                </a:solidFill>
                <a:latin typeface="Arial"/>
              </a:rPr>
              <a:t> of point (</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a:t>
            </a:r>
            <a:endParaRPr lang="en-US" sz="1452"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528"/>
                                        </p:tgtEl>
                                        <p:attrNameLst>
                                          <p:attrName>style.visibility</p:attrName>
                                        </p:attrNameLst>
                                      </p:cBhvr>
                                      <p:to>
                                        <p:strVal val="visible"/>
                                      </p:to>
                                    </p:set>
                                    <p:animEffect transition="in" filter="fade">
                                      <p:cBhvr additive="repl">
                                        <p:cTn id="7" dur="500"/>
                                        <p:tgtEl>
                                          <p:spTgt spid="45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28"/>
                                        </p:tgtEl>
                                        <p:attrNameLst>
                                          <p:attrName>style.visibility</p:attrName>
                                        </p:attrNameLst>
                                      </p:cBhvr>
                                      <p:to>
                                        <p:strVal val="visible"/>
                                      </p:to>
                                    </p:set>
                                    <p:animEffect transition="in" filter="wipe(left)">
                                      <p:cBhvr additive="repl">
                                        <p:cTn id="12" dur="500"/>
                                        <p:tgtEl>
                                          <p:spTgt spid="46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22" presetClass="entr" presetSubtype="8" fill="hold" nodeType="withEffect">
                                  <p:stCondLst>
                                    <p:cond delay="0"/>
                                  </p:stCondLst>
                                  <p:childTnLst>
                                    <p:set>
                                      <p:cBhvr>
                                        <p:cTn id="19" dur="1" fill="hold">
                                          <p:stCondLst>
                                            <p:cond delay="0"/>
                                          </p:stCondLst>
                                        </p:cTn>
                                        <p:tgtEl>
                                          <p:spTgt spid="4493"/>
                                        </p:tgtEl>
                                        <p:attrNameLst>
                                          <p:attrName>style.visibility</p:attrName>
                                        </p:attrNameLst>
                                      </p:cBhvr>
                                      <p:to>
                                        <p:strVal val="visible"/>
                                      </p:to>
                                    </p:set>
                                    <p:animEffect transition="in" filter="wipe(left)">
                                      <p:cBhvr additive="repl">
                                        <p:cTn id="20" dur="500"/>
                                        <p:tgtEl>
                                          <p:spTgt spid="449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495"/>
                                        </p:tgtEl>
                                        <p:attrNameLst>
                                          <p:attrName>style.visibility</p:attrName>
                                        </p:attrNameLst>
                                      </p:cBhvr>
                                      <p:to>
                                        <p:strVal val="visible"/>
                                      </p:to>
                                    </p:set>
                                    <p:animEffect transition="in" filter="wipe(left)">
                                      <p:cBhvr additive="repl">
                                        <p:cTn id="24" dur="500"/>
                                        <p:tgtEl>
                                          <p:spTgt spid="449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nodeType="clickEffect">
                                  <p:stCondLst>
                                    <p:cond delay="0"/>
                                  </p:stCondLst>
                                  <p:childTnLst>
                                    <p:set>
                                      <p:cBhvr>
                                        <p:cTn id="28" dur="0" fill="hold">
                                          <p:stCondLst>
                                            <p:cond delay="0"/>
                                          </p:stCondLst>
                                        </p:cTn>
                                        <p:tgtEl>
                                          <p:spTgt spid="4515"/>
                                        </p:tgtEl>
                                        <p:attrNameLst>
                                          <p:attrName>style.visibility</p:attrName>
                                        </p:attrNameLst>
                                      </p:cBhvr>
                                      <p:to>
                                        <p:strVal val="visible"/>
                                      </p:to>
                                    </p:set>
                                    <p:animEffect transition="in" filter="fade">
                                      <p:cBhvr additive="repl">
                                        <p:cTn id="29" dur="1000"/>
                                        <p:tgtEl>
                                          <p:spTgt spid="4515"/>
                                        </p:tgtEl>
                                      </p:cBhvr>
                                    </p:animEffect>
                                  </p:childTnLst>
                                </p:cTn>
                              </p:par>
                              <p:par>
                                <p:cTn id="30" presetID="10" presetClass="exit" fill="hold" nodeType="withEffect">
                                  <p:stCondLst>
                                    <p:cond delay="0"/>
                                  </p:stCondLst>
                                  <p:childTnLst>
                                    <p:animEffect transition="out" filter="fade">
                                      <p:cBhvr additive="repl">
                                        <p:cTn id="31" dur="2000"/>
                                        <p:tgtEl>
                                          <p:spTgt spid="4495"/>
                                        </p:tgtEl>
                                      </p:cBhvr>
                                    </p:animEffect>
                                    <p:set>
                                      <p:cBhvr>
                                        <p:cTn id="32" dur="1" fill="hold">
                                          <p:stCondLst>
                                            <p:cond delay="1999"/>
                                          </p:stCondLst>
                                        </p:cTn>
                                        <p:tgtEl>
                                          <p:spTgt spid="44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591"/>
                                        </p:tgtEl>
                                        <p:attrNameLst>
                                          <p:attrName>style.visibility</p:attrName>
                                        </p:attrNameLst>
                                      </p:cBhvr>
                                      <p:to>
                                        <p:strVal val="visible"/>
                                      </p:to>
                                    </p:set>
                                    <p:animEffect transition="in" filter="wipe(up)">
                                      <p:cBhvr additive="repl">
                                        <p:cTn id="37" dur="500"/>
                                        <p:tgtEl>
                                          <p:spTgt spid="4591"/>
                                        </p:tgtEl>
                                      </p:cBhvr>
                                    </p:animEffect>
                                  </p:childTnLst>
                                </p:cTn>
                              </p:par>
                              <p:par>
                                <p:cTn id="38" presetID="10" presetClass="entr" fill="hold" nodeType="withEffect">
                                  <p:stCondLst>
                                    <p:cond delay="0"/>
                                  </p:stCondLst>
                                  <p:childTnLst>
                                    <p:set>
                                      <p:cBhvr>
                                        <p:cTn id="39" dur="0" fill="hold">
                                          <p:stCondLst>
                                            <p:cond delay="0"/>
                                          </p:stCondLst>
                                        </p:cTn>
                                        <p:tgtEl>
                                          <p:spTgt spid="252">
                                            <p:txEl>
                                              <p:pRg st="0" end="0"/>
                                            </p:txEl>
                                          </p:spTgt>
                                        </p:tgtEl>
                                        <p:attrNameLst>
                                          <p:attrName>style.visibility</p:attrName>
                                        </p:attrNameLst>
                                      </p:cBhvr>
                                      <p:to>
                                        <p:strVal val="visible"/>
                                      </p:to>
                                    </p:set>
                                    <p:animEffect transition="in" filter="fade">
                                      <p:cBhvr additive="repl">
                                        <p:cTn id="40" dur="1000"/>
                                        <p:tgtEl>
                                          <p:spTgt spid="25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504"/>
                                        </p:tgtEl>
                                        <p:attrNameLst>
                                          <p:attrName>style.visibility</p:attrName>
                                        </p:attrNameLst>
                                      </p:cBhvr>
                                      <p:to>
                                        <p:strVal val="visible"/>
                                      </p:to>
                                    </p:set>
                                    <p:animEffect transition="in" filter="wipe(left)">
                                      <p:cBhvr additive="repl">
                                        <p:cTn id="45" dur="500"/>
                                        <p:tgtEl>
                                          <p:spTgt spid="450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703"/>
                                        </p:tgtEl>
                                        <p:attrNameLst>
                                          <p:attrName>style.visibility</p:attrName>
                                        </p:attrNameLst>
                                      </p:cBhvr>
                                      <p:to>
                                        <p:strVal val="visible"/>
                                      </p:to>
                                    </p:set>
                                    <p:animEffect transition="in" filter="wipe(up)">
                                      <p:cBhvr additive="repl">
                                        <p:cTn id="50" dur="500"/>
                                        <p:tgtEl>
                                          <p:spTgt spid="4703"/>
                                        </p:tgtEl>
                                      </p:cBhvr>
                                    </p:animEffect>
                                  </p:childTnLst>
                                </p:cTn>
                              </p:par>
                              <p:par>
                                <p:cTn id="51" presetID="22" presetClass="entr" presetSubtype="8" fill="hold" nodeType="withEffect">
                                  <p:stCondLst>
                                    <p:cond delay="0"/>
                                  </p:stCondLst>
                                  <p:childTnLst>
                                    <p:set>
                                      <p:cBhvr>
                                        <p:cTn id="52" dur="1" fill="hold">
                                          <p:stCondLst>
                                            <p:cond delay="0"/>
                                          </p:stCondLst>
                                        </p:cTn>
                                        <p:tgtEl>
                                          <p:spTgt spid="4715"/>
                                        </p:tgtEl>
                                        <p:attrNameLst>
                                          <p:attrName>style.visibility</p:attrName>
                                        </p:attrNameLst>
                                      </p:cBhvr>
                                      <p:to>
                                        <p:strVal val="visible"/>
                                      </p:to>
                                    </p:set>
                                    <p:animEffect transition="in" filter="wipe(left)">
                                      <p:cBhvr additive="repl">
                                        <p:cTn id="53" dur="500"/>
                                        <p:tgtEl>
                                          <p:spTgt spid="471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nodeType="clickEffect">
                                  <p:stCondLst>
                                    <p:cond delay="0"/>
                                  </p:stCondLst>
                                  <p:childTnLst>
                                    <p:set>
                                      <p:cBhvr>
                                        <p:cTn id="57" dur="1" fill="hold">
                                          <p:stCondLst>
                                            <p:cond delay="0"/>
                                          </p:stCondLst>
                                        </p:cTn>
                                        <p:tgtEl>
                                          <p:spTgt spid="4492"/>
                                        </p:tgtEl>
                                        <p:attrNameLst>
                                          <p:attrName>style.visibility</p:attrName>
                                        </p:attrNameLst>
                                      </p:cBhvr>
                                      <p:to>
                                        <p:strVal val="visible"/>
                                      </p:to>
                                    </p:set>
                                    <p:animEffect transition="in" filter="dissolve">
                                      <p:cBhvr additive="repl">
                                        <p:cTn id="58" dur="2000"/>
                                        <p:tgtEl>
                                          <p:spTgt spid="4492"/>
                                        </p:tgtEl>
                                      </p:cBhvr>
                                    </p:animEffect>
                                  </p:childTnLst>
                                </p:cTn>
                              </p:par>
                              <p:par>
                                <p:cTn id="59" presetID="9" presetClass="entr" fill="hold" nodeType="withEffect">
                                  <p:stCondLst>
                                    <p:cond delay="0"/>
                                  </p:stCondLst>
                                  <p:childTnLst>
                                    <p:set>
                                      <p:cBhvr>
                                        <p:cTn id="60" dur="1" fill="hold">
                                          <p:stCondLst>
                                            <p:cond delay="0"/>
                                          </p:stCondLst>
                                        </p:cTn>
                                        <p:tgtEl>
                                          <p:spTgt spid="4633"/>
                                        </p:tgtEl>
                                        <p:attrNameLst>
                                          <p:attrName>style.visibility</p:attrName>
                                        </p:attrNameLst>
                                      </p:cBhvr>
                                      <p:to>
                                        <p:strVal val="visible"/>
                                      </p:to>
                                    </p:set>
                                    <p:animEffect transition="in" filter="dissolve">
                                      <p:cBhvr additive="repl">
                                        <p:cTn id="61" dur="2000"/>
                                        <p:tgtEl>
                                          <p:spTgt spid="46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fill="hold" nodeType="clickEffect">
                                  <p:stCondLst>
                                    <p:cond delay="0"/>
                                  </p:stCondLst>
                                  <p:childTnLst>
                                    <p:set>
                                      <p:cBhvr>
                                        <p:cTn id="65" dur="0" fill="hold">
                                          <p:stCondLst>
                                            <p:cond delay="0"/>
                                          </p:stCondLst>
                                        </p:cTn>
                                        <p:tgtEl>
                                          <p:spTgt spid="4722"/>
                                        </p:tgtEl>
                                        <p:attrNameLst>
                                          <p:attrName>style.visibility</p:attrName>
                                        </p:attrNameLst>
                                      </p:cBhvr>
                                      <p:to>
                                        <p:strVal val="visible"/>
                                      </p:to>
                                    </p:set>
                                    <p:animEffect transition="in" filter="fade">
                                      <p:cBhvr additive="repl">
                                        <p:cTn id="66" dur="500"/>
                                        <p:tgtEl>
                                          <p:spTgt spid="47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525"/>
                                        </p:tgtEl>
                                        <p:attrNameLst>
                                          <p:attrName>style.visibility</p:attrName>
                                        </p:attrNameLst>
                                      </p:cBhvr>
                                      <p:to>
                                        <p:strVal val="visible"/>
                                      </p:to>
                                    </p:set>
                                    <p:animEffect transition="in" filter="wipe(up)">
                                      <p:cBhvr additive="repl">
                                        <p:cTn id="71" dur="500"/>
                                        <p:tgtEl>
                                          <p:spTgt spid="4525"/>
                                        </p:tgtEl>
                                      </p:cBhvr>
                                    </p:animEffect>
                                  </p:childTnLst>
                                </p:cTn>
                              </p:par>
                              <p:par>
                                <p:cTn id="72" presetID="22" presetClass="entr" presetSubtype="8" fill="hold" nodeType="withEffect">
                                  <p:stCondLst>
                                    <p:cond delay="0"/>
                                  </p:stCondLst>
                                  <p:childTnLst>
                                    <p:set>
                                      <p:cBhvr>
                                        <p:cTn id="73" dur="1" fill="hold">
                                          <p:stCondLst>
                                            <p:cond delay="0"/>
                                          </p:stCondLst>
                                        </p:cTn>
                                        <p:tgtEl>
                                          <p:spTgt spid="4712"/>
                                        </p:tgtEl>
                                        <p:attrNameLst>
                                          <p:attrName>style.visibility</p:attrName>
                                        </p:attrNameLst>
                                      </p:cBhvr>
                                      <p:to>
                                        <p:strVal val="visible"/>
                                      </p:to>
                                    </p:set>
                                    <p:animEffect transition="in" filter="wipe(left)">
                                      <p:cBhvr additive="repl">
                                        <p:cTn id="74" dur="500"/>
                                        <p:tgtEl>
                                          <p:spTgt spid="4712"/>
                                        </p:tgtEl>
                                      </p:cBhvr>
                                    </p:animEffect>
                                  </p:childTnLst>
                                </p:cTn>
                              </p:par>
                              <p:par>
                                <p:cTn id="75" presetID="22" presetClass="entr" presetSubtype="8" fill="hold" nodeType="withEffect">
                                  <p:stCondLst>
                                    <p:cond delay="0"/>
                                  </p:stCondLst>
                                  <p:childTnLst>
                                    <p:set>
                                      <p:cBhvr>
                                        <p:cTn id="76" dur="1" fill="hold">
                                          <p:stCondLst>
                                            <p:cond delay="0"/>
                                          </p:stCondLst>
                                        </p:cTn>
                                        <p:tgtEl>
                                          <p:spTgt spid="4634"/>
                                        </p:tgtEl>
                                        <p:attrNameLst>
                                          <p:attrName>style.visibility</p:attrName>
                                        </p:attrNameLst>
                                      </p:cBhvr>
                                      <p:to>
                                        <p:strVal val="visible"/>
                                      </p:to>
                                    </p:set>
                                    <p:animEffect transition="in" filter="wipe(left)">
                                      <p:cBhvr additive="repl">
                                        <p:cTn id="77" dur="500"/>
                                        <p:tgtEl>
                                          <p:spTgt spid="4634"/>
                                        </p:tgtEl>
                                      </p:cBhvr>
                                    </p:animEffect>
                                  </p:childTnLst>
                                </p:cTn>
                              </p:par>
                              <p:par>
                                <p:cTn id="78" presetID="22" presetClass="entr" presetSubtype="1" fill="hold" nodeType="withEffect">
                                  <p:stCondLst>
                                    <p:cond delay="0"/>
                                  </p:stCondLst>
                                  <p:childTnLst>
                                    <p:set>
                                      <p:cBhvr>
                                        <p:cTn id="79" dur="1" fill="hold">
                                          <p:stCondLst>
                                            <p:cond delay="0"/>
                                          </p:stCondLst>
                                        </p:cTn>
                                        <p:tgtEl>
                                          <p:spTgt spid="4635"/>
                                        </p:tgtEl>
                                        <p:attrNameLst>
                                          <p:attrName>style.visibility</p:attrName>
                                        </p:attrNameLst>
                                      </p:cBhvr>
                                      <p:to>
                                        <p:strVal val="visible"/>
                                      </p:to>
                                    </p:set>
                                    <p:animEffect transition="in" filter="wipe(up)">
                                      <p:cBhvr additive="repl">
                                        <p:cTn id="80" dur="500"/>
                                        <p:tgtEl>
                                          <p:spTgt spid="46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4" fill="hold">
                                          <p:stCondLst>
                                            <p:cond delay="0"/>
                                          </p:stCondLst>
                                        </p:cTn>
                                        <p:tgtEl>
                                          <p:spTgt spid="4664"/>
                                        </p:tgtEl>
                                        <p:attrNameLst>
                                          <p:attrName>style.visibility</p:attrName>
                                        </p:attrNameLst>
                                      </p:cBhvr>
                                      <p:to>
                                        <p:strVal val="visible"/>
                                      </p:to>
                                    </p:set>
                                    <p:animEffect transition="in" filter="wipe(left)">
                                      <p:cBhvr additive="repl">
                                        <p:cTn id="85" dur="2000"/>
                                        <p:tgtEl>
                                          <p:spTgt spid="4664"/>
                                        </p:tgtEl>
                                      </p:cBhvr>
                                    </p:animEffect>
                                  </p:childTnLst>
                                </p:cTn>
                              </p:par>
                              <p:par>
                                <p:cTn id="86" presetID="22" presetClass="entr" presetSubtype="1" fill="hold" nodeType="withEffect">
                                  <p:stCondLst>
                                    <p:cond delay="0"/>
                                  </p:stCondLst>
                                  <p:childTnLst>
                                    <p:set>
                                      <p:cBhvr>
                                        <p:cTn id="87" dur="4" fill="hold">
                                          <p:stCondLst>
                                            <p:cond delay="0"/>
                                          </p:stCondLst>
                                        </p:cTn>
                                        <p:tgtEl>
                                          <p:spTgt spid="4671"/>
                                        </p:tgtEl>
                                        <p:attrNameLst>
                                          <p:attrName>style.visibility</p:attrName>
                                        </p:attrNameLst>
                                      </p:cBhvr>
                                      <p:to>
                                        <p:strVal val="visible"/>
                                      </p:to>
                                    </p:set>
                                    <p:animEffect transition="in" filter="wipe(up)">
                                      <p:cBhvr additive="repl">
                                        <p:cTn id="88" dur="2000"/>
                                        <p:tgtEl>
                                          <p:spTgt spid="4671"/>
                                        </p:tgtEl>
                                      </p:cBhvr>
                                    </p:animEffect>
                                  </p:childTnLst>
                                </p:cTn>
                              </p:par>
                              <p:par>
                                <p:cTn id="89" presetID="22" presetClass="entr" presetSubtype="8" fill="hold" nodeType="withEffect">
                                  <p:stCondLst>
                                    <p:cond delay="0"/>
                                  </p:stCondLst>
                                  <p:childTnLst>
                                    <p:set>
                                      <p:cBhvr>
                                        <p:cTn id="90" dur="1" fill="hold">
                                          <p:stCondLst>
                                            <p:cond delay="0"/>
                                          </p:stCondLst>
                                        </p:cTn>
                                        <p:tgtEl>
                                          <p:spTgt spid="4485"/>
                                        </p:tgtEl>
                                        <p:attrNameLst>
                                          <p:attrName>style.visibility</p:attrName>
                                        </p:attrNameLst>
                                      </p:cBhvr>
                                      <p:to>
                                        <p:strVal val="visible"/>
                                      </p:to>
                                    </p:set>
                                    <p:animEffect transition="in" filter="wipe(left)">
                                      <p:cBhvr additive="repl">
                                        <p:cTn id="91" dur="500"/>
                                        <p:tgtEl>
                                          <p:spTgt spid="4485"/>
                                        </p:tgtEl>
                                      </p:cBhvr>
                                    </p:animEffect>
                                  </p:childTnLst>
                                </p:cTn>
                              </p:par>
                              <p:par>
                                <p:cTn id="92" presetID="22" presetClass="entr" presetSubtype="1" fill="hold" nodeType="withEffect">
                                  <p:stCondLst>
                                    <p:cond delay="0"/>
                                  </p:stCondLst>
                                  <p:childTnLst>
                                    <p:set>
                                      <p:cBhvr>
                                        <p:cTn id="93" dur="1" fill="hold">
                                          <p:stCondLst>
                                            <p:cond delay="0"/>
                                          </p:stCondLst>
                                        </p:cTn>
                                        <p:tgtEl>
                                          <p:spTgt spid="4486"/>
                                        </p:tgtEl>
                                        <p:attrNameLst>
                                          <p:attrName>style.visibility</p:attrName>
                                        </p:attrNameLst>
                                      </p:cBhvr>
                                      <p:to>
                                        <p:strVal val="visible"/>
                                      </p:to>
                                    </p:set>
                                    <p:animEffect transition="in" filter="wipe(up)">
                                      <p:cBhvr additive="repl">
                                        <p:cTn id="94" dur="500"/>
                                        <p:tgtEl>
                                          <p:spTgt spid="4486"/>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4" fill="hold">
                                          <p:stCondLst>
                                            <p:cond delay="0"/>
                                          </p:stCondLst>
                                        </p:cTn>
                                        <p:tgtEl>
                                          <p:spTgt spid="4696"/>
                                        </p:tgtEl>
                                        <p:attrNameLst>
                                          <p:attrName>style.visibility</p:attrName>
                                        </p:attrNameLst>
                                      </p:cBhvr>
                                      <p:to>
                                        <p:strVal val="visible"/>
                                      </p:to>
                                    </p:set>
                                    <p:animEffect transition="in" filter="wipe(up)">
                                      <p:cBhvr additive="repl">
                                        <p:cTn id="98" dur="2000"/>
                                        <p:tgtEl>
                                          <p:spTgt spid="4696"/>
                                        </p:tgtEl>
                                      </p:cBhvr>
                                    </p:animEffect>
                                  </p:childTnLst>
                                </p:cTn>
                              </p:par>
                              <p:par>
                                <p:cTn id="99" presetID="22" presetClass="entr" presetSubtype="8" fill="hold" nodeType="withEffect">
                                  <p:stCondLst>
                                    <p:cond delay="0"/>
                                  </p:stCondLst>
                                  <p:childTnLst>
                                    <p:set>
                                      <p:cBhvr>
                                        <p:cTn id="100" dur="4" fill="hold">
                                          <p:stCondLst>
                                            <p:cond delay="0"/>
                                          </p:stCondLst>
                                        </p:cTn>
                                        <p:tgtEl>
                                          <p:spTgt spid="4678"/>
                                        </p:tgtEl>
                                        <p:attrNameLst>
                                          <p:attrName>style.visibility</p:attrName>
                                        </p:attrNameLst>
                                      </p:cBhvr>
                                      <p:to>
                                        <p:strVal val="visible"/>
                                      </p:to>
                                    </p:set>
                                    <p:animEffect transition="in" filter="wipe(left)">
                                      <p:cBhvr additive="repl">
                                        <p:cTn id="101" dur="2000"/>
                                        <p:tgtEl>
                                          <p:spTgt spid="4678"/>
                                        </p:tgtEl>
                                      </p:cBhvr>
                                    </p:animEffect>
                                  </p:childTnLst>
                                </p:cTn>
                              </p:par>
                              <p:par>
                                <p:cTn id="102" presetID="22" presetClass="entr" presetSubtype="8" fill="hold" nodeType="withEffect">
                                  <p:stCondLst>
                                    <p:cond delay="0"/>
                                  </p:stCondLst>
                                  <p:childTnLst>
                                    <p:set>
                                      <p:cBhvr>
                                        <p:cTn id="103" dur="4" fill="hold">
                                          <p:stCondLst>
                                            <p:cond delay="0"/>
                                          </p:stCondLst>
                                        </p:cTn>
                                        <p:tgtEl>
                                          <p:spTgt spid="4684"/>
                                        </p:tgtEl>
                                        <p:attrNameLst>
                                          <p:attrName>style.visibility</p:attrName>
                                        </p:attrNameLst>
                                      </p:cBhvr>
                                      <p:to>
                                        <p:strVal val="visible"/>
                                      </p:to>
                                    </p:set>
                                    <p:animEffect transition="in" filter="wipe(left)">
                                      <p:cBhvr additive="repl">
                                        <p:cTn id="104" dur="2000"/>
                                        <p:tgtEl>
                                          <p:spTgt spid="4684"/>
                                        </p:tgtEl>
                                      </p:cBhvr>
                                    </p:animEffect>
                                  </p:childTnLst>
                                </p:cTn>
                              </p:par>
                              <p:par>
                                <p:cTn id="105" presetID="22" presetClass="entr" presetSubtype="8" fill="hold" nodeType="withEffect">
                                  <p:stCondLst>
                                    <p:cond delay="0"/>
                                  </p:stCondLst>
                                  <p:childTnLst>
                                    <p:set>
                                      <p:cBhvr>
                                        <p:cTn id="106" dur="4" fill="hold">
                                          <p:stCondLst>
                                            <p:cond delay="0"/>
                                          </p:stCondLst>
                                        </p:cTn>
                                        <p:tgtEl>
                                          <p:spTgt spid="4690"/>
                                        </p:tgtEl>
                                        <p:attrNameLst>
                                          <p:attrName>style.visibility</p:attrName>
                                        </p:attrNameLst>
                                      </p:cBhvr>
                                      <p:to>
                                        <p:strVal val="visible"/>
                                      </p:to>
                                    </p:set>
                                    <p:animEffect transition="in" filter="wipe(left)">
                                      <p:cBhvr additive="repl">
                                        <p:cTn id="107" dur="2000"/>
                                        <p:tgtEl>
                                          <p:spTgt spid="4690"/>
                                        </p:tgtEl>
                                      </p:cBhvr>
                                    </p:animEffect>
                                  </p:childTnLst>
                                </p:cTn>
                              </p:par>
                              <p:par>
                                <p:cTn id="108" presetID="22" presetClass="entr" presetSubtype="2" fill="hold" nodeType="withEffect">
                                  <p:stCondLst>
                                    <p:cond delay="0"/>
                                  </p:stCondLst>
                                  <p:childTnLst>
                                    <p:set>
                                      <p:cBhvr>
                                        <p:cTn id="109" dur="4" fill="hold">
                                          <p:stCondLst>
                                            <p:cond delay="0"/>
                                          </p:stCondLst>
                                        </p:cTn>
                                        <p:tgtEl>
                                          <p:spTgt spid="4636"/>
                                        </p:tgtEl>
                                        <p:attrNameLst>
                                          <p:attrName>style.visibility</p:attrName>
                                        </p:attrNameLst>
                                      </p:cBhvr>
                                      <p:to>
                                        <p:strVal val="visible"/>
                                      </p:to>
                                    </p:set>
                                    <p:animEffect transition="in" filter="wipe(right)">
                                      <p:cBhvr additive="repl">
                                        <p:cTn id="110" dur="2000"/>
                                        <p:tgtEl>
                                          <p:spTgt spid="4636"/>
                                        </p:tgtEl>
                                      </p:cBhvr>
                                    </p:animEffect>
                                  </p:childTnLst>
                                </p:cTn>
                              </p:par>
                              <p:par>
                                <p:cTn id="111" presetID="22" presetClass="entr" presetSubtype="2" fill="hold" nodeType="withEffect">
                                  <p:stCondLst>
                                    <p:cond delay="0"/>
                                  </p:stCondLst>
                                  <p:childTnLst>
                                    <p:set>
                                      <p:cBhvr>
                                        <p:cTn id="112" dur="4" fill="hold">
                                          <p:stCondLst>
                                            <p:cond delay="0"/>
                                          </p:stCondLst>
                                        </p:cTn>
                                        <p:tgtEl>
                                          <p:spTgt spid="4637"/>
                                        </p:tgtEl>
                                        <p:attrNameLst>
                                          <p:attrName>style.visibility</p:attrName>
                                        </p:attrNameLst>
                                      </p:cBhvr>
                                      <p:to>
                                        <p:strVal val="visible"/>
                                      </p:to>
                                    </p:set>
                                    <p:animEffect transition="in" filter="wipe(right)">
                                      <p:cBhvr additive="repl">
                                        <p:cTn id="113" dur="2000"/>
                                        <p:tgtEl>
                                          <p:spTgt spid="4637"/>
                                        </p:tgtEl>
                                      </p:cBhvr>
                                    </p:animEffect>
                                  </p:childTnLst>
                                </p:cTn>
                              </p:par>
                              <p:par>
                                <p:cTn id="114" presetID="22" presetClass="entr" presetSubtype="2" fill="hold" nodeType="withEffect">
                                  <p:stCondLst>
                                    <p:cond delay="0"/>
                                  </p:stCondLst>
                                  <p:childTnLst>
                                    <p:set>
                                      <p:cBhvr>
                                        <p:cTn id="115" dur="4" fill="hold">
                                          <p:stCondLst>
                                            <p:cond delay="0"/>
                                          </p:stCondLst>
                                        </p:cTn>
                                        <p:tgtEl>
                                          <p:spTgt spid="4638"/>
                                        </p:tgtEl>
                                        <p:attrNameLst>
                                          <p:attrName>style.visibility</p:attrName>
                                        </p:attrNameLst>
                                      </p:cBhvr>
                                      <p:to>
                                        <p:strVal val="visible"/>
                                      </p:to>
                                    </p:set>
                                    <p:animEffect transition="in" filter="wipe(right)">
                                      <p:cBhvr additive="repl">
                                        <p:cTn id="116" dur="2000"/>
                                        <p:tgtEl>
                                          <p:spTgt spid="4638"/>
                                        </p:tgtEl>
                                      </p:cBhvr>
                                    </p:animEffect>
                                  </p:childTnLst>
                                </p:cTn>
                              </p:par>
                              <p:par>
                                <p:cTn id="117" presetID="22" presetClass="entr" presetSubtype="2" fill="hold" nodeType="withEffect">
                                  <p:stCondLst>
                                    <p:cond delay="0"/>
                                  </p:stCondLst>
                                  <p:childTnLst>
                                    <p:set>
                                      <p:cBhvr>
                                        <p:cTn id="118" dur="4" fill="hold">
                                          <p:stCondLst>
                                            <p:cond delay="0"/>
                                          </p:stCondLst>
                                        </p:cTn>
                                        <p:tgtEl>
                                          <p:spTgt spid="4639"/>
                                        </p:tgtEl>
                                        <p:attrNameLst>
                                          <p:attrName>style.visibility</p:attrName>
                                        </p:attrNameLst>
                                      </p:cBhvr>
                                      <p:to>
                                        <p:strVal val="visible"/>
                                      </p:to>
                                    </p:set>
                                    <p:animEffect transition="in" filter="wipe(right)">
                                      <p:cBhvr additive="repl">
                                        <p:cTn id="119" dur="2000"/>
                                        <p:tgtEl>
                                          <p:spTgt spid="4639"/>
                                        </p:tgtEl>
                                      </p:cBhvr>
                                    </p:animEffect>
                                  </p:childTnLst>
                                </p:cTn>
                              </p:par>
                              <p:par>
                                <p:cTn id="120" presetID="22" presetClass="entr" presetSubtype="2" fill="hold" nodeType="withEffect">
                                  <p:stCondLst>
                                    <p:cond delay="0"/>
                                  </p:stCondLst>
                                  <p:childTnLst>
                                    <p:set>
                                      <p:cBhvr>
                                        <p:cTn id="121" dur="4" fill="hold">
                                          <p:stCondLst>
                                            <p:cond delay="0"/>
                                          </p:stCondLst>
                                        </p:cTn>
                                        <p:tgtEl>
                                          <p:spTgt spid="4640"/>
                                        </p:tgtEl>
                                        <p:attrNameLst>
                                          <p:attrName>style.visibility</p:attrName>
                                        </p:attrNameLst>
                                      </p:cBhvr>
                                      <p:to>
                                        <p:strVal val="visible"/>
                                      </p:to>
                                    </p:set>
                                    <p:animEffect transition="in" filter="wipe(right)">
                                      <p:cBhvr additive="repl">
                                        <p:cTn id="122" dur="2000"/>
                                        <p:tgtEl>
                                          <p:spTgt spid="4640"/>
                                        </p:tgtEl>
                                      </p:cBhvr>
                                    </p:animEffect>
                                  </p:childTnLst>
                                </p:cTn>
                              </p:par>
                              <p:par>
                                <p:cTn id="123" presetID="22" presetClass="entr" presetSubtype="8" fill="hold" nodeType="withEffect">
                                  <p:stCondLst>
                                    <p:cond delay="0"/>
                                  </p:stCondLst>
                                  <p:childTnLst>
                                    <p:set>
                                      <p:cBhvr>
                                        <p:cTn id="124" dur="4" fill="hold">
                                          <p:stCondLst>
                                            <p:cond delay="0"/>
                                          </p:stCondLst>
                                        </p:cTn>
                                        <p:tgtEl>
                                          <p:spTgt spid="4641"/>
                                        </p:tgtEl>
                                        <p:attrNameLst>
                                          <p:attrName>style.visibility</p:attrName>
                                        </p:attrNameLst>
                                      </p:cBhvr>
                                      <p:to>
                                        <p:strVal val="visible"/>
                                      </p:to>
                                    </p:set>
                                    <p:animEffect transition="in" filter="wipe(left)">
                                      <p:cBhvr additive="repl">
                                        <p:cTn id="125" dur="2000"/>
                                        <p:tgtEl>
                                          <p:spTgt spid="4641"/>
                                        </p:tgtEl>
                                      </p:cBhvr>
                                    </p:animEffect>
                                  </p:childTnLst>
                                </p:cTn>
                              </p:par>
                              <p:par>
                                <p:cTn id="126" presetID="22" presetClass="entr" presetSubtype="8" fill="hold" nodeType="withEffect">
                                  <p:stCondLst>
                                    <p:cond delay="0"/>
                                  </p:stCondLst>
                                  <p:childTnLst>
                                    <p:set>
                                      <p:cBhvr>
                                        <p:cTn id="127" dur="4" fill="hold">
                                          <p:stCondLst>
                                            <p:cond delay="0"/>
                                          </p:stCondLst>
                                        </p:cTn>
                                        <p:tgtEl>
                                          <p:spTgt spid="4642"/>
                                        </p:tgtEl>
                                        <p:attrNameLst>
                                          <p:attrName>style.visibility</p:attrName>
                                        </p:attrNameLst>
                                      </p:cBhvr>
                                      <p:to>
                                        <p:strVal val="visible"/>
                                      </p:to>
                                    </p:set>
                                    <p:animEffect transition="in" filter="wipe(left)">
                                      <p:cBhvr additive="repl">
                                        <p:cTn id="128" dur="2000"/>
                                        <p:tgtEl>
                                          <p:spTgt spid="4642"/>
                                        </p:tgtEl>
                                      </p:cBhvr>
                                    </p:animEffect>
                                  </p:childTnLst>
                                </p:cTn>
                              </p:par>
                              <p:par>
                                <p:cTn id="129" presetID="22" presetClass="entr" presetSubtype="8" fill="hold" nodeType="withEffect">
                                  <p:stCondLst>
                                    <p:cond delay="0"/>
                                  </p:stCondLst>
                                  <p:childTnLst>
                                    <p:set>
                                      <p:cBhvr>
                                        <p:cTn id="130" dur="4" fill="hold">
                                          <p:stCondLst>
                                            <p:cond delay="0"/>
                                          </p:stCondLst>
                                        </p:cTn>
                                        <p:tgtEl>
                                          <p:spTgt spid="4643"/>
                                        </p:tgtEl>
                                        <p:attrNameLst>
                                          <p:attrName>style.visibility</p:attrName>
                                        </p:attrNameLst>
                                      </p:cBhvr>
                                      <p:to>
                                        <p:strVal val="visible"/>
                                      </p:to>
                                    </p:set>
                                    <p:animEffect transition="in" filter="wipe(left)">
                                      <p:cBhvr additive="repl">
                                        <p:cTn id="131" dur="2000"/>
                                        <p:tgtEl>
                                          <p:spTgt spid="4643"/>
                                        </p:tgtEl>
                                      </p:cBhvr>
                                    </p:animEffect>
                                  </p:childTnLst>
                                </p:cTn>
                              </p:par>
                              <p:par>
                                <p:cTn id="132" presetID="22" presetClass="entr" presetSubtype="8" fill="hold" nodeType="withEffect">
                                  <p:stCondLst>
                                    <p:cond delay="0"/>
                                  </p:stCondLst>
                                  <p:childTnLst>
                                    <p:set>
                                      <p:cBhvr>
                                        <p:cTn id="133" dur="4" fill="hold">
                                          <p:stCondLst>
                                            <p:cond delay="0"/>
                                          </p:stCondLst>
                                        </p:cTn>
                                        <p:tgtEl>
                                          <p:spTgt spid="4644"/>
                                        </p:tgtEl>
                                        <p:attrNameLst>
                                          <p:attrName>style.visibility</p:attrName>
                                        </p:attrNameLst>
                                      </p:cBhvr>
                                      <p:to>
                                        <p:strVal val="visible"/>
                                      </p:to>
                                    </p:set>
                                    <p:animEffect transition="in" filter="wipe(left)">
                                      <p:cBhvr additive="repl">
                                        <p:cTn id="134" dur="2000"/>
                                        <p:tgtEl>
                                          <p:spTgt spid="4644"/>
                                        </p:tgtEl>
                                      </p:cBhvr>
                                    </p:animEffect>
                                  </p:childTnLst>
                                </p:cTn>
                              </p:par>
                              <p:par>
                                <p:cTn id="135" presetID="22" presetClass="entr" presetSubtype="8" fill="hold" nodeType="withEffect">
                                  <p:stCondLst>
                                    <p:cond delay="0"/>
                                  </p:stCondLst>
                                  <p:childTnLst>
                                    <p:set>
                                      <p:cBhvr>
                                        <p:cTn id="136" dur="4" fill="hold">
                                          <p:stCondLst>
                                            <p:cond delay="0"/>
                                          </p:stCondLst>
                                        </p:cTn>
                                        <p:tgtEl>
                                          <p:spTgt spid="4645"/>
                                        </p:tgtEl>
                                        <p:attrNameLst>
                                          <p:attrName>style.visibility</p:attrName>
                                        </p:attrNameLst>
                                      </p:cBhvr>
                                      <p:to>
                                        <p:strVal val="visible"/>
                                      </p:to>
                                    </p:set>
                                    <p:animEffect transition="in" filter="wipe(left)">
                                      <p:cBhvr additive="repl">
                                        <p:cTn id="137" dur="2000"/>
                                        <p:tgtEl>
                                          <p:spTgt spid="4645"/>
                                        </p:tgtEl>
                                      </p:cBhvr>
                                    </p:animEffect>
                                  </p:childTnLst>
                                </p:cTn>
                              </p:par>
                              <p:par>
                                <p:cTn id="138" presetID="22" presetClass="entr" presetSubtype="8" fill="hold" nodeType="withEffect">
                                  <p:stCondLst>
                                    <p:cond delay="0"/>
                                  </p:stCondLst>
                                  <p:childTnLst>
                                    <p:set>
                                      <p:cBhvr>
                                        <p:cTn id="139" dur="4" fill="hold">
                                          <p:stCondLst>
                                            <p:cond delay="0"/>
                                          </p:stCondLst>
                                        </p:cTn>
                                        <p:tgtEl>
                                          <p:spTgt spid="4646"/>
                                        </p:tgtEl>
                                        <p:attrNameLst>
                                          <p:attrName>style.visibility</p:attrName>
                                        </p:attrNameLst>
                                      </p:cBhvr>
                                      <p:to>
                                        <p:strVal val="visible"/>
                                      </p:to>
                                    </p:set>
                                    <p:animEffect transition="in" filter="wipe(left)">
                                      <p:cBhvr additive="repl">
                                        <p:cTn id="140" dur="2000"/>
                                        <p:tgtEl>
                                          <p:spTgt spid="4646"/>
                                        </p:tgtEl>
                                      </p:cBhvr>
                                    </p:animEffect>
                                  </p:childTnLst>
                                </p:cTn>
                              </p:par>
                              <p:par>
                                <p:cTn id="141" presetID="22" presetClass="entr" presetSubtype="8" fill="hold" nodeType="withEffect">
                                  <p:stCondLst>
                                    <p:cond delay="0"/>
                                  </p:stCondLst>
                                  <p:childTnLst>
                                    <p:set>
                                      <p:cBhvr>
                                        <p:cTn id="142" dur="4" fill="hold">
                                          <p:stCondLst>
                                            <p:cond delay="0"/>
                                          </p:stCondLst>
                                        </p:cTn>
                                        <p:tgtEl>
                                          <p:spTgt spid="4647"/>
                                        </p:tgtEl>
                                        <p:attrNameLst>
                                          <p:attrName>style.visibility</p:attrName>
                                        </p:attrNameLst>
                                      </p:cBhvr>
                                      <p:to>
                                        <p:strVal val="visible"/>
                                      </p:to>
                                    </p:set>
                                    <p:animEffect transition="in" filter="wipe(left)">
                                      <p:cBhvr additive="repl">
                                        <p:cTn id="143" dur="2000"/>
                                        <p:tgtEl>
                                          <p:spTgt spid="4647"/>
                                        </p:tgtEl>
                                      </p:cBhvr>
                                    </p:animEffect>
                                  </p:childTnLst>
                                </p:cTn>
                              </p:par>
                              <p:par>
                                <p:cTn id="144" presetID="22" presetClass="entr" presetSubtype="4" fill="hold" nodeType="withEffect">
                                  <p:stCondLst>
                                    <p:cond delay="0"/>
                                  </p:stCondLst>
                                  <p:childTnLst>
                                    <p:set>
                                      <p:cBhvr>
                                        <p:cTn id="145" dur="4" fill="hold">
                                          <p:stCondLst>
                                            <p:cond delay="0"/>
                                          </p:stCondLst>
                                        </p:cTn>
                                        <p:tgtEl>
                                          <p:spTgt spid="4648"/>
                                        </p:tgtEl>
                                        <p:attrNameLst>
                                          <p:attrName>style.visibility</p:attrName>
                                        </p:attrNameLst>
                                      </p:cBhvr>
                                      <p:to>
                                        <p:strVal val="visible"/>
                                      </p:to>
                                    </p:set>
                                    <p:animEffect transition="in" filter="wipe(down)">
                                      <p:cBhvr additive="repl">
                                        <p:cTn id="146" dur="2000"/>
                                        <p:tgtEl>
                                          <p:spTgt spid="4648"/>
                                        </p:tgtEl>
                                      </p:cBhvr>
                                    </p:animEffect>
                                  </p:childTnLst>
                                </p:cTn>
                              </p:par>
                              <p:par>
                                <p:cTn id="147" presetID="22" presetClass="entr" presetSubtype="4" fill="hold" nodeType="withEffect">
                                  <p:stCondLst>
                                    <p:cond delay="0"/>
                                  </p:stCondLst>
                                  <p:childTnLst>
                                    <p:set>
                                      <p:cBhvr>
                                        <p:cTn id="148" dur="4" fill="hold">
                                          <p:stCondLst>
                                            <p:cond delay="0"/>
                                          </p:stCondLst>
                                        </p:cTn>
                                        <p:tgtEl>
                                          <p:spTgt spid="4649"/>
                                        </p:tgtEl>
                                        <p:attrNameLst>
                                          <p:attrName>style.visibility</p:attrName>
                                        </p:attrNameLst>
                                      </p:cBhvr>
                                      <p:to>
                                        <p:strVal val="visible"/>
                                      </p:to>
                                    </p:set>
                                    <p:animEffect transition="in" filter="wipe(down)">
                                      <p:cBhvr additive="repl">
                                        <p:cTn id="149" dur="2000"/>
                                        <p:tgtEl>
                                          <p:spTgt spid="4649"/>
                                        </p:tgtEl>
                                      </p:cBhvr>
                                    </p:animEffect>
                                  </p:childTnLst>
                                </p:cTn>
                              </p:par>
                              <p:par>
                                <p:cTn id="150" presetID="22" presetClass="entr" presetSubtype="4" fill="hold" nodeType="withEffect">
                                  <p:stCondLst>
                                    <p:cond delay="0"/>
                                  </p:stCondLst>
                                  <p:childTnLst>
                                    <p:set>
                                      <p:cBhvr>
                                        <p:cTn id="151" dur="4" fill="hold">
                                          <p:stCondLst>
                                            <p:cond delay="0"/>
                                          </p:stCondLst>
                                        </p:cTn>
                                        <p:tgtEl>
                                          <p:spTgt spid="4650"/>
                                        </p:tgtEl>
                                        <p:attrNameLst>
                                          <p:attrName>style.visibility</p:attrName>
                                        </p:attrNameLst>
                                      </p:cBhvr>
                                      <p:to>
                                        <p:strVal val="visible"/>
                                      </p:to>
                                    </p:set>
                                    <p:animEffect transition="in" filter="wipe(down)">
                                      <p:cBhvr additive="repl">
                                        <p:cTn id="152" dur="2000"/>
                                        <p:tgtEl>
                                          <p:spTgt spid="4650"/>
                                        </p:tgtEl>
                                      </p:cBhvr>
                                    </p:animEffect>
                                  </p:childTnLst>
                                </p:cTn>
                              </p:par>
                              <p:par>
                                <p:cTn id="153" presetID="22" presetClass="entr" presetSubtype="4" fill="hold" nodeType="withEffect">
                                  <p:stCondLst>
                                    <p:cond delay="0"/>
                                  </p:stCondLst>
                                  <p:childTnLst>
                                    <p:set>
                                      <p:cBhvr>
                                        <p:cTn id="154" dur="4" fill="hold">
                                          <p:stCondLst>
                                            <p:cond delay="0"/>
                                          </p:stCondLst>
                                        </p:cTn>
                                        <p:tgtEl>
                                          <p:spTgt spid="4651"/>
                                        </p:tgtEl>
                                        <p:attrNameLst>
                                          <p:attrName>style.visibility</p:attrName>
                                        </p:attrNameLst>
                                      </p:cBhvr>
                                      <p:to>
                                        <p:strVal val="visible"/>
                                      </p:to>
                                    </p:set>
                                    <p:animEffect transition="in" filter="wipe(down)">
                                      <p:cBhvr additive="repl">
                                        <p:cTn id="155" dur="2000"/>
                                        <p:tgtEl>
                                          <p:spTgt spid="4651"/>
                                        </p:tgtEl>
                                      </p:cBhvr>
                                    </p:animEffect>
                                  </p:childTnLst>
                                </p:cTn>
                              </p:par>
                              <p:par>
                                <p:cTn id="156" presetID="22" presetClass="entr" presetSubtype="4" fill="hold" nodeType="withEffect">
                                  <p:stCondLst>
                                    <p:cond delay="0"/>
                                  </p:stCondLst>
                                  <p:childTnLst>
                                    <p:set>
                                      <p:cBhvr>
                                        <p:cTn id="157" dur="4" fill="hold">
                                          <p:stCondLst>
                                            <p:cond delay="0"/>
                                          </p:stCondLst>
                                        </p:cTn>
                                        <p:tgtEl>
                                          <p:spTgt spid="4652"/>
                                        </p:tgtEl>
                                        <p:attrNameLst>
                                          <p:attrName>style.visibility</p:attrName>
                                        </p:attrNameLst>
                                      </p:cBhvr>
                                      <p:to>
                                        <p:strVal val="visible"/>
                                      </p:to>
                                    </p:set>
                                    <p:animEffect transition="in" filter="wipe(down)">
                                      <p:cBhvr additive="repl">
                                        <p:cTn id="158" dur="2000"/>
                                        <p:tgtEl>
                                          <p:spTgt spid="4652"/>
                                        </p:tgtEl>
                                      </p:cBhvr>
                                    </p:animEffect>
                                  </p:childTnLst>
                                </p:cTn>
                              </p:par>
                              <p:par>
                                <p:cTn id="159" presetID="22" presetClass="entr" presetSubtype="1" fill="hold" nodeType="withEffect">
                                  <p:stCondLst>
                                    <p:cond delay="0"/>
                                  </p:stCondLst>
                                  <p:childTnLst>
                                    <p:set>
                                      <p:cBhvr>
                                        <p:cTn id="160" dur="4" fill="hold">
                                          <p:stCondLst>
                                            <p:cond delay="0"/>
                                          </p:stCondLst>
                                        </p:cTn>
                                        <p:tgtEl>
                                          <p:spTgt spid="4654"/>
                                        </p:tgtEl>
                                        <p:attrNameLst>
                                          <p:attrName>style.visibility</p:attrName>
                                        </p:attrNameLst>
                                      </p:cBhvr>
                                      <p:to>
                                        <p:strVal val="visible"/>
                                      </p:to>
                                    </p:set>
                                    <p:animEffect transition="in" filter="wipe(up)">
                                      <p:cBhvr additive="repl">
                                        <p:cTn id="161" dur="2000"/>
                                        <p:tgtEl>
                                          <p:spTgt spid="4654"/>
                                        </p:tgtEl>
                                      </p:cBhvr>
                                    </p:animEffect>
                                  </p:childTnLst>
                                </p:cTn>
                              </p:par>
                              <p:par>
                                <p:cTn id="162" presetID="22" presetClass="entr" presetSubtype="1" fill="hold" nodeType="withEffect">
                                  <p:stCondLst>
                                    <p:cond delay="0"/>
                                  </p:stCondLst>
                                  <p:childTnLst>
                                    <p:set>
                                      <p:cBhvr>
                                        <p:cTn id="163" dur="4" fill="hold">
                                          <p:stCondLst>
                                            <p:cond delay="0"/>
                                          </p:stCondLst>
                                        </p:cTn>
                                        <p:tgtEl>
                                          <p:spTgt spid="4655"/>
                                        </p:tgtEl>
                                        <p:attrNameLst>
                                          <p:attrName>style.visibility</p:attrName>
                                        </p:attrNameLst>
                                      </p:cBhvr>
                                      <p:to>
                                        <p:strVal val="visible"/>
                                      </p:to>
                                    </p:set>
                                    <p:animEffect transition="in" filter="wipe(up)">
                                      <p:cBhvr additive="repl">
                                        <p:cTn id="164" dur="2000"/>
                                        <p:tgtEl>
                                          <p:spTgt spid="4655"/>
                                        </p:tgtEl>
                                      </p:cBhvr>
                                    </p:animEffect>
                                  </p:childTnLst>
                                </p:cTn>
                              </p:par>
                              <p:par>
                                <p:cTn id="165" presetID="22" presetClass="entr" presetSubtype="4" fill="hold" nodeType="withEffect">
                                  <p:stCondLst>
                                    <p:cond delay="0"/>
                                  </p:stCondLst>
                                  <p:childTnLst>
                                    <p:set>
                                      <p:cBhvr>
                                        <p:cTn id="166" dur="4" fill="hold">
                                          <p:stCondLst>
                                            <p:cond delay="0"/>
                                          </p:stCondLst>
                                        </p:cTn>
                                        <p:tgtEl>
                                          <p:spTgt spid="4482"/>
                                        </p:tgtEl>
                                        <p:attrNameLst>
                                          <p:attrName>style.visibility</p:attrName>
                                        </p:attrNameLst>
                                      </p:cBhvr>
                                      <p:to>
                                        <p:strVal val="visible"/>
                                      </p:to>
                                    </p:set>
                                    <p:animEffect transition="in" filter="wipe(down)">
                                      <p:cBhvr additive="repl">
                                        <p:cTn id="167" dur="2000"/>
                                        <p:tgtEl>
                                          <p:spTgt spid="4482"/>
                                        </p:tgtEl>
                                      </p:cBhvr>
                                    </p:animEffect>
                                  </p:childTnLst>
                                </p:cTn>
                              </p:par>
                              <p:par>
                                <p:cTn id="168" presetID="22" presetClass="entr" presetSubtype="2" fill="hold" nodeType="withEffect">
                                  <p:stCondLst>
                                    <p:cond delay="0"/>
                                  </p:stCondLst>
                                  <p:childTnLst>
                                    <p:set>
                                      <p:cBhvr>
                                        <p:cTn id="169" dur="2" fill="hold">
                                          <p:stCondLst>
                                            <p:cond delay="0"/>
                                          </p:stCondLst>
                                        </p:cTn>
                                        <p:tgtEl>
                                          <p:spTgt spid="4483"/>
                                        </p:tgtEl>
                                        <p:attrNameLst>
                                          <p:attrName>style.visibility</p:attrName>
                                        </p:attrNameLst>
                                      </p:cBhvr>
                                      <p:to>
                                        <p:strVal val="visible"/>
                                      </p:to>
                                    </p:set>
                                    <p:animEffect transition="in" filter="wipe(right)">
                                      <p:cBhvr additive="repl">
                                        <p:cTn id="170" dur="1250"/>
                                        <p:tgtEl>
                                          <p:spTgt spid="4483"/>
                                        </p:tgtEl>
                                      </p:cBhvr>
                                    </p:animEffect>
                                  </p:childTnLst>
                                </p:cTn>
                              </p:par>
                              <p:par>
                                <p:cTn id="171" presetID="22" presetClass="entr" presetSubtype="8" fill="hold" nodeType="withEffect">
                                  <p:stCondLst>
                                    <p:cond delay="0"/>
                                  </p:stCondLst>
                                  <p:childTnLst>
                                    <p:set>
                                      <p:cBhvr>
                                        <p:cTn id="172" dur="2" fill="hold">
                                          <p:stCondLst>
                                            <p:cond delay="0"/>
                                          </p:stCondLst>
                                        </p:cTn>
                                        <p:tgtEl>
                                          <p:spTgt spid="4484"/>
                                        </p:tgtEl>
                                        <p:attrNameLst>
                                          <p:attrName>style.visibility</p:attrName>
                                        </p:attrNameLst>
                                      </p:cBhvr>
                                      <p:to>
                                        <p:strVal val="visible"/>
                                      </p:to>
                                    </p:set>
                                    <p:animEffect transition="in" filter="wipe(left)">
                                      <p:cBhvr additive="repl">
                                        <p:cTn id="173" dur="1250"/>
                                        <p:tgtEl>
                                          <p:spTgt spid="4484"/>
                                        </p:tgtEl>
                                      </p:cBhvr>
                                    </p:animEffect>
                                  </p:childTnLst>
                                </p:cTn>
                              </p:par>
                            </p:childTnLst>
                          </p:cTn>
                        </p:par>
                        <p:par>
                          <p:cTn id="174" fill="hold">
                            <p:stCondLst>
                              <p:cond delay="4000"/>
                            </p:stCondLst>
                            <p:childTnLst>
                              <p:par>
                                <p:cTn id="175" presetID="22" presetClass="entr" presetSubtype="1" fill="hold" nodeType="afterEffect">
                                  <p:stCondLst>
                                    <p:cond delay="0"/>
                                  </p:stCondLst>
                                  <p:childTnLst>
                                    <p:set>
                                      <p:cBhvr>
                                        <p:cTn id="176" dur="4" fill="hold">
                                          <p:stCondLst>
                                            <p:cond delay="0"/>
                                          </p:stCondLst>
                                        </p:cTn>
                                        <p:tgtEl>
                                          <p:spTgt spid="4659"/>
                                        </p:tgtEl>
                                        <p:attrNameLst>
                                          <p:attrName>style.visibility</p:attrName>
                                        </p:attrNameLst>
                                      </p:cBhvr>
                                      <p:to>
                                        <p:strVal val="visible"/>
                                      </p:to>
                                    </p:set>
                                    <p:animEffect transition="in" filter="wipe(up)">
                                      <p:cBhvr additive="repl">
                                        <p:cTn id="177" dur="2000"/>
                                        <p:tgtEl>
                                          <p:spTgt spid="4659"/>
                                        </p:tgtEl>
                                      </p:cBhvr>
                                    </p:animEffect>
                                  </p:childTnLst>
                                </p:cTn>
                              </p:par>
                              <p:par>
                                <p:cTn id="178" presetID="22" presetClass="entr" presetSubtype="4" fill="hold" nodeType="withEffect">
                                  <p:stCondLst>
                                    <p:cond delay="0"/>
                                  </p:stCondLst>
                                  <p:childTnLst>
                                    <p:set>
                                      <p:cBhvr>
                                        <p:cTn id="179" dur="4" fill="hold">
                                          <p:stCondLst>
                                            <p:cond delay="0"/>
                                          </p:stCondLst>
                                        </p:cTn>
                                        <p:tgtEl>
                                          <p:spTgt spid="4653"/>
                                        </p:tgtEl>
                                        <p:attrNameLst>
                                          <p:attrName>style.visibility</p:attrName>
                                        </p:attrNameLst>
                                      </p:cBhvr>
                                      <p:to>
                                        <p:strVal val="visible"/>
                                      </p:to>
                                    </p:set>
                                    <p:animEffect transition="in" filter="wipe(down)">
                                      <p:cBhvr additive="repl">
                                        <p:cTn id="180" dur="2000"/>
                                        <p:tgtEl>
                                          <p:spTgt spid="4653"/>
                                        </p:tgtEl>
                                      </p:cBhvr>
                                    </p:animEffect>
                                  </p:childTnLst>
                                </p:cTn>
                              </p:par>
                              <p:par>
                                <p:cTn id="181" presetID="22" presetClass="entr" presetSubtype="1" fill="hold" nodeType="withEffect">
                                  <p:stCondLst>
                                    <p:cond delay="0"/>
                                  </p:stCondLst>
                                  <p:childTnLst>
                                    <p:set>
                                      <p:cBhvr>
                                        <p:cTn id="182" dur="4" fill="hold">
                                          <p:stCondLst>
                                            <p:cond delay="0"/>
                                          </p:stCondLst>
                                        </p:cTn>
                                        <p:tgtEl>
                                          <p:spTgt spid="4660"/>
                                        </p:tgtEl>
                                        <p:attrNameLst>
                                          <p:attrName>style.visibility</p:attrName>
                                        </p:attrNameLst>
                                      </p:cBhvr>
                                      <p:to>
                                        <p:strVal val="visible"/>
                                      </p:to>
                                    </p:set>
                                    <p:animEffect transition="in" filter="wipe(up)">
                                      <p:cBhvr additive="repl">
                                        <p:cTn id="183" dur="2000"/>
                                        <p:tgtEl>
                                          <p:spTgt spid="4660"/>
                                        </p:tgtEl>
                                      </p:cBhvr>
                                    </p:animEffect>
                                  </p:childTnLst>
                                </p:cTn>
                              </p:par>
                              <p:par>
                                <p:cTn id="184" presetID="22" presetClass="entr" presetSubtype="1" fill="hold" nodeType="withEffect">
                                  <p:stCondLst>
                                    <p:cond delay="0"/>
                                  </p:stCondLst>
                                  <p:childTnLst>
                                    <p:set>
                                      <p:cBhvr>
                                        <p:cTn id="185" dur="4" fill="hold">
                                          <p:stCondLst>
                                            <p:cond delay="0"/>
                                          </p:stCondLst>
                                        </p:cTn>
                                        <p:tgtEl>
                                          <p:spTgt spid="4661"/>
                                        </p:tgtEl>
                                        <p:attrNameLst>
                                          <p:attrName>style.visibility</p:attrName>
                                        </p:attrNameLst>
                                      </p:cBhvr>
                                      <p:to>
                                        <p:strVal val="visible"/>
                                      </p:to>
                                    </p:set>
                                    <p:animEffect transition="in" filter="wipe(up)">
                                      <p:cBhvr additive="repl">
                                        <p:cTn id="186" dur="2000"/>
                                        <p:tgtEl>
                                          <p:spTgt spid="4661"/>
                                        </p:tgtEl>
                                      </p:cBhvr>
                                    </p:animEffect>
                                  </p:childTnLst>
                                </p:cTn>
                              </p:par>
                              <p:par>
                                <p:cTn id="187" presetID="22" presetClass="entr" presetSubtype="1" fill="hold" nodeType="withEffect">
                                  <p:stCondLst>
                                    <p:cond delay="0"/>
                                  </p:stCondLst>
                                  <p:childTnLst>
                                    <p:set>
                                      <p:cBhvr>
                                        <p:cTn id="188" dur="4" fill="hold">
                                          <p:stCondLst>
                                            <p:cond delay="0"/>
                                          </p:stCondLst>
                                        </p:cTn>
                                        <p:tgtEl>
                                          <p:spTgt spid="4662"/>
                                        </p:tgtEl>
                                        <p:attrNameLst>
                                          <p:attrName>style.visibility</p:attrName>
                                        </p:attrNameLst>
                                      </p:cBhvr>
                                      <p:to>
                                        <p:strVal val="visible"/>
                                      </p:to>
                                    </p:set>
                                    <p:animEffect transition="in" filter="wipe(up)">
                                      <p:cBhvr additive="repl">
                                        <p:cTn id="189" dur="2000"/>
                                        <p:tgtEl>
                                          <p:spTgt spid="4662"/>
                                        </p:tgtEl>
                                      </p:cBhvr>
                                    </p:animEffect>
                                  </p:childTnLst>
                                </p:cTn>
                              </p:par>
                              <p:par>
                                <p:cTn id="190" presetID="22" presetClass="entr" presetSubtype="1" fill="hold" nodeType="withEffect">
                                  <p:stCondLst>
                                    <p:cond delay="0"/>
                                  </p:stCondLst>
                                  <p:childTnLst>
                                    <p:set>
                                      <p:cBhvr>
                                        <p:cTn id="191" dur="4" fill="hold">
                                          <p:stCondLst>
                                            <p:cond delay="0"/>
                                          </p:stCondLst>
                                        </p:cTn>
                                        <p:tgtEl>
                                          <p:spTgt spid="4663"/>
                                        </p:tgtEl>
                                        <p:attrNameLst>
                                          <p:attrName>style.visibility</p:attrName>
                                        </p:attrNameLst>
                                      </p:cBhvr>
                                      <p:to>
                                        <p:strVal val="visible"/>
                                      </p:to>
                                    </p:set>
                                    <p:animEffect transition="in" filter="wipe(up)">
                                      <p:cBhvr additive="repl">
                                        <p:cTn id="192" dur="2000"/>
                                        <p:tgtEl>
                                          <p:spTgt spid="4663"/>
                                        </p:tgtEl>
                                      </p:cBhvr>
                                    </p:animEffect>
                                  </p:childTnLst>
                                </p:cTn>
                              </p:par>
                              <p:par>
                                <p:cTn id="193" presetID="22" presetClass="entr" presetSubtype="1" fill="hold" nodeType="withEffect">
                                  <p:stCondLst>
                                    <p:cond delay="0"/>
                                  </p:stCondLst>
                                  <p:childTnLst>
                                    <p:set>
                                      <p:cBhvr>
                                        <p:cTn id="194" dur="4" fill="hold">
                                          <p:stCondLst>
                                            <p:cond delay="0"/>
                                          </p:stCondLst>
                                        </p:cTn>
                                        <p:tgtEl>
                                          <p:spTgt spid="4656"/>
                                        </p:tgtEl>
                                        <p:attrNameLst>
                                          <p:attrName>style.visibility</p:attrName>
                                        </p:attrNameLst>
                                      </p:cBhvr>
                                      <p:to>
                                        <p:strVal val="visible"/>
                                      </p:to>
                                    </p:set>
                                    <p:animEffect transition="in" filter="wipe(up)">
                                      <p:cBhvr additive="repl">
                                        <p:cTn id="195" dur="2000"/>
                                        <p:tgtEl>
                                          <p:spTgt spid="4656"/>
                                        </p:tgtEl>
                                      </p:cBhvr>
                                    </p:animEffect>
                                  </p:childTnLst>
                                </p:cTn>
                              </p:par>
                              <p:par>
                                <p:cTn id="196" presetID="22" presetClass="entr" presetSubtype="1" fill="hold" nodeType="withEffect">
                                  <p:stCondLst>
                                    <p:cond delay="0"/>
                                  </p:stCondLst>
                                  <p:childTnLst>
                                    <p:set>
                                      <p:cBhvr>
                                        <p:cTn id="197" dur="4" fill="hold">
                                          <p:stCondLst>
                                            <p:cond delay="0"/>
                                          </p:stCondLst>
                                        </p:cTn>
                                        <p:tgtEl>
                                          <p:spTgt spid="4657"/>
                                        </p:tgtEl>
                                        <p:attrNameLst>
                                          <p:attrName>style.visibility</p:attrName>
                                        </p:attrNameLst>
                                      </p:cBhvr>
                                      <p:to>
                                        <p:strVal val="visible"/>
                                      </p:to>
                                    </p:set>
                                    <p:animEffect transition="in" filter="wipe(up)">
                                      <p:cBhvr additive="repl">
                                        <p:cTn id="198" dur="2000"/>
                                        <p:tgtEl>
                                          <p:spTgt spid="4657"/>
                                        </p:tgtEl>
                                      </p:cBhvr>
                                    </p:animEffect>
                                  </p:childTnLst>
                                </p:cTn>
                              </p:par>
                              <p:par>
                                <p:cTn id="199" presetID="22" presetClass="entr" presetSubtype="1" fill="hold" nodeType="withEffect">
                                  <p:stCondLst>
                                    <p:cond delay="0"/>
                                  </p:stCondLst>
                                  <p:childTnLst>
                                    <p:set>
                                      <p:cBhvr>
                                        <p:cTn id="200" dur="4" fill="hold">
                                          <p:stCondLst>
                                            <p:cond delay="0"/>
                                          </p:stCondLst>
                                        </p:cTn>
                                        <p:tgtEl>
                                          <p:spTgt spid="4658"/>
                                        </p:tgtEl>
                                        <p:attrNameLst>
                                          <p:attrName>style.visibility</p:attrName>
                                        </p:attrNameLst>
                                      </p:cBhvr>
                                      <p:to>
                                        <p:strVal val="visible"/>
                                      </p:to>
                                    </p:set>
                                    <p:animEffect transition="in" filter="wipe(up)">
                                      <p:cBhvr additive="repl">
                                        <p:cTn id="201" dur="2000"/>
                                        <p:tgtEl>
                                          <p:spTgt spid="4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B14A63-92D9-4B2E-B087-8C5451B753D6}"/>
              </a:ext>
            </a:extLst>
          </p:cNvPr>
          <p:cNvPicPr>
            <a:picLocks noChangeAspect="1"/>
          </p:cNvPicPr>
          <p:nvPr/>
        </p:nvPicPr>
        <p:blipFill>
          <a:blip r:embed="rId2"/>
          <a:stretch>
            <a:fillRect/>
          </a:stretch>
        </p:blipFill>
        <p:spPr>
          <a:xfrm>
            <a:off x="6548419" y="1862340"/>
            <a:ext cx="5229955" cy="4563112"/>
          </a:xfrm>
          <a:prstGeom prst="rect">
            <a:avLst/>
          </a:prstGeom>
        </p:spPr>
      </p:pic>
      <p:pic>
        <p:nvPicPr>
          <p:cNvPr id="7" name="Picture 6">
            <a:extLst>
              <a:ext uri="{FF2B5EF4-FFF2-40B4-BE49-F238E27FC236}">
                <a16:creationId xmlns:a16="http://schemas.microsoft.com/office/drawing/2014/main" id="{5D06DE24-AED1-4CAF-A981-7AC1511BAAC5}"/>
              </a:ext>
            </a:extLst>
          </p:cNvPr>
          <p:cNvPicPr>
            <a:picLocks noChangeAspect="1"/>
          </p:cNvPicPr>
          <p:nvPr/>
        </p:nvPicPr>
        <p:blipFill>
          <a:blip r:embed="rId3"/>
          <a:stretch>
            <a:fillRect/>
          </a:stretch>
        </p:blipFill>
        <p:spPr>
          <a:xfrm>
            <a:off x="567810" y="1862340"/>
            <a:ext cx="4505954" cy="4563112"/>
          </a:xfrm>
          <a:prstGeom prst="rect">
            <a:avLst/>
          </a:prstGeom>
        </p:spPr>
      </p:pic>
      <p:sp>
        <p:nvSpPr>
          <p:cNvPr id="8" name="TextBox 7">
            <a:extLst>
              <a:ext uri="{FF2B5EF4-FFF2-40B4-BE49-F238E27FC236}">
                <a16:creationId xmlns:a16="http://schemas.microsoft.com/office/drawing/2014/main" id="{39CB350E-23A6-4E13-B5AE-2F4B174006F2}"/>
              </a:ext>
            </a:extLst>
          </p:cNvPr>
          <p:cNvSpPr txBox="1"/>
          <p:nvPr/>
        </p:nvSpPr>
        <p:spPr>
          <a:xfrm>
            <a:off x="1230284" y="1218686"/>
            <a:ext cx="2967643" cy="461665"/>
          </a:xfrm>
          <a:prstGeom prst="rect">
            <a:avLst/>
          </a:prstGeom>
          <a:noFill/>
        </p:spPr>
        <p:txBody>
          <a:bodyPr wrap="square" rtlCol="0">
            <a:spAutoFit/>
          </a:bodyPr>
          <a:lstStyle/>
          <a:p>
            <a:pPr algn="ctr"/>
            <a:r>
              <a:rPr lang="en-US" sz="2400" dirty="0"/>
              <a:t>seed block</a:t>
            </a:r>
          </a:p>
        </p:txBody>
      </p:sp>
      <p:sp>
        <p:nvSpPr>
          <p:cNvPr id="9" name="TextBox 8">
            <a:extLst>
              <a:ext uri="{FF2B5EF4-FFF2-40B4-BE49-F238E27FC236}">
                <a16:creationId xmlns:a16="http://schemas.microsoft.com/office/drawing/2014/main" id="{274D4C2A-614D-449F-A5F5-1F85E654497A}"/>
              </a:ext>
            </a:extLst>
          </p:cNvPr>
          <p:cNvSpPr txBox="1"/>
          <p:nvPr/>
        </p:nvSpPr>
        <p:spPr>
          <a:xfrm>
            <a:off x="7276408" y="1218685"/>
            <a:ext cx="2967643" cy="461665"/>
          </a:xfrm>
          <a:prstGeom prst="rect">
            <a:avLst/>
          </a:prstGeom>
          <a:noFill/>
        </p:spPr>
        <p:txBody>
          <a:bodyPr wrap="square" rtlCol="0">
            <a:spAutoFit/>
          </a:bodyPr>
          <a:lstStyle/>
          <a:p>
            <a:pPr algn="ctr"/>
            <a:r>
              <a:rPr lang="en-US" sz="2400" dirty="0"/>
              <a:t>growth block</a:t>
            </a:r>
          </a:p>
        </p:txBody>
      </p:sp>
      <p:sp>
        <p:nvSpPr>
          <p:cNvPr id="10" name="TextBox 9">
            <a:extLst>
              <a:ext uri="{FF2B5EF4-FFF2-40B4-BE49-F238E27FC236}">
                <a16:creationId xmlns:a16="http://schemas.microsoft.com/office/drawing/2014/main" id="{A49BE715-B1FF-4181-AE45-94AF93DE698D}"/>
              </a:ext>
            </a:extLst>
          </p:cNvPr>
          <p:cNvSpPr txBox="1"/>
          <p:nvPr/>
        </p:nvSpPr>
        <p:spPr>
          <a:xfrm>
            <a:off x="1670858" y="237005"/>
            <a:ext cx="8850284" cy="646331"/>
          </a:xfrm>
          <a:prstGeom prst="rect">
            <a:avLst/>
          </a:prstGeom>
          <a:noFill/>
        </p:spPr>
        <p:txBody>
          <a:bodyPr wrap="square" rtlCol="0">
            <a:spAutoFit/>
          </a:bodyPr>
          <a:lstStyle/>
          <a:p>
            <a:pPr algn="ctr"/>
            <a:r>
              <a:rPr lang="en-US" sz="3600" dirty="0">
                <a:latin typeface="+mj-lt"/>
              </a:rPr>
              <a:t>More accurate detailed overview</a:t>
            </a:r>
          </a:p>
        </p:txBody>
      </p:sp>
    </p:spTree>
    <p:extLst>
      <p:ext uri="{BB962C8B-B14F-4D97-AF65-F5344CB8AC3E}">
        <p14:creationId xmlns:p14="http://schemas.microsoft.com/office/powerpoint/2010/main" val="1590115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FB560B-EF48-4689-B6F9-0A219FE2179C}"/>
              </a:ext>
            </a:extLst>
          </p:cNvPr>
          <p:cNvPicPr>
            <a:picLocks noChangeAspect="1"/>
          </p:cNvPicPr>
          <p:nvPr/>
        </p:nvPicPr>
        <p:blipFill>
          <a:blip r:embed="rId2"/>
          <a:stretch>
            <a:fillRect/>
          </a:stretch>
        </p:blipFill>
        <p:spPr>
          <a:xfrm>
            <a:off x="4497740" y="0"/>
            <a:ext cx="7203254" cy="6858000"/>
          </a:xfrm>
          <a:prstGeom prst="rect">
            <a:avLst/>
          </a:prstGeom>
        </p:spPr>
      </p:pic>
      <p:sp>
        <p:nvSpPr>
          <p:cNvPr id="6" name="TextBox 5">
            <a:extLst>
              <a:ext uri="{FF2B5EF4-FFF2-40B4-BE49-F238E27FC236}">
                <a16:creationId xmlns:a16="http://schemas.microsoft.com/office/drawing/2014/main" id="{D8184153-2109-4617-93AC-763789255DEB}"/>
              </a:ext>
            </a:extLst>
          </p:cNvPr>
          <p:cNvSpPr txBox="1"/>
          <p:nvPr/>
        </p:nvSpPr>
        <p:spPr>
          <a:xfrm>
            <a:off x="366315" y="379099"/>
            <a:ext cx="2967643" cy="1754326"/>
          </a:xfrm>
          <a:prstGeom prst="rect">
            <a:avLst/>
          </a:prstGeom>
          <a:noFill/>
        </p:spPr>
        <p:txBody>
          <a:bodyPr wrap="square" rtlCol="0">
            <a:spAutoFit/>
          </a:bodyPr>
          <a:lstStyle/>
          <a:p>
            <a:r>
              <a:rPr lang="en-US" sz="3600" dirty="0">
                <a:latin typeface="+mj-lt"/>
              </a:rPr>
              <a:t>fully-detailed example of growth block</a:t>
            </a:r>
          </a:p>
        </p:txBody>
      </p:sp>
    </p:spTree>
    <p:extLst>
      <p:ext uri="{BB962C8B-B14F-4D97-AF65-F5344CB8AC3E}">
        <p14:creationId xmlns:p14="http://schemas.microsoft.com/office/powerpoint/2010/main" val="1002600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360C-9F0B-44F1-8C06-49D2B12002E2}"/>
              </a:ext>
            </a:extLst>
          </p:cNvPr>
          <p:cNvSpPr>
            <a:spLocks noGrp="1"/>
          </p:cNvSpPr>
          <p:nvPr>
            <p:ph type="title"/>
          </p:nvPr>
        </p:nvSpPr>
        <p:spPr/>
        <p:txBody>
          <a:bodyPr/>
          <a:lstStyle/>
          <a:p>
            <a:r>
              <a:rPr lang="en-US" dirty="0"/>
              <a:t>Two interpretations</a:t>
            </a:r>
          </a:p>
        </p:txBody>
      </p:sp>
      <p:sp>
        <p:nvSpPr>
          <p:cNvPr id="4" name="Rectangle: Rounded Corners 3">
            <a:extLst>
              <a:ext uri="{FF2B5EF4-FFF2-40B4-BE49-F238E27FC236}">
                <a16:creationId xmlns:a16="http://schemas.microsoft.com/office/drawing/2014/main" id="{255494DF-0EEF-4B54-98DA-B6CA1401CB61}"/>
              </a:ext>
            </a:extLst>
          </p:cNvPr>
          <p:cNvSpPr/>
          <p:nvPr/>
        </p:nvSpPr>
        <p:spPr>
          <a:xfrm>
            <a:off x="897147" y="2432675"/>
            <a:ext cx="4500761" cy="2269386"/>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Theorem</a:t>
            </a:r>
            <a:r>
              <a:rPr lang="en-US" sz="2000" dirty="0"/>
              <a:t>: For any shape </a:t>
            </a:r>
            <a:r>
              <a:rPr lang="en-US" sz="2000" i="1" dirty="0"/>
              <a:t>S</a:t>
            </a:r>
            <a:r>
              <a:rPr lang="en-US" sz="2000" dirty="0"/>
              <a:t>, there is a constant </a:t>
            </a:r>
            <a:r>
              <a:rPr lang="en-US" sz="2000" i="1" dirty="0"/>
              <a:t>c</a:t>
            </a:r>
            <a:r>
              <a:rPr lang="en-US" sz="2000" dirty="0"/>
              <a:t> so that </a:t>
            </a:r>
            <a:r>
              <a:rPr lang="en-US" sz="2000" i="1" dirty="0"/>
              <a:t>S</a:t>
            </a:r>
            <a:r>
              <a:rPr lang="en-US" sz="2000" i="1" baseline="30000" dirty="0"/>
              <a:t>c</a:t>
            </a:r>
            <a:r>
              <a:rPr lang="en-US" sz="2000" dirty="0"/>
              <a:t> can be self-assembled with </a:t>
            </a:r>
            <a:r>
              <a:rPr lang="en-US" sz="2000" i="1" u="sng" dirty="0"/>
              <a:t>O</a:t>
            </a:r>
            <a:r>
              <a:rPr lang="en-US" sz="2000" u="sng" dirty="0"/>
              <a:t>(</a:t>
            </a:r>
            <a:r>
              <a:rPr lang="en-US" sz="2000" i="1" u="sng" dirty="0"/>
              <a:t>k</a:t>
            </a:r>
            <a:r>
              <a:rPr lang="en-US" sz="2000" u="sng" dirty="0"/>
              <a:t> / log </a:t>
            </a:r>
            <a:r>
              <a:rPr lang="en-US" sz="2000" i="1" u="sng" dirty="0"/>
              <a:t>k</a:t>
            </a:r>
            <a:r>
              <a:rPr lang="en-US" sz="2000" u="sng" dirty="0"/>
              <a:t>) tile types</a:t>
            </a:r>
            <a:r>
              <a:rPr lang="en-US" sz="2000" dirty="0"/>
              <a:t>, where </a:t>
            </a:r>
            <a:r>
              <a:rPr lang="en-US" sz="2000" i="1" dirty="0"/>
              <a:t>k</a:t>
            </a:r>
            <a:r>
              <a:rPr lang="en-US" sz="2000" dirty="0"/>
              <a:t> is the length in bits of the </a:t>
            </a:r>
            <a:r>
              <a:rPr lang="en-US" sz="2000" dirty="0">
                <a:solidFill>
                  <a:schemeClr val="tx1"/>
                </a:solidFill>
              </a:rPr>
              <a:t>shortest program (input to a universal Turing machine) that, on input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indicates whether (</a:t>
            </a:r>
            <a:r>
              <a:rPr lang="en-US" sz="2000" i="1" dirty="0" err="1">
                <a:solidFill>
                  <a:schemeClr val="tx1"/>
                </a:solidFill>
              </a:rPr>
              <a:t>x</a:t>
            </a:r>
            <a:r>
              <a:rPr lang="en-US" sz="2000" dirty="0" err="1">
                <a:solidFill>
                  <a:schemeClr val="tx1"/>
                </a:solidFill>
              </a:rPr>
              <a:t>,</a:t>
            </a:r>
            <a:r>
              <a:rPr lang="en-US" sz="2000" i="1" dirty="0" err="1">
                <a:solidFill>
                  <a:schemeClr val="tx1"/>
                </a:solidFill>
              </a:rPr>
              <a:t>y</a:t>
            </a:r>
            <a:r>
              <a:rPr lang="en-US" sz="2000" dirty="0">
                <a:solidFill>
                  <a:schemeClr val="tx1"/>
                </a:solidFill>
              </a:rPr>
              <a:t>) </a:t>
            </a:r>
            <a:r>
              <a:rPr lang="en-US" sz="2000" b="0" i="0" dirty="0">
                <a:solidFill>
                  <a:schemeClr val="tx1"/>
                </a:solidFill>
                <a:effectLst/>
              </a:rPr>
              <a:t>∈</a:t>
            </a:r>
            <a:r>
              <a:rPr lang="en-US" sz="2000" dirty="0">
                <a:solidFill>
                  <a:schemeClr val="tx1"/>
                </a:solidFill>
              </a:rPr>
              <a:t> </a:t>
            </a:r>
            <a:r>
              <a:rPr lang="en-US" sz="2000" i="1" dirty="0">
                <a:solidFill>
                  <a:schemeClr val="tx1"/>
                </a:solidFill>
              </a:rPr>
              <a:t>S</a:t>
            </a:r>
            <a:r>
              <a:rPr lang="en-US" sz="2000" dirty="0">
                <a:solidFill>
                  <a:schemeClr val="tx1"/>
                </a:solidFill>
              </a:rPr>
              <a:t>.</a:t>
            </a:r>
          </a:p>
        </p:txBody>
      </p:sp>
      <p:sp>
        <p:nvSpPr>
          <p:cNvPr id="5" name="TextBox 4">
            <a:extLst>
              <a:ext uri="{FF2B5EF4-FFF2-40B4-BE49-F238E27FC236}">
                <a16:creationId xmlns:a16="http://schemas.microsoft.com/office/drawing/2014/main" id="{ED976DA2-B845-4089-BE05-363BDB875772}"/>
              </a:ext>
            </a:extLst>
          </p:cNvPr>
          <p:cNvSpPr txBox="1"/>
          <p:nvPr/>
        </p:nvSpPr>
        <p:spPr>
          <a:xfrm>
            <a:off x="1605550" y="2063343"/>
            <a:ext cx="2951018" cy="369332"/>
          </a:xfrm>
          <a:prstGeom prst="rect">
            <a:avLst/>
          </a:prstGeom>
          <a:noFill/>
        </p:spPr>
        <p:txBody>
          <a:bodyPr wrap="square" rtlCol="0">
            <a:spAutoFit/>
          </a:bodyPr>
          <a:lstStyle/>
          <a:p>
            <a:r>
              <a:rPr lang="en-US" dirty="0"/>
              <a:t>as stated for single seed tile:</a:t>
            </a:r>
          </a:p>
        </p:txBody>
      </p:sp>
      <p:sp>
        <p:nvSpPr>
          <p:cNvPr id="6" name="TextBox 5">
            <a:extLst>
              <a:ext uri="{FF2B5EF4-FFF2-40B4-BE49-F238E27FC236}">
                <a16:creationId xmlns:a16="http://schemas.microsoft.com/office/drawing/2014/main" id="{400E99F6-A2D7-42D9-9E2A-A43A8A6DC792}"/>
              </a:ext>
            </a:extLst>
          </p:cNvPr>
          <p:cNvSpPr txBox="1"/>
          <p:nvPr/>
        </p:nvSpPr>
        <p:spPr>
          <a:xfrm>
            <a:off x="6726143" y="2091409"/>
            <a:ext cx="3702114" cy="369332"/>
          </a:xfrm>
          <a:prstGeom prst="rect">
            <a:avLst/>
          </a:prstGeom>
          <a:noFill/>
        </p:spPr>
        <p:txBody>
          <a:bodyPr wrap="square" rtlCol="0">
            <a:spAutoFit/>
          </a:bodyPr>
          <a:lstStyle/>
          <a:p>
            <a:r>
              <a:rPr lang="en-US" dirty="0"/>
              <a:t>alternative statement for larger seed:</a:t>
            </a:r>
          </a:p>
        </p:txBody>
      </p:sp>
      <p:sp>
        <p:nvSpPr>
          <p:cNvPr id="7" name="Rectangle: Rounded Corners 6">
            <a:extLst>
              <a:ext uri="{FF2B5EF4-FFF2-40B4-BE49-F238E27FC236}">
                <a16:creationId xmlns:a16="http://schemas.microsoft.com/office/drawing/2014/main" id="{46272AA4-547A-46ED-8CD2-F6E5716C4847}"/>
              </a:ext>
            </a:extLst>
          </p:cNvPr>
          <p:cNvSpPr/>
          <p:nvPr/>
        </p:nvSpPr>
        <p:spPr>
          <a:xfrm>
            <a:off x="6444676" y="3004487"/>
            <a:ext cx="4453210" cy="1598546"/>
          </a:xfrm>
          <a:prstGeom prst="roundRect">
            <a:avLst>
              <a:gd name="adj" fmla="val 12977"/>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Theorem</a:t>
            </a:r>
            <a:r>
              <a:rPr lang="en-US" sz="2000" dirty="0"/>
              <a:t>: There is a </a:t>
            </a:r>
            <a:r>
              <a:rPr lang="en-US" sz="2000" u="sng" dirty="0"/>
              <a:t>single</a:t>
            </a:r>
            <a:r>
              <a:rPr lang="en-US" sz="2000" dirty="0"/>
              <a:t> set </a:t>
            </a:r>
            <a:r>
              <a:rPr lang="en-US" sz="2000" i="1" dirty="0"/>
              <a:t>T</a:t>
            </a:r>
            <a:r>
              <a:rPr lang="en-US" sz="2000" dirty="0"/>
              <a:t> of tile types (</a:t>
            </a:r>
            <a:r>
              <a:rPr lang="en-US" sz="2000" i="1" u="sng" dirty="0"/>
              <a:t>O</a:t>
            </a:r>
            <a:r>
              <a:rPr lang="en-US" sz="2000" u="sng" dirty="0"/>
              <a:t>(1) tile types</a:t>
            </a:r>
            <a:r>
              <a:rPr lang="en-US" sz="2000" dirty="0"/>
              <a:t>), so that, for any finite shape </a:t>
            </a:r>
            <a:r>
              <a:rPr lang="en-US" sz="2000" i="1" dirty="0"/>
              <a:t>S</a:t>
            </a:r>
            <a:r>
              <a:rPr lang="en-US" sz="2000" dirty="0"/>
              <a:t>, there a constant </a:t>
            </a:r>
            <a:r>
              <a:rPr lang="en-US" sz="2000" i="1" dirty="0"/>
              <a:t>c</a:t>
            </a:r>
            <a:r>
              <a:rPr lang="en-US" sz="2000" dirty="0"/>
              <a:t> and a seed assembly </a:t>
            </a:r>
            <a:r>
              <a:rPr lang="el-GR" sz="2000" i="1" dirty="0"/>
              <a:t>σ</a:t>
            </a:r>
            <a:r>
              <a:rPr lang="en-US" sz="2000" i="1" baseline="-25000" dirty="0"/>
              <a:t>S</a:t>
            </a:r>
            <a:r>
              <a:rPr lang="en-US" sz="2000" dirty="0"/>
              <a:t> “encoding” </a:t>
            </a:r>
            <a:r>
              <a:rPr lang="en-US" sz="2000" i="1" dirty="0"/>
              <a:t>S</a:t>
            </a:r>
            <a:r>
              <a:rPr lang="en-US" sz="2000" dirty="0"/>
              <a:t>, so that </a:t>
            </a:r>
            <a:r>
              <a:rPr lang="en-US" sz="2000" i="1" dirty="0"/>
              <a:t>T</a:t>
            </a:r>
            <a:r>
              <a:rPr lang="en-US" sz="2000" dirty="0"/>
              <a:t> self-assembles </a:t>
            </a:r>
            <a:r>
              <a:rPr lang="en-US" sz="2000" i="1" dirty="0"/>
              <a:t>S</a:t>
            </a:r>
            <a:r>
              <a:rPr lang="en-US" sz="2000" i="1" baseline="30000" dirty="0"/>
              <a:t>c</a:t>
            </a:r>
            <a:r>
              <a:rPr lang="en-US" sz="2000" dirty="0"/>
              <a:t> from </a:t>
            </a:r>
            <a:r>
              <a:rPr lang="el-GR" sz="2000" i="1" dirty="0"/>
              <a:t>σ</a:t>
            </a:r>
            <a:r>
              <a:rPr lang="en-US" sz="2000" i="1" baseline="-25000" dirty="0"/>
              <a:t>S</a:t>
            </a:r>
            <a:r>
              <a:rPr lang="en-US" sz="2000" dirty="0"/>
              <a:t>.</a:t>
            </a:r>
          </a:p>
        </p:txBody>
      </p:sp>
      <p:grpSp>
        <p:nvGrpSpPr>
          <p:cNvPr id="31" name="Group 30">
            <a:extLst>
              <a:ext uri="{FF2B5EF4-FFF2-40B4-BE49-F238E27FC236}">
                <a16:creationId xmlns:a16="http://schemas.microsoft.com/office/drawing/2014/main" id="{EA35FB90-F99D-42A7-BB8F-7E8D8BCBDFA0}"/>
              </a:ext>
            </a:extLst>
          </p:cNvPr>
          <p:cNvGrpSpPr/>
          <p:nvPr/>
        </p:nvGrpSpPr>
        <p:grpSpPr>
          <a:xfrm>
            <a:off x="6911810" y="5124055"/>
            <a:ext cx="2415068" cy="995433"/>
            <a:chOff x="6911810" y="5124055"/>
            <a:chExt cx="2415068" cy="995433"/>
          </a:xfrm>
        </p:grpSpPr>
        <p:sp>
          <p:nvSpPr>
            <p:cNvPr id="19" name="CustomShape 35">
              <a:extLst>
                <a:ext uri="{FF2B5EF4-FFF2-40B4-BE49-F238E27FC236}">
                  <a16:creationId xmlns:a16="http://schemas.microsoft.com/office/drawing/2014/main" id="{A9779733-6851-4C70-80B7-319A927DA6C2}"/>
                </a:ext>
              </a:extLst>
            </p:cNvPr>
            <p:cNvSpPr/>
            <p:nvPr/>
          </p:nvSpPr>
          <p:spPr>
            <a:xfrm>
              <a:off x="9202449" y="5124055"/>
              <a:ext cx="124429" cy="497717"/>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20" name="CustomShape 36">
              <a:extLst>
                <a:ext uri="{FF2B5EF4-FFF2-40B4-BE49-F238E27FC236}">
                  <a16:creationId xmlns:a16="http://schemas.microsoft.com/office/drawing/2014/main" id="{756B57A7-08E8-46CB-B430-60CF8D1F45AF}"/>
                </a:ext>
              </a:extLst>
            </p:cNvPr>
            <p:cNvSpPr/>
            <p:nvPr/>
          </p:nvSpPr>
          <p:spPr>
            <a:xfrm>
              <a:off x="9202449" y="5621772"/>
              <a:ext cx="124429" cy="248858"/>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21" name="CustomShape 37">
              <a:extLst>
                <a:ext uri="{FF2B5EF4-FFF2-40B4-BE49-F238E27FC236}">
                  <a16:creationId xmlns:a16="http://schemas.microsoft.com/office/drawing/2014/main" id="{767CDC98-1232-4CFF-B05D-0A00693F8E80}"/>
                </a:ext>
              </a:extLst>
            </p:cNvPr>
            <p:cNvSpPr/>
            <p:nvPr/>
          </p:nvSpPr>
          <p:spPr>
            <a:xfrm>
              <a:off x="9202449" y="5870630"/>
              <a:ext cx="124429" cy="248858"/>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8" name="CustomShape 12">
              <a:extLst>
                <a:ext uri="{FF2B5EF4-FFF2-40B4-BE49-F238E27FC236}">
                  <a16:creationId xmlns:a16="http://schemas.microsoft.com/office/drawing/2014/main" id="{E4D583E1-C8DF-4D2C-8D89-E0DA1598594E}"/>
                </a:ext>
              </a:extLst>
            </p:cNvPr>
            <p:cNvSpPr/>
            <p:nvPr/>
          </p:nvSpPr>
          <p:spPr>
            <a:xfrm>
              <a:off x="7718117" y="5124055"/>
              <a:ext cx="1484331" cy="995433"/>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22" name="TextShape 38">
              <a:extLst>
                <a:ext uri="{FF2B5EF4-FFF2-40B4-BE49-F238E27FC236}">
                  <a16:creationId xmlns:a16="http://schemas.microsoft.com/office/drawing/2014/main" id="{15409F63-012D-463C-88A5-CDF6C7955E53}"/>
                </a:ext>
              </a:extLst>
            </p:cNvPr>
            <p:cNvSpPr txBox="1"/>
            <p:nvPr/>
          </p:nvSpPr>
          <p:spPr>
            <a:xfrm>
              <a:off x="7919621" y="5124055"/>
              <a:ext cx="920971" cy="521884"/>
            </a:xfrm>
            <a:prstGeom prst="rect">
              <a:avLst/>
            </a:prstGeom>
            <a:noFill/>
            <a:ln>
              <a:noFill/>
            </a:ln>
          </p:spPr>
          <p:txBody>
            <a:bodyPr lIns="81646" tIns="40823" rIns="81646" bIns="40823">
              <a:noAutofit/>
            </a:bodyPr>
            <a:lstStyle/>
            <a:p>
              <a:r>
                <a:rPr lang="en-US" sz="1452" spc="-1" dirty="0">
                  <a:solidFill>
                    <a:srgbClr val="000080"/>
                  </a:solidFill>
                  <a:latin typeface="Arial"/>
                </a:rPr>
                <a:t>program</a:t>
              </a:r>
            </a:p>
            <a:p>
              <a:r>
                <a:rPr lang="en-US" sz="1452" spc="-1" dirty="0">
                  <a:solidFill>
                    <a:srgbClr val="000080"/>
                  </a:solidFill>
                  <a:latin typeface="Arial"/>
                </a:rPr>
                <a:t>for UTM</a:t>
              </a:r>
              <a:endParaRPr lang="en-US" sz="1452" spc="-1" dirty="0">
                <a:latin typeface="Arial"/>
              </a:endParaRPr>
            </a:p>
          </p:txBody>
        </p:sp>
        <p:sp>
          <p:nvSpPr>
            <p:cNvPr id="23" name="Line 39">
              <a:extLst>
                <a:ext uri="{FF2B5EF4-FFF2-40B4-BE49-F238E27FC236}">
                  <a16:creationId xmlns:a16="http://schemas.microsoft.com/office/drawing/2014/main" id="{80F8275D-BE9C-41CE-A5E2-24D2C0C6BC6F}"/>
                </a:ext>
              </a:extLst>
            </p:cNvPr>
            <p:cNvSpPr/>
            <p:nvPr/>
          </p:nvSpPr>
          <p:spPr>
            <a:xfrm>
              <a:off x="8709631" y="5284082"/>
              <a:ext cx="492818" cy="88831"/>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4" name="TextShape 40">
              <a:extLst>
                <a:ext uri="{FF2B5EF4-FFF2-40B4-BE49-F238E27FC236}">
                  <a16:creationId xmlns:a16="http://schemas.microsoft.com/office/drawing/2014/main" id="{EA165CB9-69AB-4B31-910F-DF2CFC0405E9}"/>
                </a:ext>
              </a:extLst>
            </p:cNvPr>
            <p:cNvSpPr txBox="1"/>
            <p:nvPr/>
          </p:nvSpPr>
          <p:spPr>
            <a:xfrm>
              <a:off x="7861431" y="5706210"/>
              <a:ext cx="994779" cy="310909"/>
            </a:xfrm>
            <a:prstGeom prst="rect">
              <a:avLst/>
            </a:prstGeom>
            <a:noFill/>
            <a:ln>
              <a:noFill/>
            </a:ln>
          </p:spPr>
          <p:txBody>
            <a:bodyPr lIns="81646" tIns="40823" rIns="81646" bIns="40823">
              <a:noAutofit/>
            </a:bodyPr>
            <a:lstStyle/>
            <a:p>
              <a:r>
                <a:rPr lang="en-US" sz="1452" spc="-1" dirty="0">
                  <a:solidFill>
                    <a:srgbClr val="000080"/>
                  </a:solidFill>
                  <a:latin typeface="Arial"/>
                </a:rPr>
                <a:t>input to </a:t>
              </a:r>
              <a:r>
                <a:rPr lang="en-US" sz="1452" i="1" spc="-1" dirty="0">
                  <a:solidFill>
                    <a:srgbClr val="000080"/>
                  </a:solidFill>
                  <a:latin typeface="Arial"/>
                </a:rPr>
                <a:t>P</a:t>
              </a:r>
              <a:endParaRPr lang="en-US" sz="1452" spc="-1" dirty="0">
                <a:latin typeface="Arial"/>
              </a:endParaRPr>
            </a:p>
          </p:txBody>
        </p:sp>
        <p:sp>
          <p:nvSpPr>
            <p:cNvPr id="25" name="Line 41">
              <a:extLst>
                <a:ext uri="{FF2B5EF4-FFF2-40B4-BE49-F238E27FC236}">
                  <a16:creationId xmlns:a16="http://schemas.microsoft.com/office/drawing/2014/main" id="{C31337AC-BC54-4875-8E71-4C23D3690285}"/>
                </a:ext>
              </a:extLst>
            </p:cNvPr>
            <p:cNvSpPr/>
            <p:nvPr/>
          </p:nvSpPr>
          <p:spPr>
            <a:xfrm flipV="1">
              <a:off x="8776581" y="5770368"/>
              <a:ext cx="425868" cy="87852"/>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6" name="Line 42">
              <a:extLst>
                <a:ext uri="{FF2B5EF4-FFF2-40B4-BE49-F238E27FC236}">
                  <a16:creationId xmlns:a16="http://schemas.microsoft.com/office/drawing/2014/main" id="{FF36D04C-C6B3-438E-BA31-C101C9028E3A}"/>
                </a:ext>
              </a:extLst>
            </p:cNvPr>
            <p:cNvSpPr/>
            <p:nvPr/>
          </p:nvSpPr>
          <p:spPr>
            <a:xfrm>
              <a:off x="8776581" y="5929415"/>
              <a:ext cx="425868" cy="65644"/>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29" name="TextBox 28">
              <a:extLst>
                <a:ext uri="{FF2B5EF4-FFF2-40B4-BE49-F238E27FC236}">
                  <a16:creationId xmlns:a16="http://schemas.microsoft.com/office/drawing/2014/main" id="{260A35A3-C794-4BDE-989C-5276CDB671FA}"/>
                </a:ext>
              </a:extLst>
            </p:cNvPr>
            <p:cNvSpPr txBox="1"/>
            <p:nvPr/>
          </p:nvSpPr>
          <p:spPr>
            <a:xfrm>
              <a:off x="6911810" y="5342829"/>
              <a:ext cx="935211" cy="523220"/>
            </a:xfrm>
            <a:prstGeom prst="rect">
              <a:avLst/>
            </a:prstGeom>
            <a:noFill/>
          </p:spPr>
          <p:txBody>
            <a:bodyPr wrap="square">
              <a:spAutoFit/>
            </a:bodyPr>
            <a:lstStyle/>
            <a:p>
              <a:r>
                <a:rPr lang="el-GR" sz="2800" i="1" dirty="0"/>
                <a:t>σ</a:t>
              </a:r>
              <a:r>
                <a:rPr lang="en-US" sz="2800" i="1" baseline="-25000" dirty="0"/>
                <a:t>S</a:t>
              </a:r>
              <a:r>
                <a:rPr lang="en-US" sz="2800" dirty="0"/>
                <a:t> = </a:t>
              </a:r>
            </a:p>
          </p:txBody>
        </p:sp>
      </p:grpSp>
      <p:grpSp>
        <p:nvGrpSpPr>
          <p:cNvPr id="32" name="Group 31">
            <a:extLst>
              <a:ext uri="{FF2B5EF4-FFF2-40B4-BE49-F238E27FC236}">
                <a16:creationId xmlns:a16="http://schemas.microsoft.com/office/drawing/2014/main" id="{2ACFC4CF-2F59-43A8-BC14-253EF277FB0E}"/>
              </a:ext>
            </a:extLst>
          </p:cNvPr>
          <p:cNvGrpSpPr/>
          <p:nvPr/>
        </p:nvGrpSpPr>
        <p:grpSpPr>
          <a:xfrm>
            <a:off x="897148" y="3122671"/>
            <a:ext cx="4500761" cy="2922548"/>
            <a:chOff x="1411536" y="427202"/>
            <a:chExt cx="4500761" cy="2922548"/>
          </a:xfrm>
        </p:grpSpPr>
        <p:sp>
          <p:nvSpPr>
            <p:cNvPr id="33" name="Rectangle: Rounded Corners 32">
              <a:extLst>
                <a:ext uri="{FF2B5EF4-FFF2-40B4-BE49-F238E27FC236}">
                  <a16:creationId xmlns:a16="http://schemas.microsoft.com/office/drawing/2014/main" id="{38046B0F-F885-43EE-92DA-B9FB02CD2AD9}"/>
                </a:ext>
              </a:extLst>
            </p:cNvPr>
            <p:cNvSpPr/>
            <p:nvPr/>
          </p:nvSpPr>
          <p:spPr>
            <a:xfrm>
              <a:off x="1411536" y="2204741"/>
              <a:ext cx="4500761" cy="1145009"/>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dirty="0"/>
                <a:t>most of the tile complexity is encoding the binary string representing the program </a:t>
              </a:r>
              <a:r>
                <a:rPr lang="en-US" i="1" dirty="0"/>
                <a:t>P</a:t>
              </a:r>
              <a:r>
                <a:rPr lang="en-US" dirty="0"/>
                <a:t> that encodes shape </a:t>
              </a:r>
              <a:r>
                <a:rPr lang="en-US" i="1" dirty="0"/>
                <a:t>S</a:t>
              </a:r>
              <a:r>
                <a:rPr lang="en-US" dirty="0"/>
                <a:t>, and </a:t>
              </a:r>
              <a:r>
                <a:rPr lang="en-US" i="1" u="sng" dirty="0"/>
                <a:t>O</a:t>
              </a:r>
              <a:r>
                <a:rPr lang="en-US" u="sng" dirty="0"/>
                <a:t>(1) tile types</a:t>
              </a:r>
              <a:r>
                <a:rPr lang="en-US" dirty="0"/>
                <a:t> can read that string and self-assemble </a:t>
              </a:r>
              <a:r>
                <a:rPr lang="en-US" i="1" dirty="0"/>
                <a:t>S</a:t>
              </a:r>
              <a:r>
                <a:rPr lang="en-US" i="1" baseline="30000" dirty="0"/>
                <a:t>c</a:t>
              </a:r>
              <a:r>
                <a:rPr lang="en-US" dirty="0"/>
                <a:t> from it.</a:t>
              </a:r>
            </a:p>
          </p:txBody>
        </p:sp>
        <p:sp>
          <p:nvSpPr>
            <p:cNvPr id="34" name="Rectangle: Rounded Corners 33">
              <a:extLst>
                <a:ext uri="{FF2B5EF4-FFF2-40B4-BE49-F238E27FC236}">
                  <a16:creationId xmlns:a16="http://schemas.microsoft.com/office/drawing/2014/main" id="{E85339C7-53DB-464C-B19A-EA19CE96F2D1}"/>
                </a:ext>
              </a:extLst>
            </p:cNvPr>
            <p:cNvSpPr/>
            <p:nvPr/>
          </p:nvSpPr>
          <p:spPr>
            <a:xfrm>
              <a:off x="3199770" y="427202"/>
              <a:ext cx="2233154" cy="31250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8669E852-0C8A-431D-A5E4-D8E9B312ADD7}"/>
                </a:ext>
              </a:extLst>
            </p:cNvPr>
            <p:cNvCxnSpPr>
              <a:cxnSpLocks/>
              <a:stCxn id="34" idx="2"/>
              <a:endCxn id="33" idx="0"/>
            </p:cNvCxnSpPr>
            <p:nvPr/>
          </p:nvCxnSpPr>
          <p:spPr>
            <a:xfrm flipH="1">
              <a:off x="3661917" y="739711"/>
              <a:ext cx="654430" cy="14650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7A3744BF-FD18-4E87-BB16-3256A4FA378E}"/>
              </a:ext>
            </a:extLst>
          </p:cNvPr>
          <p:cNvSpPr/>
          <p:nvPr/>
        </p:nvSpPr>
        <p:spPr>
          <a:xfrm>
            <a:off x="6795276" y="711317"/>
            <a:ext cx="3563848" cy="967555"/>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en-US" dirty="0"/>
              <a:t>i.e., </a:t>
            </a:r>
            <a:r>
              <a:rPr lang="en-US" i="1" dirty="0"/>
              <a:t>T</a:t>
            </a:r>
            <a:r>
              <a:rPr lang="en-US" dirty="0"/>
              <a:t> is a </a:t>
            </a:r>
            <a:r>
              <a:rPr lang="en-US" b="1" dirty="0">
                <a:solidFill>
                  <a:srgbClr val="C00000"/>
                </a:solidFill>
              </a:rPr>
              <a:t>universal</a:t>
            </a:r>
            <a:r>
              <a:rPr lang="en-US" dirty="0"/>
              <a:t> set of tile types that can self-assemble any shape, by giving it the right seed.</a:t>
            </a:r>
          </a:p>
        </p:txBody>
      </p:sp>
    </p:spTree>
    <p:extLst>
      <p:ext uri="{BB962C8B-B14F-4D97-AF65-F5344CB8AC3E}">
        <p14:creationId xmlns:p14="http://schemas.microsoft.com/office/powerpoint/2010/main" val="1364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CB83D-FD00-4BF2-8E20-F0BD176EA267}"/>
              </a:ext>
            </a:extLst>
          </p:cNvPr>
          <p:cNvSpPr>
            <a:spLocks noGrp="1"/>
          </p:cNvSpPr>
          <p:nvPr>
            <p:ph type="title"/>
          </p:nvPr>
        </p:nvSpPr>
        <p:spPr/>
        <p:txBody>
          <a:bodyPr/>
          <a:lstStyle/>
          <a:p>
            <a:r>
              <a:rPr lang="en-US" dirty="0"/>
              <a:t>Strict and weak self-assembly</a:t>
            </a:r>
          </a:p>
        </p:txBody>
      </p:sp>
      <p:sp>
        <p:nvSpPr>
          <p:cNvPr id="5" name="Text Placeholder 4">
            <a:extLst>
              <a:ext uri="{FF2B5EF4-FFF2-40B4-BE49-F238E27FC236}">
                <a16:creationId xmlns:a16="http://schemas.microsoft.com/office/drawing/2014/main" id="{D2264761-E8ED-48FC-A47C-D8E2C8C29847}"/>
              </a:ext>
            </a:extLst>
          </p:cNvPr>
          <p:cNvSpPr>
            <a:spLocks noGrp="1"/>
          </p:cNvSpPr>
          <p:nvPr>
            <p:ph type="body" idx="1"/>
          </p:nvPr>
        </p:nvSpPr>
        <p:spPr/>
        <p:txBody>
          <a:bodyPr/>
          <a:lstStyle/>
          <a:p>
            <a:r>
              <a:rPr lang="en-US" dirty="0"/>
              <a:t>Computability-theoretic questions about self-assembly</a:t>
            </a:r>
          </a:p>
        </p:txBody>
      </p:sp>
    </p:spTree>
    <p:extLst>
      <p:ext uri="{BB962C8B-B14F-4D97-AF65-F5344CB8AC3E}">
        <p14:creationId xmlns:p14="http://schemas.microsoft.com/office/powerpoint/2010/main" val="527782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311A15-BA7B-452A-BD6D-FDB2E4861366}"/>
              </a:ext>
            </a:extLst>
          </p:cNvPr>
          <p:cNvSpPr>
            <a:spLocks noGrp="1"/>
          </p:cNvSpPr>
          <p:nvPr>
            <p:ph type="title"/>
          </p:nvPr>
        </p:nvSpPr>
        <p:spPr/>
        <p:txBody>
          <a:bodyPr/>
          <a:lstStyle/>
          <a:p>
            <a:r>
              <a:rPr lang="en-US" dirty="0"/>
              <a:t>Strict and weak self-assembly</a:t>
            </a:r>
          </a:p>
        </p:txBody>
      </p:sp>
      <p:sp>
        <p:nvSpPr>
          <p:cNvPr id="4" name="Slide Number Placeholder 3">
            <a:extLst>
              <a:ext uri="{FF2B5EF4-FFF2-40B4-BE49-F238E27FC236}">
                <a16:creationId xmlns:a16="http://schemas.microsoft.com/office/drawing/2014/main" id="{00BEBBBC-95E2-4AF3-A3C5-4740CCC46128}"/>
              </a:ext>
            </a:extLst>
          </p:cNvPr>
          <p:cNvSpPr>
            <a:spLocks noGrp="1"/>
          </p:cNvSpPr>
          <p:nvPr>
            <p:ph type="sldNum" sz="quarter" idx="12"/>
          </p:nvPr>
        </p:nvSpPr>
        <p:spPr/>
        <p:txBody>
          <a:bodyPr/>
          <a:lstStyle/>
          <a:p>
            <a:fld id="{DDDDC0DD-A20C-43E8-BBF5-AC705073E80B}" type="slidenum">
              <a:rPr lang="en-US" smtClean="0"/>
              <a:t>57</a:t>
            </a:fld>
            <a:endParaRPr lang="en-US"/>
          </a:p>
        </p:txBody>
      </p:sp>
      <p:sp>
        <p:nvSpPr>
          <p:cNvPr id="10" name="TextBox 9">
            <a:extLst>
              <a:ext uri="{FF2B5EF4-FFF2-40B4-BE49-F238E27FC236}">
                <a16:creationId xmlns:a16="http://schemas.microsoft.com/office/drawing/2014/main" id="{0A059E81-3AF7-4CE4-8F39-D25DC02936A8}"/>
              </a:ext>
            </a:extLst>
          </p:cNvPr>
          <p:cNvSpPr txBox="1"/>
          <p:nvPr/>
        </p:nvSpPr>
        <p:spPr>
          <a:xfrm>
            <a:off x="838200" y="1596697"/>
            <a:ext cx="841664" cy="369332"/>
          </a:xfrm>
          <a:prstGeom prst="rect">
            <a:avLst/>
          </a:prstGeom>
          <a:noFill/>
        </p:spPr>
        <p:txBody>
          <a:bodyPr wrap="square">
            <a:spAutoFit/>
          </a:bodyPr>
          <a:lstStyle/>
          <a:p>
            <a:r>
              <a:rPr lang="en-US" sz="1800" dirty="0">
                <a:solidFill>
                  <a:srgbClr val="202124"/>
                </a:solidFill>
                <a:effectLst/>
              </a:rPr>
              <a:t>Recall:</a:t>
            </a:r>
            <a:endParaRPr lang="en-US" dirty="0"/>
          </a:p>
        </p:txBody>
      </p:sp>
      <p:pic>
        <p:nvPicPr>
          <p:cNvPr id="11" name="Picture 10">
            <a:extLst>
              <a:ext uri="{FF2B5EF4-FFF2-40B4-BE49-F238E27FC236}">
                <a16:creationId xmlns:a16="http://schemas.microsoft.com/office/drawing/2014/main" id="{C2A20F9D-8A8B-4036-A17C-77A33E9664BB}"/>
              </a:ext>
            </a:extLst>
          </p:cNvPr>
          <p:cNvPicPr>
            <a:picLocks noChangeAspect="1"/>
          </p:cNvPicPr>
          <p:nvPr/>
        </p:nvPicPr>
        <p:blipFill>
          <a:blip r:embed="rId2"/>
          <a:stretch>
            <a:fillRect/>
          </a:stretch>
        </p:blipFill>
        <p:spPr>
          <a:xfrm>
            <a:off x="6409114" y="1525545"/>
            <a:ext cx="4749340" cy="4830805"/>
          </a:xfrm>
          <a:prstGeom prst="rect">
            <a:avLst/>
          </a:prstGeom>
        </p:spPr>
      </p:pic>
      <p:sp>
        <p:nvSpPr>
          <p:cNvPr id="12" name="Rectangle: Rounded Corners 11">
            <a:extLst>
              <a:ext uri="{FF2B5EF4-FFF2-40B4-BE49-F238E27FC236}">
                <a16:creationId xmlns:a16="http://schemas.microsoft.com/office/drawing/2014/main" id="{BEDDA406-9A46-4668-B4CA-3071CECA11A2}"/>
              </a:ext>
            </a:extLst>
          </p:cNvPr>
          <p:cNvSpPr/>
          <p:nvPr/>
        </p:nvSpPr>
        <p:spPr>
          <a:xfrm>
            <a:off x="838199" y="2266035"/>
            <a:ext cx="4348943" cy="1312450"/>
          </a:xfrm>
          <a:prstGeom prst="roundRect">
            <a:avLst>
              <a:gd name="adj" fmla="val 6267"/>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a:solidFill>
                  <a:srgbClr val="202124"/>
                </a:solidFill>
                <a:effectLst/>
              </a:rPr>
              <a:t>Let </a:t>
            </a:r>
            <a:r>
              <a:rPr lang="en-US" i="1" dirty="0">
                <a:solidFill>
                  <a:srgbClr val="202124"/>
                </a:solidFill>
                <a:effectLst/>
              </a:rPr>
              <a:t>X</a:t>
            </a:r>
            <a:r>
              <a:rPr lang="en-US" dirty="0">
                <a:solidFill>
                  <a:srgbClr val="202124"/>
                </a:solidFill>
                <a:effectLst/>
              </a:rPr>
              <a:t> </a:t>
            </a:r>
            <a:r>
              <a:rPr lang="en-US" dirty="0">
                <a:solidFill>
                  <a:srgbClr val="202122"/>
                </a:solidFill>
              </a:rPr>
              <a:t>⊆ </a:t>
            </a:r>
            <a:r>
              <a:rPr lang="en-US" dirty="0"/>
              <a:t>ℤ</a:t>
            </a:r>
            <a:r>
              <a:rPr lang="en-US" baseline="30000" dirty="0"/>
              <a:t>2 </a:t>
            </a:r>
            <a:r>
              <a:rPr lang="en-US" dirty="0">
                <a:solidFill>
                  <a:srgbClr val="202124"/>
                </a:solidFill>
                <a:effectLst/>
              </a:rPr>
              <a:t>be a </a:t>
            </a:r>
            <a:r>
              <a:rPr lang="en-US" b="1" dirty="0">
                <a:solidFill>
                  <a:srgbClr val="C00000"/>
                </a:solidFill>
                <a:effectLst/>
              </a:rPr>
              <a:t>shape</a:t>
            </a:r>
            <a:r>
              <a:rPr lang="en-US" dirty="0">
                <a:solidFill>
                  <a:srgbClr val="202124"/>
                </a:solidFill>
                <a:effectLst/>
              </a:rPr>
              <a:t>, a connected subset of </a:t>
            </a:r>
            <a:r>
              <a:rPr lang="en-US" dirty="0"/>
              <a:t>ℤ</a:t>
            </a:r>
            <a:r>
              <a:rPr lang="en-US" baseline="30000" dirty="0"/>
              <a:t>2</a:t>
            </a:r>
            <a:r>
              <a:rPr lang="en-US" dirty="0">
                <a:solidFill>
                  <a:srgbClr val="202124"/>
                </a:solidFill>
                <a:effectLst/>
              </a:rPr>
              <a:t>. </a:t>
            </a:r>
            <a:r>
              <a:rPr lang="el-GR" dirty="0"/>
              <a:t>Θ</a:t>
            </a:r>
            <a:r>
              <a:rPr lang="en-US" dirty="0">
                <a:solidFill>
                  <a:srgbClr val="202124"/>
                </a:solidFill>
                <a:effectLst/>
              </a:rPr>
              <a:t> </a:t>
            </a:r>
            <a:r>
              <a:rPr lang="en-US" b="1" dirty="0">
                <a:solidFill>
                  <a:srgbClr val="C00000"/>
                </a:solidFill>
                <a:effectLst/>
              </a:rPr>
              <a:t>strictly self-assembles</a:t>
            </a:r>
            <a:r>
              <a:rPr lang="en-US" dirty="0">
                <a:solidFill>
                  <a:srgbClr val="202124"/>
                </a:solidFill>
                <a:effectLst/>
              </a:rPr>
              <a:t> </a:t>
            </a:r>
            <a:r>
              <a:rPr lang="en-US" i="1" dirty="0">
                <a:solidFill>
                  <a:srgbClr val="202124"/>
                </a:solidFill>
                <a:effectLst/>
              </a:rPr>
              <a:t>X</a:t>
            </a:r>
            <a:r>
              <a:rPr lang="en-US" dirty="0">
                <a:solidFill>
                  <a:srgbClr val="202124"/>
                </a:solidFill>
                <a:effectLst/>
              </a:rPr>
              <a:t> if, for all    </a:t>
            </a:r>
            <a:r>
              <a:rPr lang="el-GR" dirty="0">
                <a:solidFill>
                  <a:srgbClr val="202122"/>
                </a:solidFill>
              </a:rPr>
              <a:t>α</a:t>
            </a:r>
            <a:r>
              <a:rPr lang="en-US" dirty="0">
                <a:solidFill>
                  <a:srgbClr val="202122"/>
                </a:solidFill>
              </a:rPr>
              <a:t> ∈ A</a:t>
            </a:r>
            <a:r>
              <a:rPr lang="en-US" baseline="-25000" dirty="0">
                <a:solidFill>
                  <a:srgbClr val="202122"/>
                </a:solidFill>
              </a:rPr>
              <a:t>□</a:t>
            </a:r>
            <a:r>
              <a:rPr lang="en-US" dirty="0">
                <a:solidFill>
                  <a:srgbClr val="202122"/>
                </a:solidFill>
              </a:rPr>
              <a:t>[</a:t>
            </a:r>
            <a:r>
              <a:rPr lang="el-GR" dirty="0"/>
              <a:t>Θ</a:t>
            </a:r>
            <a:r>
              <a:rPr lang="en-US" dirty="0">
                <a:solidFill>
                  <a:srgbClr val="202122"/>
                </a:solidFill>
              </a:rPr>
              <a:t>], S</a:t>
            </a:r>
            <a:r>
              <a:rPr lang="el-GR" baseline="-25000" dirty="0">
                <a:solidFill>
                  <a:srgbClr val="202122"/>
                </a:solidFill>
              </a:rPr>
              <a:t>α</a:t>
            </a:r>
            <a:r>
              <a:rPr lang="en-US" dirty="0">
                <a:solidFill>
                  <a:srgbClr val="202122"/>
                </a:solidFill>
              </a:rPr>
              <a:t> = </a:t>
            </a:r>
            <a:r>
              <a:rPr lang="en-US" i="1" dirty="0">
                <a:solidFill>
                  <a:srgbClr val="202122"/>
                </a:solidFill>
              </a:rPr>
              <a:t>X</a:t>
            </a:r>
            <a:r>
              <a:rPr lang="en-US" dirty="0">
                <a:solidFill>
                  <a:srgbClr val="202122"/>
                </a:solidFill>
              </a:rPr>
              <a:t>. </a:t>
            </a:r>
          </a:p>
          <a:p>
            <a:r>
              <a:rPr lang="en-US" dirty="0">
                <a:solidFill>
                  <a:srgbClr val="202122"/>
                </a:solidFill>
              </a:rPr>
              <a:t>(</a:t>
            </a:r>
            <a:r>
              <a:rPr lang="en-US" sz="1600" i="1" dirty="0">
                <a:solidFill>
                  <a:srgbClr val="202122"/>
                </a:solidFill>
              </a:rPr>
              <a:t>every terminal producible assembly has shape X</a:t>
            </a:r>
            <a:r>
              <a:rPr lang="en-US" sz="1600" dirty="0">
                <a:solidFill>
                  <a:srgbClr val="202122"/>
                </a:solidFill>
              </a:rPr>
              <a:t>) </a:t>
            </a:r>
            <a:endParaRPr lang="en-US" dirty="0">
              <a:solidFill>
                <a:srgbClr val="202122"/>
              </a:solidFill>
            </a:endParaRPr>
          </a:p>
        </p:txBody>
      </p:sp>
      <p:sp>
        <p:nvSpPr>
          <p:cNvPr id="13" name="Rectangle: Rounded Corners 12">
            <a:extLst>
              <a:ext uri="{FF2B5EF4-FFF2-40B4-BE49-F238E27FC236}">
                <a16:creationId xmlns:a16="http://schemas.microsoft.com/office/drawing/2014/main" id="{069B8D86-02F1-4982-A548-99FF120F60C7}"/>
              </a:ext>
            </a:extLst>
          </p:cNvPr>
          <p:cNvSpPr/>
          <p:nvPr/>
        </p:nvSpPr>
        <p:spPr>
          <a:xfrm>
            <a:off x="838199" y="3824764"/>
            <a:ext cx="4540136" cy="1574955"/>
          </a:xfrm>
          <a:prstGeom prst="roundRect">
            <a:avLst>
              <a:gd name="adj" fmla="val 62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800" dirty="0">
                <a:solidFill>
                  <a:srgbClr val="202122"/>
                </a:solidFill>
                <a:effectLst/>
              </a:rPr>
              <a:t>Let </a:t>
            </a:r>
            <a:r>
              <a:rPr lang="en-US" sz="1800" i="1" dirty="0">
                <a:solidFill>
                  <a:srgbClr val="202122"/>
                </a:solidFill>
                <a:effectLst/>
              </a:rPr>
              <a:t>X</a:t>
            </a:r>
            <a:r>
              <a:rPr lang="en-US" sz="1800" dirty="0">
                <a:solidFill>
                  <a:srgbClr val="202122"/>
                </a:solidFill>
                <a:effectLst/>
              </a:rPr>
              <a:t> </a:t>
            </a:r>
            <a:r>
              <a:rPr lang="en-US" sz="1800" dirty="0">
                <a:solidFill>
                  <a:srgbClr val="202122"/>
                </a:solidFill>
              </a:rPr>
              <a:t>⊆ </a:t>
            </a:r>
            <a:r>
              <a:rPr lang="en-US" sz="1800" dirty="0"/>
              <a:t>ℤ</a:t>
            </a:r>
            <a:r>
              <a:rPr lang="en-US" sz="1800" baseline="30000" dirty="0"/>
              <a:t>2</a:t>
            </a:r>
            <a:r>
              <a:rPr lang="en-US" sz="1800" dirty="0">
                <a:solidFill>
                  <a:srgbClr val="202122"/>
                </a:solidFill>
                <a:effectLst/>
              </a:rPr>
              <a:t>. </a:t>
            </a:r>
            <a:r>
              <a:rPr lang="el-GR" sz="1800" dirty="0"/>
              <a:t>Θ</a:t>
            </a:r>
            <a:r>
              <a:rPr lang="en-US" sz="1800" dirty="0">
                <a:solidFill>
                  <a:srgbClr val="202122"/>
                </a:solidFill>
                <a:effectLst/>
              </a:rPr>
              <a:t> </a:t>
            </a:r>
            <a:r>
              <a:rPr lang="en-US" sz="1800" b="1" dirty="0">
                <a:solidFill>
                  <a:srgbClr val="C00000"/>
                </a:solidFill>
                <a:effectLst/>
              </a:rPr>
              <a:t>weakly self-assembles</a:t>
            </a:r>
            <a:r>
              <a:rPr lang="en-US" sz="1800" dirty="0">
                <a:solidFill>
                  <a:srgbClr val="202122"/>
                </a:solidFill>
                <a:effectLst/>
              </a:rPr>
              <a:t> X if there is a subset </a:t>
            </a:r>
            <a:r>
              <a:rPr lang="en-US" sz="1800" i="1" dirty="0">
                <a:solidFill>
                  <a:srgbClr val="202122"/>
                </a:solidFill>
                <a:effectLst/>
              </a:rPr>
              <a:t>B</a:t>
            </a:r>
            <a:r>
              <a:rPr lang="en-US" sz="1800" dirty="0"/>
              <a:t> </a:t>
            </a:r>
            <a:r>
              <a:rPr lang="en-US" sz="1800" dirty="0">
                <a:solidFill>
                  <a:srgbClr val="202122"/>
                </a:solidFill>
              </a:rPr>
              <a:t>⊆ </a:t>
            </a:r>
            <a:r>
              <a:rPr lang="en-US" sz="1800" i="1" dirty="0"/>
              <a:t>T</a:t>
            </a:r>
            <a:r>
              <a:rPr lang="en-US" sz="1800" dirty="0"/>
              <a:t> (the “blue tiles”) such that, </a:t>
            </a:r>
            <a:r>
              <a:rPr lang="en-US" sz="1800" dirty="0">
                <a:solidFill>
                  <a:srgbClr val="202124"/>
                </a:solidFill>
                <a:effectLst/>
              </a:rPr>
              <a:t>for all </a:t>
            </a:r>
            <a:r>
              <a:rPr lang="el-GR" sz="1800" dirty="0">
                <a:solidFill>
                  <a:srgbClr val="202122"/>
                </a:solidFill>
              </a:rPr>
              <a:t>α</a:t>
            </a:r>
            <a:r>
              <a:rPr lang="en-US" sz="1800" dirty="0">
                <a:solidFill>
                  <a:srgbClr val="202122"/>
                </a:solidFill>
              </a:rPr>
              <a:t> ∈ A</a:t>
            </a:r>
            <a:r>
              <a:rPr lang="en-US" sz="1800" baseline="-25000" dirty="0">
                <a:solidFill>
                  <a:srgbClr val="202122"/>
                </a:solidFill>
              </a:rPr>
              <a:t>□</a:t>
            </a:r>
            <a:r>
              <a:rPr lang="en-US" sz="1800" dirty="0">
                <a:solidFill>
                  <a:srgbClr val="202122"/>
                </a:solidFill>
              </a:rPr>
              <a:t>[</a:t>
            </a:r>
            <a:r>
              <a:rPr lang="el-GR" sz="1800" dirty="0"/>
              <a:t>Θ</a:t>
            </a:r>
            <a:r>
              <a:rPr lang="en-US" sz="1800" dirty="0">
                <a:solidFill>
                  <a:srgbClr val="202122"/>
                </a:solidFill>
              </a:rPr>
              <a:t>], </a:t>
            </a:r>
            <a:r>
              <a:rPr lang="en-US" sz="1800" i="1" dirty="0">
                <a:solidFill>
                  <a:srgbClr val="202122"/>
                </a:solidFill>
              </a:rPr>
              <a:t>X</a:t>
            </a:r>
            <a:r>
              <a:rPr lang="en-US" sz="1800" dirty="0">
                <a:solidFill>
                  <a:srgbClr val="202122"/>
                </a:solidFill>
              </a:rPr>
              <a:t> = </a:t>
            </a:r>
            <a:r>
              <a:rPr lang="el-GR" sz="1800" dirty="0">
                <a:solidFill>
                  <a:srgbClr val="202122"/>
                </a:solidFill>
              </a:rPr>
              <a:t>α</a:t>
            </a:r>
            <a:r>
              <a:rPr lang="en-US" sz="1800" baseline="30000" dirty="0">
                <a:solidFill>
                  <a:srgbClr val="202122"/>
                </a:solidFill>
              </a:rPr>
              <a:t>–1</a:t>
            </a:r>
            <a:r>
              <a:rPr lang="en-US" sz="1800" dirty="0">
                <a:solidFill>
                  <a:srgbClr val="202122"/>
                </a:solidFill>
              </a:rPr>
              <a:t>(</a:t>
            </a:r>
            <a:r>
              <a:rPr lang="en-US" sz="1800" i="1" dirty="0">
                <a:solidFill>
                  <a:srgbClr val="202122"/>
                </a:solidFill>
              </a:rPr>
              <a:t>B</a:t>
            </a:r>
            <a:r>
              <a:rPr lang="en-US" sz="1800" dirty="0">
                <a:solidFill>
                  <a:srgbClr val="202122"/>
                </a:solidFill>
              </a:rPr>
              <a:t>). </a:t>
            </a:r>
          </a:p>
          <a:p>
            <a:r>
              <a:rPr lang="en-US" sz="1600" dirty="0">
                <a:solidFill>
                  <a:srgbClr val="202122"/>
                </a:solidFill>
              </a:rPr>
              <a:t>(</a:t>
            </a:r>
            <a:r>
              <a:rPr lang="en-US" sz="1600" i="1" dirty="0">
                <a:solidFill>
                  <a:srgbClr val="202122"/>
                </a:solidFill>
              </a:rPr>
              <a:t>every terminal producible assembly puts blue tiles exactly on X</a:t>
            </a:r>
            <a:r>
              <a:rPr lang="en-US" sz="1600" dirty="0">
                <a:solidFill>
                  <a:srgbClr val="202122"/>
                </a:solidFill>
              </a:rPr>
              <a:t>.)</a:t>
            </a:r>
            <a:endParaRPr lang="en-US" sz="1400" dirty="0"/>
          </a:p>
        </p:txBody>
      </p:sp>
      <p:sp>
        <p:nvSpPr>
          <p:cNvPr id="15" name="TextBox 14">
            <a:extLst>
              <a:ext uri="{FF2B5EF4-FFF2-40B4-BE49-F238E27FC236}">
                <a16:creationId xmlns:a16="http://schemas.microsoft.com/office/drawing/2014/main" id="{04767821-20F7-49A6-BC7C-0B71E87C2E17}"/>
              </a:ext>
            </a:extLst>
          </p:cNvPr>
          <p:cNvSpPr txBox="1"/>
          <p:nvPr/>
        </p:nvSpPr>
        <p:spPr>
          <a:xfrm>
            <a:off x="812568" y="5569545"/>
            <a:ext cx="4565767" cy="923330"/>
          </a:xfrm>
          <a:prstGeom prst="rect">
            <a:avLst/>
          </a:prstGeom>
          <a:noFill/>
        </p:spPr>
        <p:txBody>
          <a:bodyPr wrap="square">
            <a:spAutoFit/>
          </a:bodyPr>
          <a:lstStyle/>
          <a:p>
            <a:r>
              <a:rPr lang="en-US" sz="1800" dirty="0">
                <a:solidFill>
                  <a:srgbClr val="202122"/>
                </a:solidFill>
              </a:rPr>
              <a:t>Tile system on right </a:t>
            </a:r>
            <a:r>
              <a:rPr lang="en-US" sz="1800" u="sng" dirty="0">
                <a:solidFill>
                  <a:srgbClr val="202122"/>
                </a:solidFill>
              </a:rPr>
              <a:t>strictly</a:t>
            </a:r>
            <a:r>
              <a:rPr lang="en-US" sz="1800" dirty="0">
                <a:solidFill>
                  <a:srgbClr val="202122"/>
                </a:solidFill>
              </a:rPr>
              <a:t> self-assembles the </a:t>
            </a:r>
            <a:r>
              <a:rPr lang="en-US" sz="1800" u="sng" dirty="0">
                <a:solidFill>
                  <a:srgbClr val="202122"/>
                </a:solidFill>
              </a:rPr>
              <a:t>whole second quadrant</a:t>
            </a:r>
            <a:r>
              <a:rPr lang="en-US" sz="1800" dirty="0">
                <a:solidFill>
                  <a:srgbClr val="202122"/>
                </a:solidFill>
              </a:rPr>
              <a:t>, and it </a:t>
            </a:r>
            <a:r>
              <a:rPr lang="en-US" sz="1800" u="sng" dirty="0">
                <a:solidFill>
                  <a:srgbClr val="202122"/>
                </a:solidFill>
              </a:rPr>
              <a:t>weakly</a:t>
            </a:r>
            <a:r>
              <a:rPr lang="en-US" sz="1800" dirty="0">
                <a:solidFill>
                  <a:srgbClr val="202122"/>
                </a:solidFill>
              </a:rPr>
              <a:t> self-assembles the </a:t>
            </a:r>
            <a:r>
              <a:rPr lang="en-US" sz="1800" u="sng" dirty="0">
                <a:solidFill>
                  <a:srgbClr val="202122"/>
                </a:solidFill>
              </a:rPr>
              <a:t>discrete </a:t>
            </a:r>
            <a:r>
              <a:rPr lang="en-US" sz="1800" u="sng" dirty="0" err="1">
                <a:solidFill>
                  <a:srgbClr val="202122"/>
                </a:solidFill>
              </a:rPr>
              <a:t>Sierpinski</a:t>
            </a:r>
            <a:r>
              <a:rPr lang="en-US" sz="1800" u="sng" dirty="0">
                <a:solidFill>
                  <a:srgbClr val="202122"/>
                </a:solidFill>
              </a:rPr>
              <a:t> triangle</a:t>
            </a:r>
            <a:r>
              <a:rPr lang="en-US" sz="1800" dirty="0">
                <a:solidFill>
                  <a:srgbClr val="202122"/>
                </a:solidFill>
              </a:rPr>
              <a:t>.</a:t>
            </a:r>
            <a:endParaRPr lang="en-US" dirty="0"/>
          </a:p>
        </p:txBody>
      </p:sp>
    </p:spTree>
    <p:extLst>
      <p:ext uri="{BB962C8B-B14F-4D97-AF65-F5344CB8AC3E}">
        <p14:creationId xmlns:p14="http://schemas.microsoft.com/office/powerpoint/2010/main" val="28349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0E36-6273-4A22-93AE-010670A137D3}"/>
              </a:ext>
            </a:extLst>
          </p:cNvPr>
          <p:cNvSpPr>
            <a:spLocks noGrp="1"/>
          </p:cNvSpPr>
          <p:nvPr>
            <p:ph type="title"/>
          </p:nvPr>
        </p:nvSpPr>
        <p:spPr/>
        <p:txBody>
          <a:bodyPr/>
          <a:lstStyle/>
          <a:p>
            <a:r>
              <a:rPr lang="en-US" dirty="0"/>
              <a:t>Strict self-assembly</a:t>
            </a:r>
          </a:p>
        </p:txBody>
      </p:sp>
      <p:sp>
        <p:nvSpPr>
          <p:cNvPr id="4" name="Rectangle: Rounded Corners 3">
            <a:extLst>
              <a:ext uri="{FF2B5EF4-FFF2-40B4-BE49-F238E27FC236}">
                <a16:creationId xmlns:a16="http://schemas.microsoft.com/office/drawing/2014/main" id="{757EF537-6FBC-4B77-9210-45A8CF846E77}"/>
              </a:ext>
            </a:extLst>
          </p:cNvPr>
          <p:cNvSpPr/>
          <p:nvPr/>
        </p:nvSpPr>
        <p:spPr>
          <a:xfrm>
            <a:off x="766873" y="1683805"/>
            <a:ext cx="4177728" cy="1004621"/>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Observation</a:t>
            </a:r>
            <a:r>
              <a:rPr lang="en-US" sz="2000" dirty="0"/>
              <a:t>: There is an infinite shape </a:t>
            </a:r>
            <a:r>
              <a:rPr lang="en-US" sz="2000" i="1" dirty="0"/>
              <a:t>S</a:t>
            </a:r>
            <a:r>
              <a:rPr lang="en-US" sz="2000" dirty="0">
                <a:solidFill>
                  <a:srgbClr val="202122"/>
                </a:solidFill>
              </a:rPr>
              <a:t> ⊆</a:t>
            </a:r>
            <a:r>
              <a:rPr lang="en-US" sz="2000" dirty="0"/>
              <a:t> ℤ</a:t>
            </a:r>
            <a:r>
              <a:rPr lang="en-US" sz="2000" baseline="30000" dirty="0"/>
              <a:t>2</a:t>
            </a:r>
            <a:r>
              <a:rPr lang="en-US" sz="2000" dirty="0"/>
              <a:t> that cannot be strictly self-assembled by any tile system.</a:t>
            </a:r>
            <a:endParaRPr lang="en-US" sz="2000" dirty="0">
              <a:solidFill>
                <a:schemeClr val="tx1"/>
              </a:solidFill>
            </a:endParaRPr>
          </a:p>
        </p:txBody>
      </p:sp>
      <p:sp>
        <p:nvSpPr>
          <p:cNvPr id="6" name="Rectangle: Rounded Corners 5">
            <a:extLst>
              <a:ext uri="{FF2B5EF4-FFF2-40B4-BE49-F238E27FC236}">
                <a16:creationId xmlns:a16="http://schemas.microsoft.com/office/drawing/2014/main" id="{5B32E71A-D056-4BE1-B054-5173A2D5E08D}"/>
              </a:ext>
            </a:extLst>
          </p:cNvPr>
          <p:cNvSpPr/>
          <p:nvPr/>
        </p:nvSpPr>
        <p:spPr>
          <a:xfrm>
            <a:off x="799205" y="2953094"/>
            <a:ext cx="4177728" cy="1115664"/>
          </a:xfrm>
          <a:prstGeom prst="roundRect">
            <a:avLst>
              <a:gd name="adj" fmla="val 12977"/>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Proof</a:t>
            </a:r>
            <a:r>
              <a:rPr lang="en-US" sz="2000" dirty="0"/>
              <a:t>: </a:t>
            </a:r>
          </a:p>
          <a:p>
            <a:r>
              <a:rPr lang="en-US" sz="2000" dirty="0"/>
              <a:t>There are uncountably many shapes but only countably many tile systems.</a:t>
            </a:r>
          </a:p>
        </p:txBody>
      </p:sp>
      <p:sp>
        <p:nvSpPr>
          <p:cNvPr id="7" name="TextBox 6">
            <a:extLst>
              <a:ext uri="{FF2B5EF4-FFF2-40B4-BE49-F238E27FC236}">
                <a16:creationId xmlns:a16="http://schemas.microsoft.com/office/drawing/2014/main" id="{B6A25A80-4E24-466C-8E43-330C9D8395F1}"/>
              </a:ext>
            </a:extLst>
          </p:cNvPr>
          <p:cNvSpPr txBox="1"/>
          <p:nvPr/>
        </p:nvSpPr>
        <p:spPr>
          <a:xfrm>
            <a:off x="2605014" y="3218538"/>
            <a:ext cx="363794" cy="707886"/>
          </a:xfrm>
          <a:prstGeom prst="rect">
            <a:avLst/>
          </a:prstGeom>
          <a:noFill/>
        </p:spPr>
        <p:txBody>
          <a:bodyPr wrap="square" rtlCol="0">
            <a:spAutoFit/>
          </a:bodyPr>
          <a:lstStyle/>
          <a:p>
            <a:r>
              <a:rPr lang="en-US" sz="4000" dirty="0"/>
              <a:t>?</a:t>
            </a:r>
            <a:endParaRPr lang="en-US" sz="3200" dirty="0"/>
          </a:p>
        </p:txBody>
      </p:sp>
      <p:sp>
        <p:nvSpPr>
          <p:cNvPr id="8" name="Rectangle: Rounded Corners 7">
            <a:extLst>
              <a:ext uri="{FF2B5EF4-FFF2-40B4-BE49-F238E27FC236}">
                <a16:creationId xmlns:a16="http://schemas.microsoft.com/office/drawing/2014/main" id="{2D27AEC9-EDBE-4841-B426-31B055BB331E}"/>
              </a:ext>
            </a:extLst>
          </p:cNvPr>
          <p:cNvSpPr/>
          <p:nvPr/>
        </p:nvSpPr>
        <p:spPr>
          <a:xfrm>
            <a:off x="766873" y="4346809"/>
            <a:ext cx="4177728" cy="1555965"/>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dirty="0"/>
              <a:t>Observation is </a:t>
            </a:r>
            <a:r>
              <a:rPr lang="en-US" sz="2000" i="1" dirty="0"/>
              <a:t>non-constructive</a:t>
            </a:r>
            <a:r>
              <a:rPr lang="en-US" sz="2000" dirty="0"/>
              <a:t>: Doesn’t tell us what is the shape </a:t>
            </a:r>
            <a:r>
              <a:rPr lang="en-US" sz="2000" i="1" dirty="0"/>
              <a:t>S</a:t>
            </a:r>
            <a:r>
              <a:rPr lang="en-US" sz="2000" dirty="0"/>
              <a:t>. Can we devise a concrete example of a shape that cannot be strictly self-assembled?</a:t>
            </a:r>
            <a:endParaRPr lang="en-US" sz="2000" dirty="0">
              <a:solidFill>
                <a:schemeClr val="tx1"/>
              </a:solidFill>
            </a:endParaRPr>
          </a:p>
        </p:txBody>
      </p:sp>
      <p:sp>
        <p:nvSpPr>
          <p:cNvPr id="9" name="Rectangle: Rounded Corners 8">
            <a:extLst>
              <a:ext uri="{FF2B5EF4-FFF2-40B4-BE49-F238E27FC236}">
                <a16:creationId xmlns:a16="http://schemas.microsoft.com/office/drawing/2014/main" id="{7102904F-B41F-4AC5-B913-A1F501C90369}"/>
              </a:ext>
            </a:extLst>
          </p:cNvPr>
          <p:cNvSpPr/>
          <p:nvPr/>
        </p:nvSpPr>
        <p:spPr>
          <a:xfrm>
            <a:off x="6302714" y="714008"/>
            <a:ext cx="5278532" cy="1953251"/>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u="sng" dirty="0"/>
              <a:t>Homework problem</a:t>
            </a:r>
            <a:r>
              <a:rPr lang="en-US" sz="2000" dirty="0"/>
              <a:t>: you will show that any shape </a:t>
            </a:r>
            <a:r>
              <a:rPr lang="en-US" sz="2000" i="1" dirty="0"/>
              <a:t>S</a:t>
            </a:r>
            <a:r>
              <a:rPr lang="en-US" sz="2000" dirty="0">
                <a:solidFill>
                  <a:srgbClr val="202122"/>
                </a:solidFill>
              </a:rPr>
              <a:t> ⊆</a:t>
            </a:r>
            <a:r>
              <a:rPr lang="en-US" sz="2000" dirty="0"/>
              <a:t> ℤ</a:t>
            </a:r>
            <a:r>
              <a:rPr lang="en-US" sz="2000" baseline="30000" dirty="0"/>
              <a:t>2</a:t>
            </a:r>
            <a:r>
              <a:rPr lang="en-US" sz="2000" dirty="0"/>
              <a:t> that can be strictly self-assembled is also computably enumerable.</a:t>
            </a:r>
            <a:endParaRPr lang="en-US" sz="2000" b="1" dirty="0"/>
          </a:p>
          <a:p>
            <a:endParaRPr lang="en-US" sz="2000" dirty="0">
              <a:solidFill>
                <a:schemeClr val="tx1"/>
              </a:solidFill>
            </a:endParaRPr>
          </a:p>
          <a:p>
            <a:r>
              <a:rPr lang="en-US" sz="2000" dirty="0">
                <a:solidFill>
                  <a:schemeClr val="tx1"/>
                </a:solidFill>
              </a:rPr>
              <a:t>Use that fact now to define an explicit shape that cannot be strictly self-assembled.</a:t>
            </a:r>
          </a:p>
        </p:txBody>
      </p:sp>
      <p:sp>
        <p:nvSpPr>
          <p:cNvPr id="61" name="Rectangle: Rounded Corners 60">
            <a:extLst>
              <a:ext uri="{FF2B5EF4-FFF2-40B4-BE49-F238E27FC236}">
                <a16:creationId xmlns:a16="http://schemas.microsoft.com/office/drawing/2014/main" id="{2D6C5132-30AF-4ADF-AFBA-2CA2587D6A02}"/>
              </a:ext>
            </a:extLst>
          </p:cNvPr>
          <p:cNvSpPr/>
          <p:nvPr/>
        </p:nvSpPr>
        <p:spPr>
          <a:xfrm>
            <a:off x="5943427" y="5663421"/>
            <a:ext cx="5637819" cy="646329"/>
          </a:xfrm>
          <a:prstGeom prst="roundRect">
            <a:avLst>
              <a:gd name="adj" fmla="val 8975"/>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000" b="1" dirty="0"/>
              <a:t>Question</a:t>
            </a:r>
            <a:r>
              <a:rPr lang="en-US" sz="2000" dirty="0"/>
              <a:t>: Is there a </a:t>
            </a:r>
            <a:r>
              <a:rPr lang="en-US" sz="2000" u="sng" dirty="0"/>
              <a:t>computable</a:t>
            </a:r>
            <a:r>
              <a:rPr lang="en-US" sz="2000" dirty="0"/>
              <a:t> shape </a:t>
            </a:r>
            <a:r>
              <a:rPr lang="en-US" sz="2000" i="1" dirty="0"/>
              <a:t>S</a:t>
            </a:r>
            <a:r>
              <a:rPr lang="en-US" sz="2000" dirty="0">
                <a:solidFill>
                  <a:srgbClr val="202122"/>
                </a:solidFill>
              </a:rPr>
              <a:t> ⊆</a:t>
            </a:r>
            <a:r>
              <a:rPr lang="en-US" sz="2000" dirty="0"/>
              <a:t> ℤ</a:t>
            </a:r>
            <a:r>
              <a:rPr lang="en-US" sz="2000" baseline="30000" dirty="0"/>
              <a:t>2</a:t>
            </a:r>
            <a:r>
              <a:rPr lang="en-US" sz="2000" dirty="0"/>
              <a:t> that cannot be strictly self-assembled?</a:t>
            </a:r>
            <a:endParaRPr lang="en-US" sz="2000" dirty="0">
              <a:solidFill>
                <a:schemeClr val="tx1"/>
              </a:solidFill>
            </a:endParaRPr>
          </a:p>
        </p:txBody>
      </p:sp>
      <p:grpSp>
        <p:nvGrpSpPr>
          <p:cNvPr id="3" name="Group 2">
            <a:extLst>
              <a:ext uri="{FF2B5EF4-FFF2-40B4-BE49-F238E27FC236}">
                <a16:creationId xmlns:a16="http://schemas.microsoft.com/office/drawing/2014/main" id="{934D9231-5721-48E5-A308-34D8A3C514AE}"/>
              </a:ext>
            </a:extLst>
          </p:cNvPr>
          <p:cNvGrpSpPr/>
          <p:nvPr/>
        </p:nvGrpSpPr>
        <p:grpSpPr>
          <a:xfrm>
            <a:off x="6317781" y="2869792"/>
            <a:ext cx="5666025" cy="2140636"/>
            <a:chOff x="6317781" y="2869792"/>
            <a:chExt cx="5666025" cy="2140636"/>
          </a:xfrm>
        </p:grpSpPr>
        <p:sp>
          <p:nvSpPr>
            <p:cNvPr id="33" name="TextShape 8">
              <a:extLst>
                <a:ext uri="{FF2B5EF4-FFF2-40B4-BE49-F238E27FC236}">
                  <a16:creationId xmlns:a16="http://schemas.microsoft.com/office/drawing/2014/main" id="{95272156-479B-448E-88D0-14F7225D42C5}"/>
                </a:ext>
              </a:extLst>
            </p:cNvPr>
            <p:cNvSpPr txBox="1"/>
            <p:nvPr/>
          </p:nvSpPr>
          <p:spPr>
            <a:xfrm>
              <a:off x="11392795" y="4068758"/>
              <a:ext cx="591011" cy="646331"/>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grpSp>
          <p:nvGrpSpPr>
            <p:cNvPr id="10" name="Group 9">
              <a:extLst>
                <a:ext uri="{FF2B5EF4-FFF2-40B4-BE49-F238E27FC236}">
                  <a16:creationId xmlns:a16="http://schemas.microsoft.com/office/drawing/2014/main" id="{D54333AC-E5FF-4199-B911-C24C1139DD82}"/>
                </a:ext>
              </a:extLst>
            </p:cNvPr>
            <p:cNvGrpSpPr/>
            <p:nvPr/>
          </p:nvGrpSpPr>
          <p:grpSpPr>
            <a:xfrm>
              <a:off x="6317781" y="4190742"/>
              <a:ext cx="4655087" cy="400944"/>
              <a:chOff x="6317781" y="4190742"/>
              <a:chExt cx="4655087" cy="400944"/>
            </a:xfrm>
          </p:grpSpPr>
          <p:sp>
            <p:nvSpPr>
              <p:cNvPr id="24" name="Rectangle 23">
                <a:extLst>
                  <a:ext uri="{FF2B5EF4-FFF2-40B4-BE49-F238E27FC236}">
                    <a16:creationId xmlns:a16="http://schemas.microsoft.com/office/drawing/2014/main" id="{FC2CF59B-1F16-49B2-B4E9-945C62C0588A}"/>
                  </a:ext>
                </a:extLst>
              </p:cNvPr>
              <p:cNvSpPr/>
              <p:nvPr/>
            </p:nvSpPr>
            <p:spPr>
              <a:xfrm>
                <a:off x="6450958"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5" name="Rectangle 24">
                <a:extLst>
                  <a:ext uri="{FF2B5EF4-FFF2-40B4-BE49-F238E27FC236}">
                    <a16:creationId xmlns:a16="http://schemas.microsoft.com/office/drawing/2014/main" id="{590301FB-4D9A-4BE5-AB4F-8E1770D04472}"/>
                  </a:ext>
                </a:extLst>
              </p:cNvPr>
              <p:cNvSpPr/>
              <p:nvPr/>
            </p:nvSpPr>
            <p:spPr>
              <a:xfrm>
                <a:off x="6317781"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6" name="Rectangle 25">
                <a:extLst>
                  <a:ext uri="{FF2B5EF4-FFF2-40B4-BE49-F238E27FC236}">
                    <a16:creationId xmlns:a16="http://schemas.microsoft.com/office/drawing/2014/main" id="{ECB5E5F4-9FD3-4C7C-93F0-856603733C1A}"/>
                  </a:ext>
                </a:extLst>
              </p:cNvPr>
              <p:cNvSpPr/>
              <p:nvPr/>
            </p:nvSpPr>
            <p:spPr>
              <a:xfrm>
                <a:off x="6584135"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7" name="Rectangle 26">
                <a:extLst>
                  <a:ext uri="{FF2B5EF4-FFF2-40B4-BE49-F238E27FC236}">
                    <a16:creationId xmlns:a16="http://schemas.microsoft.com/office/drawing/2014/main" id="{F4BDE454-DF92-4A6A-BBD1-B893B8E2CF37}"/>
                  </a:ext>
                </a:extLst>
              </p:cNvPr>
              <p:cNvSpPr/>
              <p:nvPr/>
            </p:nvSpPr>
            <p:spPr>
              <a:xfrm>
                <a:off x="6717311"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8" name="Rectangle 27">
                <a:extLst>
                  <a:ext uri="{FF2B5EF4-FFF2-40B4-BE49-F238E27FC236}">
                    <a16:creationId xmlns:a16="http://schemas.microsoft.com/office/drawing/2014/main" id="{FCAE3B89-DDBF-4583-B38E-BE37AAEC6FB2}"/>
                  </a:ext>
                </a:extLst>
              </p:cNvPr>
              <p:cNvSpPr/>
              <p:nvPr/>
            </p:nvSpPr>
            <p:spPr>
              <a:xfrm>
                <a:off x="6850489" y="4458509"/>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9" name="Rectangle 28">
                <a:extLst>
                  <a:ext uri="{FF2B5EF4-FFF2-40B4-BE49-F238E27FC236}">
                    <a16:creationId xmlns:a16="http://schemas.microsoft.com/office/drawing/2014/main" id="{68C25A1D-10FF-4447-A4AD-B09507C27394}"/>
                  </a:ext>
                </a:extLst>
              </p:cNvPr>
              <p:cNvSpPr/>
              <p:nvPr/>
            </p:nvSpPr>
            <p:spPr>
              <a:xfrm>
                <a:off x="6983666"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30" name="Rectangle 29">
                <a:extLst>
                  <a:ext uri="{FF2B5EF4-FFF2-40B4-BE49-F238E27FC236}">
                    <a16:creationId xmlns:a16="http://schemas.microsoft.com/office/drawing/2014/main" id="{3A2047CB-CC81-4C2F-A974-B4ECF02CD90D}"/>
                  </a:ext>
                </a:extLst>
              </p:cNvPr>
              <p:cNvSpPr/>
              <p:nvPr/>
            </p:nvSpPr>
            <p:spPr>
              <a:xfrm>
                <a:off x="7116842"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3" name="Rectangle 42">
                <a:extLst>
                  <a:ext uri="{FF2B5EF4-FFF2-40B4-BE49-F238E27FC236}">
                    <a16:creationId xmlns:a16="http://schemas.microsoft.com/office/drawing/2014/main" id="{041B23E5-D5AA-4CBB-929F-E41554280E08}"/>
                  </a:ext>
                </a:extLst>
              </p:cNvPr>
              <p:cNvSpPr/>
              <p:nvPr/>
            </p:nvSpPr>
            <p:spPr>
              <a:xfrm>
                <a:off x="7383068"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4" name="Rectangle 43">
                <a:extLst>
                  <a:ext uri="{FF2B5EF4-FFF2-40B4-BE49-F238E27FC236}">
                    <a16:creationId xmlns:a16="http://schemas.microsoft.com/office/drawing/2014/main" id="{0F549A79-D979-49E1-AEEC-5C4D986CBAFE}"/>
                  </a:ext>
                </a:extLst>
              </p:cNvPr>
              <p:cNvSpPr/>
              <p:nvPr/>
            </p:nvSpPr>
            <p:spPr>
              <a:xfrm>
                <a:off x="7516246"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1" name="Rectangle 40">
                <a:extLst>
                  <a:ext uri="{FF2B5EF4-FFF2-40B4-BE49-F238E27FC236}">
                    <a16:creationId xmlns:a16="http://schemas.microsoft.com/office/drawing/2014/main" id="{B04B3C8C-AAD7-4B79-ACDF-0B65C3D0559D}"/>
                  </a:ext>
                </a:extLst>
              </p:cNvPr>
              <p:cNvSpPr/>
              <p:nvPr/>
            </p:nvSpPr>
            <p:spPr>
              <a:xfrm>
                <a:off x="7116779" y="4324862"/>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2" name="Rectangle 51">
                <a:extLst>
                  <a:ext uri="{FF2B5EF4-FFF2-40B4-BE49-F238E27FC236}">
                    <a16:creationId xmlns:a16="http://schemas.microsoft.com/office/drawing/2014/main" id="{70DE33B6-DB78-46AF-BBB1-B56AA117EEFA}"/>
                  </a:ext>
                </a:extLst>
              </p:cNvPr>
              <p:cNvSpPr/>
              <p:nvPr/>
            </p:nvSpPr>
            <p:spPr>
              <a:xfrm>
                <a:off x="7383068" y="4324862"/>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3" name="Rectangle 52">
                <a:extLst>
                  <a:ext uri="{FF2B5EF4-FFF2-40B4-BE49-F238E27FC236}">
                    <a16:creationId xmlns:a16="http://schemas.microsoft.com/office/drawing/2014/main" id="{9FF0CDE9-090A-4CA1-93F0-424560F7A6B5}"/>
                  </a:ext>
                </a:extLst>
              </p:cNvPr>
              <p:cNvSpPr/>
              <p:nvPr/>
            </p:nvSpPr>
            <p:spPr>
              <a:xfrm>
                <a:off x="7116779"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4" name="Rectangle 53">
                <a:extLst>
                  <a:ext uri="{FF2B5EF4-FFF2-40B4-BE49-F238E27FC236}">
                    <a16:creationId xmlns:a16="http://schemas.microsoft.com/office/drawing/2014/main" id="{86B08C7D-D422-4568-8CB1-E23FD1440C0B}"/>
                  </a:ext>
                </a:extLst>
              </p:cNvPr>
              <p:cNvSpPr/>
              <p:nvPr/>
            </p:nvSpPr>
            <p:spPr>
              <a:xfrm>
                <a:off x="7249956"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5" name="Rectangle 54">
                <a:extLst>
                  <a:ext uri="{FF2B5EF4-FFF2-40B4-BE49-F238E27FC236}">
                    <a16:creationId xmlns:a16="http://schemas.microsoft.com/office/drawing/2014/main" id="{9F0E8F82-02ED-41A1-998C-5F190A6F85B2}"/>
                  </a:ext>
                </a:extLst>
              </p:cNvPr>
              <p:cNvSpPr/>
              <p:nvPr/>
            </p:nvSpPr>
            <p:spPr>
              <a:xfrm>
                <a:off x="7383005"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6" name="Rectangle 55">
                <a:extLst>
                  <a:ext uri="{FF2B5EF4-FFF2-40B4-BE49-F238E27FC236}">
                    <a16:creationId xmlns:a16="http://schemas.microsoft.com/office/drawing/2014/main" id="{5340918B-C1E2-41D0-AEBB-092FAE3F273B}"/>
                  </a:ext>
                </a:extLst>
              </p:cNvPr>
              <p:cNvSpPr/>
              <p:nvPr/>
            </p:nvSpPr>
            <p:spPr>
              <a:xfrm>
                <a:off x="7649231"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7" name="Rectangle 56">
                <a:extLst>
                  <a:ext uri="{FF2B5EF4-FFF2-40B4-BE49-F238E27FC236}">
                    <a16:creationId xmlns:a16="http://schemas.microsoft.com/office/drawing/2014/main" id="{08010519-50E3-4942-84DB-89FD697C2141}"/>
                  </a:ext>
                </a:extLst>
              </p:cNvPr>
              <p:cNvSpPr/>
              <p:nvPr/>
            </p:nvSpPr>
            <p:spPr>
              <a:xfrm>
                <a:off x="7782408" y="4458509"/>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8" name="Rectangle 57">
                <a:extLst>
                  <a:ext uri="{FF2B5EF4-FFF2-40B4-BE49-F238E27FC236}">
                    <a16:creationId xmlns:a16="http://schemas.microsoft.com/office/drawing/2014/main" id="{8B5A8B2B-D68B-41DC-A5D7-87CF02D13B2D}"/>
                  </a:ext>
                </a:extLst>
              </p:cNvPr>
              <p:cNvSpPr/>
              <p:nvPr/>
            </p:nvSpPr>
            <p:spPr>
              <a:xfrm>
                <a:off x="8048634" y="445850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59" name="Rectangle 58">
                <a:extLst>
                  <a:ext uri="{FF2B5EF4-FFF2-40B4-BE49-F238E27FC236}">
                    <a16:creationId xmlns:a16="http://schemas.microsoft.com/office/drawing/2014/main" id="{A9B5E4E4-201A-4FA7-8DF9-2622DE7C17D1}"/>
                  </a:ext>
                </a:extLst>
              </p:cNvPr>
              <p:cNvSpPr/>
              <p:nvPr/>
            </p:nvSpPr>
            <p:spPr>
              <a:xfrm>
                <a:off x="8181811" y="445850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2" name="Rectangle 61">
                <a:extLst>
                  <a:ext uri="{FF2B5EF4-FFF2-40B4-BE49-F238E27FC236}">
                    <a16:creationId xmlns:a16="http://schemas.microsoft.com/office/drawing/2014/main" id="{BDBBBF03-09F5-431C-BD02-CF6F74643D25}"/>
                  </a:ext>
                </a:extLst>
              </p:cNvPr>
              <p:cNvSpPr/>
              <p:nvPr/>
            </p:nvSpPr>
            <p:spPr>
              <a:xfrm>
                <a:off x="7782344" y="4324861"/>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3" name="Rectangle 62">
                <a:extLst>
                  <a:ext uri="{FF2B5EF4-FFF2-40B4-BE49-F238E27FC236}">
                    <a16:creationId xmlns:a16="http://schemas.microsoft.com/office/drawing/2014/main" id="{34D5FC75-4E97-4F4F-A087-AC10EBC4DC90}"/>
                  </a:ext>
                </a:extLst>
              </p:cNvPr>
              <p:cNvSpPr/>
              <p:nvPr/>
            </p:nvSpPr>
            <p:spPr>
              <a:xfrm>
                <a:off x="8048634" y="4324861"/>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4" name="Rectangle 63">
                <a:extLst>
                  <a:ext uri="{FF2B5EF4-FFF2-40B4-BE49-F238E27FC236}">
                    <a16:creationId xmlns:a16="http://schemas.microsoft.com/office/drawing/2014/main" id="{7108D8BC-BC37-4D43-8D45-32953140977B}"/>
                  </a:ext>
                </a:extLst>
              </p:cNvPr>
              <p:cNvSpPr/>
              <p:nvPr/>
            </p:nvSpPr>
            <p:spPr>
              <a:xfrm>
                <a:off x="7782344"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5" name="Rectangle 64">
                <a:extLst>
                  <a:ext uri="{FF2B5EF4-FFF2-40B4-BE49-F238E27FC236}">
                    <a16:creationId xmlns:a16="http://schemas.microsoft.com/office/drawing/2014/main" id="{B1D74D1F-986E-45D3-BDD3-DEE83A4AF730}"/>
                  </a:ext>
                </a:extLst>
              </p:cNvPr>
              <p:cNvSpPr/>
              <p:nvPr/>
            </p:nvSpPr>
            <p:spPr>
              <a:xfrm>
                <a:off x="7915521" y="4191214"/>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6" name="Rectangle 65">
                <a:extLst>
                  <a:ext uri="{FF2B5EF4-FFF2-40B4-BE49-F238E27FC236}">
                    <a16:creationId xmlns:a16="http://schemas.microsoft.com/office/drawing/2014/main" id="{2683DB20-0666-4BD5-BE95-164569532D76}"/>
                  </a:ext>
                </a:extLst>
              </p:cNvPr>
              <p:cNvSpPr/>
              <p:nvPr/>
            </p:nvSpPr>
            <p:spPr>
              <a:xfrm>
                <a:off x="8048571" y="4191213"/>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7" name="Rectangle 66">
                <a:extLst>
                  <a:ext uri="{FF2B5EF4-FFF2-40B4-BE49-F238E27FC236}">
                    <a16:creationId xmlns:a16="http://schemas.microsoft.com/office/drawing/2014/main" id="{3A30E4F1-473A-4912-B3DE-5D9A64B75F86}"/>
                  </a:ext>
                </a:extLst>
              </p:cNvPr>
              <p:cNvSpPr/>
              <p:nvPr/>
            </p:nvSpPr>
            <p:spPr>
              <a:xfrm>
                <a:off x="8443999"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8" name="Rectangle 67">
                <a:extLst>
                  <a:ext uri="{FF2B5EF4-FFF2-40B4-BE49-F238E27FC236}">
                    <a16:creationId xmlns:a16="http://schemas.microsoft.com/office/drawing/2014/main" id="{92D63997-B136-41CC-81D6-12C56F7C7D09}"/>
                  </a:ext>
                </a:extLst>
              </p:cNvPr>
              <p:cNvSpPr/>
              <p:nvPr/>
            </p:nvSpPr>
            <p:spPr>
              <a:xfrm>
                <a:off x="8310822"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9" name="Rectangle 68">
                <a:extLst>
                  <a:ext uri="{FF2B5EF4-FFF2-40B4-BE49-F238E27FC236}">
                    <a16:creationId xmlns:a16="http://schemas.microsoft.com/office/drawing/2014/main" id="{C4D6E919-0DE1-446C-AAA8-A763CD7FD774}"/>
                  </a:ext>
                </a:extLst>
              </p:cNvPr>
              <p:cNvSpPr/>
              <p:nvPr/>
            </p:nvSpPr>
            <p:spPr>
              <a:xfrm>
                <a:off x="8577176"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0" name="Rectangle 69">
                <a:extLst>
                  <a:ext uri="{FF2B5EF4-FFF2-40B4-BE49-F238E27FC236}">
                    <a16:creationId xmlns:a16="http://schemas.microsoft.com/office/drawing/2014/main" id="{3F5876B1-77AC-4EE8-9238-810C4237BF4C}"/>
                  </a:ext>
                </a:extLst>
              </p:cNvPr>
              <p:cNvSpPr/>
              <p:nvPr/>
            </p:nvSpPr>
            <p:spPr>
              <a:xfrm>
                <a:off x="8710352"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1" name="Rectangle 70">
                <a:extLst>
                  <a:ext uri="{FF2B5EF4-FFF2-40B4-BE49-F238E27FC236}">
                    <a16:creationId xmlns:a16="http://schemas.microsoft.com/office/drawing/2014/main" id="{BB433957-23AF-40A9-883B-6A2B1AEC797C}"/>
                  </a:ext>
                </a:extLst>
              </p:cNvPr>
              <p:cNvSpPr/>
              <p:nvPr/>
            </p:nvSpPr>
            <p:spPr>
              <a:xfrm>
                <a:off x="8843529"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2" name="Rectangle 71">
                <a:extLst>
                  <a:ext uri="{FF2B5EF4-FFF2-40B4-BE49-F238E27FC236}">
                    <a16:creationId xmlns:a16="http://schemas.microsoft.com/office/drawing/2014/main" id="{93516D87-AB1A-461A-BDAD-CAA968FA094D}"/>
                  </a:ext>
                </a:extLst>
              </p:cNvPr>
              <p:cNvSpPr/>
              <p:nvPr/>
            </p:nvSpPr>
            <p:spPr>
              <a:xfrm>
                <a:off x="9108840"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3" name="Rectangle 72">
                <a:extLst>
                  <a:ext uri="{FF2B5EF4-FFF2-40B4-BE49-F238E27FC236}">
                    <a16:creationId xmlns:a16="http://schemas.microsoft.com/office/drawing/2014/main" id="{93FAE6AA-F661-499D-9408-2EF156057CD4}"/>
                  </a:ext>
                </a:extLst>
              </p:cNvPr>
              <p:cNvSpPr/>
              <p:nvPr/>
            </p:nvSpPr>
            <p:spPr>
              <a:xfrm>
                <a:off x="8975663"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4" name="Rectangle 73">
                <a:extLst>
                  <a:ext uri="{FF2B5EF4-FFF2-40B4-BE49-F238E27FC236}">
                    <a16:creationId xmlns:a16="http://schemas.microsoft.com/office/drawing/2014/main" id="{7411F324-D216-4C71-99FE-FD693925B8AE}"/>
                  </a:ext>
                </a:extLst>
              </p:cNvPr>
              <p:cNvSpPr/>
              <p:nvPr/>
            </p:nvSpPr>
            <p:spPr>
              <a:xfrm>
                <a:off x="9242017"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5" name="Rectangle 74">
                <a:extLst>
                  <a:ext uri="{FF2B5EF4-FFF2-40B4-BE49-F238E27FC236}">
                    <a16:creationId xmlns:a16="http://schemas.microsoft.com/office/drawing/2014/main" id="{7282602E-97E5-45F9-BD0D-B9436257F9BB}"/>
                  </a:ext>
                </a:extLst>
              </p:cNvPr>
              <p:cNvSpPr/>
              <p:nvPr/>
            </p:nvSpPr>
            <p:spPr>
              <a:xfrm>
                <a:off x="9375193"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6" name="Rectangle 75">
                <a:extLst>
                  <a:ext uri="{FF2B5EF4-FFF2-40B4-BE49-F238E27FC236}">
                    <a16:creationId xmlns:a16="http://schemas.microsoft.com/office/drawing/2014/main" id="{C463411D-C9A2-4E42-B52D-20E5A2083D98}"/>
                  </a:ext>
                </a:extLst>
              </p:cNvPr>
              <p:cNvSpPr/>
              <p:nvPr/>
            </p:nvSpPr>
            <p:spPr>
              <a:xfrm>
                <a:off x="9508370" y="4458038"/>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7" name="Rectangle 86">
                <a:extLst>
                  <a:ext uri="{FF2B5EF4-FFF2-40B4-BE49-F238E27FC236}">
                    <a16:creationId xmlns:a16="http://schemas.microsoft.com/office/drawing/2014/main" id="{51FE9E68-61E7-4CFA-8D56-3FEC85A4ABB2}"/>
                  </a:ext>
                </a:extLst>
              </p:cNvPr>
              <p:cNvSpPr/>
              <p:nvPr/>
            </p:nvSpPr>
            <p:spPr>
              <a:xfrm>
                <a:off x="9641546" y="445803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88" name="Rectangle 87">
                <a:extLst>
                  <a:ext uri="{FF2B5EF4-FFF2-40B4-BE49-F238E27FC236}">
                    <a16:creationId xmlns:a16="http://schemas.microsoft.com/office/drawing/2014/main" id="{5F5998AC-180A-4A2B-9570-0EC5F019B8A4}"/>
                  </a:ext>
                </a:extLst>
              </p:cNvPr>
              <p:cNvSpPr/>
              <p:nvPr/>
            </p:nvSpPr>
            <p:spPr>
              <a:xfrm>
                <a:off x="9774723" y="4458038"/>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89" name="Rectangle 88">
                <a:extLst>
                  <a:ext uri="{FF2B5EF4-FFF2-40B4-BE49-F238E27FC236}">
                    <a16:creationId xmlns:a16="http://schemas.microsoft.com/office/drawing/2014/main" id="{9F01906D-A142-4825-9499-446930793CF5}"/>
                  </a:ext>
                </a:extLst>
              </p:cNvPr>
              <p:cNvSpPr/>
              <p:nvPr/>
            </p:nvSpPr>
            <p:spPr>
              <a:xfrm>
                <a:off x="10040949" y="4458037"/>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0" name="Rectangle 89">
                <a:extLst>
                  <a:ext uri="{FF2B5EF4-FFF2-40B4-BE49-F238E27FC236}">
                    <a16:creationId xmlns:a16="http://schemas.microsoft.com/office/drawing/2014/main" id="{94BC341E-3597-487E-85D8-08DCF9EDE45B}"/>
                  </a:ext>
                </a:extLst>
              </p:cNvPr>
              <p:cNvSpPr/>
              <p:nvPr/>
            </p:nvSpPr>
            <p:spPr>
              <a:xfrm>
                <a:off x="10174126" y="4458037"/>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1" name="Rectangle 90">
                <a:extLst>
                  <a:ext uri="{FF2B5EF4-FFF2-40B4-BE49-F238E27FC236}">
                    <a16:creationId xmlns:a16="http://schemas.microsoft.com/office/drawing/2014/main" id="{D48FF5F3-CBF0-49E8-9546-7B3DE42EF7F3}"/>
                  </a:ext>
                </a:extLst>
              </p:cNvPr>
              <p:cNvSpPr/>
              <p:nvPr/>
            </p:nvSpPr>
            <p:spPr>
              <a:xfrm>
                <a:off x="9774659" y="4324390"/>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2" name="Rectangle 91">
                <a:extLst>
                  <a:ext uri="{FF2B5EF4-FFF2-40B4-BE49-F238E27FC236}">
                    <a16:creationId xmlns:a16="http://schemas.microsoft.com/office/drawing/2014/main" id="{449A197C-BD66-4956-8444-44195D43A4FE}"/>
                  </a:ext>
                </a:extLst>
              </p:cNvPr>
              <p:cNvSpPr/>
              <p:nvPr/>
            </p:nvSpPr>
            <p:spPr>
              <a:xfrm>
                <a:off x="10040949" y="4324390"/>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3" name="Rectangle 92">
                <a:extLst>
                  <a:ext uri="{FF2B5EF4-FFF2-40B4-BE49-F238E27FC236}">
                    <a16:creationId xmlns:a16="http://schemas.microsoft.com/office/drawing/2014/main" id="{465BEF89-E2DE-46DD-8DDA-2167984AC831}"/>
                  </a:ext>
                </a:extLst>
              </p:cNvPr>
              <p:cNvSpPr/>
              <p:nvPr/>
            </p:nvSpPr>
            <p:spPr>
              <a:xfrm>
                <a:off x="9774659" y="4190743"/>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4" name="Rectangle 93">
                <a:extLst>
                  <a:ext uri="{FF2B5EF4-FFF2-40B4-BE49-F238E27FC236}">
                    <a16:creationId xmlns:a16="http://schemas.microsoft.com/office/drawing/2014/main" id="{1FB409D6-7F2E-4C11-9F57-DD50B0B3E699}"/>
                  </a:ext>
                </a:extLst>
              </p:cNvPr>
              <p:cNvSpPr/>
              <p:nvPr/>
            </p:nvSpPr>
            <p:spPr>
              <a:xfrm>
                <a:off x="9907836" y="4190743"/>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5" name="Rectangle 94">
                <a:extLst>
                  <a:ext uri="{FF2B5EF4-FFF2-40B4-BE49-F238E27FC236}">
                    <a16:creationId xmlns:a16="http://schemas.microsoft.com/office/drawing/2014/main" id="{3E7BB2FA-938E-4CA0-AD4F-554032CDFC5F}"/>
                  </a:ext>
                </a:extLst>
              </p:cNvPr>
              <p:cNvSpPr/>
              <p:nvPr/>
            </p:nvSpPr>
            <p:spPr>
              <a:xfrm>
                <a:off x="10040886" y="4190742"/>
                <a:ext cx="133177" cy="133177"/>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6" name="Rectangle 95">
                <a:extLst>
                  <a:ext uri="{FF2B5EF4-FFF2-40B4-BE49-F238E27FC236}">
                    <a16:creationId xmlns:a16="http://schemas.microsoft.com/office/drawing/2014/main" id="{5E8E380C-0030-4850-B77D-B842EFFF3A0C}"/>
                  </a:ext>
                </a:extLst>
              </p:cNvPr>
              <p:cNvSpPr/>
              <p:nvPr/>
            </p:nvSpPr>
            <p:spPr>
              <a:xfrm>
                <a:off x="10440161"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7" name="Rectangle 96">
                <a:extLst>
                  <a:ext uri="{FF2B5EF4-FFF2-40B4-BE49-F238E27FC236}">
                    <a16:creationId xmlns:a16="http://schemas.microsoft.com/office/drawing/2014/main" id="{7582C3B1-7B75-49F6-B659-1A548DB39C41}"/>
                  </a:ext>
                </a:extLst>
              </p:cNvPr>
              <p:cNvSpPr/>
              <p:nvPr/>
            </p:nvSpPr>
            <p:spPr>
              <a:xfrm>
                <a:off x="10306984"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8" name="Rectangle 97">
                <a:extLst>
                  <a:ext uri="{FF2B5EF4-FFF2-40B4-BE49-F238E27FC236}">
                    <a16:creationId xmlns:a16="http://schemas.microsoft.com/office/drawing/2014/main" id="{47F1AC78-6C4C-4434-952E-1719763A903C}"/>
                  </a:ext>
                </a:extLst>
              </p:cNvPr>
              <p:cNvSpPr/>
              <p:nvPr/>
            </p:nvSpPr>
            <p:spPr>
              <a:xfrm>
                <a:off x="10573338"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9" name="Rectangle 98">
                <a:extLst>
                  <a:ext uri="{FF2B5EF4-FFF2-40B4-BE49-F238E27FC236}">
                    <a16:creationId xmlns:a16="http://schemas.microsoft.com/office/drawing/2014/main" id="{C070405D-2FF2-42DA-8503-A508F09973DC}"/>
                  </a:ext>
                </a:extLst>
              </p:cNvPr>
              <p:cNvSpPr/>
              <p:nvPr/>
            </p:nvSpPr>
            <p:spPr>
              <a:xfrm>
                <a:off x="10706514"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0" name="Rectangle 99">
                <a:extLst>
                  <a:ext uri="{FF2B5EF4-FFF2-40B4-BE49-F238E27FC236}">
                    <a16:creationId xmlns:a16="http://schemas.microsoft.com/office/drawing/2014/main" id="{7FC8B979-8E36-4A24-90FE-B295E15FF802}"/>
                  </a:ext>
                </a:extLst>
              </p:cNvPr>
              <p:cNvSpPr/>
              <p:nvPr/>
            </p:nvSpPr>
            <p:spPr>
              <a:xfrm>
                <a:off x="10839691" y="4457567"/>
                <a:ext cx="133177" cy="133177"/>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grpSp>
        <p:cxnSp>
          <p:nvCxnSpPr>
            <p:cNvPr id="17" name="Straight Connector 16">
              <a:extLst>
                <a:ext uri="{FF2B5EF4-FFF2-40B4-BE49-F238E27FC236}">
                  <a16:creationId xmlns:a16="http://schemas.microsoft.com/office/drawing/2014/main" id="{FF27C9F3-E00C-414A-877D-E5A2ADB992FE}"/>
                </a:ext>
              </a:extLst>
            </p:cNvPr>
            <p:cNvCxnSpPr/>
            <p:nvPr/>
          </p:nvCxnSpPr>
          <p:spPr>
            <a:xfrm>
              <a:off x="6983666"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38ED8ED-22B5-4735-854F-DF0E9DF4C3B6}"/>
                </a:ext>
              </a:extLst>
            </p:cNvPr>
            <p:cNvCxnSpPr/>
            <p:nvPr/>
          </p:nvCxnSpPr>
          <p:spPr>
            <a:xfrm>
              <a:off x="7660597"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27EF8FD-4BC3-4453-8B3A-3B6FA7747506}"/>
                </a:ext>
              </a:extLst>
            </p:cNvPr>
            <p:cNvCxnSpPr/>
            <p:nvPr/>
          </p:nvCxnSpPr>
          <p:spPr>
            <a:xfrm>
              <a:off x="8310822"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3FA81DE-97E5-470A-AF7B-827BBA28EAE4}"/>
                </a:ext>
              </a:extLst>
            </p:cNvPr>
            <p:cNvCxnSpPr/>
            <p:nvPr/>
          </p:nvCxnSpPr>
          <p:spPr>
            <a:xfrm>
              <a:off x="8987753"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D3B038B-4AFE-4FFD-AC5E-EF5C84B06844}"/>
                </a:ext>
              </a:extLst>
            </p:cNvPr>
            <p:cNvCxnSpPr/>
            <p:nvPr/>
          </p:nvCxnSpPr>
          <p:spPr>
            <a:xfrm>
              <a:off x="9641546" y="3748718"/>
              <a:ext cx="0" cy="1209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B8E5BB3-DFC2-4F51-9BDA-490379EA1043}"/>
                </a:ext>
              </a:extLst>
            </p:cNvPr>
            <p:cNvCxnSpPr/>
            <p:nvPr/>
          </p:nvCxnSpPr>
          <p:spPr>
            <a:xfrm>
              <a:off x="10318477" y="3748718"/>
              <a:ext cx="0" cy="1209263"/>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F03590F-D112-46B0-AEB0-AA389F496C96}"/>
                </a:ext>
              </a:extLst>
            </p:cNvPr>
            <p:cNvSpPr txBox="1"/>
            <p:nvPr/>
          </p:nvSpPr>
          <p:spPr>
            <a:xfrm>
              <a:off x="6378324" y="4635257"/>
              <a:ext cx="532707" cy="369332"/>
            </a:xfrm>
            <a:prstGeom prst="rect">
              <a:avLst/>
            </a:prstGeom>
            <a:noFill/>
          </p:spPr>
          <p:txBody>
            <a:bodyPr wrap="square" rtlCol="0">
              <a:spAutoFit/>
            </a:bodyPr>
            <a:lstStyle/>
            <a:p>
              <a:pPr algn="ctr"/>
              <a:r>
                <a:rPr lang="en-US" dirty="0"/>
                <a:t>0</a:t>
              </a:r>
            </a:p>
          </p:txBody>
        </p:sp>
        <p:sp>
          <p:nvSpPr>
            <p:cNvPr id="106" name="TextBox 105">
              <a:extLst>
                <a:ext uri="{FF2B5EF4-FFF2-40B4-BE49-F238E27FC236}">
                  <a16:creationId xmlns:a16="http://schemas.microsoft.com/office/drawing/2014/main" id="{DCAF1A33-FA08-463E-8087-539C1B8E06DB}"/>
                </a:ext>
              </a:extLst>
            </p:cNvPr>
            <p:cNvSpPr txBox="1"/>
            <p:nvPr/>
          </p:nvSpPr>
          <p:spPr>
            <a:xfrm>
              <a:off x="7050014" y="4635257"/>
              <a:ext cx="532707" cy="369332"/>
            </a:xfrm>
            <a:prstGeom prst="rect">
              <a:avLst/>
            </a:prstGeom>
            <a:noFill/>
          </p:spPr>
          <p:txBody>
            <a:bodyPr wrap="square" rtlCol="0">
              <a:spAutoFit/>
            </a:bodyPr>
            <a:lstStyle/>
            <a:p>
              <a:pPr algn="ctr"/>
              <a:r>
                <a:rPr lang="en-US" dirty="0"/>
                <a:t>1</a:t>
              </a:r>
            </a:p>
          </p:txBody>
        </p:sp>
        <p:sp>
          <p:nvSpPr>
            <p:cNvPr id="107" name="TextBox 106">
              <a:extLst>
                <a:ext uri="{FF2B5EF4-FFF2-40B4-BE49-F238E27FC236}">
                  <a16:creationId xmlns:a16="http://schemas.microsoft.com/office/drawing/2014/main" id="{3FA7A88D-28E2-43E8-803C-0230D811B432}"/>
                </a:ext>
              </a:extLst>
            </p:cNvPr>
            <p:cNvSpPr txBox="1"/>
            <p:nvPr/>
          </p:nvSpPr>
          <p:spPr>
            <a:xfrm>
              <a:off x="7718994" y="4635257"/>
              <a:ext cx="532707" cy="369332"/>
            </a:xfrm>
            <a:prstGeom prst="rect">
              <a:avLst/>
            </a:prstGeom>
            <a:noFill/>
          </p:spPr>
          <p:txBody>
            <a:bodyPr wrap="square" rtlCol="0">
              <a:spAutoFit/>
            </a:bodyPr>
            <a:lstStyle/>
            <a:p>
              <a:pPr algn="ctr"/>
              <a:r>
                <a:rPr lang="en-US" dirty="0"/>
                <a:t>2</a:t>
              </a:r>
            </a:p>
          </p:txBody>
        </p:sp>
        <p:sp>
          <p:nvSpPr>
            <p:cNvPr id="108" name="TextBox 107">
              <a:extLst>
                <a:ext uri="{FF2B5EF4-FFF2-40B4-BE49-F238E27FC236}">
                  <a16:creationId xmlns:a16="http://schemas.microsoft.com/office/drawing/2014/main" id="{B798B4B6-0841-4D86-9ED0-97B445F81C69}"/>
                </a:ext>
              </a:extLst>
            </p:cNvPr>
            <p:cNvSpPr txBox="1"/>
            <p:nvPr/>
          </p:nvSpPr>
          <p:spPr>
            <a:xfrm>
              <a:off x="8375271" y="4635257"/>
              <a:ext cx="532707" cy="369332"/>
            </a:xfrm>
            <a:prstGeom prst="rect">
              <a:avLst/>
            </a:prstGeom>
            <a:noFill/>
          </p:spPr>
          <p:txBody>
            <a:bodyPr wrap="square" rtlCol="0">
              <a:spAutoFit/>
            </a:bodyPr>
            <a:lstStyle/>
            <a:p>
              <a:pPr algn="ctr"/>
              <a:r>
                <a:rPr lang="en-US" dirty="0"/>
                <a:t>3</a:t>
              </a:r>
            </a:p>
          </p:txBody>
        </p:sp>
        <p:sp>
          <p:nvSpPr>
            <p:cNvPr id="109" name="TextBox 108">
              <a:extLst>
                <a:ext uri="{FF2B5EF4-FFF2-40B4-BE49-F238E27FC236}">
                  <a16:creationId xmlns:a16="http://schemas.microsoft.com/office/drawing/2014/main" id="{4180CD1C-4386-45EB-A400-4616BBCCE991}"/>
                </a:ext>
              </a:extLst>
            </p:cNvPr>
            <p:cNvSpPr txBox="1"/>
            <p:nvPr/>
          </p:nvSpPr>
          <p:spPr>
            <a:xfrm>
              <a:off x="9046961" y="4635257"/>
              <a:ext cx="532707" cy="369332"/>
            </a:xfrm>
            <a:prstGeom prst="rect">
              <a:avLst/>
            </a:prstGeom>
            <a:noFill/>
          </p:spPr>
          <p:txBody>
            <a:bodyPr wrap="square" rtlCol="0">
              <a:spAutoFit/>
            </a:bodyPr>
            <a:lstStyle/>
            <a:p>
              <a:pPr algn="ctr"/>
              <a:r>
                <a:rPr lang="en-US" dirty="0"/>
                <a:t>4</a:t>
              </a:r>
            </a:p>
          </p:txBody>
        </p:sp>
        <p:sp>
          <p:nvSpPr>
            <p:cNvPr id="110" name="TextBox 109">
              <a:extLst>
                <a:ext uri="{FF2B5EF4-FFF2-40B4-BE49-F238E27FC236}">
                  <a16:creationId xmlns:a16="http://schemas.microsoft.com/office/drawing/2014/main" id="{5FB48044-3595-4C95-AE2E-468F8F318291}"/>
                </a:ext>
              </a:extLst>
            </p:cNvPr>
            <p:cNvSpPr txBox="1"/>
            <p:nvPr/>
          </p:nvSpPr>
          <p:spPr>
            <a:xfrm>
              <a:off x="9715941" y="4635257"/>
              <a:ext cx="532707" cy="369332"/>
            </a:xfrm>
            <a:prstGeom prst="rect">
              <a:avLst/>
            </a:prstGeom>
            <a:noFill/>
          </p:spPr>
          <p:txBody>
            <a:bodyPr wrap="square" rtlCol="0">
              <a:spAutoFit/>
            </a:bodyPr>
            <a:lstStyle/>
            <a:p>
              <a:pPr algn="ctr"/>
              <a:r>
                <a:rPr lang="en-US" dirty="0"/>
                <a:t>5</a:t>
              </a:r>
            </a:p>
          </p:txBody>
        </p:sp>
        <p:sp>
          <p:nvSpPr>
            <p:cNvPr id="111" name="TextBox 110">
              <a:extLst>
                <a:ext uri="{FF2B5EF4-FFF2-40B4-BE49-F238E27FC236}">
                  <a16:creationId xmlns:a16="http://schemas.microsoft.com/office/drawing/2014/main" id="{D7376C6A-09FE-4224-937A-EFA8E75AA2DA}"/>
                </a:ext>
              </a:extLst>
            </p:cNvPr>
            <p:cNvSpPr txBox="1"/>
            <p:nvPr/>
          </p:nvSpPr>
          <p:spPr>
            <a:xfrm>
              <a:off x="10364121" y="4641096"/>
              <a:ext cx="532707" cy="369332"/>
            </a:xfrm>
            <a:prstGeom prst="rect">
              <a:avLst/>
            </a:prstGeom>
            <a:noFill/>
          </p:spPr>
          <p:txBody>
            <a:bodyPr wrap="square" rtlCol="0">
              <a:spAutoFit/>
            </a:bodyPr>
            <a:lstStyle/>
            <a:p>
              <a:pPr algn="ctr"/>
              <a:r>
                <a:rPr lang="en-US" dirty="0"/>
                <a:t>6</a:t>
              </a:r>
            </a:p>
          </p:txBody>
        </p:sp>
        <p:sp>
          <p:nvSpPr>
            <p:cNvPr id="112" name="TextBox 111">
              <a:extLst>
                <a:ext uri="{FF2B5EF4-FFF2-40B4-BE49-F238E27FC236}">
                  <a16:creationId xmlns:a16="http://schemas.microsoft.com/office/drawing/2014/main" id="{05D2E1D2-A40C-4A50-B5F0-94175A3A0A86}"/>
                </a:ext>
              </a:extLst>
            </p:cNvPr>
            <p:cNvSpPr txBox="1"/>
            <p:nvPr/>
          </p:nvSpPr>
          <p:spPr>
            <a:xfrm>
              <a:off x="6378324" y="2869792"/>
              <a:ext cx="4792007" cy="646331"/>
            </a:xfrm>
            <a:prstGeom prst="rect">
              <a:avLst/>
            </a:prstGeom>
            <a:noFill/>
          </p:spPr>
          <p:txBody>
            <a:bodyPr wrap="square">
              <a:spAutoFit/>
            </a:bodyPr>
            <a:lstStyle/>
            <a:p>
              <a:r>
                <a:rPr lang="en-US" sz="1800" dirty="0">
                  <a:solidFill>
                    <a:schemeClr val="tx1"/>
                  </a:solidFill>
                </a:rPr>
                <a:t>path in block </a:t>
              </a:r>
              <a:r>
                <a:rPr lang="en-US" sz="1800" i="1" dirty="0">
                  <a:solidFill>
                    <a:schemeClr val="tx1"/>
                  </a:solidFill>
                </a:rPr>
                <a:t>n</a:t>
              </a:r>
              <a:r>
                <a:rPr lang="en-US" sz="1800" dirty="0">
                  <a:solidFill>
                    <a:schemeClr val="tx1"/>
                  </a:solidFill>
                </a:rPr>
                <a:t> has a “turnout” if and only if </a:t>
              </a:r>
              <a:r>
                <a:rPr lang="en-US" sz="1800" i="1" dirty="0" err="1">
                  <a:solidFill>
                    <a:schemeClr val="tx1"/>
                  </a:solidFill>
                </a:rPr>
                <a:t>n</a:t>
              </a:r>
              <a:r>
                <a:rPr lang="en-US" sz="1800" dirty="0" err="1">
                  <a:solidFill>
                    <a:schemeClr val="tx1"/>
                  </a:solidFill>
                </a:rPr>
                <a:t>’th</a:t>
              </a:r>
              <a:r>
                <a:rPr lang="en-US" sz="1800" dirty="0">
                  <a:solidFill>
                    <a:schemeClr val="tx1"/>
                  </a:solidFill>
                </a:rPr>
                <a:t> Turing machine halts on empty input</a:t>
              </a:r>
              <a:endParaRPr lang="en-US" dirty="0"/>
            </a:p>
          </p:txBody>
        </p:sp>
        <p:cxnSp>
          <p:nvCxnSpPr>
            <p:cNvPr id="21" name="Straight Arrow Connector 20">
              <a:extLst>
                <a:ext uri="{FF2B5EF4-FFF2-40B4-BE49-F238E27FC236}">
                  <a16:creationId xmlns:a16="http://schemas.microsoft.com/office/drawing/2014/main" id="{CDF56FA7-D7F3-49A9-9155-20F5A0EE6D61}"/>
                </a:ext>
              </a:extLst>
            </p:cNvPr>
            <p:cNvCxnSpPr>
              <a:stCxn id="112" idx="2"/>
            </p:cNvCxnSpPr>
            <p:nvPr/>
          </p:nvCxnSpPr>
          <p:spPr>
            <a:xfrm flipH="1">
              <a:off x="7383005" y="3516123"/>
              <a:ext cx="1391323" cy="5526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4A7D92FC-1A63-4C8C-8B6A-A0D4E5F1821D}"/>
                </a:ext>
              </a:extLst>
            </p:cNvPr>
            <p:cNvCxnSpPr>
              <a:cxnSpLocks/>
              <a:stCxn id="112" idx="2"/>
            </p:cNvCxnSpPr>
            <p:nvPr/>
          </p:nvCxnSpPr>
          <p:spPr>
            <a:xfrm flipH="1">
              <a:off x="7982109" y="3516123"/>
              <a:ext cx="792219" cy="52233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4247302-C715-414F-BBD8-8673824218F6}"/>
                </a:ext>
              </a:extLst>
            </p:cNvPr>
            <p:cNvCxnSpPr>
              <a:cxnSpLocks/>
              <a:stCxn id="112" idx="2"/>
            </p:cNvCxnSpPr>
            <p:nvPr/>
          </p:nvCxnSpPr>
          <p:spPr>
            <a:xfrm>
              <a:off x="8774328" y="3516123"/>
              <a:ext cx="1122144" cy="4491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901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xit" presetSubtype="0" fill="hold" grpId="1"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8" grpId="0" animBg="1"/>
      <p:bldP spid="9" grpId="0" animBg="1"/>
      <p:bldP spid="6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2AFFDD4-6357-4543-83A4-0CE9E8F5873A}"/>
              </a:ext>
            </a:extLst>
          </p:cNvPr>
          <p:cNvSpPr>
            <a:spLocks noGrp="1"/>
          </p:cNvSpPr>
          <p:nvPr>
            <p:ph type="title"/>
          </p:nvPr>
        </p:nvSpPr>
        <p:spPr/>
        <p:txBody>
          <a:bodyPr/>
          <a:lstStyle/>
          <a:p>
            <a:pPr eaLnBrk="1" hangingPunct="1"/>
            <a:r>
              <a:rPr lang="en-US" altLang="en-US" dirty="0"/>
              <a:t>A famous fractal</a:t>
            </a:r>
          </a:p>
        </p:txBody>
      </p:sp>
      <p:sp>
        <p:nvSpPr>
          <p:cNvPr id="14339" name="Content Placeholder 2">
            <a:extLst>
              <a:ext uri="{FF2B5EF4-FFF2-40B4-BE49-F238E27FC236}">
                <a16:creationId xmlns:a16="http://schemas.microsoft.com/office/drawing/2014/main" id="{CE909D6B-9F4C-4DDB-B324-D6B6DD88C8AA}"/>
              </a:ext>
            </a:extLst>
          </p:cNvPr>
          <p:cNvSpPr>
            <a:spLocks noGrp="1"/>
          </p:cNvSpPr>
          <p:nvPr>
            <p:ph idx="1"/>
          </p:nvPr>
        </p:nvSpPr>
        <p:spPr>
          <a:xfrm>
            <a:off x="838200" y="1600200"/>
            <a:ext cx="10515600" cy="2362200"/>
          </a:xfrm>
        </p:spPr>
        <p:txBody>
          <a:bodyPr/>
          <a:lstStyle/>
          <a:p>
            <a:pPr eaLnBrk="1" hangingPunct="1"/>
            <a:r>
              <a:rPr lang="en-US" altLang="en-US" dirty="0"/>
              <a:t>Let </a:t>
            </a:r>
            <a:r>
              <a:rPr lang="en-US" altLang="en-US" i="1" dirty="0"/>
              <a:t>S</a:t>
            </a:r>
            <a:r>
              <a:rPr lang="en-US" altLang="en-US" baseline="-25000" dirty="0"/>
              <a:t>0</a:t>
            </a:r>
            <a:r>
              <a:rPr lang="en-US" altLang="en-US" dirty="0"/>
              <a:t> = { (0,0) }</a:t>
            </a:r>
          </a:p>
          <a:p>
            <a:pPr eaLnBrk="1" hangingPunct="1"/>
            <a:r>
              <a:rPr lang="en-US" altLang="en-US" dirty="0"/>
              <a:t>Let V = { (0,0), (0,1), (1,0) } be three vectors for “recursive translation”.</a:t>
            </a:r>
          </a:p>
          <a:p>
            <a:pPr eaLnBrk="1" hangingPunct="1"/>
            <a:r>
              <a:rPr lang="en-US" altLang="en-US" i="1" dirty="0"/>
              <a:t>S</a:t>
            </a:r>
            <a:r>
              <a:rPr lang="en-US" altLang="en-US" dirty="0"/>
              <a:t> is known as the </a:t>
            </a:r>
            <a:r>
              <a:rPr lang="en-US" altLang="en-US" i="1" dirty="0"/>
              <a:t>discrete </a:t>
            </a:r>
            <a:r>
              <a:rPr lang="en-US" altLang="en-US" i="1" dirty="0" err="1"/>
              <a:t>Sierpinski</a:t>
            </a:r>
            <a:r>
              <a:rPr lang="en-US" altLang="en-US" i="1" dirty="0"/>
              <a:t> triangle</a:t>
            </a:r>
            <a:r>
              <a:rPr lang="en-US" altLang="en-US" dirty="0"/>
              <a:t>…</a:t>
            </a:r>
          </a:p>
        </p:txBody>
      </p:sp>
      <p:sp>
        <p:nvSpPr>
          <p:cNvPr id="17412" name="Rectangle 3">
            <a:extLst>
              <a:ext uri="{FF2B5EF4-FFF2-40B4-BE49-F238E27FC236}">
                <a16:creationId xmlns:a16="http://schemas.microsoft.com/office/drawing/2014/main" id="{E117419C-A4FB-4834-9F93-9A91282A213B}"/>
              </a:ext>
            </a:extLst>
          </p:cNvPr>
          <p:cNvSpPr>
            <a:spLocks noChangeArrowheads="1"/>
          </p:cNvSpPr>
          <p:nvPr/>
        </p:nvSpPr>
        <p:spPr bwMode="auto">
          <a:xfrm>
            <a:off x="1752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3" name="Rectangle 4">
            <a:extLst>
              <a:ext uri="{FF2B5EF4-FFF2-40B4-BE49-F238E27FC236}">
                <a16:creationId xmlns:a16="http://schemas.microsoft.com/office/drawing/2014/main" id="{E6DAD5B2-F6F5-4A98-885A-B88FC9CC3BCB}"/>
              </a:ext>
            </a:extLst>
          </p:cNvPr>
          <p:cNvSpPr>
            <a:spLocks noChangeArrowheads="1"/>
          </p:cNvSpPr>
          <p:nvPr/>
        </p:nvSpPr>
        <p:spPr bwMode="auto">
          <a:xfrm>
            <a:off x="1752600" y="5715000"/>
            <a:ext cx="152400" cy="15240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4" name="Rectangle 6">
            <a:extLst>
              <a:ext uri="{FF2B5EF4-FFF2-40B4-BE49-F238E27FC236}">
                <a16:creationId xmlns:a16="http://schemas.microsoft.com/office/drawing/2014/main" id="{0EA2E619-B029-4705-B9BA-5DB0134DB943}"/>
              </a:ext>
            </a:extLst>
          </p:cNvPr>
          <p:cNvSpPr>
            <a:spLocks noChangeArrowheads="1"/>
          </p:cNvSpPr>
          <p:nvPr/>
        </p:nvSpPr>
        <p:spPr bwMode="auto">
          <a:xfrm>
            <a:off x="1905000" y="5867400"/>
            <a:ext cx="152400" cy="15240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5" name="Rectangle 7">
            <a:extLst>
              <a:ext uri="{FF2B5EF4-FFF2-40B4-BE49-F238E27FC236}">
                <a16:creationId xmlns:a16="http://schemas.microsoft.com/office/drawing/2014/main" id="{1B0E2259-8191-48AD-A8C8-0971759C5BE6}"/>
              </a:ext>
            </a:extLst>
          </p:cNvPr>
          <p:cNvSpPr>
            <a:spLocks noChangeArrowheads="1"/>
          </p:cNvSpPr>
          <p:nvPr/>
        </p:nvSpPr>
        <p:spPr bwMode="auto">
          <a:xfrm>
            <a:off x="1905000" y="5715000"/>
            <a:ext cx="152400" cy="152400"/>
          </a:xfrm>
          <a:prstGeom prst="rect">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16" name="Rectangle 12">
            <a:extLst>
              <a:ext uri="{FF2B5EF4-FFF2-40B4-BE49-F238E27FC236}">
                <a16:creationId xmlns:a16="http://schemas.microsoft.com/office/drawing/2014/main" id="{EF2B2F4F-45D4-4068-8F34-7EB9E94534C2}"/>
              </a:ext>
            </a:extLst>
          </p:cNvPr>
          <p:cNvSpPr>
            <a:spLocks noChangeArrowheads="1"/>
          </p:cNvSpPr>
          <p:nvPr/>
        </p:nvSpPr>
        <p:spPr bwMode="auto">
          <a:xfrm>
            <a:off x="1752601" y="6248400"/>
            <a:ext cx="500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0</a:t>
            </a:r>
          </a:p>
        </p:txBody>
      </p:sp>
      <p:sp>
        <p:nvSpPr>
          <p:cNvPr id="17417" name="Rectangle 19">
            <a:extLst>
              <a:ext uri="{FF2B5EF4-FFF2-40B4-BE49-F238E27FC236}">
                <a16:creationId xmlns:a16="http://schemas.microsoft.com/office/drawing/2014/main" id="{FB0EBE16-DEF9-443C-AEAC-88F83E3DE99C}"/>
              </a:ext>
            </a:extLst>
          </p:cNvPr>
          <p:cNvSpPr>
            <a:spLocks noChangeArrowheads="1"/>
          </p:cNvSpPr>
          <p:nvPr/>
        </p:nvSpPr>
        <p:spPr bwMode="auto">
          <a:xfrm>
            <a:off x="2471738" y="6248400"/>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1</a:t>
            </a:r>
          </a:p>
        </p:txBody>
      </p:sp>
      <p:sp>
        <p:nvSpPr>
          <p:cNvPr id="17418" name="Rectangle 20">
            <a:extLst>
              <a:ext uri="{FF2B5EF4-FFF2-40B4-BE49-F238E27FC236}">
                <a16:creationId xmlns:a16="http://schemas.microsoft.com/office/drawing/2014/main" id="{170D18D9-D389-4960-AF83-C844070D9CC1}"/>
              </a:ext>
            </a:extLst>
          </p:cNvPr>
          <p:cNvSpPr>
            <a:spLocks noChangeArrowheads="1"/>
          </p:cNvSpPr>
          <p:nvPr/>
        </p:nvSpPr>
        <p:spPr bwMode="auto">
          <a:xfrm>
            <a:off x="3386138" y="6248400"/>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2</a:t>
            </a:r>
          </a:p>
        </p:txBody>
      </p:sp>
      <p:grpSp>
        <p:nvGrpSpPr>
          <p:cNvPr id="17419" name="Group 89">
            <a:extLst>
              <a:ext uri="{FF2B5EF4-FFF2-40B4-BE49-F238E27FC236}">
                <a16:creationId xmlns:a16="http://schemas.microsoft.com/office/drawing/2014/main" id="{9B86F840-B313-4F9E-B248-6DA2ACB028E8}"/>
              </a:ext>
            </a:extLst>
          </p:cNvPr>
          <p:cNvGrpSpPr>
            <a:grpSpLocks/>
          </p:cNvGrpSpPr>
          <p:nvPr/>
        </p:nvGrpSpPr>
        <p:grpSpPr bwMode="auto">
          <a:xfrm>
            <a:off x="2514600" y="5715000"/>
            <a:ext cx="304800" cy="304800"/>
            <a:chOff x="990600" y="5715000"/>
            <a:chExt cx="304800" cy="304800"/>
          </a:xfrm>
        </p:grpSpPr>
        <p:sp>
          <p:nvSpPr>
            <p:cNvPr id="17592" name="Rectangle 460">
              <a:extLst>
                <a:ext uri="{FF2B5EF4-FFF2-40B4-BE49-F238E27FC236}">
                  <a16:creationId xmlns:a16="http://schemas.microsoft.com/office/drawing/2014/main" id="{5677B89E-AD99-4979-AB50-B4925EC19578}"/>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3" name="Rectangle 461">
              <a:extLst>
                <a:ext uri="{FF2B5EF4-FFF2-40B4-BE49-F238E27FC236}">
                  <a16:creationId xmlns:a16="http://schemas.microsoft.com/office/drawing/2014/main" id="{A21B5B9D-18F9-4483-8EFD-8E1A3DF796F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4" name="Rectangle 466">
              <a:extLst>
                <a:ext uri="{FF2B5EF4-FFF2-40B4-BE49-F238E27FC236}">
                  <a16:creationId xmlns:a16="http://schemas.microsoft.com/office/drawing/2014/main" id="{87BD2153-8CDB-4869-BD83-A07420A44FFF}"/>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20" name="Group 5">
            <a:extLst>
              <a:ext uri="{FF2B5EF4-FFF2-40B4-BE49-F238E27FC236}">
                <a16:creationId xmlns:a16="http://schemas.microsoft.com/office/drawing/2014/main" id="{2850766A-9CE1-4D27-A23A-D501DA97B10A}"/>
              </a:ext>
            </a:extLst>
          </p:cNvPr>
          <p:cNvGrpSpPr>
            <a:grpSpLocks/>
          </p:cNvGrpSpPr>
          <p:nvPr/>
        </p:nvGrpSpPr>
        <p:grpSpPr bwMode="auto">
          <a:xfrm>
            <a:off x="3276600" y="5410200"/>
            <a:ext cx="609600" cy="609600"/>
            <a:chOff x="1752600" y="5410200"/>
            <a:chExt cx="609600" cy="609600"/>
          </a:xfrm>
        </p:grpSpPr>
        <p:grpSp>
          <p:nvGrpSpPr>
            <p:cNvPr id="17580" name="Group 90">
              <a:extLst>
                <a:ext uri="{FF2B5EF4-FFF2-40B4-BE49-F238E27FC236}">
                  <a16:creationId xmlns:a16="http://schemas.microsoft.com/office/drawing/2014/main" id="{60E698A2-5BE6-405C-A64F-DC15783F59D9}"/>
                </a:ext>
              </a:extLst>
            </p:cNvPr>
            <p:cNvGrpSpPr>
              <a:grpSpLocks/>
            </p:cNvGrpSpPr>
            <p:nvPr/>
          </p:nvGrpSpPr>
          <p:grpSpPr bwMode="auto">
            <a:xfrm>
              <a:off x="1752600" y="5715000"/>
              <a:ext cx="304800" cy="304800"/>
              <a:chOff x="990600" y="5715000"/>
              <a:chExt cx="304800" cy="304800"/>
            </a:xfrm>
          </p:grpSpPr>
          <p:sp>
            <p:nvSpPr>
              <p:cNvPr id="17589" name="Rectangle 460">
                <a:extLst>
                  <a:ext uri="{FF2B5EF4-FFF2-40B4-BE49-F238E27FC236}">
                    <a16:creationId xmlns:a16="http://schemas.microsoft.com/office/drawing/2014/main" id="{B3E71B88-9377-41EB-90F8-0089B0AF554B}"/>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0" name="Rectangle 461">
                <a:extLst>
                  <a:ext uri="{FF2B5EF4-FFF2-40B4-BE49-F238E27FC236}">
                    <a16:creationId xmlns:a16="http://schemas.microsoft.com/office/drawing/2014/main" id="{FAE50B7A-673E-428A-B72E-25225F205207}"/>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91" name="Rectangle 466">
                <a:extLst>
                  <a:ext uri="{FF2B5EF4-FFF2-40B4-BE49-F238E27FC236}">
                    <a16:creationId xmlns:a16="http://schemas.microsoft.com/office/drawing/2014/main" id="{6604FDBF-4470-4C52-B47D-D759D5BF6126}"/>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81" name="Group 94">
              <a:extLst>
                <a:ext uri="{FF2B5EF4-FFF2-40B4-BE49-F238E27FC236}">
                  <a16:creationId xmlns:a16="http://schemas.microsoft.com/office/drawing/2014/main" id="{5977BE38-65AF-49D9-B7C3-986DDDB12D4F}"/>
                </a:ext>
              </a:extLst>
            </p:cNvPr>
            <p:cNvGrpSpPr>
              <a:grpSpLocks/>
            </p:cNvGrpSpPr>
            <p:nvPr/>
          </p:nvGrpSpPr>
          <p:grpSpPr bwMode="auto">
            <a:xfrm>
              <a:off x="1752600" y="5410200"/>
              <a:ext cx="304800" cy="304800"/>
              <a:chOff x="990600" y="5715000"/>
              <a:chExt cx="304800" cy="304800"/>
            </a:xfrm>
          </p:grpSpPr>
          <p:sp>
            <p:nvSpPr>
              <p:cNvPr id="17586" name="Rectangle 460">
                <a:extLst>
                  <a:ext uri="{FF2B5EF4-FFF2-40B4-BE49-F238E27FC236}">
                    <a16:creationId xmlns:a16="http://schemas.microsoft.com/office/drawing/2014/main" id="{613EC036-0BF3-4410-A047-6AFA2B79BFB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7" name="Rectangle 461">
                <a:extLst>
                  <a:ext uri="{FF2B5EF4-FFF2-40B4-BE49-F238E27FC236}">
                    <a16:creationId xmlns:a16="http://schemas.microsoft.com/office/drawing/2014/main" id="{4E6D5F23-1CBC-42C3-8DAD-89321D5C44B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8" name="Rectangle 466">
                <a:extLst>
                  <a:ext uri="{FF2B5EF4-FFF2-40B4-BE49-F238E27FC236}">
                    <a16:creationId xmlns:a16="http://schemas.microsoft.com/office/drawing/2014/main" id="{37FBEF70-7CAF-488F-9BA5-CCF2A1A4622D}"/>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82" name="Group 98">
              <a:extLst>
                <a:ext uri="{FF2B5EF4-FFF2-40B4-BE49-F238E27FC236}">
                  <a16:creationId xmlns:a16="http://schemas.microsoft.com/office/drawing/2014/main" id="{A1434BB8-6A36-4E78-86EA-6360A60A239D}"/>
                </a:ext>
              </a:extLst>
            </p:cNvPr>
            <p:cNvGrpSpPr>
              <a:grpSpLocks/>
            </p:cNvGrpSpPr>
            <p:nvPr/>
          </p:nvGrpSpPr>
          <p:grpSpPr bwMode="auto">
            <a:xfrm>
              <a:off x="2057400" y="5715000"/>
              <a:ext cx="304800" cy="304800"/>
              <a:chOff x="990600" y="5715000"/>
              <a:chExt cx="304800" cy="304800"/>
            </a:xfrm>
          </p:grpSpPr>
          <p:sp>
            <p:nvSpPr>
              <p:cNvPr id="17583" name="Rectangle 460">
                <a:extLst>
                  <a:ext uri="{FF2B5EF4-FFF2-40B4-BE49-F238E27FC236}">
                    <a16:creationId xmlns:a16="http://schemas.microsoft.com/office/drawing/2014/main" id="{3F0A4B6E-4159-42C7-ABF9-E1AA5A87CB00}"/>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4" name="Rectangle 461">
                <a:extLst>
                  <a:ext uri="{FF2B5EF4-FFF2-40B4-BE49-F238E27FC236}">
                    <a16:creationId xmlns:a16="http://schemas.microsoft.com/office/drawing/2014/main" id="{8ABDC618-2C48-4B48-A61C-837F583255D3}"/>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85" name="Rectangle 466">
                <a:extLst>
                  <a:ext uri="{FF2B5EF4-FFF2-40B4-BE49-F238E27FC236}">
                    <a16:creationId xmlns:a16="http://schemas.microsoft.com/office/drawing/2014/main" id="{3218C871-F3C0-4D91-A666-E5E07577848E}"/>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15" name="Group 114">
            <a:extLst>
              <a:ext uri="{FF2B5EF4-FFF2-40B4-BE49-F238E27FC236}">
                <a16:creationId xmlns:a16="http://schemas.microsoft.com/office/drawing/2014/main" id="{2BCD45CD-4883-42FE-A9AF-CB3B449545C5}"/>
              </a:ext>
            </a:extLst>
          </p:cNvPr>
          <p:cNvGrpSpPr>
            <a:grpSpLocks/>
          </p:cNvGrpSpPr>
          <p:nvPr/>
        </p:nvGrpSpPr>
        <p:grpSpPr bwMode="auto">
          <a:xfrm>
            <a:off x="3276600" y="5410200"/>
            <a:ext cx="609600" cy="609600"/>
            <a:chOff x="3352800" y="5410200"/>
            <a:chExt cx="609600" cy="609600"/>
          </a:xfrm>
        </p:grpSpPr>
        <p:grpSp>
          <p:nvGrpSpPr>
            <p:cNvPr id="17568" name="Group 102">
              <a:extLst>
                <a:ext uri="{FF2B5EF4-FFF2-40B4-BE49-F238E27FC236}">
                  <a16:creationId xmlns:a16="http://schemas.microsoft.com/office/drawing/2014/main" id="{C9D5E588-E67B-4F44-BABB-8D0913C77E57}"/>
                </a:ext>
              </a:extLst>
            </p:cNvPr>
            <p:cNvGrpSpPr>
              <a:grpSpLocks/>
            </p:cNvGrpSpPr>
            <p:nvPr/>
          </p:nvGrpSpPr>
          <p:grpSpPr bwMode="auto">
            <a:xfrm>
              <a:off x="3352800" y="5715000"/>
              <a:ext cx="304800" cy="304800"/>
              <a:chOff x="990600" y="5715000"/>
              <a:chExt cx="304800" cy="304800"/>
            </a:xfrm>
          </p:grpSpPr>
          <p:sp>
            <p:nvSpPr>
              <p:cNvPr id="17577" name="Rectangle 460">
                <a:extLst>
                  <a:ext uri="{FF2B5EF4-FFF2-40B4-BE49-F238E27FC236}">
                    <a16:creationId xmlns:a16="http://schemas.microsoft.com/office/drawing/2014/main" id="{2E0E8420-A8CE-4909-B14A-02D86A2CE3AF}"/>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8" name="Rectangle 461">
                <a:extLst>
                  <a:ext uri="{FF2B5EF4-FFF2-40B4-BE49-F238E27FC236}">
                    <a16:creationId xmlns:a16="http://schemas.microsoft.com/office/drawing/2014/main" id="{67050257-6E86-4F48-A8AD-AF2ACD19A91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9" name="Rectangle 466">
                <a:extLst>
                  <a:ext uri="{FF2B5EF4-FFF2-40B4-BE49-F238E27FC236}">
                    <a16:creationId xmlns:a16="http://schemas.microsoft.com/office/drawing/2014/main" id="{9004AC4D-9E9D-49BD-86BA-E979CACDB830}"/>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69" name="Group 106">
              <a:extLst>
                <a:ext uri="{FF2B5EF4-FFF2-40B4-BE49-F238E27FC236}">
                  <a16:creationId xmlns:a16="http://schemas.microsoft.com/office/drawing/2014/main" id="{1591D258-02B3-4ED0-8295-C11AC8692D55}"/>
                </a:ext>
              </a:extLst>
            </p:cNvPr>
            <p:cNvGrpSpPr>
              <a:grpSpLocks/>
            </p:cNvGrpSpPr>
            <p:nvPr/>
          </p:nvGrpSpPr>
          <p:grpSpPr bwMode="auto">
            <a:xfrm>
              <a:off x="3352800" y="5410200"/>
              <a:ext cx="304800" cy="304800"/>
              <a:chOff x="990600" y="5715000"/>
              <a:chExt cx="304800" cy="304800"/>
            </a:xfrm>
          </p:grpSpPr>
          <p:sp>
            <p:nvSpPr>
              <p:cNvPr id="17574" name="Rectangle 460">
                <a:extLst>
                  <a:ext uri="{FF2B5EF4-FFF2-40B4-BE49-F238E27FC236}">
                    <a16:creationId xmlns:a16="http://schemas.microsoft.com/office/drawing/2014/main" id="{AEC064CB-BF7E-474C-826B-E5FB97C6FB0F}"/>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5" name="Rectangle 461">
                <a:extLst>
                  <a:ext uri="{FF2B5EF4-FFF2-40B4-BE49-F238E27FC236}">
                    <a16:creationId xmlns:a16="http://schemas.microsoft.com/office/drawing/2014/main" id="{598E7BCD-327C-4E45-BE89-DDCA56A512A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6" name="Rectangle 466">
                <a:extLst>
                  <a:ext uri="{FF2B5EF4-FFF2-40B4-BE49-F238E27FC236}">
                    <a16:creationId xmlns:a16="http://schemas.microsoft.com/office/drawing/2014/main" id="{9543D775-FB12-427C-9CDB-F38E8BFAEE25}"/>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70" name="Group 110">
              <a:extLst>
                <a:ext uri="{FF2B5EF4-FFF2-40B4-BE49-F238E27FC236}">
                  <a16:creationId xmlns:a16="http://schemas.microsoft.com/office/drawing/2014/main" id="{0A727557-B8B6-4E9B-983B-D9AE4BC6650F}"/>
                </a:ext>
              </a:extLst>
            </p:cNvPr>
            <p:cNvGrpSpPr>
              <a:grpSpLocks/>
            </p:cNvGrpSpPr>
            <p:nvPr/>
          </p:nvGrpSpPr>
          <p:grpSpPr bwMode="auto">
            <a:xfrm>
              <a:off x="3657600" y="5715000"/>
              <a:ext cx="304800" cy="304800"/>
              <a:chOff x="990600" y="5715000"/>
              <a:chExt cx="304800" cy="304800"/>
            </a:xfrm>
          </p:grpSpPr>
          <p:sp>
            <p:nvSpPr>
              <p:cNvPr id="17571" name="Rectangle 460">
                <a:extLst>
                  <a:ext uri="{FF2B5EF4-FFF2-40B4-BE49-F238E27FC236}">
                    <a16:creationId xmlns:a16="http://schemas.microsoft.com/office/drawing/2014/main" id="{6B641F07-4327-4CCD-B9CA-19C625D20ED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2" name="Rectangle 461">
                <a:extLst>
                  <a:ext uri="{FF2B5EF4-FFF2-40B4-BE49-F238E27FC236}">
                    <a16:creationId xmlns:a16="http://schemas.microsoft.com/office/drawing/2014/main" id="{4A95E7B7-BE41-42A9-9342-F2191EBB233D}"/>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73" name="Rectangle 466">
                <a:extLst>
                  <a:ext uri="{FF2B5EF4-FFF2-40B4-BE49-F238E27FC236}">
                    <a16:creationId xmlns:a16="http://schemas.microsoft.com/office/drawing/2014/main" id="{CA729A95-49E3-4E95-A052-6C657D54E69F}"/>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16" name="Group 115">
            <a:extLst>
              <a:ext uri="{FF2B5EF4-FFF2-40B4-BE49-F238E27FC236}">
                <a16:creationId xmlns:a16="http://schemas.microsoft.com/office/drawing/2014/main" id="{B1D09125-2F9D-4C6D-B361-663A1B6B1A2E}"/>
              </a:ext>
            </a:extLst>
          </p:cNvPr>
          <p:cNvGrpSpPr>
            <a:grpSpLocks/>
          </p:cNvGrpSpPr>
          <p:nvPr/>
        </p:nvGrpSpPr>
        <p:grpSpPr bwMode="auto">
          <a:xfrm>
            <a:off x="3276600" y="5410200"/>
            <a:ext cx="609600" cy="609600"/>
            <a:chOff x="3352800" y="5410200"/>
            <a:chExt cx="609600" cy="609600"/>
          </a:xfrm>
        </p:grpSpPr>
        <p:grpSp>
          <p:nvGrpSpPr>
            <p:cNvPr id="17556" name="Group 116">
              <a:extLst>
                <a:ext uri="{FF2B5EF4-FFF2-40B4-BE49-F238E27FC236}">
                  <a16:creationId xmlns:a16="http://schemas.microsoft.com/office/drawing/2014/main" id="{E8FC1DBC-BAA7-4DFA-9F40-721EAB88FD8C}"/>
                </a:ext>
              </a:extLst>
            </p:cNvPr>
            <p:cNvGrpSpPr>
              <a:grpSpLocks/>
            </p:cNvGrpSpPr>
            <p:nvPr/>
          </p:nvGrpSpPr>
          <p:grpSpPr bwMode="auto">
            <a:xfrm>
              <a:off x="3352800" y="5715000"/>
              <a:ext cx="304800" cy="304800"/>
              <a:chOff x="990600" y="5715000"/>
              <a:chExt cx="304800" cy="304800"/>
            </a:xfrm>
          </p:grpSpPr>
          <p:sp>
            <p:nvSpPr>
              <p:cNvPr id="17565" name="Rectangle 460">
                <a:extLst>
                  <a:ext uri="{FF2B5EF4-FFF2-40B4-BE49-F238E27FC236}">
                    <a16:creationId xmlns:a16="http://schemas.microsoft.com/office/drawing/2014/main" id="{A59692DE-8F3A-4A6C-BE6F-610695AC0FBE}"/>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6" name="Rectangle 461">
                <a:extLst>
                  <a:ext uri="{FF2B5EF4-FFF2-40B4-BE49-F238E27FC236}">
                    <a16:creationId xmlns:a16="http://schemas.microsoft.com/office/drawing/2014/main" id="{864962EB-7348-44D8-8E11-0D7A9ACD2B42}"/>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7" name="Rectangle 466">
                <a:extLst>
                  <a:ext uri="{FF2B5EF4-FFF2-40B4-BE49-F238E27FC236}">
                    <a16:creationId xmlns:a16="http://schemas.microsoft.com/office/drawing/2014/main" id="{60D05D2C-D597-4E41-9A33-4C70DB11E207}"/>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57" name="Group 117">
              <a:extLst>
                <a:ext uri="{FF2B5EF4-FFF2-40B4-BE49-F238E27FC236}">
                  <a16:creationId xmlns:a16="http://schemas.microsoft.com/office/drawing/2014/main" id="{830AEDC5-9A7C-4F36-84FC-83A9C89FEC53}"/>
                </a:ext>
              </a:extLst>
            </p:cNvPr>
            <p:cNvGrpSpPr>
              <a:grpSpLocks/>
            </p:cNvGrpSpPr>
            <p:nvPr/>
          </p:nvGrpSpPr>
          <p:grpSpPr bwMode="auto">
            <a:xfrm>
              <a:off x="3352800" y="5410200"/>
              <a:ext cx="304800" cy="304800"/>
              <a:chOff x="990600" y="5715000"/>
              <a:chExt cx="304800" cy="304800"/>
            </a:xfrm>
          </p:grpSpPr>
          <p:sp>
            <p:nvSpPr>
              <p:cNvPr id="17562" name="Rectangle 460">
                <a:extLst>
                  <a:ext uri="{FF2B5EF4-FFF2-40B4-BE49-F238E27FC236}">
                    <a16:creationId xmlns:a16="http://schemas.microsoft.com/office/drawing/2014/main" id="{54FAEBB1-0F33-4B78-AB67-18B6AA3A872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3" name="Rectangle 461">
                <a:extLst>
                  <a:ext uri="{FF2B5EF4-FFF2-40B4-BE49-F238E27FC236}">
                    <a16:creationId xmlns:a16="http://schemas.microsoft.com/office/drawing/2014/main" id="{2B099FAB-8C2C-4E5B-8084-9FC14645E2C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4" name="Rectangle 466">
                <a:extLst>
                  <a:ext uri="{FF2B5EF4-FFF2-40B4-BE49-F238E27FC236}">
                    <a16:creationId xmlns:a16="http://schemas.microsoft.com/office/drawing/2014/main" id="{D225118C-6198-4E78-838A-727FB6586F3C}"/>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58" name="Group 118">
              <a:extLst>
                <a:ext uri="{FF2B5EF4-FFF2-40B4-BE49-F238E27FC236}">
                  <a16:creationId xmlns:a16="http://schemas.microsoft.com/office/drawing/2014/main" id="{BAB979D0-A557-493D-B56A-A67E82EC4471}"/>
                </a:ext>
              </a:extLst>
            </p:cNvPr>
            <p:cNvGrpSpPr>
              <a:grpSpLocks/>
            </p:cNvGrpSpPr>
            <p:nvPr/>
          </p:nvGrpSpPr>
          <p:grpSpPr bwMode="auto">
            <a:xfrm>
              <a:off x="3657600" y="5715000"/>
              <a:ext cx="304800" cy="304800"/>
              <a:chOff x="990600" y="5715000"/>
              <a:chExt cx="304800" cy="304800"/>
            </a:xfrm>
          </p:grpSpPr>
          <p:sp>
            <p:nvSpPr>
              <p:cNvPr id="17559" name="Rectangle 460">
                <a:extLst>
                  <a:ext uri="{FF2B5EF4-FFF2-40B4-BE49-F238E27FC236}">
                    <a16:creationId xmlns:a16="http://schemas.microsoft.com/office/drawing/2014/main" id="{B156BA29-816F-4DC1-9E58-209D96FE879E}"/>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0" name="Rectangle 461">
                <a:extLst>
                  <a:ext uri="{FF2B5EF4-FFF2-40B4-BE49-F238E27FC236}">
                    <a16:creationId xmlns:a16="http://schemas.microsoft.com/office/drawing/2014/main" id="{ED69D089-6FA0-4548-BF03-505BE68E47AF}"/>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61" name="Rectangle 466">
                <a:extLst>
                  <a:ext uri="{FF2B5EF4-FFF2-40B4-BE49-F238E27FC236}">
                    <a16:creationId xmlns:a16="http://schemas.microsoft.com/office/drawing/2014/main" id="{5BF252F2-346C-4B9D-8F39-12C935E44241}"/>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29" name="Group 128">
            <a:extLst>
              <a:ext uri="{FF2B5EF4-FFF2-40B4-BE49-F238E27FC236}">
                <a16:creationId xmlns:a16="http://schemas.microsoft.com/office/drawing/2014/main" id="{388A4AE6-8491-42A2-ADD1-94B9228028C1}"/>
              </a:ext>
            </a:extLst>
          </p:cNvPr>
          <p:cNvGrpSpPr>
            <a:grpSpLocks/>
          </p:cNvGrpSpPr>
          <p:nvPr/>
        </p:nvGrpSpPr>
        <p:grpSpPr bwMode="auto">
          <a:xfrm>
            <a:off x="3276600" y="5410200"/>
            <a:ext cx="609600" cy="609600"/>
            <a:chOff x="3352800" y="5410200"/>
            <a:chExt cx="609600" cy="609600"/>
          </a:xfrm>
        </p:grpSpPr>
        <p:grpSp>
          <p:nvGrpSpPr>
            <p:cNvPr id="17544" name="Group 129">
              <a:extLst>
                <a:ext uri="{FF2B5EF4-FFF2-40B4-BE49-F238E27FC236}">
                  <a16:creationId xmlns:a16="http://schemas.microsoft.com/office/drawing/2014/main" id="{B830EDE8-5286-446B-BE18-88F749A77697}"/>
                </a:ext>
              </a:extLst>
            </p:cNvPr>
            <p:cNvGrpSpPr>
              <a:grpSpLocks/>
            </p:cNvGrpSpPr>
            <p:nvPr/>
          </p:nvGrpSpPr>
          <p:grpSpPr bwMode="auto">
            <a:xfrm>
              <a:off x="3352800" y="5715000"/>
              <a:ext cx="304800" cy="304800"/>
              <a:chOff x="990600" y="5715000"/>
              <a:chExt cx="304800" cy="304800"/>
            </a:xfrm>
          </p:grpSpPr>
          <p:sp>
            <p:nvSpPr>
              <p:cNvPr id="17553" name="Rectangle 460">
                <a:extLst>
                  <a:ext uri="{FF2B5EF4-FFF2-40B4-BE49-F238E27FC236}">
                    <a16:creationId xmlns:a16="http://schemas.microsoft.com/office/drawing/2014/main" id="{347C59B9-9622-48E3-9345-8EEA2A9A446D}"/>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4" name="Rectangle 461">
                <a:extLst>
                  <a:ext uri="{FF2B5EF4-FFF2-40B4-BE49-F238E27FC236}">
                    <a16:creationId xmlns:a16="http://schemas.microsoft.com/office/drawing/2014/main" id="{33413B56-A886-4391-AF2E-DFD4BAE3D30A}"/>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5" name="Rectangle 466">
                <a:extLst>
                  <a:ext uri="{FF2B5EF4-FFF2-40B4-BE49-F238E27FC236}">
                    <a16:creationId xmlns:a16="http://schemas.microsoft.com/office/drawing/2014/main" id="{9431AB55-B531-49FE-A034-F1D6C82B7D70}"/>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45" name="Group 130">
              <a:extLst>
                <a:ext uri="{FF2B5EF4-FFF2-40B4-BE49-F238E27FC236}">
                  <a16:creationId xmlns:a16="http://schemas.microsoft.com/office/drawing/2014/main" id="{B7A86021-6573-48A3-B735-A2EED84754A5}"/>
                </a:ext>
              </a:extLst>
            </p:cNvPr>
            <p:cNvGrpSpPr>
              <a:grpSpLocks/>
            </p:cNvGrpSpPr>
            <p:nvPr/>
          </p:nvGrpSpPr>
          <p:grpSpPr bwMode="auto">
            <a:xfrm>
              <a:off x="3352800" y="5410200"/>
              <a:ext cx="304800" cy="304800"/>
              <a:chOff x="990600" y="5715000"/>
              <a:chExt cx="304800" cy="304800"/>
            </a:xfrm>
          </p:grpSpPr>
          <p:sp>
            <p:nvSpPr>
              <p:cNvPr id="17550" name="Rectangle 460">
                <a:extLst>
                  <a:ext uri="{FF2B5EF4-FFF2-40B4-BE49-F238E27FC236}">
                    <a16:creationId xmlns:a16="http://schemas.microsoft.com/office/drawing/2014/main" id="{61DDAE57-E540-4D01-89F0-3FCC1620D22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1" name="Rectangle 461">
                <a:extLst>
                  <a:ext uri="{FF2B5EF4-FFF2-40B4-BE49-F238E27FC236}">
                    <a16:creationId xmlns:a16="http://schemas.microsoft.com/office/drawing/2014/main" id="{C4EB24C7-61EA-4DA7-9427-464D9EC0F982}"/>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52" name="Rectangle 466">
                <a:extLst>
                  <a:ext uri="{FF2B5EF4-FFF2-40B4-BE49-F238E27FC236}">
                    <a16:creationId xmlns:a16="http://schemas.microsoft.com/office/drawing/2014/main" id="{36F931BD-D259-4CC5-BB78-19A2D476C488}"/>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46" name="Group 131">
              <a:extLst>
                <a:ext uri="{FF2B5EF4-FFF2-40B4-BE49-F238E27FC236}">
                  <a16:creationId xmlns:a16="http://schemas.microsoft.com/office/drawing/2014/main" id="{E63469AF-CC93-422A-80CA-3BFB9BEB438E}"/>
                </a:ext>
              </a:extLst>
            </p:cNvPr>
            <p:cNvGrpSpPr>
              <a:grpSpLocks/>
            </p:cNvGrpSpPr>
            <p:nvPr/>
          </p:nvGrpSpPr>
          <p:grpSpPr bwMode="auto">
            <a:xfrm>
              <a:off x="3657600" y="5715000"/>
              <a:ext cx="304800" cy="304800"/>
              <a:chOff x="990600" y="5715000"/>
              <a:chExt cx="304800" cy="304800"/>
            </a:xfrm>
          </p:grpSpPr>
          <p:sp>
            <p:nvSpPr>
              <p:cNvPr id="17547" name="Rectangle 460">
                <a:extLst>
                  <a:ext uri="{FF2B5EF4-FFF2-40B4-BE49-F238E27FC236}">
                    <a16:creationId xmlns:a16="http://schemas.microsoft.com/office/drawing/2014/main" id="{F41F8512-D555-4AC9-9D60-7945E370479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8" name="Rectangle 461">
                <a:extLst>
                  <a:ext uri="{FF2B5EF4-FFF2-40B4-BE49-F238E27FC236}">
                    <a16:creationId xmlns:a16="http://schemas.microsoft.com/office/drawing/2014/main" id="{58D70681-D16E-4863-A783-DC90233F75B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9" name="Rectangle 466">
                <a:extLst>
                  <a:ext uri="{FF2B5EF4-FFF2-40B4-BE49-F238E27FC236}">
                    <a16:creationId xmlns:a16="http://schemas.microsoft.com/office/drawing/2014/main" id="{697F0DC6-4786-4251-9188-9E8F8097384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17424" name="Rectangle 20">
            <a:extLst>
              <a:ext uri="{FF2B5EF4-FFF2-40B4-BE49-F238E27FC236}">
                <a16:creationId xmlns:a16="http://schemas.microsoft.com/office/drawing/2014/main" id="{ED8F6218-2B55-48E9-908B-2D9FFED74F6E}"/>
              </a:ext>
            </a:extLst>
          </p:cNvPr>
          <p:cNvSpPr>
            <a:spLocks noChangeArrowheads="1"/>
          </p:cNvSpPr>
          <p:nvPr/>
        </p:nvSpPr>
        <p:spPr bwMode="auto">
          <a:xfrm>
            <a:off x="5016453" y="6248400"/>
            <a:ext cx="503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3</a:t>
            </a:r>
          </a:p>
        </p:txBody>
      </p:sp>
      <p:grpSp>
        <p:nvGrpSpPr>
          <p:cNvPr id="3" name="Group 2">
            <a:extLst>
              <a:ext uri="{FF2B5EF4-FFF2-40B4-BE49-F238E27FC236}">
                <a16:creationId xmlns:a16="http://schemas.microsoft.com/office/drawing/2014/main" id="{4A7D9CA6-3089-4D76-AC88-3713526483B1}"/>
              </a:ext>
            </a:extLst>
          </p:cNvPr>
          <p:cNvGrpSpPr/>
          <p:nvPr/>
        </p:nvGrpSpPr>
        <p:grpSpPr>
          <a:xfrm>
            <a:off x="7169093" y="3581400"/>
            <a:ext cx="2438400" cy="2438400"/>
            <a:chOff x="7223861" y="3726988"/>
            <a:chExt cx="2438400" cy="2438400"/>
          </a:xfrm>
        </p:grpSpPr>
        <p:grpSp>
          <p:nvGrpSpPr>
            <p:cNvPr id="14405" name="Group 142">
              <a:extLst>
                <a:ext uri="{FF2B5EF4-FFF2-40B4-BE49-F238E27FC236}">
                  <a16:creationId xmlns:a16="http://schemas.microsoft.com/office/drawing/2014/main" id="{49C97605-B175-461F-A321-F6AECA0E5C0F}"/>
                </a:ext>
              </a:extLst>
            </p:cNvPr>
            <p:cNvGrpSpPr>
              <a:grpSpLocks/>
            </p:cNvGrpSpPr>
            <p:nvPr/>
          </p:nvGrpSpPr>
          <p:grpSpPr bwMode="auto">
            <a:xfrm>
              <a:off x="7223861" y="5555788"/>
              <a:ext cx="609600" cy="609600"/>
              <a:chOff x="3352800" y="5410200"/>
              <a:chExt cx="609600" cy="609600"/>
            </a:xfrm>
          </p:grpSpPr>
          <p:grpSp>
            <p:nvGrpSpPr>
              <p:cNvPr id="17532" name="Group 143">
                <a:extLst>
                  <a:ext uri="{FF2B5EF4-FFF2-40B4-BE49-F238E27FC236}">
                    <a16:creationId xmlns:a16="http://schemas.microsoft.com/office/drawing/2014/main" id="{2EF66E6A-46E0-466E-B48D-DA63A8573B9C}"/>
                  </a:ext>
                </a:extLst>
              </p:cNvPr>
              <p:cNvGrpSpPr>
                <a:grpSpLocks/>
              </p:cNvGrpSpPr>
              <p:nvPr/>
            </p:nvGrpSpPr>
            <p:grpSpPr bwMode="auto">
              <a:xfrm>
                <a:off x="3352800" y="5715000"/>
                <a:ext cx="304800" cy="304800"/>
                <a:chOff x="990600" y="5715000"/>
                <a:chExt cx="304800" cy="304800"/>
              </a:xfrm>
            </p:grpSpPr>
            <p:sp>
              <p:nvSpPr>
                <p:cNvPr id="17541" name="Rectangle 460">
                  <a:extLst>
                    <a:ext uri="{FF2B5EF4-FFF2-40B4-BE49-F238E27FC236}">
                      <a16:creationId xmlns:a16="http://schemas.microsoft.com/office/drawing/2014/main" id="{1A744179-14CF-4253-B399-7D5510EDC876}"/>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2" name="Rectangle 461">
                  <a:extLst>
                    <a:ext uri="{FF2B5EF4-FFF2-40B4-BE49-F238E27FC236}">
                      <a16:creationId xmlns:a16="http://schemas.microsoft.com/office/drawing/2014/main" id="{C5AAEF6B-D38A-48DD-A8FB-9161D8C6E58F}"/>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3" name="Rectangle 466">
                  <a:extLst>
                    <a:ext uri="{FF2B5EF4-FFF2-40B4-BE49-F238E27FC236}">
                      <a16:creationId xmlns:a16="http://schemas.microsoft.com/office/drawing/2014/main" id="{98023B3E-A5E7-433F-883D-E709D6ACD4CE}"/>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33" name="Group 144">
                <a:extLst>
                  <a:ext uri="{FF2B5EF4-FFF2-40B4-BE49-F238E27FC236}">
                    <a16:creationId xmlns:a16="http://schemas.microsoft.com/office/drawing/2014/main" id="{725691F3-D7C1-409B-9374-C2D6E986B59D}"/>
                  </a:ext>
                </a:extLst>
              </p:cNvPr>
              <p:cNvGrpSpPr>
                <a:grpSpLocks/>
              </p:cNvGrpSpPr>
              <p:nvPr/>
            </p:nvGrpSpPr>
            <p:grpSpPr bwMode="auto">
              <a:xfrm>
                <a:off x="3352800" y="5410200"/>
                <a:ext cx="304800" cy="304800"/>
                <a:chOff x="990600" y="5715000"/>
                <a:chExt cx="304800" cy="304800"/>
              </a:xfrm>
            </p:grpSpPr>
            <p:sp>
              <p:nvSpPr>
                <p:cNvPr id="17538" name="Rectangle 460">
                  <a:extLst>
                    <a:ext uri="{FF2B5EF4-FFF2-40B4-BE49-F238E27FC236}">
                      <a16:creationId xmlns:a16="http://schemas.microsoft.com/office/drawing/2014/main" id="{04E1FB78-9620-49C0-A315-9BF1EF9DC12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9" name="Rectangle 461">
                  <a:extLst>
                    <a:ext uri="{FF2B5EF4-FFF2-40B4-BE49-F238E27FC236}">
                      <a16:creationId xmlns:a16="http://schemas.microsoft.com/office/drawing/2014/main" id="{3179B05D-9CAF-4463-ABCC-5C857BA07F5D}"/>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40" name="Rectangle 466">
                  <a:extLst>
                    <a:ext uri="{FF2B5EF4-FFF2-40B4-BE49-F238E27FC236}">
                      <a16:creationId xmlns:a16="http://schemas.microsoft.com/office/drawing/2014/main" id="{62D243FB-46FB-4816-8BBC-A1397B346EE4}"/>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34" name="Group 145">
                <a:extLst>
                  <a:ext uri="{FF2B5EF4-FFF2-40B4-BE49-F238E27FC236}">
                    <a16:creationId xmlns:a16="http://schemas.microsoft.com/office/drawing/2014/main" id="{32F7A58B-8A80-44CC-961B-01D1C50EE324}"/>
                  </a:ext>
                </a:extLst>
              </p:cNvPr>
              <p:cNvGrpSpPr>
                <a:grpSpLocks/>
              </p:cNvGrpSpPr>
              <p:nvPr/>
            </p:nvGrpSpPr>
            <p:grpSpPr bwMode="auto">
              <a:xfrm>
                <a:off x="3657600" y="5715000"/>
                <a:ext cx="304800" cy="304800"/>
                <a:chOff x="990600" y="5715000"/>
                <a:chExt cx="304800" cy="304800"/>
              </a:xfrm>
            </p:grpSpPr>
            <p:sp>
              <p:nvSpPr>
                <p:cNvPr id="17535" name="Rectangle 460">
                  <a:extLst>
                    <a:ext uri="{FF2B5EF4-FFF2-40B4-BE49-F238E27FC236}">
                      <a16:creationId xmlns:a16="http://schemas.microsoft.com/office/drawing/2014/main" id="{732AA499-AFAB-4186-A028-A8A65393E97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6" name="Rectangle 461">
                  <a:extLst>
                    <a:ext uri="{FF2B5EF4-FFF2-40B4-BE49-F238E27FC236}">
                      <a16:creationId xmlns:a16="http://schemas.microsoft.com/office/drawing/2014/main" id="{AD1AE8ED-CEC2-4043-A4FF-524C2E6765DF}"/>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7" name="Rectangle 466">
                  <a:extLst>
                    <a:ext uri="{FF2B5EF4-FFF2-40B4-BE49-F238E27FC236}">
                      <a16:creationId xmlns:a16="http://schemas.microsoft.com/office/drawing/2014/main" id="{322BD321-74C5-42DA-B080-77B77FC06A6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18" name="Group 155">
              <a:extLst>
                <a:ext uri="{FF2B5EF4-FFF2-40B4-BE49-F238E27FC236}">
                  <a16:creationId xmlns:a16="http://schemas.microsoft.com/office/drawing/2014/main" id="{667D244E-1D8E-475B-8630-85E9966D4037}"/>
                </a:ext>
              </a:extLst>
            </p:cNvPr>
            <p:cNvGrpSpPr>
              <a:grpSpLocks/>
            </p:cNvGrpSpPr>
            <p:nvPr/>
          </p:nvGrpSpPr>
          <p:grpSpPr bwMode="auto">
            <a:xfrm>
              <a:off x="7223861" y="4946188"/>
              <a:ext cx="609600" cy="609600"/>
              <a:chOff x="3352800" y="5410200"/>
              <a:chExt cx="609600" cy="609600"/>
            </a:xfrm>
          </p:grpSpPr>
          <p:grpSp>
            <p:nvGrpSpPr>
              <p:cNvPr id="17520" name="Group 156">
                <a:extLst>
                  <a:ext uri="{FF2B5EF4-FFF2-40B4-BE49-F238E27FC236}">
                    <a16:creationId xmlns:a16="http://schemas.microsoft.com/office/drawing/2014/main" id="{327D6757-8135-432D-BB0C-3EC417323A41}"/>
                  </a:ext>
                </a:extLst>
              </p:cNvPr>
              <p:cNvGrpSpPr>
                <a:grpSpLocks/>
              </p:cNvGrpSpPr>
              <p:nvPr/>
            </p:nvGrpSpPr>
            <p:grpSpPr bwMode="auto">
              <a:xfrm>
                <a:off x="3352800" y="5715000"/>
                <a:ext cx="304800" cy="304800"/>
                <a:chOff x="990600" y="5715000"/>
                <a:chExt cx="304800" cy="304800"/>
              </a:xfrm>
            </p:grpSpPr>
            <p:sp>
              <p:nvSpPr>
                <p:cNvPr id="17529" name="Rectangle 460">
                  <a:extLst>
                    <a:ext uri="{FF2B5EF4-FFF2-40B4-BE49-F238E27FC236}">
                      <a16:creationId xmlns:a16="http://schemas.microsoft.com/office/drawing/2014/main" id="{268C67BB-20AC-421B-A51C-B2F93898396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0" name="Rectangle 461">
                  <a:extLst>
                    <a:ext uri="{FF2B5EF4-FFF2-40B4-BE49-F238E27FC236}">
                      <a16:creationId xmlns:a16="http://schemas.microsoft.com/office/drawing/2014/main" id="{38617124-7CCE-42A4-BBC9-CA7E59D2A362}"/>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31" name="Rectangle 466">
                  <a:extLst>
                    <a:ext uri="{FF2B5EF4-FFF2-40B4-BE49-F238E27FC236}">
                      <a16:creationId xmlns:a16="http://schemas.microsoft.com/office/drawing/2014/main" id="{A67AA3FB-0C60-44D6-BD8A-66B0794E67C1}"/>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21" name="Group 157">
                <a:extLst>
                  <a:ext uri="{FF2B5EF4-FFF2-40B4-BE49-F238E27FC236}">
                    <a16:creationId xmlns:a16="http://schemas.microsoft.com/office/drawing/2014/main" id="{4530AB09-DE9E-4723-9343-1D98EB116FEF}"/>
                  </a:ext>
                </a:extLst>
              </p:cNvPr>
              <p:cNvGrpSpPr>
                <a:grpSpLocks/>
              </p:cNvGrpSpPr>
              <p:nvPr/>
            </p:nvGrpSpPr>
            <p:grpSpPr bwMode="auto">
              <a:xfrm>
                <a:off x="3352800" y="5410200"/>
                <a:ext cx="304800" cy="304800"/>
                <a:chOff x="990600" y="5715000"/>
                <a:chExt cx="304800" cy="304800"/>
              </a:xfrm>
            </p:grpSpPr>
            <p:sp>
              <p:nvSpPr>
                <p:cNvPr id="17526" name="Rectangle 460">
                  <a:extLst>
                    <a:ext uri="{FF2B5EF4-FFF2-40B4-BE49-F238E27FC236}">
                      <a16:creationId xmlns:a16="http://schemas.microsoft.com/office/drawing/2014/main" id="{A2FDD6A4-CCEC-42F3-8825-4668CE5B438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7" name="Rectangle 461">
                  <a:extLst>
                    <a:ext uri="{FF2B5EF4-FFF2-40B4-BE49-F238E27FC236}">
                      <a16:creationId xmlns:a16="http://schemas.microsoft.com/office/drawing/2014/main" id="{65EAF540-0CB0-436D-8F0D-575BAB837B69}"/>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8" name="Rectangle 466">
                  <a:extLst>
                    <a:ext uri="{FF2B5EF4-FFF2-40B4-BE49-F238E27FC236}">
                      <a16:creationId xmlns:a16="http://schemas.microsoft.com/office/drawing/2014/main" id="{2AC29CDC-2B18-44BB-AE07-170335B4EFBB}"/>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22" name="Group 158">
                <a:extLst>
                  <a:ext uri="{FF2B5EF4-FFF2-40B4-BE49-F238E27FC236}">
                    <a16:creationId xmlns:a16="http://schemas.microsoft.com/office/drawing/2014/main" id="{488AAA83-B594-4ACA-9B38-085954DFC40A}"/>
                  </a:ext>
                </a:extLst>
              </p:cNvPr>
              <p:cNvGrpSpPr>
                <a:grpSpLocks/>
              </p:cNvGrpSpPr>
              <p:nvPr/>
            </p:nvGrpSpPr>
            <p:grpSpPr bwMode="auto">
              <a:xfrm>
                <a:off x="3657600" y="5715000"/>
                <a:ext cx="304800" cy="304800"/>
                <a:chOff x="990600" y="5715000"/>
                <a:chExt cx="304800" cy="304800"/>
              </a:xfrm>
            </p:grpSpPr>
            <p:sp>
              <p:nvSpPr>
                <p:cNvPr id="17523" name="Rectangle 460">
                  <a:extLst>
                    <a:ext uri="{FF2B5EF4-FFF2-40B4-BE49-F238E27FC236}">
                      <a16:creationId xmlns:a16="http://schemas.microsoft.com/office/drawing/2014/main" id="{13382054-FF78-48BB-A609-86AB1E1E75E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4" name="Rectangle 461">
                  <a:extLst>
                    <a:ext uri="{FF2B5EF4-FFF2-40B4-BE49-F238E27FC236}">
                      <a16:creationId xmlns:a16="http://schemas.microsoft.com/office/drawing/2014/main" id="{D3D90E44-1A5A-4A41-A650-977418A67E9D}"/>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25" name="Rectangle 466">
                  <a:extLst>
                    <a:ext uri="{FF2B5EF4-FFF2-40B4-BE49-F238E27FC236}">
                      <a16:creationId xmlns:a16="http://schemas.microsoft.com/office/drawing/2014/main" id="{06DBC77A-35B8-46D0-9C71-A14E737BB8F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31" name="Group 168">
              <a:extLst>
                <a:ext uri="{FF2B5EF4-FFF2-40B4-BE49-F238E27FC236}">
                  <a16:creationId xmlns:a16="http://schemas.microsoft.com/office/drawing/2014/main" id="{8B1BDE06-5B43-4507-B58A-228BB13DC227}"/>
                </a:ext>
              </a:extLst>
            </p:cNvPr>
            <p:cNvGrpSpPr>
              <a:grpSpLocks/>
            </p:cNvGrpSpPr>
            <p:nvPr/>
          </p:nvGrpSpPr>
          <p:grpSpPr bwMode="auto">
            <a:xfrm>
              <a:off x="7833461" y="5555788"/>
              <a:ext cx="609600" cy="609600"/>
              <a:chOff x="3352800" y="5410200"/>
              <a:chExt cx="609600" cy="609600"/>
            </a:xfrm>
          </p:grpSpPr>
          <p:grpSp>
            <p:nvGrpSpPr>
              <p:cNvPr id="17508" name="Group 169">
                <a:extLst>
                  <a:ext uri="{FF2B5EF4-FFF2-40B4-BE49-F238E27FC236}">
                    <a16:creationId xmlns:a16="http://schemas.microsoft.com/office/drawing/2014/main" id="{573EEBC0-EE20-4CB8-9B77-872A66898D9F}"/>
                  </a:ext>
                </a:extLst>
              </p:cNvPr>
              <p:cNvGrpSpPr>
                <a:grpSpLocks/>
              </p:cNvGrpSpPr>
              <p:nvPr/>
            </p:nvGrpSpPr>
            <p:grpSpPr bwMode="auto">
              <a:xfrm>
                <a:off x="3352800" y="5715000"/>
                <a:ext cx="304800" cy="304800"/>
                <a:chOff x="990600" y="5715000"/>
                <a:chExt cx="304800" cy="304800"/>
              </a:xfrm>
            </p:grpSpPr>
            <p:sp>
              <p:nvSpPr>
                <p:cNvPr id="17517" name="Rectangle 460">
                  <a:extLst>
                    <a:ext uri="{FF2B5EF4-FFF2-40B4-BE49-F238E27FC236}">
                      <a16:creationId xmlns:a16="http://schemas.microsoft.com/office/drawing/2014/main" id="{48E66A07-4E73-4B8E-98A5-7C38C4C33636}"/>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8" name="Rectangle 461">
                  <a:extLst>
                    <a:ext uri="{FF2B5EF4-FFF2-40B4-BE49-F238E27FC236}">
                      <a16:creationId xmlns:a16="http://schemas.microsoft.com/office/drawing/2014/main" id="{199E07EC-5E86-4025-BB3D-C692A28FCA29}"/>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9" name="Rectangle 466">
                  <a:extLst>
                    <a:ext uri="{FF2B5EF4-FFF2-40B4-BE49-F238E27FC236}">
                      <a16:creationId xmlns:a16="http://schemas.microsoft.com/office/drawing/2014/main" id="{B676013B-643C-4E88-AB89-FFFD99039FD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09" name="Group 170">
                <a:extLst>
                  <a:ext uri="{FF2B5EF4-FFF2-40B4-BE49-F238E27FC236}">
                    <a16:creationId xmlns:a16="http://schemas.microsoft.com/office/drawing/2014/main" id="{9DC6BA5F-20CA-4823-A73B-F2E4DE09AB51}"/>
                  </a:ext>
                </a:extLst>
              </p:cNvPr>
              <p:cNvGrpSpPr>
                <a:grpSpLocks/>
              </p:cNvGrpSpPr>
              <p:nvPr/>
            </p:nvGrpSpPr>
            <p:grpSpPr bwMode="auto">
              <a:xfrm>
                <a:off x="3352800" y="5410200"/>
                <a:ext cx="304800" cy="304800"/>
                <a:chOff x="990600" y="5715000"/>
                <a:chExt cx="304800" cy="304800"/>
              </a:xfrm>
            </p:grpSpPr>
            <p:sp>
              <p:nvSpPr>
                <p:cNvPr id="17514" name="Rectangle 460">
                  <a:extLst>
                    <a:ext uri="{FF2B5EF4-FFF2-40B4-BE49-F238E27FC236}">
                      <a16:creationId xmlns:a16="http://schemas.microsoft.com/office/drawing/2014/main" id="{1A7FF2C2-2CD3-430B-A9F9-758A0F97CE4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5" name="Rectangle 461">
                  <a:extLst>
                    <a:ext uri="{FF2B5EF4-FFF2-40B4-BE49-F238E27FC236}">
                      <a16:creationId xmlns:a16="http://schemas.microsoft.com/office/drawing/2014/main" id="{832B6661-48AA-4B52-9A21-C7760506DB4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6" name="Rectangle 466">
                  <a:extLst>
                    <a:ext uri="{FF2B5EF4-FFF2-40B4-BE49-F238E27FC236}">
                      <a16:creationId xmlns:a16="http://schemas.microsoft.com/office/drawing/2014/main" id="{8F3C2E37-9F92-4937-9EB4-0D2E9FDB39FF}"/>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510" name="Group 171">
                <a:extLst>
                  <a:ext uri="{FF2B5EF4-FFF2-40B4-BE49-F238E27FC236}">
                    <a16:creationId xmlns:a16="http://schemas.microsoft.com/office/drawing/2014/main" id="{4FB5F682-96C4-4987-B700-5355DE0D8129}"/>
                  </a:ext>
                </a:extLst>
              </p:cNvPr>
              <p:cNvGrpSpPr>
                <a:grpSpLocks/>
              </p:cNvGrpSpPr>
              <p:nvPr/>
            </p:nvGrpSpPr>
            <p:grpSpPr bwMode="auto">
              <a:xfrm>
                <a:off x="3657600" y="5715000"/>
                <a:ext cx="304800" cy="304800"/>
                <a:chOff x="990600" y="5715000"/>
                <a:chExt cx="304800" cy="304800"/>
              </a:xfrm>
            </p:grpSpPr>
            <p:sp>
              <p:nvSpPr>
                <p:cNvPr id="17511" name="Rectangle 460">
                  <a:extLst>
                    <a:ext uri="{FF2B5EF4-FFF2-40B4-BE49-F238E27FC236}">
                      <a16:creationId xmlns:a16="http://schemas.microsoft.com/office/drawing/2014/main" id="{99895A18-A6F8-41DC-85CB-5E45F307B6EC}"/>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2" name="Rectangle 461">
                  <a:extLst>
                    <a:ext uri="{FF2B5EF4-FFF2-40B4-BE49-F238E27FC236}">
                      <a16:creationId xmlns:a16="http://schemas.microsoft.com/office/drawing/2014/main" id="{E821BF06-B442-404E-9971-1DDD1B52F5B5}"/>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13" name="Rectangle 466">
                  <a:extLst>
                    <a:ext uri="{FF2B5EF4-FFF2-40B4-BE49-F238E27FC236}">
                      <a16:creationId xmlns:a16="http://schemas.microsoft.com/office/drawing/2014/main" id="{78AE9CEF-CF4F-479B-959B-A484464E6B9B}"/>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44" name="Group 181">
              <a:extLst>
                <a:ext uri="{FF2B5EF4-FFF2-40B4-BE49-F238E27FC236}">
                  <a16:creationId xmlns:a16="http://schemas.microsoft.com/office/drawing/2014/main" id="{DC32E0FA-53BE-423A-99F8-4441EE1C8A85}"/>
                </a:ext>
              </a:extLst>
            </p:cNvPr>
            <p:cNvGrpSpPr>
              <a:grpSpLocks/>
            </p:cNvGrpSpPr>
            <p:nvPr/>
          </p:nvGrpSpPr>
          <p:grpSpPr bwMode="auto">
            <a:xfrm>
              <a:off x="7223861" y="4336588"/>
              <a:ext cx="609600" cy="609600"/>
              <a:chOff x="3352800" y="5410200"/>
              <a:chExt cx="609600" cy="609600"/>
            </a:xfrm>
          </p:grpSpPr>
          <p:grpSp>
            <p:nvGrpSpPr>
              <p:cNvPr id="17496" name="Group 182">
                <a:extLst>
                  <a:ext uri="{FF2B5EF4-FFF2-40B4-BE49-F238E27FC236}">
                    <a16:creationId xmlns:a16="http://schemas.microsoft.com/office/drawing/2014/main" id="{EE9DA024-1062-4B76-80BC-DD7308E20A16}"/>
                  </a:ext>
                </a:extLst>
              </p:cNvPr>
              <p:cNvGrpSpPr>
                <a:grpSpLocks/>
              </p:cNvGrpSpPr>
              <p:nvPr/>
            </p:nvGrpSpPr>
            <p:grpSpPr bwMode="auto">
              <a:xfrm>
                <a:off x="3352800" y="5715000"/>
                <a:ext cx="304800" cy="304800"/>
                <a:chOff x="990600" y="5715000"/>
                <a:chExt cx="304800" cy="304800"/>
              </a:xfrm>
            </p:grpSpPr>
            <p:sp>
              <p:nvSpPr>
                <p:cNvPr id="17505" name="Rectangle 460">
                  <a:extLst>
                    <a:ext uri="{FF2B5EF4-FFF2-40B4-BE49-F238E27FC236}">
                      <a16:creationId xmlns:a16="http://schemas.microsoft.com/office/drawing/2014/main" id="{47840ECD-8C08-4F3C-B1A6-2AF63E65DFA0}"/>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6" name="Rectangle 461">
                  <a:extLst>
                    <a:ext uri="{FF2B5EF4-FFF2-40B4-BE49-F238E27FC236}">
                      <a16:creationId xmlns:a16="http://schemas.microsoft.com/office/drawing/2014/main" id="{6C0AFE39-13B2-4266-8309-D9744A4952C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7" name="Rectangle 466">
                  <a:extLst>
                    <a:ext uri="{FF2B5EF4-FFF2-40B4-BE49-F238E27FC236}">
                      <a16:creationId xmlns:a16="http://schemas.microsoft.com/office/drawing/2014/main" id="{284CC8E4-0157-4A9A-B4DE-B4307CAE7166}"/>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97" name="Group 183">
                <a:extLst>
                  <a:ext uri="{FF2B5EF4-FFF2-40B4-BE49-F238E27FC236}">
                    <a16:creationId xmlns:a16="http://schemas.microsoft.com/office/drawing/2014/main" id="{29A324ED-3268-4337-BBD1-DB97BD731F7E}"/>
                  </a:ext>
                </a:extLst>
              </p:cNvPr>
              <p:cNvGrpSpPr>
                <a:grpSpLocks/>
              </p:cNvGrpSpPr>
              <p:nvPr/>
            </p:nvGrpSpPr>
            <p:grpSpPr bwMode="auto">
              <a:xfrm>
                <a:off x="3352800" y="5410200"/>
                <a:ext cx="304800" cy="304800"/>
                <a:chOff x="990600" y="5715000"/>
                <a:chExt cx="304800" cy="304800"/>
              </a:xfrm>
            </p:grpSpPr>
            <p:sp>
              <p:nvSpPr>
                <p:cNvPr id="17502" name="Rectangle 460">
                  <a:extLst>
                    <a:ext uri="{FF2B5EF4-FFF2-40B4-BE49-F238E27FC236}">
                      <a16:creationId xmlns:a16="http://schemas.microsoft.com/office/drawing/2014/main" id="{2167AE9C-DF34-4F35-839E-0D423BA9606D}"/>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3" name="Rectangle 461">
                  <a:extLst>
                    <a:ext uri="{FF2B5EF4-FFF2-40B4-BE49-F238E27FC236}">
                      <a16:creationId xmlns:a16="http://schemas.microsoft.com/office/drawing/2014/main" id="{DA149422-2D3A-4A44-B59F-1BE9B24DDC1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4" name="Rectangle 466">
                  <a:extLst>
                    <a:ext uri="{FF2B5EF4-FFF2-40B4-BE49-F238E27FC236}">
                      <a16:creationId xmlns:a16="http://schemas.microsoft.com/office/drawing/2014/main" id="{484339D7-2F6F-4A43-AF9C-1C4047E44969}"/>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98" name="Group 184">
                <a:extLst>
                  <a:ext uri="{FF2B5EF4-FFF2-40B4-BE49-F238E27FC236}">
                    <a16:creationId xmlns:a16="http://schemas.microsoft.com/office/drawing/2014/main" id="{41CCBA5A-F8EC-4E15-A621-846FDCF083A3}"/>
                  </a:ext>
                </a:extLst>
              </p:cNvPr>
              <p:cNvGrpSpPr>
                <a:grpSpLocks/>
              </p:cNvGrpSpPr>
              <p:nvPr/>
            </p:nvGrpSpPr>
            <p:grpSpPr bwMode="auto">
              <a:xfrm>
                <a:off x="3657600" y="5715000"/>
                <a:ext cx="304800" cy="304800"/>
                <a:chOff x="990600" y="5715000"/>
                <a:chExt cx="304800" cy="304800"/>
              </a:xfrm>
            </p:grpSpPr>
            <p:sp>
              <p:nvSpPr>
                <p:cNvPr id="17499" name="Rectangle 460">
                  <a:extLst>
                    <a:ext uri="{FF2B5EF4-FFF2-40B4-BE49-F238E27FC236}">
                      <a16:creationId xmlns:a16="http://schemas.microsoft.com/office/drawing/2014/main" id="{6601578B-95AF-4E29-A35D-17E6454B5697}"/>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0" name="Rectangle 461">
                  <a:extLst>
                    <a:ext uri="{FF2B5EF4-FFF2-40B4-BE49-F238E27FC236}">
                      <a16:creationId xmlns:a16="http://schemas.microsoft.com/office/drawing/2014/main" id="{ABBFC7A5-2CFF-4A6E-A191-B68B5566A33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501" name="Rectangle 466">
                  <a:extLst>
                    <a:ext uri="{FF2B5EF4-FFF2-40B4-BE49-F238E27FC236}">
                      <a16:creationId xmlns:a16="http://schemas.microsoft.com/office/drawing/2014/main" id="{2945BC52-471D-4FF0-8A14-22AEE86C58C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57" name="Group 194">
              <a:extLst>
                <a:ext uri="{FF2B5EF4-FFF2-40B4-BE49-F238E27FC236}">
                  <a16:creationId xmlns:a16="http://schemas.microsoft.com/office/drawing/2014/main" id="{B0E5DA0F-F50C-4754-B679-B3DA2D480B96}"/>
                </a:ext>
              </a:extLst>
            </p:cNvPr>
            <p:cNvGrpSpPr>
              <a:grpSpLocks/>
            </p:cNvGrpSpPr>
            <p:nvPr/>
          </p:nvGrpSpPr>
          <p:grpSpPr bwMode="auto">
            <a:xfrm>
              <a:off x="7223861" y="3726988"/>
              <a:ext cx="609600" cy="609600"/>
              <a:chOff x="3352800" y="5410200"/>
              <a:chExt cx="609600" cy="609600"/>
            </a:xfrm>
          </p:grpSpPr>
          <p:grpSp>
            <p:nvGrpSpPr>
              <p:cNvPr id="17484" name="Group 195">
                <a:extLst>
                  <a:ext uri="{FF2B5EF4-FFF2-40B4-BE49-F238E27FC236}">
                    <a16:creationId xmlns:a16="http://schemas.microsoft.com/office/drawing/2014/main" id="{05241F40-2447-452B-B382-86A692A743EE}"/>
                  </a:ext>
                </a:extLst>
              </p:cNvPr>
              <p:cNvGrpSpPr>
                <a:grpSpLocks/>
              </p:cNvGrpSpPr>
              <p:nvPr/>
            </p:nvGrpSpPr>
            <p:grpSpPr bwMode="auto">
              <a:xfrm>
                <a:off x="3352800" y="5715000"/>
                <a:ext cx="304800" cy="304800"/>
                <a:chOff x="990600" y="5715000"/>
                <a:chExt cx="304800" cy="304800"/>
              </a:xfrm>
            </p:grpSpPr>
            <p:sp>
              <p:nvSpPr>
                <p:cNvPr id="17493" name="Rectangle 460">
                  <a:extLst>
                    <a:ext uri="{FF2B5EF4-FFF2-40B4-BE49-F238E27FC236}">
                      <a16:creationId xmlns:a16="http://schemas.microsoft.com/office/drawing/2014/main" id="{875CC306-E4A8-4A5C-8549-0B9FFE002F5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4" name="Rectangle 461">
                  <a:extLst>
                    <a:ext uri="{FF2B5EF4-FFF2-40B4-BE49-F238E27FC236}">
                      <a16:creationId xmlns:a16="http://schemas.microsoft.com/office/drawing/2014/main" id="{FA5876A6-F7F2-4236-A35B-6317897E5353}"/>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5" name="Rectangle 466">
                  <a:extLst>
                    <a:ext uri="{FF2B5EF4-FFF2-40B4-BE49-F238E27FC236}">
                      <a16:creationId xmlns:a16="http://schemas.microsoft.com/office/drawing/2014/main" id="{5BD69D96-FD86-44A0-83C5-68D6A9185240}"/>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85" name="Group 196">
                <a:extLst>
                  <a:ext uri="{FF2B5EF4-FFF2-40B4-BE49-F238E27FC236}">
                    <a16:creationId xmlns:a16="http://schemas.microsoft.com/office/drawing/2014/main" id="{1C0D5157-A7CA-409F-8442-C9A7820E4F6A}"/>
                  </a:ext>
                </a:extLst>
              </p:cNvPr>
              <p:cNvGrpSpPr>
                <a:grpSpLocks/>
              </p:cNvGrpSpPr>
              <p:nvPr/>
            </p:nvGrpSpPr>
            <p:grpSpPr bwMode="auto">
              <a:xfrm>
                <a:off x="3352800" y="5410200"/>
                <a:ext cx="304800" cy="304800"/>
                <a:chOff x="990600" y="5715000"/>
                <a:chExt cx="304800" cy="304800"/>
              </a:xfrm>
            </p:grpSpPr>
            <p:sp>
              <p:nvSpPr>
                <p:cNvPr id="17490" name="Rectangle 460">
                  <a:extLst>
                    <a:ext uri="{FF2B5EF4-FFF2-40B4-BE49-F238E27FC236}">
                      <a16:creationId xmlns:a16="http://schemas.microsoft.com/office/drawing/2014/main" id="{140F4D24-C29D-4F40-BE39-79FC514A3E7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1" name="Rectangle 461">
                  <a:extLst>
                    <a:ext uri="{FF2B5EF4-FFF2-40B4-BE49-F238E27FC236}">
                      <a16:creationId xmlns:a16="http://schemas.microsoft.com/office/drawing/2014/main" id="{ABA7D6E4-81F6-4119-9672-65427597E35A}"/>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92" name="Rectangle 466">
                  <a:extLst>
                    <a:ext uri="{FF2B5EF4-FFF2-40B4-BE49-F238E27FC236}">
                      <a16:creationId xmlns:a16="http://schemas.microsoft.com/office/drawing/2014/main" id="{A325375B-7329-42A5-9EED-140FAEC1B4C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86" name="Group 197">
                <a:extLst>
                  <a:ext uri="{FF2B5EF4-FFF2-40B4-BE49-F238E27FC236}">
                    <a16:creationId xmlns:a16="http://schemas.microsoft.com/office/drawing/2014/main" id="{D9DBA106-6230-4CA8-B6FF-9A705EFA1C2A}"/>
                  </a:ext>
                </a:extLst>
              </p:cNvPr>
              <p:cNvGrpSpPr>
                <a:grpSpLocks/>
              </p:cNvGrpSpPr>
              <p:nvPr/>
            </p:nvGrpSpPr>
            <p:grpSpPr bwMode="auto">
              <a:xfrm>
                <a:off x="3657600" y="5715000"/>
                <a:ext cx="304800" cy="304800"/>
                <a:chOff x="990600" y="5715000"/>
                <a:chExt cx="304800" cy="304800"/>
              </a:xfrm>
            </p:grpSpPr>
            <p:sp>
              <p:nvSpPr>
                <p:cNvPr id="17487" name="Rectangle 460">
                  <a:extLst>
                    <a:ext uri="{FF2B5EF4-FFF2-40B4-BE49-F238E27FC236}">
                      <a16:creationId xmlns:a16="http://schemas.microsoft.com/office/drawing/2014/main" id="{8C1AA396-1744-4BBB-A9B3-D59B603374B2}"/>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8" name="Rectangle 461">
                  <a:extLst>
                    <a:ext uri="{FF2B5EF4-FFF2-40B4-BE49-F238E27FC236}">
                      <a16:creationId xmlns:a16="http://schemas.microsoft.com/office/drawing/2014/main" id="{80F84011-E99A-4303-BF47-1978ECFE3EA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9" name="Rectangle 466">
                  <a:extLst>
                    <a:ext uri="{FF2B5EF4-FFF2-40B4-BE49-F238E27FC236}">
                      <a16:creationId xmlns:a16="http://schemas.microsoft.com/office/drawing/2014/main" id="{45CB86E5-01DD-40CD-BA55-8B739D03A945}"/>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70" name="Group 207">
              <a:extLst>
                <a:ext uri="{FF2B5EF4-FFF2-40B4-BE49-F238E27FC236}">
                  <a16:creationId xmlns:a16="http://schemas.microsoft.com/office/drawing/2014/main" id="{0EB25089-F259-4343-97DB-39AE49BFF32D}"/>
                </a:ext>
              </a:extLst>
            </p:cNvPr>
            <p:cNvGrpSpPr>
              <a:grpSpLocks/>
            </p:cNvGrpSpPr>
            <p:nvPr/>
          </p:nvGrpSpPr>
          <p:grpSpPr bwMode="auto">
            <a:xfrm>
              <a:off x="7833461" y="4336588"/>
              <a:ext cx="609600" cy="609600"/>
              <a:chOff x="3352800" y="5410200"/>
              <a:chExt cx="609600" cy="609600"/>
            </a:xfrm>
          </p:grpSpPr>
          <p:grpSp>
            <p:nvGrpSpPr>
              <p:cNvPr id="17472" name="Group 208">
                <a:extLst>
                  <a:ext uri="{FF2B5EF4-FFF2-40B4-BE49-F238E27FC236}">
                    <a16:creationId xmlns:a16="http://schemas.microsoft.com/office/drawing/2014/main" id="{6432F2A7-ADA8-46FE-A885-9E21E51DCC15}"/>
                  </a:ext>
                </a:extLst>
              </p:cNvPr>
              <p:cNvGrpSpPr>
                <a:grpSpLocks/>
              </p:cNvGrpSpPr>
              <p:nvPr/>
            </p:nvGrpSpPr>
            <p:grpSpPr bwMode="auto">
              <a:xfrm>
                <a:off x="3352800" y="5715000"/>
                <a:ext cx="304800" cy="304800"/>
                <a:chOff x="990600" y="5715000"/>
                <a:chExt cx="304800" cy="304800"/>
              </a:xfrm>
            </p:grpSpPr>
            <p:sp>
              <p:nvSpPr>
                <p:cNvPr id="17481" name="Rectangle 460">
                  <a:extLst>
                    <a:ext uri="{FF2B5EF4-FFF2-40B4-BE49-F238E27FC236}">
                      <a16:creationId xmlns:a16="http://schemas.microsoft.com/office/drawing/2014/main" id="{34A6634B-B086-4C05-9354-909D47B5A255}"/>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2" name="Rectangle 461">
                  <a:extLst>
                    <a:ext uri="{FF2B5EF4-FFF2-40B4-BE49-F238E27FC236}">
                      <a16:creationId xmlns:a16="http://schemas.microsoft.com/office/drawing/2014/main" id="{E451020D-66A2-4129-8ED4-070C23386D6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3" name="Rectangle 466">
                  <a:extLst>
                    <a:ext uri="{FF2B5EF4-FFF2-40B4-BE49-F238E27FC236}">
                      <a16:creationId xmlns:a16="http://schemas.microsoft.com/office/drawing/2014/main" id="{E51B10A2-E8FD-46BD-9486-0700D1EA8164}"/>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73" name="Group 209">
                <a:extLst>
                  <a:ext uri="{FF2B5EF4-FFF2-40B4-BE49-F238E27FC236}">
                    <a16:creationId xmlns:a16="http://schemas.microsoft.com/office/drawing/2014/main" id="{478C9089-040D-4D66-A9E1-57C82E74F173}"/>
                  </a:ext>
                </a:extLst>
              </p:cNvPr>
              <p:cNvGrpSpPr>
                <a:grpSpLocks/>
              </p:cNvGrpSpPr>
              <p:nvPr/>
            </p:nvGrpSpPr>
            <p:grpSpPr bwMode="auto">
              <a:xfrm>
                <a:off x="3352800" y="5410200"/>
                <a:ext cx="304800" cy="304800"/>
                <a:chOff x="990600" y="5715000"/>
                <a:chExt cx="304800" cy="304800"/>
              </a:xfrm>
            </p:grpSpPr>
            <p:sp>
              <p:nvSpPr>
                <p:cNvPr id="17478" name="Rectangle 460">
                  <a:extLst>
                    <a:ext uri="{FF2B5EF4-FFF2-40B4-BE49-F238E27FC236}">
                      <a16:creationId xmlns:a16="http://schemas.microsoft.com/office/drawing/2014/main" id="{5738A8DB-5E6A-44B0-8174-94DDFE33680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9" name="Rectangle 461">
                  <a:extLst>
                    <a:ext uri="{FF2B5EF4-FFF2-40B4-BE49-F238E27FC236}">
                      <a16:creationId xmlns:a16="http://schemas.microsoft.com/office/drawing/2014/main" id="{B144B60C-9224-4F55-AB5F-6A7C2167023B}"/>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80" name="Rectangle 466">
                  <a:extLst>
                    <a:ext uri="{FF2B5EF4-FFF2-40B4-BE49-F238E27FC236}">
                      <a16:creationId xmlns:a16="http://schemas.microsoft.com/office/drawing/2014/main" id="{697F4976-C485-45B4-8AAB-B79EB8C3216B}"/>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74" name="Group 210">
                <a:extLst>
                  <a:ext uri="{FF2B5EF4-FFF2-40B4-BE49-F238E27FC236}">
                    <a16:creationId xmlns:a16="http://schemas.microsoft.com/office/drawing/2014/main" id="{CA63A36B-9024-4424-9769-D5E40C18C0AD}"/>
                  </a:ext>
                </a:extLst>
              </p:cNvPr>
              <p:cNvGrpSpPr>
                <a:grpSpLocks/>
              </p:cNvGrpSpPr>
              <p:nvPr/>
            </p:nvGrpSpPr>
            <p:grpSpPr bwMode="auto">
              <a:xfrm>
                <a:off x="3657600" y="5715000"/>
                <a:ext cx="304800" cy="304800"/>
                <a:chOff x="990600" y="5715000"/>
                <a:chExt cx="304800" cy="304800"/>
              </a:xfrm>
            </p:grpSpPr>
            <p:sp>
              <p:nvSpPr>
                <p:cNvPr id="17475" name="Rectangle 460">
                  <a:extLst>
                    <a:ext uri="{FF2B5EF4-FFF2-40B4-BE49-F238E27FC236}">
                      <a16:creationId xmlns:a16="http://schemas.microsoft.com/office/drawing/2014/main" id="{3FF167D1-0601-4381-B146-7D3E7E845C06}"/>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6" name="Rectangle 461">
                  <a:extLst>
                    <a:ext uri="{FF2B5EF4-FFF2-40B4-BE49-F238E27FC236}">
                      <a16:creationId xmlns:a16="http://schemas.microsoft.com/office/drawing/2014/main" id="{B248F18F-78B6-498B-B319-B383549105AB}"/>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7" name="Rectangle 466">
                  <a:extLst>
                    <a:ext uri="{FF2B5EF4-FFF2-40B4-BE49-F238E27FC236}">
                      <a16:creationId xmlns:a16="http://schemas.microsoft.com/office/drawing/2014/main" id="{3498A6F3-1021-4840-8BB1-31B9F49F2CFE}"/>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83" name="Group 220">
              <a:extLst>
                <a:ext uri="{FF2B5EF4-FFF2-40B4-BE49-F238E27FC236}">
                  <a16:creationId xmlns:a16="http://schemas.microsoft.com/office/drawing/2014/main" id="{76BF844E-2449-4487-ACD7-53D9483A6D33}"/>
                </a:ext>
              </a:extLst>
            </p:cNvPr>
            <p:cNvGrpSpPr>
              <a:grpSpLocks/>
            </p:cNvGrpSpPr>
            <p:nvPr/>
          </p:nvGrpSpPr>
          <p:grpSpPr bwMode="auto">
            <a:xfrm>
              <a:off x="8443061" y="5555788"/>
              <a:ext cx="609600" cy="609600"/>
              <a:chOff x="3352800" y="5410200"/>
              <a:chExt cx="609600" cy="609600"/>
            </a:xfrm>
          </p:grpSpPr>
          <p:grpSp>
            <p:nvGrpSpPr>
              <p:cNvPr id="17460" name="Group 221">
                <a:extLst>
                  <a:ext uri="{FF2B5EF4-FFF2-40B4-BE49-F238E27FC236}">
                    <a16:creationId xmlns:a16="http://schemas.microsoft.com/office/drawing/2014/main" id="{58EB7916-1B13-40D9-A7D4-D3598891C68C}"/>
                  </a:ext>
                </a:extLst>
              </p:cNvPr>
              <p:cNvGrpSpPr>
                <a:grpSpLocks/>
              </p:cNvGrpSpPr>
              <p:nvPr/>
            </p:nvGrpSpPr>
            <p:grpSpPr bwMode="auto">
              <a:xfrm>
                <a:off x="3352800" y="5715000"/>
                <a:ext cx="304800" cy="304800"/>
                <a:chOff x="990600" y="5715000"/>
                <a:chExt cx="304800" cy="304800"/>
              </a:xfrm>
            </p:grpSpPr>
            <p:sp>
              <p:nvSpPr>
                <p:cNvPr id="17469" name="Rectangle 460">
                  <a:extLst>
                    <a:ext uri="{FF2B5EF4-FFF2-40B4-BE49-F238E27FC236}">
                      <a16:creationId xmlns:a16="http://schemas.microsoft.com/office/drawing/2014/main" id="{7A36F711-BC94-47F9-B7EE-3FDE387E6CB1}"/>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0" name="Rectangle 461">
                  <a:extLst>
                    <a:ext uri="{FF2B5EF4-FFF2-40B4-BE49-F238E27FC236}">
                      <a16:creationId xmlns:a16="http://schemas.microsoft.com/office/drawing/2014/main" id="{0567E527-EFD3-450A-B812-1A23B99F5740}"/>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71" name="Rectangle 466">
                  <a:extLst>
                    <a:ext uri="{FF2B5EF4-FFF2-40B4-BE49-F238E27FC236}">
                      <a16:creationId xmlns:a16="http://schemas.microsoft.com/office/drawing/2014/main" id="{26E8014F-4A85-4C69-BB37-88C0DA718ED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61" name="Group 222">
                <a:extLst>
                  <a:ext uri="{FF2B5EF4-FFF2-40B4-BE49-F238E27FC236}">
                    <a16:creationId xmlns:a16="http://schemas.microsoft.com/office/drawing/2014/main" id="{A483114E-81A8-4495-B403-397C519AA0ED}"/>
                  </a:ext>
                </a:extLst>
              </p:cNvPr>
              <p:cNvGrpSpPr>
                <a:grpSpLocks/>
              </p:cNvGrpSpPr>
              <p:nvPr/>
            </p:nvGrpSpPr>
            <p:grpSpPr bwMode="auto">
              <a:xfrm>
                <a:off x="3352800" y="5410200"/>
                <a:ext cx="304800" cy="304800"/>
                <a:chOff x="990600" y="5715000"/>
                <a:chExt cx="304800" cy="304800"/>
              </a:xfrm>
            </p:grpSpPr>
            <p:sp>
              <p:nvSpPr>
                <p:cNvPr id="17466" name="Rectangle 460">
                  <a:extLst>
                    <a:ext uri="{FF2B5EF4-FFF2-40B4-BE49-F238E27FC236}">
                      <a16:creationId xmlns:a16="http://schemas.microsoft.com/office/drawing/2014/main" id="{2268B950-6BC4-4C96-80D2-86A26FC9DFF9}"/>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7" name="Rectangle 461">
                  <a:extLst>
                    <a:ext uri="{FF2B5EF4-FFF2-40B4-BE49-F238E27FC236}">
                      <a16:creationId xmlns:a16="http://schemas.microsoft.com/office/drawing/2014/main" id="{291DB9BF-02F8-4944-BE52-1D9B52A8ADE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8" name="Rectangle 466">
                  <a:extLst>
                    <a:ext uri="{FF2B5EF4-FFF2-40B4-BE49-F238E27FC236}">
                      <a16:creationId xmlns:a16="http://schemas.microsoft.com/office/drawing/2014/main" id="{BD06ABC8-07AA-4A4B-9666-A7E6D8324EB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62" name="Group 223">
                <a:extLst>
                  <a:ext uri="{FF2B5EF4-FFF2-40B4-BE49-F238E27FC236}">
                    <a16:creationId xmlns:a16="http://schemas.microsoft.com/office/drawing/2014/main" id="{F18088D3-81E6-4837-BCCB-995600792F3B}"/>
                  </a:ext>
                </a:extLst>
              </p:cNvPr>
              <p:cNvGrpSpPr>
                <a:grpSpLocks/>
              </p:cNvGrpSpPr>
              <p:nvPr/>
            </p:nvGrpSpPr>
            <p:grpSpPr bwMode="auto">
              <a:xfrm>
                <a:off x="3657600" y="5715000"/>
                <a:ext cx="304800" cy="304800"/>
                <a:chOff x="990600" y="5715000"/>
                <a:chExt cx="304800" cy="304800"/>
              </a:xfrm>
            </p:grpSpPr>
            <p:sp>
              <p:nvSpPr>
                <p:cNvPr id="17463" name="Rectangle 460">
                  <a:extLst>
                    <a:ext uri="{FF2B5EF4-FFF2-40B4-BE49-F238E27FC236}">
                      <a16:creationId xmlns:a16="http://schemas.microsoft.com/office/drawing/2014/main" id="{FD758201-1D17-4623-8D11-E7901AE189B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4" name="Rectangle 461">
                  <a:extLst>
                    <a:ext uri="{FF2B5EF4-FFF2-40B4-BE49-F238E27FC236}">
                      <a16:creationId xmlns:a16="http://schemas.microsoft.com/office/drawing/2014/main" id="{25F49268-B183-47E4-B3B9-4A767AA837EC}"/>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65" name="Rectangle 466">
                  <a:extLst>
                    <a:ext uri="{FF2B5EF4-FFF2-40B4-BE49-F238E27FC236}">
                      <a16:creationId xmlns:a16="http://schemas.microsoft.com/office/drawing/2014/main" id="{FEE6C98A-1697-4E7E-A166-9E5812218B5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496" name="Group 233">
              <a:extLst>
                <a:ext uri="{FF2B5EF4-FFF2-40B4-BE49-F238E27FC236}">
                  <a16:creationId xmlns:a16="http://schemas.microsoft.com/office/drawing/2014/main" id="{ABE78182-02BA-42B0-88A7-F17B1618FE4C}"/>
                </a:ext>
              </a:extLst>
            </p:cNvPr>
            <p:cNvGrpSpPr>
              <a:grpSpLocks/>
            </p:cNvGrpSpPr>
            <p:nvPr/>
          </p:nvGrpSpPr>
          <p:grpSpPr bwMode="auto">
            <a:xfrm>
              <a:off x="8443061" y="4946188"/>
              <a:ext cx="609600" cy="609600"/>
              <a:chOff x="3352800" y="5410200"/>
              <a:chExt cx="609600" cy="609600"/>
            </a:xfrm>
          </p:grpSpPr>
          <p:grpSp>
            <p:nvGrpSpPr>
              <p:cNvPr id="17448" name="Group 234">
                <a:extLst>
                  <a:ext uri="{FF2B5EF4-FFF2-40B4-BE49-F238E27FC236}">
                    <a16:creationId xmlns:a16="http://schemas.microsoft.com/office/drawing/2014/main" id="{DEB48E57-A5C7-4D7F-881E-08CF2BF1481C}"/>
                  </a:ext>
                </a:extLst>
              </p:cNvPr>
              <p:cNvGrpSpPr>
                <a:grpSpLocks/>
              </p:cNvGrpSpPr>
              <p:nvPr/>
            </p:nvGrpSpPr>
            <p:grpSpPr bwMode="auto">
              <a:xfrm>
                <a:off x="3352800" y="5715000"/>
                <a:ext cx="304800" cy="304800"/>
                <a:chOff x="990600" y="5715000"/>
                <a:chExt cx="304800" cy="304800"/>
              </a:xfrm>
            </p:grpSpPr>
            <p:sp>
              <p:nvSpPr>
                <p:cNvPr id="17457" name="Rectangle 460">
                  <a:extLst>
                    <a:ext uri="{FF2B5EF4-FFF2-40B4-BE49-F238E27FC236}">
                      <a16:creationId xmlns:a16="http://schemas.microsoft.com/office/drawing/2014/main" id="{59C7676B-74E1-4F99-BEEB-870234BB210E}"/>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8" name="Rectangle 461">
                  <a:extLst>
                    <a:ext uri="{FF2B5EF4-FFF2-40B4-BE49-F238E27FC236}">
                      <a16:creationId xmlns:a16="http://schemas.microsoft.com/office/drawing/2014/main" id="{48CD6E57-7BFA-4BC9-AC30-ECD1DB3DEBFA}"/>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9" name="Rectangle 466">
                  <a:extLst>
                    <a:ext uri="{FF2B5EF4-FFF2-40B4-BE49-F238E27FC236}">
                      <a16:creationId xmlns:a16="http://schemas.microsoft.com/office/drawing/2014/main" id="{069EF04D-90BF-4D71-8C09-91C685877F82}"/>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49" name="Group 235">
                <a:extLst>
                  <a:ext uri="{FF2B5EF4-FFF2-40B4-BE49-F238E27FC236}">
                    <a16:creationId xmlns:a16="http://schemas.microsoft.com/office/drawing/2014/main" id="{338839F0-EC60-4BA6-8BC3-38D17E264987}"/>
                  </a:ext>
                </a:extLst>
              </p:cNvPr>
              <p:cNvGrpSpPr>
                <a:grpSpLocks/>
              </p:cNvGrpSpPr>
              <p:nvPr/>
            </p:nvGrpSpPr>
            <p:grpSpPr bwMode="auto">
              <a:xfrm>
                <a:off x="3352800" y="5410200"/>
                <a:ext cx="304800" cy="304800"/>
                <a:chOff x="990600" y="5715000"/>
                <a:chExt cx="304800" cy="304800"/>
              </a:xfrm>
            </p:grpSpPr>
            <p:sp>
              <p:nvSpPr>
                <p:cNvPr id="17454" name="Rectangle 460">
                  <a:extLst>
                    <a:ext uri="{FF2B5EF4-FFF2-40B4-BE49-F238E27FC236}">
                      <a16:creationId xmlns:a16="http://schemas.microsoft.com/office/drawing/2014/main" id="{2A3C5534-ED87-4A42-81D0-49EEE6E2B69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5" name="Rectangle 461">
                  <a:extLst>
                    <a:ext uri="{FF2B5EF4-FFF2-40B4-BE49-F238E27FC236}">
                      <a16:creationId xmlns:a16="http://schemas.microsoft.com/office/drawing/2014/main" id="{C7E595B8-FDE9-49AB-A3CD-7357DCC95B26}"/>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6" name="Rectangle 466">
                  <a:extLst>
                    <a:ext uri="{FF2B5EF4-FFF2-40B4-BE49-F238E27FC236}">
                      <a16:creationId xmlns:a16="http://schemas.microsoft.com/office/drawing/2014/main" id="{875597A5-9141-4F7D-B07F-165BC45FD113}"/>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50" name="Group 236">
                <a:extLst>
                  <a:ext uri="{FF2B5EF4-FFF2-40B4-BE49-F238E27FC236}">
                    <a16:creationId xmlns:a16="http://schemas.microsoft.com/office/drawing/2014/main" id="{C3A5756D-465A-4B74-B95F-55CCAEDC0CBB}"/>
                  </a:ext>
                </a:extLst>
              </p:cNvPr>
              <p:cNvGrpSpPr>
                <a:grpSpLocks/>
              </p:cNvGrpSpPr>
              <p:nvPr/>
            </p:nvGrpSpPr>
            <p:grpSpPr bwMode="auto">
              <a:xfrm>
                <a:off x="3657600" y="5715000"/>
                <a:ext cx="304800" cy="304800"/>
                <a:chOff x="990600" y="5715000"/>
                <a:chExt cx="304800" cy="304800"/>
              </a:xfrm>
            </p:grpSpPr>
            <p:sp>
              <p:nvSpPr>
                <p:cNvPr id="17451" name="Rectangle 460">
                  <a:extLst>
                    <a:ext uri="{FF2B5EF4-FFF2-40B4-BE49-F238E27FC236}">
                      <a16:creationId xmlns:a16="http://schemas.microsoft.com/office/drawing/2014/main" id="{D4344982-230C-4CAB-B30F-FCA4FA8AA1C5}"/>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2" name="Rectangle 461">
                  <a:extLst>
                    <a:ext uri="{FF2B5EF4-FFF2-40B4-BE49-F238E27FC236}">
                      <a16:creationId xmlns:a16="http://schemas.microsoft.com/office/drawing/2014/main" id="{9F883F04-870A-4559-B6DE-FDE56BF74437}"/>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53" name="Rectangle 466">
                  <a:extLst>
                    <a:ext uri="{FF2B5EF4-FFF2-40B4-BE49-F238E27FC236}">
                      <a16:creationId xmlns:a16="http://schemas.microsoft.com/office/drawing/2014/main" id="{BE95D332-22F8-4866-A2C0-384B302CB6D6}"/>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14509" name="Group 246">
              <a:extLst>
                <a:ext uri="{FF2B5EF4-FFF2-40B4-BE49-F238E27FC236}">
                  <a16:creationId xmlns:a16="http://schemas.microsoft.com/office/drawing/2014/main" id="{F9526470-BB87-4259-98D8-A2D85ADBBB02}"/>
                </a:ext>
              </a:extLst>
            </p:cNvPr>
            <p:cNvGrpSpPr>
              <a:grpSpLocks/>
            </p:cNvGrpSpPr>
            <p:nvPr/>
          </p:nvGrpSpPr>
          <p:grpSpPr bwMode="auto">
            <a:xfrm>
              <a:off x="9052661" y="5555788"/>
              <a:ext cx="609600" cy="609600"/>
              <a:chOff x="3352800" y="5410200"/>
              <a:chExt cx="609600" cy="609600"/>
            </a:xfrm>
          </p:grpSpPr>
          <p:grpSp>
            <p:nvGrpSpPr>
              <p:cNvPr id="17436" name="Group 247">
                <a:extLst>
                  <a:ext uri="{FF2B5EF4-FFF2-40B4-BE49-F238E27FC236}">
                    <a16:creationId xmlns:a16="http://schemas.microsoft.com/office/drawing/2014/main" id="{B1827E30-0E3A-4400-B28E-401C1B511DE8}"/>
                  </a:ext>
                </a:extLst>
              </p:cNvPr>
              <p:cNvGrpSpPr>
                <a:grpSpLocks/>
              </p:cNvGrpSpPr>
              <p:nvPr/>
            </p:nvGrpSpPr>
            <p:grpSpPr bwMode="auto">
              <a:xfrm>
                <a:off x="3352800" y="5715000"/>
                <a:ext cx="304800" cy="304800"/>
                <a:chOff x="990600" y="5715000"/>
                <a:chExt cx="304800" cy="304800"/>
              </a:xfrm>
            </p:grpSpPr>
            <p:sp>
              <p:nvSpPr>
                <p:cNvPr id="17445" name="Rectangle 460">
                  <a:extLst>
                    <a:ext uri="{FF2B5EF4-FFF2-40B4-BE49-F238E27FC236}">
                      <a16:creationId xmlns:a16="http://schemas.microsoft.com/office/drawing/2014/main" id="{CB9562D8-3D90-4281-A4C7-7F582C305144}"/>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6" name="Rectangle 461">
                  <a:extLst>
                    <a:ext uri="{FF2B5EF4-FFF2-40B4-BE49-F238E27FC236}">
                      <a16:creationId xmlns:a16="http://schemas.microsoft.com/office/drawing/2014/main" id="{1418BF83-C977-4DE1-94D8-4D11214F32F3}"/>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7" name="Rectangle 466">
                  <a:extLst>
                    <a:ext uri="{FF2B5EF4-FFF2-40B4-BE49-F238E27FC236}">
                      <a16:creationId xmlns:a16="http://schemas.microsoft.com/office/drawing/2014/main" id="{F1431E19-9264-4823-A99A-D8198A3E6868}"/>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37" name="Group 248">
                <a:extLst>
                  <a:ext uri="{FF2B5EF4-FFF2-40B4-BE49-F238E27FC236}">
                    <a16:creationId xmlns:a16="http://schemas.microsoft.com/office/drawing/2014/main" id="{96291153-55EB-4DAC-A86C-273B697C249D}"/>
                  </a:ext>
                </a:extLst>
              </p:cNvPr>
              <p:cNvGrpSpPr>
                <a:grpSpLocks/>
              </p:cNvGrpSpPr>
              <p:nvPr/>
            </p:nvGrpSpPr>
            <p:grpSpPr bwMode="auto">
              <a:xfrm>
                <a:off x="3352800" y="5410200"/>
                <a:ext cx="304800" cy="304800"/>
                <a:chOff x="990600" y="5715000"/>
                <a:chExt cx="304800" cy="304800"/>
              </a:xfrm>
            </p:grpSpPr>
            <p:sp>
              <p:nvSpPr>
                <p:cNvPr id="17442" name="Rectangle 460">
                  <a:extLst>
                    <a:ext uri="{FF2B5EF4-FFF2-40B4-BE49-F238E27FC236}">
                      <a16:creationId xmlns:a16="http://schemas.microsoft.com/office/drawing/2014/main" id="{2F7C5FDE-76E3-4A3C-925A-B262108DA9D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3" name="Rectangle 461">
                  <a:extLst>
                    <a:ext uri="{FF2B5EF4-FFF2-40B4-BE49-F238E27FC236}">
                      <a16:creationId xmlns:a16="http://schemas.microsoft.com/office/drawing/2014/main" id="{59C04A6B-CBC8-48A3-A777-5149F7AF664B}"/>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4" name="Rectangle 466">
                  <a:extLst>
                    <a:ext uri="{FF2B5EF4-FFF2-40B4-BE49-F238E27FC236}">
                      <a16:creationId xmlns:a16="http://schemas.microsoft.com/office/drawing/2014/main" id="{AFCAE68A-1574-4CDB-8EC7-5698E39456AC}"/>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nvGrpSpPr>
              <p:cNvPr id="17438" name="Group 249">
                <a:extLst>
                  <a:ext uri="{FF2B5EF4-FFF2-40B4-BE49-F238E27FC236}">
                    <a16:creationId xmlns:a16="http://schemas.microsoft.com/office/drawing/2014/main" id="{0EE3B2E3-E532-4B5A-9B46-90CC4A72E15F}"/>
                  </a:ext>
                </a:extLst>
              </p:cNvPr>
              <p:cNvGrpSpPr>
                <a:grpSpLocks/>
              </p:cNvGrpSpPr>
              <p:nvPr/>
            </p:nvGrpSpPr>
            <p:grpSpPr bwMode="auto">
              <a:xfrm>
                <a:off x="3657600" y="5715000"/>
                <a:ext cx="304800" cy="304800"/>
                <a:chOff x="990600" y="5715000"/>
                <a:chExt cx="304800" cy="304800"/>
              </a:xfrm>
            </p:grpSpPr>
            <p:sp>
              <p:nvSpPr>
                <p:cNvPr id="17439" name="Rectangle 460">
                  <a:extLst>
                    <a:ext uri="{FF2B5EF4-FFF2-40B4-BE49-F238E27FC236}">
                      <a16:creationId xmlns:a16="http://schemas.microsoft.com/office/drawing/2014/main" id="{FA72D111-742E-4A31-B341-09B9C320B933}"/>
                    </a:ext>
                  </a:extLst>
                </p:cNvPr>
                <p:cNvSpPr>
                  <a:spLocks noChangeArrowheads="1"/>
                </p:cNvSpPr>
                <p:nvPr/>
              </p:nvSpPr>
              <p:spPr bwMode="auto">
                <a:xfrm>
                  <a:off x="9906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0" name="Rectangle 461">
                  <a:extLst>
                    <a:ext uri="{FF2B5EF4-FFF2-40B4-BE49-F238E27FC236}">
                      <a16:creationId xmlns:a16="http://schemas.microsoft.com/office/drawing/2014/main" id="{297598FB-9339-48C1-ACE8-7E10D023C471}"/>
                    </a:ext>
                  </a:extLst>
                </p:cNvPr>
                <p:cNvSpPr>
                  <a:spLocks noChangeArrowheads="1"/>
                </p:cNvSpPr>
                <p:nvPr/>
              </p:nvSpPr>
              <p:spPr bwMode="auto">
                <a:xfrm>
                  <a:off x="990600" y="57150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7441" name="Rectangle 466">
                  <a:extLst>
                    <a:ext uri="{FF2B5EF4-FFF2-40B4-BE49-F238E27FC236}">
                      <a16:creationId xmlns:a16="http://schemas.microsoft.com/office/drawing/2014/main" id="{B3134241-CB4A-43DC-937A-F642AD6F3095}"/>
                    </a:ext>
                  </a:extLst>
                </p:cNvPr>
                <p:cNvSpPr>
                  <a:spLocks noChangeArrowheads="1"/>
                </p:cNvSpPr>
                <p:nvPr/>
              </p:nvSpPr>
              <p:spPr bwMode="auto">
                <a:xfrm>
                  <a:off x="1143000" y="5867400"/>
                  <a:ext cx="1524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sp>
        <p:nvSpPr>
          <p:cNvPr id="14522" name="Rectangle 20">
            <a:extLst>
              <a:ext uri="{FF2B5EF4-FFF2-40B4-BE49-F238E27FC236}">
                <a16:creationId xmlns:a16="http://schemas.microsoft.com/office/drawing/2014/main" id="{F65E4844-E8F0-4099-8D9B-74D4CEC20B05}"/>
              </a:ext>
            </a:extLst>
          </p:cNvPr>
          <p:cNvSpPr>
            <a:spLocks noChangeArrowheads="1"/>
          </p:cNvSpPr>
          <p:nvPr/>
        </p:nvSpPr>
        <p:spPr bwMode="auto">
          <a:xfrm>
            <a:off x="8138262" y="6241588"/>
            <a:ext cx="500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i="1" dirty="0"/>
              <a:t>S</a:t>
            </a:r>
            <a:r>
              <a:rPr lang="en-US" altLang="en-US" sz="2400" baseline="-25000" dirty="0"/>
              <a:t>4</a:t>
            </a:r>
          </a:p>
        </p:txBody>
      </p:sp>
      <p:sp>
        <p:nvSpPr>
          <p:cNvPr id="2" name="TextBox 1">
            <a:extLst>
              <a:ext uri="{FF2B5EF4-FFF2-40B4-BE49-F238E27FC236}">
                <a16:creationId xmlns:a16="http://schemas.microsoft.com/office/drawing/2014/main" id="{C1B4225F-7E71-4337-927B-2A3DBFB61495}"/>
              </a:ext>
            </a:extLst>
          </p:cNvPr>
          <p:cNvSpPr txBox="1"/>
          <p:nvPr/>
        </p:nvSpPr>
        <p:spPr>
          <a:xfrm>
            <a:off x="127819" y="6172200"/>
            <a:ext cx="1371600" cy="523220"/>
          </a:xfrm>
          <a:prstGeom prst="rect">
            <a:avLst/>
          </a:prstGeom>
          <a:noFill/>
        </p:spPr>
        <p:txBody>
          <a:bodyPr wrap="square" rtlCol="0">
            <a:spAutoFit/>
          </a:bodyPr>
          <a:lstStyle/>
          <a:p>
            <a:r>
              <a:rPr lang="en-US" sz="1400" dirty="0">
                <a:solidFill>
                  <a:schemeClr val="bg2">
                    <a:lumMod val="50000"/>
                  </a:schemeClr>
                </a:solidFill>
              </a:rPr>
              <a:t>[slide credit: Scott Summers]</a:t>
            </a:r>
          </a:p>
        </p:txBody>
      </p:sp>
      <p:sp>
        <p:nvSpPr>
          <p:cNvPr id="188" name="TextShape 8">
            <a:extLst>
              <a:ext uri="{FF2B5EF4-FFF2-40B4-BE49-F238E27FC236}">
                <a16:creationId xmlns:a16="http://schemas.microsoft.com/office/drawing/2014/main" id="{A39E5116-22B7-47BD-AE4E-AD80D323BF0C}"/>
              </a:ext>
            </a:extLst>
          </p:cNvPr>
          <p:cNvSpPr txBox="1"/>
          <p:nvPr/>
        </p:nvSpPr>
        <p:spPr>
          <a:xfrm>
            <a:off x="10220243" y="5978013"/>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90" name="Rectangle: Rounded Corners 189">
            <a:extLst>
              <a:ext uri="{FF2B5EF4-FFF2-40B4-BE49-F238E27FC236}">
                <a16:creationId xmlns:a16="http://schemas.microsoft.com/office/drawing/2014/main" id="{8D194C4C-1B8C-4B47-9DDF-B2D5213CC187}"/>
              </a:ext>
            </a:extLst>
          </p:cNvPr>
          <p:cNvSpPr/>
          <p:nvPr/>
        </p:nvSpPr>
        <p:spPr>
          <a:xfrm>
            <a:off x="1826342" y="3740928"/>
            <a:ext cx="4237604" cy="429319"/>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Observation</a:t>
            </a:r>
            <a:r>
              <a:rPr lang="en-US" sz="2000" dirty="0"/>
              <a:t>: </a:t>
            </a:r>
            <a:r>
              <a:rPr lang="en-US" sz="2000" i="1" dirty="0"/>
              <a:t>S</a:t>
            </a:r>
            <a:r>
              <a:rPr lang="en-US" sz="2000" dirty="0"/>
              <a:t> is computable (easily).</a:t>
            </a:r>
            <a:endParaRPr lang="en-US"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9"/>
                                        </p:tgtEl>
                                        <p:attrNameLst>
                                          <p:attrName>style.visibility</p:attrName>
                                        </p:attrNameLst>
                                      </p:cBhvr>
                                      <p:to>
                                        <p:strVal val="visible"/>
                                      </p:to>
                                    </p:set>
                                    <p:animEffect transition="in" filter="fade">
                                      <p:cBhvr>
                                        <p:cTn id="7" dur="500"/>
                                        <p:tgtEl>
                                          <p:spTgt spid="174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transition="in" filter="fade">
                                      <p:cBhvr>
                                        <p:cTn id="10" dur="500"/>
                                        <p:tgtEl>
                                          <p:spTgt spid="174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par>
                                <p:cTn id="16" presetID="10" presetClass="entr" presetSubtype="0"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par>
                                <p:cTn id="19" presetID="10"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animEffect transition="in" filter="fade">
                                      <p:cBhvr>
                                        <p:cTn id="21" dur="500"/>
                                        <p:tgtEl>
                                          <p:spTgt spid="129"/>
                                        </p:tgtEl>
                                      </p:cBhvr>
                                    </p:animEffect>
                                  </p:childTnLst>
                                </p:cTn>
                              </p:par>
                              <p:par>
                                <p:cTn id="22" presetID="10" presetClass="entr" presetSubtype="0" fill="hold" nodeType="withEffect">
                                  <p:stCondLst>
                                    <p:cond delay="0"/>
                                  </p:stCondLst>
                                  <p:childTnLst>
                                    <p:set>
                                      <p:cBhvr>
                                        <p:cTn id="23" dur="1" fill="hold">
                                          <p:stCondLst>
                                            <p:cond delay="0"/>
                                          </p:stCondLst>
                                        </p:cTn>
                                        <p:tgtEl>
                                          <p:spTgt spid="17420"/>
                                        </p:tgtEl>
                                        <p:attrNameLst>
                                          <p:attrName>style.visibility</p:attrName>
                                        </p:attrNameLst>
                                      </p:cBhvr>
                                      <p:to>
                                        <p:strVal val="visible"/>
                                      </p:to>
                                    </p:set>
                                    <p:animEffect transition="in" filter="fade">
                                      <p:cBhvr>
                                        <p:cTn id="24" dur="500"/>
                                        <p:tgtEl>
                                          <p:spTgt spid="174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418"/>
                                        </p:tgtEl>
                                        <p:attrNameLst>
                                          <p:attrName>style.visibility</p:attrName>
                                        </p:attrNameLst>
                                      </p:cBhvr>
                                      <p:to>
                                        <p:strVal val="visible"/>
                                      </p:to>
                                    </p:set>
                                    <p:animEffect transition="in" filter="fade">
                                      <p:cBhvr>
                                        <p:cTn id="27" dur="500"/>
                                        <p:tgtEl>
                                          <p:spTgt spid="174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24"/>
                                        </p:tgtEl>
                                        <p:attrNameLst>
                                          <p:attrName>style.visibility</p:attrName>
                                        </p:attrNameLst>
                                      </p:cBhvr>
                                      <p:to>
                                        <p:strVal val="visible"/>
                                      </p:to>
                                    </p:set>
                                    <p:animEffect transition="in" filter="fade">
                                      <p:cBhvr>
                                        <p:cTn id="32" dur="500"/>
                                        <p:tgtEl>
                                          <p:spTgt spid="174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2.77556E-17 -3.33333E-6 L 0.11667 -0.08889 " pathEditMode="relative" rAng="0" ptsTypes="AA">
                                      <p:cBhvr>
                                        <p:cTn id="36" dur="1000" fill="hold"/>
                                        <p:tgtEl>
                                          <p:spTgt spid="116"/>
                                        </p:tgtEl>
                                        <p:attrNameLst>
                                          <p:attrName>ppt_x</p:attrName>
                                          <p:attrName>ppt_y</p:attrName>
                                        </p:attrNameLst>
                                      </p:cBhvr>
                                      <p:rCtr x="5833" y="-4444"/>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path" presetSubtype="0" accel="50000" decel="50000" fill="hold" nodeType="clickEffect">
                                  <p:stCondLst>
                                    <p:cond delay="0"/>
                                  </p:stCondLst>
                                  <p:childTnLst>
                                    <p:animMotion origin="layout" path="M 2.77556E-17 -3.33333E-6 L 0.11667 -3.33333E-6 " pathEditMode="relative" rAng="0" ptsTypes="AA">
                                      <p:cBhvr>
                                        <p:cTn id="40" dur="1000" fill="hold"/>
                                        <p:tgtEl>
                                          <p:spTgt spid="115"/>
                                        </p:tgtEl>
                                        <p:attrNameLst>
                                          <p:attrName>ppt_x</p:attrName>
                                          <p:attrName>ppt_y</p:attrName>
                                        </p:attrNameLst>
                                      </p:cBhvr>
                                      <p:rCtr x="5833" y="0"/>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path" presetSubtype="0" accel="50000" decel="50000" fill="hold" nodeType="clickEffect">
                                  <p:stCondLst>
                                    <p:cond delay="0"/>
                                  </p:stCondLst>
                                  <p:childTnLst>
                                    <p:animMotion origin="layout" path="M 0 -3.33333E-6 L 0.16758 -3.33333E-6 " pathEditMode="relative" rAng="0" ptsTypes="AA">
                                      <p:cBhvr>
                                        <p:cTn id="44" dur="1000" fill="hold"/>
                                        <p:tgtEl>
                                          <p:spTgt spid="129"/>
                                        </p:tgtEl>
                                        <p:attrNameLst>
                                          <p:attrName>ppt_x</p:attrName>
                                          <p:attrName>ppt_y</p:attrName>
                                        </p:attrNameLst>
                                      </p:cBhvr>
                                      <p:rCtr x="8372" y="0"/>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522"/>
                                        </p:tgtEl>
                                        <p:attrNameLst>
                                          <p:attrName>style.visibility</p:attrName>
                                        </p:attrNameLst>
                                      </p:cBhvr>
                                      <p:to>
                                        <p:strVal val="visible"/>
                                      </p:to>
                                    </p:set>
                                    <p:animEffect transition="in" filter="fade">
                                      <p:cBhvr>
                                        <p:cTn id="49" dur="500"/>
                                        <p:tgtEl>
                                          <p:spTgt spid="14522"/>
                                        </p:tgtEl>
                                      </p:cBhvr>
                                    </p:animEffect>
                                  </p:childTnLst>
                                </p:cTn>
                              </p:par>
                              <p:par>
                                <p:cTn id="50" presetID="10"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88"/>
                                        </p:tgtEl>
                                        <p:attrNameLst>
                                          <p:attrName>style.visibility</p:attrName>
                                        </p:attrNameLst>
                                      </p:cBhvr>
                                      <p:to>
                                        <p:strVal val="visible"/>
                                      </p:to>
                                    </p:set>
                                    <p:animEffect transition="in" filter="fade">
                                      <p:cBhvr>
                                        <p:cTn id="55" dur="500"/>
                                        <p:tgtEl>
                                          <p:spTgt spid="18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4339">
                                            <p:txEl>
                                              <p:pRg st="2" end="2"/>
                                            </p:txEl>
                                          </p:spTgt>
                                        </p:tgtEl>
                                        <p:attrNameLst>
                                          <p:attrName>style.visibility</p:attrName>
                                        </p:attrNameLst>
                                      </p:cBhvr>
                                      <p:to>
                                        <p:strVal val="visible"/>
                                      </p:to>
                                    </p:set>
                                    <p:animEffect transition="in" filter="fade">
                                      <p:cBhvr>
                                        <p:cTn id="60" dur="500"/>
                                        <p:tgtEl>
                                          <p:spTgt spid="14339">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0"/>
                                        </p:tgtEl>
                                        <p:attrNameLst>
                                          <p:attrName>style.visibility</p:attrName>
                                        </p:attrNameLst>
                                      </p:cBhvr>
                                      <p:to>
                                        <p:strVal val="visible"/>
                                      </p:to>
                                    </p:set>
                                    <p:animEffect transition="in" filter="fade">
                                      <p:cBhvr>
                                        <p:cTn id="65"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p:bldP spid="17418" grpId="0"/>
      <p:bldP spid="17424" grpId="0"/>
      <p:bldP spid="14522" grpId="0"/>
      <p:bldP spid="188" grpId="0"/>
      <p:bldP spid="1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52650" y="365127"/>
            <a:ext cx="7886700" cy="1325563"/>
          </a:xfrm>
        </p:spPr>
        <p:txBody>
          <a:bodyPr/>
          <a:lstStyle/>
          <a:p>
            <a:r>
              <a:rPr lang="en-US" dirty="0"/>
              <a:t>DNA origami</a:t>
            </a:r>
          </a:p>
        </p:txBody>
      </p:sp>
      <p:sp>
        <p:nvSpPr>
          <p:cNvPr id="6" name="Rectangle 5"/>
          <p:cNvSpPr/>
          <p:nvPr/>
        </p:nvSpPr>
        <p:spPr>
          <a:xfrm>
            <a:off x="5906651" y="672691"/>
            <a:ext cx="4621650" cy="830997"/>
          </a:xfrm>
          <a:prstGeom prst="rect">
            <a:avLst/>
          </a:prstGeom>
        </p:spPr>
        <p:txBody>
          <a:bodyPr wrap="none">
            <a:spAutoFit/>
          </a:bodyPr>
          <a:lstStyle/>
          <a:p>
            <a:r>
              <a:rPr lang="en-US" sz="1600" dirty="0"/>
              <a:t>Paul </a:t>
            </a:r>
            <a:r>
              <a:rPr lang="en-US" sz="1600" dirty="0" err="1"/>
              <a:t>Rothemund</a:t>
            </a:r>
            <a:endParaRPr lang="en-US" sz="1600" dirty="0"/>
          </a:p>
          <a:p>
            <a:r>
              <a:rPr lang="en-US" sz="1600" i="1" dirty="0"/>
              <a:t>Folding DNA to create </a:t>
            </a:r>
            <a:r>
              <a:rPr lang="en-US" sz="1600" i="1" dirty="0" err="1"/>
              <a:t>nanoscale</a:t>
            </a:r>
            <a:r>
              <a:rPr lang="en-US" sz="1600" i="1" dirty="0"/>
              <a:t> shapes and patterns</a:t>
            </a:r>
          </a:p>
          <a:p>
            <a:r>
              <a:rPr lang="en-US" sz="1600" u="sng" dirty="0"/>
              <a:t>Nature</a:t>
            </a:r>
            <a:r>
              <a:rPr lang="en-US" sz="1600" dirty="0"/>
              <a:t> 2006</a:t>
            </a:r>
          </a:p>
        </p:txBody>
      </p:sp>
      <p:sp>
        <p:nvSpPr>
          <p:cNvPr id="8" name="Rectangle 7"/>
          <p:cNvSpPr/>
          <p:nvPr/>
        </p:nvSpPr>
        <p:spPr>
          <a:xfrm>
            <a:off x="9130141" y="3029827"/>
            <a:ext cx="1398160" cy="461665"/>
          </a:xfrm>
          <a:prstGeom prst="rect">
            <a:avLst/>
          </a:prstGeom>
        </p:spPr>
        <p:txBody>
          <a:bodyPr wrap="square">
            <a:spAutoFit/>
          </a:bodyPr>
          <a:lstStyle/>
          <a:p>
            <a:r>
              <a:rPr lang="en-US" sz="1200" dirty="0"/>
              <a:t>Atomic force microscope images</a:t>
            </a:r>
          </a:p>
        </p:txBody>
      </p:sp>
      <p:sp>
        <p:nvSpPr>
          <p:cNvPr id="9" name="Right Brace 8"/>
          <p:cNvSpPr/>
          <p:nvPr/>
        </p:nvSpPr>
        <p:spPr>
          <a:xfrm>
            <a:off x="9180451" y="4074886"/>
            <a:ext cx="183515" cy="849086"/>
          </a:xfrm>
          <a:prstGeom prst="rightBrace">
            <a:avLst>
              <a:gd name="adj1" fmla="val 40948"/>
              <a:gd name="adj2" fmla="val 4930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9417960" y="4288642"/>
            <a:ext cx="1276597" cy="369332"/>
          </a:xfrm>
          <a:prstGeom prst="rect">
            <a:avLst/>
          </a:prstGeom>
          <a:noFill/>
        </p:spPr>
        <p:txBody>
          <a:bodyPr wrap="square" rtlCol="0">
            <a:spAutoFit/>
          </a:bodyPr>
          <a:lstStyle/>
          <a:p>
            <a:r>
              <a:rPr lang="en-US" dirty="0"/>
              <a:t>100 nm</a:t>
            </a:r>
          </a:p>
        </p:txBody>
      </p:sp>
      <p:pic>
        <p:nvPicPr>
          <p:cNvPr id="11" name="Picture 10"/>
          <p:cNvPicPr>
            <a:picLocks noChangeAspect="1"/>
          </p:cNvPicPr>
          <p:nvPr/>
        </p:nvPicPr>
        <p:blipFill>
          <a:blip r:embed="rId2"/>
          <a:stretch>
            <a:fillRect/>
          </a:stretch>
        </p:blipFill>
        <p:spPr>
          <a:xfrm>
            <a:off x="2014425" y="1748102"/>
            <a:ext cx="7115717" cy="4602769"/>
          </a:xfrm>
          <a:prstGeom prst="rect">
            <a:avLst/>
          </a:prstGeom>
        </p:spPr>
      </p:pic>
      <p:sp>
        <p:nvSpPr>
          <p:cNvPr id="2" name="Slide Number Placeholder 1">
            <a:extLst>
              <a:ext uri="{FF2B5EF4-FFF2-40B4-BE49-F238E27FC236}">
                <a16:creationId xmlns:a16="http://schemas.microsoft.com/office/drawing/2014/main" id="{27AF1D1D-40BB-4ABB-BE21-0C37D09D8C0D}"/>
              </a:ext>
            </a:extLst>
          </p:cNvPr>
          <p:cNvSpPr>
            <a:spLocks noGrp="1"/>
          </p:cNvSpPr>
          <p:nvPr>
            <p:ph type="sldNum" sz="quarter" idx="12"/>
          </p:nvPr>
        </p:nvSpPr>
        <p:spPr/>
        <p:txBody>
          <a:bodyPr/>
          <a:lstStyle/>
          <a:p>
            <a:fld id="{DDDDC0DD-A20C-43E8-BBF5-AC705073E80B}" type="slidenum">
              <a:rPr lang="en-US" smtClean="0"/>
              <a:t>6</a:t>
            </a:fld>
            <a:endParaRPr lang="en-US"/>
          </a:p>
        </p:txBody>
      </p:sp>
    </p:spTree>
    <p:extLst>
      <p:ext uri="{BB962C8B-B14F-4D97-AF65-F5344CB8AC3E}">
        <p14:creationId xmlns:p14="http://schemas.microsoft.com/office/powerpoint/2010/main" val="3747949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7714A-D79E-4195-91FE-0683AE025FF8}"/>
              </a:ext>
            </a:extLst>
          </p:cNvPr>
          <p:cNvSpPr>
            <a:spLocks noGrp="1"/>
          </p:cNvSpPr>
          <p:nvPr>
            <p:ph type="title"/>
          </p:nvPr>
        </p:nvSpPr>
        <p:spPr>
          <a:xfrm>
            <a:off x="838200" y="225425"/>
            <a:ext cx="10515600" cy="1325563"/>
          </a:xfrm>
        </p:spPr>
        <p:txBody>
          <a:bodyPr/>
          <a:lstStyle/>
          <a:p>
            <a:r>
              <a:rPr lang="en-US" dirty="0"/>
              <a:t>The discrete </a:t>
            </a:r>
            <a:r>
              <a:rPr lang="en-US" dirty="0" err="1"/>
              <a:t>Sierpinkski</a:t>
            </a:r>
            <a:r>
              <a:rPr lang="en-US" dirty="0"/>
              <a:t> triangle cannot be strictly self-assembled</a:t>
            </a:r>
          </a:p>
        </p:txBody>
      </p:sp>
      <p:sp>
        <p:nvSpPr>
          <p:cNvPr id="4" name="Slide Number Placeholder 3">
            <a:extLst>
              <a:ext uri="{FF2B5EF4-FFF2-40B4-BE49-F238E27FC236}">
                <a16:creationId xmlns:a16="http://schemas.microsoft.com/office/drawing/2014/main" id="{93562D04-C572-4AAA-9701-9E8B8514ABAC}"/>
              </a:ext>
            </a:extLst>
          </p:cNvPr>
          <p:cNvSpPr>
            <a:spLocks noGrp="1"/>
          </p:cNvSpPr>
          <p:nvPr>
            <p:ph type="sldNum" sz="quarter" idx="12"/>
          </p:nvPr>
        </p:nvSpPr>
        <p:spPr/>
        <p:txBody>
          <a:bodyPr/>
          <a:lstStyle/>
          <a:p>
            <a:fld id="{DDDDC0DD-A20C-43E8-BBF5-AC705073E80B}" type="slidenum">
              <a:rPr lang="en-US" smtClean="0"/>
              <a:t>60</a:t>
            </a:fld>
            <a:endParaRPr lang="en-US"/>
          </a:p>
        </p:txBody>
      </p:sp>
      <p:sp>
        <p:nvSpPr>
          <p:cNvPr id="7" name="Rectangle 6">
            <a:extLst>
              <a:ext uri="{FF2B5EF4-FFF2-40B4-BE49-F238E27FC236}">
                <a16:creationId xmlns:a16="http://schemas.microsoft.com/office/drawing/2014/main" id="{A3614321-39B1-4AE1-99E8-176EA0858CE0}"/>
              </a:ext>
            </a:extLst>
          </p:cNvPr>
          <p:cNvSpPr/>
          <p:nvPr/>
        </p:nvSpPr>
        <p:spPr>
          <a:xfrm>
            <a:off x="1064896"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 name="Rectangle 7">
            <a:extLst>
              <a:ext uri="{FF2B5EF4-FFF2-40B4-BE49-F238E27FC236}">
                <a16:creationId xmlns:a16="http://schemas.microsoft.com/office/drawing/2014/main" id="{6BB607BF-E4B5-4F18-B22A-0DFFDAD96231}"/>
              </a:ext>
            </a:extLst>
          </p:cNvPr>
          <p:cNvSpPr/>
          <p:nvPr/>
        </p:nvSpPr>
        <p:spPr>
          <a:xfrm>
            <a:off x="1064896"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 name="Rectangle 8">
            <a:extLst>
              <a:ext uri="{FF2B5EF4-FFF2-40B4-BE49-F238E27FC236}">
                <a16:creationId xmlns:a16="http://schemas.microsoft.com/office/drawing/2014/main" id="{7D166EA9-4805-42E6-90FC-622F9698DF93}"/>
              </a:ext>
            </a:extLst>
          </p:cNvPr>
          <p:cNvSpPr/>
          <p:nvPr/>
        </p:nvSpPr>
        <p:spPr>
          <a:xfrm>
            <a:off x="133404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 name="Rectangle 9">
            <a:extLst>
              <a:ext uri="{FF2B5EF4-FFF2-40B4-BE49-F238E27FC236}">
                <a16:creationId xmlns:a16="http://schemas.microsoft.com/office/drawing/2014/main" id="{17566B61-C492-4958-81E1-AAD8E60EABEA}"/>
              </a:ext>
            </a:extLst>
          </p:cNvPr>
          <p:cNvSpPr/>
          <p:nvPr/>
        </p:nvSpPr>
        <p:spPr>
          <a:xfrm>
            <a:off x="160318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 name="Rectangle 10">
            <a:extLst>
              <a:ext uri="{FF2B5EF4-FFF2-40B4-BE49-F238E27FC236}">
                <a16:creationId xmlns:a16="http://schemas.microsoft.com/office/drawing/2014/main" id="{C9643711-D190-4699-B680-83DFB96655E0}"/>
              </a:ext>
            </a:extLst>
          </p:cNvPr>
          <p:cNvSpPr/>
          <p:nvPr/>
        </p:nvSpPr>
        <p:spPr>
          <a:xfrm>
            <a:off x="1603187"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 name="Rectangle 11">
            <a:extLst>
              <a:ext uri="{FF2B5EF4-FFF2-40B4-BE49-F238E27FC236}">
                <a16:creationId xmlns:a16="http://schemas.microsoft.com/office/drawing/2014/main" id="{1C6D9094-A5B0-4861-B6C3-34F3CA010E88}"/>
              </a:ext>
            </a:extLst>
          </p:cNvPr>
          <p:cNvSpPr/>
          <p:nvPr/>
        </p:nvSpPr>
        <p:spPr>
          <a:xfrm>
            <a:off x="1872333"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 name="Rectangle 12">
            <a:extLst>
              <a:ext uri="{FF2B5EF4-FFF2-40B4-BE49-F238E27FC236}">
                <a16:creationId xmlns:a16="http://schemas.microsoft.com/office/drawing/2014/main" id="{CC058731-D933-4A6D-8A17-8115DEBD9A55}"/>
              </a:ext>
            </a:extLst>
          </p:cNvPr>
          <p:cNvSpPr/>
          <p:nvPr/>
        </p:nvSpPr>
        <p:spPr>
          <a:xfrm>
            <a:off x="1064896"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 name="Rectangle 13">
            <a:extLst>
              <a:ext uri="{FF2B5EF4-FFF2-40B4-BE49-F238E27FC236}">
                <a16:creationId xmlns:a16="http://schemas.microsoft.com/office/drawing/2014/main" id="{ECD823C5-5CC2-43C5-B4B6-3EE1AF5243AD}"/>
              </a:ext>
            </a:extLst>
          </p:cNvPr>
          <p:cNvSpPr/>
          <p:nvPr/>
        </p:nvSpPr>
        <p:spPr>
          <a:xfrm>
            <a:off x="1064896"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 name="Rectangle 14">
            <a:extLst>
              <a:ext uri="{FF2B5EF4-FFF2-40B4-BE49-F238E27FC236}">
                <a16:creationId xmlns:a16="http://schemas.microsoft.com/office/drawing/2014/main" id="{62532817-DAA7-46BE-9C13-C84C667360B1}"/>
              </a:ext>
            </a:extLst>
          </p:cNvPr>
          <p:cNvSpPr/>
          <p:nvPr/>
        </p:nvSpPr>
        <p:spPr>
          <a:xfrm>
            <a:off x="1334042"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 name="Rectangle 15">
            <a:extLst>
              <a:ext uri="{FF2B5EF4-FFF2-40B4-BE49-F238E27FC236}">
                <a16:creationId xmlns:a16="http://schemas.microsoft.com/office/drawing/2014/main" id="{D23F88C0-E2AD-4BC0-8482-1E6E8D7305D3}"/>
              </a:ext>
            </a:extLst>
          </p:cNvPr>
          <p:cNvSpPr/>
          <p:nvPr/>
        </p:nvSpPr>
        <p:spPr>
          <a:xfrm>
            <a:off x="214147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 name="Rectangle 16">
            <a:extLst>
              <a:ext uri="{FF2B5EF4-FFF2-40B4-BE49-F238E27FC236}">
                <a16:creationId xmlns:a16="http://schemas.microsoft.com/office/drawing/2014/main" id="{D618A59E-A8AE-4D8F-95CF-5CC444C1B0C0}"/>
              </a:ext>
            </a:extLst>
          </p:cNvPr>
          <p:cNvSpPr/>
          <p:nvPr/>
        </p:nvSpPr>
        <p:spPr>
          <a:xfrm>
            <a:off x="2141479"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8" name="Rectangle 17">
            <a:extLst>
              <a:ext uri="{FF2B5EF4-FFF2-40B4-BE49-F238E27FC236}">
                <a16:creationId xmlns:a16="http://schemas.microsoft.com/office/drawing/2014/main" id="{236971DB-9BFB-4E54-B4FF-23B99B22901D}"/>
              </a:ext>
            </a:extLst>
          </p:cNvPr>
          <p:cNvSpPr/>
          <p:nvPr/>
        </p:nvSpPr>
        <p:spPr>
          <a:xfrm>
            <a:off x="241062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9" name="Rectangle 18">
            <a:extLst>
              <a:ext uri="{FF2B5EF4-FFF2-40B4-BE49-F238E27FC236}">
                <a16:creationId xmlns:a16="http://schemas.microsoft.com/office/drawing/2014/main" id="{05BA905F-B93A-4AF5-A6CF-9DED09BD7006}"/>
              </a:ext>
            </a:extLst>
          </p:cNvPr>
          <p:cNvSpPr/>
          <p:nvPr/>
        </p:nvSpPr>
        <p:spPr>
          <a:xfrm>
            <a:off x="267977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0" name="Rectangle 19">
            <a:extLst>
              <a:ext uri="{FF2B5EF4-FFF2-40B4-BE49-F238E27FC236}">
                <a16:creationId xmlns:a16="http://schemas.microsoft.com/office/drawing/2014/main" id="{6FDD2573-117E-4895-B9A0-3481B566247D}"/>
              </a:ext>
            </a:extLst>
          </p:cNvPr>
          <p:cNvSpPr/>
          <p:nvPr/>
        </p:nvSpPr>
        <p:spPr>
          <a:xfrm>
            <a:off x="2679770"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1" name="Rectangle 20">
            <a:extLst>
              <a:ext uri="{FF2B5EF4-FFF2-40B4-BE49-F238E27FC236}">
                <a16:creationId xmlns:a16="http://schemas.microsoft.com/office/drawing/2014/main" id="{6FC146EA-BAC6-4273-B6CB-41F3062F1B51}"/>
              </a:ext>
            </a:extLst>
          </p:cNvPr>
          <p:cNvSpPr/>
          <p:nvPr/>
        </p:nvSpPr>
        <p:spPr>
          <a:xfrm>
            <a:off x="294891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2" name="Rectangle 21">
            <a:extLst>
              <a:ext uri="{FF2B5EF4-FFF2-40B4-BE49-F238E27FC236}">
                <a16:creationId xmlns:a16="http://schemas.microsoft.com/office/drawing/2014/main" id="{66D42DC6-424D-4D50-B4FF-6637ACA0A6C3}"/>
              </a:ext>
            </a:extLst>
          </p:cNvPr>
          <p:cNvSpPr/>
          <p:nvPr/>
        </p:nvSpPr>
        <p:spPr>
          <a:xfrm>
            <a:off x="214147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3" name="Rectangle 22">
            <a:extLst>
              <a:ext uri="{FF2B5EF4-FFF2-40B4-BE49-F238E27FC236}">
                <a16:creationId xmlns:a16="http://schemas.microsoft.com/office/drawing/2014/main" id="{91A34D60-82C6-4E6D-8896-529D595C3FDD}"/>
              </a:ext>
            </a:extLst>
          </p:cNvPr>
          <p:cNvSpPr/>
          <p:nvPr/>
        </p:nvSpPr>
        <p:spPr>
          <a:xfrm>
            <a:off x="2141479"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4" name="Rectangle 23">
            <a:extLst>
              <a:ext uri="{FF2B5EF4-FFF2-40B4-BE49-F238E27FC236}">
                <a16:creationId xmlns:a16="http://schemas.microsoft.com/office/drawing/2014/main" id="{55355AA0-9EC2-47B8-8C9D-731287A02A44}"/>
              </a:ext>
            </a:extLst>
          </p:cNvPr>
          <p:cNvSpPr/>
          <p:nvPr/>
        </p:nvSpPr>
        <p:spPr>
          <a:xfrm>
            <a:off x="241062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5" name="Rectangle 24">
            <a:extLst>
              <a:ext uri="{FF2B5EF4-FFF2-40B4-BE49-F238E27FC236}">
                <a16:creationId xmlns:a16="http://schemas.microsoft.com/office/drawing/2014/main" id="{C8E38DCE-E813-4035-BE84-8319C7890CEC}"/>
              </a:ext>
            </a:extLst>
          </p:cNvPr>
          <p:cNvSpPr/>
          <p:nvPr/>
        </p:nvSpPr>
        <p:spPr>
          <a:xfrm>
            <a:off x="1064896"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6" name="Rectangle 25">
            <a:extLst>
              <a:ext uri="{FF2B5EF4-FFF2-40B4-BE49-F238E27FC236}">
                <a16:creationId xmlns:a16="http://schemas.microsoft.com/office/drawing/2014/main" id="{E926D4E9-6C60-4A78-90EE-1F57C5DC7F28}"/>
              </a:ext>
            </a:extLst>
          </p:cNvPr>
          <p:cNvSpPr/>
          <p:nvPr/>
        </p:nvSpPr>
        <p:spPr>
          <a:xfrm>
            <a:off x="1064896"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7" name="Rectangle 26">
            <a:extLst>
              <a:ext uri="{FF2B5EF4-FFF2-40B4-BE49-F238E27FC236}">
                <a16:creationId xmlns:a16="http://schemas.microsoft.com/office/drawing/2014/main" id="{68F1AD68-1A8E-4CD1-A6AE-8D0E8E270695}"/>
              </a:ext>
            </a:extLst>
          </p:cNvPr>
          <p:cNvSpPr/>
          <p:nvPr/>
        </p:nvSpPr>
        <p:spPr>
          <a:xfrm>
            <a:off x="133404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8" name="Rectangle 27">
            <a:extLst>
              <a:ext uri="{FF2B5EF4-FFF2-40B4-BE49-F238E27FC236}">
                <a16:creationId xmlns:a16="http://schemas.microsoft.com/office/drawing/2014/main" id="{1FA4C363-F324-486E-AD03-E5092F3A14AB}"/>
              </a:ext>
            </a:extLst>
          </p:cNvPr>
          <p:cNvSpPr/>
          <p:nvPr/>
        </p:nvSpPr>
        <p:spPr>
          <a:xfrm>
            <a:off x="160318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29" name="Rectangle 28">
            <a:extLst>
              <a:ext uri="{FF2B5EF4-FFF2-40B4-BE49-F238E27FC236}">
                <a16:creationId xmlns:a16="http://schemas.microsoft.com/office/drawing/2014/main" id="{37FAFE27-E714-4F30-8AC7-2F1BE93159FB}"/>
              </a:ext>
            </a:extLst>
          </p:cNvPr>
          <p:cNvSpPr/>
          <p:nvPr/>
        </p:nvSpPr>
        <p:spPr>
          <a:xfrm>
            <a:off x="1603187"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0" name="Rectangle 29">
            <a:extLst>
              <a:ext uri="{FF2B5EF4-FFF2-40B4-BE49-F238E27FC236}">
                <a16:creationId xmlns:a16="http://schemas.microsoft.com/office/drawing/2014/main" id="{2801FA94-2556-4CF1-A313-41CBF673F365}"/>
              </a:ext>
            </a:extLst>
          </p:cNvPr>
          <p:cNvSpPr/>
          <p:nvPr/>
        </p:nvSpPr>
        <p:spPr>
          <a:xfrm>
            <a:off x="1872333"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1" name="Rectangle 30">
            <a:extLst>
              <a:ext uri="{FF2B5EF4-FFF2-40B4-BE49-F238E27FC236}">
                <a16:creationId xmlns:a16="http://schemas.microsoft.com/office/drawing/2014/main" id="{3349401E-EDB4-4470-98A2-FFB833734704}"/>
              </a:ext>
            </a:extLst>
          </p:cNvPr>
          <p:cNvSpPr/>
          <p:nvPr/>
        </p:nvSpPr>
        <p:spPr>
          <a:xfrm>
            <a:off x="1064896"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2" name="Rectangle 31">
            <a:extLst>
              <a:ext uri="{FF2B5EF4-FFF2-40B4-BE49-F238E27FC236}">
                <a16:creationId xmlns:a16="http://schemas.microsoft.com/office/drawing/2014/main" id="{B73C1BBB-3348-44B3-85F6-01F9403BC6D7}"/>
              </a:ext>
            </a:extLst>
          </p:cNvPr>
          <p:cNvSpPr/>
          <p:nvPr/>
        </p:nvSpPr>
        <p:spPr>
          <a:xfrm>
            <a:off x="1064896"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3" name="Rectangle 32">
            <a:extLst>
              <a:ext uri="{FF2B5EF4-FFF2-40B4-BE49-F238E27FC236}">
                <a16:creationId xmlns:a16="http://schemas.microsoft.com/office/drawing/2014/main" id="{22B3C90E-508C-4578-A4AE-B0263F2D8591}"/>
              </a:ext>
            </a:extLst>
          </p:cNvPr>
          <p:cNvSpPr/>
          <p:nvPr/>
        </p:nvSpPr>
        <p:spPr>
          <a:xfrm>
            <a:off x="1334042"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5" name="Rectangle 34">
            <a:extLst>
              <a:ext uri="{FF2B5EF4-FFF2-40B4-BE49-F238E27FC236}">
                <a16:creationId xmlns:a16="http://schemas.microsoft.com/office/drawing/2014/main" id="{CC841B94-8DC7-40C0-AFD6-F25A067204F5}"/>
              </a:ext>
            </a:extLst>
          </p:cNvPr>
          <p:cNvSpPr/>
          <p:nvPr/>
        </p:nvSpPr>
        <p:spPr>
          <a:xfrm>
            <a:off x="1064896"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6" name="Rectangle 35">
            <a:extLst>
              <a:ext uri="{FF2B5EF4-FFF2-40B4-BE49-F238E27FC236}">
                <a16:creationId xmlns:a16="http://schemas.microsoft.com/office/drawing/2014/main" id="{53B6EC09-BE7C-432F-8B06-C9245EB87816}"/>
              </a:ext>
            </a:extLst>
          </p:cNvPr>
          <p:cNvSpPr/>
          <p:nvPr/>
        </p:nvSpPr>
        <p:spPr>
          <a:xfrm>
            <a:off x="1064896"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7" name="Rectangle 36">
            <a:extLst>
              <a:ext uri="{FF2B5EF4-FFF2-40B4-BE49-F238E27FC236}">
                <a16:creationId xmlns:a16="http://schemas.microsoft.com/office/drawing/2014/main" id="{9FB35442-0CDC-4F9F-A4F8-098AD51EACDA}"/>
              </a:ext>
            </a:extLst>
          </p:cNvPr>
          <p:cNvSpPr/>
          <p:nvPr/>
        </p:nvSpPr>
        <p:spPr>
          <a:xfrm>
            <a:off x="1334042"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8" name="Rectangle 37">
            <a:extLst>
              <a:ext uri="{FF2B5EF4-FFF2-40B4-BE49-F238E27FC236}">
                <a16:creationId xmlns:a16="http://schemas.microsoft.com/office/drawing/2014/main" id="{5FA66607-F19E-4FE2-B7F3-23C2C8A39AB3}"/>
              </a:ext>
            </a:extLst>
          </p:cNvPr>
          <p:cNvSpPr/>
          <p:nvPr/>
        </p:nvSpPr>
        <p:spPr>
          <a:xfrm>
            <a:off x="1603187"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39" name="Rectangle 38">
            <a:extLst>
              <a:ext uri="{FF2B5EF4-FFF2-40B4-BE49-F238E27FC236}">
                <a16:creationId xmlns:a16="http://schemas.microsoft.com/office/drawing/2014/main" id="{7D035E80-14C1-47A3-97A5-73AD658CF71D}"/>
              </a:ext>
            </a:extLst>
          </p:cNvPr>
          <p:cNvSpPr/>
          <p:nvPr/>
        </p:nvSpPr>
        <p:spPr>
          <a:xfrm>
            <a:off x="1603187"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0" name="Rectangle 39">
            <a:extLst>
              <a:ext uri="{FF2B5EF4-FFF2-40B4-BE49-F238E27FC236}">
                <a16:creationId xmlns:a16="http://schemas.microsoft.com/office/drawing/2014/main" id="{98B3FB31-0167-4A63-ACEF-7E0C43A639BA}"/>
              </a:ext>
            </a:extLst>
          </p:cNvPr>
          <p:cNvSpPr/>
          <p:nvPr/>
        </p:nvSpPr>
        <p:spPr>
          <a:xfrm>
            <a:off x="1872333"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1" name="Rectangle 40">
            <a:extLst>
              <a:ext uri="{FF2B5EF4-FFF2-40B4-BE49-F238E27FC236}">
                <a16:creationId xmlns:a16="http://schemas.microsoft.com/office/drawing/2014/main" id="{F3337FE6-85A1-4AD5-91C5-FF3D9C6F06CA}"/>
              </a:ext>
            </a:extLst>
          </p:cNvPr>
          <p:cNvSpPr/>
          <p:nvPr/>
        </p:nvSpPr>
        <p:spPr>
          <a:xfrm>
            <a:off x="1064896"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2" name="Rectangle 41">
            <a:extLst>
              <a:ext uri="{FF2B5EF4-FFF2-40B4-BE49-F238E27FC236}">
                <a16:creationId xmlns:a16="http://schemas.microsoft.com/office/drawing/2014/main" id="{0D0F0B44-E0B5-40FD-90B8-6E2E677358C1}"/>
              </a:ext>
            </a:extLst>
          </p:cNvPr>
          <p:cNvSpPr/>
          <p:nvPr/>
        </p:nvSpPr>
        <p:spPr>
          <a:xfrm>
            <a:off x="1064896"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3" name="Rectangle 42">
            <a:extLst>
              <a:ext uri="{FF2B5EF4-FFF2-40B4-BE49-F238E27FC236}">
                <a16:creationId xmlns:a16="http://schemas.microsoft.com/office/drawing/2014/main" id="{404AF42D-AD88-4C61-9D85-A7355E05F520}"/>
              </a:ext>
            </a:extLst>
          </p:cNvPr>
          <p:cNvSpPr/>
          <p:nvPr/>
        </p:nvSpPr>
        <p:spPr>
          <a:xfrm>
            <a:off x="1334042"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4" name="Rectangle 43">
            <a:extLst>
              <a:ext uri="{FF2B5EF4-FFF2-40B4-BE49-F238E27FC236}">
                <a16:creationId xmlns:a16="http://schemas.microsoft.com/office/drawing/2014/main" id="{A3788863-F3E9-47A8-9792-AC6CB054FF32}"/>
              </a:ext>
            </a:extLst>
          </p:cNvPr>
          <p:cNvSpPr/>
          <p:nvPr/>
        </p:nvSpPr>
        <p:spPr>
          <a:xfrm>
            <a:off x="2141479"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5" name="Rectangle 44">
            <a:extLst>
              <a:ext uri="{FF2B5EF4-FFF2-40B4-BE49-F238E27FC236}">
                <a16:creationId xmlns:a16="http://schemas.microsoft.com/office/drawing/2014/main" id="{7DE98EA8-5C90-49FA-9828-D2086DFAE75C}"/>
              </a:ext>
            </a:extLst>
          </p:cNvPr>
          <p:cNvSpPr/>
          <p:nvPr/>
        </p:nvSpPr>
        <p:spPr>
          <a:xfrm>
            <a:off x="2141479"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6" name="Rectangle 45">
            <a:extLst>
              <a:ext uri="{FF2B5EF4-FFF2-40B4-BE49-F238E27FC236}">
                <a16:creationId xmlns:a16="http://schemas.microsoft.com/office/drawing/2014/main" id="{D9D8AB65-3233-4F97-A692-0ADBB7CB8B00}"/>
              </a:ext>
            </a:extLst>
          </p:cNvPr>
          <p:cNvSpPr/>
          <p:nvPr/>
        </p:nvSpPr>
        <p:spPr>
          <a:xfrm>
            <a:off x="2410624"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7" name="Rectangle 46">
            <a:extLst>
              <a:ext uri="{FF2B5EF4-FFF2-40B4-BE49-F238E27FC236}">
                <a16:creationId xmlns:a16="http://schemas.microsoft.com/office/drawing/2014/main" id="{1B0CF403-0518-4FA9-82DA-18EF7CAD1718}"/>
              </a:ext>
            </a:extLst>
          </p:cNvPr>
          <p:cNvSpPr/>
          <p:nvPr/>
        </p:nvSpPr>
        <p:spPr>
          <a:xfrm>
            <a:off x="2679770"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8" name="Rectangle 47">
            <a:extLst>
              <a:ext uri="{FF2B5EF4-FFF2-40B4-BE49-F238E27FC236}">
                <a16:creationId xmlns:a16="http://schemas.microsoft.com/office/drawing/2014/main" id="{3071F5CB-C829-474C-BB4A-822F64097226}"/>
              </a:ext>
            </a:extLst>
          </p:cNvPr>
          <p:cNvSpPr/>
          <p:nvPr/>
        </p:nvSpPr>
        <p:spPr>
          <a:xfrm>
            <a:off x="2679770"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49" name="Rectangle 48">
            <a:extLst>
              <a:ext uri="{FF2B5EF4-FFF2-40B4-BE49-F238E27FC236}">
                <a16:creationId xmlns:a16="http://schemas.microsoft.com/office/drawing/2014/main" id="{3F17EAF6-039B-49AB-AF1B-9AE1AEBEF232}"/>
              </a:ext>
            </a:extLst>
          </p:cNvPr>
          <p:cNvSpPr/>
          <p:nvPr/>
        </p:nvSpPr>
        <p:spPr>
          <a:xfrm>
            <a:off x="2948915"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0" name="Rectangle 49">
            <a:extLst>
              <a:ext uri="{FF2B5EF4-FFF2-40B4-BE49-F238E27FC236}">
                <a16:creationId xmlns:a16="http://schemas.microsoft.com/office/drawing/2014/main" id="{E528F02C-B778-4285-ACEE-C38F8F7E08E1}"/>
              </a:ext>
            </a:extLst>
          </p:cNvPr>
          <p:cNvSpPr/>
          <p:nvPr/>
        </p:nvSpPr>
        <p:spPr>
          <a:xfrm>
            <a:off x="2141479"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1" name="Rectangle 50">
            <a:extLst>
              <a:ext uri="{FF2B5EF4-FFF2-40B4-BE49-F238E27FC236}">
                <a16:creationId xmlns:a16="http://schemas.microsoft.com/office/drawing/2014/main" id="{1FD8D343-4747-45BB-B508-A1722A810830}"/>
              </a:ext>
            </a:extLst>
          </p:cNvPr>
          <p:cNvSpPr/>
          <p:nvPr/>
        </p:nvSpPr>
        <p:spPr>
          <a:xfrm>
            <a:off x="2141479"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2" name="Rectangle 51">
            <a:extLst>
              <a:ext uri="{FF2B5EF4-FFF2-40B4-BE49-F238E27FC236}">
                <a16:creationId xmlns:a16="http://schemas.microsoft.com/office/drawing/2014/main" id="{A8B1DB36-6A77-47DE-B4C5-9CF149E04E58}"/>
              </a:ext>
            </a:extLst>
          </p:cNvPr>
          <p:cNvSpPr/>
          <p:nvPr/>
        </p:nvSpPr>
        <p:spPr>
          <a:xfrm>
            <a:off x="2410624"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3" name="Rectangle 52">
            <a:extLst>
              <a:ext uri="{FF2B5EF4-FFF2-40B4-BE49-F238E27FC236}">
                <a16:creationId xmlns:a16="http://schemas.microsoft.com/office/drawing/2014/main" id="{2DB9E6F8-4E99-4574-A353-39132FC93A30}"/>
              </a:ext>
            </a:extLst>
          </p:cNvPr>
          <p:cNvSpPr/>
          <p:nvPr/>
        </p:nvSpPr>
        <p:spPr>
          <a:xfrm>
            <a:off x="1064896"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4" name="Rectangle 53">
            <a:extLst>
              <a:ext uri="{FF2B5EF4-FFF2-40B4-BE49-F238E27FC236}">
                <a16:creationId xmlns:a16="http://schemas.microsoft.com/office/drawing/2014/main" id="{CF4716F6-C5B5-4E7E-AE03-52B7E0E13798}"/>
              </a:ext>
            </a:extLst>
          </p:cNvPr>
          <p:cNvSpPr/>
          <p:nvPr/>
        </p:nvSpPr>
        <p:spPr>
          <a:xfrm>
            <a:off x="1064896"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5" name="Rectangle 54">
            <a:extLst>
              <a:ext uri="{FF2B5EF4-FFF2-40B4-BE49-F238E27FC236}">
                <a16:creationId xmlns:a16="http://schemas.microsoft.com/office/drawing/2014/main" id="{8CA229F5-5BFF-4DC5-AF42-4821FE0942A6}"/>
              </a:ext>
            </a:extLst>
          </p:cNvPr>
          <p:cNvSpPr/>
          <p:nvPr/>
        </p:nvSpPr>
        <p:spPr>
          <a:xfrm>
            <a:off x="1334042"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6" name="Rectangle 55">
            <a:extLst>
              <a:ext uri="{FF2B5EF4-FFF2-40B4-BE49-F238E27FC236}">
                <a16:creationId xmlns:a16="http://schemas.microsoft.com/office/drawing/2014/main" id="{6EC8CC5B-005D-4AD8-B3A6-72CF79A77BAD}"/>
              </a:ext>
            </a:extLst>
          </p:cNvPr>
          <p:cNvSpPr/>
          <p:nvPr/>
        </p:nvSpPr>
        <p:spPr>
          <a:xfrm>
            <a:off x="1603187"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7" name="Rectangle 56">
            <a:extLst>
              <a:ext uri="{FF2B5EF4-FFF2-40B4-BE49-F238E27FC236}">
                <a16:creationId xmlns:a16="http://schemas.microsoft.com/office/drawing/2014/main" id="{86F51523-A507-4938-9459-84E19CEBA35F}"/>
              </a:ext>
            </a:extLst>
          </p:cNvPr>
          <p:cNvSpPr/>
          <p:nvPr/>
        </p:nvSpPr>
        <p:spPr>
          <a:xfrm>
            <a:off x="1603187"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8" name="Rectangle 57">
            <a:extLst>
              <a:ext uri="{FF2B5EF4-FFF2-40B4-BE49-F238E27FC236}">
                <a16:creationId xmlns:a16="http://schemas.microsoft.com/office/drawing/2014/main" id="{86F390AA-FF36-472F-9721-9F21228143F4}"/>
              </a:ext>
            </a:extLst>
          </p:cNvPr>
          <p:cNvSpPr/>
          <p:nvPr/>
        </p:nvSpPr>
        <p:spPr>
          <a:xfrm>
            <a:off x="1872333"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59" name="Rectangle 58">
            <a:extLst>
              <a:ext uri="{FF2B5EF4-FFF2-40B4-BE49-F238E27FC236}">
                <a16:creationId xmlns:a16="http://schemas.microsoft.com/office/drawing/2014/main" id="{14C8449B-3A88-4A12-948A-548826A34CE8}"/>
              </a:ext>
            </a:extLst>
          </p:cNvPr>
          <p:cNvSpPr/>
          <p:nvPr/>
        </p:nvSpPr>
        <p:spPr>
          <a:xfrm>
            <a:off x="1064896"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0" name="Rectangle 59">
            <a:extLst>
              <a:ext uri="{FF2B5EF4-FFF2-40B4-BE49-F238E27FC236}">
                <a16:creationId xmlns:a16="http://schemas.microsoft.com/office/drawing/2014/main" id="{FAC8A5D3-0DD8-4B6E-9ADE-09108B65D9CA}"/>
              </a:ext>
            </a:extLst>
          </p:cNvPr>
          <p:cNvSpPr/>
          <p:nvPr/>
        </p:nvSpPr>
        <p:spPr>
          <a:xfrm>
            <a:off x="1064896" y="2146296"/>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1" name="Rectangle 60">
            <a:extLst>
              <a:ext uri="{FF2B5EF4-FFF2-40B4-BE49-F238E27FC236}">
                <a16:creationId xmlns:a16="http://schemas.microsoft.com/office/drawing/2014/main" id="{2E958804-6C6B-4D53-8422-8FED8545A7AE}"/>
              </a:ext>
            </a:extLst>
          </p:cNvPr>
          <p:cNvSpPr/>
          <p:nvPr/>
        </p:nvSpPr>
        <p:spPr>
          <a:xfrm>
            <a:off x="1334042"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2" name="Rectangle 61">
            <a:extLst>
              <a:ext uri="{FF2B5EF4-FFF2-40B4-BE49-F238E27FC236}">
                <a16:creationId xmlns:a16="http://schemas.microsoft.com/office/drawing/2014/main" id="{0EA6C6EE-CF85-425A-B785-7597B74EA1D8}"/>
              </a:ext>
            </a:extLst>
          </p:cNvPr>
          <p:cNvSpPr/>
          <p:nvPr/>
        </p:nvSpPr>
        <p:spPr>
          <a:xfrm>
            <a:off x="3218061"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3" name="Rectangle 62">
            <a:extLst>
              <a:ext uri="{FF2B5EF4-FFF2-40B4-BE49-F238E27FC236}">
                <a16:creationId xmlns:a16="http://schemas.microsoft.com/office/drawing/2014/main" id="{2758EC45-AFE7-4ECD-8913-6E22909218AE}"/>
              </a:ext>
            </a:extLst>
          </p:cNvPr>
          <p:cNvSpPr/>
          <p:nvPr/>
        </p:nvSpPr>
        <p:spPr>
          <a:xfrm>
            <a:off x="3218061"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4" name="Rectangle 63">
            <a:extLst>
              <a:ext uri="{FF2B5EF4-FFF2-40B4-BE49-F238E27FC236}">
                <a16:creationId xmlns:a16="http://schemas.microsoft.com/office/drawing/2014/main" id="{725C9DEA-ABED-451E-A097-CA5F756F765E}"/>
              </a:ext>
            </a:extLst>
          </p:cNvPr>
          <p:cNvSpPr/>
          <p:nvPr/>
        </p:nvSpPr>
        <p:spPr>
          <a:xfrm>
            <a:off x="348720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5" name="Rectangle 64">
            <a:extLst>
              <a:ext uri="{FF2B5EF4-FFF2-40B4-BE49-F238E27FC236}">
                <a16:creationId xmlns:a16="http://schemas.microsoft.com/office/drawing/2014/main" id="{7163F2A6-09B0-4B80-87B8-0D03B2ECC0E9}"/>
              </a:ext>
            </a:extLst>
          </p:cNvPr>
          <p:cNvSpPr/>
          <p:nvPr/>
        </p:nvSpPr>
        <p:spPr>
          <a:xfrm>
            <a:off x="375635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6" name="Rectangle 65">
            <a:extLst>
              <a:ext uri="{FF2B5EF4-FFF2-40B4-BE49-F238E27FC236}">
                <a16:creationId xmlns:a16="http://schemas.microsoft.com/office/drawing/2014/main" id="{F5FE5E3C-122A-4C8F-A768-CA350F78532A}"/>
              </a:ext>
            </a:extLst>
          </p:cNvPr>
          <p:cNvSpPr/>
          <p:nvPr/>
        </p:nvSpPr>
        <p:spPr>
          <a:xfrm>
            <a:off x="3756352"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7" name="Rectangle 66">
            <a:extLst>
              <a:ext uri="{FF2B5EF4-FFF2-40B4-BE49-F238E27FC236}">
                <a16:creationId xmlns:a16="http://schemas.microsoft.com/office/drawing/2014/main" id="{8185FEB5-2D27-4CAE-A5F8-B2EAABE1971E}"/>
              </a:ext>
            </a:extLst>
          </p:cNvPr>
          <p:cNvSpPr/>
          <p:nvPr/>
        </p:nvSpPr>
        <p:spPr>
          <a:xfrm>
            <a:off x="4025498"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8" name="Rectangle 67">
            <a:extLst>
              <a:ext uri="{FF2B5EF4-FFF2-40B4-BE49-F238E27FC236}">
                <a16:creationId xmlns:a16="http://schemas.microsoft.com/office/drawing/2014/main" id="{1AB753D3-B497-49BA-9583-8CA30C55EF5E}"/>
              </a:ext>
            </a:extLst>
          </p:cNvPr>
          <p:cNvSpPr/>
          <p:nvPr/>
        </p:nvSpPr>
        <p:spPr>
          <a:xfrm>
            <a:off x="3218061"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69" name="Rectangle 68">
            <a:extLst>
              <a:ext uri="{FF2B5EF4-FFF2-40B4-BE49-F238E27FC236}">
                <a16:creationId xmlns:a16="http://schemas.microsoft.com/office/drawing/2014/main" id="{CEFE3FED-0253-41E2-8DB7-F3504FA28694}"/>
              </a:ext>
            </a:extLst>
          </p:cNvPr>
          <p:cNvSpPr/>
          <p:nvPr/>
        </p:nvSpPr>
        <p:spPr>
          <a:xfrm>
            <a:off x="3218061"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0" name="Rectangle 69">
            <a:extLst>
              <a:ext uri="{FF2B5EF4-FFF2-40B4-BE49-F238E27FC236}">
                <a16:creationId xmlns:a16="http://schemas.microsoft.com/office/drawing/2014/main" id="{3E8875CF-2602-458E-AA9E-0C7F5B098FC9}"/>
              </a:ext>
            </a:extLst>
          </p:cNvPr>
          <p:cNvSpPr/>
          <p:nvPr/>
        </p:nvSpPr>
        <p:spPr>
          <a:xfrm>
            <a:off x="3487207"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1" name="Rectangle 70">
            <a:extLst>
              <a:ext uri="{FF2B5EF4-FFF2-40B4-BE49-F238E27FC236}">
                <a16:creationId xmlns:a16="http://schemas.microsoft.com/office/drawing/2014/main" id="{2276D827-83B6-4FAB-801E-12CABD383D18}"/>
              </a:ext>
            </a:extLst>
          </p:cNvPr>
          <p:cNvSpPr/>
          <p:nvPr/>
        </p:nvSpPr>
        <p:spPr>
          <a:xfrm>
            <a:off x="429464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2" name="Rectangle 71">
            <a:extLst>
              <a:ext uri="{FF2B5EF4-FFF2-40B4-BE49-F238E27FC236}">
                <a16:creationId xmlns:a16="http://schemas.microsoft.com/office/drawing/2014/main" id="{CA47ABE0-8E53-44BB-9EC3-389E1CDB9910}"/>
              </a:ext>
            </a:extLst>
          </p:cNvPr>
          <p:cNvSpPr/>
          <p:nvPr/>
        </p:nvSpPr>
        <p:spPr>
          <a:xfrm>
            <a:off x="4294644"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3" name="Rectangle 72">
            <a:extLst>
              <a:ext uri="{FF2B5EF4-FFF2-40B4-BE49-F238E27FC236}">
                <a16:creationId xmlns:a16="http://schemas.microsoft.com/office/drawing/2014/main" id="{51BA8F90-65DB-4D03-A053-5CEA3555EC7F}"/>
              </a:ext>
            </a:extLst>
          </p:cNvPr>
          <p:cNvSpPr/>
          <p:nvPr/>
        </p:nvSpPr>
        <p:spPr>
          <a:xfrm>
            <a:off x="456378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4" name="Rectangle 73">
            <a:extLst>
              <a:ext uri="{FF2B5EF4-FFF2-40B4-BE49-F238E27FC236}">
                <a16:creationId xmlns:a16="http://schemas.microsoft.com/office/drawing/2014/main" id="{B4B9351E-3170-48E1-B39B-6169AF72477D}"/>
              </a:ext>
            </a:extLst>
          </p:cNvPr>
          <p:cNvSpPr/>
          <p:nvPr/>
        </p:nvSpPr>
        <p:spPr>
          <a:xfrm>
            <a:off x="483293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5" name="Rectangle 74">
            <a:extLst>
              <a:ext uri="{FF2B5EF4-FFF2-40B4-BE49-F238E27FC236}">
                <a16:creationId xmlns:a16="http://schemas.microsoft.com/office/drawing/2014/main" id="{245FCB8B-BA55-44B4-B004-75A0D10C6CFF}"/>
              </a:ext>
            </a:extLst>
          </p:cNvPr>
          <p:cNvSpPr/>
          <p:nvPr/>
        </p:nvSpPr>
        <p:spPr>
          <a:xfrm>
            <a:off x="4832935"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6" name="Rectangle 75">
            <a:extLst>
              <a:ext uri="{FF2B5EF4-FFF2-40B4-BE49-F238E27FC236}">
                <a16:creationId xmlns:a16="http://schemas.microsoft.com/office/drawing/2014/main" id="{1DA49A54-EE2B-4455-9B4F-542F70DA443C}"/>
              </a:ext>
            </a:extLst>
          </p:cNvPr>
          <p:cNvSpPr/>
          <p:nvPr/>
        </p:nvSpPr>
        <p:spPr>
          <a:xfrm>
            <a:off x="510208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7" name="Rectangle 76">
            <a:extLst>
              <a:ext uri="{FF2B5EF4-FFF2-40B4-BE49-F238E27FC236}">
                <a16:creationId xmlns:a16="http://schemas.microsoft.com/office/drawing/2014/main" id="{AB884B24-E5A9-4603-88DF-600B7C9FA070}"/>
              </a:ext>
            </a:extLst>
          </p:cNvPr>
          <p:cNvSpPr/>
          <p:nvPr/>
        </p:nvSpPr>
        <p:spPr>
          <a:xfrm>
            <a:off x="429464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8" name="Rectangle 77">
            <a:extLst>
              <a:ext uri="{FF2B5EF4-FFF2-40B4-BE49-F238E27FC236}">
                <a16:creationId xmlns:a16="http://schemas.microsoft.com/office/drawing/2014/main" id="{23A60579-9F76-43A8-AA1C-65AA557DC2D8}"/>
              </a:ext>
            </a:extLst>
          </p:cNvPr>
          <p:cNvSpPr/>
          <p:nvPr/>
        </p:nvSpPr>
        <p:spPr>
          <a:xfrm>
            <a:off x="4294644"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79" name="Rectangle 78">
            <a:extLst>
              <a:ext uri="{FF2B5EF4-FFF2-40B4-BE49-F238E27FC236}">
                <a16:creationId xmlns:a16="http://schemas.microsoft.com/office/drawing/2014/main" id="{20F01235-8D98-4D34-B6A4-9808ED204A3D}"/>
              </a:ext>
            </a:extLst>
          </p:cNvPr>
          <p:cNvSpPr/>
          <p:nvPr/>
        </p:nvSpPr>
        <p:spPr>
          <a:xfrm>
            <a:off x="456378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0" name="Rectangle 79">
            <a:extLst>
              <a:ext uri="{FF2B5EF4-FFF2-40B4-BE49-F238E27FC236}">
                <a16:creationId xmlns:a16="http://schemas.microsoft.com/office/drawing/2014/main" id="{747DBD6B-22B1-48C3-8601-72559B57466E}"/>
              </a:ext>
            </a:extLst>
          </p:cNvPr>
          <p:cNvSpPr/>
          <p:nvPr/>
        </p:nvSpPr>
        <p:spPr>
          <a:xfrm>
            <a:off x="3218061"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1" name="Rectangle 80">
            <a:extLst>
              <a:ext uri="{FF2B5EF4-FFF2-40B4-BE49-F238E27FC236}">
                <a16:creationId xmlns:a16="http://schemas.microsoft.com/office/drawing/2014/main" id="{8D2F9EA8-BCEC-437F-BB2C-7E0B2FF88BB3}"/>
              </a:ext>
            </a:extLst>
          </p:cNvPr>
          <p:cNvSpPr/>
          <p:nvPr/>
        </p:nvSpPr>
        <p:spPr>
          <a:xfrm>
            <a:off x="3218061"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2" name="Rectangle 81">
            <a:extLst>
              <a:ext uri="{FF2B5EF4-FFF2-40B4-BE49-F238E27FC236}">
                <a16:creationId xmlns:a16="http://schemas.microsoft.com/office/drawing/2014/main" id="{584DA84B-B2DE-4F89-A16D-AF7388FEAFD7}"/>
              </a:ext>
            </a:extLst>
          </p:cNvPr>
          <p:cNvSpPr/>
          <p:nvPr/>
        </p:nvSpPr>
        <p:spPr>
          <a:xfrm>
            <a:off x="348720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3" name="Rectangle 82">
            <a:extLst>
              <a:ext uri="{FF2B5EF4-FFF2-40B4-BE49-F238E27FC236}">
                <a16:creationId xmlns:a16="http://schemas.microsoft.com/office/drawing/2014/main" id="{0E44F728-1DDB-4481-9C77-D522503C2273}"/>
              </a:ext>
            </a:extLst>
          </p:cNvPr>
          <p:cNvSpPr/>
          <p:nvPr/>
        </p:nvSpPr>
        <p:spPr>
          <a:xfrm>
            <a:off x="375635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4" name="Rectangle 83">
            <a:extLst>
              <a:ext uri="{FF2B5EF4-FFF2-40B4-BE49-F238E27FC236}">
                <a16:creationId xmlns:a16="http://schemas.microsoft.com/office/drawing/2014/main" id="{B9D49EC4-C1A1-46C9-A7AD-3327556594E4}"/>
              </a:ext>
            </a:extLst>
          </p:cNvPr>
          <p:cNvSpPr/>
          <p:nvPr/>
        </p:nvSpPr>
        <p:spPr>
          <a:xfrm>
            <a:off x="3756352"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5" name="Rectangle 84">
            <a:extLst>
              <a:ext uri="{FF2B5EF4-FFF2-40B4-BE49-F238E27FC236}">
                <a16:creationId xmlns:a16="http://schemas.microsoft.com/office/drawing/2014/main" id="{EB8FB1C9-8967-4F5A-A6DB-6FB4DBF70C08}"/>
              </a:ext>
            </a:extLst>
          </p:cNvPr>
          <p:cNvSpPr/>
          <p:nvPr/>
        </p:nvSpPr>
        <p:spPr>
          <a:xfrm>
            <a:off x="4025498"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6" name="Rectangle 85">
            <a:extLst>
              <a:ext uri="{FF2B5EF4-FFF2-40B4-BE49-F238E27FC236}">
                <a16:creationId xmlns:a16="http://schemas.microsoft.com/office/drawing/2014/main" id="{D618B22B-8728-422F-BDEE-91A66C641E3D}"/>
              </a:ext>
            </a:extLst>
          </p:cNvPr>
          <p:cNvSpPr/>
          <p:nvPr/>
        </p:nvSpPr>
        <p:spPr>
          <a:xfrm>
            <a:off x="3218061"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7" name="Rectangle 86">
            <a:extLst>
              <a:ext uri="{FF2B5EF4-FFF2-40B4-BE49-F238E27FC236}">
                <a16:creationId xmlns:a16="http://schemas.microsoft.com/office/drawing/2014/main" id="{D2A63844-6C20-42A2-9B28-5E96005C6FE2}"/>
              </a:ext>
            </a:extLst>
          </p:cNvPr>
          <p:cNvSpPr/>
          <p:nvPr/>
        </p:nvSpPr>
        <p:spPr>
          <a:xfrm>
            <a:off x="3218061"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8" name="Rectangle 87">
            <a:extLst>
              <a:ext uri="{FF2B5EF4-FFF2-40B4-BE49-F238E27FC236}">
                <a16:creationId xmlns:a16="http://schemas.microsoft.com/office/drawing/2014/main" id="{FEBEB48F-D30A-4C68-907A-C10F54685221}"/>
              </a:ext>
            </a:extLst>
          </p:cNvPr>
          <p:cNvSpPr/>
          <p:nvPr/>
        </p:nvSpPr>
        <p:spPr>
          <a:xfrm>
            <a:off x="3487207"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89" name="Rectangle: Rounded Corners 88">
            <a:extLst>
              <a:ext uri="{FF2B5EF4-FFF2-40B4-BE49-F238E27FC236}">
                <a16:creationId xmlns:a16="http://schemas.microsoft.com/office/drawing/2014/main" id="{1195C3AE-36A8-4358-A9A5-96514196CEAB}"/>
              </a:ext>
            </a:extLst>
          </p:cNvPr>
          <p:cNvSpPr/>
          <p:nvPr/>
        </p:nvSpPr>
        <p:spPr>
          <a:xfrm>
            <a:off x="7658964" y="1266971"/>
            <a:ext cx="4367700" cy="2859621"/>
          </a:xfrm>
          <a:prstGeom prst="roundRect">
            <a:avLst>
              <a:gd name="adj" fmla="val 4476"/>
            </a:avLst>
          </a:prstGeom>
          <a:solidFill>
            <a:schemeClr val="bg2"/>
          </a:solidFill>
        </p:spPr>
        <p:style>
          <a:lnRef idx="1">
            <a:schemeClr val="accent3"/>
          </a:lnRef>
          <a:fillRef idx="2">
            <a:schemeClr val="accent3"/>
          </a:fillRef>
          <a:effectRef idx="1">
            <a:schemeClr val="accent3"/>
          </a:effectRef>
          <a:fontRef idx="minor">
            <a:schemeClr val="dk1"/>
          </a:fontRef>
        </p:style>
        <p:txBody>
          <a:bodyPr rtlCol="0" anchor="ctr"/>
          <a:lstStyle/>
          <a:p>
            <a:r>
              <a:rPr lang="en-US" b="1" dirty="0"/>
              <a:t>Proof</a:t>
            </a:r>
            <a:r>
              <a:rPr lang="en-US" dirty="0"/>
              <a:t>:</a:t>
            </a:r>
          </a:p>
          <a:p>
            <a:pPr marL="457200" indent="-457200">
              <a:buFont typeface="+mj-lt"/>
              <a:buAutoNum type="arabicPeriod"/>
            </a:pPr>
            <a:r>
              <a:rPr lang="en-US" dirty="0">
                <a:solidFill>
                  <a:schemeClr val="tx1"/>
                </a:solidFill>
              </a:rPr>
              <a:t>The shape is a </a:t>
            </a:r>
            <a:r>
              <a:rPr lang="en-US" u="sng" dirty="0">
                <a:solidFill>
                  <a:schemeClr val="tx1"/>
                </a:solidFill>
              </a:rPr>
              <a:t>tree</a:t>
            </a:r>
            <a:r>
              <a:rPr lang="en-US" dirty="0">
                <a:solidFill>
                  <a:schemeClr val="tx1"/>
                </a:solidFill>
              </a:rPr>
              <a:t>: no cycles in the grid graph.</a:t>
            </a:r>
          </a:p>
          <a:p>
            <a:pPr marL="457200" indent="-457200">
              <a:buFont typeface="+mj-lt"/>
              <a:buAutoNum type="arabicPeriod"/>
            </a:pPr>
            <a:r>
              <a:rPr lang="en-US" dirty="0">
                <a:solidFill>
                  <a:schemeClr val="tx1"/>
                </a:solidFill>
              </a:rPr>
              <a:t>The x-axis has infinitely many </a:t>
            </a:r>
            <a:r>
              <a:rPr lang="en-US" b="1" dirty="0">
                <a:solidFill>
                  <a:srgbClr val="C00000"/>
                </a:solidFill>
              </a:rPr>
              <a:t>pinch points</a:t>
            </a:r>
            <a:r>
              <a:rPr lang="en-US" dirty="0">
                <a:solidFill>
                  <a:schemeClr val="tx1"/>
                </a:solidFill>
              </a:rPr>
              <a:t>: points where the </a:t>
            </a:r>
            <a:r>
              <a:rPr lang="en-US" b="1" dirty="0">
                <a:solidFill>
                  <a:schemeClr val="accent6">
                    <a:lumMod val="75000"/>
                  </a:schemeClr>
                </a:solidFill>
              </a:rPr>
              <a:t>subtree above the point</a:t>
            </a:r>
            <a:r>
              <a:rPr lang="en-US" dirty="0">
                <a:solidFill>
                  <a:schemeClr val="tx1"/>
                </a:solidFill>
              </a:rPr>
              <a:t> is distinct from any other pinch point.</a:t>
            </a:r>
          </a:p>
          <a:p>
            <a:pPr marL="457200" indent="-457200">
              <a:buFont typeface="+mj-lt"/>
              <a:buAutoNum type="arabicPeriod"/>
            </a:pPr>
            <a:r>
              <a:rPr lang="en-US" dirty="0">
                <a:solidFill>
                  <a:schemeClr val="tx1"/>
                </a:solidFill>
              </a:rPr>
              <a:t>The north glue must be distinct at each pinch point, so no finite tile set suffices to self-assemble </a:t>
            </a:r>
            <a:r>
              <a:rPr lang="en-US" i="1" dirty="0">
                <a:solidFill>
                  <a:schemeClr val="tx1"/>
                </a:solidFill>
              </a:rPr>
              <a:t>X</a:t>
            </a:r>
            <a:r>
              <a:rPr lang="en-US" dirty="0">
                <a:solidFill>
                  <a:schemeClr val="tx1"/>
                </a:solidFill>
              </a:rPr>
              <a:t>. </a:t>
            </a:r>
            <a:r>
              <a:rPr lang="en-US" b="1" dirty="0">
                <a:solidFill>
                  <a:schemeClr val="tx1"/>
                </a:solidFill>
              </a:rPr>
              <a:t>QED</a:t>
            </a:r>
          </a:p>
        </p:txBody>
      </p:sp>
      <p:sp>
        <p:nvSpPr>
          <p:cNvPr id="90" name="Rectangle 89">
            <a:extLst>
              <a:ext uri="{FF2B5EF4-FFF2-40B4-BE49-F238E27FC236}">
                <a16:creationId xmlns:a16="http://schemas.microsoft.com/office/drawing/2014/main" id="{5CA9A6B0-6B62-492F-84C6-BBD4B54B03F2}"/>
              </a:ext>
            </a:extLst>
          </p:cNvPr>
          <p:cNvSpPr/>
          <p:nvPr/>
        </p:nvSpPr>
        <p:spPr>
          <a:xfrm>
            <a:off x="5371226"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1" name="Rectangle 90">
            <a:extLst>
              <a:ext uri="{FF2B5EF4-FFF2-40B4-BE49-F238E27FC236}">
                <a16:creationId xmlns:a16="http://schemas.microsoft.com/office/drawing/2014/main" id="{0C3AB539-4F7B-4680-8912-72D3CA2667F4}"/>
              </a:ext>
            </a:extLst>
          </p:cNvPr>
          <p:cNvSpPr/>
          <p:nvPr/>
        </p:nvSpPr>
        <p:spPr>
          <a:xfrm>
            <a:off x="5371226"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2" name="Rectangle 91">
            <a:extLst>
              <a:ext uri="{FF2B5EF4-FFF2-40B4-BE49-F238E27FC236}">
                <a16:creationId xmlns:a16="http://schemas.microsoft.com/office/drawing/2014/main" id="{04405E14-1A06-4AFB-A945-2711C83D698E}"/>
              </a:ext>
            </a:extLst>
          </p:cNvPr>
          <p:cNvSpPr/>
          <p:nvPr/>
        </p:nvSpPr>
        <p:spPr>
          <a:xfrm>
            <a:off x="564037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3" name="Rectangle 92">
            <a:extLst>
              <a:ext uri="{FF2B5EF4-FFF2-40B4-BE49-F238E27FC236}">
                <a16:creationId xmlns:a16="http://schemas.microsoft.com/office/drawing/2014/main" id="{977E5888-138C-4C7D-B5FD-E743C467C86D}"/>
              </a:ext>
            </a:extLst>
          </p:cNvPr>
          <p:cNvSpPr/>
          <p:nvPr/>
        </p:nvSpPr>
        <p:spPr>
          <a:xfrm>
            <a:off x="590951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4" name="Rectangle 93">
            <a:extLst>
              <a:ext uri="{FF2B5EF4-FFF2-40B4-BE49-F238E27FC236}">
                <a16:creationId xmlns:a16="http://schemas.microsoft.com/office/drawing/2014/main" id="{AA993B66-4774-48C3-A703-F7DAF1F08475}"/>
              </a:ext>
            </a:extLst>
          </p:cNvPr>
          <p:cNvSpPr/>
          <p:nvPr/>
        </p:nvSpPr>
        <p:spPr>
          <a:xfrm>
            <a:off x="5909517"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5" name="Rectangle 94">
            <a:extLst>
              <a:ext uri="{FF2B5EF4-FFF2-40B4-BE49-F238E27FC236}">
                <a16:creationId xmlns:a16="http://schemas.microsoft.com/office/drawing/2014/main" id="{8DD1653B-C902-4403-BCF0-ECFADFFB7E1C}"/>
              </a:ext>
            </a:extLst>
          </p:cNvPr>
          <p:cNvSpPr/>
          <p:nvPr/>
        </p:nvSpPr>
        <p:spPr>
          <a:xfrm>
            <a:off x="6178663"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6" name="Rectangle 95">
            <a:extLst>
              <a:ext uri="{FF2B5EF4-FFF2-40B4-BE49-F238E27FC236}">
                <a16:creationId xmlns:a16="http://schemas.microsoft.com/office/drawing/2014/main" id="{D4270251-6E47-4CE9-A5B8-A8EE2971D170}"/>
              </a:ext>
            </a:extLst>
          </p:cNvPr>
          <p:cNvSpPr/>
          <p:nvPr/>
        </p:nvSpPr>
        <p:spPr>
          <a:xfrm>
            <a:off x="5371226"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7" name="Rectangle 96">
            <a:extLst>
              <a:ext uri="{FF2B5EF4-FFF2-40B4-BE49-F238E27FC236}">
                <a16:creationId xmlns:a16="http://schemas.microsoft.com/office/drawing/2014/main" id="{08A49A1F-314F-466E-B20F-8B365F448D64}"/>
              </a:ext>
            </a:extLst>
          </p:cNvPr>
          <p:cNvSpPr/>
          <p:nvPr/>
        </p:nvSpPr>
        <p:spPr>
          <a:xfrm>
            <a:off x="5371226"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8" name="Rectangle 97">
            <a:extLst>
              <a:ext uri="{FF2B5EF4-FFF2-40B4-BE49-F238E27FC236}">
                <a16:creationId xmlns:a16="http://schemas.microsoft.com/office/drawing/2014/main" id="{2FBFD8C7-B40F-43C2-A202-9B8D4FD0B55D}"/>
              </a:ext>
            </a:extLst>
          </p:cNvPr>
          <p:cNvSpPr/>
          <p:nvPr/>
        </p:nvSpPr>
        <p:spPr>
          <a:xfrm>
            <a:off x="5640372"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99" name="Rectangle 98">
            <a:extLst>
              <a:ext uri="{FF2B5EF4-FFF2-40B4-BE49-F238E27FC236}">
                <a16:creationId xmlns:a16="http://schemas.microsoft.com/office/drawing/2014/main" id="{FA11C813-B977-45D3-95F5-154D9F87D288}"/>
              </a:ext>
            </a:extLst>
          </p:cNvPr>
          <p:cNvSpPr/>
          <p:nvPr/>
        </p:nvSpPr>
        <p:spPr>
          <a:xfrm>
            <a:off x="644780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0" name="Rectangle 99">
            <a:extLst>
              <a:ext uri="{FF2B5EF4-FFF2-40B4-BE49-F238E27FC236}">
                <a16:creationId xmlns:a16="http://schemas.microsoft.com/office/drawing/2014/main" id="{B68E2C52-53CA-4B14-98EE-0F4BC641BD0E}"/>
              </a:ext>
            </a:extLst>
          </p:cNvPr>
          <p:cNvSpPr/>
          <p:nvPr/>
        </p:nvSpPr>
        <p:spPr>
          <a:xfrm>
            <a:off x="6447809"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1" name="Rectangle 100">
            <a:extLst>
              <a:ext uri="{FF2B5EF4-FFF2-40B4-BE49-F238E27FC236}">
                <a16:creationId xmlns:a16="http://schemas.microsoft.com/office/drawing/2014/main" id="{5386F905-2FF4-4689-B372-A7803013B114}"/>
              </a:ext>
            </a:extLst>
          </p:cNvPr>
          <p:cNvSpPr/>
          <p:nvPr/>
        </p:nvSpPr>
        <p:spPr>
          <a:xfrm>
            <a:off x="671695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2" name="Rectangle 101">
            <a:extLst>
              <a:ext uri="{FF2B5EF4-FFF2-40B4-BE49-F238E27FC236}">
                <a16:creationId xmlns:a16="http://schemas.microsoft.com/office/drawing/2014/main" id="{06F30E53-8AA5-435B-9E0B-EF530EF384BD}"/>
              </a:ext>
            </a:extLst>
          </p:cNvPr>
          <p:cNvSpPr/>
          <p:nvPr/>
        </p:nvSpPr>
        <p:spPr>
          <a:xfrm>
            <a:off x="698610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3" name="Rectangle 102">
            <a:extLst>
              <a:ext uri="{FF2B5EF4-FFF2-40B4-BE49-F238E27FC236}">
                <a16:creationId xmlns:a16="http://schemas.microsoft.com/office/drawing/2014/main" id="{3B5FAE09-DBDD-442D-8BA0-345867AB0E57}"/>
              </a:ext>
            </a:extLst>
          </p:cNvPr>
          <p:cNvSpPr/>
          <p:nvPr/>
        </p:nvSpPr>
        <p:spPr>
          <a:xfrm>
            <a:off x="6986100"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4" name="Rectangle 103">
            <a:extLst>
              <a:ext uri="{FF2B5EF4-FFF2-40B4-BE49-F238E27FC236}">
                <a16:creationId xmlns:a16="http://schemas.microsoft.com/office/drawing/2014/main" id="{D2B137A2-A1CB-4467-A525-65C850220D31}"/>
              </a:ext>
            </a:extLst>
          </p:cNvPr>
          <p:cNvSpPr/>
          <p:nvPr/>
        </p:nvSpPr>
        <p:spPr>
          <a:xfrm>
            <a:off x="725524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5" name="Rectangle 104">
            <a:extLst>
              <a:ext uri="{FF2B5EF4-FFF2-40B4-BE49-F238E27FC236}">
                <a16:creationId xmlns:a16="http://schemas.microsoft.com/office/drawing/2014/main" id="{42B9B0A6-4DE8-4648-A025-080AEECF43F2}"/>
              </a:ext>
            </a:extLst>
          </p:cNvPr>
          <p:cNvSpPr/>
          <p:nvPr/>
        </p:nvSpPr>
        <p:spPr>
          <a:xfrm>
            <a:off x="644780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6" name="Rectangle 105">
            <a:extLst>
              <a:ext uri="{FF2B5EF4-FFF2-40B4-BE49-F238E27FC236}">
                <a16:creationId xmlns:a16="http://schemas.microsoft.com/office/drawing/2014/main" id="{0A8C5BEA-81E8-4580-B210-B3F79598D39C}"/>
              </a:ext>
            </a:extLst>
          </p:cNvPr>
          <p:cNvSpPr/>
          <p:nvPr/>
        </p:nvSpPr>
        <p:spPr>
          <a:xfrm>
            <a:off x="6447809"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7" name="Rectangle 106">
            <a:extLst>
              <a:ext uri="{FF2B5EF4-FFF2-40B4-BE49-F238E27FC236}">
                <a16:creationId xmlns:a16="http://schemas.microsoft.com/office/drawing/2014/main" id="{3ECC5921-9282-40D5-895A-B52070401E94}"/>
              </a:ext>
            </a:extLst>
          </p:cNvPr>
          <p:cNvSpPr/>
          <p:nvPr/>
        </p:nvSpPr>
        <p:spPr>
          <a:xfrm>
            <a:off x="671695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8" name="Rectangle 107">
            <a:extLst>
              <a:ext uri="{FF2B5EF4-FFF2-40B4-BE49-F238E27FC236}">
                <a16:creationId xmlns:a16="http://schemas.microsoft.com/office/drawing/2014/main" id="{6CE287DA-65FF-40AD-835D-CE9F677F41E6}"/>
              </a:ext>
            </a:extLst>
          </p:cNvPr>
          <p:cNvSpPr/>
          <p:nvPr/>
        </p:nvSpPr>
        <p:spPr>
          <a:xfrm>
            <a:off x="5371226"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09" name="Rectangle 108">
            <a:extLst>
              <a:ext uri="{FF2B5EF4-FFF2-40B4-BE49-F238E27FC236}">
                <a16:creationId xmlns:a16="http://schemas.microsoft.com/office/drawing/2014/main" id="{C6EF6946-7219-471D-8838-7D937C5F08AD}"/>
              </a:ext>
            </a:extLst>
          </p:cNvPr>
          <p:cNvSpPr/>
          <p:nvPr/>
        </p:nvSpPr>
        <p:spPr>
          <a:xfrm>
            <a:off x="5371226"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0" name="Rectangle 109">
            <a:extLst>
              <a:ext uri="{FF2B5EF4-FFF2-40B4-BE49-F238E27FC236}">
                <a16:creationId xmlns:a16="http://schemas.microsoft.com/office/drawing/2014/main" id="{581957AA-FC29-426D-AEC5-59BC3C1523E2}"/>
              </a:ext>
            </a:extLst>
          </p:cNvPr>
          <p:cNvSpPr/>
          <p:nvPr/>
        </p:nvSpPr>
        <p:spPr>
          <a:xfrm>
            <a:off x="564037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1" name="Rectangle 110">
            <a:extLst>
              <a:ext uri="{FF2B5EF4-FFF2-40B4-BE49-F238E27FC236}">
                <a16:creationId xmlns:a16="http://schemas.microsoft.com/office/drawing/2014/main" id="{1D341027-792E-48BF-B7AB-ED058488D452}"/>
              </a:ext>
            </a:extLst>
          </p:cNvPr>
          <p:cNvSpPr/>
          <p:nvPr/>
        </p:nvSpPr>
        <p:spPr>
          <a:xfrm>
            <a:off x="590951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2" name="Rectangle 111">
            <a:extLst>
              <a:ext uri="{FF2B5EF4-FFF2-40B4-BE49-F238E27FC236}">
                <a16:creationId xmlns:a16="http://schemas.microsoft.com/office/drawing/2014/main" id="{73CDB313-BE44-49FC-ACB7-8EEC53364549}"/>
              </a:ext>
            </a:extLst>
          </p:cNvPr>
          <p:cNvSpPr/>
          <p:nvPr/>
        </p:nvSpPr>
        <p:spPr>
          <a:xfrm>
            <a:off x="5909517"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3" name="Rectangle 112">
            <a:extLst>
              <a:ext uri="{FF2B5EF4-FFF2-40B4-BE49-F238E27FC236}">
                <a16:creationId xmlns:a16="http://schemas.microsoft.com/office/drawing/2014/main" id="{FE189F8D-445C-4A6E-849D-92A8F453A998}"/>
              </a:ext>
            </a:extLst>
          </p:cNvPr>
          <p:cNvSpPr/>
          <p:nvPr/>
        </p:nvSpPr>
        <p:spPr>
          <a:xfrm>
            <a:off x="6178663"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4" name="Rectangle 113">
            <a:extLst>
              <a:ext uri="{FF2B5EF4-FFF2-40B4-BE49-F238E27FC236}">
                <a16:creationId xmlns:a16="http://schemas.microsoft.com/office/drawing/2014/main" id="{A67AC3C0-2115-40AC-BD6D-AAD6674B96B7}"/>
              </a:ext>
            </a:extLst>
          </p:cNvPr>
          <p:cNvSpPr/>
          <p:nvPr/>
        </p:nvSpPr>
        <p:spPr>
          <a:xfrm>
            <a:off x="5371226"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5" name="Rectangle 114">
            <a:extLst>
              <a:ext uri="{FF2B5EF4-FFF2-40B4-BE49-F238E27FC236}">
                <a16:creationId xmlns:a16="http://schemas.microsoft.com/office/drawing/2014/main" id="{5331CF29-2D01-4B28-A098-8713C9574F5E}"/>
              </a:ext>
            </a:extLst>
          </p:cNvPr>
          <p:cNvSpPr/>
          <p:nvPr/>
        </p:nvSpPr>
        <p:spPr>
          <a:xfrm>
            <a:off x="5371226"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6" name="Rectangle 115">
            <a:extLst>
              <a:ext uri="{FF2B5EF4-FFF2-40B4-BE49-F238E27FC236}">
                <a16:creationId xmlns:a16="http://schemas.microsoft.com/office/drawing/2014/main" id="{149E6A55-828A-4E3A-B245-CAD6A4FA1B24}"/>
              </a:ext>
            </a:extLst>
          </p:cNvPr>
          <p:cNvSpPr/>
          <p:nvPr/>
        </p:nvSpPr>
        <p:spPr>
          <a:xfrm>
            <a:off x="5640372"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7" name="Rectangle 116">
            <a:extLst>
              <a:ext uri="{FF2B5EF4-FFF2-40B4-BE49-F238E27FC236}">
                <a16:creationId xmlns:a16="http://schemas.microsoft.com/office/drawing/2014/main" id="{A1423080-D81B-497D-9B87-FE68798815A2}"/>
              </a:ext>
            </a:extLst>
          </p:cNvPr>
          <p:cNvSpPr/>
          <p:nvPr/>
        </p:nvSpPr>
        <p:spPr>
          <a:xfrm>
            <a:off x="5371226"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8" name="Rectangle 117">
            <a:extLst>
              <a:ext uri="{FF2B5EF4-FFF2-40B4-BE49-F238E27FC236}">
                <a16:creationId xmlns:a16="http://schemas.microsoft.com/office/drawing/2014/main" id="{8157513F-D470-46D8-95F7-6B3291212799}"/>
              </a:ext>
            </a:extLst>
          </p:cNvPr>
          <p:cNvSpPr/>
          <p:nvPr/>
        </p:nvSpPr>
        <p:spPr>
          <a:xfrm>
            <a:off x="5371226"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19" name="Rectangle 118">
            <a:extLst>
              <a:ext uri="{FF2B5EF4-FFF2-40B4-BE49-F238E27FC236}">
                <a16:creationId xmlns:a16="http://schemas.microsoft.com/office/drawing/2014/main" id="{DC002403-7121-40E4-8F66-A87BE64C2A5B}"/>
              </a:ext>
            </a:extLst>
          </p:cNvPr>
          <p:cNvSpPr/>
          <p:nvPr/>
        </p:nvSpPr>
        <p:spPr>
          <a:xfrm>
            <a:off x="5640372"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0" name="Rectangle 119">
            <a:extLst>
              <a:ext uri="{FF2B5EF4-FFF2-40B4-BE49-F238E27FC236}">
                <a16:creationId xmlns:a16="http://schemas.microsoft.com/office/drawing/2014/main" id="{313BC76F-892E-4B8D-8F1E-33C8006D515F}"/>
              </a:ext>
            </a:extLst>
          </p:cNvPr>
          <p:cNvSpPr/>
          <p:nvPr/>
        </p:nvSpPr>
        <p:spPr>
          <a:xfrm>
            <a:off x="5909517"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1" name="Rectangle 120">
            <a:extLst>
              <a:ext uri="{FF2B5EF4-FFF2-40B4-BE49-F238E27FC236}">
                <a16:creationId xmlns:a16="http://schemas.microsoft.com/office/drawing/2014/main" id="{288EB821-37E4-4223-9050-06581A9EF135}"/>
              </a:ext>
            </a:extLst>
          </p:cNvPr>
          <p:cNvSpPr/>
          <p:nvPr/>
        </p:nvSpPr>
        <p:spPr>
          <a:xfrm>
            <a:off x="5909517"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2" name="Rectangle 121">
            <a:extLst>
              <a:ext uri="{FF2B5EF4-FFF2-40B4-BE49-F238E27FC236}">
                <a16:creationId xmlns:a16="http://schemas.microsoft.com/office/drawing/2014/main" id="{7C6B6286-E6ED-46BC-865F-8C64C132490A}"/>
              </a:ext>
            </a:extLst>
          </p:cNvPr>
          <p:cNvSpPr/>
          <p:nvPr/>
        </p:nvSpPr>
        <p:spPr>
          <a:xfrm>
            <a:off x="6178663"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3" name="Rectangle 122">
            <a:extLst>
              <a:ext uri="{FF2B5EF4-FFF2-40B4-BE49-F238E27FC236}">
                <a16:creationId xmlns:a16="http://schemas.microsoft.com/office/drawing/2014/main" id="{135E53F4-0CF8-4752-81AB-90CA563EC8B9}"/>
              </a:ext>
            </a:extLst>
          </p:cNvPr>
          <p:cNvSpPr/>
          <p:nvPr/>
        </p:nvSpPr>
        <p:spPr>
          <a:xfrm>
            <a:off x="5371226"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4" name="Rectangle 123">
            <a:extLst>
              <a:ext uri="{FF2B5EF4-FFF2-40B4-BE49-F238E27FC236}">
                <a16:creationId xmlns:a16="http://schemas.microsoft.com/office/drawing/2014/main" id="{1A9BC6F7-370B-4A58-87D2-95E2BE3E5911}"/>
              </a:ext>
            </a:extLst>
          </p:cNvPr>
          <p:cNvSpPr/>
          <p:nvPr/>
        </p:nvSpPr>
        <p:spPr>
          <a:xfrm>
            <a:off x="5371226"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5" name="Rectangle 124">
            <a:extLst>
              <a:ext uri="{FF2B5EF4-FFF2-40B4-BE49-F238E27FC236}">
                <a16:creationId xmlns:a16="http://schemas.microsoft.com/office/drawing/2014/main" id="{BDF282D4-74A7-4781-8484-35C8AD3979CA}"/>
              </a:ext>
            </a:extLst>
          </p:cNvPr>
          <p:cNvSpPr/>
          <p:nvPr/>
        </p:nvSpPr>
        <p:spPr>
          <a:xfrm>
            <a:off x="5640372"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6" name="Rectangle 125">
            <a:extLst>
              <a:ext uri="{FF2B5EF4-FFF2-40B4-BE49-F238E27FC236}">
                <a16:creationId xmlns:a16="http://schemas.microsoft.com/office/drawing/2014/main" id="{C57D0677-2DA2-4A90-93FC-A02D5FAF0CCB}"/>
              </a:ext>
            </a:extLst>
          </p:cNvPr>
          <p:cNvSpPr/>
          <p:nvPr/>
        </p:nvSpPr>
        <p:spPr>
          <a:xfrm>
            <a:off x="6447809"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7" name="Rectangle 126">
            <a:extLst>
              <a:ext uri="{FF2B5EF4-FFF2-40B4-BE49-F238E27FC236}">
                <a16:creationId xmlns:a16="http://schemas.microsoft.com/office/drawing/2014/main" id="{B74F406A-EC8D-4806-B277-BA764EEFC3B2}"/>
              </a:ext>
            </a:extLst>
          </p:cNvPr>
          <p:cNvSpPr/>
          <p:nvPr/>
        </p:nvSpPr>
        <p:spPr>
          <a:xfrm>
            <a:off x="6447809"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8" name="Rectangle 127">
            <a:extLst>
              <a:ext uri="{FF2B5EF4-FFF2-40B4-BE49-F238E27FC236}">
                <a16:creationId xmlns:a16="http://schemas.microsoft.com/office/drawing/2014/main" id="{2BFFD2FE-1AA0-4EFA-8238-43BD3C207127}"/>
              </a:ext>
            </a:extLst>
          </p:cNvPr>
          <p:cNvSpPr/>
          <p:nvPr/>
        </p:nvSpPr>
        <p:spPr>
          <a:xfrm>
            <a:off x="6716954"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29" name="Rectangle 128">
            <a:extLst>
              <a:ext uri="{FF2B5EF4-FFF2-40B4-BE49-F238E27FC236}">
                <a16:creationId xmlns:a16="http://schemas.microsoft.com/office/drawing/2014/main" id="{E441FF17-8E82-4B4C-973C-E2AD630993DE}"/>
              </a:ext>
            </a:extLst>
          </p:cNvPr>
          <p:cNvSpPr/>
          <p:nvPr/>
        </p:nvSpPr>
        <p:spPr>
          <a:xfrm>
            <a:off x="6986100"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0" name="Rectangle 129">
            <a:extLst>
              <a:ext uri="{FF2B5EF4-FFF2-40B4-BE49-F238E27FC236}">
                <a16:creationId xmlns:a16="http://schemas.microsoft.com/office/drawing/2014/main" id="{E517FFCD-7B49-409B-90C3-CE26EEA028CE}"/>
              </a:ext>
            </a:extLst>
          </p:cNvPr>
          <p:cNvSpPr/>
          <p:nvPr/>
        </p:nvSpPr>
        <p:spPr>
          <a:xfrm>
            <a:off x="6986100" y="376117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1" name="Rectangle 130">
            <a:extLst>
              <a:ext uri="{FF2B5EF4-FFF2-40B4-BE49-F238E27FC236}">
                <a16:creationId xmlns:a16="http://schemas.microsoft.com/office/drawing/2014/main" id="{E2A0927B-5F24-4D17-B62E-ABB8523FD7B7}"/>
              </a:ext>
            </a:extLst>
          </p:cNvPr>
          <p:cNvSpPr/>
          <p:nvPr/>
        </p:nvSpPr>
        <p:spPr>
          <a:xfrm>
            <a:off x="7255245" y="403031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2" name="Rectangle 131">
            <a:extLst>
              <a:ext uri="{FF2B5EF4-FFF2-40B4-BE49-F238E27FC236}">
                <a16:creationId xmlns:a16="http://schemas.microsoft.com/office/drawing/2014/main" id="{8E551C6E-3BBE-4EA0-A726-C0107F7873EF}"/>
              </a:ext>
            </a:extLst>
          </p:cNvPr>
          <p:cNvSpPr/>
          <p:nvPr/>
        </p:nvSpPr>
        <p:spPr>
          <a:xfrm>
            <a:off x="6447809"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3" name="Rectangle 132">
            <a:extLst>
              <a:ext uri="{FF2B5EF4-FFF2-40B4-BE49-F238E27FC236}">
                <a16:creationId xmlns:a16="http://schemas.microsoft.com/office/drawing/2014/main" id="{66D95EA6-5535-4E74-92FC-6A255F3AD6A3}"/>
              </a:ext>
            </a:extLst>
          </p:cNvPr>
          <p:cNvSpPr/>
          <p:nvPr/>
        </p:nvSpPr>
        <p:spPr>
          <a:xfrm>
            <a:off x="6447809" y="322287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4" name="Rectangle 133">
            <a:extLst>
              <a:ext uri="{FF2B5EF4-FFF2-40B4-BE49-F238E27FC236}">
                <a16:creationId xmlns:a16="http://schemas.microsoft.com/office/drawing/2014/main" id="{9CEB830E-6889-43D1-BD2C-2F13F5CF780F}"/>
              </a:ext>
            </a:extLst>
          </p:cNvPr>
          <p:cNvSpPr/>
          <p:nvPr/>
        </p:nvSpPr>
        <p:spPr>
          <a:xfrm>
            <a:off x="6716954" y="349202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5" name="Rectangle 134">
            <a:extLst>
              <a:ext uri="{FF2B5EF4-FFF2-40B4-BE49-F238E27FC236}">
                <a16:creationId xmlns:a16="http://schemas.microsoft.com/office/drawing/2014/main" id="{A8F8FD5E-CC9C-4C13-9EB0-ED787650520F}"/>
              </a:ext>
            </a:extLst>
          </p:cNvPr>
          <p:cNvSpPr/>
          <p:nvPr/>
        </p:nvSpPr>
        <p:spPr>
          <a:xfrm>
            <a:off x="5371226"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6" name="Rectangle 135">
            <a:extLst>
              <a:ext uri="{FF2B5EF4-FFF2-40B4-BE49-F238E27FC236}">
                <a16:creationId xmlns:a16="http://schemas.microsoft.com/office/drawing/2014/main" id="{E2B3C422-2FAF-483A-A0AA-A7ABE75808F5}"/>
              </a:ext>
            </a:extLst>
          </p:cNvPr>
          <p:cNvSpPr/>
          <p:nvPr/>
        </p:nvSpPr>
        <p:spPr>
          <a:xfrm>
            <a:off x="5371226"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7" name="Rectangle 136">
            <a:extLst>
              <a:ext uri="{FF2B5EF4-FFF2-40B4-BE49-F238E27FC236}">
                <a16:creationId xmlns:a16="http://schemas.microsoft.com/office/drawing/2014/main" id="{C40A14B8-5FDA-4BA1-B49F-7298C406AD3C}"/>
              </a:ext>
            </a:extLst>
          </p:cNvPr>
          <p:cNvSpPr/>
          <p:nvPr/>
        </p:nvSpPr>
        <p:spPr>
          <a:xfrm>
            <a:off x="5640372"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8" name="Rectangle 137">
            <a:extLst>
              <a:ext uri="{FF2B5EF4-FFF2-40B4-BE49-F238E27FC236}">
                <a16:creationId xmlns:a16="http://schemas.microsoft.com/office/drawing/2014/main" id="{B9DBEDAC-D02B-40CE-A963-2AB09C19516D}"/>
              </a:ext>
            </a:extLst>
          </p:cNvPr>
          <p:cNvSpPr/>
          <p:nvPr/>
        </p:nvSpPr>
        <p:spPr>
          <a:xfrm>
            <a:off x="5909517"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39" name="Rectangle 138">
            <a:extLst>
              <a:ext uri="{FF2B5EF4-FFF2-40B4-BE49-F238E27FC236}">
                <a16:creationId xmlns:a16="http://schemas.microsoft.com/office/drawing/2014/main" id="{16C924DA-4F01-4B11-AC51-8384A33495D3}"/>
              </a:ext>
            </a:extLst>
          </p:cNvPr>
          <p:cNvSpPr/>
          <p:nvPr/>
        </p:nvSpPr>
        <p:spPr>
          <a:xfrm>
            <a:off x="5909517" y="268458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0" name="Rectangle 139">
            <a:extLst>
              <a:ext uri="{FF2B5EF4-FFF2-40B4-BE49-F238E27FC236}">
                <a16:creationId xmlns:a16="http://schemas.microsoft.com/office/drawing/2014/main" id="{92795B4B-3BD2-4E41-8E1B-AAE345122A73}"/>
              </a:ext>
            </a:extLst>
          </p:cNvPr>
          <p:cNvSpPr/>
          <p:nvPr/>
        </p:nvSpPr>
        <p:spPr>
          <a:xfrm>
            <a:off x="6178663" y="2953733"/>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1" name="Rectangle 140">
            <a:extLst>
              <a:ext uri="{FF2B5EF4-FFF2-40B4-BE49-F238E27FC236}">
                <a16:creationId xmlns:a16="http://schemas.microsoft.com/office/drawing/2014/main" id="{4A7BA9C5-64FD-4CE8-B4A6-C1742AF3F1C6}"/>
              </a:ext>
            </a:extLst>
          </p:cNvPr>
          <p:cNvSpPr/>
          <p:nvPr/>
        </p:nvSpPr>
        <p:spPr>
          <a:xfrm>
            <a:off x="5371226"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2" name="Rectangle 141">
            <a:extLst>
              <a:ext uri="{FF2B5EF4-FFF2-40B4-BE49-F238E27FC236}">
                <a16:creationId xmlns:a16="http://schemas.microsoft.com/office/drawing/2014/main" id="{C95692CE-8B51-4373-B729-6C11E87C5213}"/>
              </a:ext>
            </a:extLst>
          </p:cNvPr>
          <p:cNvSpPr/>
          <p:nvPr/>
        </p:nvSpPr>
        <p:spPr>
          <a:xfrm>
            <a:off x="5371226" y="2146296"/>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3" name="Rectangle 142">
            <a:extLst>
              <a:ext uri="{FF2B5EF4-FFF2-40B4-BE49-F238E27FC236}">
                <a16:creationId xmlns:a16="http://schemas.microsoft.com/office/drawing/2014/main" id="{0CD6FAF2-0B94-4262-AE9D-B5BF2D848643}"/>
              </a:ext>
            </a:extLst>
          </p:cNvPr>
          <p:cNvSpPr/>
          <p:nvPr/>
        </p:nvSpPr>
        <p:spPr>
          <a:xfrm>
            <a:off x="5640372" y="241544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4" name="Rectangle 143">
            <a:extLst>
              <a:ext uri="{FF2B5EF4-FFF2-40B4-BE49-F238E27FC236}">
                <a16:creationId xmlns:a16="http://schemas.microsoft.com/office/drawing/2014/main" id="{0BDE656E-67A9-4CD4-AC70-DF0713BBB711}"/>
              </a:ext>
            </a:extLst>
          </p:cNvPr>
          <p:cNvSpPr/>
          <p:nvPr/>
        </p:nvSpPr>
        <p:spPr>
          <a:xfrm>
            <a:off x="7524391"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5" name="Rectangle 144">
            <a:extLst>
              <a:ext uri="{FF2B5EF4-FFF2-40B4-BE49-F238E27FC236}">
                <a16:creationId xmlns:a16="http://schemas.microsoft.com/office/drawing/2014/main" id="{6098BC28-19D5-4189-9F1F-0E0B30D89FF6}"/>
              </a:ext>
            </a:extLst>
          </p:cNvPr>
          <p:cNvSpPr/>
          <p:nvPr/>
        </p:nvSpPr>
        <p:spPr>
          <a:xfrm>
            <a:off x="7524391"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6" name="Rectangle 145">
            <a:extLst>
              <a:ext uri="{FF2B5EF4-FFF2-40B4-BE49-F238E27FC236}">
                <a16:creationId xmlns:a16="http://schemas.microsoft.com/office/drawing/2014/main" id="{F770D60C-BC22-481F-8FA5-E5A43E936203}"/>
              </a:ext>
            </a:extLst>
          </p:cNvPr>
          <p:cNvSpPr/>
          <p:nvPr/>
        </p:nvSpPr>
        <p:spPr>
          <a:xfrm>
            <a:off x="7793537"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7" name="Rectangle 146">
            <a:extLst>
              <a:ext uri="{FF2B5EF4-FFF2-40B4-BE49-F238E27FC236}">
                <a16:creationId xmlns:a16="http://schemas.microsoft.com/office/drawing/2014/main" id="{FCC55869-FF18-4ED1-87E5-8A132BF6D819}"/>
              </a:ext>
            </a:extLst>
          </p:cNvPr>
          <p:cNvSpPr/>
          <p:nvPr/>
        </p:nvSpPr>
        <p:spPr>
          <a:xfrm>
            <a:off x="806268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8" name="Rectangle 147">
            <a:extLst>
              <a:ext uri="{FF2B5EF4-FFF2-40B4-BE49-F238E27FC236}">
                <a16:creationId xmlns:a16="http://schemas.microsoft.com/office/drawing/2014/main" id="{351FE531-1B6D-41F0-B7E0-E0673FB0AAC5}"/>
              </a:ext>
            </a:extLst>
          </p:cNvPr>
          <p:cNvSpPr/>
          <p:nvPr/>
        </p:nvSpPr>
        <p:spPr>
          <a:xfrm>
            <a:off x="8062682"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49" name="Rectangle 148">
            <a:extLst>
              <a:ext uri="{FF2B5EF4-FFF2-40B4-BE49-F238E27FC236}">
                <a16:creationId xmlns:a16="http://schemas.microsoft.com/office/drawing/2014/main" id="{1725C392-61CB-409C-A5AD-2D53FEA3017E}"/>
              </a:ext>
            </a:extLst>
          </p:cNvPr>
          <p:cNvSpPr/>
          <p:nvPr/>
        </p:nvSpPr>
        <p:spPr>
          <a:xfrm>
            <a:off x="8331828"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0" name="Rectangle 149">
            <a:extLst>
              <a:ext uri="{FF2B5EF4-FFF2-40B4-BE49-F238E27FC236}">
                <a16:creationId xmlns:a16="http://schemas.microsoft.com/office/drawing/2014/main" id="{F02CBAE4-5231-41DE-A58C-B0B8A53A0C8A}"/>
              </a:ext>
            </a:extLst>
          </p:cNvPr>
          <p:cNvSpPr/>
          <p:nvPr/>
        </p:nvSpPr>
        <p:spPr>
          <a:xfrm>
            <a:off x="7524391"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1" name="Rectangle 150">
            <a:extLst>
              <a:ext uri="{FF2B5EF4-FFF2-40B4-BE49-F238E27FC236}">
                <a16:creationId xmlns:a16="http://schemas.microsoft.com/office/drawing/2014/main" id="{F5321E2F-5C01-4EC4-85D9-5A7F6EBB5FC6}"/>
              </a:ext>
            </a:extLst>
          </p:cNvPr>
          <p:cNvSpPr/>
          <p:nvPr/>
        </p:nvSpPr>
        <p:spPr>
          <a:xfrm>
            <a:off x="7524391"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2" name="Rectangle 151">
            <a:extLst>
              <a:ext uri="{FF2B5EF4-FFF2-40B4-BE49-F238E27FC236}">
                <a16:creationId xmlns:a16="http://schemas.microsoft.com/office/drawing/2014/main" id="{E2F29909-A6E9-4CDE-9181-E1B6D1BDFA79}"/>
              </a:ext>
            </a:extLst>
          </p:cNvPr>
          <p:cNvSpPr/>
          <p:nvPr/>
        </p:nvSpPr>
        <p:spPr>
          <a:xfrm>
            <a:off x="7793537"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3" name="Rectangle 152">
            <a:extLst>
              <a:ext uri="{FF2B5EF4-FFF2-40B4-BE49-F238E27FC236}">
                <a16:creationId xmlns:a16="http://schemas.microsoft.com/office/drawing/2014/main" id="{DFAE101E-1A3D-4BA6-BB86-28BA2E8063CF}"/>
              </a:ext>
            </a:extLst>
          </p:cNvPr>
          <p:cNvSpPr/>
          <p:nvPr/>
        </p:nvSpPr>
        <p:spPr>
          <a:xfrm>
            <a:off x="8600974"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4" name="Rectangle 153">
            <a:extLst>
              <a:ext uri="{FF2B5EF4-FFF2-40B4-BE49-F238E27FC236}">
                <a16:creationId xmlns:a16="http://schemas.microsoft.com/office/drawing/2014/main" id="{51F089EC-1070-4FC2-8B35-62802F7D25CB}"/>
              </a:ext>
            </a:extLst>
          </p:cNvPr>
          <p:cNvSpPr/>
          <p:nvPr/>
        </p:nvSpPr>
        <p:spPr>
          <a:xfrm>
            <a:off x="8600974"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5" name="Rectangle 154">
            <a:extLst>
              <a:ext uri="{FF2B5EF4-FFF2-40B4-BE49-F238E27FC236}">
                <a16:creationId xmlns:a16="http://schemas.microsoft.com/office/drawing/2014/main" id="{23D776DD-905F-4553-B09A-3FE94DE47334}"/>
              </a:ext>
            </a:extLst>
          </p:cNvPr>
          <p:cNvSpPr/>
          <p:nvPr/>
        </p:nvSpPr>
        <p:spPr>
          <a:xfrm>
            <a:off x="8870119"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6" name="Rectangle 155">
            <a:extLst>
              <a:ext uri="{FF2B5EF4-FFF2-40B4-BE49-F238E27FC236}">
                <a16:creationId xmlns:a16="http://schemas.microsoft.com/office/drawing/2014/main" id="{0038E385-5F2E-4255-82A1-5A1BB9E11D6E}"/>
              </a:ext>
            </a:extLst>
          </p:cNvPr>
          <p:cNvSpPr/>
          <p:nvPr/>
        </p:nvSpPr>
        <p:spPr>
          <a:xfrm>
            <a:off x="9139265"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7" name="Rectangle 156">
            <a:extLst>
              <a:ext uri="{FF2B5EF4-FFF2-40B4-BE49-F238E27FC236}">
                <a16:creationId xmlns:a16="http://schemas.microsoft.com/office/drawing/2014/main" id="{D7308290-5928-44CA-91F3-7C6A956924A5}"/>
              </a:ext>
            </a:extLst>
          </p:cNvPr>
          <p:cNvSpPr/>
          <p:nvPr/>
        </p:nvSpPr>
        <p:spPr>
          <a:xfrm>
            <a:off x="9139265"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8" name="Rectangle 157">
            <a:extLst>
              <a:ext uri="{FF2B5EF4-FFF2-40B4-BE49-F238E27FC236}">
                <a16:creationId xmlns:a16="http://schemas.microsoft.com/office/drawing/2014/main" id="{7CA3F359-1347-41C5-A599-4E1871825E51}"/>
              </a:ext>
            </a:extLst>
          </p:cNvPr>
          <p:cNvSpPr/>
          <p:nvPr/>
        </p:nvSpPr>
        <p:spPr>
          <a:xfrm>
            <a:off x="9408410"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59" name="Rectangle 158">
            <a:extLst>
              <a:ext uri="{FF2B5EF4-FFF2-40B4-BE49-F238E27FC236}">
                <a16:creationId xmlns:a16="http://schemas.microsoft.com/office/drawing/2014/main" id="{AE4BE4F3-A343-49B3-9CB2-039128DB539B}"/>
              </a:ext>
            </a:extLst>
          </p:cNvPr>
          <p:cNvSpPr/>
          <p:nvPr/>
        </p:nvSpPr>
        <p:spPr>
          <a:xfrm>
            <a:off x="8600974"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0" name="Rectangle 159">
            <a:extLst>
              <a:ext uri="{FF2B5EF4-FFF2-40B4-BE49-F238E27FC236}">
                <a16:creationId xmlns:a16="http://schemas.microsoft.com/office/drawing/2014/main" id="{E7BD738C-24C0-4B34-B3E2-2B091593ED8C}"/>
              </a:ext>
            </a:extLst>
          </p:cNvPr>
          <p:cNvSpPr/>
          <p:nvPr/>
        </p:nvSpPr>
        <p:spPr>
          <a:xfrm>
            <a:off x="8600974" y="5376044"/>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1" name="Rectangle 160">
            <a:extLst>
              <a:ext uri="{FF2B5EF4-FFF2-40B4-BE49-F238E27FC236}">
                <a16:creationId xmlns:a16="http://schemas.microsoft.com/office/drawing/2014/main" id="{FA277784-B42F-4A68-B99B-982402F0E89C}"/>
              </a:ext>
            </a:extLst>
          </p:cNvPr>
          <p:cNvSpPr/>
          <p:nvPr/>
        </p:nvSpPr>
        <p:spPr>
          <a:xfrm>
            <a:off x="8870119" y="5645189"/>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2" name="Rectangle 161">
            <a:extLst>
              <a:ext uri="{FF2B5EF4-FFF2-40B4-BE49-F238E27FC236}">
                <a16:creationId xmlns:a16="http://schemas.microsoft.com/office/drawing/2014/main" id="{404DEA53-84C5-4F7E-86D4-776E1C7E200D}"/>
              </a:ext>
            </a:extLst>
          </p:cNvPr>
          <p:cNvSpPr/>
          <p:nvPr/>
        </p:nvSpPr>
        <p:spPr>
          <a:xfrm>
            <a:off x="7524391"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3" name="Rectangle 162">
            <a:extLst>
              <a:ext uri="{FF2B5EF4-FFF2-40B4-BE49-F238E27FC236}">
                <a16:creationId xmlns:a16="http://schemas.microsoft.com/office/drawing/2014/main" id="{45945D20-54AC-40C8-BA6C-FE535F2DF4BE}"/>
              </a:ext>
            </a:extLst>
          </p:cNvPr>
          <p:cNvSpPr/>
          <p:nvPr/>
        </p:nvSpPr>
        <p:spPr>
          <a:xfrm>
            <a:off x="7524391"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4" name="Rectangle 163">
            <a:extLst>
              <a:ext uri="{FF2B5EF4-FFF2-40B4-BE49-F238E27FC236}">
                <a16:creationId xmlns:a16="http://schemas.microsoft.com/office/drawing/2014/main" id="{E1999031-F8CC-43DC-95BF-4BA948CBE1F8}"/>
              </a:ext>
            </a:extLst>
          </p:cNvPr>
          <p:cNvSpPr/>
          <p:nvPr/>
        </p:nvSpPr>
        <p:spPr>
          <a:xfrm>
            <a:off x="7793537"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5" name="Rectangle 164">
            <a:extLst>
              <a:ext uri="{FF2B5EF4-FFF2-40B4-BE49-F238E27FC236}">
                <a16:creationId xmlns:a16="http://schemas.microsoft.com/office/drawing/2014/main" id="{E3538F04-B2A3-404A-B6D4-351FFA5A18B9}"/>
              </a:ext>
            </a:extLst>
          </p:cNvPr>
          <p:cNvSpPr/>
          <p:nvPr/>
        </p:nvSpPr>
        <p:spPr>
          <a:xfrm>
            <a:off x="8062682"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6" name="Rectangle 165">
            <a:extLst>
              <a:ext uri="{FF2B5EF4-FFF2-40B4-BE49-F238E27FC236}">
                <a16:creationId xmlns:a16="http://schemas.microsoft.com/office/drawing/2014/main" id="{B9D98D6D-3931-4143-A361-15B0D3D19CE8}"/>
              </a:ext>
            </a:extLst>
          </p:cNvPr>
          <p:cNvSpPr/>
          <p:nvPr/>
        </p:nvSpPr>
        <p:spPr>
          <a:xfrm>
            <a:off x="8062682" y="4837752"/>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7" name="Rectangle 166">
            <a:extLst>
              <a:ext uri="{FF2B5EF4-FFF2-40B4-BE49-F238E27FC236}">
                <a16:creationId xmlns:a16="http://schemas.microsoft.com/office/drawing/2014/main" id="{45D41728-69E5-45B2-B8B4-62494E2D3E04}"/>
              </a:ext>
            </a:extLst>
          </p:cNvPr>
          <p:cNvSpPr/>
          <p:nvPr/>
        </p:nvSpPr>
        <p:spPr>
          <a:xfrm>
            <a:off x="8331828" y="5106898"/>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8" name="Rectangle 167">
            <a:extLst>
              <a:ext uri="{FF2B5EF4-FFF2-40B4-BE49-F238E27FC236}">
                <a16:creationId xmlns:a16="http://schemas.microsoft.com/office/drawing/2014/main" id="{A6FFF406-4F48-4E3B-AAEC-0380361867A9}"/>
              </a:ext>
            </a:extLst>
          </p:cNvPr>
          <p:cNvSpPr/>
          <p:nvPr/>
        </p:nvSpPr>
        <p:spPr>
          <a:xfrm>
            <a:off x="7524391"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69" name="Rectangle 168">
            <a:extLst>
              <a:ext uri="{FF2B5EF4-FFF2-40B4-BE49-F238E27FC236}">
                <a16:creationId xmlns:a16="http://schemas.microsoft.com/office/drawing/2014/main" id="{D08BF81F-E922-4BD3-8B35-54B488B97955}"/>
              </a:ext>
            </a:extLst>
          </p:cNvPr>
          <p:cNvSpPr/>
          <p:nvPr/>
        </p:nvSpPr>
        <p:spPr>
          <a:xfrm>
            <a:off x="7524391" y="4299461"/>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0" name="Rectangle 169">
            <a:extLst>
              <a:ext uri="{FF2B5EF4-FFF2-40B4-BE49-F238E27FC236}">
                <a16:creationId xmlns:a16="http://schemas.microsoft.com/office/drawing/2014/main" id="{BA698773-4953-4148-97BB-E01647C9FE71}"/>
              </a:ext>
            </a:extLst>
          </p:cNvPr>
          <p:cNvSpPr/>
          <p:nvPr/>
        </p:nvSpPr>
        <p:spPr>
          <a:xfrm>
            <a:off x="7793537" y="4568607"/>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1" name="TextShape 8">
            <a:extLst>
              <a:ext uri="{FF2B5EF4-FFF2-40B4-BE49-F238E27FC236}">
                <a16:creationId xmlns:a16="http://schemas.microsoft.com/office/drawing/2014/main" id="{3AB498E9-FF95-425E-8A47-4D09F3BF4536}"/>
              </a:ext>
            </a:extLst>
          </p:cNvPr>
          <p:cNvSpPr txBox="1"/>
          <p:nvPr/>
        </p:nvSpPr>
        <p:spPr>
          <a:xfrm>
            <a:off x="10255106" y="5831552"/>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72" name="TextShape 8">
            <a:extLst>
              <a:ext uri="{FF2B5EF4-FFF2-40B4-BE49-F238E27FC236}">
                <a16:creationId xmlns:a16="http://schemas.microsoft.com/office/drawing/2014/main" id="{C65A5FAD-A2E6-4280-B068-CE09E159FA18}"/>
              </a:ext>
            </a:extLst>
          </p:cNvPr>
          <p:cNvSpPr txBox="1"/>
          <p:nvPr/>
        </p:nvSpPr>
        <p:spPr>
          <a:xfrm rot="16200000">
            <a:off x="729902" y="1311356"/>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73" name="Rectangle 172">
            <a:extLst>
              <a:ext uri="{FF2B5EF4-FFF2-40B4-BE49-F238E27FC236}">
                <a16:creationId xmlns:a16="http://schemas.microsoft.com/office/drawing/2014/main" id="{DFB969FA-68A7-4E21-8D9B-A909D821C70D}"/>
              </a:ext>
            </a:extLst>
          </p:cNvPr>
          <p:cNvSpPr/>
          <p:nvPr/>
        </p:nvSpPr>
        <p:spPr>
          <a:xfrm>
            <a:off x="9677556"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4" name="Rectangle 173">
            <a:extLst>
              <a:ext uri="{FF2B5EF4-FFF2-40B4-BE49-F238E27FC236}">
                <a16:creationId xmlns:a16="http://schemas.microsoft.com/office/drawing/2014/main" id="{1F74298C-3EF1-40CB-BB90-3994C6AF41B2}"/>
              </a:ext>
            </a:extLst>
          </p:cNvPr>
          <p:cNvSpPr/>
          <p:nvPr/>
        </p:nvSpPr>
        <p:spPr>
          <a:xfrm>
            <a:off x="9677556" y="5914335"/>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5" name="Rectangle 174">
            <a:extLst>
              <a:ext uri="{FF2B5EF4-FFF2-40B4-BE49-F238E27FC236}">
                <a16:creationId xmlns:a16="http://schemas.microsoft.com/office/drawing/2014/main" id="{07954400-5E42-48AB-92A4-A94AE13AD1A3}"/>
              </a:ext>
            </a:extLst>
          </p:cNvPr>
          <p:cNvSpPr/>
          <p:nvPr/>
        </p:nvSpPr>
        <p:spPr>
          <a:xfrm>
            <a:off x="9946702" y="6183480"/>
            <a:ext cx="269146" cy="269146"/>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endParaRPr lang="en-US" sz="2000" dirty="0"/>
          </a:p>
        </p:txBody>
      </p:sp>
      <p:sp>
        <p:nvSpPr>
          <p:cNvPr id="176" name="TextShape 8">
            <a:extLst>
              <a:ext uri="{FF2B5EF4-FFF2-40B4-BE49-F238E27FC236}">
                <a16:creationId xmlns:a16="http://schemas.microsoft.com/office/drawing/2014/main" id="{A71A6BC4-3BE7-4772-B835-6EB6F1A07E55}"/>
              </a:ext>
            </a:extLst>
          </p:cNvPr>
          <p:cNvSpPr txBox="1"/>
          <p:nvPr/>
        </p:nvSpPr>
        <p:spPr>
          <a:xfrm rot="16200000">
            <a:off x="9340957" y="5089812"/>
            <a:ext cx="732463" cy="801023"/>
          </a:xfrm>
          <a:prstGeom prst="rect">
            <a:avLst/>
          </a:prstGeom>
          <a:noFill/>
          <a:ln>
            <a:noFill/>
          </a:ln>
        </p:spPr>
        <p:txBody>
          <a:bodyPr lIns="81646" tIns="40823" rIns="81646" bIns="40823">
            <a:noAutofit/>
          </a:bodyPr>
          <a:lstStyle/>
          <a:p>
            <a:r>
              <a:rPr lang="en-US" sz="4000" spc="-1" dirty="0">
                <a:latin typeface="DejaVu Serif"/>
              </a:rPr>
              <a:t>…</a:t>
            </a:r>
            <a:endParaRPr lang="en-US" sz="4000" spc="-1" dirty="0">
              <a:latin typeface="Arial"/>
            </a:endParaRPr>
          </a:p>
        </p:txBody>
      </p:sp>
      <p:sp>
        <p:nvSpPr>
          <p:cNvPr id="180" name="TextBox 179">
            <a:extLst>
              <a:ext uri="{FF2B5EF4-FFF2-40B4-BE49-F238E27FC236}">
                <a16:creationId xmlns:a16="http://schemas.microsoft.com/office/drawing/2014/main" id="{77C4CBDB-0FB8-4D4E-B041-E407F8D5A60D}"/>
              </a:ext>
            </a:extLst>
          </p:cNvPr>
          <p:cNvSpPr txBox="1"/>
          <p:nvPr/>
        </p:nvSpPr>
        <p:spPr>
          <a:xfrm>
            <a:off x="8248650" y="4268132"/>
            <a:ext cx="3794806" cy="461665"/>
          </a:xfrm>
          <a:prstGeom prst="rect">
            <a:avLst/>
          </a:prstGeom>
          <a:noFill/>
        </p:spPr>
        <p:txBody>
          <a:bodyPr wrap="square">
            <a:spAutoFit/>
          </a:bodyPr>
          <a:lstStyle/>
          <a:p>
            <a:r>
              <a:rPr lang="en-US" sz="1200" dirty="0">
                <a:solidFill>
                  <a:schemeClr val="bg2">
                    <a:lumMod val="50000"/>
                  </a:schemeClr>
                </a:solidFill>
              </a:rPr>
              <a:t>[Lathrop, Lutz, Summers, </a:t>
            </a:r>
            <a:r>
              <a:rPr lang="en-US" sz="1200" i="1" dirty="0">
                <a:solidFill>
                  <a:schemeClr val="bg2">
                    <a:lumMod val="50000"/>
                  </a:schemeClr>
                </a:solidFill>
              </a:rPr>
              <a:t>Strict self-assembly of discrete </a:t>
            </a:r>
            <a:r>
              <a:rPr lang="en-US" sz="1200" i="1" dirty="0" err="1">
                <a:solidFill>
                  <a:schemeClr val="bg2">
                    <a:lumMod val="50000"/>
                  </a:schemeClr>
                </a:solidFill>
              </a:rPr>
              <a:t>Sierpinski</a:t>
            </a:r>
            <a:r>
              <a:rPr lang="en-US" sz="1200" i="1" dirty="0">
                <a:solidFill>
                  <a:schemeClr val="bg2">
                    <a:lumMod val="50000"/>
                  </a:schemeClr>
                </a:solidFill>
              </a:rPr>
              <a:t> triangles</a:t>
            </a:r>
            <a:r>
              <a:rPr lang="en-US" sz="1200" dirty="0">
                <a:solidFill>
                  <a:schemeClr val="bg2">
                    <a:lumMod val="50000"/>
                  </a:schemeClr>
                </a:solidFill>
              </a:rPr>
              <a:t>, </a:t>
            </a:r>
            <a:r>
              <a:rPr lang="en-US" sz="1200" u="sng" dirty="0">
                <a:solidFill>
                  <a:schemeClr val="bg2">
                    <a:lumMod val="50000"/>
                  </a:schemeClr>
                </a:solidFill>
              </a:rPr>
              <a:t>Theoretical Computer Science</a:t>
            </a:r>
            <a:r>
              <a:rPr lang="en-US" sz="1200" dirty="0">
                <a:solidFill>
                  <a:schemeClr val="bg2">
                    <a:lumMod val="50000"/>
                  </a:schemeClr>
                </a:solidFill>
              </a:rPr>
              <a:t> 2009.]</a:t>
            </a:r>
          </a:p>
        </p:txBody>
      </p:sp>
    </p:spTree>
    <p:extLst>
      <p:ext uri="{BB962C8B-B14F-4D97-AF65-F5344CB8AC3E}">
        <p14:creationId xmlns:p14="http://schemas.microsoft.com/office/powerpoint/2010/main" val="264426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nodeType="withEffect">
                                  <p:stCondLst>
                                    <p:cond delay="0"/>
                                  </p:stCondLst>
                                  <p:childTnLst>
                                    <p:set>
                                      <p:cBhvr>
                                        <p:cTn id="9" dur="1" fill="hold">
                                          <p:stCondLst>
                                            <p:cond delay="0"/>
                                          </p:stCondLst>
                                        </p:cTn>
                                        <p:tgtEl>
                                          <p:spTgt spid="89">
                                            <p:txEl>
                                              <p:pRg st="0" end="0"/>
                                            </p:txEl>
                                          </p:spTgt>
                                        </p:tgtEl>
                                        <p:attrNameLst>
                                          <p:attrName>style.visibility</p:attrName>
                                        </p:attrNameLst>
                                      </p:cBhvr>
                                      <p:to>
                                        <p:strVal val="visible"/>
                                      </p:to>
                                    </p:set>
                                    <p:animEffect transition="in" filter="fade">
                                      <p:cBhvr>
                                        <p:cTn id="10" dur="500"/>
                                        <p:tgtEl>
                                          <p:spTgt spid="8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9">
                                            <p:txEl>
                                              <p:pRg st="1" end="1"/>
                                            </p:txEl>
                                          </p:spTgt>
                                        </p:tgtEl>
                                        <p:attrNameLst>
                                          <p:attrName>style.visibility</p:attrName>
                                        </p:attrNameLst>
                                      </p:cBhvr>
                                      <p:to>
                                        <p:strVal val="visible"/>
                                      </p:to>
                                    </p:set>
                                    <p:animEffect transition="in" filter="fade">
                                      <p:cBhvr>
                                        <p:cTn id="13" dur="500"/>
                                        <p:tgtEl>
                                          <p:spTgt spid="8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9">
                                            <p:txEl>
                                              <p:pRg st="2" end="2"/>
                                            </p:txEl>
                                          </p:spTgt>
                                        </p:tgtEl>
                                        <p:attrNameLst>
                                          <p:attrName>style.visibility</p:attrName>
                                        </p:attrNameLst>
                                      </p:cBhvr>
                                      <p:to>
                                        <p:strVal val="visible"/>
                                      </p:to>
                                    </p:set>
                                    <p:animEffect transition="in" filter="fade">
                                      <p:cBhvr>
                                        <p:cTn id="18" dur="500"/>
                                        <p:tgtEl>
                                          <p:spTgt spid="89">
                                            <p:txEl>
                                              <p:pRg st="2" end="2"/>
                                            </p:txEl>
                                          </p:spTgt>
                                        </p:tgtEl>
                                      </p:cBhvr>
                                    </p:animEffect>
                                  </p:childTnLst>
                                </p:cTn>
                              </p:par>
                              <p:par>
                                <p:cTn id="19" presetID="1" presetClass="emph" presetSubtype="2" fill="hold" nodeType="withEffect">
                                  <p:stCondLst>
                                    <p:cond delay="0"/>
                                  </p:stCondLst>
                                  <p:childTnLst>
                                    <p:animClr clrSpc="rgb" dir="cw">
                                      <p:cBhvr>
                                        <p:cTn id="20" dur="500" fill="hold"/>
                                        <p:tgtEl>
                                          <p:spTgt spid="10"/>
                                        </p:tgtEl>
                                        <p:attrNameLst>
                                          <p:attrName>fillcolor</p:attrName>
                                        </p:attrNameLst>
                                      </p:cBhvr>
                                      <p:to>
                                        <a:srgbClr val="FF0000"/>
                                      </p:to>
                                    </p:animClr>
                                    <p:set>
                                      <p:cBhvr>
                                        <p:cTn id="21" dur="500" fill="hold"/>
                                        <p:tgtEl>
                                          <p:spTgt spid="10"/>
                                        </p:tgtEl>
                                        <p:attrNameLst>
                                          <p:attrName>fill.type</p:attrName>
                                        </p:attrNameLst>
                                      </p:cBhvr>
                                      <p:to>
                                        <p:strVal val="solid"/>
                                      </p:to>
                                    </p:set>
                                    <p:set>
                                      <p:cBhvr>
                                        <p:cTn id="22" dur="500" fill="hold"/>
                                        <p:tgtEl>
                                          <p:spTgt spid="10"/>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500" fill="hold"/>
                                        <p:tgtEl>
                                          <p:spTgt spid="16"/>
                                        </p:tgtEl>
                                        <p:attrNameLst>
                                          <p:attrName>fillcolor</p:attrName>
                                        </p:attrNameLst>
                                      </p:cBhvr>
                                      <p:to>
                                        <a:srgbClr val="FF0000"/>
                                      </p:to>
                                    </p:animClr>
                                    <p:set>
                                      <p:cBhvr>
                                        <p:cTn id="25" dur="500" fill="hold"/>
                                        <p:tgtEl>
                                          <p:spTgt spid="16"/>
                                        </p:tgtEl>
                                        <p:attrNameLst>
                                          <p:attrName>fill.type</p:attrName>
                                        </p:attrNameLst>
                                      </p:cBhvr>
                                      <p:to>
                                        <p:strVal val="solid"/>
                                      </p:to>
                                    </p:set>
                                    <p:set>
                                      <p:cBhvr>
                                        <p:cTn id="26" dur="500" fill="hold"/>
                                        <p:tgtEl>
                                          <p:spTgt spid="16"/>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500" fill="hold"/>
                                        <p:tgtEl>
                                          <p:spTgt spid="62"/>
                                        </p:tgtEl>
                                        <p:attrNameLst>
                                          <p:attrName>fillcolor</p:attrName>
                                        </p:attrNameLst>
                                      </p:cBhvr>
                                      <p:to>
                                        <a:srgbClr val="FF0000"/>
                                      </p:to>
                                    </p:animClr>
                                    <p:set>
                                      <p:cBhvr>
                                        <p:cTn id="29" dur="500" fill="hold"/>
                                        <p:tgtEl>
                                          <p:spTgt spid="62"/>
                                        </p:tgtEl>
                                        <p:attrNameLst>
                                          <p:attrName>fill.type</p:attrName>
                                        </p:attrNameLst>
                                      </p:cBhvr>
                                      <p:to>
                                        <p:strVal val="solid"/>
                                      </p:to>
                                    </p:set>
                                    <p:set>
                                      <p:cBhvr>
                                        <p:cTn id="30" dur="500" fill="hold"/>
                                        <p:tgtEl>
                                          <p:spTgt spid="62"/>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500" fill="hold"/>
                                        <p:tgtEl>
                                          <p:spTgt spid="90"/>
                                        </p:tgtEl>
                                        <p:attrNameLst>
                                          <p:attrName>fillcolor</p:attrName>
                                        </p:attrNameLst>
                                      </p:cBhvr>
                                      <p:to>
                                        <a:srgbClr val="FF0000"/>
                                      </p:to>
                                    </p:animClr>
                                    <p:set>
                                      <p:cBhvr>
                                        <p:cTn id="33" dur="500" fill="hold"/>
                                        <p:tgtEl>
                                          <p:spTgt spid="90"/>
                                        </p:tgtEl>
                                        <p:attrNameLst>
                                          <p:attrName>fill.type</p:attrName>
                                        </p:attrNameLst>
                                      </p:cBhvr>
                                      <p:to>
                                        <p:strVal val="solid"/>
                                      </p:to>
                                    </p:set>
                                    <p:set>
                                      <p:cBhvr>
                                        <p:cTn id="34" dur="500" fill="hold"/>
                                        <p:tgtEl>
                                          <p:spTgt spid="90"/>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500" fill="hold"/>
                                        <p:tgtEl>
                                          <p:spTgt spid="173"/>
                                        </p:tgtEl>
                                        <p:attrNameLst>
                                          <p:attrName>fillcolor</p:attrName>
                                        </p:attrNameLst>
                                      </p:cBhvr>
                                      <p:to>
                                        <a:srgbClr val="FF0000"/>
                                      </p:to>
                                    </p:animClr>
                                    <p:set>
                                      <p:cBhvr>
                                        <p:cTn id="37" dur="500" fill="hold"/>
                                        <p:tgtEl>
                                          <p:spTgt spid="173"/>
                                        </p:tgtEl>
                                        <p:attrNameLst>
                                          <p:attrName>fill.type</p:attrName>
                                        </p:attrNameLst>
                                      </p:cBhvr>
                                      <p:to>
                                        <p:strVal val="solid"/>
                                      </p:to>
                                    </p:set>
                                    <p:set>
                                      <p:cBhvr>
                                        <p:cTn id="38" dur="500" fill="hold"/>
                                        <p:tgtEl>
                                          <p:spTgt spid="173"/>
                                        </p:tgtEl>
                                        <p:attrNameLst>
                                          <p:attrName>fill.on</p:attrName>
                                        </p:attrNameLst>
                                      </p:cBhvr>
                                      <p:to>
                                        <p:strVal val="true"/>
                                      </p:to>
                                    </p:set>
                                  </p:childTnLst>
                                </p:cTn>
                              </p:par>
                              <p:par>
                                <p:cTn id="39" presetID="1" presetClass="emph" presetSubtype="2" fill="hold" grpId="0" nodeType="withEffect">
                                  <p:stCondLst>
                                    <p:cond delay="0"/>
                                  </p:stCondLst>
                                  <p:childTnLst>
                                    <p:animClr clrSpc="rgb" dir="cw">
                                      <p:cBhvr>
                                        <p:cTn id="40" dur="500" fill="hold"/>
                                        <p:tgtEl>
                                          <p:spTgt spid="11"/>
                                        </p:tgtEl>
                                        <p:attrNameLst>
                                          <p:attrName>fillcolor</p:attrName>
                                        </p:attrNameLst>
                                      </p:cBhvr>
                                      <p:to>
                                        <a:srgbClr val="538135"/>
                                      </p:to>
                                    </p:animClr>
                                    <p:set>
                                      <p:cBhvr>
                                        <p:cTn id="41" dur="500" fill="hold"/>
                                        <p:tgtEl>
                                          <p:spTgt spid="11"/>
                                        </p:tgtEl>
                                        <p:attrNameLst>
                                          <p:attrName>fill.type</p:attrName>
                                        </p:attrNameLst>
                                      </p:cBhvr>
                                      <p:to>
                                        <p:strVal val="solid"/>
                                      </p:to>
                                    </p:set>
                                    <p:set>
                                      <p:cBhvr>
                                        <p:cTn id="42" dur="500" fill="hold"/>
                                        <p:tgtEl>
                                          <p:spTgt spid="11"/>
                                        </p:tgtEl>
                                        <p:attrNameLst>
                                          <p:attrName>fill.on</p:attrName>
                                        </p:attrNameLst>
                                      </p:cBhvr>
                                      <p:to>
                                        <p:strVal val="true"/>
                                      </p:to>
                                    </p:set>
                                  </p:childTnLst>
                                </p:cTn>
                              </p:par>
                              <p:par>
                                <p:cTn id="43" presetID="1" presetClass="emph" presetSubtype="2" fill="hold" grpId="0" nodeType="withEffect">
                                  <p:stCondLst>
                                    <p:cond delay="0"/>
                                  </p:stCondLst>
                                  <p:childTnLst>
                                    <p:animClr clrSpc="rgb" dir="cw">
                                      <p:cBhvr>
                                        <p:cTn id="44" dur="500" fill="hold"/>
                                        <p:tgtEl>
                                          <p:spTgt spid="17"/>
                                        </p:tgtEl>
                                        <p:attrNameLst>
                                          <p:attrName>fillcolor</p:attrName>
                                        </p:attrNameLst>
                                      </p:cBhvr>
                                      <p:to>
                                        <a:srgbClr val="538135"/>
                                      </p:to>
                                    </p:animClr>
                                    <p:set>
                                      <p:cBhvr>
                                        <p:cTn id="45" dur="500" fill="hold"/>
                                        <p:tgtEl>
                                          <p:spTgt spid="17"/>
                                        </p:tgtEl>
                                        <p:attrNameLst>
                                          <p:attrName>fill.type</p:attrName>
                                        </p:attrNameLst>
                                      </p:cBhvr>
                                      <p:to>
                                        <p:strVal val="solid"/>
                                      </p:to>
                                    </p:set>
                                    <p:set>
                                      <p:cBhvr>
                                        <p:cTn id="46" dur="500" fill="hold"/>
                                        <p:tgtEl>
                                          <p:spTgt spid="17"/>
                                        </p:tgtEl>
                                        <p:attrNameLst>
                                          <p:attrName>fill.on</p:attrName>
                                        </p:attrNameLst>
                                      </p:cBhvr>
                                      <p:to>
                                        <p:strVal val="true"/>
                                      </p:to>
                                    </p:set>
                                  </p:childTnLst>
                                </p:cTn>
                              </p:par>
                              <p:par>
                                <p:cTn id="47" presetID="1" presetClass="emph" presetSubtype="2" fill="hold" grpId="0" nodeType="withEffect">
                                  <p:stCondLst>
                                    <p:cond delay="0"/>
                                  </p:stCondLst>
                                  <p:childTnLst>
                                    <p:animClr clrSpc="rgb" dir="cw">
                                      <p:cBhvr>
                                        <p:cTn id="48" dur="500" fill="hold"/>
                                        <p:tgtEl>
                                          <p:spTgt spid="22"/>
                                        </p:tgtEl>
                                        <p:attrNameLst>
                                          <p:attrName>fillcolor</p:attrName>
                                        </p:attrNameLst>
                                      </p:cBhvr>
                                      <p:to>
                                        <a:srgbClr val="538135"/>
                                      </p:to>
                                    </p:animClr>
                                    <p:set>
                                      <p:cBhvr>
                                        <p:cTn id="49" dur="500" fill="hold"/>
                                        <p:tgtEl>
                                          <p:spTgt spid="22"/>
                                        </p:tgtEl>
                                        <p:attrNameLst>
                                          <p:attrName>fill.type</p:attrName>
                                        </p:attrNameLst>
                                      </p:cBhvr>
                                      <p:to>
                                        <p:strVal val="solid"/>
                                      </p:to>
                                    </p:set>
                                    <p:set>
                                      <p:cBhvr>
                                        <p:cTn id="50" dur="500" fill="hold"/>
                                        <p:tgtEl>
                                          <p:spTgt spid="22"/>
                                        </p:tgtEl>
                                        <p:attrNameLst>
                                          <p:attrName>fill.on</p:attrName>
                                        </p:attrNameLst>
                                      </p:cBhvr>
                                      <p:to>
                                        <p:strVal val="true"/>
                                      </p:to>
                                    </p:set>
                                  </p:childTnLst>
                                </p:cTn>
                              </p:par>
                              <p:par>
                                <p:cTn id="51" presetID="1" presetClass="emph" presetSubtype="2" fill="hold" grpId="0" nodeType="withEffect">
                                  <p:stCondLst>
                                    <p:cond delay="0"/>
                                  </p:stCondLst>
                                  <p:childTnLst>
                                    <p:animClr clrSpc="rgb" dir="cw">
                                      <p:cBhvr>
                                        <p:cTn id="52" dur="500" fill="hold"/>
                                        <p:tgtEl>
                                          <p:spTgt spid="24"/>
                                        </p:tgtEl>
                                        <p:attrNameLst>
                                          <p:attrName>fillcolor</p:attrName>
                                        </p:attrNameLst>
                                      </p:cBhvr>
                                      <p:to>
                                        <a:srgbClr val="538135"/>
                                      </p:to>
                                    </p:animClr>
                                    <p:set>
                                      <p:cBhvr>
                                        <p:cTn id="53" dur="500" fill="hold"/>
                                        <p:tgtEl>
                                          <p:spTgt spid="24"/>
                                        </p:tgtEl>
                                        <p:attrNameLst>
                                          <p:attrName>fill.type</p:attrName>
                                        </p:attrNameLst>
                                      </p:cBhvr>
                                      <p:to>
                                        <p:strVal val="solid"/>
                                      </p:to>
                                    </p:set>
                                    <p:set>
                                      <p:cBhvr>
                                        <p:cTn id="54" dur="500" fill="hold"/>
                                        <p:tgtEl>
                                          <p:spTgt spid="24"/>
                                        </p:tgtEl>
                                        <p:attrNameLst>
                                          <p:attrName>fill.on</p:attrName>
                                        </p:attrNameLst>
                                      </p:cBhvr>
                                      <p:to>
                                        <p:strVal val="true"/>
                                      </p:to>
                                    </p:set>
                                  </p:childTnLst>
                                </p:cTn>
                              </p:par>
                              <p:par>
                                <p:cTn id="55" presetID="1" presetClass="emph" presetSubtype="2" fill="hold" grpId="0" nodeType="withEffect">
                                  <p:stCondLst>
                                    <p:cond delay="0"/>
                                  </p:stCondLst>
                                  <p:childTnLst>
                                    <p:animClr clrSpc="rgb" dir="cw">
                                      <p:cBhvr>
                                        <p:cTn id="56" dur="500" fill="hold"/>
                                        <p:tgtEl>
                                          <p:spTgt spid="23"/>
                                        </p:tgtEl>
                                        <p:attrNameLst>
                                          <p:attrName>fillcolor</p:attrName>
                                        </p:attrNameLst>
                                      </p:cBhvr>
                                      <p:to>
                                        <a:srgbClr val="538135"/>
                                      </p:to>
                                    </p:animClr>
                                    <p:set>
                                      <p:cBhvr>
                                        <p:cTn id="57" dur="500" fill="hold"/>
                                        <p:tgtEl>
                                          <p:spTgt spid="23"/>
                                        </p:tgtEl>
                                        <p:attrNameLst>
                                          <p:attrName>fill.type</p:attrName>
                                        </p:attrNameLst>
                                      </p:cBhvr>
                                      <p:to>
                                        <p:strVal val="solid"/>
                                      </p:to>
                                    </p:set>
                                    <p:set>
                                      <p:cBhvr>
                                        <p:cTn id="58" dur="500" fill="hold"/>
                                        <p:tgtEl>
                                          <p:spTgt spid="23"/>
                                        </p:tgtEl>
                                        <p:attrNameLst>
                                          <p:attrName>fill.on</p:attrName>
                                        </p:attrNameLst>
                                      </p:cBhvr>
                                      <p:to>
                                        <p:strVal val="true"/>
                                      </p:to>
                                    </p:set>
                                  </p:childTnLst>
                                </p:cTn>
                              </p:par>
                              <p:par>
                                <p:cTn id="59" presetID="1" presetClass="emph" presetSubtype="2" fill="hold" grpId="0" nodeType="withEffect">
                                  <p:stCondLst>
                                    <p:cond delay="0"/>
                                  </p:stCondLst>
                                  <p:childTnLst>
                                    <p:animClr clrSpc="rgb" dir="cw">
                                      <p:cBhvr>
                                        <p:cTn id="60" dur="500" fill="hold"/>
                                        <p:tgtEl>
                                          <p:spTgt spid="63"/>
                                        </p:tgtEl>
                                        <p:attrNameLst>
                                          <p:attrName>fillcolor</p:attrName>
                                        </p:attrNameLst>
                                      </p:cBhvr>
                                      <p:to>
                                        <a:srgbClr val="538135"/>
                                      </p:to>
                                    </p:animClr>
                                    <p:set>
                                      <p:cBhvr>
                                        <p:cTn id="61" dur="500" fill="hold"/>
                                        <p:tgtEl>
                                          <p:spTgt spid="63"/>
                                        </p:tgtEl>
                                        <p:attrNameLst>
                                          <p:attrName>fill.type</p:attrName>
                                        </p:attrNameLst>
                                      </p:cBhvr>
                                      <p:to>
                                        <p:strVal val="solid"/>
                                      </p:to>
                                    </p:set>
                                    <p:set>
                                      <p:cBhvr>
                                        <p:cTn id="62" dur="500" fill="hold"/>
                                        <p:tgtEl>
                                          <p:spTgt spid="63"/>
                                        </p:tgtEl>
                                        <p:attrNameLst>
                                          <p:attrName>fill.on</p:attrName>
                                        </p:attrNameLst>
                                      </p:cBhvr>
                                      <p:to>
                                        <p:strVal val="true"/>
                                      </p:to>
                                    </p:set>
                                  </p:childTnLst>
                                </p:cTn>
                              </p:par>
                              <p:par>
                                <p:cTn id="63" presetID="1" presetClass="emph" presetSubtype="2" fill="hold" grpId="0" nodeType="withEffect">
                                  <p:stCondLst>
                                    <p:cond delay="0"/>
                                  </p:stCondLst>
                                  <p:childTnLst>
                                    <p:animClr clrSpc="rgb" dir="cw">
                                      <p:cBhvr>
                                        <p:cTn id="64" dur="500" fill="hold"/>
                                        <p:tgtEl>
                                          <p:spTgt spid="68"/>
                                        </p:tgtEl>
                                        <p:attrNameLst>
                                          <p:attrName>fillcolor</p:attrName>
                                        </p:attrNameLst>
                                      </p:cBhvr>
                                      <p:to>
                                        <a:srgbClr val="538135"/>
                                      </p:to>
                                    </p:animClr>
                                    <p:set>
                                      <p:cBhvr>
                                        <p:cTn id="65" dur="500" fill="hold"/>
                                        <p:tgtEl>
                                          <p:spTgt spid="68"/>
                                        </p:tgtEl>
                                        <p:attrNameLst>
                                          <p:attrName>fill.type</p:attrName>
                                        </p:attrNameLst>
                                      </p:cBhvr>
                                      <p:to>
                                        <p:strVal val="solid"/>
                                      </p:to>
                                    </p:set>
                                    <p:set>
                                      <p:cBhvr>
                                        <p:cTn id="66" dur="500" fill="hold"/>
                                        <p:tgtEl>
                                          <p:spTgt spid="68"/>
                                        </p:tgtEl>
                                        <p:attrNameLst>
                                          <p:attrName>fill.on</p:attrName>
                                        </p:attrNameLst>
                                      </p:cBhvr>
                                      <p:to>
                                        <p:strVal val="true"/>
                                      </p:to>
                                    </p:set>
                                  </p:childTnLst>
                                </p:cTn>
                              </p:par>
                              <p:par>
                                <p:cTn id="67" presetID="1" presetClass="emph" presetSubtype="2" fill="hold" grpId="0" nodeType="withEffect">
                                  <p:stCondLst>
                                    <p:cond delay="0"/>
                                  </p:stCondLst>
                                  <p:childTnLst>
                                    <p:animClr clrSpc="rgb" dir="cw">
                                      <p:cBhvr>
                                        <p:cTn id="68" dur="500" fill="hold"/>
                                        <p:tgtEl>
                                          <p:spTgt spid="69"/>
                                        </p:tgtEl>
                                        <p:attrNameLst>
                                          <p:attrName>fillcolor</p:attrName>
                                        </p:attrNameLst>
                                      </p:cBhvr>
                                      <p:to>
                                        <a:srgbClr val="538135"/>
                                      </p:to>
                                    </p:animClr>
                                    <p:set>
                                      <p:cBhvr>
                                        <p:cTn id="69" dur="500" fill="hold"/>
                                        <p:tgtEl>
                                          <p:spTgt spid="69"/>
                                        </p:tgtEl>
                                        <p:attrNameLst>
                                          <p:attrName>fill.type</p:attrName>
                                        </p:attrNameLst>
                                      </p:cBhvr>
                                      <p:to>
                                        <p:strVal val="solid"/>
                                      </p:to>
                                    </p:set>
                                    <p:set>
                                      <p:cBhvr>
                                        <p:cTn id="70" dur="500" fill="hold"/>
                                        <p:tgtEl>
                                          <p:spTgt spid="69"/>
                                        </p:tgtEl>
                                        <p:attrNameLst>
                                          <p:attrName>fill.on</p:attrName>
                                        </p:attrNameLst>
                                      </p:cBhvr>
                                      <p:to>
                                        <p:strVal val="true"/>
                                      </p:to>
                                    </p:set>
                                  </p:childTnLst>
                                </p:cTn>
                              </p:par>
                              <p:par>
                                <p:cTn id="71" presetID="1" presetClass="emph" presetSubtype="2" fill="hold" grpId="0" nodeType="withEffect">
                                  <p:stCondLst>
                                    <p:cond delay="0"/>
                                  </p:stCondLst>
                                  <p:childTnLst>
                                    <p:animClr clrSpc="rgb" dir="cw">
                                      <p:cBhvr>
                                        <p:cTn id="72" dur="500" fill="hold"/>
                                        <p:tgtEl>
                                          <p:spTgt spid="70"/>
                                        </p:tgtEl>
                                        <p:attrNameLst>
                                          <p:attrName>fillcolor</p:attrName>
                                        </p:attrNameLst>
                                      </p:cBhvr>
                                      <p:to>
                                        <a:srgbClr val="538135"/>
                                      </p:to>
                                    </p:animClr>
                                    <p:set>
                                      <p:cBhvr>
                                        <p:cTn id="73" dur="500" fill="hold"/>
                                        <p:tgtEl>
                                          <p:spTgt spid="70"/>
                                        </p:tgtEl>
                                        <p:attrNameLst>
                                          <p:attrName>fill.type</p:attrName>
                                        </p:attrNameLst>
                                      </p:cBhvr>
                                      <p:to>
                                        <p:strVal val="solid"/>
                                      </p:to>
                                    </p:set>
                                    <p:set>
                                      <p:cBhvr>
                                        <p:cTn id="74" dur="500" fill="hold"/>
                                        <p:tgtEl>
                                          <p:spTgt spid="70"/>
                                        </p:tgtEl>
                                        <p:attrNameLst>
                                          <p:attrName>fill.on</p:attrName>
                                        </p:attrNameLst>
                                      </p:cBhvr>
                                      <p:to>
                                        <p:strVal val="true"/>
                                      </p:to>
                                    </p:set>
                                  </p:childTnLst>
                                </p:cTn>
                              </p:par>
                              <p:par>
                                <p:cTn id="75" presetID="1" presetClass="emph" presetSubtype="2" fill="hold" grpId="0" nodeType="withEffect">
                                  <p:stCondLst>
                                    <p:cond delay="0"/>
                                  </p:stCondLst>
                                  <p:childTnLst>
                                    <p:animClr clrSpc="rgb" dir="cw">
                                      <p:cBhvr>
                                        <p:cTn id="76" dur="500" fill="hold"/>
                                        <p:tgtEl>
                                          <p:spTgt spid="80"/>
                                        </p:tgtEl>
                                        <p:attrNameLst>
                                          <p:attrName>fillcolor</p:attrName>
                                        </p:attrNameLst>
                                      </p:cBhvr>
                                      <p:to>
                                        <a:srgbClr val="538135"/>
                                      </p:to>
                                    </p:animClr>
                                    <p:set>
                                      <p:cBhvr>
                                        <p:cTn id="77" dur="500" fill="hold"/>
                                        <p:tgtEl>
                                          <p:spTgt spid="80"/>
                                        </p:tgtEl>
                                        <p:attrNameLst>
                                          <p:attrName>fill.type</p:attrName>
                                        </p:attrNameLst>
                                      </p:cBhvr>
                                      <p:to>
                                        <p:strVal val="solid"/>
                                      </p:to>
                                    </p:set>
                                    <p:set>
                                      <p:cBhvr>
                                        <p:cTn id="78" dur="500" fill="hold"/>
                                        <p:tgtEl>
                                          <p:spTgt spid="80"/>
                                        </p:tgtEl>
                                        <p:attrNameLst>
                                          <p:attrName>fill.on</p:attrName>
                                        </p:attrNameLst>
                                      </p:cBhvr>
                                      <p:to>
                                        <p:strVal val="true"/>
                                      </p:to>
                                    </p:set>
                                  </p:childTnLst>
                                </p:cTn>
                              </p:par>
                              <p:par>
                                <p:cTn id="79" presetID="1" presetClass="emph" presetSubtype="2" fill="hold" grpId="0" nodeType="withEffect">
                                  <p:stCondLst>
                                    <p:cond delay="0"/>
                                  </p:stCondLst>
                                  <p:childTnLst>
                                    <p:animClr clrSpc="rgb" dir="cw">
                                      <p:cBhvr>
                                        <p:cTn id="80" dur="500" fill="hold"/>
                                        <p:tgtEl>
                                          <p:spTgt spid="81"/>
                                        </p:tgtEl>
                                        <p:attrNameLst>
                                          <p:attrName>fillcolor</p:attrName>
                                        </p:attrNameLst>
                                      </p:cBhvr>
                                      <p:to>
                                        <a:srgbClr val="538135"/>
                                      </p:to>
                                    </p:animClr>
                                    <p:set>
                                      <p:cBhvr>
                                        <p:cTn id="81" dur="500" fill="hold"/>
                                        <p:tgtEl>
                                          <p:spTgt spid="81"/>
                                        </p:tgtEl>
                                        <p:attrNameLst>
                                          <p:attrName>fill.type</p:attrName>
                                        </p:attrNameLst>
                                      </p:cBhvr>
                                      <p:to>
                                        <p:strVal val="solid"/>
                                      </p:to>
                                    </p:set>
                                    <p:set>
                                      <p:cBhvr>
                                        <p:cTn id="82" dur="500" fill="hold"/>
                                        <p:tgtEl>
                                          <p:spTgt spid="81"/>
                                        </p:tgtEl>
                                        <p:attrNameLst>
                                          <p:attrName>fill.on</p:attrName>
                                        </p:attrNameLst>
                                      </p:cBhvr>
                                      <p:to>
                                        <p:strVal val="true"/>
                                      </p:to>
                                    </p:set>
                                  </p:childTnLst>
                                </p:cTn>
                              </p:par>
                              <p:par>
                                <p:cTn id="83" presetID="1" presetClass="emph" presetSubtype="2" fill="hold" grpId="0" nodeType="withEffect">
                                  <p:stCondLst>
                                    <p:cond delay="0"/>
                                  </p:stCondLst>
                                  <p:childTnLst>
                                    <p:animClr clrSpc="rgb" dir="cw">
                                      <p:cBhvr>
                                        <p:cTn id="84" dur="500" fill="hold"/>
                                        <p:tgtEl>
                                          <p:spTgt spid="82"/>
                                        </p:tgtEl>
                                        <p:attrNameLst>
                                          <p:attrName>fillcolor</p:attrName>
                                        </p:attrNameLst>
                                      </p:cBhvr>
                                      <p:to>
                                        <a:srgbClr val="538135"/>
                                      </p:to>
                                    </p:animClr>
                                    <p:set>
                                      <p:cBhvr>
                                        <p:cTn id="85" dur="500" fill="hold"/>
                                        <p:tgtEl>
                                          <p:spTgt spid="82"/>
                                        </p:tgtEl>
                                        <p:attrNameLst>
                                          <p:attrName>fill.type</p:attrName>
                                        </p:attrNameLst>
                                      </p:cBhvr>
                                      <p:to>
                                        <p:strVal val="solid"/>
                                      </p:to>
                                    </p:set>
                                    <p:set>
                                      <p:cBhvr>
                                        <p:cTn id="86" dur="500" fill="hold"/>
                                        <p:tgtEl>
                                          <p:spTgt spid="82"/>
                                        </p:tgtEl>
                                        <p:attrNameLst>
                                          <p:attrName>fill.on</p:attrName>
                                        </p:attrNameLst>
                                      </p:cBhvr>
                                      <p:to>
                                        <p:strVal val="true"/>
                                      </p:to>
                                    </p:set>
                                  </p:childTnLst>
                                </p:cTn>
                              </p:par>
                              <p:par>
                                <p:cTn id="87" presetID="1" presetClass="emph" presetSubtype="2" fill="hold" grpId="0" nodeType="withEffect">
                                  <p:stCondLst>
                                    <p:cond delay="0"/>
                                  </p:stCondLst>
                                  <p:childTnLst>
                                    <p:animClr clrSpc="rgb" dir="cw">
                                      <p:cBhvr>
                                        <p:cTn id="88" dur="500" fill="hold"/>
                                        <p:tgtEl>
                                          <p:spTgt spid="86"/>
                                        </p:tgtEl>
                                        <p:attrNameLst>
                                          <p:attrName>fillcolor</p:attrName>
                                        </p:attrNameLst>
                                      </p:cBhvr>
                                      <p:to>
                                        <a:srgbClr val="538135"/>
                                      </p:to>
                                    </p:animClr>
                                    <p:set>
                                      <p:cBhvr>
                                        <p:cTn id="89" dur="500" fill="hold"/>
                                        <p:tgtEl>
                                          <p:spTgt spid="86"/>
                                        </p:tgtEl>
                                        <p:attrNameLst>
                                          <p:attrName>fill.type</p:attrName>
                                        </p:attrNameLst>
                                      </p:cBhvr>
                                      <p:to>
                                        <p:strVal val="solid"/>
                                      </p:to>
                                    </p:set>
                                    <p:set>
                                      <p:cBhvr>
                                        <p:cTn id="90" dur="500" fill="hold"/>
                                        <p:tgtEl>
                                          <p:spTgt spid="86"/>
                                        </p:tgtEl>
                                        <p:attrNameLst>
                                          <p:attrName>fill.on</p:attrName>
                                        </p:attrNameLst>
                                      </p:cBhvr>
                                      <p:to>
                                        <p:strVal val="true"/>
                                      </p:to>
                                    </p:set>
                                  </p:childTnLst>
                                </p:cTn>
                              </p:par>
                              <p:par>
                                <p:cTn id="91" presetID="1" presetClass="emph" presetSubtype="2" fill="hold" grpId="0" nodeType="withEffect">
                                  <p:stCondLst>
                                    <p:cond delay="0"/>
                                  </p:stCondLst>
                                  <p:childTnLst>
                                    <p:animClr clrSpc="rgb" dir="cw">
                                      <p:cBhvr>
                                        <p:cTn id="92" dur="500" fill="hold"/>
                                        <p:tgtEl>
                                          <p:spTgt spid="87"/>
                                        </p:tgtEl>
                                        <p:attrNameLst>
                                          <p:attrName>fillcolor</p:attrName>
                                        </p:attrNameLst>
                                      </p:cBhvr>
                                      <p:to>
                                        <a:srgbClr val="538135"/>
                                      </p:to>
                                    </p:animClr>
                                    <p:set>
                                      <p:cBhvr>
                                        <p:cTn id="93" dur="500" fill="hold"/>
                                        <p:tgtEl>
                                          <p:spTgt spid="87"/>
                                        </p:tgtEl>
                                        <p:attrNameLst>
                                          <p:attrName>fill.type</p:attrName>
                                        </p:attrNameLst>
                                      </p:cBhvr>
                                      <p:to>
                                        <p:strVal val="solid"/>
                                      </p:to>
                                    </p:set>
                                    <p:set>
                                      <p:cBhvr>
                                        <p:cTn id="94" dur="500" fill="hold"/>
                                        <p:tgtEl>
                                          <p:spTgt spid="87"/>
                                        </p:tgtEl>
                                        <p:attrNameLst>
                                          <p:attrName>fill.on</p:attrName>
                                        </p:attrNameLst>
                                      </p:cBhvr>
                                      <p:to>
                                        <p:strVal val="true"/>
                                      </p:to>
                                    </p:set>
                                  </p:childTnLst>
                                </p:cTn>
                              </p:par>
                              <p:par>
                                <p:cTn id="95" presetID="1" presetClass="emph" presetSubtype="2" fill="hold" grpId="0" nodeType="withEffect">
                                  <p:stCondLst>
                                    <p:cond delay="0"/>
                                  </p:stCondLst>
                                  <p:childTnLst>
                                    <p:animClr clrSpc="rgb" dir="cw">
                                      <p:cBhvr>
                                        <p:cTn id="96" dur="500" fill="hold"/>
                                        <p:tgtEl>
                                          <p:spTgt spid="88"/>
                                        </p:tgtEl>
                                        <p:attrNameLst>
                                          <p:attrName>fillcolor</p:attrName>
                                        </p:attrNameLst>
                                      </p:cBhvr>
                                      <p:to>
                                        <a:srgbClr val="538135"/>
                                      </p:to>
                                    </p:animClr>
                                    <p:set>
                                      <p:cBhvr>
                                        <p:cTn id="97" dur="500" fill="hold"/>
                                        <p:tgtEl>
                                          <p:spTgt spid="88"/>
                                        </p:tgtEl>
                                        <p:attrNameLst>
                                          <p:attrName>fill.type</p:attrName>
                                        </p:attrNameLst>
                                      </p:cBhvr>
                                      <p:to>
                                        <p:strVal val="solid"/>
                                      </p:to>
                                    </p:set>
                                    <p:set>
                                      <p:cBhvr>
                                        <p:cTn id="98" dur="500" fill="hold"/>
                                        <p:tgtEl>
                                          <p:spTgt spid="88"/>
                                        </p:tgtEl>
                                        <p:attrNameLst>
                                          <p:attrName>fill.on</p:attrName>
                                        </p:attrNameLst>
                                      </p:cBhvr>
                                      <p:to>
                                        <p:strVal val="true"/>
                                      </p:to>
                                    </p:set>
                                  </p:childTnLst>
                                </p:cTn>
                              </p:par>
                              <p:par>
                                <p:cTn id="99" presetID="1" presetClass="emph" presetSubtype="2" fill="hold" grpId="0" nodeType="withEffect">
                                  <p:stCondLst>
                                    <p:cond delay="0"/>
                                  </p:stCondLst>
                                  <p:childTnLst>
                                    <p:animClr clrSpc="rgb" dir="cw">
                                      <p:cBhvr>
                                        <p:cTn id="100" dur="500" fill="hold"/>
                                        <p:tgtEl>
                                          <p:spTgt spid="83"/>
                                        </p:tgtEl>
                                        <p:attrNameLst>
                                          <p:attrName>fillcolor</p:attrName>
                                        </p:attrNameLst>
                                      </p:cBhvr>
                                      <p:to>
                                        <a:srgbClr val="538135"/>
                                      </p:to>
                                    </p:animClr>
                                    <p:set>
                                      <p:cBhvr>
                                        <p:cTn id="101" dur="500" fill="hold"/>
                                        <p:tgtEl>
                                          <p:spTgt spid="83"/>
                                        </p:tgtEl>
                                        <p:attrNameLst>
                                          <p:attrName>fill.type</p:attrName>
                                        </p:attrNameLst>
                                      </p:cBhvr>
                                      <p:to>
                                        <p:strVal val="solid"/>
                                      </p:to>
                                    </p:set>
                                    <p:set>
                                      <p:cBhvr>
                                        <p:cTn id="102" dur="500" fill="hold"/>
                                        <p:tgtEl>
                                          <p:spTgt spid="83"/>
                                        </p:tgtEl>
                                        <p:attrNameLst>
                                          <p:attrName>fill.on</p:attrName>
                                        </p:attrNameLst>
                                      </p:cBhvr>
                                      <p:to>
                                        <p:strVal val="true"/>
                                      </p:to>
                                    </p:set>
                                  </p:childTnLst>
                                </p:cTn>
                              </p:par>
                              <p:par>
                                <p:cTn id="103" presetID="1" presetClass="emph" presetSubtype="2" fill="hold" grpId="0" nodeType="withEffect">
                                  <p:stCondLst>
                                    <p:cond delay="0"/>
                                  </p:stCondLst>
                                  <p:childTnLst>
                                    <p:animClr clrSpc="rgb" dir="cw">
                                      <p:cBhvr>
                                        <p:cTn id="104" dur="500" fill="hold"/>
                                        <p:tgtEl>
                                          <p:spTgt spid="84"/>
                                        </p:tgtEl>
                                        <p:attrNameLst>
                                          <p:attrName>fillcolor</p:attrName>
                                        </p:attrNameLst>
                                      </p:cBhvr>
                                      <p:to>
                                        <a:srgbClr val="538135"/>
                                      </p:to>
                                    </p:animClr>
                                    <p:set>
                                      <p:cBhvr>
                                        <p:cTn id="105" dur="500" fill="hold"/>
                                        <p:tgtEl>
                                          <p:spTgt spid="84"/>
                                        </p:tgtEl>
                                        <p:attrNameLst>
                                          <p:attrName>fill.type</p:attrName>
                                        </p:attrNameLst>
                                      </p:cBhvr>
                                      <p:to>
                                        <p:strVal val="solid"/>
                                      </p:to>
                                    </p:set>
                                    <p:set>
                                      <p:cBhvr>
                                        <p:cTn id="106" dur="500" fill="hold"/>
                                        <p:tgtEl>
                                          <p:spTgt spid="84"/>
                                        </p:tgtEl>
                                        <p:attrNameLst>
                                          <p:attrName>fill.on</p:attrName>
                                        </p:attrNameLst>
                                      </p:cBhvr>
                                      <p:to>
                                        <p:strVal val="true"/>
                                      </p:to>
                                    </p:set>
                                  </p:childTnLst>
                                </p:cTn>
                              </p:par>
                              <p:par>
                                <p:cTn id="107" presetID="1" presetClass="emph" presetSubtype="2" fill="hold" grpId="0" nodeType="withEffect">
                                  <p:stCondLst>
                                    <p:cond delay="0"/>
                                  </p:stCondLst>
                                  <p:childTnLst>
                                    <p:animClr clrSpc="rgb" dir="cw">
                                      <p:cBhvr>
                                        <p:cTn id="108" dur="500" fill="hold"/>
                                        <p:tgtEl>
                                          <p:spTgt spid="85"/>
                                        </p:tgtEl>
                                        <p:attrNameLst>
                                          <p:attrName>fillcolor</p:attrName>
                                        </p:attrNameLst>
                                      </p:cBhvr>
                                      <p:to>
                                        <a:srgbClr val="538135"/>
                                      </p:to>
                                    </p:animClr>
                                    <p:set>
                                      <p:cBhvr>
                                        <p:cTn id="109" dur="500" fill="hold"/>
                                        <p:tgtEl>
                                          <p:spTgt spid="85"/>
                                        </p:tgtEl>
                                        <p:attrNameLst>
                                          <p:attrName>fill.type</p:attrName>
                                        </p:attrNameLst>
                                      </p:cBhvr>
                                      <p:to>
                                        <p:strVal val="solid"/>
                                      </p:to>
                                    </p:set>
                                    <p:set>
                                      <p:cBhvr>
                                        <p:cTn id="110" dur="500" fill="hold"/>
                                        <p:tgtEl>
                                          <p:spTgt spid="85"/>
                                        </p:tgtEl>
                                        <p:attrNameLst>
                                          <p:attrName>fill.on</p:attrName>
                                        </p:attrNameLst>
                                      </p:cBhvr>
                                      <p:to>
                                        <p:strVal val="true"/>
                                      </p:to>
                                    </p:set>
                                  </p:childTnLst>
                                </p:cTn>
                              </p:par>
                              <p:par>
                                <p:cTn id="111" presetID="1" presetClass="emph" presetSubtype="2" fill="hold" grpId="0" nodeType="withEffect">
                                  <p:stCondLst>
                                    <p:cond delay="0"/>
                                  </p:stCondLst>
                                  <p:childTnLst>
                                    <p:animClr clrSpc="rgb" dir="cw">
                                      <p:cBhvr>
                                        <p:cTn id="112" dur="500" fill="hold"/>
                                        <p:tgtEl>
                                          <p:spTgt spid="91"/>
                                        </p:tgtEl>
                                        <p:attrNameLst>
                                          <p:attrName>fillcolor</p:attrName>
                                        </p:attrNameLst>
                                      </p:cBhvr>
                                      <p:to>
                                        <a:srgbClr val="538135"/>
                                      </p:to>
                                    </p:animClr>
                                    <p:set>
                                      <p:cBhvr>
                                        <p:cTn id="113" dur="500" fill="hold"/>
                                        <p:tgtEl>
                                          <p:spTgt spid="91"/>
                                        </p:tgtEl>
                                        <p:attrNameLst>
                                          <p:attrName>fill.type</p:attrName>
                                        </p:attrNameLst>
                                      </p:cBhvr>
                                      <p:to>
                                        <p:strVal val="solid"/>
                                      </p:to>
                                    </p:set>
                                    <p:set>
                                      <p:cBhvr>
                                        <p:cTn id="114" dur="500" fill="hold"/>
                                        <p:tgtEl>
                                          <p:spTgt spid="91"/>
                                        </p:tgtEl>
                                        <p:attrNameLst>
                                          <p:attrName>fill.on</p:attrName>
                                        </p:attrNameLst>
                                      </p:cBhvr>
                                      <p:to>
                                        <p:strVal val="true"/>
                                      </p:to>
                                    </p:set>
                                  </p:childTnLst>
                                </p:cTn>
                              </p:par>
                              <p:par>
                                <p:cTn id="115" presetID="1" presetClass="emph" presetSubtype="2" fill="hold" grpId="0" nodeType="withEffect">
                                  <p:stCondLst>
                                    <p:cond delay="0"/>
                                  </p:stCondLst>
                                  <p:childTnLst>
                                    <p:animClr clrSpc="rgb" dir="cw">
                                      <p:cBhvr>
                                        <p:cTn id="116" dur="500" fill="hold"/>
                                        <p:tgtEl>
                                          <p:spTgt spid="96"/>
                                        </p:tgtEl>
                                        <p:attrNameLst>
                                          <p:attrName>fillcolor</p:attrName>
                                        </p:attrNameLst>
                                      </p:cBhvr>
                                      <p:to>
                                        <a:srgbClr val="538135"/>
                                      </p:to>
                                    </p:animClr>
                                    <p:set>
                                      <p:cBhvr>
                                        <p:cTn id="117" dur="500" fill="hold"/>
                                        <p:tgtEl>
                                          <p:spTgt spid="96"/>
                                        </p:tgtEl>
                                        <p:attrNameLst>
                                          <p:attrName>fill.type</p:attrName>
                                        </p:attrNameLst>
                                      </p:cBhvr>
                                      <p:to>
                                        <p:strVal val="solid"/>
                                      </p:to>
                                    </p:set>
                                    <p:set>
                                      <p:cBhvr>
                                        <p:cTn id="118" dur="500" fill="hold"/>
                                        <p:tgtEl>
                                          <p:spTgt spid="96"/>
                                        </p:tgtEl>
                                        <p:attrNameLst>
                                          <p:attrName>fill.on</p:attrName>
                                        </p:attrNameLst>
                                      </p:cBhvr>
                                      <p:to>
                                        <p:strVal val="true"/>
                                      </p:to>
                                    </p:set>
                                  </p:childTnLst>
                                </p:cTn>
                              </p:par>
                              <p:par>
                                <p:cTn id="119" presetID="1" presetClass="emph" presetSubtype="2" fill="hold" grpId="0" nodeType="withEffect">
                                  <p:stCondLst>
                                    <p:cond delay="0"/>
                                  </p:stCondLst>
                                  <p:childTnLst>
                                    <p:animClr clrSpc="rgb" dir="cw">
                                      <p:cBhvr>
                                        <p:cTn id="120" dur="500" fill="hold"/>
                                        <p:tgtEl>
                                          <p:spTgt spid="97"/>
                                        </p:tgtEl>
                                        <p:attrNameLst>
                                          <p:attrName>fillcolor</p:attrName>
                                        </p:attrNameLst>
                                      </p:cBhvr>
                                      <p:to>
                                        <a:srgbClr val="538135"/>
                                      </p:to>
                                    </p:animClr>
                                    <p:set>
                                      <p:cBhvr>
                                        <p:cTn id="121" dur="500" fill="hold"/>
                                        <p:tgtEl>
                                          <p:spTgt spid="97"/>
                                        </p:tgtEl>
                                        <p:attrNameLst>
                                          <p:attrName>fill.type</p:attrName>
                                        </p:attrNameLst>
                                      </p:cBhvr>
                                      <p:to>
                                        <p:strVal val="solid"/>
                                      </p:to>
                                    </p:set>
                                    <p:set>
                                      <p:cBhvr>
                                        <p:cTn id="122" dur="500" fill="hold"/>
                                        <p:tgtEl>
                                          <p:spTgt spid="97"/>
                                        </p:tgtEl>
                                        <p:attrNameLst>
                                          <p:attrName>fill.on</p:attrName>
                                        </p:attrNameLst>
                                      </p:cBhvr>
                                      <p:to>
                                        <p:strVal val="true"/>
                                      </p:to>
                                    </p:set>
                                  </p:childTnLst>
                                </p:cTn>
                              </p:par>
                              <p:par>
                                <p:cTn id="123" presetID="1" presetClass="emph" presetSubtype="2" fill="hold" grpId="0" nodeType="withEffect">
                                  <p:stCondLst>
                                    <p:cond delay="0"/>
                                  </p:stCondLst>
                                  <p:childTnLst>
                                    <p:animClr clrSpc="rgb" dir="cw">
                                      <p:cBhvr>
                                        <p:cTn id="124" dur="500" fill="hold"/>
                                        <p:tgtEl>
                                          <p:spTgt spid="98"/>
                                        </p:tgtEl>
                                        <p:attrNameLst>
                                          <p:attrName>fillcolor</p:attrName>
                                        </p:attrNameLst>
                                      </p:cBhvr>
                                      <p:to>
                                        <a:srgbClr val="538135"/>
                                      </p:to>
                                    </p:animClr>
                                    <p:set>
                                      <p:cBhvr>
                                        <p:cTn id="125" dur="500" fill="hold"/>
                                        <p:tgtEl>
                                          <p:spTgt spid="98"/>
                                        </p:tgtEl>
                                        <p:attrNameLst>
                                          <p:attrName>fill.type</p:attrName>
                                        </p:attrNameLst>
                                      </p:cBhvr>
                                      <p:to>
                                        <p:strVal val="solid"/>
                                      </p:to>
                                    </p:set>
                                    <p:set>
                                      <p:cBhvr>
                                        <p:cTn id="126" dur="500" fill="hold"/>
                                        <p:tgtEl>
                                          <p:spTgt spid="98"/>
                                        </p:tgtEl>
                                        <p:attrNameLst>
                                          <p:attrName>fill.on</p:attrName>
                                        </p:attrNameLst>
                                      </p:cBhvr>
                                      <p:to>
                                        <p:strVal val="true"/>
                                      </p:to>
                                    </p:set>
                                  </p:childTnLst>
                                </p:cTn>
                              </p:par>
                              <p:par>
                                <p:cTn id="127" presetID="1" presetClass="emph" presetSubtype="2" fill="hold" grpId="0" nodeType="withEffect">
                                  <p:stCondLst>
                                    <p:cond delay="0"/>
                                  </p:stCondLst>
                                  <p:childTnLst>
                                    <p:animClr clrSpc="rgb" dir="cw">
                                      <p:cBhvr>
                                        <p:cTn id="128" dur="500" fill="hold"/>
                                        <p:tgtEl>
                                          <p:spTgt spid="108"/>
                                        </p:tgtEl>
                                        <p:attrNameLst>
                                          <p:attrName>fillcolor</p:attrName>
                                        </p:attrNameLst>
                                      </p:cBhvr>
                                      <p:to>
                                        <a:srgbClr val="538135"/>
                                      </p:to>
                                    </p:animClr>
                                    <p:set>
                                      <p:cBhvr>
                                        <p:cTn id="129" dur="500" fill="hold"/>
                                        <p:tgtEl>
                                          <p:spTgt spid="108"/>
                                        </p:tgtEl>
                                        <p:attrNameLst>
                                          <p:attrName>fill.type</p:attrName>
                                        </p:attrNameLst>
                                      </p:cBhvr>
                                      <p:to>
                                        <p:strVal val="solid"/>
                                      </p:to>
                                    </p:set>
                                    <p:set>
                                      <p:cBhvr>
                                        <p:cTn id="130" dur="500" fill="hold"/>
                                        <p:tgtEl>
                                          <p:spTgt spid="108"/>
                                        </p:tgtEl>
                                        <p:attrNameLst>
                                          <p:attrName>fill.on</p:attrName>
                                        </p:attrNameLst>
                                      </p:cBhvr>
                                      <p:to>
                                        <p:strVal val="true"/>
                                      </p:to>
                                    </p:set>
                                  </p:childTnLst>
                                </p:cTn>
                              </p:par>
                              <p:par>
                                <p:cTn id="131" presetID="1" presetClass="emph" presetSubtype="2" fill="hold" grpId="0" nodeType="withEffect">
                                  <p:stCondLst>
                                    <p:cond delay="0"/>
                                  </p:stCondLst>
                                  <p:childTnLst>
                                    <p:animClr clrSpc="rgb" dir="cw">
                                      <p:cBhvr>
                                        <p:cTn id="132" dur="500" fill="hold"/>
                                        <p:tgtEl>
                                          <p:spTgt spid="109"/>
                                        </p:tgtEl>
                                        <p:attrNameLst>
                                          <p:attrName>fillcolor</p:attrName>
                                        </p:attrNameLst>
                                      </p:cBhvr>
                                      <p:to>
                                        <a:srgbClr val="538135"/>
                                      </p:to>
                                    </p:animClr>
                                    <p:set>
                                      <p:cBhvr>
                                        <p:cTn id="133" dur="500" fill="hold"/>
                                        <p:tgtEl>
                                          <p:spTgt spid="109"/>
                                        </p:tgtEl>
                                        <p:attrNameLst>
                                          <p:attrName>fill.type</p:attrName>
                                        </p:attrNameLst>
                                      </p:cBhvr>
                                      <p:to>
                                        <p:strVal val="solid"/>
                                      </p:to>
                                    </p:set>
                                    <p:set>
                                      <p:cBhvr>
                                        <p:cTn id="134" dur="500" fill="hold"/>
                                        <p:tgtEl>
                                          <p:spTgt spid="109"/>
                                        </p:tgtEl>
                                        <p:attrNameLst>
                                          <p:attrName>fill.on</p:attrName>
                                        </p:attrNameLst>
                                      </p:cBhvr>
                                      <p:to>
                                        <p:strVal val="true"/>
                                      </p:to>
                                    </p:set>
                                  </p:childTnLst>
                                </p:cTn>
                              </p:par>
                              <p:par>
                                <p:cTn id="135" presetID="1" presetClass="emph" presetSubtype="2" fill="hold" grpId="0" nodeType="withEffect">
                                  <p:stCondLst>
                                    <p:cond delay="0"/>
                                  </p:stCondLst>
                                  <p:childTnLst>
                                    <p:animClr clrSpc="rgb" dir="cw">
                                      <p:cBhvr>
                                        <p:cTn id="136" dur="500" fill="hold"/>
                                        <p:tgtEl>
                                          <p:spTgt spid="110"/>
                                        </p:tgtEl>
                                        <p:attrNameLst>
                                          <p:attrName>fillcolor</p:attrName>
                                        </p:attrNameLst>
                                      </p:cBhvr>
                                      <p:to>
                                        <a:srgbClr val="538135"/>
                                      </p:to>
                                    </p:animClr>
                                    <p:set>
                                      <p:cBhvr>
                                        <p:cTn id="137" dur="500" fill="hold"/>
                                        <p:tgtEl>
                                          <p:spTgt spid="110"/>
                                        </p:tgtEl>
                                        <p:attrNameLst>
                                          <p:attrName>fill.type</p:attrName>
                                        </p:attrNameLst>
                                      </p:cBhvr>
                                      <p:to>
                                        <p:strVal val="solid"/>
                                      </p:to>
                                    </p:set>
                                    <p:set>
                                      <p:cBhvr>
                                        <p:cTn id="138" dur="500" fill="hold"/>
                                        <p:tgtEl>
                                          <p:spTgt spid="110"/>
                                        </p:tgtEl>
                                        <p:attrNameLst>
                                          <p:attrName>fill.on</p:attrName>
                                        </p:attrNameLst>
                                      </p:cBhvr>
                                      <p:to>
                                        <p:strVal val="true"/>
                                      </p:to>
                                    </p:set>
                                  </p:childTnLst>
                                </p:cTn>
                              </p:par>
                              <p:par>
                                <p:cTn id="139" presetID="1" presetClass="emph" presetSubtype="2" fill="hold" grpId="0" nodeType="withEffect">
                                  <p:stCondLst>
                                    <p:cond delay="0"/>
                                  </p:stCondLst>
                                  <p:childTnLst>
                                    <p:animClr clrSpc="rgb" dir="cw">
                                      <p:cBhvr>
                                        <p:cTn id="140" dur="500" fill="hold"/>
                                        <p:tgtEl>
                                          <p:spTgt spid="114"/>
                                        </p:tgtEl>
                                        <p:attrNameLst>
                                          <p:attrName>fillcolor</p:attrName>
                                        </p:attrNameLst>
                                      </p:cBhvr>
                                      <p:to>
                                        <a:srgbClr val="538135"/>
                                      </p:to>
                                    </p:animClr>
                                    <p:set>
                                      <p:cBhvr>
                                        <p:cTn id="141" dur="500" fill="hold"/>
                                        <p:tgtEl>
                                          <p:spTgt spid="114"/>
                                        </p:tgtEl>
                                        <p:attrNameLst>
                                          <p:attrName>fill.type</p:attrName>
                                        </p:attrNameLst>
                                      </p:cBhvr>
                                      <p:to>
                                        <p:strVal val="solid"/>
                                      </p:to>
                                    </p:set>
                                    <p:set>
                                      <p:cBhvr>
                                        <p:cTn id="142" dur="500" fill="hold"/>
                                        <p:tgtEl>
                                          <p:spTgt spid="114"/>
                                        </p:tgtEl>
                                        <p:attrNameLst>
                                          <p:attrName>fill.on</p:attrName>
                                        </p:attrNameLst>
                                      </p:cBhvr>
                                      <p:to>
                                        <p:strVal val="true"/>
                                      </p:to>
                                    </p:set>
                                  </p:childTnLst>
                                </p:cTn>
                              </p:par>
                              <p:par>
                                <p:cTn id="143" presetID="1" presetClass="emph" presetSubtype="2" fill="hold" grpId="0" nodeType="withEffect">
                                  <p:stCondLst>
                                    <p:cond delay="0"/>
                                  </p:stCondLst>
                                  <p:childTnLst>
                                    <p:animClr clrSpc="rgb" dir="cw">
                                      <p:cBhvr>
                                        <p:cTn id="144" dur="500" fill="hold"/>
                                        <p:tgtEl>
                                          <p:spTgt spid="115"/>
                                        </p:tgtEl>
                                        <p:attrNameLst>
                                          <p:attrName>fillcolor</p:attrName>
                                        </p:attrNameLst>
                                      </p:cBhvr>
                                      <p:to>
                                        <a:srgbClr val="538135"/>
                                      </p:to>
                                    </p:animClr>
                                    <p:set>
                                      <p:cBhvr>
                                        <p:cTn id="145" dur="500" fill="hold"/>
                                        <p:tgtEl>
                                          <p:spTgt spid="115"/>
                                        </p:tgtEl>
                                        <p:attrNameLst>
                                          <p:attrName>fill.type</p:attrName>
                                        </p:attrNameLst>
                                      </p:cBhvr>
                                      <p:to>
                                        <p:strVal val="solid"/>
                                      </p:to>
                                    </p:set>
                                    <p:set>
                                      <p:cBhvr>
                                        <p:cTn id="146" dur="500" fill="hold"/>
                                        <p:tgtEl>
                                          <p:spTgt spid="115"/>
                                        </p:tgtEl>
                                        <p:attrNameLst>
                                          <p:attrName>fill.on</p:attrName>
                                        </p:attrNameLst>
                                      </p:cBhvr>
                                      <p:to>
                                        <p:strVal val="true"/>
                                      </p:to>
                                    </p:set>
                                  </p:childTnLst>
                                </p:cTn>
                              </p:par>
                              <p:par>
                                <p:cTn id="147" presetID="1" presetClass="emph" presetSubtype="2" fill="hold" grpId="0" nodeType="withEffect">
                                  <p:stCondLst>
                                    <p:cond delay="0"/>
                                  </p:stCondLst>
                                  <p:childTnLst>
                                    <p:animClr clrSpc="rgb" dir="cw">
                                      <p:cBhvr>
                                        <p:cTn id="148" dur="500" fill="hold"/>
                                        <p:tgtEl>
                                          <p:spTgt spid="116"/>
                                        </p:tgtEl>
                                        <p:attrNameLst>
                                          <p:attrName>fillcolor</p:attrName>
                                        </p:attrNameLst>
                                      </p:cBhvr>
                                      <p:to>
                                        <a:srgbClr val="538135"/>
                                      </p:to>
                                    </p:animClr>
                                    <p:set>
                                      <p:cBhvr>
                                        <p:cTn id="149" dur="500" fill="hold"/>
                                        <p:tgtEl>
                                          <p:spTgt spid="116"/>
                                        </p:tgtEl>
                                        <p:attrNameLst>
                                          <p:attrName>fill.type</p:attrName>
                                        </p:attrNameLst>
                                      </p:cBhvr>
                                      <p:to>
                                        <p:strVal val="solid"/>
                                      </p:to>
                                    </p:set>
                                    <p:set>
                                      <p:cBhvr>
                                        <p:cTn id="150" dur="500" fill="hold"/>
                                        <p:tgtEl>
                                          <p:spTgt spid="116"/>
                                        </p:tgtEl>
                                        <p:attrNameLst>
                                          <p:attrName>fill.on</p:attrName>
                                        </p:attrNameLst>
                                      </p:cBhvr>
                                      <p:to>
                                        <p:strVal val="true"/>
                                      </p:to>
                                    </p:set>
                                  </p:childTnLst>
                                </p:cTn>
                              </p:par>
                              <p:par>
                                <p:cTn id="151" presetID="1" presetClass="emph" presetSubtype="2" fill="hold" grpId="0" nodeType="withEffect">
                                  <p:stCondLst>
                                    <p:cond delay="0"/>
                                  </p:stCondLst>
                                  <p:childTnLst>
                                    <p:animClr clrSpc="rgb" dir="cw">
                                      <p:cBhvr>
                                        <p:cTn id="152" dur="500" fill="hold"/>
                                        <p:tgtEl>
                                          <p:spTgt spid="117"/>
                                        </p:tgtEl>
                                        <p:attrNameLst>
                                          <p:attrName>fillcolor</p:attrName>
                                        </p:attrNameLst>
                                      </p:cBhvr>
                                      <p:to>
                                        <a:srgbClr val="538135"/>
                                      </p:to>
                                    </p:animClr>
                                    <p:set>
                                      <p:cBhvr>
                                        <p:cTn id="153" dur="500" fill="hold"/>
                                        <p:tgtEl>
                                          <p:spTgt spid="117"/>
                                        </p:tgtEl>
                                        <p:attrNameLst>
                                          <p:attrName>fill.type</p:attrName>
                                        </p:attrNameLst>
                                      </p:cBhvr>
                                      <p:to>
                                        <p:strVal val="solid"/>
                                      </p:to>
                                    </p:set>
                                    <p:set>
                                      <p:cBhvr>
                                        <p:cTn id="154" dur="500" fill="hold"/>
                                        <p:tgtEl>
                                          <p:spTgt spid="117"/>
                                        </p:tgtEl>
                                        <p:attrNameLst>
                                          <p:attrName>fill.on</p:attrName>
                                        </p:attrNameLst>
                                      </p:cBhvr>
                                      <p:to>
                                        <p:strVal val="true"/>
                                      </p:to>
                                    </p:set>
                                  </p:childTnLst>
                                </p:cTn>
                              </p:par>
                              <p:par>
                                <p:cTn id="155" presetID="1" presetClass="emph" presetSubtype="2" fill="hold" grpId="0" nodeType="withEffect">
                                  <p:stCondLst>
                                    <p:cond delay="0"/>
                                  </p:stCondLst>
                                  <p:childTnLst>
                                    <p:animClr clrSpc="rgb" dir="cw">
                                      <p:cBhvr>
                                        <p:cTn id="156" dur="500" fill="hold"/>
                                        <p:tgtEl>
                                          <p:spTgt spid="118"/>
                                        </p:tgtEl>
                                        <p:attrNameLst>
                                          <p:attrName>fillcolor</p:attrName>
                                        </p:attrNameLst>
                                      </p:cBhvr>
                                      <p:to>
                                        <a:srgbClr val="538135"/>
                                      </p:to>
                                    </p:animClr>
                                    <p:set>
                                      <p:cBhvr>
                                        <p:cTn id="157" dur="500" fill="hold"/>
                                        <p:tgtEl>
                                          <p:spTgt spid="118"/>
                                        </p:tgtEl>
                                        <p:attrNameLst>
                                          <p:attrName>fill.type</p:attrName>
                                        </p:attrNameLst>
                                      </p:cBhvr>
                                      <p:to>
                                        <p:strVal val="solid"/>
                                      </p:to>
                                    </p:set>
                                    <p:set>
                                      <p:cBhvr>
                                        <p:cTn id="158" dur="500" fill="hold"/>
                                        <p:tgtEl>
                                          <p:spTgt spid="118"/>
                                        </p:tgtEl>
                                        <p:attrNameLst>
                                          <p:attrName>fill.on</p:attrName>
                                        </p:attrNameLst>
                                      </p:cBhvr>
                                      <p:to>
                                        <p:strVal val="true"/>
                                      </p:to>
                                    </p:set>
                                  </p:childTnLst>
                                </p:cTn>
                              </p:par>
                              <p:par>
                                <p:cTn id="159" presetID="1" presetClass="emph" presetSubtype="2" fill="hold" grpId="0" nodeType="withEffect">
                                  <p:stCondLst>
                                    <p:cond delay="0"/>
                                  </p:stCondLst>
                                  <p:childTnLst>
                                    <p:animClr clrSpc="rgb" dir="cw">
                                      <p:cBhvr>
                                        <p:cTn id="160" dur="500" fill="hold"/>
                                        <p:tgtEl>
                                          <p:spTgt spid="119"/>
                                        </p:tgtEl>
                                        <p:attrNameLst>
                                          <p:attrName>fillcolor</p:attrName>
                                        </p:attrNameLst>
                                      </p:cBhvr>
                                      <p:to>
                                        <a:srgbClr val="538135"/>
                                      </p:to>
                                    </p:animClr>
                                    <p:set>
                                      <p:cBhvr>
                                        <p:cTn id="161" dur="500" fill="hold"/>
                                        <p:tgtEl>
                                          <p:spTgt spid="119"/>
                                        </p:tgtEl>
                                        <p:attrNameLst>
                                          <p:attrName>fill.type</p:attrName>
                                        </p:attrNameLst>
                                      </p:cBhvr>
                                      <p:to>
                                        <p:strVal val="solid"/>
                                      </p:to>
                                    </p:set>
                                    <p:set>
                                      <p:cBhvr>
                                        <p:cTn id="162" dur="500" fill="hold"/>
                                        <p:tgtEl>
                                          <p:spTgt spid="119"/>
                                        </p:tgtEl>
                                        <p:attrNameLst>
                                          <p:attrName>fill.on</p:attrName>
                                        </p:attrNameLst>
                                      </p:cBhvr>
                                      <p:to>
                                        <p:strVal val="true"/>
                                      </p:to>
                                    </p:set>
                                  </p:childTnLst>
                                </p:cTn>
                              </p:par>
                              <p:par>
                                <p:cTn id="163" presetID="1" presetClass="emph" presetSubtype="2" fill="hold" grpId="0" nodeType="withEffect">
                                  <p:stCondLst>
                                    <p:cond delay="0"/>
                                  </p:stCondLst>
                                  <p:childTnLst>
                                    <p:animClr clrSpc="rgb" dir="cw">
                                      <p:cBhvr>
                                        <p:cTn id="164" dur="500" fill="hold"/>
                                        <p:tgtEl>
                                          <p:spTgt spid="123"/>
                                        </p:tgtEl>
                                        <p:attrNameLst>
                                          <p:attrName>fillcolor</p:attrName>
                                        </p:attrNameLst>
                                      </p:cBhvr>
                                      <p:to>
                                        <a:srgbClr val="538135"/>
                                      </p:to>
                                    </p:animClr>
                                    <p:set>
                                      <p:cBhvr>
                                        <p:cTn id="165" dur="500" fill="hold"/>
                                        <p:tgtEl>
                                          <p:spTgt spid="123"/>
                                        </p:tgtEl>
                                        <p:attrNameLst>
                                          <p:attrName>fill.type</p:attrName>
                                        </p:attrNameLst>
                                      </p:cBhvr>
                                      <p:to>
                                        <p:strVal val="solid"/>
                                      </p:to>
                                    </p:set>
                                    <p:set>
                                      <p:cBhvr>
                                        <p:cTn id="166" dur="500" fill="hold"/>
                                        <p:tgtEl>
                                          <p:spTgt spid="123"/>
                                        </p:tgtEl>
                                        <p:attrNameLst>
                                          <p:attrName>fill.on</p:attrName>
                                        </p:attrNameLst>
                                      </p:cBhvr>
                                      <p:to>
                                        <p:strVal val="true"/>
                                      </p:to>
                                    </p:set>
                                  </p:childTnLst>
                                </p:cTn>
                              </p:par>
                              <p:par>
                                <p:cTn id="167" presetID="1" presetClass="emph" presetSubtype="2" fill="hold" grpId="0" nodeType="withEffect">
                                  <p:stCondLst>
                                    <p:cond delay="0"/>
                                  </p:stCondLst>
                                  <p:childTnLst>
                                    <p:animClr clrSpc="rgb" dir="cw">
                                      <p:cBhvr>
                                        <p:cTn id="168" dur="500" fill="hold"/>
                                        <p:tgtEl>
                                          <p:spTgt spid="124"/>
                                        </p:tgtEl>
                                        <p:attrNameLst>
                                          <p:attrName>fillcolor</p:attrName>
                                        </p:attrNameLst>
                                      </p:cBhvr>
                                      <p:to>
                                        <a:srgbClr val="538135"/>
                                      </p:to>
                                    </p:animClr>
                                    <p:set>
                                      <p:cBhvr>
                                        <p:cTn id="169" dur="500" fill="hold"/>
                                        <p:tgtEl>
                                          <p:spTgt spid="124"/>
                                        </p:tgtEl>
                                        <p:attrNameLst>
                                          <p:attrName>fill.type</p:attrName>
                                        </p:attrNameLst>
                                      </p:cBhvr>
                                      <p:to>
                                        <p:strVal val="solid"/>
                                      </p:to>
                                    </p:set>
                                    <p:set>
                                      <p:cBhvr>
                                        <p:cTn id="170" dur="500" fill="hold"/>
                                        <p:tgtEl>
                                          <p:spTgt spid="124"/>
                                        </p:tgtEl>
                                        <p:attrNameLst>
                                          <p:attrName>fill.on</p:attrName>
                                        </p:attrNameLst>
                                      </p:cBhvr>
                                      <p:to>
                                        <p:strVal val="true"/>
                                      </p:to>
                                    </p:set>
                                  </p:childTnLst>
                                </p:cTn>
                              </p:par>
                              <p:par>
                                <p:cTn id="171" presetID="1" presetClass="emph" presetSubtype="2" fill="hold" grpId="0" nodeType="withEffect">
                                  <p:stCondLst>
                                    <p:cond delay="0"/>
                                  </p:stCondLst>
                                  <p:childTnLst>
                                    <p:animClr clrSpc="rgb" dir="cw">
                                      <p:cBhvr>
                                        <p:cTn id="172" dur="500" fill="hold"/>
                                        <p:tgtEl>
                                          <p:spTgt spid="125"/>
                                        </p:tgtEl>
                                        <p:attrNameLst>
                                          <p:attrName>fillcolor</p:attrName>
                                        </p:attrNameLst>
                                      </p:cBhvr>
                                      <p:to>
                                        <a:srgbClr val="538135"/>
                                      </p:to>
                                    </p:animClr>
                                    <p:set>
                                      <p:cBhvr>
                                        <p:cTn id="173" dur="500" fill="hold"/>
                                        <p:tgtEl>
                                          <p:spTgt spid="125"/>
                                        </p:tgtEl>
                                        <p:attrNameLst>
                                          <p:attrName>fill.type</p:attrName>
                                        </p:attrNameLst>
                                      </p:cBhvr>
                                      <p:to>
                                        <p:strVal val="solid"/>
                                      </p:to>
                                    </p:set>
                                    <p:set>
                                      <p:cBhvr>
                                        <p:cTn id="174" dur="500" fill="hold"/>
                                        <p:tgtEl>
                                          <p:spTgt spid="125"/>
                                        </p:tgtEl>
                                        <p:attrNameLst>
                                          <p:attrName>fill.on</p:attrName>
                                        </p:attrNameLst>
                                      </p:cBhvr>
                                      <p:to>
                                        <p:strVal val="true"/>
                                      </p:to>
                                    </p:set>
                                  </p:childTnLst>
                                </p:cTn>
                              </p:par>
                              <p:par>
                                <p:cTn id="175" presetID="1" presetClass="emph" presetSubtype="2" fill="hold" grpId="0" nodeType="withEffect">
                                  <p:stCondLst>
                                    <p:cond delay="0"/>
                                  </p:stCondLst>
                                  <p:childTnLst>
                                    <p:animClr clrSpc="rgb" dir="cw">
                                      <p:cBhvr>
                                        <p:cTn id="176" dur="500" fill="hold"/>
                                        <p:tgtEl>
                                          <p:spTgt spid="135"/>
                                        </p:tgtEl>
                                        <p:attrNameLst>
                                          <p:attrName>fillcolor</p:attrName>
                                        </p:attrNameLst>
                                      </p:cBhvr>
                                      <p:to>
                                        <a:srgbClr val="538135"/>
                                      </p:to>
                                    </p:animClr>
                                    <p:set>
                                      <p:cBhvr>
                                        <p:cTn id="177" dur="500" fill="hold"/>
                                        <p:tgtEl>
                                          <p:spTgt spid="135"/>
                                        </p:tgtEl>
                                        <p:attrNameLst>
                                          <p:attrName>fill.type</p:attrName>
                                        </p:attrNameLst>
                                      </p:cBhvr>
                                      <p:to>
                                        <p:strVal val="solid"/>
                                      </p:to>
                                    </p:set>
                                    <p:set>
                                      <p:cBhvr>
                                        <p:cTn id="178" dur="500" fill="hold"/>
                                        <p:tgtEl>
                                          <p:spTgt spid="135"/>
                                        </p:tgtEl>
                                        <p:attrNameLst>
                                          <p:attrName>fill.on</p:attrName>
                                        </p:attrNameLst>
                                      </p:cBhvr>
                                      <p:to>
                                        <p:strVal val="true"/>
                                      </p:to>
                                    </p:set>
                                  </p:childTnLst>
                                </p:cTn>
                              </p:par>
                              <p:par>
                                <p:cTn id="179" presetID="1" presetClass="emph" presetSubtype="2" fill="hold" grpId="0" nodeType="withEffect">
                                  <p:stCondLst>
                                    <p:cond delay="0"/>
                                  </p:stCondLst>
                                  <p:childTnLst>
                                    <p:animClr clrSpc="rgb" dir="cw">
                                      <p:cBhvr>
                                        <p:cTn id="180" dur="500" fill="hold"/>
                                        <p:tgtEl>
                                          <p:spTgt spid="136"/>
                                        </p:tgtEl>
                                        <p:attrNameLst>
                                          <p:attrName>fillcolor</p:attrName>
                                        </p:attrNameLst>
                                      </p:cBhvr>
                                      <p:to>
                                        <a:srgbClr val="538135"/>
                                      </p:to>
                                    </p:animClr>
                                    <p:set>
                                      <p:cBhvr>
                                        <p:cTn id="181" dur="500" fill="hold"/>
                                        <p:tgtEl>
                                          <p:spTgt spid="136"/>
                                        </p:tgtEl>
                                        <p:attrNameLst>
                                          <p:attrName>fill.type</p:attrName>
                                        </p:attrNameLst>
                                      </p:cBhvr>
                                      <p:to>
                                        <p:strVal val="solid"/>
                                      </p:to>
                                    </p:set>
                                    <p:set>
                                      <p:cBhvr>
                                        <p:cTn id="182" dur="500" fill="hold"/>
                                        <p:tgtEl>
                                          <p:spTgt spid="136"/>
                                        </p:tgtEl>
                                        <p:attrNameLst>
                                          <p:attrName>fill.on</p:attrName>
                                        </p:attrNameLst>
                                      </p:cBhvr>
                                      <p:to>
                                        <p:strVal val="true"/>
                                      </p:to>
                                    </p:set>
                                  </p:childTnLst>
                                </p:cTn>
                              </p:par>
                              <p:par>
                                <p:cTn id="183" presetID="1" presetClass="emph" presetSubtype="2" fill="hold" grpId="0" nodeType="withEffect">
                                  <p:stCondLst>
                                    <p:cond delay="0"/>
                                  </p:stCondLst>
                                  <p:childTnLst>
                                    <p:animClr clrSpc="rgb" dir="cw">
                                      <p:cBhvr>
                                        <p:cTn id="184" dur="500" fill="hold"/>
                                        <p:tgtEl>
                                          <p:spTgt spid="137"/>
                                        </p:tgtEl>
                                        <p:attrNameLst>
                                          <p:attrName>fillcolor</p:attrName>
                                        </p:attrNameLst>
                                      </p:cBhvr>
                                      <p:to>
                                        <a:srgbClr val="538135"/>
                                      </p:to>
                                    </p:animClr>
                                    <p:set>
                                      <p:cBhvr>
                                        <p:cTn id="185" dur="500" fill="hold"/>
                                        <p:tgtEl>
                                          <p:spTgt spid="137"/>
                                        </p:tgtEl>
                                        <p:attrNameLst>
                                          <p:attrName>fill.type</p:attrName>
                                        </p:attrNameLst>
                                      </p:cBhvr>
                                      <p:to>
                                        <p:strVal val="solid"/>
                                      </p:to>
                                    </p:set>
                                    <p:set>
                                      <p:cBhvr>
                                        <p:cTn id="186" dur="500" fill="hold"/>
                                        <p:tgtEl>
                                          <p:spTgt spid="137"/>
                                        </p:tgtEl>
                                        <p:attrNameLst>
                                          <p:attrName>fill.on</p:attrName>
                                        </p:attrNameLst>
                                      </p:cBhvr>
                                      <p:to>
                                        <p:strVal val="true"/>
                                      </p:to>
                                    </p:set>
                                  </p:childTnLst>
                                </p:cTn>
                              </p:par>
                              <p:par>
                                <p:cTn id="187" presetID="1" presetClass="emph" presetSubtype="2" fill="hold" grpId="0" nodeType="withEffect">
                                  <p:stCondLst>
                                    <p:cond delay="0"/>
                                  </p:stCondLst>
                                  <p:childTnLst>
                                    <p:animClr clrSpc="rgb" dir="cw">
                                      <p:cBhvr>
                                        <p:cTn id="188" dur="500" fill="hold"/>
                                        <p:tgtEl>
                                          <p:spTgt spid="141"/>
                                        </p:tgtEl>
                                        <p:attrNameLst>
                                          <p:attrName>fillcolor</p:attrName>
                                        </p:attrNameLst>
                                      </p:cBhvr>
                                      <p:to>
                                        <a:srgbClr val="538135"/>
                                      </p:to>
                                    </p:animClr>
                                    <p:set>
                                      <p:cBhvr>
                                        <p:cTn id="189" dur="500" fill="hold"/>
                                        <p:tgtEl>
                                          <p:spTgt spid="141"/>
                                        </p:tgtEl>
                                        <p:attrNameLst>
                                          <p:attrName>fill.type</p:attrName>
                                        </p:attrNameLst>
                                      </p:cBhvr>
                                      <p:to>
                                        <p:strVal val="solid"/>
                                      </p:to>
                                    </p:set>
                                    <p:set>
                                      <p:cBhvr>
                                        <p:cTn id="190" dur="500" fill="hold"/>
                                        <p:tgtEl>
                                          <p:spTgt spid="141"/>
                                        </p:tgtEl>
                                        <p:attrNameLst>
                                          <p:attrName>fill.on</p:attrName>
                                        </p:attrNameLst>
                                      </p:cBhvr>
                                      <p:to>
                                        <p:strVal val="true"/>
                                      </p:to>
                                    </p:set>
                                  </p:childTnLst>
                                </p:cTn>
                              </p:par>
                              <p:par>
                                <p:cTn id="191" presetID="1" presetClass="emph" presetSubtype="2" fill="hold" grpId="0" nodeType="withEffect">
                                  <p:stCondLst>
                                    <p:cond delay="0"/>
                                  </p:stCondLst>
                                  <p:childTnLst>
                                    <p:animClr clrSpc="rgb" dir="cw">
                                      <p:cBhvr>
                                        <p:cTn id="192" dur="500" fill="hold"/>
                                        <p:tgtEl>
                                          <p:spTgt spid="142"/>
                                        </p:tgtEl>
                                        <p:attrNameLst>
                                          <p:attrName>fillcolor</p:attrName>
                                        </p:attrNameLst>
                                      </p:cBhvr>
                                      <p:to>
                                        <a:srgbClr val="538135"/>
                                      </p:to>
                                    </p:animClr>
                                    <p:set>
                                      <p:cBhvr>
                                        <p:cTn id="193" dur="500" fill="hold"/>
                                        <p:tgtEl>
                                          <p:spTgt spid="142"/>
                                        </p:tgtEl>
                                        <p:attrNameLst>
                                          <p:attrName>fill.type</p:attrName>
                                        </p:attrNameLst>
                                      </p:cBhvr>
                                      <p:to>
                                        <p:strVal val="solid"/>
                                      </p:to>
                                    </p:set>
                                    <p:set>
                                      <p:cBhvr>
                                        <p:cTn id="194" dur="500" fill="hold"/>
                                        <p:tgtEl>
                                          <p:spTgt spid="142"/>
                                        </p:tgtEl>
                                        <p:attrNameLst>
                                          <p:attrName>fill.on</p:attrName>
                                        </p:attrNameLst>
                                      </p:cBhvr>
                                      <p:to>
                                        <p:strVal val="true"/>
                                      </p:to>
                                    </p:set>
                                  </p:childTnLst>
                                </p:cTn>
                              </p:par>
                              <p:par>
                                <p:cTn id="195" presetID="1" presetClass="emph" presetSubtype="2" fill="hold" grpId="0" nodeType="withEffect">
                                  <p:stCondLst>
                                    <p:cond delay="0"/>
                                  </p:stCondLst>
                                  <p:childTnLst>
                                    <p:animClr clrSpc="rgb" dir="cw">
                                      <p:cBhvr>
                                        <p:cTn id="196" dur="500" fill="hold"/>
                                        <p:tgtEl>
                                          <p:spTgt spid="143"/>
                                        </p:tgtEl>
                                        <p:attrNameLst>
                                          <p:attrName>fillcolor</p:attrName>
                                        </p:attrNameLst>
                                      </p:cBhvr>
                                      <p:to>
                                        <a:srgbClr val="538135"/>
                                      </p:to>
                                    </p:animClr>
                                    <p:set>
                                      <p:cBhvr>
                                        <p:cTn id="197" dur="500" fill="hold"/>
                                        <p:tgtEl>
                                          <p:spTgt spid="143"/>
                                        </p:tgtEl>
                                        <p:attrNameLst>
                                          <p:attrName>fill.type</p:attrName>
                                        </p:attrNameLst>
                                      </p:cBhvr>
                                      <p:to>
                                        <p:strVal val="solid"/>
                                      </p:to>
                                    </p:set>
                                    <p:set>
                                      <p:cBhvr>
                                        <p:cTn id="198" dur="500" fill="hold"/>
                                        <p:tgtEl>
                                          <p:spTgt spid="143"/>
                                        </p:tgtEl>
                                        <p:attrNameLst>
                                          <p:attrName>fill.on</p:attrName>
                                        </p:attrNameLst>
                                      </p:cBhvr>
                                      <p:to>
                                        <p:strVal val="true"/>
                                      </p:to>
                                    </p:set>
                                  </p:childTnLst>
                                </p:cTn>
                              </p:par>
                              <p:par>
                                <p:cTn id="199" presetID="1" presetClass="emph" presetSubtype="2" fill="hold" grpId="0" nodeType="withEffect">
                                  <p:stCondLst>
                                    <p:cond delay="0"/>
                                  </p:stCondLst>
                                  <p:childTnLst>
                                    <p:animClr clrSpc="rgb" dir="cw">
                                      <p:cBhvr>
                                        <p:cTn id="200" dur="500" fill="hold"/>
                                        <p:tgtEl>
                                          <p:spTgt spid="111"/>
                                        </p:tgtEl>
                                        <p:attrNameLst>
                                          <p:attrName>fillcolor</p:attrName>
                                        </p:attrNameLst>
                                      </p:cBhvr>
                                      <p:to>
                                        <a:srgbClr val="538135"/>
                                      </p:to>
                                    </p:animClr>
                                    <p:set>
                                      <p:cBhvr>
                                        <p:cTn id="201" dur="500" fill="hold"/>
                                        <p:tgtEl>
                                          <p:spTgt spid="111"/>
                                        </p:tgtEl>
                                        <p:attrNameLst>
                                          <p:attrName>fill.type</p:attrName>
                                        </p:attrNameLst>
                                      </p:cBhvr>
                                      <p:to>
                                        <p:strVal val="solid"/>
                                      </p:to>
                                    </p:set>
                                    <p:set>
                                      <p:cBhvr>
                                        <p:cTn id="202" dur="500" fill="hold"/>
                                        <p:tgtEl>
                                          <p:spTgt spid="111"/>
                                        </p:tgtEl>
                                        <p:attrNameLst>
                                          <p:attrName>fill.on</p:attrName>
                                        </p:attrNameLst>
                                      </p:cBhvr>
                                      <p:to>
                                        <p:strVal val="true"/>
                                      </p:to>
                                    </p:set>
                                  </p:childTnLst>
                                </p:cTn>
                              </p:par>
                              <p:par>
                                <p:cTn id="203" presetID="1" presetClass="emph" presetSubtype="2" fill="hold" grpId="0" nodeType="withEffect">
                                  <p:stCondLst>
                                    <p:cond delay="0"/>
                                  </p:stCondLst>
                                  <p:childTnLst>
                                    <p:animClr clrSpc="rgb" dir="cw">
                                      <p:cBhvr>
                                        <p:cTn id="204" dur="500" fill="hold"/>
                                        <p:tgtEl>
                                          <p:spTgt spid="112"/>
                                        </p:tgtEl>
                                        <p:attrNameLst>
                                          <p:attrName>fillcolor</p:attrName>
                                        </p:attrNameLst>
                                      </p:cBhvr>
                                      <p:to>
                                        <a:srgbClr val="538135"/>
                                      </p:to>
                                    </p:animClr>
                                    <p:set>
                                      <p:cBhvr>
                                        <p:cTn id="205" dur="500" fill="hold"/>
                                        <p:tgtEl>
                                          <p:spTgt spid="112"/>
                                        </p:tgtEl>
                                        <p:attrNameLst>
                                          <p:attrName>fill.type</p:attrName>
                                        </p:attrNameLst>
                                      </p:cBhvr>
                                      <p:to>
                                        <p:strVal val="solid"/>
                                      </p:to>
                                    </p:set>
                                    <p:set>
                                      <p:cBhvr>
                                        <p:cTn id="206" dur="500" fill="hold"/>
                                        <p:tgtEl>
                                          <p:spTgt spid="112"/>
                                        </p:tgtEl>
                                        <p:attrNameLst>
                                          <p:attrName>fill.on</p:attrName>
                                        </p:attrNameLst>
                                      </p:cBhvr>
                                      <p:to>
                                        <p:strVal val="true"/>
                                      </p:to>
                                    </p:set>
                                  </p:childTnLst>
                                </p:cTn>
                              </p:par>
                              <p:par>
                                <p:cTn id="207" presetID="1" presetClass="emph" presetSubtype="2" fill="hold" grpId="0" nodeType="withEffect">
                                  <p:stCondLst>
                                    <p:cond delay="0"/>
                                  </p:stCondLst>
                                  <p:childTnLst>
                                    <p:animClr clrSpc="rgb" dir="cw">
                                      <p:cBhvr>
                                        <p:cTn id="208" dur="500" fill="hold"/>
                                        <p:tgtEl>
                                          <p:spTgt spid="113"/>
                                        </p:tgtEl>
                                        <p:attrNameLst>
                                          <p:attrName>fillcolor</p:attrName>
                                        </p:attrNameLst>
                                      </p:cBhvr>
                                      <p:to>
                                        <a:srgbClr val="538135"/>
                                      </p:to>
                                    </p:animClr>
                                    <p:set>
                                      <p:cBhvr>
                                        <p:cTn id="209" dur="500" fill="hold"/>
                                        <p:tgtEl>
                                          <p:spTgt spid="113"/>
                                        </p:tgtEl>
                                        <p:attrNameLst>
                                          <p:attrName>fill.type</p:attrName>
                                        </p:attrNameLst>
                                      </p:cBhvr>
                                      <p:to>
                                        <p:strVal val="solid"/>
                                      </p:to>
                                    </p:set>
                                    <p:set>
                                      <p:cBhvr>
                                        <p:cTn id="210" dur="500" fill="hold"/>
                                        <p:tgtEl>
                                          <p:spTgt spid="113"/>
                                        </p:tgtEl>
                                        <p:attrNameLst>
                                          <p:attrName>fill.on</p:attrName>
                                        </p:attrNameLst>
                                      </p:cBhvr>
                                      <p:to>
                                        <p:strVal val="true"/>
                                      </p:to>
                                    </p:set>
                                  </p:childTnLst>
                                </p:cTn>
                              </p:par>
                              <p:par>
                                <p:cTn id="211" presetID="1" presetClass="emph" presetSubtype="2" fill="hold" grpId="0" nodeType="withEffect">
                                  <p:stCondLst>
                                    <p:cond delay="0"/>
                                  </p:stCondLst>
                                  <p:childTnLst>
                                    <p:animClr clrSpc="rgb" dir="cw">
                                      <p:cBhvr>
                                        <p:cTn id="212" dur="500" fill="hold"/>
                                        <p:tgtEl>
                                          <p:spTgt spid="120"/>
                                        </p:tgtEl>
                                        <p:attrNameLst>
                                          <p:attrName>fillcolor</p:attrName>
                                        </p:attrNameLst>
                                      </p:cBhvr>
                                      <p:to>
                                        <a:srgbClr val="538135"/>
                                      </p:to>
                                    </p:animClr>
                                    <p:set>
                                      <p:cBhvr>
                                        <p:cTn id="213" dur="500" fill="hold"/>
                                        <p:tgtEl>
                                          <p:spTgt spid="120"/>
                                        </p:tgtEl>
                                        <p:attrNameLst>
                                          <p:attrName>fill.type</p:attrName>
                                        </p:attrNameLst>
                                      </p:cBhvr>
                                      <p:to>
                                        <p:strVal val="solid"/>
                                      </p:to>
                                    </p:set>
                                    <p:set>
                                      <p:cBhvr>
                                        <p:cTn id="214" dur="500" fill="hold"/>
                                        <p:tgtEl>
                                          <p:spTgt spid="120"/>
                                        </p:tgtEl>
                                        <p:attrNameLst>
                                          <p:attrName>fill.on</p:attrName>
                                        </p:attrNameLst>
                                      </p:cBhvr>
                                      <p:to>
                                        <p:strVal val="true"/>
                                      </p:to>
                                    </p:set>
                                  </p:childTnLst>
                                </p:cTn>
                              </p:par>
                              <p:par>
                                <p:cTn id="215" presetID="1" presetClass="emph" presetSubtype="2" fill="hold" grpId="0" nodeType="withEffect">
                                  <p:stCondLst>
                                    <p:cond delay="0"/>
                                  </p:stCondLst>
                                  <p:childTnLst>
                                    <p:animClr clrSpc="rgb" dir="cw">
                                      <p:cBhvr>
                                        <p:cTn id="216" dur="500" fill="hold"/>
                                        <p:tgtEl>
                                          <p:spTgt spid="121"/>
                                        </p:tgtEl>
                                        <p:attrNameLst>
                                          <p:attrName>fillcolor</p:attrName>
                                        </p:attrNameLst>
                                      </p:cBhvr>
                                      <p:to>
                                        <a:srgbClr val="538135"/>
                                      </p:to>
                                    </p:animClr>
                                    <p:set>
                                      <p:cBhvr>
                                        <p:cTn id="217" dur="500" fill="hold"/>
                                        <p:tgtEl>
                                          <p:spTgt spid="121"/>
                                        </p:tgtEl>
                                        <p:attrNameLst>
                                          <p:attrName>fill.type</p:attrName>
                                        </p:attrNameLst>
                                      </p:cBhvr>
                                      <p:to>
                                        <p:strVal val="solid"/>
                                      </p:to>
                                    </p:set>
                                    <p:set>
                                      <p:cBhvr>
                                        <p:cTn id="218" dur="500" fill="hold"/>
                                        <p:tgtEl>
                                          <p:spTgt spid="121"/>
                                        </p:tgtEl>
                                        <p:attrNameLst>
                                          <p:attrName>fill.on</p:attrName>
                                        </p:attrNameLst>
                                      </p:cBhvr>
                                      <p:to>
                                        <p:strVal val="true"/>
                                      </p:to>
                                    </p:set>
                                  </p:childTnLst>
                                </p:cTn>
                              </p:par>
                              <p:par>
                                <p:cTn id="219" presetID="1" presetClass="emph" presetSubtype="2" fill="hold" grpId="0" nodeType="withEffect">
                                  <p:stCondLst>
                                    <p:cond delay="0"/>
                                  </p:stCondLst>
                                  <p:childTnLst>
                                    <p:animClr clrSpc="rgb" dir="cw">
                                      <p:cBhvr>
                                        <p:cTn id="220" dur="500" fill="hold"/>
                                        <p:tgtEl>
                                          <p:spTgt spid="122"/>
                                        </p:tgtEl>
                                        <p:attrNameLst>
                                          <p:attrName>fillcolor</p:attrName>
                                        </p:attrNameLst>
                                      </p:cBhvr>
                                      <p:to>
                                        <a:srgbClr val="538135"/>
                                      </p:to>
                                    </p:animClr>
                                    <p:set>
                                      <p:cBhvr>
                                        <p:cTn id="221" dur="500" fill="hold"/>
                                        <p:tgtEl>
                                          <p:spTgt spid="122"/>
                                        </p:tgtEl>
                                        <p:attrNameLst>
                                          <p:attrName>fill.type</p:attrName>
                                        </p:attrNameLst>
                                      </p:cBhvr>
                                      <p:to>
                                        <p:strVal val="solid"/>
                                      </p:to>
                                    </p:set>
                                    <p:set>
                                      <p:cBhvr>
                                        <p:cTn id="222" dur="500" fill="hold"/>
                                        <p:tgtEl>
                                          <p:spTgt spid="122"/>
                                        </p:tgtEl>
                                        <p:attrNameLst>
                                          <p:attrName>fill.on</p:attrName>
                                        </p:attrNameLst>
                                      </p:cBhvr>
                                      <p:to>
                                        <p:strVal val="true"/>
                                      </p:to>
                                    </p:set>
                                  </p:childTnLst>
                                </p:cTn>
                              </p:par>
                              <p:par>
                                <p:cTn id="223" presetID="1" presetClass="emph" presetSubtype="2" fill="hold" grpId="0" nodeType="withEffect">
                                  <p:stCondLst>
                                    <p:cond delay="0"/>
                                  </p:stCondLst>
                                  <p:childTnLst>
                                    <p:animClr clrSpc="rgb" dir="cw">
                                      <p:cBhvr>
                                        <p:cTn id="224" dur="500" fill="hold"/>
                                        <p:tgtEl>
                                          <p:spTgt spid="138"/>
                                        </p:tgtEl>
                                        <p:attrNameLst>
                                          <p:attrName>fillcolor</p:attrName>
                                        </p:attrNameLst>
                                      </p:cBhvr>
                                      <p:to>
                                        <a:srgbClr val="538135"/>
                                      </p:to>
                                    </p:animClr>
                                    <p:set>
                                      <p:cBhvr>
                                        <p:cTn id="225" dur="500" fill="hold"/>
                                        <p:tgtEl>
                                          <p:spTgt spid="138"/>
                                        </p:tgtEl>
                                        <p:attrNameLst>
                                          <p:attrName>fill.type</p:attrName>
                                        </p:attrNameLst>
                                      </p:cBhvr>
                                      <p:to>
                                        <p:strVal val="solid"/>
                                      </p:to>
                                    </p:set>
                                    <p:set>
                                      <p:cBhvr>
                                        <p:cTn id="226" dur="500" fill="hold"/>
                                        <p:tgtEl>
                                          <p:spTgt spid="138"/>
                                        </p:tgtEl>
                                        <p:attrNameLst>
                                          <p:attrName>fill.on</p:attrName>
                                        </p:attrNameLst>
                                      </p:cBhvr>
                                      <p:to>
                                        <p:strVal val="true"/>
                                      </p:to>
                                    </p:set>
                                  </p:childTnLst>
                                </p:cTn>
                              </p:par>
                              <p:par>
                                <p:cTn id="227" presetID="1" presetClass="emph" presetSubtype="2" fill="hold" grpId="0" nodeType="withEffect">
                                  <p:stCondLst>
                                    <p:cond delay="0"/>
                                  </p:stCondLst>
                                  <p:childTnLst>
                                    <p:animClr clrSpc="rgb" dir="cw">
                                      <p:cBhvr>
                                        <p:cTn id="228" dur="500" fill="hold"/>
                                        <p:tgtEl>
                                          <p:spTgt spid="139"/>
                                        </p:tgtEl>
                                        <p:attrNameLst>
                                          <p:attrName>fillcolor</p:attrName>
                                        </p:attrNameLst>
                                      </p:cBhvr>
                                      <p:to>
                                        <a:srgbClr val="538135"/>
                                      </p:to>
                                    </p:animClr>
                                    <p:set>
                                      <p:cBhvr>
                                        <p:cTn id="229" dur="500" fill="hold"/>
                                        <p:tgtEl>
                                          <p:spTgt spid="139"/>
                                        </p:tgtEl>
                                        <p:attrNameLst>
                                          <p:attrName>fill.type</p:attrName>
                                        </p:attrNameLst>
                                      </p:cBhvr>
                                      <p:to>
                                        <p:strVal val="solid"/>
                                      </p:to>
                                    </p:set>
                                    <p:set>
                                      <p:cBhvr>
                                        <p:cTn id="230" dur="500" fill="hold"/>
                                        <p:tgtEl>
                                          <p:spTgt spid="139"/>
                                        </p:tgtEl>
                                        <p:attrNameLst>
                                          <p:attrName>fill.on</p:attrName>
                                        </p:attrNameLst>
                                      </p:cBhvr>
                                      <p:to>
                                        <p:strVal val="true"/>
                                      </p:to>
                                    </p:set>
                                  </p:childTnLst>
                                </p:cTn>
                              </p:par>
                              <p:par>
                                <p:cTn id="231" presetID="1" presetClass="emph" presetSubtype="2" fill="hold" grpId="0" nodeType="withEffect">
                                  <p:stCondLst>
                                    <p:cond delay="0"/>
                                  </p:stCondLst>
                                  <p:childTnLst>
                                    <p:animClr clrSpc="rgb" dir="cw">
                                      <p:cBhvr>
                                        <p:cTn id="232" dur="500" fill="hold"/>
                                        <p:tgtEl>
                                          <p:spTgt spid="140"/>
                                        </p:tgtEl>
                                        <p:attrNameLst>
                                          <p:attrName>fillcolor</p:attrName>
                                        </p:attrNameLst>
                                      </p:cBhvr>
                                      <p:to>
                                        <a:srgbClr val="538135"/>
                                      </p:to>
                                    </p:animClr>
                                    <p:set>
                                      <p:cBhvr>
                                        <p:cTn id="233" dur="500" fill="hold"/>
                                        <p:tgtEl>
                                          <p:spTgt spid="140"/>
                                        </p:tgtEl>
                                        <p:attrNameLst>
                                          <p:attrName>fill.type</p:attrName>
                                        </p:attrNameLst>
                                      </p:cBhvr>
                                      <p:to>
                                        <p:strVal val="solid"/>
                                      </p:to>
                                    </p:set>
                                    <p:set>
                                      <p:cBhvr>
                                        <p:cTn id="234" dur="500" fill="hold"/>
                                        <p:tgtEl>
                                          <p:spTgt spid="140"/>
                                        </p:tgtEl>
                                        <p:attrNameLst>
                                          <p:attrName>fill.on</p:attrName>
                                        </p:attrNameLst>
                                      </p:cBhvr>
                                      <p:to>
                                        <p:strVal val="true"/>
                                      </p:to>
                                    </p:set>
                                  </p:childTnLst>
                                </p:cTn>
                              </p:par>
                              <p:par>
                                <p:cTn id="235" presetID="1" presetClass="emph" presetSubtype="2" fill="hold" grpId="0" nodeType="withEffect">
                                  <p:stCondLst>
                                    <p:cond delay="0"/>
                                  </p:stCondLst>
                                  <p:childTnLst>
                                    <p:animClr clrSpc="rgb" dir="cw">
                                      <p:cBhvr>
                                        <p:cTn id="236" dur="500" fill="hold"/>
                                        <p:tgtEl>
                                          <p:spTgt spid="126"/>
                                        </p:tgtEl>
                                        <p:attrNameLst>
                                          <p:attrName>fillcolor</p:attrName>
                                        </p:attrNameLst>
                                      </p:cBhvr>
                                      <p:to>
                                        <a:srgbClr val="538135"/>
                                      </p:to>
                                    </p:animClr>
                                    <p:set>
                                      <p:cBhvr>
                                        <p:cTn id="237" dur="500" fill="hold"/>
                                        <p:tgtEl>
                                          <p:spTgt spid="126"/>
                                        </p:tgtEl>
                                        <p:attrNameLst>
                                          <p:attrName>fill.type</p:attrName>
                                        </p:attrNameLst>
                                      </p:cBhvr>
                                      <p:to>
                                        <p:strVal val="solid"/>
                                      </p:to>
                                    </p:set>
                                    <p:set>
                                      <p:cBhvr>
                                        <p:cTn id="238" dur="500" fill="hold"/>
                                        <p:tgtEl>
                                          <p:spTgt spid="126"/>
                                        </p:tgtEl>
                                        <p:attrNameLst>
                                          <p:attrName>fill.on</p:attrName>
                                        </p:attrNameLst>
                                      </p:cBhvr>
                                      <p:to>
                                        <p:strVal val="true"/>
                                      </p:to>
                                    </p:set>
                                  </p:childTnLst>
                                </p:cTn>
                              </p:par>
                              <p:par>
                                <p:cTn id="239" presetID="1" presetClass="emph" presetSubtype="2" fill="hold" grpId="0" nodeType="withEffect">
                                  <p:stCondLst>
                                    <p:cond delay="0"/>
                                  </p:stCondLst>
                                  <p:childTnLst>
                                    <p:animClr clrSpc="rgb" dir="cw">
                                      <p:cBhvr>
                                        <p:cTn id="240" dur="500" fill="hold"/>
                                        <p:tgtEl>
                                          <p:spTgt spid="127"/>
                                        </p:tgtEl>
                                        <p:attrNameLst>
                                          <p:attrName>fillcolor</p:attrName>
                                        </p:attrNameLst>
                                      </p:cBhvr>
                                      <p:to>
                                        <a:srgbClr val="538135"/>
                                      </p:to>
                                    </p:animClr>
                                    <p:set>
                                      <p:cBhvr>
                                        <p:cTn id="241" dur="500" fill="hold"/>
                                        <p:tgtEl>
                                          <p:spTgt spid="127"/>
                                        </p:tgtEl>
                                        <p:attrNameLst>
                                          <p:attrName>fill.type</p:attrName>
                                        </p:attrNameLst>
                                      </p:cBhvr>
                                      <p:to>
                                        <p:strVal val="solid"/>
                                      </p:to>
                                    </p:set>
                                    <p:set>
                                      <p:cBhvr>
                                        <p:cTn id="242" dur="500" fill="hold"/>
                                        <p:tgtEl>
                                          <p:spTgt spid="127"/>
                                        </p:tgtEl>
                                        <p:attrNameLst>
                                          <p:attrName>fill.on</p:attrName>
                                        </p:attrNameLst>
                                      </p:cBhvr>
                                      <p:to>
                                        <p:strVal val="true"/>
                                      </p:to>
                                    </p:set>
                                  </p:childTnLst>
                                </p:cTn>
                              </p:par>
                              <p:par>
                                <p:cTn id="243" presetID="1" presetClass="emph" presetSubtype="2" fill="hold" grpId="0" nodeType="withEffect">
                                  <p:stCondLst>
                                    <p:cond delay="0"/>
                                  </p:stCondLst>
                                  <p:childTnLst>
                                    <p:animClr clrSpc="rgb" dir="cw">
                                      <p:cBhvr>
                                        <p:cTn id="244" dur="500" fill="hold"/>
                                        <p:tgtEl>
                                          <p:spTgt spid="128"/>
                                        </p:tgtEl>
                                        <p:attrNameLst>
                                          <p:attrName>fillcolor</p:attrName>
                                        </p:attrNameLst>
                                      </p:cBhvr>
                                      <p:to>
                                        <a:srgbClr val="538135"/>
                                      </p:to>
                                    </p:animClr>
                                    <p:set>
                                      <p:cBhvr>
                                        <p:cTn id="245" dur="500" fill="hold"/>
                                        <p:tgtEl>
                                          <p:spTgt spid="128"/>
                                        </p:tgtEl>
                                        <p:attrNameLst>
                                          <p:attrName>fill.type</p:attrName>
                                        </p:attrNameLst>
                                      </p:cBhvr>
                                      <p:to>
                                        <p:strVal val="solid"/>
                                      </p:to>
                                    </p:set>
                                    <p:set>
                                      <p:cBhvr>
                                        <p:cTn id="246" dur="500" fill="hold"/>
                                        <p:tgtEl>
                                          <p:spTgt spid="128"/>
                                        </p:tgtEl>
                                        <p:attrNameLst>
                                          <p:attrName>fill.on</p:attrName>
                                        </p:attrNameLst>
                                      </p:cBhvr>
                                      <p:to>
                                        <p:strVal val="true"/>
                                      </p:to>
                                    </p:set>
                                  </p:childTnLst>
                                </p:cTn>
                              </p:par>
                              <p:par>
                                <p:cTn id="247" presetID="1" presetClass="emph" presetSubtype="2" fill="hold" grpId="0" nodeType="withEffect">
                                  <p:stCondLst>
                                    <p:cond delay="0"/>
                                  </p:stCondLst>
                                  <p:childTnLst>
                                    <p:animClr clrSpc="rgb" dir="cw">
                                      <p:cBhvr>
                                        <p:cTn id="248" dur="500" fill="hold"/>
                                        <p:tgtEl>
                                          <p:spTgt spid="129"/>
                                        </p:tgtEl>
                                        <p:attrNameLst>
                                          <p:attrName>fillcolor</p:attrName>
                                        </p:attrNameLst>
                                      </p:cBhvr>
                                      <p:to>
                                        <a:srgbClr val="538135"/>
                                      </p:to>
                                    </p:animClr>
                                    <p:set>
                                      <p:cBhvr>
                                        <p:cTn id="249" dur="500" fill="hold"/>
                                        <p:tgtEl>
                                          <p:spTgt spid="129"/>
                                        </p:tgtEl>
                                        <p:attrNameLst>
                                          <p:attrName>fill.type</p:attrName>
                                        </p:attrNameLst>
                                      </p:cBhvr>
                                      <p:to>
                                        <p:strVal val="solid"/>
                                      </p:to>
                                    </p:set>
                                    <p:set>
                                      <p:cBhvr>
                                        <p:cTn id="250" dur="500" fill="hold"/>
                                        <p:tgtEl>
                                          <p:spTgt spid="129"/>
                                        </p:tgtEl>
                                        <p:attrNameLst>
                                          <p:attrName>fill.on</p:attrName>
                                        </p:attrNameLst>
                                      </p:cBhvr>
                                      <p:to>
                                        <p:strVal val="true"/>
                                      </p:to>
                                    </p:set>
                                  </p:childTnLst>
                                </p:cTn>
                              </p:par>
                              <p:par>
                                <p:cTn id="251" presetID="1" presetClass="emph" presetSubtype="2" fill="hold" grpId="0" nodeType="withEffect">
                                  <p:stCondLst>
                                    <p:cond delay="0"/>
                                  </p:stCondLst>
                                  <p:childTnLst>
                                    <p:animClr clrSpc="rgb" dir="cw">
                                      <p:cBhvr>
                                        <p:cTn id="252" dur="500" fill="hold"/>
                                        <p:tgtEl>
                                          <p:spTgt spid="130"/>
                                        </p:tgtEl>
                                        <p:attrNameLst>
                                          <p:attrName>fillcolor</p:attrName>
                                        </p:attrNameLst>
                                      </p:cBhvr>
                                      <p:to>
                                        <a:srgbClr val="538135"/>
                                      </p:to>
                                    </p:animClr>
                                    <p:set>
                                      <p:cBhvr>
                                        <p:cTn id="253" dur="500" fill="hold"/>
                                        <p:tgtEl>
                                          <p:spTgt spid="130"/>
                                        </p:tgtEl>
                                        <p:attrNameLst>
                                          <p:attrName>fill.type</p:attrName>
                                        </p:attrNameLst>
                                      </p:cBhvr>
                                      <p:to>
                                        <p:strVal val="solid"/>
                                      </p:to>
                                    </p:set>
                                    <p:set>
                                      <p:cBhvr>
                                        <p:cTn id="254" dur="500" fill="hold"/>
                                        <p:tgtEl>
                                          <p:spTgt spid="130"/>
                                        </p:tgtEl>
                                        <p:attrNameLst>
                                          <p:attrName>fill.on</p:attrName>
                                        </p:attrNameLst>
                                      </p:cBhvr>
                                      <p:to>
                                        <p:strVal val="true"/>
                                      </p:to>
                                    </p:set>
                                  </p:childTnLst>
                                </p:cTn>
                              </p:par>
                              <p:par>
                                <p:cTn id="255" presetID="1" presetClass="emph" presetSubtype="2" fill="hold" grpId="0" nodeType="withEffect">
                                  <p:stCondLst>
                                    <p:cond delay="0"/>
                                  </p:stCondLst>
                                  <p:childTnLst>
                                    <p:animClr clrSpc="rgb" dir="cw">
                                      <p:cBhvr>
                                        <p:cTn id="256" dur="500" fill="hold"/>
                                        <p:tgtEl>
                                          <p:spTgt spid="131"/>
                                        </p:tgtEl>
                                        <p:attrNameLst>
                                          <p:attrName>fillcolor</p:attrName>
                                        </p:attrNameLst>
                                      </p:cBhvr>
                                      <p:to>
                                        <a:srgbClr val="538135"/>
                                      </p:to>
                                    </p:animClr>
                                    <p:set>
                                      <p:cBhvr>
                                        <p:cTn id="257" dur="500" fill="hold"/>
                                        <p:tgtEl>
                                          <p:spTgt spid="131"/>
                                        </p:tgtEl>
                                        <p:attrNameLst>
                                          <p:attrName>fill.type</p:attrName>
                                        </p:attrNameLst>
                                      </p:cBhvr>
                                      <p:to>
                                        <p:strVal val="solid"/>
                                      </p:to>
                                    </p:set>
                                    <p:set>
                                      <p:cBhvr>
                                        <p:cTn id="258" dur="500" fill="hold"/>
                                        <p:tgtEl>
                                          <p:spTgt spid="131"/>
                                        </p:tgtEl>
                                        <p:attrNameLst>
                                          <p:attrName>fill.on</p:attrName>
                                        </p:attrNameLst>
                                      </p:cBhvr>
                                      <p:to>
                                        <p:strVal val="true"/>
                                      </p:to>
                                    </p:set>
                                  </p:childTnLst>
                                </p:cTn>
                              </p:par>
                              <p:par>
                                <p:cTn id="259" presetID="1" presetClass="emph" presetSubtype="2" fill="hold" grpId="0" nodeType="withEffect">
                                  <p:stCondLst>
                                    <p:cond delay="0"/>
                                  </p:stCondLst>
                                  <p:childTnLst>
                                    <p:animClr clrSpc="rgb" dir="cw">
                                      <p:cBhvr>
                                        <p:cTn id="260" dur="500" fill="hold"/>
                                        <p:tgtEl>
                                          <p:spTgt spid="132"/>
                                        </p:tgtEl>
                                        <p:attrNameLst>
                                          <p:attrName>fillcolor</p:attrName>
                                        </p:attrNameLst>
                                      </p:cBhvr>
                                      <p:to>
                                        <a:srgbClr val="538135"/>
                                      </p:to>
                                    </p:animClr>
                                    <p:set>
                                      <p:cBhvr>
                                        <p:cTn id="261" dur="500" fill="hold"/>
                                        <p:tgtEl>
                                          <p:spTgt spid="132"/>
                                        </p:tgtEl>
                                        <p:attrNameLst>
                                          <p:attrName>fill.type</p:attrName>
                                        </p:attrNameLst>
                                      </p:cBhvr>
                                      <p:to>
                                        <p:strVal val="solid"/>
                                      </p:to>
                                    </p:set>
                                    <p:set>
                                      <p:cBhvr>
                                        <p:cTn id="262" dur="500" fill="hold"/>
                                        <p:tgtEl>
                                          <p:spTgt spid="132"/>
                                        </p:tgtEl>
                                        <p:attrNameLst>
                                          <p:attrName>fill.on</p:attrName>
                                        </p:attrNameLst>
                                      </p:cBhvr>
                                      <p:to>
                                        <p:strVal val="true"/>
                                      </p:to>
                                    </p:set>
                                  </p:childTnLst>
                                </p:cTn>
                              </p:par>
                              <p:par>
                                <p:cTn id="263" presetID="1" presetClass="emph" presetSubtype="2" fill="hold" grpId="0" nodeType="withEffect">
                                  <p:stCondLst>
                                    <p:cond delay="0"/>
                                  </p:stCondLst>
                                  <p:childTnLst>
                                    <p:animClr clrSpc="rgb" dir="cw">
                                      <p:cBhvr>
                                        <p:cTn id="264" dur="500" fill="hold"/>
                                        <p:tgtEl>
                                          <p:spTgt spid="133"/>
                                        </p:tgtEl>
                                        <p:attrNameLst>
                                          <p:attrName>fillcolor</p:attrName>
                                        </p:attrNameLst>
                                      </p:cBhvr>
                                      <p:to>
                                        <a:srgbClr val="538135"/>
                                      </p:to>
                                    </p:animClr>
                                    <p:set>
                                      <p:cBhvr>
                                        <p:cTn id="265" dur="500" fill="hold"/>
                                        <p:tgtEl>
                                          <p:spTgt spid="133"/>
                                        </p:tgtEl>
                                        <p:attrNameLst>
                                          <p:attrName>fill.type</p:attrName>
                                        </p:attrNameLst>
                                      </p:cBhvr>
                                      <p:to>
                                        <p:strVal val="solid"/>
                                      </p:to>
                                    </p:set>
                                    <p:set>
                                      <p:cBhvr>
                                        <p:cTn id="266" dur="500" fill="hold"/>
                                        <p:tgtEl>
                                          <p:spTgt spid="133"/>
                                        </p:tgtEl>
                                        <p:attrNameLst>
                                          <p:attrName>fill.on</p:attrName>
                                        </p:attrNameLst>
                                      </p:cBhvr>
                                      <p:to>
                                        <p:strVal val="true"/>
                                      </p:to>
                                    </p:set>
                                  </p:childTnLst>
                                </p:cTn>
                              </p:par>
                              <p:par>
                                <p:cTn id="267" presetID="1" presetClass="emph" presetSubtype="2" fill="hold" grpId="0" nodeType="withEffect">
                                  <p:stCondLst>
                                    <p:cond delay="0"/>
                                  </p:stCondLst>
                                  <p:childTnLst>
                                    <p:animClr clrSpc="rgb" dir="cw">
                                      <p:cBhvr>
                                        <p:cTn id="268" dur="500" fill="hold"/>
                                        <p:tgtEl>
                                          <p:spTgt spid="134"/>
                                        </p:tgtEl>
                                        <p:attrNameLst>
                                          <p:attrName>fillcolor</p:attrName>
                                        </p:attrNameLst>
                                      </p:cBhvr>
                                      <p:to>
                                        <a:srgbClr val="538135"/>
                                      </p:to>
                                    </p:animClr>
                                    <p:set>
                                      <p:cBhvr>
                                        <p:cTn id="269" dur="500" fill="hold"/>
                                        <p:tgtEl>
                                          <p:spTgt spid="134"/>
                                        </p:tgtEl>
                                        <p:attrNameLst>
                                          <p:attrName>fill.type</p:attrName>
                                        </p:attrNameLst>
                                      </p:cBhvr>
                                      <p:to>
                                        <p:strVal val="solid"/>
                                      </p:to>
                                    </p:set>
                                    <p:set>
                                      <p:cBhvr>
                                        <p:cTn id="270" dur="500" fill="hold"/>
                                        <p:tgtEl>
                                          <p:spTgt spid="134"/>
                                        </p:tgtEl>
                                        <p:attrNameLst>
                                          <p:attrName>fill.on</p:attrName>
                                        </p:attrNameLst>
                                      </p:cBhvr>
                                      <p:to>
                                        <p:strVal val="true"/>
                                      </p:to>
                                    </p:set>
                                  </p:childTnLst>
                                </p:cTn>
                              </p:par>
                              <p:par>
                                <p:cTn id="271" presetID="1" presetClass="emph" presetSubtype="2" fill="hold" grpId="0" nodeType="withEffect">
                                  <p:stCondLst>
                                    <p:cond delay="0"/>
                                  </p:stCondLst>
                                  <p:childTnLst>
                                    <p:animClr clrSpc="rgb" dir="cw">
                                      <p:cBhvr>
                                        <p:cTn id="272" dur="500" fill="hold"/>
                                        <p:tgtEl>
                                          <p:spTgt spid="174"/>
                                        </p:tgtEl>
                                        <p:attrNameLst>
                                          <p:attrName>fillcolor</p:attrName>
                                        </p:attrNameLst>
                                      </p:cBhvr>
                                      <p:to>
                                        <a:srgbClr val="538135"/>
                                      </p:to>
                                    </p:animClr>
                                    <p:set>
                                      <p:cBhvr>
                                        <p:cTn id="273" dur="500" fill="hold"/>
                                        <p:tgtEl>
                                          <p:spTgt spid="174"/>
                                        </p:tgtEl>
                                        <p:attrNameLst>
                                          <p:attrName>fill.type</p:attrName>
                                        </p:attrNameLst>
                                      </p:cBhvr>
                                      <p:to>
                                        <p:strVal val="solid"/>
                                      </p:to>
                                    </p:set>
                                    <p:set>
                                      <p:cBhvr>
                                        <p:cTn id="274" dur="500" fill="hold"/>
                                        <p:tgtEl>
                                          <p:spTgt spid="174"/>
                                        </p:tgtEl>
                                        <p:attrNameLst>
                                          <p:attrName>fill.on</p:attrName>
                                        </p:attrNameLst>
                                      </p:cBhvr>
                                      <p:to>
                                        <p:strVal val="true"/>
                                      </p:to>
                                    </p:se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89">
                                            <p:txEl>
                                              <p:pRg st="3" end="3"/>
                                            </p:txEl>
                                          </p:spTgt>
                                        </p:tgtEl>
                                        <p:attrNameLst>
                                          <p:attrName>style.visibility</p:attrName>
                                        </p:attrNameLst>
                                      </p:cBhvr>
                                      <p:to>
                                        <p:strVal val="visible"/>
                                      </p:to>
                                    </p:set>
                                    <p:animEffect transition="in" filter="fade">
                                      <p:cBhvr>
                                        <p:cTn id="279" dur="500"/>
                                        <p:tgtEl>
                                          <p:spTgt spid="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2" grpId="0" animBg="1"/>
      <p:bldP spid="23" grpId="0" animBg="1"/>
      <p:bldP spid="24" grpId="0" animBg="1"/>
      <p:bldP spid="63" grpId="0" animBg="1"/>
      <p:bldP spid="68" grpId="0" animBg="1"/>
      <p:bldP spid="69" grpId="0" animBg="1"/>
      <p:bldP spid="70"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1" grpId="0" animBg="1"/>
      <p:bldP spid="96" grpId="0" animBg="1"/>
      <p:bldP spid="97" grpId="0" animBg="1"/>
      <p:bldP spid="98"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7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6D65-9073-440E-B700-C6445651B4DD}"/>
              </a:ext>
            </a:extLst>
          </p:cNvPr>
          <p:cNvSpPr>
            <a:spLocks noGrp="1"/>
          </p:cNvSpPr>
          <p:nvPr>
            <p:ph type="title"/>
          </p:nvPr>
        </p:nvSpPr>
        <p:spPr>
          <a:xfrm>
            <a:off x="838200" y="365125"/>
            <a:ext cx="10515600" cy="906413"/>
          </a:xfrm>
        </p:spPr>
        <p:txBody>
          <a:bodyPr/>
          <a:lstStyle/>
          <a:p>
            <a:r>
              <a:rPr lang="en-US" dirty="0"/>
              <a:t>Weak self-assembly</a:t>
            </a:r>
          </a:p>
        </p:txBody>
      </p:sp>
      <p:sp>
        <p:nvSpPr>
          <p:cNvPr id="4" name="Slide Number Placeholder 3">
            <a:extLst>
              <a:ext uri="{FF2B5EF4-FFF2-40B4-BE49-F238E27FC236}">
                <a16:creationId xmlns:a16="http://schemas.microsoft.com/office/drawing/2014/main" id="{6E663436-CF0F-43E3-A39A-12D252F589F7}"/>
              </a:ext>
            </a:extLst>
          </p:cNvPr>
          <p:cNvSpPr>
            <a:spLocks noGrp="1"/>
          </p:cNvSpPr>
          <p:nvPr>
            <p:ph type="sldNum" sz="quarter" idx="12"/>
          </p:nvPr>
        </p:nvSpPr>
        <p:spPr/>
        <p:txBody>
          <a:bodyPr/>
          <a:lstStyle/>
          <a:p>
            <a:fld id="{DDDDC0DD-A20C-43E8-BBF5-AC705073E80B}" type="slidenum">
              <a:rPr lang="en-US" smtClean="0"/>
              <a:t>61</a:t>
            </a:fld>
            <a:endParaRPr lang="en-US"/>
          </a:p>
        </p:txBody>
      </p:sp>
      <p:sp>
        <p:nvSpPr>
          <p:cNvPr id="5" name="Rectangle: Rounded Corners 4">
            <a:extLst>
              <a:ext uri="{FF2B5EF4-FFF2-40B4-BE49-F238E27FC236}">
                <a16:creationId xmlns:a16="http://schemas.microsoft.com/office/drawing/2014/main" id="{C92A7638-8010-4200-A804-BE5C52F51C6C}"/>
              </a:ext>
            </a:extLst>
          </p:cNvPr>
          <p:cNvSpPr/>
          <p:nvPr/>
        </p:nvSpPr>
        <p:spPr>
          <a:xfrm>
            <a:off x="838199" y="1476028"/>
            <a:ext cx="4340629" cy="1009478"/>
          </a:xfrm>
          <a:prstGeom prst="roundRect">
            <a:avLst>
              <a:gd name="adj" fmla="val 8975"/>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000" b="1" dirty="0"/>
              <a:t>Theorem</a:t>
            </a:r>
            <a:r>
              <a:rPr lang="en-US" sz="2000" dirty="0"/>
              <a:t>: Every computable set </a:t>
            </a:r>
            <a:r>
              <a:rPr lang="en-US" sz="2000" i="1" dirty="0"/>
              <a:t>X </a:t>
            </a:r>
            <a:r>
              <a:rPr lang="en-US" sz="2000" dirty="0">
                <a:solidFill>
                  <a:srgbClr val="202122"/>
                </a:solidFill>
              </a:rPr>
              <a:t>⊆ </a:t>
            </a:r>
            <a:r>
              <a:rPr lang="en-US" sz="2000" dirty="0"/>
              <a:t>ℕ, “embedded straightforwardly” in ℤ</a:t>
            </a:r>
            <a:r>
              <a:rPr lang="en-US" sz="2000" baseline="30000" dirty="0"/>
              <a:t>2</a:t>
            </a:r>
            <a:r>
              <a:rPr lang="en-US" sz="2000" dirty="0"/>
              <a:t>, can be weakly self-assembled.</a:t>
            </a:r>
            <a:endParaRPr lang="en-US" sz="2000" dirty="0">
              <a:solidFill>
                <a:schemeClr val="tx1"/>
              </a:solidFill>
            </a:endParaRPr>
          </a:p>
        </p:txBody>
      </p:sp>
      <p:pic>
        <p:nvPicPr>
          <p:cNvPr id="7" name="Picture 6">
            <a:extLst>
              <a:ext uri="{FF2B5EF4-FFF2-40B4-BE49-F238E27FC236}">
                <a16:creationId xmlns:a16="http://schemas.microsoft.com/office/drawing/2014/main" id="{720A4D15-19A6-4222-824C-4C858B26D5CA}"/>
              </a:ext>
            </a:extLst>
          </p:cNvPr>
          <p:cNvPicPr>
            <a:picLocks noChangeAspect="1"/>
          </p:cNvPicPr>
          <p:nvPr/>
        </p:nvPicPr>
        <p:blipFill>
          <a:blip r:embed="rId2"/>
          <a:stretch>
            <a:fillRect/>
          </a:stretch>
        </p:blipFill>
        <p:spPr>
          <a:xfrm>
            <a:off x="837247" y="2720897"/>
            <a:ext cx="3035087" cy="3425742"/>
          </a:xfrm>
          <a:prstGeom prst="rect">
            <a:avLst/>
          </a:prstGeom>
        </p:spPr>
      </p:pic>
      <p:sp>
        <p:nvSpPr>
          <p:cNvPr id="8" name="TextBox 7">
            <a:extLst>
              <a:ext uri="{FF2B5EF4-FFF2-40B4-BE49-F238E27FC236}">
                <a16:creationId xmlns:a16="http://schemas.microsoft.com/office/drawing/2014/main" id="{36E5BB89-162F-4602-A231-3FA7FC2FBAB6}"/>
              </a:ext>
            </a:extLst>
          </p:cNvPr>
          <p:cNvSpPr txBox="1"/>
          <p:nvPr/>
        </p:nvSpPr>
        <p:spPr>
          <a:xfrm>
            <a:off x="838198" y="6261333"/>
            <a:ext cx="4084896" cy="276999"/>
          </a:xfrm>
          <a:prstGeom prst="rect">
            <a:avLst/>
          </a:prstGeom>
          <a:noFill/>
        </p:spPr>
        <p:txBody>
          <a:bodyPr wrap="square">
            <a:spAutoFit/>
          </a:bodyPr>
          <a:lstStyle/>
          <a:p>
            <a:r>
              <a:rPr lang="en-US" sz="1200" dirty="0">
                <a:solidFill>
                  <a:schemeClr val="bg2">
                    <a:lumMod val="50000"/>
                  </a:schemeClr>
                </a:solidFill>
              </a:rPr>
              <a:t>[</a:t>
            </a:r>
            <a:r>
              <a:rPr lang="en-US" sz="1200" dirty="0" err="1">
                <a:solidFill>
                  <a:schemeClr val="bg2">
                    <a:lumMod val="50000"/>
                  </a:schemeClr>
                </a:solidFill>
              </a:rPr>
              <a:t>Patitz</a:t>
            </a:r>
            <a:r>
              <a:rPr lang="en-US" sz="1200" dirty="0">
                <a:solidFill>
                  <a:schemeClr val="bg2">
                    <a:lumMod val="50000"/>
                  </a:schemeClr>
                </a:solidFill>
              </a:rPr>
              <a:t>, Summers, </a:t>
            </a:r>
            <a:r>
              <a:rPr lang="en-US" sz="1200" i="1" dirty="0">
                <a:solidFill>
                  <a:schemeClr val="bg2">
                    <a:lumMod val="50000"/>
                  </a:schemeClr>
                </a:solidFill>
              </a:rPr>
              <a:t>Self-assembly of decidable sets</a:t>
            </a:r>
            <a:r>
              <a:rPr lang="en-US" sz="1200" dirty="0">
                <a:solidFill>
                  <a:schemeClr val="bg2">
                    <a:lumMod val="50000"/>
                  </a:schemeClr>
                </a:solidFill>
              </a:rPr>
              <a:t>, </a:t>
            </a:r>
            <a:r>
              <a:rPr lang="en-US" sz="1200" u="sng" dirty="0">
                <a:solidFill>
                  <a:schemeClr val="bg2">
                    <a:lumMod val="50000"/>
                  </a:schemeClr>
                </a:solidFill>
              </a:rPr>
              <a:t>UCNC</a:t>
            </a:r>
            <a:r>
              <a:rPr lang="en-US" sz="1200" dirty="0">
                <a:solidFill>
                  <a:schemeClr val="bg2">
                    <a:lumMod val="50000"/>
                  </a:schemeClr>
                </a:solidFill>
              </a:rPr>
              <a:t> 2008.]</a:t>
            </a:r>
          </a:p>
        </p:txBody>
      </p:sp>
      <p:sp>
        <p:nvSpPr>
          <p:cNvPr id="10" name="TextBox 9">
            <a:extLst>
              <a:ext uri="{FF2B5EF4-FFF2-40B4-BE49-F238E27FC236}">
                <a16:creationId xmlns:a16="http://schemas.microsoft.com/office/drawing/2014/main" id="{23E2E55A-8EE8-4BCF-B40A-EED509DB3C56}"/>
              </a:ext>
            </a:extLst>
          </p:cNvPr>
          <p:cNvSpPr txBox="1"/>
          <p:nvPr/>
        </p:nvSpPr>
        <p:spPr>
          <a:xfrm>
            <a:off x="2018921" y="5254369"/>
            <a:ext cx="2589636" cy="830997"/>
          </a:xfrm>
          <a:prstGeom prst="rect">
            <a:avLst/>
          </a:prstGeom>
          <a:noFill/>
        </p:spPr>
        <p:txBody>
          <a:bodyPr wrap="square">
            <a:spAutoFit/>
          </a:bodyPr>
          <a:lstStyle/>
          <a:p>
            <a:r>
              <a:rPr lang="en-US" sz="1600" dirty="0"/>
              <a:t>Turing machine </a:t>
            </a:r>
            <a:r>
              <a:rPr lang="en-US" sz="1600" i="1" dirty="0"/>
              <a:t>M</a:t>
            </a:r>
            <a:r>
              <a:rPr lang="en-US" sz="1600" dirty="0"/>
              <a:t> computes </a:t>
            </a:r>
            <a:r>
              <a:rPr lang="en-US" sz="1600" i="1" dirty="0"/>
              <a:t>X</a:t>
            </a:r>
            <a:r>
              <a:rPr lang="en-US" sz="1600" dirty="0"/>
              <a:t>; tiles sequentially simulate </a:t>
            </a:r>
            <a:r>
              <a:rPr lang="en-US" sz="1600" i="1" dirty="0"/>
              <a:t>M</a:t>
            </a:r>
            <a:r>
              <a:rPr lang="en-US" sz="1600" dirty="0"/>
              <a:t> on all inputs 0, 1, 2, …, </a:t>
            </a:r>
          </a:p>
        </p:txBody>
      </p:sp>
      <p:sp>
        <p:nvSpPr>
          <p:cNvPr id="11" name="Rectangle: Rounded Corners 10">
            <a:extLst>
              <a:ext uri="{FF2B5EF4-FFF2-40B4-BE49-F238E27FC236}">
                <a16:creationId xmlns:a16="http://schemas.microsoft.com/office/drawing/2014/main" id="{BEBF3909-A4D6-4C14-A51F-12FAEC2C74D6}"/>
              </a:ext>
            </a:extLst>
          </p:cNvPr>
          <p:cNvSpPr/>
          <p:nvPr/>
        </p:nvSpPr>
        <p:spPr>
          <a:xfrm>
            <a:off x="6479151" y="257345"/>
            <a:ext cx="4453857" cy="737529"/>
          </a:xfrm>
          <a:prstGeom prst="roundRect">
            <a:avLst>
              <a:gd name="adj" fmla="val 8975"/>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Theorem</a:t>
            </a:r>
            <a:r>
              <a:rPr lang="en-US" sz="2000" dirty="0"/>
              <a:t>: Some computable sets </a:t>
            </a:r>
            <a:r>
              <a:rPr lang="en-US" sz="2000" i="1" dirty="0"/>
              <a:t>X </a:t>
            </a:r>
            <a:r>
              <a:rPr lang="en-US" sz="2000" dirty="0">
                <a:solidFill>
                  <a:srgbClr val="202122"/>
                </a:solidFill>
              </a:rPr>
              <a:t>⊆ </a:t>
            </a:r>
            <a:r>
              <a:rPr lang="en-US" sz="2000" dirty="0"/>
              <a:t>ℤ</a:t>
            </a:r>
            <a:r>
              <a:rPr lang="en-US" sz="2000" baseline="30000" dirty="0"/>
              <a:t>2</a:t>
            </a:r>
            <a:r>
              <a:rPr lang="en-US" sz="2000" dirty="0"/>
              <a:t> cannot be weakly self-assembled.</a:t>
            </a:r>
            <a:endParaRPr lang="en-US" sz="2000" dirty="0">
              <a:solidFill>
                <a:schemeClr val="tx1"/>
              </a:solidFill>
            </a:endParaRPr>
          </a:p>
        </p:txBody>
      </p:sp>
      <p:sp>
        <p:nvSpPr>
          <p:cNvPr id="12" name="TextBox 11">
            <a:extLst>
              <a:ext uri="{FF2B5EF4-FFF2-40B4-BE49-F238E27FC236}">
                <a16:creationId xmlns:a16="http://schemas.microsoft.com/office/drawing/2014/main" id="{24491EE4-FB19-4D62-A10C-34524C741563}"/>
              </a:ext>
            </a:extLst>
          </p:cNvPr>
          <p:cNvSpPr txBox="1"/>
          <p:nvPr/>
        </p:nvSpPr>
        <p:spPr>
          <a:xfrm>
            <a:off x="5728750" y="6283580"/>
            <a:ext cx="5876925" cy="276999"/>
          </a:xfrm>
          <a:prstGeom prst="rect">
            <a:avLst/>
          </a:prstGeom>
          <a:noFill/>
        </p:spPr>
        <p:txBody>
          <a:bodyPr wrap="square">
            <a:spAutoFit/>
          </a:bodyPr>
          <a:lstStyle/>
          <a:p>
            <a:r>
              <a:rPr lang="en-US" sz="1200" dirty="0">
                <a:solidFill>
                  <a:schemeClr val="bg2">
                    <a:lumMod val="50000"/>
                  </a:schemeClr>
                </a:solidFill>
              </a:rPr>
              <a:t>[Lathrop, Lutz, </a:t>
            </a:r>
            <a:r>
              <a:rPr lang="en-US" sz="1200" dirty="0" err="1">
                <a:solidFill>
                  <a:schemeClr val="bg2">
                    <a:lumMod val="50000"/>
                  </a:schemeClr>
                </a:solidFill>
              </a:rPr>
              <a:t>Patitz</a:t>
            </a:r>
            <a:r>
              <a:rPr lang="en-US" sz="1200" dirty="0">
                <a:solidFill>
                  <a:schemeClr val="bg2">
                    <a:lumMod val="50000"/>
                  </a:schemeClr>
                </a:solidFill>
              </a:rPr>
              <a:t>, Summers, </a:t>
            </a:r>
            <a:r>
              <a:rPr lang="en-US" sz="1200" i="1" dirty="0">
                <a:solidFill>
                  <a:schemeClr val="bg2">
                    <a:lumMod val="50000"/>
                  </a:schemeClr>
                </a:solidFill>
              </a:rPr>
              <a:t>Computability and Complexity in Self-Assembly</a:t>
            </a:r>
            <a:r>
              <a:rPr lang="en-US" sz="1200" dirty="0">
                <a:solidFill>
                  <a:schemeClr val="bg2">
                    <a:lumMod val="50000"/>
                  </a:schemeClr>
                </a:solidFill>
              </a:rPr>
              <a:t>, </a:t>
            </a:r>
            <a:r>
              <a:rPr lang="en-US" sz="1200" u="sng" dirty="0" err="1">
                <a:solidFill>
                  <a:schemeClr val="bg2">
                    <a:lumMod val="50000"/>
                  </a:schemeClr>
                </a:solidFill>
              </a:rPr>
              <a:t>CiE</a:t>
            </a:r>
            <a:r>
              <a:rPr lang="en-US" sz="1200" dirty="0">
                <a:solidFill>
                  <a:schemeClr val="bg2">
                    <a:lumMod val="50000"/>
                  </a:schemeClr>
                </a:solidFill>
              </a:rPr>
              <a:t> 2008.]</a:t>
            </a:r>
          </a:p>
        </p:txBody>
      </p:sp>
      <p:sp>
        <p:nvSpPr>
          <p:cNvPr id="13" name="Rectangle: Rounded Corners 12">
            <a:extLst>
              <a:ext uri="{FF2B5EF4-FFF2-40B4-BE49-F238E27FC236}">
                <a16:creationId xmlns:a16="http://schemas.microsoft.com/office/drawing/2014/main" id="{CDD11ECF-6846-495D-A26D-C012A498E312}"/>
              </a:ext>
            </a:extLst>
          </p:cNvPr>
          <p:cNvSpPr/>
          <p:nvPr/>
        </p:nvSpPr>
        <p:spPr>
          <a:xfrm>
            <a:off x="5304368" y="1072574"/>
            <a:ext cx="6709832" cy="5187444"/>
          </a:xfrm>
          <a:prstGeom prst="roundRect">
            <a:avLst>
              <a:gd name="adj" fmla="val 4096"/>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b="1" dirty="0"/>
              <a:t>Proof</a:t>
            </a:r>
            <a:r>
              <a:rPr lang="en-US" sz="1600" dirty="0"/>
              <a:t>: </a:t>
            </a:r>
          </a:p>
          <a:p>
            <a:pPr marL="457200" indent="-457200">
              <a:buFont typeface="+mj-lt"/>
              <a:buAutoNum type="arabicPeriod"/>
            </a:pPr>
            <a:r>
              <a:rPr lang="en-US" sz="1600" dirty="0"/>
              <a:t>The Time Hierarchy Theorem says there is a computable set </a:t>
            </a:r>
            <a:r>
              <a:rPr lang="en-US" sz="1600" i="1" dirty="0"/>
              <a:t>A </a:t>
            </a:r>
            <a:r>
              <a:rPr lang="en-US" sz="1600" dirty="0">
                <a:solidFill>
                  <a:srgbClr val="202122"/>
                </a:solidFill>
              </a:rPr>
              <a:t>⊆ </a:t>
            </a:r>
            <a:r>
              <a:rPr lang="en-US" sz="1600" dirty="0"/>
              <a:t>{1}* not computable in </a:t>
            </a:r>
            <a:r>
              <a:rPr lang="en-US" sz="1600" i="1" dirty="0"/>
              <a:t>O</a:t>
            </a:r>
            <a:r>
              <a:rPr lang="en-US" sz="1600" dirty="0"/>
              <a:t>(</a:t>
            </a:r>
            <a:r>
              <a:rPr lang="en-US" sz="1600" i="1" dirty="0"/>
              <a:t>n</a:t>
            </a:r>
            <a:r>
              <a:rPr lang="en-US" sz="1600" baseline="30000" dirty="0"/>
              <a:t>4</a:t>
            </a:r>
            <a:r>
              <a:rPr lang="en-US" sz="1600" dirty="0"/>
              <a:t>) time. </a:t>
            </a:r>
          </a:p>
          <a:p>
            <a:pPr marL="457200" indent="-457200">
              <a:buFont typeface="+mj-lt"/>
              <a:buAutoNum type="arabicPeriod"/>
            </a:pPr>
            <a:r>
              <a:rPr lang="en-US" sz="1600" dirty="0"/>
              <a:t>Let </a:t>
            </a:r>
            <a:r>
              <a:rPr lang="en-US" sz="1600" i="1" dirty="0"/>
              <a:t>R</a:t>
            </a:r>
            <a:r>
              <a:rPr lang="en-US" sz="1600" dirty="0"/>
              <a:t> = {|</a:t>
            </a:r>
            <a:r>
              <a:rPr lang="en-US" sz="1600" i="1" dirty="0"/>
              <a:t>x</a:t>
            </a:r>
            <a:r>
              <a:rPr lang="en-US" sz="1600" dirty="0"/>
              <a:t>| : </a:t>
            </a:r>
            <a:r>
              <a:rPr lang="en-US" sz="1600" i="1" dirty="0"/>
              <a:t>x</a:t>
            </a:r>
            <a:r>
              <a:rPr lang="en-US" sz="1600" dirty="0"/>
              <a:t> </a:t>
            </a:r>
            <a:r>
              <a:rPr lang="en-US" sz="1600" dirty="0">
                <a:solidFill>
                  <a:srgbClr val="202122"/>
                </a:solidFill>
              </a:rPr>
              <a:t>∈</a:t>
            </a:r>
            <a:r>
              <a:rPr lang="en-US" sz="1600" dirty="0"/>
              <a:t> </a:t>
            </a:r>
            <a:r>
              <a:rPr lang="en-US" sz="1600" i="1" dirty="0"/>
              <a:t>A</a:t>
            </a:r>
            <a:r>
              <a:rPr lang="en-US" sz="1600" dirty="0"/>
              <a:t>} be the set of lengths of strings in </a:t>
            </a:r>
            <a:r>
              <a:rPr lang="en-US" sz="1600" i="1" dirty="0"/>
              <a:t>A</a:t>
            </a:r>
            <a:r>
              <a:rPr lang="en-US" sz="1600" dirty="0"/>
              <a:t>.</a:t>
            </a:r>
          </a:p>
          <a:p>
            <a:pPr marL="457200" indent="-457200">
              <a:buFont typeface="+mj-lt"/>
              <a:buAutoNum type="arabicPeriod"/>
            </a:pPr>
            <a:r>
              <a:rPr lang="en-US" sz="1600" dirty="0">
                <a:solidFill>
                  <a:schemeClr val="tx1"/>
                </a:solidFill>
              </a:rPr>
              <a:t>Define </a:t>
            </a:r>
            <a:r>
              <a:rPr lang="en-US" sz="1600" i="1" dirty="0"/>
              <a:t>X </a:t>
            </a:r>
            <a:r>
              <a:rPr lang="en-US" sz="1600" dirty="0">
                <a:solidFill>
                  <a:srgbClr val="202122"/>
                </a:solidFill>
              </a:rPr>
              <a:t>⊆ </a:t>
            </a:r>
            <a:r>
              <a:rPr lang="en-US" sz="1600" dirty="0"/>
              <a:t>ℤ</a:t>
            </a:r>
            <a:r>
              <a:rPr lang="en-US" sz="1600" baseline="30000" dirty="0"/>
              <a:t>2</a:t>
            </a:r>
            <a:r>
              <a:rPr lang="en-US" sz="1600" dirty="0"/>
              <a:t> to be the set of “concentric diamonds” whose </a:t>
            </a:r>
            <a:r>
              <a:rPr lang="en-US" sz="1600" i="1" dirty="0"/>
              <a:t>L</a:t>
            </a:r>
            <a:r>
              <a:rPr lang="en-US" sz="1600" baseline="-25000" dirty="0"/>
              <a:t>1</a:t>
            </a:r>
            <a:r>
              <a:rPr lang="en-US" sz="1600" dirty="0"/>
              <a:t> radii are in </a:t>
            </a:r>
            <a:r>
              <a:rPr lang="en-US" sz="1600" i="1" dirty="0"/>
              <a:t>R</a:t>
            </a:r>
            <a:r>
              <a:rPr lang="en-US" sz="1600" dirty="0"/>
              <a:t>, e.g., if </a:t>
            </a:r>
            <a:r>
              <a:rPr lang="en-US" sz="1600" i="1" dirty="0"/>
              <a:t>R</a:t>
            </a:r>
            <a:r>
              <a:rPr lang="en-US" sz="1600" dirty="0"/>
              <a:t> = {1, 4, 8, …}</a:t>
            </a:r>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endParaRPr lang="en-US" sz="1600" dirty="0">
              <a:solidFill>
                <a:schemeClr val="tx1"/>
              </a:solidFill>
            </a:endParaRPr>
          </a:p>
          <a:p>
            <a:pPr marL="457200" indent="-457200">
              <a:buFont typeface="+mj-lt"/>
              <a:buAutoNum type="arabicPeriod"/>
            </a:pPr>
            <a:r>
              <a:rPr lang="en-US" sz="1600" dirty="0">
                <a:solidFill>
                  <a:schemeClr val="tx1"/>
                </a:solidFill>
              </a:rPr>
              <a:t>Suppose </a:t>
            </a:r>
            <a:r>
              <a:rPr lang="en-US" sz="1600" i="1" dirty="0">
                <a:solidFill>
                  <a:schemeClr val="tx1"/>
                </a:solidFill>
              </a:rPr>
              <a:t>X</a:t>
            </a:r>
            <a:r>
              <a:rPr lang="en-US" sz="1600" dirty="0">
                <a:solidFill>
                  <a:schemeClr val="tx1"/>
                </a:solidFill>
              </a:rPr>
              <a:t> could be weakly self-assembled. Then simulating self-assembly for (2</a:t>
            </a:r>
            <a:r>
              <a:rPr lang="en-US" sz="1600" i="1" dirty="0">
                <a:solidFill>
                  <a:schemeClr val="tx1"/>
                </a:solidFill>
              </a:rPr>
              <a:t>n</a:t>
            </a:r>
            <a:r>
              <a:rPr lang="en-US" sz="1600" dirty="0">
                <a:solidFill>
                  <a:schemeClr val="tx1"/>
                </a:solidFill>
              </a:rPr>
              <a:t>)</a:t>
            </a:r>
            <a:r>
              <a:rPr lang="en-US" sz="1600" baseline="30000" dirty="0">
                <a:solidFill>
                  <a:schemeClr val="tx1"/>
                </a:solidFill>
              </a:rPr>
              <a:t>2</a:t>
            </a:r>
            <a:r>
              <a:rPr lang="en-US" sz="1600" dirty="0">
                <a:solidFill>
                  <a:schemeClr val="tx1"/>
                </a:solidFill>
              </a:rPr>
              <a:t> steps necessarily places a tile at </a:t>
            </a:r>
            <a:r>
              <a:rPr lang="en-US" sz="1600" u="sng" dirty="0">
                <a:solidFill>
                  <a:schemeClr val="tx1"/>
                </a:solidFill>
              </a:rPr>
              <a:t>some</a:t>
            </a:r>
            <a:r>
              <a:rPr lang="en-US" sz="1600" dirty="0">
                <a:solidFill>
                  <a:schemeClr val="tx1"/>
                </a:solidFill>
              </a:rPr>
              <a:t> point at </a:t>
            </a:r>
            <a:r>
              <a:rPr lang="en-US" sz="1600" i="1" dirty="0">
                <a:solidFill>
                  <a:schemeClr val="tx1"/>
                </a:solidFill>
              </a:rPr>
              <a:t>L</a:t>
            </a:r>
            <a:r>
              <a:rPr lang="en-US" sz="1600" baseline="-25000" dirty="0">
                <a:solidFill>
                  <a:schemeClr val="tx1"/>
                </a:solidFill>
              </a:rPr>
              <a:t>1</a:t>
            </a:r>
            <a:r>
              <a:rPr lang="en-US" sz="1600" dirty="0">
                <a:solidFill>
                  <a:schemeClr val="tx1"/>
                </a:solidFill>
              </a:rPr>
              <a:t> radius </a:t>
            </a:r>
            <a:r>
              <a:rPr lang="en-US" sz="1600" i="1" dirty="0">
                <a:solidFill>
                  <a:schemeClr val="tx1"/>
                </a:solidFill>
              </a:rPr>
              <a:t>n</a:t>
            </a:r>
            <a:r>
              <a:rPr lang="en-US" sz="1600" dirty="0">
                <a:solidFill>
                  <a:schemeClr val="tx1"/>
                </a:solidFill>
              </a:rPr>
              <a:t> from the origin; the tile’s color tells us whether </a:t>
            </a:r>
            <a:r>
              <a:rPr lang="en-US" sz="1600" i="1" dirty="0"/>
              <a:t>n</a:t>
            </a:r>
            <a:r>
              <a:rPr lang="en-US" sz="1600" dirty="0">
                <a:solidFill>
                  <a:srgbClr val="202122"/>
                </a:solidFill>
              </a:rPr>
              <a:t> ∈</a:t>
            </a:r>
            <a:r>
              <a:rPr lang="en-US" sz="1600" dirty="0"/>
              <a:t> </a:t>
            </a:r>
            <a:r>
              <a:rPr lang="en-US" sz="1600" i="1" dirty="0"/>
              <a:t>R </a:t>
            </a:r>
            <a:r>
              <a:rPr lang="en-US" sz="1600" dirty="0"/>
              <a:t>⇔ 1</a:t>
            </a:r>
            <a:r>
              <a:rPr lang="en-US" sz="1600" i="1" baseline="30000" dirty="0"/>
              <a:t>n</a:t>
            </a:r>
            <a:r>
              <a:rPr lang="en-US" sz="1600" dirty="0">
                <a:solidFill>
                  <a:srgbClr val="202122"/>
                </a:solidFill>
              </a:rPr>
              <a:t> ∈ </a:t>
            </a:r>
            <a:r>
              <a:rPr lang="en-US" sz="1600" i="1" dirty="0">
                <a:solidFill>
                  <a:srgbClr val="202122"/>
                </a:solidFill>
              </a:rPr>
              <a:t>A</a:t>
            </a:r>
            <a:r>
              <a:rPr lang="en-US" sz="1600" dirty="0">
                <a:solidFill>
                  <a:srgbClr val="202122"/>
                </a:solidFill>
              </a:rPr>
              <a:t>.</a:t>
            </a:r>
          </a:p>
          <a:p>
            <a:pPr marL="457200" indent="-457200">
              <a:buFont typeface="+mj-lt"/>
              <a:buAutoNum type="arabicPeriod"/>
            </a:pPr>
            <a:r>
              <a:rPr lang="en-US" sz="1600" dirty="0">
                <a:solidFill>
                  <a:srgbClr val="202122"/>
                </a:solidFill>
              </a:rPr>
              <a:t>This can be done in time </a:t>
            </a:r>
            <a:r>
              <a:rPr lang="en-US" sz="1600" i="1" dirty="0">
                <a:solidFill>
                  <a:srgbClr val="202122"/>
                </a:solidFill>
              </a:rPr>
              <a:t>O</a:t>
            </a:r>
            <a:r>
              <a:rPr lang="en-US" sz="1600" dirty="0">
                <a:solidFill>
                  <a:srgbClr val="202122"/>
                </a:solidFill>
              </a:rPr>
              <a:t>(</a:t>
            </a:r>
            <a:r>
              <a:rPr lang="en-US" sz="1600" i="1" dirty="0">
                <a:solidFill>
                  <a:srgbClr val="202122"/>
                </a:solidFill>
              </a:rPr>
              <a:t>n</a:t>
            </a:r>
            <a:r>
              <a:rPr lang="en-US" sz="1600" baseline="30000" dirty="0">
                <a:solidFill>
                  <a:srgbClr val="202122"/>
                </a:solidFill>
              </a:rPr>
              <a:t>4</a:t>
            </a:r>
            <a:r>
              <a:rPr lang="en-US" sz="1600" dirty="0">
                <a:solidFill>
                  <a:srgbClr val="202122"/>
                </a:solidFill>
              </a:rPr>
              <a:t>) time (why?), a contradiction. </a:t>
            </a:r>
            <a:r>
              <a:rPr lang="en-US" sz="1600" b="1" dirty="0">
                <a:solidFill>
                  <a:srgbClr val="202122"/>
                </a:solidFill>
              </a:rPr>
              <a:t>QED</a:t>
            </a:r>
            <a:endParaRPr lang="en-US" sz="1600" b="1" dirty="0">
              <a:solidFill>
                <a:schemeClr val="tx1"/>
              </a:solidFill>
            </a:endParaRPr>
          </a:p>
        </p:txBody>
      </p:sp>
      <p:grpSp>
        <p:nvGrpSpPr>
          <p:cNvPr id="87" name="Group 6">
            <a:extLst>
              <a:ext uri="{FF2B5EF4-FFF2-40B4-BE49-F238E27FC236}">
                <a16:creationId xmlns:a16="http://schemas.microsoft.com/office/drawing/2014/main" id="{CB4199F2-6D40-4918-AE09-C7DC0D8F82DD}"/>
              </a:ext>
            </a:extLst>
          </p:cNvPr>
          <p:cNvGrpSpPr/>
          <p:nvPr/>
        </p:nvGrpSpPr>
        <p:grpSpPr>
          <a:xfrm>
            <a:off x="8323604" y="2257987"/>
            <a:ext cx="3596191" cy="2945352"/>
            <a:chOff x="8819" y="1330981"/>
            <a:chExt cx="2706693" cy="2336533"/>
          </a:xfrm>
        </p:grpSpPr>
        <p:sp>
          <p:nvSpPr>
            <p:cNvPr id="88" name="Line 7">
              <a:extLst>
                <a:ext uri="{FF2B5EF4-FFF2-40B4-BE49-F238E27FC236}">
                  <a16:creationId xmlns:a16="http://schemas.microsoft.com/office/drawing/2014/main" id="{B3AD9B57-4400-42C3-837D-9784A51A660A}"/>
                </a:ext>
              </a:extLst>
            </p:cNvPr>
            <p:cNvSpPr/>
            <p:nvPr/>
          </p:nvSpPr>
          <p:spPr>
            <a:xfrm flipV="1">
              <a:off x="1056148" y="1550809"/>
              <a:ext cx="0" cy="2116705"/>
            </a:xfrm>
            <a:prstGeom prst="line">
              <a:avLst/>
            </a:prstGeom>
            <a:ln w="18360">
              <a:solidFill>
                <a:srgbClr val="000000"/>
              </a:solidFill>
              <a:round/>
              <a:headEnd type="triangle"/>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89" name="TextShape 8">
              <a:extLst>
                <a:ext uri="{FF2B5EF4-FFF2-40B4-BE49-F238E27FC236}">
                  <a16:creationId xmlns:a16="http://schemas.microsoft.com/office/drawing/2014/main" id="{944203E2-164E-4830-B053-05DE3C2E9844}"/>
                </a:ext>
              </a:extLst>
            </p:cNvPr>
            <p:cNvSpPr txBox="1"/>
            <p:nvPr/>
          </p:nvSpPr>
          <p:spPr>
            <a:xfrm>
              <a:off x="1014238" y="1330981"/>
              <a:ext cx="325800" cy="355680"/>
            </a:xfrm>
            <a:prstGeom prst="rect">
              <a:avLst/>
            </a:prstGeom>
            <a:noFill/>
            <a:ln>
              <a:noFill/>
            </a:ln>
          </p:spPr>
          <p:txBody>
            <a:bodyPr lIns="81646" tIns="40823" rIns="81646" bIns="40823">
              <a:noAutofit/>
            </a:bodyPr>
            <a:lstStyle/>
            <a:p>
              <a:r>
                <a:rPr lang="en-US" sz="1633" i="1" spc="-1" dirty="0">
                  <a:latin typeface="DejaVu Serif"/>
                </a:rPr>
                <a:t>y</a:t>
              </a:r>
              <a:endParaRPr lang="en-US" sz="1633" spc="-1" dirty="0">
                <a:latin typeface="Arial"/>
              </a:endParaRPr>
            </a:p>
          </p:txBody>
        </p:sp>
        <p:sp>
          <p:nvSpPr>
            <p:cNvPr id="90" name="TextShape 9">
              <a:extLst>
                <a:ext uri="{FF2B5EF4-FFF2-40B4-BE49-F238E27FC236}">
                  <a16:creationId xmlns:a16="http://schemas.microsoft.com/office/drawing/2014/main" id="{9A700B86-4990-4EE6-A369-2D6C15E31D2A}"/>
                </a:ext>
              </a:extLst>
            </p:cNvPr>
            <p:cNvSpPr txBox="1"/>
            <p:nvPr/>
          </p:nvSpPr>
          <p:spPr>
            <a:xfrm>
              <a:off x="2051312" y="2363177"/>
              <a:ext cx="664200" cy="355680"/>
            </a:xfrm>
            <a:prstGeom prst="rect">
              <a:avLst/>
            </a:prstGeom>
            <a:noFill/>
            <a:ln>
              <a:noFill/>
            </a:ln>
          </p:spPr>
          <p:txBody>
            <a:bodyPr lIns="81646" tIns="40823" rIns="81646" bIns="40823">
              <a:noAutofit/>
            </a:bodyPr>
            <a:lstStyle/>
            <a:p>
              <a:r>
                <a:rPr lang="en-US" sz="1633" i="1" spc="-1" dirty="0">
                  <a:latin typeface="DejaVu Serif"/>
                </a:rPr>
                <a:t>x</a:t>
              </a:r>
              <a:endParaRPr lang="en-US" sz="1633" spc="-1" dirty="0">
                <a:latin typeface="Arial"/>
              </a:endParaRPr>
            </a:p>
          </p:txBody>
        </p:sp>
        <p:sp>
          <p:nvSpPr>
            <p:cNvPr id="91" name="Line 10">
              <a:extLst>
                <a:ext uri="{FF2B5EF4-FFF2-40B4-BE49-F238E27FC236}">
                  <a16:creationId xmlns:a16="http://schemas.microsoft.com/office/drawing/2014/main" id="{22B8A26E-2C19-4C5A-A37D-872B6E8C0D4C}"/>
                </a:ext>
              </a:extLst>
            </p:cNvPr>
            <p:cNvSpPr/>
            <p:nvPr/>
          </p:nvSpPr>
          <p:spPr>
            <a:xfrm flipV="1">
              <a:off x="8819" y="2610412"/>
              <a:ext cx="2116709" cy="0"/>
            </a:xfrm>
            <a:prstGeom prst="line">
              <a:avLst/>
            </a:prstGeom>
            <a:ln w="18360">
              <a:solidFill>
                <a:srgbClr val="000000"/>
              </a:solidFill>
              <a:round/>
              <a:headEnd type="triangle"/>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19" name="Group 18">
            <a:extLst>
              <a:ext uri="{FF2B5EF4-FFF2-40B4-BE49-F238E27FC236}">
                <a16:creationId xmlns:a16="http://schemas.microsoft.com/office/drawing/2014/main" id="{85FB8F30-6EC0-4C29-A5E2-62DC1CC6BF01}"/>
              </a:ext>
            </a:extLst>
          </p:cNvPr>
          <p:cNvGrpSpPr/>
          <p:nvPr/>
        </p:nvGrpSpPr>
        <p:grpSpPr>
          <a:xfrm>
            <a:off x="9482395" y="3652180"/>
            <a:ext cx="458827" cy="437401"/>
            <a:chOff x="8637886" y="4902507"/>
            <a:chExt cx="274320" cy="274320"/>
          </a:xfrm>
        </p:grpSpPr>
        <p:sp>
          <p:nvSpPr>
            <p:cNvPr id="14" name="Rectangle 13">
              <a:extLst>
                <a:ext uri="{FF2B5EF4-FFF2-40B4-BE49-F238E27FC236}">
                  <a16:creationId xmlns:a16="http://schemas.microsoft.com/office/drawing/2014/main" id="{44B85EC9-2526-4748-BBDA-87672CF9BF7F}"/>
                </a:ext>
              </a:extLst>
            </p:cNvPr>
            <p:cNvSpPr/>
            <p:nvPr/>
          </p:nvSpPr>
          <p:spPr>
            <a:xfrm>
              <a:off x="8637886" y="499394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15" name="Rectangle 14">
              <a:extLst>
                <a:ext uri="{FF2B5EF4-FFF2-40B4-BE49-F238E27FC236}">
                  <a16:creationId xmlns:a16="http://schemas.microsoft.com/office/drawing/2014/main" id="{4C839DB3-001E-4DE0-86CC-B132F83167BD}"/>
                </a:ext>
              </a:extLst>
            </p:cNvPr>
            <p:cNvSpPr/>
            <p:nvPr/>
          </p:nvSpPr>
          <p:spPr>
            <a:xfrm>
              <a:off x="8729326" y="490250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16" name="Rectangle 15">
              <a:extLst>
                <a:ext uri="{FF2B5EF4-FFF2-40B4-BE49-F238E27FC236}">
                  <a16:creationId xmlns:a16="http://schemas.microsoft.com/office/drawing/2014/main" id="{1973A1FC-1A78-4B80-A1B9-EEE269F19C85}"/>
                </a:ext>
              </a:extLst>
            </p:cNvPr>
            <p:cNvSpPr/>
            <p:nvPr/>
          </p:nvSpPr>
          <p:spPr>
            <a:xfrm>
              <a:off x="8729326" y="508538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17" name="Rectangle 16">
              <a:extLst>
                <a:ext uri="{FF2B5EF4-FFF2-40B4-BE49-F238E27FC236}">
                  <a16:creationId xmlns:a16="http://schemas.microsoft.com/office/drawing/2014/main" id="{A75E0E70-156F-4123-A87F-525536EBCACD}"/>
                </a:ext>
              </a:extLst>
            </p:cNvPr>
            <p:cNvSpPr/>
            <p:nvPr/>
          </p:nvSpPr>
          <p:spPr>
            <a:xfrm>
              <a:off x="8820766" y="4993947"/>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grpSp>
      <p:grpSp>
        <p:nvGrpSpPr>
          <p:cNvPr id="37" name="Group 36">
            <a:extLst>
              <a:ext uri="{FF2B5EF4-FFF2-40B4-BE49-F238E27FC236}">
                <a16:creationId xmlns:a16="http://schemas.microsoft.com/office/drawing/2014/main" id="{FD968B5A-BDA4-4105-9DF8-AE69A20D65EC}"/>
              </a:ext>
            </a:extLst>
          </p:cNvPr>
          <p:cNvGrpSpPr/>
          <p:nvPr/>
        </p:nvGrpSpPr>
        <p:grpSpPr>
          <a:xfrm>
            <a:off x="9105120" y="3274204"/>
            <a:ext cx="1222000" cy="1211462"/>
            <a:chOff x="8363566" y="4628293"/>
            <a:chExt cx="822960" cy="817352"/>
          </a:xfrm>
        </p:grpSpPr>
        <p:sp>
          <p:nvSpPr>
            <p:cNvPr id="21" name="Rectangle 20">
              <a:extLst>
                <a:ext uri="{FF2B5EF4-FFF2-40B4-BE49-F238E27FC236}">
                  <a16:creationId xmlns:a16="http://schemas.microsoft.com/office/drawing/2014/main" id="{8327CFDE-1AF3-454B-9522-C8A1334EAD76}"/>
                </a:ext>
              </a:extLst>
            </p:cNvPr>
            <p:cNvSpPr/>
            <p:nvPr/>
          </p:nvSpPr>
          <p:spPr>
            <a:xfrm>
              <a:off x="8820766" y="471698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22" name="Rectangle 21">
              <a:extLst>
                <a:ext uri="{FF2B5EF4-FFF2-40B4-BE49-F238E27FC236}">
                  <a16:creationId xmlns:a16="http://schemas.microsoft.com/office/drawing/2014/main" id="{8E7193DC-B3A4-4D86-8073-DB4BCF2EF5F4}"/>
                </a:ext>
              </a:extLst>
            </p:cNvPr>
            <p:cNvSpPr/>
            <p:nvPr/>
          </p:nvSpPr>
          <p:spPr>
            <a:xfrm>
              <a:off x="8912206" y="480842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3" name="Rectangle 22">
              <a:extLst>
                <a:ext uri="{FF2B5EF4-FFF2-40B4-BE49-F238E27FC236}">
                  <a16:creationId xmlns:a16="http://schemas.microsoft.com/office/drawing/2014/main" id="{1D4C0A0A-9AA0-4EC8-B203-D29DD2A6356C}"/>
                </a:ext>
              </a:extLst>
            </p:cNvPr>
            <p:cNvSpPr/>
            <p:nvPr/>
          </p:nvSpPr>
          <p:spPr>
            <a:xfrm>
              <a:off x="9095086" y="499130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4" name="Rectangle 23">
              <a:extLst>
                <a:ext uri="{FF2B5EF4-FFF2-40B4-BE49-F238E27FC236}">
                  <a16:creationId xmlns:a16="http://schemas.microsoft.com/office/drawing/2014/main" id="{D361182C-8B67-411C-B615-D44823F62231}"/>
                </a:ext>
              </a:extLst>
            </p:cNvPr>
            <p:cNvSpPr/>
            <p:nvPr/>
          </p:nvSpPr>
          <p:spPr>
            <a:xfrm>
              <a:off x="9003646" y="489986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5" name="Rectangle 24">
              <a:extLst>
                <a:ext uri="{FF2B5EF4-FFF2-40B4-BE49-F238E27FC236}">
                  <a16:creationId xmlns:a16="http://schemas.microsoft.com/office/drawing/2014/main" id="{8AB76B90-E467-436E-9816-877A4F5B0A41}"/>
                </a:ext>
              </a:extLst>
            </p:cNvPr>
            <p:cNvSpPr/>
            <p:nvPr/>
          </p:nvSpPr>
          <p:spPr>
            <a:xfrm>
              <a:off x="8729326" y="462829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26" name="Rectangle 25">
              <a:extLst>
                <a:ext uri="{FF2B5EF4-FFF2-40B4-BE49-F238E27FC236}">
                  <a16:creationId xmlns:a16="http://schemas.microsoft.com/office/drawing/2014/main" id="{D655D081-D6A2-4B63-805A-FCF7CF7C9562}"/>
                </a:ext>
              </a:extLst>
            </p:cNvPr>
            <p:cNvSpPr/>
            <p:nvPr/>
          </p:nvSpPr>
          <p:spPr>
            <a:xfrm>
              <a:off x="8455006" y="507988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27" name="Rectangle 26">
              <a:extLst>
                <a:ext uri="{FF2B5EF4-FFF2-40B4-BE49-F238E27FC236}">
                  <a16:creationId xmlns:a16="http://schemas.microsoft.com/office/drawing/2014/main" id="{14BB4A92-496A-4C30-9E80-696C32BA1D49}"/>
                </a:ext>
              </a:extLst>
            </p:cNvPr>
            <p:cNvSpPr/>
            <p:nvPr/>
          </p:nvSpPr>
          <p:spPr>
            <a:xfrm>
              <a:off x="8546446" y="517132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8" name="Rectangle 27">
              <a:extLst>
                <a:ext uri="{FF2B5EF4-FFF2-40B4-BE49-F238E27FC236}">
                  <a16:creationId xmlns:a16="http://schemas.microsoft.com/office/drawing/2014/main" id="{7EB101B1-F99D-4FF7-9309-F35B44CBD3C4}"/>
                </a:ext>
              </a:extLst>
            </p:cNvPr>
            <p:cNvSpPr/>
            <p:nvPr/>
          </p:nvSpPr>
          <p:spPr>
            <a:xfrm>
              <a:off x="8729326" y="535420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29" name="Rectangle 28">
              <a:extLst>
                <a:ext uri="{FF2B5EF4-FFF2-40B4-BE49-F238E27FC236}">
                  <a16:creationId xmlns:a16="http://schemas.microsoft.com/office/drawing/2014/main" id="{D99FF026-F77C-4C66-B5E4-44989AA3257F}"/>
                </a:ext>
              </a:extLst>
            </p:cNvPr>
            <p:cNvSpPr/>
            <p:nvPr/>
          </p:nvSpPr>
          <p:spPr>
            <a:xfrm>
              <a:off x="8637886" y="526276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30" name="Rectangle 29">
              <a:extLst>
                <a:ext uri="{FF2B5EF4-FFF2-40B4-BE49-F238E27FC236}">
                  <a16:creationId xmlns:a16="http://schemas.microsoft.com/office/drawing/2014/main" id="{C451F7AE-7E7E-4220-A9D5-1FF96DAA4013}"/>
                </a:ext>
              </a:extLst>
            </p:cNvPr>
            <p:cNvSpPr/>
            <p:nvPr/>
          </p:nvSpPr>
          <p:spPr>
            <a:xfrm>
              <a:off x="8363566" y="4991196"/>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1" name="Rectangle 30">
              <a:extLst>
                <a:ext uri="{FF2B5EF4-FFF2-40B4-BE49-F238E27FC236}">
                  <a16:creationId xmlns:a16="http://schemas.microsoft.com/office/drawing/2014/main" id="{894F7FDD-D97E-495A-AC61-284BBE9FA8FA}"/>
                </a:ext>
              </a:extLst>
            </p:cNvPr>
            <p:cNvSpPr/>
            <p:nvPr/>
          </p:nvSpPr>
          <p:spPr>
            <a:xfrm>
              <a:off x="8455006" y="489986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2" name="Rectangle 31">
              <a:extLst>
                <a:ext uri="{FF2B5EF4-FFF2-40B4-BE49-F238E27FC236}">
                  <a16:creationId xmlns:a16="http://schemas.microsoft.com/office/drawing/2014/main" id="{74993A71-2E2F-4407-B1A1-8C09BF9BE0F9}"/>
                </a:ext>
              </a:extLst>
            </p:cNvPr>
            <p:cNvSpPr/>
            <p:nvPr/>
          </p:nvSpPr>
          <p:spPr>
            <a:xfrm>
              <a:off x="8546446" y="480913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3" name="Rectangle 32">
              <a:extLst>
                <a:ext uri="{FF2B5EF4-FFF2-40B4-BE49-F238E27FC236}">
                  <a16:creationId xmlns:a16="http://schemas.microsoft.com/office/drawing/2014/main" id="{E1AA382B-671E-448F-BDC9-F5B1BA92E9B8}"/>
                </a:ext>
              </a:extLst>
            </p:cNvPr>
            <p:cNvSpPr/>
            <p:nvPr/>
          </p:nvSpPr>
          <p:spPr>
            <a:xfrm>
              <a:off x="8637886" y="471794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4" name="Rectangle 33">
              <a:extLst>
                <a:ext uri="{FF2B5EF4-FFF2-40B4-BE49-F238E27FC236}">
                  <a16:creationId xmlns:a16="http://schemas.microsoft.com/office/drawing/2014/main" id="{191F5293-84E7-4DCE-ACF6-250D3E0B2624}"/>
                </a:ext>
              </a:extLst>
            </p:cNvPr>
            <p:cNvSpPr/>
            <p:nvPr/>
          </p:nvSpPr>
          <p:spPr>
            <a:xfrm>
              <a:off x="9003646" y="507988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5" name="Rectangle 34">
              <a:extLst>
                <a:ext uri="{FF2B5EF4-FFF2-40B4-BE49-F238E27FC236}">
                  <a16:creationId xmlns:a16="http://schemas.microsoft.com/office/drawing/2014/main" id="{C1329108-8794-4EAD-8DDA-5188C4995CD8}"/>
                </a:ext>
              </a:extLst>
            </p:cNvPr>
            <p:cNvSpPr/>
            <p:nvPr/>
          </p:nvSpPr>
          <p:spPr>
            <a:xfrm>
              <a:off x="8912206" y="5174912"/>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36" name="Rectangle 35">
              <a:extLst>
                <a:ext uri="{FF2B5EF4-FFF2-40B4-BE49-F238E27FC236}">
                  <a16:creationId xmlns:a16="http://schemas.microsoft.com/office/drawing/2014/main" id="{D230BCEF-379C-4338-B58B-B14501D61F32}"/>
                </a:ext>
              </a:extLst>
            </p:cNvPr>
            <p:cNvSpPr/>
            <p:nvPr/>
          </p:nvSpPr>
          <p:spPr>
            <a:xfrm>
              <a:off x="8820766" y="526276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grpSp>
      <p:grpSp>
        <p:nvGrpSpPr>
          <p:cNvPr id="86" name="Group 85">
            <a:extLst>
              <a:ext uri="{FF2B5EF4-FFF2-40B4-BE49-F238E27FC236}">
                <a16:creationId xmlns:a16="http://schemas.microsoft.com/office/drawing/2014/main" id="{12498DBC-CB58-4BE0-AFE8-94EFA3CD9E87}"/>
              </a:ext>
            </a:extLst>
          </p:cNvPr>
          <p:cNvGrpSpPr/>
          <p:nvPr/>
        </p:nvGrpSpPr>
        <p:grpSpPr>
          <a:xfrm>
            <a:off x="8473866" y="2651002"/>
            <a:ext cx="2487114" cy="2434680"/>
            <a:chOff x="7997806" y="4257655"/>
            <a:chExt cx="1558953" cy="1556364"/>
          </a:xfrm>
        </p:grpSpPr>
        <p:sp>
          <p:nvSpPr>
            <p:cNvPr id="40" name="Rectangle 39">
              <a:extLst>
                <a:ext uri="{FF2B5EF4-FFF2-40B4-BE49-F238E27FC236}">
                  <a16:creationId xmlns:a16="http://schemas.microsoft.com/office/drawing/2014/main" id="{E9AAAE3A-7E5A-43A7-8D41-77CFE369478B}"/>
                </a:ext>
              </a:extLst>
            </p:cNvPr>
            <p:cNvSpPr/>
            <p:nvPr/>
          </p:nvSpPr>
          <p:spPr>
            <a:xfrm>
              <a:off x="8732759" y="425765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41" name="Rectangle 40">
              <a:extLst>
                <a:ext uri="{FF2B5EF4-FFF2-40B4-BE49-F238E27FC236}">
                  <a16:creationId xmlns:a16="http://schemas.microsoft.com/office/drawing/2014/main" id="{A880FDCC-70A0-4BB4-9BAE-3DBE246E93EC}"/>
                </a:ext>
              </a:extLst>
            </p:cNvPr>
            <p:cNvSpPr/>
            <p:nvPr/>
          </p:nvSpPr>
          <p:spPr>
            <a:xfrm>
              <a:off x="8824199" y="434909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2" name="Rectangle 41">
              <a:extLst>
                <a:ext uri="{FF2B5EF4-FFF2-40B4-BE49-F238E27FC236}">
                  <a16:creationId xmlns:a16="http://schemas.microsoft.com/office/drawing/2014/main" id="{AEDDBCA3-3335-4CA0-9F74-558EEED70CA0}"/>
                </a:ext>
              </a:extLst>
            </p:cNvPr>
            <p:cNvSpPr/>
            <p:nvPr/>
          </p:nvSpPr>
          <p:spPr>
            <a:xfrm>
              <a:off x="9007079" y="453197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3" name="Rectangle 42">
              <a:extLst>
                <a:ext uri="{FF2B5EF4-FFF2-40B4-BE49-F238E27FC236}">
                  <a16:creationId xmlns:a16="http://schemas.microsoft.com/office/drawing/2014/main" id="{E08D2CE9-0984-4F30-93F0-339F8DC2E851}"/>
                </a:ext>
              </a:extLst>
            </p:cNvPr>
            <p:cNvSpPr/>
            <p:nvPr/>
          </p:nvSpPr>
          <p:spPr>
            <a:xfrm>
              <a:off x="8915639" y="444053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4" name="Rectangle 43">
              <a:extLst>
                <a:ext uri="{FF2B5EF4-FFF2-40B4-BE49-F238E27FC236}">
                  <a16:creationId xmlns:a16="http://schemas.microsoft.com/office/drawing/2014/main" id="{4D010227-4BE8-421C-9EF3-1409688CAD3B}"/>
                </a:ext>
              </a:extLst>
            </p:cNvPr>
            <p:cNvSpPr/>
            <p:nvPr/>
          </p:nvSpPr>
          <p:spPr>
            <a:xfrm>
              <a:off x="8637886" y="4349561"/>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45" name="Rectangle 44">
              <a:extLst>
                <a:ext uri="{FF2B5EF4-FFF2-40B4-BE49-F238E27FC236}">
                  <a16:creationId xmlns:a16="http://schemas.microsoft.com/office/drawing/2014/main" id="{6F4E85E3-100B-404F-8808-36DCB2FF0FF9}"/>
                </a:ext>
              </a:extLst>
            </p:cNvPr>
            <p:cNvSpPr/>
            <p:nvPr/>
          </p:nvSpPr>
          <p:spPr>
            <a:xfrm>
              <a:off x="9189959" y="471210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46" name="Rectangle 45">
              <a:extLst>
                <a:ext uri="{FF2B5EF4-FFF2-40B4-BE49-F238E27FC236}">
                  <a16:creationId xmlns:a16="http://schemas.microsoft.com/office/drawing/2014/main" id="{16E7E123-7BA9-4571-9C28-FDC98DE33DC1}"/>
                </a:ext>
              </a:extLst>
            </p:cNvPr>
            <p:cNvSpPr/>
            <p:nvPr/>
          </p:nvSpPr>
          <p:spPr>
            <a:xfrm>
              <a:off x="9369406" y="507854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49" name="Rectangle 48">
              <a:extLst>
                <a:ext uri="{FF2B5EF4-FFF2-40B4-BE49-F238E27FC236}">
                  <a16:creationId xmlns:a16="http://schemas.microsoft.com/office/drawing/2014/main" id="{3560B16F-E3A7-4F88-814C-C1A52EA1D600}"/>
                </a:ext>
              </a:extLst>
            </p:cNvPr>
            <p:cNvSpPr/>
            <p:nvPr/>
          </p:nvSpPr>
          <p:spPr>
            <a:xfrm>
              <a:off x="9098519" y="462341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64" name="Rectangle 63">
              <a:extLst>
                <a:ext uri="{FF2B5EF4-FFF2-40B4-BE49-F238E27FC236}">
                  <a16:creationId xmlns:a16="http://schemas.microsoft.com/office/drawing/2014/main" id="{2122A575-2921-4829-8A76-22C461275291}"/>
                </a:ext>
              </a:extLst>
            </p:cNvPr>
            <p:cNvSpPr/>
            <p:nvPr/>
          </p:nvSpPr>
          <p:spPr>
            <a:xfrm>
              <a:off x="8090147" y="508497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65" name="Rectangle 64">
              <a:extLst>
                <a:ext uri="{FF2B5EF4-FFF2-40B4-BE49-F238E27FC236}">
                  <a16:creationId xmlns:a16="http://schemas.microsoft.com/office/drawing/2014/main" id="{CAFCBAFE-2BC7-4B6C-B34F-478A1C7AC23C}"/>
                </a:ext>
              </a:extLst>
            </p:cNvPr>
            <p:cNvSpPr/>
            <p:nvPr/>
          </p:nvSpPr>
          <p:spPr>
            <a:xfrm>
              <a:off x="8181587" y="517641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6" name="Rectangle 65">
              <a:extLst>
                <a:ext uri="{FF2B5EF4-FFF2-40B4-BE49-F238E27FC236}">
                  <a16:creationId xmlns:a16="http://schemas.microsoft.com/office/drawing/2014/main" id="{12501740-FE67-47D9-AB71-387A27185823}"/>
                </a:ext>
              </a:extLst>
            </p:cNvPr>
            <p:cNvSpPr/>
            <p:nvPr/>
          </p:nvSpPr>
          <p:spPr>
            <a:xfrm>
              <a:off x="8364467" y="535929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7" name="Rectangle 66">
              <a:extLst>
                <a:ext uri="{FF2B5EF4-FFF2-40B4-BE49-F238E27FC236}">
                  <a16:creationId xmlns:a16="http://schemas.microsoft.com/office/drawing/2014/main" id="{774C6A13-1ADB-4665-9844-AD6A18F85357}"/>
                </a:ext>
              </a:extLst>
            </p:cNvPr>
            <p:cNvSpPr/>
            <p:nvPr/>
          </p:nvSpPr>
          <p:spPr>
            <a:xfrm>
              <a:off x="8273027" y="526785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68" name="Rectangle 67">
              <a:extLst>
                <a:ext uri="{FF2B5EF4-FFF2-40B4-BE49-F238E27FC236}">
                  <a16:creationId xmlns:a16="http://schemas.microsoft.com/office/drawing/2014/main" id="{F542FCBA-381D-4194-86A4-41CD99CB6545}"/>
                </a:ext>
              </a:extLst>
            </p:cNvPr>
            <p:cNvSpPr/>
            <p:nvPr/>
          </p:nvSpPr>
          <p:spPr>
            <a:xfrm>
              <a:off x="7997806" y="499359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69" name="Rectangle 68">
              <a:extLst>
                <a:ext uri="{FF2B5EF4-FFF2-40B4-BE49-F238E27FC236}">
                  <a16:creationId xmlns:a16="http://schemas.microsoft.com/office/drawing/2014/main" id="{9AB697EA-DCCF-4079-A73F-EB6F2D5FE9A9}"/>
                </a:ext>
              </a:extLst>
            </p:cNvPr>
            <p:cNvSpPr/>
            <p:nvPr/>
          </p:nvSpPr>
          <p:spPr>
            <a:xfrm>
              <a:off x="8547347" y="553942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0" name="Rectangle 69">
              <a:extLst>
                <a:ext uri="{FF2B5EF4-FFF2-40B4-BE49-F238E27FC236}">
                  <a16:creationId xmlns:a16="http://schemas.microsoft.com/office/drawing/2014/main" id="{9D0E6D2D-86EA-419D-B5C0-8135735B914D}"/>
                </a:ext>
              </a:extLst>
            </p:cNvPr>
            <p:cNvSpPr/>
            <p:nvPr/>
          </p:nvSpPr>
          <p:spPr>
            <a:xfrm>
              <a:off x="8729326" y="572257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71" name="Rectangle 70">
              <a:extLst>
                <a:ext uri="{FF2B5EF4-FFF2-40B4-BE49-F238E27FC236}">
                  <a16:creationId xmlns:a16="http://schemas.microsoft.com/office/drawing/2014/main" id="{11F4950C-C3F3-4CBD-8864-451F92DC152F}"/>
                </a:ext>
              </a:extLst>
            </p:cNvPr>
            <p:cNvSpPr/>
            <p:nvPr/>
          </p:nvSpPr>
          <p:spPr>
            <a:xfrm>
              <a:off x="8455907" y="545073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2" name="Rectangle 71">
              <a:extLst>
                <a:ext uri="{FF2B5EF4-FFF2-40B4-BE49-F238E27FC236}">
                  <a16:creationId xmlns:a16="http://schemas.microsoft.com/office/drawing/2014/main" id="{392FC6F8-74A2-4814-922C-2036A9DAA517}"/>
                </a:ext>
              </a:extLst>
            </p:cNvPr>
            <p:cNvSpPr/>
            <p:nvPr/>
          </p:nvSpPr>
          <p:spPr>
            <a:xfrm>
              <a:off x="8455006" y="453626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3" name="Rectangle 72">
              <a:extLst>
                <a:ext uri="{FF2B5EF4-FFF2-40B4-BE49-F238E27FC236}">
                  <a16:creationId xmlns:a16="http://schemas.microsoft.com/office/drawing/2014/main" id="{D89947AE-B241-4184-BD77-FD6FF28C94A8}"/>
                </a:ext>
              </a:extLst>
            </p:cNvPr>
            <p:cNvSpPr/>
            <p:nvPr/>
          </p:nvSpPr>
          <p:spPr>
            <a:xfrm>
              <a:off x="8089246" y="4899168"/>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4" name="Rectangle 73">
              <a:extLst>
                <a:ext uri="{FF2B5EF4-FFF2-40B4-BE49-F238E27FC236}">
                  <a16:creationId xmlns:a16="http://schemas.microsoft.com/office/drawing/2014/main" id="{84A2177B-4DF1-432A-BB88-5AD8A1DF3629}"/>
                </a:ext>
              </a:extLst>
            </p:cNvPr>
            <p:cNvSpPr/>
            <p:nvPr/>
          </p:nvSpPr>
          <p:spPr>
            <a:xfrm>
              <a:off x="8180686" y="480783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5" name="Rectangle 74">
              <a:extLst>
                <a:ext uri="{FF2B5EF4-FFF2-40B4-BE49-F238E27FC236}">
                  <a16:creationId xmlns:a16="http://schemas.microsoft.com/office/drawing/2014/main" id="{B978757D-922D-4D53-A31F-9183E59464C6}"/>
                </a:ext>
              </a:extLst>
            </p:cNvPr>
            <p:cNvSpPr/>
            <p:nvPr/>
          </p:nvSpPr>
          <p:spPr>
            <a:xfrm>
              <a:off x="8272126" y="471710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6" name="Rectangle 75">
              <a:extLst>
                <a:ext uri="{FF2B5EF4-FFF2-40B4-BE49-F238E27FC236}">
                  <a16:creationId xmlns:a16="http://schemas.microsoft.com/office/drawing/2014/main" id="{0D10F9F3-520B-4B45-B250-42946C718245}"/>
                </a:ext>
              </a:extLst>
            </p:cNvPr>
            <p:cNvSpPr/>
            <p:nvPr/>
          </p:nvSpPr>
          <p:spPr>
            <a:xfrm>
              <a:off x="8363566" y="4625921"/>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77" name="Rectangle 76">
              <a:extLst>
                <a:ext uri="{FF2B5EF4-FFF2-40B4-BE49-F238E27FC236}">
                  <a16:creationId xmlns:a16="http://schemas.microsoft.com/office/drawing/2014/main" id="{8736A05B-3558-4BB1-94CB-6C897A24FA61}"/>
                </a:ext>
              </a:extLst>
            </p:cNvPr>
            <p:cNvSpPr/>
            <p:nvPr/>
          </p:nvSpPr>
          <p:spPr>
            <a:xfrm>
              <a:off x="8546446" y="4441850"/>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0" name="Rectangle 79">
              <a:extLst>
                <a:ext uri="{FF2B5EF4-FFF2-40B4-BE49-F238E27FC236}">
                  <a16:creationId xmlns:a16="http://schemas.microsoft.com/office/drawing/2014/main" id="{51F99115-1920-493B-95FB-645EDC3E9F4B}"/>
                </a:ext>
              </a:extLst>
            </p:cNvPr>
            <p:cNvSpPr/>
            <p:nvPr/>
          </p:nvSpPr>
          <p:spPr>
            <a:xfrm>
              <a:off x="9186526" y="5265800"/>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1" name="Rectangle 80">
              <a:extLst>
                <a:ext uri="{FF2B5EF4-FFF2-40B4-BE49-F238E27FC236}">
                  <a16:creationId xmlns:a16="http://schemas.microsoft.com/office/drawing/2014/main" id="{EA19348E-2CD5-42BA-A66D-02998ED0EBFB}"/>
                </a:ext>
              </a:extLst>
            </p:cNvPr>
            <p:cNvSpPr/>
            <p:nvPr/>
          </p:nvSpPr>
          <p:spPr>
            <a:xfrm>
              <a:off x="8820766" y="562870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2" name="Rectangle 81">
              <a:extLst>
                <a:ext uri="{FF2B5EF4-FFF2-40B4-BE49-F238E27FC236}">
                  <a16:creationId xmlns:a16="http://schemas.microsoft.com/office/drawing/2014/main" id="{91A0F3C4-0C9E-4CBF-B36E-E635B4D3FE95}"/>
                </a:ext>
              </a:extLst>
            </p:cNvPr>
            <p:cNvSpPr/>
            <p:nvPr/>
          </p:nvSpPr>
          <p:spPr>
            <a:xfrm>
              <a:off x="8912206" y="553736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3" name="Rectangle 82">
              <a:extLst>
                <a:ext uri="{FF2B5EF4-FFF2-40B4-BE49-F238E27FC236}">
                  <a16:creationId xmlns:a16="http://schemas.microsoft.com/office/drawing/2014/main" id="{EED65A04-D18D-43F5-8631-6A4EBF7093A4}"/>
                </a:ext>
              </a:extLst>
            </p:cNvPr>
            <p:cNvSpPr/>
            <p:nvPr/>
          </p:nvSpPr>
          <p:spPr>
            <a:xfrm>
              <a:off x="9003646" y="5446639"/>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4" name="Rectangle 83">
              <a:extLst>
                <a:ext uri="{FF2B5EF4-FFF2-40B4-BE49-F238E27FC236}">
                  <a16:creationId xmlns:a16="http://schemas.microsoft.com/office/drawing/2014/main" id="{2EF1206A-7B44-4819-8FBB-DC0618A0395B}"/>
                </a:ext>
              </a:extLst>
            </p:cNvPr>
            <p:cNvSpPr/>
            <p:nvPr/>
          </p:nvSpPr>
          <p:spPr>
            <a:xfrm>
              <a:off x="9095086" y="5355456"/>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85" name="Rectangle 84">
              <a:extLst>
                <a:ext uri="{FF2B5EF4-FFF2-40B4-BE49-F238E27FC236}">
                  <a16:creationId xmlns:a16="http://schemas.microsoft.com/office/drawing/2014/main" id="{4E8D7555-0469-4821-8376-A837CEC30C23}"/>
                </a:ext>
              </a:extLst>
            </p:cNvPr>
            <p:cNvSpPr/>
            <p:nvPr/>
          </p:nvSpPr>
          <p:spPr>
            <a:xfrm>
              <a:off x="9277966" y="5171385"/>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92" name="Rectangle 91">
              <a:extLst>
                <a:ext uri="{FF2B5EF4-FFF2-40B4-BE49-F238E27FC236}">
                  <a16:creationId xmlns:a16="http://schemas.microsoft.com/office/drawing/2014/main" id="{6308005F-637B-4DFE-9FD4-4351AA204F9E}"/>
                </a:ext>
              </a:extLst>
            </p:cNvPr>
            <p:cNvSpPr/>
            <p:nvPr/>
          </p:nvSpPr>
          <p:spPr>
            <a:xfrm>
              <a:off x="8634717" y="5630841"/>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93" name="Rectangle 92">
              <a:extLst>
                <a:ext uri="{FF2B5EF4-FFF2-40B4-BE49-F238E27FC236}">
                  <a16:creationId xmlns:a16="http://schemas.microsoft.com/office/drawing/2014/main" id="{A4D15F9D-0413-4C14-A553-8E07087492DB}"/>
                </a:ext>
              </a:extLst>
            </p:cNvPr>
            <p:cNvSpPr/>
            <p:nvPr/>
          </p:nvSpPr>
          <p:spPr>
            <a:xfrm>
              <a:off x="9282439" y="480317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2000" dirty="0"/>
            </a:p>
          </p:txBody>
        </p:sp>
        <p:sp>
          <p:nvSpPr>
            <p:cNvPr id="94" name="Rectangle 93">
              <a:extLst>
                <a:ext uri="{FF2B5EF4-FFF2-40B4-BE49-F238E27FC236}">
                  <a16:creationId xmlns:a16="http://schemas.microsoft.com/office/drawing/2014/main" id="{954CE8DC-EABA-4C93-8C01-60BDC32732B2}"/>
                </a:ext>
              </a:extLst>
            </p:cNvPr>
            <p:cNvSpPr/>
            <p:nvPr/>
          </p:nvSpPr>
          <p:spPr>
            <a:xfrm>
              <a:off x="9465319" y="4983303"/>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sp>
          <p:nvSpPr>
            <p:cNvPr id="95" name="Rectangle 94">
              <a:extLst>
                <a:ext uri="{FF2B5EF4-FFF2-40B4-BE49-F238E27FC236}">
                  <a16:creationId xmlns:a16="http://schemas.microsoft.com/office/drawing/2014/main" id="{2EBB7B03-05CC-47BC-85E1-6D6DBF053A67}"/>
                </a:ext>
              </a:extLst>
            </p:cNvPr>
            <p:cNvSpPr/>
            <p:nvPr/>
          </p:nvSpPr>
          <p:spPr>
            <a:xfrm>
              <a:off x="9373879" y="4894614"/>
              <a:ext cx="91440" cy="91440"/>
            </a:xfrm>
            <a:prstGeom prst="rect">
              <a:avLst/>
            </a:prstGeom>
          </p:spPr>
          <p:style>
            <a:lnRef idx="1">
              <a:schemeClr val="accent2"/>
            </a:lnRef>
            <a:fillRef idx="2">
              <a:schemeClr val="accent2"/>
            </a:fillRef>
            <a:effectRef idx="1">
              <a:schemeClr val="accent2"/>
            </a:effectRef>
            <a:fontRef idx="minor">
              <a:schemeClr val="dk1"/>
            </a:fontRef>
          </p:style>
          <p:txBody>
            <a:bodyPr lIns="0" tIns="0" rIns="0" bIns="0" rtlCol="0" anchor="ctr"/>
            <a:lstStyle/>
            <a:p>
              <a:pPr algn="ctr"/>
              <a:endParaRPr lang="en-US" sz="1600" dirty="0"/>
            </a:p>
          </p:txBody>
        </p:sp>
      </p:grpSp>
      <p:sp>
        <p:nvSpPr>
          <p:cNvPr id="78" name="TextBox 77">
            <a:extLst>
              <a:ext uri="{FF2B5EF4-FFF2-40B4-BE49-F238E27FC236}">
                <a16:creationId xmlns:a16="http://schemas.microsoft.com/office/drawing/2014/main" id="{210C9DA1-972F-4C8D-8AA9-170041F72168}"/>
              </a:ext>
            </a:extLst>
          </p:cNvPr>
          <p:cNvSpPr txBox="1"/>
          <p:nvPr/>
        </p:nvSpPr>
        <p:spPr>
          <a:xfrm>
            <a:off x="3055258" y="4248566"/>
            <a:ext cx="1867836" cy="369332"/>
          </a:xfrm>
          <a:prstGeom prst="rect">
            <a:avLst/>
          </a:prstGeom>
          <a:noFill/>
        </p:spPr>
        <p:txBody>
          <a:bodyPr wrap="square">
            <a:spAutoFit/>
          </a:bodyPr>
          <a:lstStyle/>
          <a:p>
            <a:r>
              <a:rPr lang="en-US" dirty="0"/>
              <a:t>e.g., </a:t>
            </a:r>
            <a:r>
              <a:rPr lang="en-US" i="1" dirty="0"/>
              <a:t>X</a:t>
            </a:r>
            <a:r>
              <a:rPr lang="en-US" dirty="0"/>
              <a:t> = {0, 2, …}</a:t>
            </a:r>
          </a:p>
        </p:txBody>
      </p:sp>
    </p:spTree>
    <p:extLst>
      <p:ext uri="{BB962C8B-B14F-4D97-AF65-F5344CB8AC3E}">
        <p14:creationId xmlns:p14="http://schemas.microsoft.com/office/powerpoint/2010/main" val="305713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500"/>
                                        <p:tgtEl>
                                          <p:spTgt spid="1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500"/>
                                        <p:tgtEl>
                                          <p:spTgt spid="1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500"/>
                                        <p:tgtEl>
                                          <p:spTgt spid="8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15" end="15"/>
                                            </p:txEl>
                                          </p:spTgt>
                                        </p:tgtEl>
                                        <p:attrNameLst>
                                          <p:attrName>style.visibility</p:attrName>
                                        </p:attrNameLst>
                                      </p:cBhvr>
                                      <p:to>
                                        <p:strVal val="visible"/>
                                      </p:to>
                                    </p:set>
                                    <p:animEffect transition="in" filter="fade">
                                      <p:cBhvr>
                                        <p:cTn id="54" dur="500"/>
                                        <p:tgtEl>
                                          <p:spTgt spid="13">
                                            <p:txEl>
                                              <p:pRg st="15" end="1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xEl>
                                              <p:pRg st="16" end="16"/>
                                            </p:txEl>
                                          </p:spTgt>
                                        </p:tgtEl>
                                        <p:attrNameLst>
                                          <p:attrName>style.visibility</p:attrName>
                                        </p:attrNameLst>
                                      </p:cBhvr>
                                      <p:to>
                                        <p:strVal val="visible"/>
                                      </p:to>
                                    </p:set>
                                    <p:animEffect transition="in" filter="fade">
                                      <p:cBhvr>
                                        <p:cTn id="59" dur="500"/>
                                        <p:tgtEl>
                                          <p:spTgt spid="1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E18CA-D642-438D-8C63-DC301A4ECE48}"/>
              </a:ext>
            </a:extLst>
          </p:cNvPr>
          <p:cNvSpPr>
            <a:spLocks noGrp="1"/>
          </p:cNvSpPr>
          <p:nvPr>
            <p:ph type="title"/>
          </p:nvPr>
        </p:nvSpPr>
        <p:spPr/>
        <p:txBody>
          <a:bodyPr/>
          <a:lstStyle/>
          <a:p>
            <a:r>
              <a:rPr lang="en-US" dirty="0"/>
              <a:t>Randomized self-assembly</a:t>
            </a:r>
          </a:p>
        </p:txBody>
      </p:sp>
      <p:sp>
        <p:nvSpPr>
          <p:cNvPr id="5" name="Text Placeholder 4">
            <a:extLst>
              <a:ext uri="{FF2B5EF4-FFF2-40B4-BE49-F238E27FC236}">
                <a16:creationId xmlns:a16="http://schemas.microsoft.com/office/drawing/2014/main" id="{5B6493E2-1314-4072-9DC7-9501E4FD2478}"/>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F9BD21A-9D31-4393-9EAC-BAEC6F34ED7B}"/>
              </a:ext>
            </a:extLst>
          </p:cNvPr>
          <p:cNvSpPr>
            <a:spLocks noGrp="1"/>
          </p:cNvSpPr>
          <p:nvPr>
            <p:ph type="sldNum" sz="quarter" idx="12"/>
          </p:nvPr>
        </p:nvSpPr>
        <p:spPr/>
        <p:txBody>
          <a:bodyPr/>
          <a:lstStyle/>
          <a:p>
            <a:fld id="{DDDDC0DD-A20C-43E8-BBF5-AC705073E80B}" type="slidenum">
              <a:rPr lang="en-US" smtClean="0"/>
              <a:t>62</a:t>
            </a:fld>
            <a:endParaRPr lang="en-US"/>
          </a:p>
        </p:txBody>
      </p:sp>
    </p:spTree>
    <p:extLst>
      <p:ext uri="{BB962C8B-B14F-4D97-AF65-F5344CB8AC3E}">
        <p14:creationId xmlns:p14="http://schemas.microsoft.com/office/powerpoint/2010/main" val="3712909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4E5237-C365-484A-8A8C-A7DC50AF950B}"/>
              </a:ext>
            </a:extLst>
          </p:cNvPr>
          <p:cNvSpPr>
            <a:spLocks noGrp="1"/>
          </p:cNvSpPr>
          <p:nvPr>
            <p:ph type="title"/>
          </p:nvPr>
        </p:nvSpPr>
        <p:spPr>
          <a:xfrm>
            <a:off x="838200" y="365125"/>
            <a:ext cx="10795000" cy="1325563"/>
          </a:xfrm>
        </p:spPr>
        <p:txBody>
          <a:bodyPr/>
          <a:lstStyle/>
          <a:p>
            <a:r>
              <a:rPr lang="en-US" dirty="0"/>
              <a:t>Tile complexity of universal shape construction</a:t>
            </a:r>
          </a:p>
        </p:txBody>
      </p:sp>
      <p:sp>
        <p:nvSpPr>
          <p:cNvPr id="6" name="Content Placeholder 5">
            <a:extLst>
              <a:ext uri="{FF2B5EF4-FFF2-40B4-BE49-F238E27FC236}">
                <a16:creationId xmlns:a16="http://schemas.microsoft.com/office/drawing/2014/main" id="{59B6B250-4EEF-4384-8443-96E9269CABD1}"/>
              </a:ext>
            </a:extLst>
          </p:cNvPr>
          <p:cNvSpPr>
            <a:spLocks noGrp="1"/>
          </p:cNvSpPr>
          <p:nvPr>
            <p:ph idx="1"/>
          </p:nvPr>
        </p:nvSpPr>
        <p:spPr/>
        <p:txBody>
          <a:bodyPr/>
          <a:lstStyle/>
          <a:p>
            <a:r>
              <a:rPr lang="en-US" dirty="0"/>
              <a:t>Recall: if we can have a seed structure encoding a shape </a:t>
            </a:r>
            <a:r>
              <a:rPr lang="en-US" i="1" dirty="0"/>
              <a:t>S</a:t>
            </a:r>
            <a:r>
              <a:rPr lang="en-US" dirty="0"/>
              <a:t> (in a binary string </a:t>
            </a:r>
            <a:r>
              <a:rPr lang="en-US" i="1" dirty="0"/>
              <a:t>x</a:t>
            </a:r>
            <a:r>
              <a:rPr lang="en-US" dirty="0"/>
              <a:t> </a:t>
            </a:r>
            <a:r>
              <a:rPr lang="en-US" b="0" i="0" dirty="0">
                <a:solidFill>
                  <a:srgbClr val="202124"/>
                </a:solidFill>
                <a:effectLst/>
              </a:rPr>
              <a:t>∈ </a:t>
            </a:r>
            <a:r>
              <a:rPr lang="en-US" dirty="0"/>
              <a:t>{0,1}</a:t>
            </a:r>
            <a:r>
              <a:rPr lang="en-US" baseline="30000" dirty="0"/>
              <a:t>*</a:t>
            </a:r>
            <a:r>
              <a:rPr lang="en-US" dirty="0"/>
              <a:t>, in glues on one side), we can self-assemble some scaling </a:t>
            </a:r>
            <a:r>
              <a:rPr lang="en-US" i="1" dirty="0"/>
              <a:t>S</a:t>
            </a:r>
            <a:r>
              <a:rPr lang="en-US" i="1" baseline="30000" dirty="0"/>
              <a:t>c</a:t>
            </a:r>
            <a:r>
              <a:rPr lang="en-US" dirty="0"/>
              <a:t> of S with </a:t>
            </a:r>
            <a:r>
              <a:rPr lang="en-US" i="1" dirty="0"/>
              <a:t>O</a:t>
            </a:r>
            <a:r>
              <a:rPr lang="en-US" dirty="0"/>
              <a:t>(1) additional tile types that read and interpret </a:t>
            </a:r>
            <a:r>
              <a:rPr lang="en-US" i="1" dirty="0"/>
              <a:t>x</a:t>
            </a:r>
            <a:r>
              <a:rPr lang="en-US" dirty="0"/>
              <a:t>.</a:t>
            </a:r>
          </a:p>
          <a:p>
            <a:r>
              <a:rPr lang="el-GR" dirty="0"/>
              <a:t>Θ</a:t>
            </a:r>
            <a:r>
              <a:rPr lang="en-US" dirty="0"/>
              <a:t>(K(</a:t>
            </a:r>
            <a:r>
              <a:rPr lang="en-US" i="1" dirty="0"/>
              <a:t>x</a:t>
            </a:r>
            <a:r>
              <a:rPr lang="en-US" dirty="0"/>
              <a:t>) / log K(</a:t>
            </a:r>
            <a:r>
              <a:rPr lang="en-US" i="1" dirty="0"/>
              <a:t>x</a:t>
            </a:r>
            <a:r>
              <a:rPr lang="en-US" dirty="0"/>
              <a:t>)) tile types are necessary and sufficient to create </a:t>
            </a:r>
            <a:r>
              <a:rPr lang="en-US" i="1" dirty="0"/>
              <a:t>x</a:t>
            </a:r>
            <a:r>
              <a:rPr lang="en-US" dirty="0"/>
              <a:t> from a single seed tile in the </a:t>
            </a:r>
            <a:r>
              <a:rPr lang="en-US" dirty="0" err="1"/>
              <a:t>aTAM</a:t>
            </a:r>
            <a:r>
              <a:rPr lang="en-US" dirty="0"/>
              <a:t>. (K(</a:t>
            </a:r>
            <a:r>
              <a:rPr lang="en-US" i="1" dirty="0"/>
              <a:t>x</a:t>
            </a:r>
            <a:r>
              <a:rPr lang="en-US" dirty="0"/>
              <a:t>) = length in bits of shortest program for universal Turing machine that prints </a:t>
            </a:r>
            <a:r>
              <a:rPr lang="en-US" i="1" dirty="0"/>
              <a:t>x</a:t>
            </a:r>
            <a:r>
              <a:rPr lang="en-US" dirty="0"/>
              <a:t>)</a:t>
            </a:r>
          </a:p>
          <a:p>
            <a:r>
              <a:rPr lang="en-US" dirty="0"/>
              <a:t>We’ll see how to get this down to </a:t>
            </a:r>
            <a:r>
              <a:rPr lang="en-US" i="1" dirty="0"/>
              <a:t>O</a:t>
            </a:r>
            <a:r>
              <a:rPr lang="en-US" dirty="0"/>
              <a:t>(1) with high probability by </a:t>
            </a:r>
            <a:r>
              <a:rPr lang="en-US" i="1" dirty="0"/>
              <a:t>concentration programming</a:t>
            </a:r>
            <a:r>
              <a:rPr lang="en-US" dirty="0"/>
              <a:t>.</a:t>
            </a:r>
          </a:p>
          <a:p>
            <a:pPr lvl="1"/>
            <a:r>
              <a:rPr lang="en-US" dirty="0"/>
              <a:t>i.e., move the effort from designing new tile types to (</a:t>
            </a:r>
            <a:r>
              <a:rPr lang="en-US" i="1" dirty="0"/>
              <a:t>the plausibly simpler lab step of</a:t>
            </a:r>
            <a:r>
              <a:rPr lang="en-US" dirty="0"/>
              <a:t>) </a:t>
            </a:r>
            <a:r>
              <a:rPr lang="en-US" u="sng" dirty="0"/>
              <a:t>altering concentrations</a:t>
            </a:r>
            <a:r>
              <a:rPr lang="en-US" dirty="0"/>
              <a:t> of existing tile types</a:t>
            </a:r>
          </a:p>
          <a:p>
            <a:endParaRPr lang="en-US" dirty="0"/>
          </a:p>
        </p:txBody>
      </p:sp>
      <p:sp>
        <p:nvSpPr>
          <p:cNvPr id="4" name="Slide Number Placeholder 3">
            <a:extLst>
              <a:ext uri="{FF2B5EF4-FFF2-40B4-BE49-F238E27FC236}">
                <a16:creationId xmlns:a16="http://schemas.microsoft.com/office/drawing/2014/main" id="{3706CDD0-63F1-4581-814C-A76613AB38EA}"/>
              </a:ext>
            </a:extLst>
          </p:cNvPr>
          <p:cNvSpPr>
            <a:spLocks noGrp="1"/>
          </p:cNvSpPr>
          <p:nvPr>
            <p:ph type="sldNum" sz="quarter" idx="12"/>
          </p:nvPr>
        </p:nvSpPr>
        <p:spPr/>
        <p:txBody>
          <a:bodyPr/>
          <a:lstStyle/>
          <a:p>
            <a:fld id="{DDDDC0DD-A20C-43E8-BBF5-AC705073E80B}" type="slidenum">
              <a:rPr lang="en-US" smtClean="0"/>
              <a:t>63</a:t>
            </a:fld>
            <a:endParaRPr lang="en-US"/>
          </a:p>
        </p:txBody>
      </p:sp>
    </p:spTree>
    <p:extLst>
      <p:ext uri="{BB962C8B-B14F-4D97-AF65-F5344CB8AC3E}">
        <p14:creationId xmlns:p14="http://schemas.microsoft.com/office/powerpoint/2010/main" val="257711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extShape 1"/>
          <p:cNvSpPr txBox="1"/>
          <p:nvPr/>
        </p:nvSpPr>
        <p:spPr>
          <a:xfrm>
            <a:off x="1772379" y="273353"/>
            <a:ext cx="8710034" cy="1145335"/>
          </a:xfrm>
          <a:prstGeom prst="rect">
            <a:avLst/>
          </a:prstGeom>
          <a:noFill/>
          <a:ln>
            <a:noFill/>
          </a:ln>
        </p:spPr>
        <p:txBody>
          <a:bodyPr lIns="0" tIns="0" rIns="0" bIns="0" anchor="ctr">
            <a:noAutofit/>
          </a:bodyPr>
          <a:lstStyle/>
          <a:p>
            <a:pPr algn="ctr"/>
            <a:r>
              <a:rPr lang="en-US" sz="3629" spc="-1">
                <a:solidFill>
                  <a:srgbClr val="280099"/>
                </a:solidFill>
                <a:latin typeface="Arial"/>
              </a:rPr>
              <a:t>Nondeterministic binding</a:t>
            </a:r>
          </a:p>
        </p:txBody>
      </p:sp>
      <p:grpSp>
        <p:nvGrpSpPr>
          <p:cNvPr id="130" name="Group 2"/>
          <p:cNvGrpSpPr/>
          <p:nvPr/>
        </p:nvGrpSpPr>
        <p:grpSpPr>
          <a:xfrm>
            <a:off x="5085261" y="1996091"/>
            <a:ext cx="462772" cy="414764"/>
            <a:chOff x="3926160" y="2200320"/>
            <a:chExt cx="510120" cy="457200"/>
          </a:xfrm>
        </p:grpSpPr>
        <p:sp>
          <p:nvSpPr>
            <p:cNvPr id="131" name="Rectangle 3"/>
            <p:cNvSpPr/>
            <p:nvPr/>
          </p:nvSpPr>
          <p:spPr>
            <a:xfrm>
              <a:off x="4383360" y="2287080"/>
              <a:ext cx="52920" cy="52920"/>
            </a:xfrm>
            <a:prstGeom prst="rect">
              <a:avLst/>
            </a:prstGeom>
            <a:solidFill>
              <a:srgbClr val="000000"/>
            </a:solidFill>
            <a:ln>
              <a:solidFill>
                <a:srgbClr val="000000"/>
              </a:solidFill>
            </a:ln>
          </p:spPr>
          <p:txBody>
            <a:bodyPr/>
            <a:lstStyle/>
            <a:p>
              <a:endParaRPr lang="en-US"/>
            </a:p>
          </p:txBody>
        </p:sp>
        <p:sp>
          <p:nvSpPr>
            <p:cNvPr id="132" name="Rectangle 4"/>
            <p:cNvSpPr/>
            <p:nvPr/>
          </p:nvSpPr>
          <p:spPr>
            <a:xfrm>
              <a:off x="3926160" y="220032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133" name="TextShape 5"/>
            <p:cNvSpPr txBox="1"/>
            <p:nvPr/>
          </p:nvSpPr>
          <p:spPr>
            <a:xfrm>
              <a:off x="4304520" y="237600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34" name="Rectangle 6"/>
            <p:cNvSpPr/>
            <p:nvPr/>
          </p:nvSpPr>
          <p:spPr>
            <a:xfrm>
              <a:off x="4383360" y="2515680"/>
              <a:ext cx="52920" cy="52920"/>
            </a:xfrm>
            <a:prstGeom prst="rect">
              <a:avLst/>
            </a:prstGeom>
            <a:solidFill>
              <a:srgbClr val="000000"/>
            </a:solidFill>
            <a:ln>
              <a:solidFill>
                <a:srgbClr val="000000"/>
              </a:solidFill>
            </a:ln>
          </p:spPr>
          <p:txBody>
            <a:bodyPr/>
            <a:lstStyle/>
            <a:p>
              <a:endParaRPr lang="en-US"/>
            </a:p>
          </p:txBody>
        </p:sp>
      </p:grpSp>
      <p:grpSp>
        <p:nvGrpSpPr>
          <p:cNvPr id="135" name="Group 7"/>
          <p:cNvGrpSpPr/>
          <p:nvPr/>
        </p:nvGrpSpPr>
        <p:grpSpPr>
          <a:xfrm>
            <a:off x="6353393" y="1576102"/>
            <a:ext cx="462772" cy="414764"/>
            <a:chOff x="5324040" y="1737360"/>
            <a:chExt cx="510120" cy="457200"/>
          </a:xfrm>
        </p:grpSpPr>
        <p:sp>
          <p:nvSpPr>
            <p:cNvPr id="136" name="Rectangle 8"/>
            <p:cNvSpPr/>
            <p:nvPr/>
          </p:nvSpPr>
          <p:spPr>
            <a:xfrm>
              <a:off x="5376960" y="17373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137" name="TextShape 9"/>
            <p:cNvSpPr txBox="1"/>
            <p:nvPr/>
          </p:nvSpPr>
          <p:spPr>
            <a:xfrm>
              <a:off x="5387760" y="1913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38" name="Rectangle 10"/>
            <p:cNvSpPr/>
            <p:nvPr/>
          </p:nvSpPr>
          <p:spPr>
            <a:xfrm>
              <a:off x="5324040" y="1824120"/>
              <a:ext cx="52920" cy="52920"/>
            </a:xfrm>
            <a:prstGeom prst="rect">
              <a:avLst/>
            </a:prstGeom>
            <a:solidFill>
              <a:srgbClr val="000000"/>
            </a:solidFill>
            <a:ln>
              <a:solidFill>
                <a:srgbClr val="000000"/>
              </a:solidFill>
            </a:ln>
          </p:spPr>
          <p:txBody>
            <a:bodyPr/>
            <a:lstStyle/>
            <a:p>
              <a:endParaRPr lang="en-US"/>
            </a:p>
          </p:txBody>
        </p:sp>
        <p:sp>
          <p:nvSpPr>
            <p:cNvPr id="139" name="Rectangle 11"/>
            <p:cNvSpPr/>
            <p:nvPr/>
          </p:nvSpPr>
          <p:spPr>
            <a:xfrm>
              <a:off x="5324040" y="2052720"/>
              <a:ext cx="52920" cy="52920"/>
            </a:xfrm>
            <a:prstGeom prst="rect">
              <a:avLst/>
            </a:prstGeom>
            <a:solidFill>
              <a:srgbClr val="000000"/>
            </a:solidFill>
            <a:ln>
              <a:solidFill>
                <a:srgbClr val="000000"/>
              </a:solidFill>
            </a:ln>
          </p:spPr>
          <p:txBody>
            <a:bodyPr/>
            <a:lstStyle/>
            <a:p>
              <a:endParaRPr lang="en-US"/>
            </a:p>
          </p:txBody>
        </p:sp>
      </p:grpSp>
      <p:grpSp>
        <p:nvGrpSpPr>
          <p:cNvPr id="140" name="Group 12"/>
          <p:cNvGrpSpPr/>
          <p:nvPr/>
        </p:nvGrpSpPr>
        <p:grpSpPr>
          <a:xfrm>
            <a:off x="6356659" y="2410854"/>
            <a:ext cx="462772" cy="414764"/>
            <a:chOff x="5327640" y="2657520"/>
            <a:chExt cx="510120" cy="457200"/>
          </a:xfrm>
        </p:grpSpPr>
        <p:sp>
          <p:nvSpPr>
            <p:cNvPr id="141" name="Rectangle 13"/>
            <p:cNvSpPr/>
            <p:nvPr/>
          </p:nvSpPr>
          <p:spPr>
            <a:xfrm>
              <a:off x="5380560" y="265752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sp>
          <p:nvSpPr>
            <p:cNvPr id="142" name="TextShape 14"/>
            <p:cNvSpPr txBox="1"/>
            <p:nvPr/>
          </p:nvSpPr>
          <p:spPr>
            <a:xfrm>
              <a:off x="5391360" y="283320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43" name="Rectangle 15"/>
            <p:cNvSpPr/>
            <p:nvPr/>
          </p:nvSpPr>
          <p:spPr>
            <a:xfrm>
              <a:off x="5327640" y="2744280"/>
              <a:ext cx="52920" cy="52920"/>
            </a:xfrm>
            <a:prstGeom prst="rect">
              <a:avLst/>
            </a:prstGeom>
            <a:solidFill>
              <a:srgbClr val="000000"/>
            </a:solidFill>
            <a:ln>
              <a:solidFill>
                <a:srgbClr val="000000"/>
              </a:solidFill>
            </a:ln>
          </p:spPr>
          <p:txBody>
            <a:bodyPr/>
            <a:lstStyle/>
            <a:p>
              <a:endParaRPr lang="en-US"/>
            </a:p>
          </p:txBody>
        </p:sp>
        <p:sp>
          <p:nvSpPr>
            <p:cNvPr id="144" name="Rectangle 16"/>
            <p:cNvSpPr/>
            <p:nvPr/>
          </p:nvSpPr>
          <p:spPr>
            <a:xfrm>
              <a:off x="5327640" y="2972880"/>
              <a:ext cx="52920" cy="52920"/>
            </a:xfrm>
            <a:prstGeom prst="rect">
              <a:avLst/>
            </a:prstGeom>
            <a:solidFill>
              <a:srgbClr val="000000"/>
            </a:solidFill>
            <a:ln>
              <a:solidFill>
                <a:srgbClr val="000000"/>
              </a:solidFill>
            </a:ln>
          </p:spPr>
          <p:txBody>
            <a:bodyPr/>
            <a:lstStyle/>
            <a:p>
              <a:endParaRPr lang="en-US"/>
            </a:p>
          </p:txBody>
        </p:sp>
      </p:grpSp>
      <p:sp>
        <p:nvSpPr>
          <p:cNvPr id="145" name="TextShape 17"/>
          <p:cNvSpPr txBox="1"/>
          <p:nvPr/>
        </p:nvSpPr>
        <p:spPr>
          <a:xfrm>
            <a:off x="6914140" y="1637173"/>
            <a:ext cx="1604841" cy="289355"/>
          </a:xfrm>
          <a:prstGeom prst="rect">
            <a:avLst/>
          </a:prstGeom>
          <a:noFill/>
          <a:ln>
            <a:noFill/>
          </a:ln>
        </p:spPr>
        <p:txBody>
          <a:bodyPr lIns="81646" tIns="40823" rIns="81646" bIns="40823">
            <a:noAutofit/>
          </a:bodyPr>
          <a:lstStyle/>
          <a:p>
            <a:r>
              <a:rPr lang="en-US" sz="1452" spc="-1">
                <a:solidFill>
                  <a:srgbClr val="000080"/>
                </a:solidFill>
                <a:latin typeface="Arial"/>
              </a:rPr>
              <a:t>concentration 11</a:t>
            </a:r>
            <a:endParaRPr lang="en-US" sz="1452" spc="-1">
              <a:latin typeface="Arial"/>
            </a:endParaRPr>
          </a:p>
        </p:txBody>
      </p:sp>
      <p:sp>
        <p:nvSpPr>
          <p:cNvPr id="146" name="TextShape 18"/>
          <p:cNvSpPr txBox="1"/>
          <p:nvPr/>
        </p:nvSpPr>
        <p:spPr>
          <a:xfrm>
            <a:off x="6917406" y="2466701"/>
            <a:ext cx="1601575" cy="288048"/>
          </a:xfrm>
          <a:prstGeom prst="rect">
            <a:avLst/>
          </a:prstGeom>
          <a:noFill/>
          <a:ln>
            <a:noFill/>
          </a:ln>
        </p:spPr>
        <p:txBody>
          <a:bodyPr lIns="81646" tIns="40823" rIns="81646" bIns="40823">
            <a:noAutofit/>
          </a:bodyPr>
          <a:lstStyle/>
          <a:p>
            <a:r>
              <a:rPr lang="en-US" sz="1452" spc="-1">
                <a:solidFill>
                  <a:srgbClr val="000080"/>
                </a:solidFill>
                <a:latin typeface="Arial"/>
              </a:rPr>
              <a:t>concentration 1</a:t>
            </a:r>
            <a:endParaRPr lang="en-US" sz="1452" spc="-1">
              <a:latin typeface="Arial"/>
            </a:endParaRPr>
          </a:p>
        </p:txBody>
      </p:sp>
      <p:sp>
        <p:nvSpPr>
          <p:cNvPr id="147" name="Line 19"/>
          <p:cNvSpPr/>
          <p:nvPr/>
        </p:nvSpPr>
        <p:spPr>
          <a:xfrm flipH="1">
            <a:off x="5654826" y="1755724"/>
            <a:ext cx="663622" cy="373614"/>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48" name="Line 20"/>
          <p:cNvSpPr/>
          <p:nvPr/>
        </p:nvSpPr>
        <p:spPr>
          <a:xfrm flipH="1" flipV="1">
            <a:off x="5654826" y="2277607"/>
            <a:ext cx="663622" cy="3318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49" name="TextShape 21"/>
          <p:cNvSpPr txBox="1"/>
          <p:nvPr/>
        </p:nvSpPr>
        <p:spPr>
          <a:xfrm>
            <a:off x="3846196" y="3484014"/>
            <a:ext cx="4147635" cy="648925"/>
          </a:xfrm>
          <a:prstGeom prst="rect">
            <a:avLst/>
          </a:prstGeom>
          <a:noFill/>
          <a:ln>
            <a:noFill/>
          </a:ln>
        </p:spPr>
        <p:txBody>
          <a:bodyPr lIns="81646" tIns="40823" rIns="81646" bIns="40823">
            <a:noAutofit/>
          </a:bodyPr>
          <a:lstStyle/>
          <a:p>
            <a:r>
              <a:rPr lang="en-US" sz="3992" spc="-1">
                <a:solidFill>
                  <a:srgbClr val="000080"/>
                </a:solidFill>
                <a:latin typeface="Arial"/>
              </a:rPr>
              <a:t>Pr[        ] = 11/12</a:t>
            </a:r>
            <a:endParaRPr lang="en-US" sz="3992" spc="-1">
              <a:latin typeface="Arial"/>
            </a:endParaRPr>
          </a:p>
        </p:txBody>
      </p:sp>
      <p:sp>
        <p:nvSpPr>
          <p:cNvPr id="150" name="TextShape 22"/>
          <p:cNvSpPr txBox="1"/>
          <p:nvPr/>
        </p:nvSpPr>
        <p:spPr>
          <a:xfrm>
            <a:off x="3846196" y="4562400"/>
            <a:ext cx="4147635" cy="648925"/>
          </a:xfrm>
          <a:prstGeom prst="rect">
            <a:avLst/>
          </a:prstGeom>
          <a:noFill/>
          <a:ln>
            <a:noFill/>
          </a:ln>
        </p:spPr>
        <p:txBody>
          <a:bodyPr lIns="81646" tIns="40823" rIns="81646" bIns="40823">
            <a:noAutofit/>
          </a:bodyPr>
          <a:lstStyle/>
          <a:p>
            <a:r>
              <a:rPr lang="en-US" sz="3992" spc="-1">
                <a:solidFill>
                  <a:srgbClr val="000080"/>
                </a:solidFill>
                <a:latin typeface="Arial"/>
              </a:rPr>
              <a:t>Pr[        ] =  1/12</a:t>
            </a:r>
            <a:endParaRPr lang="en-US" sz="3992" spc="-1">
              <a:latin typeface="Arial"/>
            </a:endParaRPr>
          </a:p>
        </p:txBody>
      </p:sp>
      <p:grpSp>
        <p:nvGrpSpPr>
          <p:cNvPr id="151" name="Group 23"/>
          <p:cNvGrpSpPr/>
          <p:nvPr/>
        </p:nvGrpSpPr>
        <p:grpSpPr>
          <a:xfrm>
            <a:off x="4710668" y="3649919"/>
            <a:ext cx="877535" cy="414764"/>
            <a:chOff x="3513240" y="4023360"/>
            <a:chExt cx="967320" cy="457200"/>
          </a:xfrm>
        </p:grpSpPr>
        <p:sp>
          <p:nvSpPr>
            <p:cNvPr id="152" name="Rectangle 24"/>
            <p:cNvSpPr/>
            <p:nvPr/>
          </p:nvSpPr>
          <p:spPr>
            <a:xfrm>
              <a:off x="3970440" y="4110120"/>
              <a:ext cx="52920" cy="52920"/>
            </a:xfrm>
            <a:prstGeom prst="rect">
              <a:avLst/>
            </a:prstGeom>
            <a:solidFill>
              <a:srgbClr val="000000"/>
            </a:solidFill>
            <a:ln>
              <a:solidFill>
                <a:srgbClr val="000000"/>
              </a:solidFill>
            </a:ln>
          </p:spPr>
          <p:txBody>
            <a:bodyPr/>
            <a:lstStyle/>
            <a:p>
              <a:endParaRPr lang="en-US"/>
            </a:p>
          </p:txBody>
        </p:sp>
        <p:sp>
          <p:nvSpPr>
            <p:cNvPr id="153" name="Rectangle 25"/>
            <p:cNvSpPr/>
            <p:nvPr/>
          </p:nvSpPr>
          <p:spPr>
            <a:xfrm>
              <a:off x="3513240" y="402336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154" name="TextShape 26"/>
            <p:cNvSpPr txBox="1"/>
            <p:nvPr/>
          </p:nvSpPr>
          <p:spPr>
            <a:xfrm>
              <a:off x="3891600" y="4199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55" name="Rectangle 27"/>
            <p:cNvSpPr/>
            <p:nvPr/>
          </p:nvSpPr>
          <p:spPr>
            <a:xfrm>
              <a:off x="3970440" y="4338720"/>
              <a:ext cx="52920" cy="52920"/>
            </a:xfrm>
            <a:prstGeom prst="rect">
              <a:avLst/>
            </a:prstGeom>
            <a:solidFill>
              <a:srgbClr val="000000"/>
            </a:solidFill>
            <a:ln>
              <a:solidFill>
                <a:srgbClr val="000000"/>
              </a:solidFill>
            </a:ln>
          </p:spPr>
          <p:txBody>
            <a:bodyPr/>
            <a:lstStyle/>
            <a:p>
              <a:endParaRPr lang="en-US"/>
            </a:p>
          </p:txBody>
        </p:sp>
        <p:grpSp>
          <p:nvGrpSpPr>
            <p:cNvPr id="156" name="Group 28"/>
            <p:cNvGrpSpPr/>
            <p:nvPr/>
          </p:nvGrpSpPr>
          <p:grpSpPr>
            <a:xfrm>
              <a:off x="4023360" y="4023360"/>
              <a:ext cx="457200" cy="457200"/>
              <a:chOff x="4023360" y="4023360"/>
              <a:chExt cx="457200" cy="457200"/>
            </a:xfrm>
          </p:grpSpPr>
          <p:sp>
            <p:nvSpPr>
              <p:cNvPr id="157" name="Rectangle 29"/>
              <p:cNvSpPr/>
              <p:nvPr/>
            </p:nvSpPr>
            <p:spPr>
              <a:xfrm>
                <a:off x="4023360" y="40233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158" name="TextShape 30"/>
              <p:cNvSpPr txBox="1"/>
              <p:nvPr/>
            </p:nvSpPr>
            <p:spPr>
              <a:xfrm>
                <a:off x="4034160" y="419904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159" name="Group 31"/>
          <p:cNvGrpSpPr/>
          <p:nvPr/>
        </p:nvGrpSpPr>
        <p:grpSpPr>
          <a:xfrm>
            <a:off x="4710668" y="4728305"/>
            <a:ext cx="877535" cy="414764"/>
            <a:chOff x="3513240" y="5212080"/>
            <a:chExt cx="967320" cy="457200"/>
          </a:xfrm>
        </p:grpSpPr>
        <p:sp>
          <p:nvSpPr>
            <p:cNvPr id="160" name="Rectangle 32"/>
            <p:cNvSpPr/>
            <p:nvPr/>
          </p:nvSpPr>
          <p:spPr>
            <a:xfrm>
              <a:off x="3970440" y="5298840"/>
              <a:ext cx="52920" cy="52920"/>
            </a:xfrm>
            <a:prstGeom prst="rect">
              <a:avLst/>
            </a:prstGeom>
            <a:solidFill>
              <a:srgbClr val="000000"/>
            </a:solidFill>
            <a:ln>
              <a:solidFill>
                <a:srgbClr val="000000"/>
              </a:solidFill>
            </a:ln>
          </p:spPr>
          <p:txBody>
            <a:bodyPr/>
            <a:lstStyle/>
            <a:p>
              <a:endParaRPr lang="en-US"/>
            </a:p>
          </p:txBody>
        </p:sp>
        <p:sp>
          <p:nvSpPr>
            <p:cNvPr id="161" name="Rectangle 33"/>
            <p:cNvSpPr/>
            <p:nvPr/>
          </p:nvSpPr>
          <p:spPr>
            <a:xfrm>
              <a:off x="3513240" y="521208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162" name="TextShape 34"/>
            <p:cNvSpPr txBox="1"/>
            <p:nvPr/>
          </p:nvSpPr>
          <p:spPr>
            <a:xfrm>
              <a:off x="3891600" y="538776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163" name="Rectangle 35"/>
            <p:cNvSpPr/>
            <p:nvPr/>
          </p:nvSpPr>
          <p:spPr>
            <a:xfrm>
              <a:off x="3970440" y="5527440"/>
              <a:ext cx="52920" cy="52920"/>
            </a:xfrm>
            <a:prstGeom prst="rect">
              <a:avLst/>
            </a:prstGeom>
            <a:solidFill>
              <a:srgbClr val="000000"/>
            </a:solidFill>
            <a:ln>
              <a:solidFill>
                <a:srgbClr val="000000"/>
              </a:solidFill>
            </a:ln>
          </p:spPr>
          <p:txBody>
            <a:bodyPr/>
            <a:lstStyle/>
            <a:p>
              <a:endParaRPr lang="en-US"/>
            </a:p>
          </p:txBody>
        </p:sp>
        <p:grpSp>
          <p:nvGrpSpPr>
            <p:cNvPr id="164" name="Group 36"/>
            <p:cNvGrpSpPr/>
            <p:nvPr/>
          </p:nvGrpSpPr>
          <p:grpSpPr>
            <a:xfrm>
              <a:off x="4023360" y="5212080"/>
              <a:ext cx="457200" cy="457200"/>
              <a:chOff x="4023360" y="5212080"/>
              <a:chExt cx="457200" cy="457200"/>
            </a:xfrm>
          </p:grpSpPr>
          <p:sp>
            <p:nvSpPr>
              <p:cNvPr id="165" name="Rectangle 37"/>
              <p:cNvSpPr/>
              <p:nvPr/>
            </p:nvSpPr>
            <p:spPr>
              <a:xfrm>
                <a:off x="4023360" y="521208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sp>
            <p:nvSpPr>
              <p:cNvPr id="166" name="TextShape 38"/>
              <p:cNvSpPr txBox="1"/>
              <p:nvPr/>
            </p:nvSpPr>
            <p:spPr>
              <a:xfrm>
                <a:off x="4034160" y="538776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fade">
                                      <p:cBhvr>
                                        <p:cTn id="15" dur="500"/>
                                        <p:tgtEl>
                                          <p:spTgt spid="149"/>
                                        </p:tgtEl>
                                      </p:cBhvr>
                                    </p:animEffect>
                                  </p:childTnLst>
                                </p:cTn>
                              </p:par>
                              <p:par>
                                <p:cTn id="16" presetID="10" presetClass="entr" presetSubtype="0"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fade">
                                      <p:cBhvr>
                                        <p:cTn id="18" dur="500"/>
                                        <p:tgtEl>
                                          <p:spTgt spid="150"/>
                                        </p:tgtEl>
                                      </p:cBhvr>
                                    </p:animEffect>
                                  </p:childTnLst>
                                </p:cTn>
                              </p:par>
                              <p:par>
                                <p:cTn id="19" presetID="10" presetClass="entr" presetSubtype="0" fill="hold" nodeType="withEffect">
                                  <p:stCondLst>
                                    <p:cond delay="0"/>
                                  </p:stCondLst>
                                  <p:childTnLst>
                                    <p:set>
                                      <p:cBhvr>
                                        <p:cTn id="20" dur="1" fill="hold">
                                          <p:stCondLst>
                                            <p:cond delay="0"/>
                                          </p:stCondLst>
                                        </p:cTn>
                                        <p:tgtEl>
                                          <p:spTgt spid="151"/>
                                        </p:tgtEl>
                                        <p:attrNameLst>
                                          <p:attrName>style.visibility</p:attrName>
                                        </p:attrNameLst>
                                      </p:cBhvr>
                                      <p:to>
                                        <p:strVal val="visible"/>
                                      </p:to>
                                    </p:set>
                                    <p:animEffect transition="in" filter="fade">
                                      <p:cBhvr>
                                        <p:cTn id="21" dur="500"/>
                                        <p:tgtEl>
                                          <p:spTgt spid="151"/>
                                        </p:tgtEl>
                                      </p:cBhvr>
                                    </p:animEffect>
                                  </p:childTnLst>
                                </p:cTn>
                              </p:par>
                              <p:par>
                                <p:cTn id="22" presetID="10" presetClass="entr" presetSubtype="0" fill="hold" nodeType="with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fade">
                                      <p:cBhvr>
                                        <p:cTn id="24"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Shape 1"/>
          <p:cNvSpPr txBox="1"/>
          <p:nvPr/>
        </p:nvSpPr>
        <p:spPr>
          <a:xfrm>
            <a:off x="1772379" y="273353"/>
            <a:ext cx="8710034" cy="1145335"/>
          </a:xfrm>
          <a:prstGeom prst="rect">
            <a:avLst/>
          </a:prstGeom>
          <a:noFill/>
          <a:ln>
            <a:noFill/>
          </a:ln>
        </p:spPr>
        <p:txBody>
          <a:bodyPr lIns="0" tIns="0" rIns="0" bIns="0" anchor="ctr">
            <a:noAutofit/>
          </a:bodyPr>
          <a:lstStyle/>
          <a:p>
            <a:pPr algn="ctr"/>
            <a:r>
              <a:rPr lang="en-US" sz="2903" spc="-1">
                <a:solidFill>
                  <a:srgbClr val="280099"/>
                </a:solidFill>
                <a:latin typeface="Arial"/>
              </a:rPr>
              <a:t>Programming polymer length with concentrations</a:t>
            </a:r>
          </a:p>
        </p:txBody>
      </p:sp>
      <p:grpSp>
        <p:nvGrpSpPr>
          <p:cNvPr id="203" name="Group 2"/>
          <p:cNvGrpSpPr/>
          <p:nvPr/>
        </p:nvGrpSpPr>
        <p:grpSpPr>
          <a:xfrm>
            <a:off x="6976844" y="1659054"/>
            <a:ext cx="462772" cy="414764"/>
            <a:chOff x="6011280" y="1828800"/>
            <a:chExt cx="510120" cy="457200"/>
          </a:xfrm>
        </p:grpSpPr>
        <p:sp>
          <p:nvSpPr>
            <p:cNvPr id="204" name="Rectangle 3"/>
            <p:cNvSpPr/>
            <p:nvPr/>
          </p:nvSpPr>
          <p:spPr>
            <a:xfrm>
              <a:off x="6468480" y="1915560"/>
              <a:ext cx="52920" cy="52920"/>
            </a:xfrm>
            <a:prstGeom prst="rect">
              <a:avLst/>
            </a:prstGeom>
            <a:solidFill>
              <a:srgbClr val="000000"/>
            </a:solidFill>
            <a:ln>
              <a:solidFill>
                <a:srgbClr val="000000"/>
              </a:solidFill>
            </a:ln>
          </p:spPr>
          <p:txBody>
            <a:bodyPr/>
            <a:lstStyle/>
            <a:p>
              <a:endParaRPr lang="en-US"/>
            </a:p>
          </p:txBody>
        </p:sp>
        <p:sp>
          <p:nvSpPr>
            <p:cNvPr id="205" name="Rectangle 4"/>
            <p:cNvSpPr/>
            <p:nvPr/>
          </p:nvSpPr>
          <p:spPr>
            <a:xfrm>
              <a:off x="6011280" y="18288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06" name="TextShape 5"/>
            <p:cNvSpPr txBox="1"/>
            <p:nvPr/>
          </p:nvSpPr>
          <p:spPr>
            <a:xfrm>
              <a:off x="6389640" y="2004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07" name="Rectangle 6"/>
            <p:cNvSpPr/>
            <p:nvPr/>
          </p:nvSpPr>
          <p:spPr>
            <a:xfrm>
              <a:off x="6468480" y="2144160"/>
              <a:ext cx="52920" cy="52920"/>
            </a:xfrm>
            <a:prstGeom prst="rect">
              <a:avLst/>
            </a:prstGeom>
            <a:solidFill>
              <a:srgbClr val="000000"/>
            </a:solidFill>
            <a:ln>
              <a:solidFill>
                <a:srgbClr val="000000"/>
              </a:solidFill>
            </a:ln>
          </p:spPr>
          <p:txBody>
            <a:bodyPr/>
            <a:lstStyle/>
            <a:p>
              <a:endParaRPr lang="en-US"/>
            </a:p>
          </p:txBody>
        </p:sp>
      </p:grpSp>
      <p:grpSp>
        <p:nvGrpSpPr>
          <p:cNvPr id="208" name="Group 7"/>
          <p:cNvGrpSpPr/>
          <p:nvPr/>
        </p:nvGrpSpPr>
        <p:grpSpPr>
          <a:xfrm>
            <a:off x="8244976" y="1239065"/>
            <a:ext cx="510780" cy="414764"/>
            <a:chOff x="7409160" y="1365840"/>
            <a:chExt cx="563040" cy="457200"/>
          </a:xfrm>
        </p:grpSpPr>
        <p:sp>
          <p:nvSpPr>
            <p:cNvPr id="209" name="Rectangle 8"/>
            <p:cNvSpPr/>
            <p:nvPr/>
          </p:nvSpPr>
          <p:spPr>
            <a:xfrm>
              <a:off x="7462080" y="136584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10" name="TextShape 9"/>
            <p:cNvSpPr txBox="1"/>
            <p:nvPr/>
          </p:nvSpPr>
          <p:spPr>
            <a:xfrm>
              <a:off x="7840440" y="154152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11" name="TextShape 10"/>
            <p:cNvSpPr txBox="1"/>
            <p:nvPr/>
          </p:nvSpPr>
          <p:spPr>
            <a:xfrm>
              <a:off x="7472880" y="154152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12" name="Rectangle 11"/>
            <p:cNvSpPr/>
            <p:nvPr/>
          </p:nvSpPr>
          <p:spPr>
            <a:xfrm>
              <a:off x="7409160" y="1452600"/>
              <a:ext cx="52920" cy="52920"/>
            </a:xfrm>
            <a:prstGeom prst="rect">
              <a:avLst/>
            </a:prstGeom>
            <a:solidFill>
              <a:srgbClr val="000000"/>
            </a:solidFill>
            <a:ln>
              <a:solidFill>
                <a:srgbClr val="000000"/>
              </a:solidFill>
            </a:ln>
          </p:spPr>
          <p:txBody>
            <a:bodyPr/>
            <a:lstStyle/>
            <a:p>
              <a:endParaRPr lang="en-US"/>
            </a:p>
          </p:txBody>
        </p:sp>
        <p:sp>
          <p:nvSpPr>
            <p:cNvPr id="213" name="Rectangle 12"/>
            <p:cNvSpPr/>
            <p:nvPr/>
          </p:nvSpPr>
          <p:spPr>
            <a:xfrm>
              <a:off x="7409160" y="1681200"/>
              <a:ext cx="52920" cy="52920"/>
            </a:xfrm>
            <a:prstGeom prst="rect">
              <a:avLst/>
            </a:prstGeom>
            <a:solidFill>
              <a:srgbClr val="000000"/>
            </a:solidFill>
            <a:ln>
              <a:solidFill>
                <a:srgbClr val="000000"/>
              </a:solidFill>
            </a:ln>
          </p:spPr>
          <p:txBody>
            <a:bodyPr/>
            <a:lstStyle/>
            <a:p>
              <a:endParaRPr lang="en-US"/>
            </a:p>
          </p:txBody>
        </p:sp>
        <p:sp>
          <p:nvSpPr>
            <p:cNvPr id="214" name="Rectangle 13"/>
            <p:cNvSpPr/>
            <p:nvPr/>
          </p:nvSpPr>
          <p:spPr>
            <a:xfrm>
              <a:off x="7919280" y="1452600"/>
              <a:ext cx="52920" cy="52920"/>
            </a:xfrm>
            <a:prstGeom prst="rect">
              <a:avLst/>
            </a:prstGeom>
            <a:solidFill>
              <a:srgbClr val="000000"/>
            </a:solidFill>
            <a:ln>
              <a:solidFill>
                <a:srgbClr val="000000"/>
              </a:solidFill>
            </a:ln>
          </p:spPr>
          <p:txBody>
            <a:bodyPr/>
            <a:lstStyle/>
            <a:p>
              <a:endParaRPr lang="en-US"/>
            </a:p>
          </p:txBody>
        </p:sp>
        <p:sp>
          <p:nvSpPr>
            <p:cNvPr id="215" name="Rectangle 14"/>
            <p:cNvSpPr/>
            <p:nvPr/>
          </p:nvSpPr>
          <p:spPr>
            <a:xfrm>
              <a:off x="7919280" y="1681200"/>
              <a:ext cx="52920" cy="52920"/>
            </a:xfrm>
            <a:prstGeom prst="rect">
              <a:avLst/>
            </a:prstGeom>
            <a:solidFill>
              <a:srgbClr val="000000"/>
            </a:solidFill>
            <a:ln>
              <a:solidFill>
                <a:srgbClr val="000000"/>
              </a:solidFill>
            </a:ln>
          </p:spPr>
          <p:txBody>
            <a:bodyPr/>
            <a:lstStyle/>
            <a:p>
              <a:endParaRPr lang="en-US"/>
            </a:p>
          </p:txBody>
        </p:sp>
      </p:grpSp>
      <p:grpSp>
        <p:nvGrpSpPr>
          <p:cNvPr id="216" name="Group 15"/>
          <p:cNvGrpSpPr/>
          <p:nvPr/>
        </p:nvGrpSpPr>
        <p:grpSpPr>
          <a:xfrm>
            <a:off x="8248242" y="2073818"/>
            <a:ext cx="462772" cy="414764"/>
            <a:chOff x="7412760" y="2286000"/>
            <a:chExt cx="510120" cy="457200"/>
          </a:xfrm>
        </p:grpSpPr>
        <p:sp>
          <p:nvSpPr>
            <p:cNvPr id="217" name="Rectangle 16"/>
            <p:cNvSpPr/>
            <p:nvPr/>
          </p:nvSpPr>
          <p:spPr>
            <a:xfrm>
              <a:off x="7465680" y="2286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18" name="TextShape 17"/>
            <p:cNvSpPr txBox="1"/>
            <p:nvPr/>
          </p:nvSpPr>
          <p:spPr>
            <a:xfrm>
              <a:off x="7476480" y="2461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19" name="Rectangle 18"/>
            <p:cNvSpPr/>
            <p:nvPr/>
          </p:nvSpPr>
          <p:spPr>
            <a:xfrm>
              <a:off x="7412760" y="2372760"/>
              <a:ext cx="52920" cy="52920"/>
            </a:xfrm>
            <a:prstGeom prst="rect">
              <a:avLst/>
            </a:prstGeom>
            <a:solidFill>
              <a:srgbClr val="000000"/>
            </a:solidFill>
            <a:ln>
              <a:solidFill>
                <a:srgbClr val="000000"/>
              </a:solidFill>
            </a:ln>
          </p:spPr>
          <p:txBody>
            <a:bodyPr/>
            <a:lstStyle/>
            <a:p>
              <a:endParaRPr lang="en-US"/>
            </a:p>
          </p:txBody>
        </p:sp>
        <p:sp>
          <p:nvSpPr>
            <p:cNvPr id="220" name="Rectangle 19"/>
            <p:cNvSpPr/>
            <p:nvPr/>
          </p:nvSpPr>
          <p:spPr>
            <a:xfrm>
              <a:off x="7412760" y="2601360"/>
              <a:ext cx="52920" cy="52920"/>
            </a:xfrm>
            <a:prstGeom prst="rect">
              <a:avLst/>
            </a:prstGeom>
            <a:solidFill>
              <a:srgbClr val="000000"/>
            </a:solidFill>
            <a:ln>
              <a:solidFill>
                <a:srgbClr val="000000"/>
              </a:solidFill>
            </a:ln>
          </p:spPr>
          <p:txBody>
            <a:bodyPr/>
            <a:lstStyle/>
            <a:p>
              <a:endParaRPr lang="en-US"/>
            </a:p>
          </p:txBody>
        </p:sp>
      </p:grpSp>
      <p:grpSp>
        <p:nvGrpSpPr>
          <p:cNvPr id="221" name="Group 20"/>
          <p:cNvGrpSpPr/>
          <p:nvPr/>
        </p:nvGrpSpPr>
        <p:grpSpPr>
          <a:xfrm>
            <a:off x="2145665" y="2991523"/>
            <a:ext cx="414764" cy="414764"/>
            <a:chOff x="685800" y="3297600"/>
            <a:chExt cx="457200" cy="457200"/>
          </a:xfrm>
        </p:grpSpPr>
        <p:sp>
          <p:nvSpPr>
            <p:cNvPr id="222" name="Rectangle 21"/>
            <p:cNvSpPr/>
            <p:nvPr/>
          </p:nvSpPr>
          <p:spPr>
            <a:xfrm>
              <a:off x="685800" y="32976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23" name="TextShape 22"/>
            <p:cNvSpPr txBox="1"/>
            <p:nvPr/>
          </p:nvSpPr>
          <p:spPr>
            <a:xfrm>
              <a:off x="10641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24" name="Group 23"/>
          <p:cNvGrpSpPr/>
          <p:nvPr/>
        </p:nvGrpSpPr>
        <p:grpSpPr>
          <a:xfrm>
            <a:off x="7122828" y="2991523"/>
            <a:ext cx="414764" cy="414764"/>
            <a:chOff x="6172200" y="3297600"/>
            <a:chExt cx="457200" cy="457200"/>
          </a:xfrm>
        </p:grpSpPr>
        <p:sp>
          <p:nvSpPr>
            <p:cNvPr id="225" name="Rectangle 24"/>
            <p:cNvSpPr/>
            <p:nvPr/>
          </p:nvSpPr>
          <p:spPr>
            <a:xfrm>
              <a:off x="6172200" y="32976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26" name="TextShape 25"/>
            <p:cNvSpPr txBox="1"/>
            <p:nvPr/>
          </p:nvSpPr>
          <p:spPr>
            <a:xfrm>
              <a:off x="61830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27" name="Group 26"/>
          <p:cNvGrpSpPr/>
          <p:nvPr/>
        </p:nvGrpSpPr>
        <p:grpSpPr>
          <a:xfrm>
            <a:off x="6708064" y="2991523"/>
            <a:ext cx="414764" cy="414764"/>
            <a:chOff x="5715000" y="3297600"/>
            <a:chExt cx="457200" cy="457200"/>
          </a:xfrm>
        </p:grpSpPr>
        <p:sp>
          <p:nvSpPr>
            <p:cNvPr id="228" name="Rectangle 27"/>
            <p:cNvSpPr/>
            <p:nvPr/>
          </p:nvSpPr>
          <p:spPr>
            <a:xfrm>
              <a:off x="57150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29" name="TextShape 28"/>
            <p:cNvSpPr txBox="1"/>
            <p:nvPr/>
          </p:nvSpPr>
          <p:spPr>
            <a:xfrm>
              <a:off x="60933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30" name="TextShape 29"/>
            <p:cNvSpPr txBox="1"/>
            <p:nvPr/>
          </p:nvSpPr>
          <p:spPr>
            <a:xfrm>
              <a:off x="57258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31" name="Group 30"/>
          <p:cNvGrpSpPr/>
          <p:nvPr/>
        </p:nvGrpSpPr>
        <p:grpSpPr>
          <a:xfrm>
            <a:off x="2560429" y="2262258"/>
            <a:ext cx="4977163" cy="729265"/>
            <a:chOff x="1143000" y="2493720"/>
            <a:chExt cx="5486400" cy="803880"/>
          </a:xfrm>
        </p:grpSpPr>
        <p:sp>
          <p:nvSpPr>
            <p:cNvPr id="232" name="CustomShape 31"/>
            <p:cNvSpPr/>
            <p:nvPr/>
          </p:nvSpPr>
          <p:spPr>
            <a:xfrm rot="5400000">
              <a:off x="3657600" y="325440"/>
              <a:ext cx="457200" cy="5486400"/>
            </a:xfrm>
            <a:custGeom>
              <a:avLst/>
              <a:gdLst/>
              <a:ahLst/>
              <a:cxnLst/>
              <a:rect l="0" t="0" r="r" b="b"/>
              <a:pathLst>
                <a:path w="1272" h="15242">
                  <a:moveTo>
                    <a:pt x="1271" y="0"/>
                  </a:moveTo>
                  <a:cubicBezTo>
                    <a:pt x="953" y="0"/>
                    <a:pt x="635" y="635"/>
                    <a:pt x="635" y="1270"/>
                  </a:cubicBezTo>
                  <a:lnTo>
                    <a:pt x="635" y="6350"/>
                  </a:lnTo>
                  <a:cubicBezTo>
                    <a:pt x="635" y="6985"/>
                    <a:pt x="317" y="7620"/>
                    <a:pt x="0" y="7620"/>
                  </a:cubicBezTo>
                  <a:cubicBezTo>
                    <a:pt x="317" y="7620"/>
                    <a:pt x="635" y="8255"/>
                    <a:pt x="635" y="8890"/>
                  </a:cubicBezTo>
                  <a:lnTo>
                    <a:pt x="635" y="13970"/>
                  </a:lnTo>
                  <a:cubicBezTo>
                    <a:pt x="635" y="14605"/>
                    <a:pt x="953" y="15241"/>
                    <a:pt x="1271" y="15241"/>
                  </a:cubicBez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233" name="TextShape 32"/>
            <p:cNvSpPr txBox="1"/>
            <p:nvPr/>
          </p:nvSpPr>
          <p:spPr>
            <a:xfrm>
              <a:off x="2743200" y="2493720"/>
              <a:ext cx="2286000" cy="346680"/>
            </a:xfrm>
            <a:prstGeom prst="rect">
              <a:avLst/>
            </a:prstGeom>
            <a:noFill/>
            <a:ln>
              <a:noFill/>
            </a:ln>
          </p:spPr>
          <p:txBody>
            <a:bodyPr lIns="81646" tIns="40823" rIns="81646" bIns="40823">
              <a:noAutofit/>
            </a:bodyPr>
            <a:lstStyle/>
            <a:p>
              <a:pPr algn="ctr"/>
              <a:r>
                <a:rPr lang="en-US" sz="1633" spc="-1">
                  <a:solidFill>
                    <a:srgbClr val="000080"/>
                  </a:solidFill>
                  <a:latin typeface="Arial"/>
                </a:rPr>
                <a:t>expected length 12</a:t>
              </a:r>
              <a:endParaRPr lang="en-US" sz="1633" spc="-1">
                <a:latin typeface="Arial"/>
              </a:endParaRPr>
            </a:p>
          </p:txBody>
        </p:sp>
      </p:grpSp>
      <p:grpSp>
        <p:nvGrpSpPr>
          <p:cNvPr id="234" name="Group 33"/>
          <p:cNvGrpSpPr/>
          <p:nvPr/>
        </p:nvGrpSpPr>
        <p:grpSpPr>
          <a:xfrm>
            <a:off x="6293301" y="2991523"/>
            <a:ext cx="414764" cy="414764"/>
            <a:chOff x="5257800" y="3297600"/>
            <a:chExt cx="457200" cy="457200"/>
          </a:xfrm>
        </p:grpSpPr>
        <p:sp>
          <p:nvSpPr>
            <p:cNvPr id="235" name="Rectangle 34"/>
            <p:cNvSpPr/>
            <p:nvPr/>
          </p:nvSpPr>
          <p:spPr>
            <a:xfrm>
              <a:off x="52578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36" name="TextShape 35"/>
            <p:cNvSpPr txBox="1"/>
            <p:nvPr/>
          </p:nvSpPr>
          <p:spPr>
            <a:xfrm>
              <a:off x="56361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37" name="TextShape 36"/>
            <p:cNvSpPr txBox="1"/>
            <p:nvPr/>
          </p:nvSpPr>
          <p:spPr>
            <a:xfrm>
              <a:off x="52686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38" name="Group 37"/>
          <p:cNvGrpSpPr/>
          <p:nvPr/>
        </p:nvGrpSpPr>
        <p:grpSpPr>
          <a:xfrm>
            <a:off x="5878537" y="2991523"/>
            <a:ext cx="414764" cy="414764"/>
            <a:chOff x="4800600" y="3297600"/>
            <a:chExt cx="457200" cy="457200"/>
          </a:xfrm>
        </p:grpSpPr>
        <p:sp>
          <p:nvSpPr>
            <p:cNvPr id="239" name="Rectangle 38"/>
            <p:cNvSpPr/>
            <p:nvPr/>
          </p:nvSpPr>
          <p:spPr>
            <a:xfrm>
              <a:off x="48006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40" name="TextShape 39"/>
            <p:cNvSpPr txBox="1"/>
            <p:nvPr/>
          </p:nvSpPr>
          <p:spPr>
            <a:xfrm>
              <a:off x="51789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41" name="TextShape 40"/>
            <p:cNvSpPr txBox="1"/>
            <p:nvPr/>
          </p:nvSpPr>
          <p:spPr>
            <a:xfrm>
              <a:off x="48114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42" name="Group 41"/>
          <p:cNvGrpSpPr/>
          <p:nvPr/>
        </p:nvGrpSpPr>
        <p:grpSpPr>
          <a:xfrm>
            <a:off x="5463774" y="2991523"/>
            <a:ext cx="414764" cy="414764"/>
            <a:chOff x="4343400" y="3297600"/>
            <a:chExt cx="457200" cy="457200"/>
          </a:xfrm>
        </p:grpSpPr>
        <p:sp>
          <p:nvSpPr>
            <p:cNvPr id="243" name="Rectangle 42"/>
            <p:cNvSpPr/>
            <p:nvPr/>
          </p:nvSpPr>
          <p:spPr>
            <a:xfrm>
              <a:off x="43434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44" name="TextShape 43"/>
            <p:cNvSpPr txBox="1"/>
            <p:nvPr/>
          </p:nvSpPr>
          <p:spPr>
            <a:xfrm>
              <a:off x="47217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45" name="TextShape 44"/>
            <p:cNvSpPr txBox="1"/>
            <p:nvPr/>
          </p:nvSpPr>
          <p:spPr>
            <a:xfrm>
              <a:off x="43542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46" name="Group 45"/>
          <p:cNvGrpSpPr/>
          <p:nvPr/>
        </p:nvGrpSpPr>
        <p:grpSpPr>
          <a:xfrm>
            <a:off x="5049010" y="2991523"/>
            <a:ext cx="414764" cy="414764"/>
            <a:chOff x="3886200" y="3297600"/>
            <a:chExt cx="457200" cy="457200"/>
          </a:xfrm>
        </p:grpSpPr>
        <p:sp>
          <p:nvSpPr>
            <p:cNvPr id="247" name="Rectangle 46"/>
            <p:cNvSpPr/>
            <p:nvPr/>
          </p:nvSpPr>
          <p:spPr>
            <a:xfrm>
              <a:off x="38862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48" name="TextShape 47"/>
            <p:cNvSpPr txBox="1"/>
            <p:nvPr/>
          </p:nvSpPr>
          <p:spPr>
            <a:xfrm>
              <a:off x="42645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49" name="TextShape 48"/>
            <p:cNvSpPr txBox="1"/>
            <p:nvPr/>
          </p:nvSpPr>
          <p:spPr>
            <a:xfrm>
              <a:off x="38970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50" name="Group 49"/>
          <p:cNvGrpSpPr/>
          <p:nvPr/>
        </p:nvGrpSpPr>
        <p:grpSpPr>
          <a:xfrm>
            <a:off x="4634247" y="2991523"/>
            <a:ext cx="414764" cy="414764"/>
            <a:chOff x="3429000" y="3297600"/>
            <a:chExt cx="457200" cy="457200"/>
          </a:xfrm>
        </p:grpSpPr>
        <p:sp>
          <p:nvSpPr>
            <p:cNvPr id="251" name="Rectangle 50"/>
            <p:cNvSpPr/>
            <p:nvPr/>
          </p:nvSpPr>
          <p:spPr>
            <a:xfrm>
              <a:off x="34290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52" name="TextShape 51"/>
            <p:cNvSpPr txBox="1"/>
            <p:nvPr/>
          </p:nvSpPr>
          <p:spPr>
            <a:xfrm>
              <a:off x="38073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53" name="TextShape 52"/>
            <p:cNvSpPr txBox="1"/>
            <p:nvPr/>
          </p:nvSpPr>
          <p:spPr>
            <a:xfrm>
              <a:off x="34398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54" name="Group 53"/>
          <p:cNvGrpSpPr/>
          <p:nvPr/>
        </p:nvGrpSpPr>
        <p:grpSpPr>
          <a:xfrm>
            <a:off x="4219483" y="2991523"/>
            <a:ext cx="414764" cy="414764"/>
            <a:chOff x="2971800" y="3297600"/>
            <a:chExt cx="457200" cy="457200"/>
          </a:xfrm>
        </p:grpSpPr>
        <p:sp>
          <p:nvSpPr>
            <p:cNvPr id="255" name="Rectangle 54"/>
            <p:cNvSpPr/>
            <p:nvPr/>
          </p:nvSpPr>
          <p:spPr>
            <a:xfrm>
              <a:off x="29718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56" name="TextShape 55"/>
            <p:cNvSpPr txBox="1"/>
            <p:nvPr/>
          </p:nvSpPr>
          <p:spPr>
            <a:xfrm>
              <a:off x="33501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57" name="TextShape 56"/>
            <p:cNvSpPr txBox="1"/>
            <p:nvPr/>
          </p:nvSpPr>
          <p:spPr>
            <a:xfrm>
              <a:off x="29826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58" name="Group 57"/>
          <p:cNvGrpSpPr/>
          <p:nvPr/>
        </p:nvGrpSpPr>
        <p:grpSpPr>
          <a:xfrm>
            <a:off x="3804720" y="2991523"/>
            <a:ext cx="414764" cy="414764"/>
            <a:chOff x="2514600" y="3297600"/>
            <a:chExt cx="457200" cy="457200"/>
          </a:xfrm>
        </p:grpSpPr>
        <p:sp>
          <p:nvSpPr>
            <p:cNvPr id="259" name="Rectangle 58"/>
            <p:cNvSpPr/>
            <p:nvPr/>
          </p:nvSpPr>
          <p:spPr>
            <a:xfrm>
              <a:off x="25146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60" name="TextShape 59"/>
            <p:cNvSpPr txBox="1"/>
            <p:nvPr/>
          </p:nvSpPr>
          <p:spPr>
            <a:xfrm>
              <a:off x="28929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61" name="TextShape 60"/>
            <p:cNvSpPr txBox="1"/>
            <p:nvPr/>
          </p:nvSpPr>
          <p:spPr>
            <a:xfrm>
              <a:off x="25254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62" name="Group 61"/>
          <p:cNvGrpSpPr/>
          <p:nvPr/>
        </p:nvGrpSpPr>
        <p:grpSpPr>
          <a:xfrm>
            <a:off x="3389956" y="2991523"/>
            <a:ext cx="414764" cy="414764"/>
            <a:chOff x="2057400" y="3297600"/>
            <a:chExt cx="457200" cy="457200"/>
          </a:xfrm>
        </p:grpSpPr>
        <p:sp>
          <p:nvSpPr>
            <p:cNvPr id="263" name="Rectangle 62"/>
            <p:cNvSpPr/>
            <p:nvPr/>
          </p:nvSpPr>
          <p:spPr>
            <a:xfrm>
              <a:off x="20574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64" name="TextShape 63"/>
            <p:cNvSpPr txBox="1"/>
            <p:nvPr/>
          </p:nvSpPr>
          <p:spPr>
            <a:xfrm>
              <a:off x="24357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65" name="TextShape 64"/>
            <p:cNvSpPr txBox="1"/>
            <p:nvPr/>
          </p:nvSpPr>
          <p:spPr>
            <a:xfrm>
              <a:off x="20682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66" name="Group 65"/>
          <p:cNvGrpSpPr/>
          <p:nvPr/>
        </p:nvGrpSpPr>
        <p:grpSpPr>
          <a:xfrm>
            <a:off x="2975193" y="2991523"/>
            <a:ext cx="414764" cy="414764"/>
            <a:chOff x="1600200" y="3297600"/>
            <a:chExt cx="457200" cy="457200"/>
          </a:xfrm>
        </p:grpSpPr>
        <p:sp>
          <p:nvSpPr>
            <p:cNvPr id="267" name="Rectangle 66"/>
            <p:cNvSpPr/>
            <p:nvPr/>
          </p:nvSpPr>
          <p:spPr>
            <a:xfrm>
              <a:off x="16002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68" name="TextShape 67"/>
            <p:cNvSpPr txBox="1"/>
            <p:nvPr/>
          </p:nvSpPr>
          <p:spPr>
            <a:xfrm>
              <a:off x="19785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69" name="TextShape 68"/>
            <p:cNvSpPr txBox="1"/>
            <p:nvPr/>
          </p:nvSpPr>
          <p:spPr>
            <a:xfrm>
              <a:off x="16110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70" name="Group 69"/>
          <p:cNvGrpSpPr/>
          <p:nvPr/>
        </p:nvGrpSpPr>
        <p:grpSpPr>
          <a:xfrm>
            <a:off x="2560429" y="2991523"/>
            <a:ext cx="414764" cy="414764"/>
            <a:chOff x="1143000" y="3297600"/>
            <a:chExt cx="457200" cy="457200"/>
          </a:xfrm>
        </p:grpSpPr>
        <p:sp>
          <p:nvSpPr>
            <p:cNvPr id="271" name="Rectangle 70"/>
            <p:cNvSpPr/>
            <p:nvPr/>
          </p:nvSpPr>
          <p:spPr>
            <a:xfrm>
              <a:off x="1143000" y="329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72" name="TextShape 71"/>
            <p:cNvSpPr txBox="1"/>
            <p:nvPr/>
          </p:nvSpPr>
          <p:spPr>
            <a:xfrm>
              <a:off x="152136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73" name="TextShape 72"/>
            <p:cNvSpPr txBox="1"/>
            <p:nvPr/>
          </p:nvSpPr>
          <p:spPr>
            <a:xfrm>
              <a:off x="1153800" y="347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74" name="Group 73"/>
          <p:cNvGrpSpPr/>
          <p:nvPr/>
        </p:nvGrpSpPr>
        <p:grpSpPr>
          <a:xfrm>
            <a:off x="2145666" y="4650577"/>
            <a:ext cx="2073818" cy="414764"/>
            <a:chOff x="685800" y="5126400"/>
            <a:chExt cx="2286000" cy="457200"/>
          </a:xfrm>
        </p:grpSpPr>
        <p:grpSp>
          <p:nvGrpSpPr>
            <p:cNvPr id="275" name="Group 74"/>
            <p:cNvGrpSpPr/>
            <p:nvPr/>
          </p:nvGrpSpPr>
          <p:grpSpPr>
            <a:xfrm>
              <a:off x="685800" y="5126400"/>
              <a:ext cx="457200" cy="457200"/>
              <a:chOff x="685800" y="5126400"/>
              <a:chExt cx="457200" cy="457200"/>
            </a:xfrm>
          </p:grpSpPr>
          <p:sp>
            <p:nvSpPr>
              <p:cNvPr id="276" name="Rectangle 75"/>
              <p:cNvSpPr/>
              <p:nvPr/>
            </p:nvSpPr>
            <p:spPr>
              <a:xfrm>
                <a:off x="685800" y="51264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77" name="TextShape 76"/>
              <p:cNvSpPr txBox="1"/>
              <p:nvPr/>
            </p:nvSpPr>
            <p:spPr>
              <a:xfrm>
                <a:off x="10641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78" name="Group 77"/>
            <p:cNvGrpSpPr/>
            <p:nvPr/>
          </p:nvGrpSpPr>
          <p:grpSpPr>
            <a:xfrm>
              <a:off x="2514600" y="5126400"/>
              <a:ext cx="457200" cy="457200"/>
              <a:chOff x="2514600" y="5126400"/>
              <a:chExt cx="457200" cy="457200"/>
            </a:xfrm>
          </p:grpSpPr>
          <p:sp>
            <p:nvSpPr>
              <p:cNvPr id="279" name="Rectangle 78"/>
              <p:cNvSpPr/>
              <p:nvPr/>
            </p:nvSpPr>
            <p:spPr>
              <a:xfrm>
                <a:off x="2514600" y="51264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80" name="TextShape 79"/>
              <p:cNvSpPr txBox="1"/>
              <p:nvPr/>
            </p:nvSpPr>
            <p:spPr>
              <a:xfrm>
                <a:off x="25254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81" name="Group 80"/>
            <p:cNvGrpSpPr/>
            <p:nvPr/>
          </p:nvGrpSpPr>
          <p:grpSpPr>
            <a:xfrm>
              <a:off x="2057400" y="5126400"/>
              <a:ext cx="457200" cy="457200"/>
              <a:chOff x="2057400" y="5126400"/>
              <a:chExt cx="457200" cy="457200"/>
            </a:xfrm>
          </p:grpSpPr>
          <p:sp>
            <p:nvSpPr>
              <p:cNvPr id="282" name="Rectangle 81"/>
              <p:cNvSpPr/>
              <p:nvPr/>
            </p:nvSpPr>
            <p:spPr>
              <a:xfrm>
                <a:off x="2057400" y="512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83" name="TextShape 82"/>
              <p:cNvSpPr txBox="1"/>
              <p:nvPr/>
            </p:nvSpPr>
            <p:spPr>
              <a:xfrm>
                <a:off x="24357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84" name="TextShape 83"/>
              <p:cNvSpPr txBox="1"/>
              <p:nvPr/>
            </p:nvSpPr>
            <p:spPr>
              <a:xfrm>
                <a:off x="20682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85" name="Group 84"/>
            <p:cNvGrpSpPr/>
            <p:nvPr/>
          </p:nvGrpSpPr>
          <p:grpSpPr>
            <a:xfrm>
              <a:off x="1600200" y="5126400"/>
              <a:ext cx="457200" cy="457200"/>
              <a:chOff x="1600200" y="5126400"/>
              <a:chExt cx="457200" cy="457200"/>
            </a:xfrm>
          </p:grpSpPr>
          <p:sp>
            <p:nvSpPr>
              <p:cNvPr id="286" name="Rectangle 85"/>
              <p:cNvSpPr/>
              <p:nvPr/>
            </p:nvSpPr>
            <p:spPr>
              <a:xfrm>
                <a:off x="1600200" y="512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87" name="TextShape 86"/>
              <p:cNvSpPr txBox="1"/>
              <p:nvPr/>
            </p:nvSpPr>
            <p:spPr>
              <a:xfrm>
                <a:off x="19785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88" name="TextShape 87"/>
              <p:cNvSpPr txBox="1"/>
              <p:nvPr/>
            </p:nvSpPr>
            <p:spPr>
              <a:xfrm>
                <a:off x="16110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89" name="Group 88"/>
            <p:cNvGrpSpPr/>
            <p:nvPr/>
          </p:nvGrpSpPr>
          <p:grpSpPr>
            <a:xfrm>
              <a:off x="1143000" y="5126400"/>
              <a:ext cx="457200" cy="457200"/>
              <a:chOff x="1143000" y="5126400"/>
              <a:chExt cx="457200" cy="457200"/>
            </a:xfrm>
          </p:grpSpPr>
          <p:sp>
            <p:nvSpPr>
              <p:cNvPr id="290" name="Rectangle 89"/>
              <p:cNvSpPr/>
              <p:nvPr/>
            </p:nvSpPr>
            <p:spPr>
              <a:xfrm>
                <a:off x="1143000" y="512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291" name="TextShape 90"/>
              <p:cNvSpPr txBox="1"/>
              <p:nvPr/>
            </p:nvSpPr>
            <p:spPr>
              <a:xfrm>
                <a:off x="152136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292" name="TextShape 91"/>
              <p:cNvSpPr txBox="1"/>
              <p:nvPr/>
            </p:nvSpPr>
            <p:spPr>
              <a:xfrm>
                <a:off x="1153800" y="530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293" name="Group 92"/>
          <p:cNvGrpSpPr/>
          <p:nvPr/>
        </p:nvGrpSpPr>
        <p:grpSpPr>
          <a:xfrm>
            <a:off x="2145666" y="3821050"/>
            <a:ext cx="7050980" cy="414764"/>
            <a:chOff x="685800" y="4212000"/>
            <a:chExt cx="7772400" cy="457200"/>
          </a:xfrm>
        </p:grpSpPr>
        <p:grpSp>
          <p:nvGrpSpPr>
            <p:cNvPr id="294" name="Group 93"/>
            <p:cNvGrpSpPr/>
            <p:nvPr/>
          </p:nvGrpSpPr>
          <p:grpSpPr>
            <a:xfrm>
              <a:off x="685800" y="4212000"/>
              <a:ext cx="457200" cy="457200"/>
              <a:chOff x="685800" y="4212000"/>
              <a:chExt cx="457200" cy="457200"/>
            </a:xfrm>
          </p:grpSpPr>
          <p:sp>
            <p:nvSpPr>
              <p:cNvPr id="295" name="Rectangle 94"/>
              <p:cNvSpPr/>
              <p:nvPr/>
            </p:nvSpPr>
            <p:spPr>
              <a:xfrm>
                <a:off x="685800" y="42120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296" name="TextShape 95"/>
              <p:cNvSpPr txBox="1"/>
              <p:nvPr/>
            </p:nvSpPr>
            <p:spPr>
              <a:xfrm>
                <a:off x="1064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297" name="Group 96"/>
            <p:cNvGrpSpPr/>
            <p:nvPr/>
          </p:nvGrpSpPr>
          <p:grpSpPr>
            <a:xfrm>
              <a:off x="8001000" y="4212000"/>
              <a:ext cx="457200" cy="457200"/>
              <a:chOff x="8001000" y="4212000"/>
              <a:chExt cx="457200" cy="457200"/>
            </a:xfrm>
          </p:grpSpPr>
          <p:sp>
            <p:nvSpPr>
              <p:cNvPr id="298" name="Rectangle 97"/>
              <p:cNvSpPr/>
              <p:nvPr/>
            </p:nvSpPr>
            <p:spPr>
              <a:xfrm>
                <a:off x="8001000" y="4212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299" name="TextShape 98"/>
              <p:cNvSpPr txBox="1"/>
              <p:nvPr/>
            </p:nvSpPr>
            <p:spPr>
              <a:xfrm>
                <a:off x="8011800" y="4387680"/>
                <a:ext cx="78840" cy="1994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00" name="Group 99"/>
            <p:cNvGrpSpPr/>
            <p:nvPr/>
          </p:nvGrpSpPr>
          <p:grpSpPr>
            <a:xfrm>
              <a:off x="5257800" y="4212000"/>
              <a:ext cx="457200" cy="457200"/>
              <a:chOff x="5257800" y="4212000"/>
              <a:chExt cx="457200" cy="457200"/>
            </a:xfrm>
          </p:grpSpPr>
          <p:sp>
            <p:nvSpPr>
              <p:cNvPr id="301" name="Rectangle 100"/>
              <p:cNvSpPr/>
              <p:nvPr/>
            </p:nvSpPr>
            <p:spPr>
              <a:xfrm>
                <a:off x="52578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02" name="TextShape 101"/>
              <p:cNvSpPr txBox="1"/>
              <p:nvPr/>
            </p:nvSpPr>
            <p:spPr>
              <a:xfrm>
                <a:off x="5636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03" name="TextShape 102"/>
              <p:cNvSpPr txBox="1"/>
              <p:nvPr/>
            </p:nvSpPr>
            <p:spPr>
              <a:xfrm>
                <a:off x="52686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04" name="Group 103"/>
            <p:cNvGrpSpPr/>
            <p:nvPr/>
          </p:nvGrpSpPr>
          <p:grpSpPr>
            <a:xfrm>
              <a:off x="4800600" y="4212000"/>
              <a:ext cx="457200" cy="457200"/>
              <a:chOff x="4800600" y="4212000"/>
              <a:chExt cx="457200" cy="457200"/>
            </a:xfrm>
          </p:grpSpPr>
          <p:sp>
            <p:nvSpPr>
              <p:cNvPr id="305" name="Rectangle 104"/>
              <p:cNvSpPr/>
              <p:nvPr/>
            </p:nvSpPr>
            <p:spPr>
              <a:xfrm>
                <a:off x="48006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06" name="TextShape 105"/>
              <p:cNvSpPr txBox="1"/>
              <p:nvPr/>
            </p:nvSpPr>
            <p:spPr>
              <a:xfrm>
                <a:off x="51789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07" name="TextShape 106"/>
              <p:cNvSpPr txBox="1"/>
              <p:nvPr/>
            </p:nvSpPr>
            <p:spPr>
              <a:xfrm>
                <a:off x="48114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08" name="Group 107"/>
            <p:cNvGrpSpPr/>
            <p:nvPr/>
          </p:nvGrpSpPr>
          <p:grpSpPr>
            <a:xfrm>
              <a:off x="4343400" y="4212000"/>
              <a:ext cx="457200" cy="457200"/>
              <a:chOff x="4343400" y="4212000"/>
              <a:chExt cx="457200" cy="457200"/>
            </a:xfrm>
          </p:grpSpPr>
          <p:sp>
            <p:nvSpPr>
              <p:cNvPr id="309" name="Rectangle 108"/>
              <p:cNvSpPr/>
              <p:nvPr/>
            </p:nvSpPr>
            <p:spPr>
              <a:xfrm>
                <a:off x="43434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10" name="TextShape 109"/>
              <p:cNvSpPr txBox="1"/>
              <p:nvPr/>
            </p:nvSpPr>
            <p:spPr>
              <a:xfrm>
                <a:off x="47217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11" name="TextShape 110"/>
              <p:cNvSpPr txBox="1"/>
              <p:nvPr/>
            </p:nvSpPr>
            <p:spPr>
              <a:xfrm>
                <a:off x="43542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12" name="Group 111"/>
            <p:cNvGrpSpPr/>
            <p:nvPr/>
          </p:nvGrpSpPr>
          <p:grpSpPr>
            <a:xfrm>
              <a:off x="3886200" y="4212000"/>
              <a:ext cx="457200" cy="457200"/>
              <a:chOff x="3886200" y="4212000"/>
              <a:chExt cx="457200" cy="457200"/>
            </a:xfrm>
          </p:grpSpPr>
          <p:sp>
            <p:nvSpPr>
              <p:cNvPr id="313" name="Rectangle 112"/>
              <p:cNvSpPr/>
              <p:nvPr/>
            </p:nvSpPr>
            <p:spPr>
              <a:xfrm>
                <a:off x="38862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14" name="TextShape 113"/>
              <p:cNvSpPr txBox="1"/>
              <p:nvPr/>
            </p:nvSpPr>
            <p:spPr>
              <a:xfrm>
                <a:off x="42645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15" name="TextShape 114"/>
              <p:cNvSpPr txBox="1"/>
              <p:nvPr/>
            </p:nvSpPr>
            <p:spPr>
              <a:xfrm>
                <a:off x="38970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16" name="Group 115"/>
            <p:cNvGrpSpPr/>
            <p:nvPr/>
          </p:nvGrpSpPr>
          <p:grpSpPr>
            <a:xfrm>
              <a:off x="3429000" y="4212000"/>
              <a:ext cx="457200" cy="457200"/>
              <a:chOff x="3429000" y="4212000"/>
              <a:chExt cx="457200" cy="457200"/>
            </a:xfrm>
          </p:grpSpPr>
          <p:sp>
            <p:nvSpPr>
              <p:cNvPr id="317" name="Rectangle 116"/>
              <p:cNvSpPr/>
              <p:nvPr/>
            </p:nvSpPr>
            <p:spPr>
              <a:xfrm>
                <a:off x="34290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18" name="TextShape 117"/>
              <p:cNvSpPr txBox="1"/>
              <p:nvPr/>
            </p:nvSpPr>
            <p:spPr>
              <a:xfrm>
                <a:off x="38073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19" name="TextShape 118"/>
              <p:cNvSpPr txBox="1"/>
              <p:nvPr/>
            </p:nvSpPr>
            <p:spPr>
              <a:xfrm>
                <a:off x="34398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20" name="Group 119"/>
            <p:cNvGrpSpPr/>
            <p:nvPr/>
          </p:nvGrpSpPr>
          <p:grpSpPr>
            <a:xfrm>
              <a:off x="2971800" y="4212000"/>
              <a:ext cx="457200" cy="457200"/>
              <a:chOff x="2971800" y="4212000"/>
              <a:chExt cx="457200" cy="457200"/>
            </a:xfrm>
          </p:grpSpPr>
          <p:sp>
            <p:nvSpPr>
              <p:cNvPr id="321" name="Rectangle 120"/>
              <p:cNvSpPr/>
              <p:nvPr/>
            </p:nvSpPr>
            <p:spPr>
              <a:xfrm>
                <a:off x="29718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22" name="TextShape 121"/>
              <p:cNvSpPr txBox="1"/>
              <p:nvPr/>
            </p:nvSpPr>
            <p:spPr>
              <a:xfrm>
                <a:off x="3350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23" name="TextShape 122"/>
              <p:cNvSpPr txBox="1"/>
              <p:nvPr/>
            </p:nvSpPr>
            <p:spPr>
              <a:xfrm>
                <a:off x="29826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24" name="Group 123"/>
            <p:cNvGrpSpPr/>
            <p:nvPr/>
          </p:nvGrpSpPr>
          <p:grpSpPr>
            <a:xfrm>
              <a:off x="2514600" y="4212000"/>
              <a:ext cx="457200" cy="457200"/>
              <a:chOff x="2514600" y="4212000"/>
              <a:chExt cx="457200" cy="457200"/>
            </a:xfrm>
          </p:grpSpPr>
          <p:sp>
            <p:nvSpPr>
              <p:cNvPr id="325" name="Rectangle 124"/>
              <p:cNvSpPr/>
              <p:nvPr/>
            </p:nvSpPr>
            <p:spPr>
              <a:xfrm>
                <a:off x="25146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26" name="TextShape 125"/>
              <p:cNvSpPr txBox="1"/>
              <p:nvPr/>
            </p:nvSpPr>
            <p:spPr>
              <a:xfrm>
                <a:off x="28929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27" name="TextShape 126"/>
              <p:cNvSpPr txBox="1"/>
              <p:nvPr/>
            </p:nvSpPr>
            <p:spPr>
              <a:xfrm>
                <a:off x="25254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28" name="Group 127"/>
            <p:cNvGrpSpPr/>
            <p:nvPr/>
          </p:nvGrpSpPr>
          <p:grpSpPr>
            <a:xfrm>
              <a:off x="2057400" y="4212000"/>
              <a:ext cx="457200" cy="457200"/>
              <a:chOff x="2057400" y="4212000"/>
              <a:chExt cx="457200" cy="457200"/>
            </a:xfrm>
          </p:grpSpPr>
          <p:sp>
            <p:nvSpPr>
              <p:cNvPr id="329" name="Rectangle 128"/>
              <p:cNvSpPr/>
              <p:nvPr/>
            </p:nvSpPr>
            <p:spPr>
              <a:xfrm>
                <a:off x="20574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30" name="TextShape 129"/>
              <p:cNvSpPr txBox="1"/>
              <p:nvPr/>
            </p:nvSpPr>
            <p:spPr>
              <a:xfrm>
                <a:off x="24357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31" name="TextShape 130"/>
              <p:cNvSpPr txBox="1"/>
              <p:nvPr/>
            </p:nvSpPr>
            <p:spPr>
              <a:xfrm>
                <a:off x="20682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32" name="Group 131"/>
            <p:cNvGrpSpPr/>
            <p:nvPr/>
          </p:nvGrpSpPr>
          <p:grpSpPr>
            <a:xfrm>
              <a:off x="1600200" y="4212000"/>
              <a:ext cx="457200" cy="457200"/>
              <a:chOff x="1600200" y="4212000"/>
              <a:chExt cx="457200" cy="457200"/>
            </a:xfrm>
          </p:grpSpPr>
          <p:sp>
            <p:nvSpPr>
              <p:cNvPr id="333" name="Rectangle 132"/>
              <p:cNvSpPr/>
              <p:nvPr/>
            </p:nvSpPr>
            <p:spPr>
              <a:xfrm>
                <a:off x="16002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34" name="TextShape 133"/>
              <p:cNvSpPr txBox="1"/>
              <p:nvPr/>
            </p:nvSpPr>
            <p:spPr>
              <a:xfrm>
                <a:off x="19785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35" name="TextShape 134"/>
              <p:cNvSpPr txBox="1"/>
              <p:nvPr/>
            </p:nvSpPr>
            <p:spPr>
              <a:xfrm>
                <a:off x="16110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36" name="Group 135"/>
            <p:cNvGrpSpPr/>
            <p:nvPr/>
          </p:nvGrpSpPr>
          <p:grpSpPr>
            <a:xfrm>
              <a:off x="1143000" y="4212000"/>
              <a:ext cx="457200" cy="457200"/>
              <a:chOff x="1143000" y="4212000"/>
              <a:chExt cx="457200" cy="457200"/>
            </a:xfrm>
          </p:grpSpPr>
          <p:sp>
            <p:nvSpPr>
              <p:cNvPr id="337" name="Rectangle 136"/>
              <p:cNvSpPr/>
              <p:nvPr/>
            </p:nvSpPr>
            <p:spPr>
              <a:xfrm>
                <a:off x="11430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38" name="TextShape 137"/>
              <p:cNvSpPr txBox="1"/>
              <p:nvPr/>
            </p:nvSpPr>
            <p:spPr>
              <a:xfrm>
                <a:off x="15213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39" name="TextShape 138"/>
              <p:cNvSpPr txBox="1"/>
              <p:nvPr/>
            </p:nvSpPr>
            <p:spPr>
              <a:xfrm>
                <a:off x="11538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40" name="Group 139"/>
            <p:cNvGrpSpPr/>
            <p:nvPr/>
          </p:nvGrpSpPr>
          <p:grpSpPr>
            <a:xfrm>
              <a:off x="7543800" y="4212000"/>
              <a:ext cx="457200" cy="457200"/>
              <a:chOff x="7543800" y="4212000"/>
              <a:chExt cx="457200" cy="457200"/>
            </a:xfrm>
          </p:grpSpPr>
          <p:sp>
            <p:nvSpPr>
              <p:cNvPr id="341" name="Rectangle 140"/>
              <p:cNvSpPr/>
              <p:nvPr/>
            </p:nvSpPr>
            <p:spPr>
              <a:xfrm>
                <a:off x="75438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42" name="TextShape 141"/>
              <p:cNvSpPr txBox="1"/>
              <p:nvPr/>
            </p:nvSpPr>
            <p:spPr>
              <a:xfrm>
                <a:off x="79221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43" name="TextShape 142"/>
              <p:cNvSpPr txBox="1"/>
              <p:nvPr/>
            </p:nvSpPr>
            <p:spPr>
              <a:xfrm>
                <a:off x="75546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44" name="Group 143"/>
            <p:cNvGrpSpPr/>
            <p:nvPr/>
          </p:nvGrpSpPr>
          <p:grpSpPr>
            <a:xfrm>
              <a:off x="7086600" y="4212000"/>
              <a:ext cx="457200" cy="457200"/>
              <a:chOff x="7086600" y="4212000"/>
              <a:chExt cx="457200" cy="457200"/>
            </a:xfrm>
          </p:grpSpPr>
          <p:sp>
            <p:nvSpPr>
              <p:cNvPr id="345" name="Rectangle 144"/>
              <p:cNvSpPr/>
              <p:nvPr/>
            </p:nvSpPr>
            <p:spPr>
              <a:xfrm>
                <a:off x="70866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46" name="TextShape 145"/>
              <p:cNvSpPr txBox="1"/>
              <p:nvPr/>
            </p:nvSpPr>
            <p:spPr>
              <a:xfrm>
                <a:off x="74649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47" name="TextShape 146"/>
              <p:cNvSpPr txBox="1"/>
              <p:nvPr/>
            </p:nvSpPr>
            <p:spPr>
              <a:xfrm>
                <a:off x="70974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48" name="Group 147"/>
            <p:cNvGrpSpPr/>
            <p:nvPr/>
          </p:nvGrpSpPr>
          <p:grpSpPr>
            <a:xfrm>
              <a:off x="6629400" y="4212000"/>
              <a:ext cx="457200" cy="457200"/>
              <a:chOff x="6629400" y="4212000"/>
              <a:chExt cx="457200" cy="457200"/>
            </a:xfrm>
          </p:grpSpPr>
          <p:sp>
            <p:nvSpPr>
              <p:cNvPr id="349" name="Rectangle 148"/>
              <p:cNvSpPr/>
              <p:nvPr/>
            </p:nvSpPr>
            <p:spPr>
              <a:xfrm>
                <a:off x="66294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50" name="TextShape 149"/>
              <p:cNvSpPr txBox="1"/>
              <p:nvPr/>
            </p:nvSpPr>
            <p:spPr>
              <a:xfrm>
                <a:off x="70077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51" name="TextShape 150"/>
              <p:cNvSpPr txBox="1"/>
              <p:nvPr/>
            </p:nvSpPr>
            <p:spPr>
              <a:xfrm>
                <a:off x="66402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52" name="Group 151"/>
            <p:cNvGrpSpPr/>
            <p:nvPr/>
          </p:nvGrpSpPr>
          <p:grpSpPr>
            <a:xfrm>
              <a:off x="6172200" y="4212000"/>
              <a:ext cx="457200" cy="457200"/>
              <a:chOff x="6172200" y="4212000"/>
              <a:chExt cx="457200" cy="457200"/>
            </a:xfrm>
          </p:grpSpPr>
          <p:sp>
            <p:nvSpPr>
              <p:cNvPr id="353" name="Rectangle 152"/>
              <p:cNvSpPr/>
              <p:nvPr/>
            </p:nvSpPr>
            <p:spPr>
              <a:xfrm>
                <a:off x="61722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54" name="TextShape 153"/>
              <p:cNvSpPr txBox="1"/>
              <p:nvPr/>
            </p:nvSpPr>
            <p:spPr>
              <a:xfrm>
                <a:off x="65505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55" name="TextShape 154"/>
              <p:cNvSpPr txBox="1"/>
              <p:nvPr/>
            </p:nvSpPr>
            <p:spPr>
              <a:xfrm>
                <a:off x="61830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56" name="Group 155"/>
            <p:cNvGrpSpPr/>
            <p:nvPr/>
          </p:nvGrpSpPr>
          <p:grpSpPr>
            <a:xfrm>
              <a:off x="5715000" y="4212000"/>
              <a:ext cx="457200" cy="457200"/>
              <a:chOff x="5715000" y="4212000"/>
              <a:chExt cx="457200" cy="457200"/>
            </a:xfrm>
          </p:grpSpPr>
          <p:sp>
            <p:nvSpPr>
              <p:cNvPr id="357" name="Rectangle 156"/>
              <p:cNvSpPr/>
              <p:nvPr/>
            </p:nvSpPr>
            <p:spPr>
              <a:xfrm>
                <a:off x="5715000" y="421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58" name="TextShape 157"/>
              <p:cNvSpPr txBox="1"/>
              <p:nvPr/>
            </p:nvSpPr>
            <p:spPr>
              <a:xfrm>
                <a:off x="609336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59" name="TextShape 158"/>
              <p:cNvSpPr txBox="1"/>
              <p:nvPr/>
            </p:nvSpPr>
            <p:spPr>
              <a:xfrm>
                <a:off x="5725800" y="438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360" name="Group 159"/>
          <p:cNvGrpSpPr/>
          <p:nvPr/>
        </p:nvGrpSpPr>
        <p:grpSpPr>
          <a:xfrm>
            <a:off x="2145666" y="5480104"/>
            <a:ext cx="10369088" cy="414764"/>
            <a:chOff x="685800" y="6040800"/>
            <a:chExt cx="11429998" cy="457200"/>
          </a:xfrm>
        </p:grpSpPr>
        <p:grpSp>
          <p:nvGrpSpPr>
            <p:cNvPr id="361" name="Group 160"/>
            <p:cNvGrpSpPr/>
            <p:nvPr/>
          </p:nvGrpSpPr>
          <p:grpSpPr>
            <a:xfrm>
              <a:off x="685800" y="6040800"/>
              <a:ext cx="457200" cy="457200"/>
              <a:chOff x="685800" y="6040800"/>
              <a:chExt cx="457200" cy="457200"/>
            </a:xfrm>
          </p:grpSpPr>
          <p:sp>
            <p:nvSpPr>
              <p:cNvPr id="362" name="Rectangle 161"/>
              <p:cNvSpPr/>
              <p:nvPr/>
            </p:nvSpPr>
            <p:spPr>
              <a:xfrm>
                <a:off x="685800" y="60408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363" name="TextShape 162"/>
              <p:cNvSpPr txBox="1"/>
              <p:nvPr/>
            </p:nvSpPr>
            <p:spPr>
              <a:xfrm>
                <a:off x="1064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64" name="Group 163"/>
            <p:cNvGrpSpPr/>
            <p:nvPr/>
          </p:nvGrpSpPr>
          <p:grpSpPr>
            <a:xfrm>
              <a:off x="5257800" y="6040800"/>
              <a:ext cx="457200" cy="457200"/>
              <a:chOff x="5257800" y="6040800"/>
              <a:chExt cx="457200" cy="457200"/>
            </a:xfrm>
          </p:grpSpPr>
          <p:sp>
            <p:nvSpPr>
              <p:cNvPr id="365" name="Rectangle 164"/>
              <p:cNvSpPr/>
              <p:nvPr/>
            </p:nvSpPr>
            <p:spPr>
              <a:xfrm>
                <a:off x="5257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66" name="TextShape 165"/>
              <p:cNvSpPr txBox="1"/>
              <p:nvPr/>
            </p:nvSpPr>
            <p:spPr>
              <a:xfrm>
                <a:off x="5636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67" name="TextShape 166"/>
              <p:cNvSpPr txBox="1"/>
              <p:nvPr/>
            </p:nvSpPr>
            <p:spPr>
              <a:xfrm>
                <a:off x="5268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68" name="Group 167"/>
            <p:cNvGrpSpPr/>
            <p:nvPr/>
          </p:nvGrpSpPr>
          <p:grpSpPr>
            <a:xfrm>
              <a:off x="4800600" y="6040800"/>
              <a:ext cx="457200" cy="457200"/>
              <a:chOff x="4800600" y="6040800"/>
              <a:chExt cx="457200" cy="457200"/>
            </a:xfrm>
          </p:grpSpPr>
          <p:sp>
            <p:nvSpPr>
              <p:cNvPr id="369" name="Rectangle 168"/>
              <p:cNvSpPr/>
              <p:nvPr/>
            </p:nvSpPr>
            <p:spPr>
              <a:xfrm>
                <a:off x="4800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70" name="TextShape 169"/>
              <p:cNvSpPr txBox="1"/>
              <p:nvPr/>
            </p:nvSpPr>
            <p:spPr>
              <a:xfrm>
                <a:off x="5178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71" name="TextShape 170"/>
              <p:cNvSpPr txBox="1"/>
              <p:nvPr/>
            </p:nvSpPr>
            <p:spPr>
              <a:xfrm>
                <a:off x="4811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72" name="Group 171"/>
            <p:cNvGrpSpPr/>
            <p:nvPr/>
          </p:nvGrpSpPr>
          <p:grpSpPr>
            <a:xfrm>
              <a:off x="4343400" y="6040800"/>
              <a:ext cx="457200" cy="457200"/>
              <a:chOff x="4343400" y="6040800"/>
              <a:chExt cx="457200" cy="457200"/>
            </a:xfrm>
          </p:grpSpPr>
          <p:sp>
            <p:nvSpPr>
              <p:cNvPr id="373" name="Rectangle 172"/>
              <p:cNvSpPr/>
              <p:nvPr/>
            </p:nvSpPr>
            <p:spPr>
              <a:xfrm>
                <a:off x="4343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74" name="TextShape 173"/>
              <p:cNvSpPr txBox="1"/>
              <p:nvPr/>
            </p:nvSpPr>
            <p:spPr>
              <a:xfrm>
                <a:off x="4721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75" name="TextShape 174"/>
              <p:cNvSpPr txBox="1"/>
              <p:nvPr/>
            </p:nvSpPr>
            <p:spPr>
              <a:xfrm>
                <a:off x="4354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76" name="Group 175"/>
            <p:cNvGrpSpPr/>
            <p:nvPr/>
          </p:nvGrpSpPr>
          <p:grpSpPr>
            <a:xfrm>
              <a:off x="3886200" y="6040800"/>
              <a:ext cx="457200" cy="457200"/>
              <a:chOff x="3886200" y="6040800"/>
              <a:chExt cx="457200" cy="457200"/>
            </a:xfrm>
          </p:grpSpPr>
          <p:sp>
            <p:nvSpPr>
              <p:cNvPr id="377" name="Rectangle 176"/>
              <p:cNvSpPr/>
              <p:nvPr/>
            </p:nvSpPr>
            <p:spPr>
              <a:xfrm>
                <a:off x="3886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78" name="TextShape 177"/>
              <p:cNvSpPr txBox="1"/>
              <p:nvPr/>
            </p:nvSpPr>
            <p:spPr>
              <a:xfrm>
                <a:off x="4264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79" name="TextShape 178"/>
              <p:cNvSpPr txBox="1"/>
              <p:nvPr/>
            </p:nvSpPr>
            <p:spPr>
              <a:xfrm>
                <a:off x="3897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80" name="Group 179"/>
            <p:cNvGrpSpPr/>
            <p:nvPr/>
          </p:nvGrpSpPr>
          <p:grpSpPr>
            <a:xfrm>
              <a:off x="3429000" y="6040800"/>
              <a:ext cx="457200" cy="457200"/>
              <a:chOff x="3429000" y="6040800"/>
              <a:chExt cx="457200" cy="457200"/>
            </a:xfrm>
          </p:grpSpPr>
          <p:sp>
            <p:nvSpPr>
              <p:cNvPr id="381" name="Rectangle 180"/>
              <p:cNvSpPr/>
              <p:nvPr/>
            </p:nvSpPr>
            <p:spPr>
              <a:xfrm>
                <a:off x="3429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82" name="TextShape 181"/>
              <p:cNvSpPr txBox="1"/>
              <p:nvPr/>
            </p:nvSpPr>
            <p:spPr>
              <a:xfrm>
                <a:off x="3807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83" name="TextShape 182"/>
              <p:cNvSpPr txBox="1"/>
              <p:nvPr/>
            </p:nvSpPr>
            <p:spPr>
              <a:xfrm>
                <a:off x="3439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84" name="Group 183"/>
            <p:cNvGrpSpPr/>
            <p:nvPr/>
          </p:nvGrpSpPr>
          <p:grpSpPr>
            <a:xfrm>
              <a:off x="2971800" y="6040800"/>
              <a:ext cx="457200" cy="457200"/>
              <a:chOff x="2971800" y="6040800"/>
              <a:chExt cx="457200" cy="457200"/>
            </a:xfrm>
          </p:grpSpPr>
          <p:sp>
            <p:nvSpPr>
              <p:cNvPr id="385" name="Rectangle 184"/>
              <p:cNvSpPr/>
              <p:nvPr/>
            </p:nvSpPr>
            <p:spPr>
              <a:xfrm>
                <a:off x="2971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86" name="TextShape 185"/>
              <p:cNvSpPr txBox="1"/>
              <p:nvPr/>
            </p:nvSpPr>
            <p:spPr>
              <a:xfrm>
                <a:off x="3350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87" name="TextShape 186"/>
              <p:cNvSpPr txBox="1"/>
              <p:nvPr/>
            </p:nvSpPr>
            <p:spPr>
              <a:xfrm>
                <a:off x="2982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88" name="Group 187"/>
            <p:cNvGrpSpPr/>
            <p:nvPr/>
          </p:nvGrpSpPr>
          <p:grpSpPr>
            <a:xfrm>
              <a:off x="2514600" y="6040800"/>
              <a:ext cx="457200" cy="457200"/>
              <a:chOff x="2514600" y="6040800"/>
              <a:chExt cx="457200" cy="457200"/>
            </a:xfrm>
          </p:grpSpPr>
          <p:sp>
            <p:nvSpPr>
              <p:cNvPr id="389" name="Rectangle 188"/>
              <p:cNvSpPr/>
              <p:nvPr/>
            </p:nvSpPr>
            <p:spPr>
              <a:xfrm>
                <a:off x="2514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90" name="TextShape 189"/>
              <p:cNvSpPr txBox="1"/>
              <p:nvPr/>
            </p:nvSpPr>
            <p:spPr>
              <a:xfrm>
                <a:off x="2892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91" name="TextShape 190"/>
              <p:cNvSpPr txBox="1"/>
              <p:nvPr/>
            </p:nvSpPr>
            <p:spPr>
              <a:xfrm>
                <a:off x="2525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92" name="Group 191"/>
            <p:cNvGrpSpPr/>
            <p:nvPr/>
          </p:nvGrpSpPr>
          <p:grpSpPr>
            <a:xfrm>
              <a:off x="2057400" y="6040800"/>
              <a:ext cx="457200" cy="457200"/>
              <a:chOff x="2057400" y="6040800"/>
              <a:chExt cx="457200" cy="457200"/>
            </a:xfrm>
          </p:grpSpPr>
          <p:sp>
            <p:nvSpPr>
              <p:cNvPr id="393" name="Rectangle 192"/>
              <p:cNvSpPr/>
              <p:nvPr/>
            </p:nvSpPr>
            <p:spPr>
              <a:xfrm>
                <a:off x="2057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94" name="TextShape 193"/>
              <p:cNvSpPr txBox="1"/>
              <p:nvPr/>
            </p:nvSpPr>
            <p:spPr>
              <a:xfrm>
                <a:off x="2435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95" name="TextShape 194"/>
              <p:cNvSpPr txBox="1"/>
              <p:nvPr/>
            </p:nvSpPr>
            <p:spPr>
              <a:xfrm>
                <a:off x="2068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396" name="Group 195"/>
            <p:cNvGrpSpPr/>
            <p:nvPr/>
          </p:nvGrpSpPr>
          <p:grpSpPr>
            <a:xfrm>
              <a:off x="1600200" y="6040800"/>
              <a:ext cx="457200" cy="457200"/>
              <a:chOff x="1600200" y="6040800"/>
              <a:chExt cx="457200" cy="457200"/>
            </a:xfrm>
          </p:grpSpPr>
          <p:sp>
            <p:nvSpPr>
              <p:cNvPr id="397" name="Rectangle 196"/>
              <p:cNvSpPr/>
              <p:nvPr/>
            </p:nvSpPr>
            <p:spPr>
              <a:xfrm>
                <a:off x="1600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398" name="TextShape 197"/>
              <p:cNvSpPr txBox="1"/>
              <p:nvPr/>
            </p:nvSpPr>
            <p:spPr>
              <a:xfrm>
                <a:off x="1978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399" name="TextShape 198"/>
              <p:cNvSpPr txBox="1"/>
              <p:nvPr/>
            </p:nvSpPr>
            <p:spPr>
              <a:xfrm>
                <a:off x="1611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00" name="Group 199"/>
            <p:cNvGrpSpPr/>
            <p:nvPr/>
          </p:nvGrpSpPr>
          <p:grpSpPr>
            <a:xfrm>
              <a:off x="1143000" y="6040800"/>
              <a:ext cx="457200" cy="457200"/>
              <a:chOff x="1143000" y="6040800"/>
              <a:chExt cx="457200" cy="457200"/>
            </a:xfrm>
          </p:grpSpPr>
          <p:sp>
            <p:nvSpPr>
              <p:cNvPr id="401" name="Rectangle 200"/>
              <p:cNvSpPr/>
              <p:nvPr/>
            </p:nvSpPr>
            <p:spPr>
              <a:xfrm>
                <a:off x="1143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02" name="TextShape 201"/>
              <p:cNvSpPr txBox="1"/>
              <p:nvPr/>
            </p:nvSpPr>
            <p:spPr>
              <a:xfrm>
                <a:off x="1521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03" name="TextShape 202"/>
              <p:cNvSpPr txBox="1"/>
              <p:nvPr/>
            </p:nvSpPr>
            <p:spPr>
              <a:xfrm>
                <a:off x="1153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04" name="Group 203"/>
            <p:cNvGrpSpPr/>
            <p:nvPr/>
          </p:nvGrpSpPr>
          <p:grpSpPr>
            <a:xfrm>
              <a:off x="8458200" y="6040800"/>
              <a:ext cx="2285998" cy="457200"/>
              <a:chOff x="8458200" y="6040800"/>
              <a:chExt cx="2285998" cy="457200"/>
            </a:xfrm>
          </p:grpSpPr>
          <p:sp>
            <p:nvSpPr>
              <p:cNvPr id="405" name="Rectangle 204"/>
              <p:cNvSpPr/>
              <p:nvPr/>
            </p:nvSpPr>
            <p:spPr>
              <a:xfrm>
                <a:off x="8458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06" name="TextShape 205"/>
              <p:cNvSpPr txBox="1"/>
              <p:nvPr/>
            </p:nvSpPr>
            <p:spPr>
              <a:xfrm>
                <a:off x="8836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07" name="TextShape 206"/>
              <p:cNvSpPr txBox="1"/>
              <p:nvPr/>
            </p:nvSpPr>
            <p:spPr>
              <a:xfrm>
                <a:off x="8469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0" name="Rectangle 204">
                <a:extLst>
                  <a:ext uri="{FF2B5EF4-FFF2-40B4-BE49-F238E27FC236}">
                    <a16:creationId xmlns:a16="http://schemas.microsoft.com/office/drawing/2014/main" id="{DA6230FD-E5CC-4090-8EFB-E1AAC98BA608}"/>
                  </a:ext>
                </a:extLst>
              </p:cNvPr>
              <p:cNvSpPr/>
              <p:nvPr/>
            </p:nvSpPr>
            <p:spPr>
              <a:xfrm>
                <a:off x="102869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408" name="Group 207"/>
            <p:cNvGrpSpPr/>
            <p:nvPr/>
          </p:nvGrpSpPr>
          <p:grpSpPr>
            <a:xfrm>
              <a:off x="8001000" y="6040800"/>
              <a:ext cx="457200" cy="457200"/>
              <a:chOff x="8001000" y="6040800"/>
              <a:chExt cx="457200" cy="457200"/>
            </a:xfrm>
          </p:grpSpPr>
          <p:sp>
            <p:nvSpPr>
              <p:cNvPr id="409" name="Rectangle 208"/>
              <p:cNvSpPr/>
              <p:nvPr/>
            </p:nvSpPr>
            <p:spPr>
              <a:xfrm>
                <a:off x="8001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10" name="TextShape 209"/>
              <p:cNvSpPr txBox="1"/>
              <p:nvPr/>
            </p:nvSpPr>
            <p:spPr>
              <a:xfrm>
                <a:off x="8379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11" name="TextShape 210"/>
              <p:cNvSpPr txBox="1"/>
              <p:nvPr/>
            </p:nvSpPr>
            <p:spPr>
              <a:xfrm>
                <a:off x="8011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12" name="Group 211"/>
            <p:cNvGrpSpPr/>
            <p:nvPr/>
          </p:nvGrpSpPr>
          <p:grpSpPr>
            <a:xfrm>
              <a:off x="7543800" y="6040800"/>
              <a:ext cx="457200" cy="457200"/>
              <a:chOff x="7543800" y="6040800"/>
              <a:chExt cx="457200" cy="457200"/>
            </a:xfrm>
          </p:grpSpPr>
          <p:sp>
            <p:nvSpPr>
              <p:cNvPr id="413" name="Rectangle 212"/>
              <p:cNvSpPr/>
              <p:nvPr/>
            </p:nvSpPr>
            <p:spPr>
              <a:xfrm>
                <a:off x="7543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14" name="TextShape 213"/>
              <p:cNvSpPr txBox="1"/>
              <p:nvPr/>
            </p:nvSpPr>
            <p:spPr>
              <a:xfrm>
                <a:off x="7922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15" name="TextShape 214"/>
              <p:cNvSpPr txBox="1"/>
              <p:nvPr/>
            </p:nvSpPr>
            <p:spPr>
              <a:xfrm>
                <a:off x="7554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16" name="Group 215"/>
            <p:cNvGrpSpPr/>
            <p:nvPr/>
          </p:nvGrpSpPr>
          <p:grpSpPr>
            <a:xfrm>
              <a:off x="7086600" y="6040800"/>
              <a:ext cx="457200" cy="457200"/>
              <a:chOff x="7086600" y="6040800"/>
              <a:chExt cx="457200" cy="457200"/>
            </a:xfrm>
          </p:grpSpPr>
          <p:sp>
            <p:nvSpPr>
              <p:cNvPr id="417" name="Rectangle 216"/>
              <p:cNvSpPr/>
              <p:nvPr/>
            </p:nvSpPr>
            <p:spPr>
              <a:xfrm>
                <a:off x="7086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18" name="TextShape 217"/>
              <p:cNvSpPr txBox="1"/>
              <p:nvPr/>
            </p:nvSpPr>
            <p:spPr>
              <a:xfrm>
                <a:off x="7464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19" name="TextShape 218"/>
              <p:cNvSpPr txBox="1"/>
              <p:nvPr/>
            </p:nvSpPr>
            <p:spPr>
              <a:xfrm>
                <a:off x="7097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20" name="Group 219"/>
            <p:cNvGrpSpPr/>
            <p:nvPr/>
          </p:nvGrpSpPr>
          <p:grpSpPr>
            <a:xfrm>
              <a:off x="6629400" y="6040800"/>
              <a:ext cx="457200" cy="457200"/>
              <a:chOff x="6629400" y="6040800"/>
              <a:chExt cx="457200" cy="457200"/>
            </a:xfrm>
          </p:grpSpPr>
          <p:sp>
            <p:nvSpPr>
              <p:cNvPr id="421" name="Rectangle 220"/>
              <p:cNvSpPr/>
              <p:nvPr/>
            </p:nvSpPr>
            <p:spPr>
              <a:xfrm>
                <a:off x="6629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22" name="TextShape 221"/>
              <p:cNvSpPr txBox="1"/>
              <p:nvPr/>
            </p:nvSpPr>
            <p:spPr>
              <a:xfrm>
                <a:off x="7007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23" name="TextShape 222"/>
              <p:cNvSpPr txBox="1"/>
              <p:nvPr/>
            </p:nvSpPr>
            <p:spPr>
              <a:xfrm>
                <a:off x="6640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24" name="Group 223"/>
            <p:cNvGrpSpPr/>
            <p:nvPr/>
          </p:nvGrpSpPr>
          <p:grpSpPr>
            <a:xfrm>
              <a:off x="6172200" y="6040800"/>
              <a:ext cx="457200" cy="457200"/>
              <a:chOff x="6172200" y="6040800"/>
              <a:chExt cx="457200" cy="457200"/>
            </a:xfrm>
          </p:grpSpPr>
          <p:sp>
            <p:nvSpPr>
              <p:cNvPr id="425" name="Rectangle 224"/>
              <p:cNvSpPr/>
              <p:nvPr/>
            </p:nvSpPr>
            <p:spPr>
              <a:xfrm>
                <a:off x="61722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26" name="TextShape 225"/>
              <p:cNvSpPr txBox="1"/>
              <p:nvPr/>
            </p:nvSpPr>
            <p:spPr>
              <a:xfrm>
                <a:off x="65505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27" name="TextShape 226"/>
              <p:cNvSpPr txBox="1"/>
              <p:nvPr/>
            </p:nvSpPr>
            <p:spPr>
              <a:xfrm>
                <a:off x="61830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28" name="Group 227"/>
            <p:cNvGrpSpPr/>
            <p:nvPr/>
          </p:nvGrpSpPr>
          <p:grpSpPr>
            <a:xfrm>
              <a:off x="5715000" y="6040800"/>
              <a:ext cx="457200" cy="457200"/>
              <a:chOff x="5715000" y="6040800"/>
              <a:chExt cx="457200" cy="457200"/>
            </a:xfrm>
          </p:grpSpPr>
          <p:sp>
            <p:nvSpPr>
              <p:cNvPr id="429" name="Rectangle 228"/>
              <p:cNvSpPr/>
              <p:nvPr/>
            </p:nvSpPr>
            <p:spPr>
              <a:xfrm>
                <a:off x="57150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30" name="TextShape 229"/>
              <p:cNvSpPr txBox="1"/>
              <p:nvPr/>
            </p:nvSpPr>
            <p:spPr>
              <a:xfrm>
                <a:off x="60933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31" name="TextShape 230"/>
              <p:cNvSpPr txBox="1"/>
              <p:nvPr/>
            </p:nvSpPr>
            <p:spPr>
              <a:xfrm>
                <a:off x="57258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432" name="Group 231"/>
            <p:cNvGrpSpPr/>
            <p:nvPr/>
          </p:nvGrpSpPr>
          <p:grpSpPr>
            <a:xfrm>
              <a:off x="8915400" y="6040800"/>
              <a:ext cx="2285998" cy="457200"/>
              <a:chOff x="8915400" y="6040800"/>
              <a:chExt cx="2285998" cy="457200"/>
            </a:xfrm>
          </p:grpSpPr>
          <p:sp>
            <p:nvSpPr>
              <p:cNvPr id="433" name="Rectangle 232"/>
              <p:cNvSpPr/>
              <p:nvPr/>
            </p:nvSpPr>
            <p:spPr>
              <a:xfrm>
                <a:off x="89154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34" name="TextShape 233"/>
              <p:cNvSpPr txBox="1"/>
              <p:nvPr/>
            </p:nvSpPr>
            <p:spPr>
              <a:xfrm>
                <a:off x="92937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35" name="TextShape 234"/>
              <p:cNvSpPr txBox="1"/>
              <p:nvPr/>
            </p:nvSpPr>
            <p:spPr>
              <a:xfrm>
                <a:off x="89262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1" name="Rectangle 232">
                <a:extLst>
                  <a:ext uri="{FF2B5EF4-FFF2-40B4-BE49-F238E27FC236}">
                    <a16:creationId xmlns:a16="http://schemas.microsoft.com/office/drawing/2014/main" id="{8206266A-312A-4A3F-A6CA-713B4F6294CF}"/>
                  </a:ext>
                </a:extLst>
              </p:cNvPr>
              <p:cNvSpPr/>
              <p:nvPr/>
            </p:nvSpPr>
            <p:spPr>
              <a:xfrm>
                <a:off x="107441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436" name="Group 235"/>
            <p:cNvGrpSpPr/>
            <p:nvPr/>
          </p:nvGrpSpPr>
          <p:grpSpPr>
            <a:xfrm>
              <a:off x="9372600" y="6040800"/>
              <a:ext cx="2285998" cy="457200"/>
              <a:chOff x="9372600" y="6040800"/>
              <a:chExt cx="2285998" cy="457200"/>
            </a:xfrm>
          </p:grpSpPr>
          <p:sp>
            <p:nvSpPr>
              <p:cNvPr id="437" name="Rectangle 236"/>
              <p:cNvSpPr/>
              <p:nvPr/>
            </p:nvSpPr>
            <p:spPr>
              <a:xfrm>
                <a:off x="93726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38" name="TextShape 237"/>
              <p:cNvSpPr txBox="1"/>
              <p:nvPr/>
            </p:nvSpPr>
            <p:spPr>
              <a:xfrm>
                <a:off x="97509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39" name="TextShape 238"/>
              <p:cNvSpPr txBox="1"/>
              <p:nvPr/>
            </p:nvSpPr>
            <p:spPr>
              <a:xfrm>
                <a:off x="93834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2" name="Rectangle 236">
                <a:extLst>
                  <a:ext uri="{FF2B5EF4-FFF2-40B4-BE49-F238E27FC236}">
                    <a16:creationId xmlns:a16="http://schemas.microsoft.com/office/drawing/2014/main" id="{FA8A2796-D7C3-4465-BE9D-C553D5CAFA5A}"/>
                  </a:ext>
                </a:extLst>
              </p:cNvPr>
              <p:cNvSpPr/>
              <p:nvPr/>
            </p:nvSpPr>
            <p:spPr>
              <a:xfrm>
                <a:off x="112013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440" name="Group 239"/>
            <p:cNvGrpSpPr/>
            <p:nvPr/>
          </p:nvGrpSpPr>
          <p:grpSpPr>
            <a:xfrm>
              <a:off x="9829800" y="6040800"/>
              <a:ext cx="2285998" cy="457200"/>
              <a:chOff x="9829800" y="6040800"/>
              <a:chExt cx="2285998" cy="457200"/>
            </a:xfrm>
          </p:grpSpPr>
          <p:sp>
            <p:nvSpPr>
              <p:cNvPr id="441" name="Rectangle 240"/>
              <p:cNvSpPr/>
              <p:nvPr/>
            </p:nvSpPr>
            <p:spPr>
              <a:xfrm>
                <a:off x="9829800"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42" name="TextShape 241"/>
              <p:cNvSpPr txBox="1"/>
              <p:nvPr/>
            </p:nvSpPr>
            <p:spPr>
              <a:xfrm>
                <a:off x="1020816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43" name="TextShape 242"/>
              <p:cNvSpPr txBox="1"/>
              <p:nvPr/>
            </p:nvSpPr>
            <p:spPr>
              <a:xfrm>
                <a:off x="9840600" y="621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3" name="Rectangle 240">
                <a:extLst>
                  <a:ext uri="{FF2B5EF4-FFF2-40B4-BE49-F238E27FC236}">
                    <a16:creationId xmlns:a16="http://schemas.microsoft.com/office/drawing/2014/main" id="{24E56C53-8E4B-449B-9962-34795F4BABC2}"/>
                  </a:ext>
                </a:extLst>
              </p:cNvPr>
              <p:cNvSpPr/>
              <p:nvPr/>
            </p:nvSpPr>
            <p:spPr>
              <a:xfrm>
                <a:off x="11658598" y="604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sp>
        <p:nvSpPr>
          <p:cNvPr id="444" name="TextShape 243"/>
          <p:cNvSpPr txBox="1"/>
          <p:nvPr/>
        </p:nvSpPr>
        <p:spPr>
          <a:xfrm>
            <a:off x="6915447" y="4650578"/>
            <a:ext cx="2281199" cy="359897"/>
          </a:xfrm>
          <a:prstGeom prst="rect">
            <a:avLst/>
          </a:prstGeom>
          <a:noFill/>
          <a:ln>
            <a:noFill/>
          </a:ln>
        </p:spPr>
        <p:txBody>
          <a:bodyPr lIns="0" tIns="0" rIns="0" bIns="0">
            <a:noAutofit/>
          </a:bodyPr>
          <a:lstStyle/>
          <a:p>
            <a:r>
              <a:rPr lang="en-US" sz="2540" spc="-1">
                <a:solidFill>
                  <a:srgbClr val="000080"/>
                </a:solidFill>
                <a:latin typeface="Arial"/>
              </a:rPr>
              <a:t>Large variance</a:t>
            </a:r>
          </a:p>
        </p:txBody>
      </p:sp>
      <p:sp>
        <p:nvSpPr>
          <p:cNvPr id="445" name="Line 244"/>
          <p:cNvSpPr/>
          <p:nvPr/>
        </p:nvSpPr>
        <p:spPr>
          <a:xfrm flipH="1">
            <a:off x="7546409" y="1418688"/>
            <a:ext cx="663622" cy="373614"/>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6" name="Line 245"/>
          <p:cNvSpPr/>
          <p:nvPr/>
        </p:nvSpPr>
        <p:spPr>
          <a:xfrm flipH="1" flipV="1">
            <a:off x="7546409" y="1940571"/>
            <a:ext cx="663622" cy="3318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7" name="TextShape 246"/>
          <p:cNvSpPr txBox="1"/>
          <p:nvPr/>
        </p:nvSpPr>
        <p:spPr>
          <a:xfrm>
            <a:off x="2343903" y="1210653"/>
            <a:ext cx="3742016" cy="245266"/>
          </a:xfrm>
          <a:prstGeom prst="rect">
            <a:avLst/>
          </a:prstGeom>
          <a:noFill/>
          <a:ln>
            <a:noFill/>
          </a:ln>
        </p:spPr>
        <p:txBody>
          <a:bodyPr lIns="0" tIns="0" rIns="0" bIns="0">
            <a:noAutofit/>
          </a:bodyPr>
          <a:lstStyle/>
          <a:p>
            <a:r>
              <a:rPr lang="en-US" sz="1452" spc="-1">
                <a:solidFill>
                  <a:srgbClr val="000080"/>
                </a:solidFill>
                <a:latin typeface="Arial"/>
              </a:rPr>
              <a:t>[Becker, Rapaport, R</a:t>
            </a:r>
            <a:r>
              <a:rPr lang="en-US" sz="1452" spc="-1">
                <a:solidFill>
                  <a:srgbClr val="000080"/>
                </a:solidFill>
                <a:latin typeface="Segoe UI"/>
                <a:ea typeface="Segoe UI"/>
              </a:rPr>
              <a:t>é</a:t>
            </a:r>
            <a:r>
              <a:rPr lang="en-US" sz="1452" spc="-1">
                <a:solidFill>
                  <a:srgbClr val="000080"/>
                </a:solidFill>
                <a:latin typeface="Arial"/>
              </a:rPr>
              <a:t>mila, </a:t>
            </a:r>
            <a:r>
              <a:rPr lang="en-US" sz="1452" i="1" spc="-1">
                <a:solidFill>
                  <a:srgbClr val="000080"/>
                </a:solidFill>
                <a:latin typeface="Arial"/>
              </a:rPr>
              <a:t>FSTTCS</a:t>
            </a:r>
            <a:r>
              <a:rPr lang="en-US" sz="1452" spc="-1">
                <a:solidFill>
                  <a:srgbClr val="000080"/>
                </a:solidFill>
                <a:latin typeface="Arial"/>
              </a:rPr>
              <a:t> 2006]</a:t>
            </a:r>
          </a:p>
        </p:txBody>
      </p:sp>
      <p:sp>
        <p:nvSpPr>
          <p:cNvPr id="448" name="TextShape 247"/>
          <p:cNvSpPr txBox="1"/>
          <p:nvPr/>
        </p:nvSpPr>
        <p:spPr>
          <a:xfrm>
            <a:off x="8841648" y="1286747"/>
            <a:ext cx="1604841" cy="289355"/>
          </a:xfrm>
          <a:prstGeom prst="rect">
            <a:avLst/>
          </a:prstGeom>
          <a:noFill/>
          <a:ln>
            <a:noFill/>
          </a:ln>
        </p:spPr>
        <p:txBody>
          <a:bodyPr lIns="81646" tIns="40823" rIns="81646" bIns="40823">
            <a:noAutofit/>
          </a:bodyPr>
          <a:lstStyle/>
          <a:p>
            <a:r>
              <a:rPr lang="en-US" sz="1452" spc="-1">
                <a:solidFill>
                  <a:srgbClr val="000080"/>
                </a:solidFill>
                <a:latin typeface="Arial"/>
              </a:rPr>
              <a:t>concentration 11</a:t>
            </a:r>
            <a:endParaRPr lang="en-US" sz="1452" spc="-1">
              <a:latin typeface="Arial"/>
            </a:endParaRPr>
          </a:p>
        </p:txBody>
      </p:sp>
      <p:sp>
        <p:nvSpPr>
          <p:cNvPr id="449" name="TextShape 248"/>
          <p:cNvSpPr txBox="1"/>
          <p:nvPr/>
        </p:nvSpPr>
        <p:spPr>
          <a:xfrm>
            <a:off x="8844913" y="2116274"/>
            <a:ext cx="1601575" cy="288048"/>
          </a:xfrm>
          <a:prstGeom prst="rect">
            <a:avLst/>
          </a:prstGeom>
          <a:noFill/>
          <a:ln>
            <a:noFill/>
          </a:ln>
        </p:spPr>
        <p:txBody>
          <a:bodyPr lIns="81646" tIns="40823" rIns="81646" bIns="40823">
            <a:noAutofit/>
          </a:bodyPr>
          <a:lstStyle/>
          <a:p>
            <a:r>
              <a:rPr lang="en-US" sz="1452" spc="-1">
                <a:solidFill>
                  <a:srgbClr val="000080"/>
                </a:solidFill>
                <a:latin typeface="Arial"/>
              </a:rPr>
              <a:t>concentration 1</a:t>
            </a:r>
            <a:endParaRPr lang="en-US" sz="1452"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repl">
                                        <p:cTn id="7" dur="500" fill="hold"/>
                                        <p:tgtEl>
                                          <p:spTgt spid="270"/>
                                        </p:tgtEl>
                                        <p:attrNameLst>
                                          <p:attrName>ppt_x</p:attrName>
                                        </p:attrNameLst>
                                      </p:cBhvr>
                                      <p:tavLst>
                                        <p:tav tm="0">
                                          <p:val>
                                            <p:strVal val="1+#ppt_w/2"/>
                                          </p:val>
                                        </p:tav>
                                        <p:tav tm="100000">
                                          <p:val>
                                            <p:strVal val="#ppt_x"/>
                                          </p:val>
                                        </p:tav>
                                      </p:tavLst>
                                    </p:anim>
                                    <p:anim calcmode="lin" valueType="num">
                                      <p:cBhvr additive="repl">
                                        <p:cTn id="8" dur="500" fill="hold"/>
                                        <p:tgtEl>
                                          <p:spTgt spid="2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266"/>
                                        </p:tgtEl>
                                        <p:attrNameLst>
                                          <p:attrName>style.visibility</p:attrName>
                                        </p:attrNameLst>
                                      </p:cBhvr>
                                      <p:to>
                                        <p:strVal val="visible"/>
                                      </p:to>
                                    </p:set>
                                    <p:anim calcmode="lin" valueType="num">
                                      <p:cBhvr additive="repl">
                                        <p:cTn id="11" dur="500" fill="hold"/>
                                        <p:tgtEl>
                                          <p:spTgt spid="266"/>
                                        </p:tgtEl>
                                        <p:attrNameLst>
                                          <p:attrName>ppt_x</p:attrName>
                                        </p:attrNameLst>
                                      </p:cBhvr>
                                      <p:tavLst>
                                        <p:tav tm="0">
                                          <p:val>
                                            <p:strVal val="1+#ppt_w/2"/>
                                          </p:val>
                                        </p:tav>
                                        <p:tav tm="100000">
                                          <p:val>
                                            <p:strVal val="#ppt_x"/>
                                          </p:val>
                                        </p:tav>
                                      </p:tavLst>
                                    </p:anim>
                                    <p:anim calcmode="lin" valueType="num">
                                      <p:cBhvr additive="repl">
                                        <p:cTn id="12" dur="500" fill="hold"/>
                                        <p:tgtEl>
                                          <p:spTgt spid="26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600"/>
                                  </p:stCondLst>
                                  <p:childTnLst>
                                    <p:set>
                                      <p:cBhvr>
                                        <p:cTn id="14" dur="1" fill="hold">
                                          <p:stCondLst>
                                            <p:cond delay="0"/>
                                          </p:stCondLst>
                                        </p:cTn>
                                        <p:tgtEl>
                                          <p:spTgt spid="262"/>
                                        </p:tgtEl>
                                        <p:attrNameLst>
                                          <p:attrName>style.visibility</p:attrName>
                                        </p:attrNameLst>
                                      </p:cBhvr>
                                      <p:to>
                                        <p:strVal val="visible"/>
                                      </p:to>
                                    </p:set>
                                    <p:anim calcmode="lin" valueType="num">
                                      <p:cBhvr additive="repl">
                                        <p:cTn id="15" dur="500" fill="hold"/>
                                        <p:tgtEl>
                                          <p:spTgt spid="262"/>
                                        </p:tgtEl>
                                        <p:attrNameLst>
                                          <p:attrName>ppt_x</p:attrName>
                                        </p:attrNameLst>
                                      </p:cBhvr>
                                      <p:tavLst>
                                        <p:tav tm="0">
                                          <p:val>
                                            <p:strVal val="1+#ppt_w/2"/>
                                          </p:val>
                                        </p:tav>
                                        <p:tav tm="100000">
                                          <p:val>
                                            <p:strVal val="#ppt_x"/>
                                          </p:val>
                                        </p:tav>
                                      </p:tavLst>
                                    </p:anim>
                                    <p:anim calcmode="lin" valueType="num">
                                      <p:cBhvr additive="repl">
                                        <p:cTn id="16" dur="500" fill="hold"/>
                                        <p:tgtEl>
                                          <p:spTgt spid="26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258"/>
                                        </p:tgtEl>
                                        <p:attrNameLst>
                                          <p:attrName>style.visibility</p:attrName>
                                        </p:attrNameLst>
                                      </p:cBhvr>
                                      <p:to>
                                        <p:strVal val="visible"/>
                                      </p:to>
                                    </p:set>
                                    <p:anim calcmode="lin" valueType="num">
                                      <p:cBhvr additive="repl">
                                        <p:cTn id="19" dur="500" fill="hold"/>
                                        <p:tgtEl>
                                          <p:spTgt spid="258"/>
                                        </p:tgtEl>
                                        <p:attrNameLst>
                                          <p:attrName>ppt_x</p:attrName>
                                        </p:attrNameLst>
                                      </p:cBhvr>
                                      <p:tavLst>
                                        <p:tav tm="0">
                                          <p:val>
                                            <p:strVal val="1+#ppt_w/2"/>
                                          </p:val>
                                        </p:tav>
                                        <p:tav tm="100000">
                                          <p:val>
                                            <p:strVal val="#ppt_x"/>
                                          </p:val>
                                        </p:tav>
                                      </p:tavLst>
                                    </p:anim>
                                    <p:anim calcmode="lin" valueType="num">
                                      <p:cBhvr additive="repl">
                                        <p:cTn id="20" dur="500" fill="hold"/>
                                        <p:tgtEl>
                                          <p:spTgt spid="25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200"/>
                                  </p:stCondLst>
                                  <p:childTnLst>
                                    <p:set>
                                      <p:cBhvr>
                                        <p:cTn id="22" dur="1" fill="hold">
                                          <p:stCondLst>
                                            <p:cond delay="0"/>
                                          </p:stCondLst>
                                        </p:cTn>
                                        <p:tgtEl>
                                          <p:spTgt spid="254"/>
                                        </p:tgtEl>
                                        <p:attrNameLst>
                                          <p:attrName>style.visibility</p:attrName>
                                        </p:attrNameLst>
                                      </p:cBhvr>
                                      <p:to>
                                        <p:strVal val="visible"/>
                                      </p:to>
                                    </p:set>
                                    <p:anim calcmode="lin" valueType="num">
                                      <p:cBhvr additive="repl">
                                        <p:cTn id="23" dur="500" fill="hold"/>
                                        <p:tgtEl>
                                          <p:spTgt spid="254"/>
                                        </p:tgtEl>
                                        <p:attrNameLst>
                                          <p:attrName>ppt_x</p:attrName>
                                        </p:attrNameLst>
                                      </p:cBhvr>
                                      <p:tavLst>
                                        <p:tav tm="0">
                                          <p:val>
                                            <p:strVal val="1+#ppt_w/2"/>
                                          </p:val>
                                        </p:tav>
                                        <p:tav tm="100000">
                                          <p:val>
                                            <p:strVal val="#ppt_x"/>
                                          </p:val>
                                        </p:tav>
                                      </p:tavLst>
                                    </p:anim>
                                    <p:anim calcmode="lin" valueType="num">
                                      <p:cBhvr additive="repl">
                                        <p:cTn id="24" dur="500" fill="hold"/>
                                        <p:tgtEl>
                                          <p:spTgt spid="254"/>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400"/>
                                  </p:stCondLst>
                                  <p:childTnLst>
                                    <p:set>
                                      <p:cBhvr>
                                        <p:cTn id="26" dur="1" fill="hold">
                                          <p:stCondLst>
                                            <p:cond delay="0"/>
                                          </p:stCondLst>
                                        </p:cTn>
                                        <p:tgtEl>
                                          <p:spTgt spid="250"/>
                                        </p:tgtEl>
                                        <p:attrNameLst>
                                          <p:attrName>style.visibility</p:attrName>
                                        </p:attrNameLst>
                                      </p:cBhvr>
                                      <p:to>
                                        <p:strVal val="visible"/>
                                      </p:to>
                                    </p:set>
                                    <p:anim calcmode="lin" valueType="num">
                                      <p:cBhvr additive="repl">
                                        <p:cTn id="27" dur="500" fill="hold"/>
                                        <p:tgtEl>
                                          <p:spTgt spid="250"/>
                                        </p:tgtEl>
                                        <p:attrNameLst>
                                          <p:attrName>ppt_x</p:attrName>
                                        </p:attrNameLst>
                                      </p:cBhvr>
                                      <p:tavLst>
                                        <p:tav tm="0">
                                          <p:val>
                                            <p:strVal val="1+#ppt_w/2"/>
                                          </p:val>
                                        </p:tav>
                                        <p:tav tm="100000">
                                          <p:val>
                                            <p:strVal val="#ppt_x"/>
                                          </p:val>
                                        </p:tav>
                                      </p:tavLst>
                                    </p:anim>
                                    <p:anim calcmode="lin" valueType="num">
                                      <p:cBhvr additive="repl">
                                        <p:cTn id="28" dur="500" fill="hold"/>
                                        <p:tgtEl>
                                          <p:spTgt spid="250"/>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600"/>
                                  </p:stCondLst>
                                  <p:childTnLst>
                                    <p:set>
                                      <p:cBhvr>
                                        <p:cTn id="30" dur="1" fill="hold">
                                          <p:stCondLst>
                                            <p:cond delay="0"/>
                                          </p:stCondLst>
                                        </p:cTn>
                                        <p:tgtEl>
                                          <p:spTgt spid="246"/>
                                        </p:tgtEl>
                                        <p:attrNameLst>
                                          <p:attrName>style.visibility</p:attrName>
                                        </p:attrNameLst>
                                      </p:cBhvr>
                                      <p:to>
                                        <p:strVal val="visible"/>
                                      </p:to>
                                    </p:set>
                                    <p:anim calcmode="lin" valueType="num">
                                      <p:cBhvr additive="repl">
                                        <p:cTn id="31" dur="500" fill="hold"/>
                                        <p:tgtEl>
                                          <p:spTgt spid="246"/>
                                        </p:tgtEl>
                                        <p:attrNameLst>
                                          <p:attrName>ppt_x</p:attrName>
                                        </p:attrNameLst>
                                      </p:cBhvr>
                                      <p:tavLst>
                                        <p:tav tm="0">
                                          <p:val>
                                            <p:strVal val="1+#ppt_w/2"/>
                                          </p:val>
                                        </p:tav>
                                        <p:tav tm="100000">
                                          <p:val>
                                            <p:strVal val="#ppt_x"/>
                                          </p:val>
                                        </p:tav>
                                      </p:tavLst>
                                    </p:anim>
                                    <p:anim calcmode="lin" valueType="num">
                                      <p:cBhvr additive="repl">
                                        <p:cTn id="32" dur="500" fill="hold"/>
                                        <p:tgtEl>
                                          <p:spTgt spid="246"/>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800"/>
                                  </p:stCondLst>
                                  <p:childTnLst>
                                    <p:set>
                                      <p:cBhvr>
                                        <p:cTn id="34" dur="1" fill="hold">
                                          <p:stCondLst>
                                            <p:cond delay="0"/>
                                          </p:stCondLst>
                                        </p:cTn>
                                        <p:tgtEl>
                                          <p:spTgt spid="242"/>
                                        </p:tgtEl>
                                        <p:attrNameLst>
                                          <p:attrName>style.visibility</p:attrName>
                                        </p:attrNameLst>
                                      </p:cBhvr>
                                      <p:to>
                                        <p:strVal val="visible"/>
                                      </p:to>
                                    </p:set>
                                    <p:anim calcmode="lin" valueType="num">
                                      <p:cBhvr additive="repl">
                                        <p:cTn id="35" dur="500" fill="hold"/>
                                        <p:tgtEl>
                                          <p:spTgt spid="242"/>
                                        </p:tgtEl>
                                        <p:attrNameLst>
                                          <p:attrName>ppt_x</p:attrName>
                                        </p:attrNameLst>
                                      </p:cBhvr>
                                      <p:tavLst>
                                        <p:tav tm="0">
                                          <p:val>
                                            <p:strVal val="1+#ppt_w/2"/>
                                          </p:val>
                                        </p:tav>
                                        <p:tav tm="100000">
                                          <p:val>
                                            <p:strVal val="#ppt_x"/>
                                          </p:val>
                                        </p:tav>
                                      </p:tavLst>
                                    </p:anim>
                                    <p:anim calcmode="lin" valueType="num">
                                      <p:cBhvr additive="repl">
                                        <p:cTn id="36" dur="500" fill="hold"/>
                                        <p:tgtEl>
                                          <p:spTgt spid="24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2000"/>
                                  </p:stCondLst>
                                  <p:childTnLst>
                                    <p:set>
                                      <p:cBhvr>
                                        <p:cTn id="38" dur="1" fill="hold">
                                          <p:stCondLst>
                                            <p:cond delay="0"/>
                                          </p:stCondLst>
                                        </p:cTn>
                                        <p:tgtEl>
                                          <p:spTgt spid="238"/>
                                        </p:tgtEl>
                                        <p:attrNameLst>
                                          <p:attrName>style.visibility</p:attrName>
                                        </p:attrNameLst>
                                      </p:cBhvr>
                                      <p:to>
                                        <p:strVal val="visible"/>
                                      </p:to>
                                    </p:set>
                                    <p:anim calcmode="lin" valueType="num">
                                      <p:cBhvr additive="repl">
                                        <p:cTn id="39" dur="500" fill="hold"/>
                                        <p:tgtEl>
                                          <p:spTgt spid="238"/>
                                        </p:tgtEl>
                                        <p:attrNameLst>
                                          <p:attrName>ppt_x</p:attrName>
                                        </p:attrNameLst>
                                      </p:cBhvr>
                                      <p:tavLst>
                                        <p:tav tm="0">
                                          <p:val>
                                            <p:strVal val="1+#ppt_w/2"/>
                                          </p:val>
                                        </p:tav>
                                        <p:tav tm="100000">
                                          <p:val>
                                            <p:strVal val="#ppt_x"/>
                                          </p:val>
                                        </p:tav>
                                      </p:tavLst>
                                    </p:anim>
                                    <p:anim calcmode="lin" valueType="num">
                                      <p:cBhvr additive="repl">
                                        <p:cTn id="40" dur="500" fill="hold"/>
                                        <p:tgtEl>
                                          <p:spTgt spid="238"/>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2200"/>
                                  </p:stCondLst>
                                  <p:childTnLst>
                                    <p:set>
                                      <p:cBhvr>
                                        <p:cTn id="42" dur="1" fill="hold">
                                          <p:stCondLst>
                                            <p:cond delay="0"/>
                                          </p:stCondLst>
                                        </p:cTn>
                                        <p:tgtEl>
                                          <p:spTgt spid="234"/>
                                        </p:tgtEl>
                                        <p:attrNameLst>
                                          <p:attrName>style.visibility</p:attrName>
                                        </p:attrNameLst>
                                      </p:cBhvr>
                                      <p:to>
                                        <p:strVal val="visible"/>
                                      </p:to>
                                    </p:set>
                                    <p:anim calcmode="lin" valueType="num">
                                      <p:cBhvr additive="repl">
                                        <p:cTn id="43" dur="500" fill="hold"/>
                                        <p:tgtEl>
                                          <p:spTgt spid="234"/>
                                        </p:tgtEl>
                                        <p:attrNameLst>
                                          <p:attrName>ppt_x</p:attrName>
                                        </p:attrNameLst>
                                      </p:cBhvr>
                                      <p:tavLst>
                                        <p:tav tm="0">
                                          <p:val>
                                            <p:strVal val="1+#ppt_w/2"/>
                                          </p:val>
                                        </p:tav>
                                        <p:tav tm="100000">
                                          <p:val>
                                            <p:strVal val="#ppt_x"/>
                                          </p:val>
                                        </p:tav>
                                      </p:tavLst>
                                    </p:anim>
                                    <p:anim calcmode="lin" valueType="num">
                                      <p:cBhvr additive="repl">
                                        <p:cTn id="44" dur="500" fill="hold"/>
                                        <p:tgtEl>
                                          <p:spTgt spid="234"/>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400"/>
                                  </p:stCondLst>
                                  <p:childTnLst>
                                    <p:set>
                                      <p:cBhvr>
                                        <p:cTn id="46" dur="1" fill="hold">
                                          <p:stCondLst>
                                            <p:cond delay="0"/>
                                          </p:stCondLst>
                                        </p:cTn>
                                        <p:tgtEl>
                                          <p:spTgt spid="227"/>
                                        </p:tgtEl>
                                        <p:attrNameLst>
                                          <p:attrName>style.visibility</p:attrName>
                                        </p:attrNameLst>
                                      </p:cBhvr>
                                      <p:to>
                                        <p:strVal val="visible"/>
                                      </p:to>
                                    </p:set>
                                    <p:anim calcmode="lin" valueType="num">
                                      <p:cBhvr additive="repl">
                                        <p:cTn id="47" dur="500" fill="hold"/>
                                        <p:tgtEl>
                                          <p:spTgt spid="227"/>
                                        </p:tgtEl>
                                        <p:attrNameLst>
                                          <p:attrName>ppt_x</p:attrName>
                                        </p:attrNameLst>
                                      </p:cBhvr>
                                      <p:tavLst>
                                        <p:tav tm="0">
                                          <p:val>
                                            <p:strVal val="1+#ppt_w/2"/>
                                          </p:val>
                                        </p:tav>
                                        <p:tav tm="100000">
                                          <p:val>
                                            <p:strVal val="#ppt_x"/>
                                          </p:val>
                                        </p:tav>
                                      </p:tavLst>
                                    </p:anim>
                                    <p:anim calcmode="lin" valueType="num">
                                      <p:cBhvr additive="repl">
                                        <p:cTn id="48" dur="500" fill="hold"/>
                                        <p:tgtEl>
                                          <p:spTgt spid="227"/>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2600"/>
                                  </p:stCondLst>
                                  <p:childTnLst>
                                    <p:set>
                                      <p:cBhvr>
                                        <p:cTn id="50" dur="1" fill="hold">
                                          <p:stCondLst>
                                            <p:cond delay="0"/>
                                          </p:stCondLst>
                                        </p:cTn>
                                        <p:tgtEl>
                                          <p:spTgt spid="224"/>
                                        </p:tgtEl>
                                        <p:attrNameLst>
                                          <p:attrName>style.visibility</p:attrName>
                                        </p:attrNameLst>
                                      </p:cBhvr>
                                      <p:to>
                                        <p:strVal val="visible"/>
                                      </p:to>
                                    </p:set>
                                    <p:anim calcmode="lin" valueType="num">
                                      <p:cBhvr additive="repl">
                                        <p:cTn id="51" dur="500" fill="hold"/>
                                        <p:tgtEl>
                                          <p:spTgt spid="224"/>
                                        </p:tgtEl>
                                        <p:attrNameLst>
                                          <p:attrName>ppt_x</p:attrName>
                                        </p:attrNameLst>
                                      </p:cBhvr>
                                      <p:tavLst>
                                        <p:tav tm="0">
                                          <p:val>
                                            <p:strVal val="1+#ppt_w/2"/>
                                          </p:val>
                                        </p:tav>
                                        <p:tav tm="100000">
                                          <p:val>
                                            <p:strVal val="#ppt_x"/>
                                          </p:val>
                                        </p:tav>
                                      </p:tavLst>
                                    </p:anim>
                                    <p:anim calcmode="lin" valueType="num">
                                      <p:cBhvr additive="repl">
                                        <p:cTn id="52" dur="500" fill="hold"/>
                                        <p:tgtEl>
                                          <p:spTgt spid="224"/>
                                        </p:tgtEl>
                                        <p:attrNameLst>
                                          <p:attrName>ppt_y</p:attrName>
                                        </p:attrNameLst>
                                      </p:cBhvr>
                                      <p:tavLst>
                                        <p:tav tm="0">
                                          <p:val>
                                            <p:strVal val="#ppt_y"/>
                                          </p:val>
                                        </p:tav>
                                        <p:tav tm="100000">
                                          <p:val>
                                            <p:strVal val="#ppt_y"/>
                                          </p:val>
                                        </p:tav>
                                      </p:tavLst>
                                    </p:anim>
                                  </p:childTnLst>
                                </p:cTn>
                              </p:par>
                            </p:childTnLst>
                          </p:cTn>
                        </p:par>
                        <p:par>
                          <p:cTn id="53" fill="hold">
                            <p:stCondLst>
                              <p:cond delay="3100"/>
                            </p:stCondLst>
                            <p:childTnLst>
                              <p:par>
                                <p:cTn id="54" presetID="10" presetClass="entr" fill="hold" nodeType="afterEffect">
                                  <p:stCondLst>
                                    <p:cond delay="0"/>
                                  </p:stCondLst>
                                  <p:childTnLst>
                                    <p:set>
                                      <p:cBhvr>
                                        <p:cTn id="55" dur="0" fill="hold">
                                          <p:stCondLst>
                                            <p:cond delay="0"/>
                                          </p:stCondLst>
                                        </p:cTn>
                                        <p:tgtEl>
                                          <p:spTgt spid="231"/>
                                        </p:tgtEl>
                                        <p:attrNameLst>
                                          <p:attrName>style.visibility</p:attrName>
                                        </p:attrNameLst>
                                      </p:cBhvr>
                                      <p:to>
                                        <p:strVal val="visible"/>
                                      </p:to>
                                    </p:set>
                                    <p:animEffect transition="in" filter="fade">
                                      <p:cBhvr additive="repl">
                                        <p:cTn id="56" dur="500"/>
                                        <p:tgtEl>
                                          <p:spTgt spid="2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2" fill="hold">
                                          <p:stCondLst>
                                            <p:cond delay="0"/>
                                          </p:stCondLst>
                                        </p:cTn>
                                        <p:tgtEl>
                                          <p:spTgt spid="293"/>
                                        </p:tgtEl>
                                        <p:attrNameLst>
                                          <p:attrName>style.visibility</p:attrName>
                                        </p:attrNameLst>
                                      </p:cBhvr>
                                      <p:to>
                                        <p:strVal val="visible"/>
                                      </p:to>
                                    </p:set>
                                    <p:animEffect transition="in" filter="wipe(left)">
                                      <p:cBhvr additive="repl">
                                        <p:cTn id="61" dur="1000"/>
                                        <p:tgtEl>
                                          <p:spTgt spid="293"/>
                                        </p:tgtEl>
                                      </p:cBhvr>
                                    </p:animEffec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274"/>
                                        </p:tgtEl>
                                        <p:attrNameLst>
                                          <p:attrName>style.visibility</p:attrName>
                                        </p:attrNameLst>
                                      </p:cBhvr>
                                      <p:to>
                                        <p:strVal val="visible"/>
                                      </p:to>
                                    </p:set>
                                    <p:animEffect transition="in" filter="wipe(left)">
                                      <p:cBhvr additive="repl">
                                        <p:cTn id="65" dur="500"/>
                                        <p:tgtEl>
                                          <p:spTgt spid="274"/>
                                        </p:tgtEl>
                                      </p:cBhvr>
                                    </p:animEffect>
                                  </p:childTnLst>
                                </p:cTn>
                              </p:par>
                            </p:childTnLst>
                          </p:cTn>
                        </p:par>
                        <p:par>
                          <p:cTn id="66" fill="hold">
                            <p:stCondLst>
                              <p:cond delay="1500"/>
                            </p:stCondLst>
                            <p:childTnLst>
                              <p:par>
                                <p:cTn id="67" presetID="22" presetClass="entr" presetSubtype="8" fill="hold" nodeType="afterEffect">
                                  <p:stCondLst>
                                    <p:cond delay="0"/>
                                  </p:stCondLst>
                                  <p:childTnLst>
                                    <p:set>
                                      <p:cBhvr>
                                        <p:cTn id="68" dur="2" fill="hold">
                                          <p:stCondLst>
                                            <p:cond delay="0"/>
                                          </p:stCondLst>
                                        </p:cTn>
                                        <p:tgtEl>
                                          <p:spTgt spid="360"/>
                                        </p:tgtEl>
                                        <p:attrNameLst>
                                          <p:attrName>style.visibility</p:attrName>
                                        </p:attrNameLst>
                                      </p:cBhvr>
                                      <p:to>
                                        <p:strVal val="visible"/>
                                      </p:to>
                                    </p:set>
                                    <p:animEffect transition="in" filter="wipe(left)">
                                      <p:cBhvr additive="repl">
                                        <p:cTn id="69" dur="1000"/>
                                        <p:tgtEl>
                                          <p:spTgt spid="360"/>
                                        </p:tgtEl>
                                      </p:cBhvr>
                                    </p:animEffect>
                                  </p:childTnLst>
                                </p:cTn>
                              </p:par>
                            </p:childTnLst>
                          </p:cTn>
                        </p:par>
                        <p:par>
                          <p:cTn id="70" fill="hold">
                            <p:stCondLst>
                              <p:cond delay="2500"/>
                            </p:stCondLst>
                            <p:childTnLst>
                              <p:par>
                                <p:cTn id="71" presetID="10" presetClass="entr" fill="hold" nodeType="afterEffect">
                                  <p:stCondLst>
                                    <p:cond delay="0"/>
                                  </p:stCondLst>
                                  <p:childTnLst>
                                    <p:set>
                                      <p:cBhvr>
                                        <p:cTn id="72" dur="0" fill="hold">
                                          <p:stCondLst>
                                            <p:cond delay="0"/>
                                          </p:stCondLst>
                                        </p:cTn>
                                        <p:tgtEl>
                                          <p:spTgt spid="444"/>
                                        </p:tgtEl>
                                        <p:attrNameLst>
                                          <p:attrName>style.visibility</p:attrName>
                                        </p:attrNameLst>
                                      </p:cBhvr>
                                      <p:to>
                                        <p:strVal val="visible"/>
                                      </p:to>
                                    </p:set>
                                    <p:animEffect transition="in" filter="fade">
                                      <p:cBhvr additive="repl">
                                        <p:cTn id="73" dur="5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266" spc="-1">
                <a:solidFill>
                  <a:srgbClr val="280099"/>
                </a:solidFill>
                <a:latin typeface="Arial"/>
              </a:rPr>
              <a:t>Programming polymer length (improved)</a:t>
            </a:r>
          </a:p>
        </p:txBody>
      </p:sp>
      <p:grpSp>
        <p:nvGrpSpPr>
          <p:cNvPr id="451" name="Group 2"/>
          <p:cNvGrpSpPr/>
          <p:nvPr/>
        </p:nvGrpSpPr>
        <p:grpSpPr>
          <a:xfrm>
            <a:off x="5500351" y="1694326"/>
            <a:ext cx="462772" cy="414764"/>
            <a:chOff x="4383720" y="1867680"/>
            <a:chExt cx="510120" cy="457200"/>
          </a:xfrm>
        </p:grpSpPr>
        <p:sp>
          <p:nvSpPr>
            <p:cNvPr id="452" name="Rectangle 3"/>
            <p:cNvSpPr/>
            <p:nvPr/>
          </p:nvSpPr>
          <p:spPr>
            <a:xfrm>
              <a:off x="4840920" y="1954440"/>
              <a:ext cx="52920" cy="52920"/>
            </a:xfrm>
            <a:prstGeom prst="rect">
              <a:avLst/>
            </a:prstGeom>
            <a:solidFill>
              <a:srgbClr val="000000"/>
            </a:solidFill>
            <a:ln>
              <a:solidFill>
                <a:srgbClr val="000000"/>
              </a:solidFill>
            </a:ln>
          </p:spPr>
          <p:txBody>
            <a:bodyPr/>
            <a:lstStyle/>
            <a:p>
              <a:endParaRPr lang="en-US"/>
            </a:p>
          </p:txBody>
        </p:sp>
        <p:sp>
          <p:nvSpPr>
            <p:cNvPr id="453" name="Rectangle 4"/>
            <p:cNvSpPr/>
            <p:nvPr/>
          </p:nvSpPr>
          <p:spPr>
            <a:xfrm>
              <a:off x="4383720" y="186768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454" name="TextShape 5"/>
            <p:cNvSpPr txBox="1"/>
            <p:nvPr/>
          </p:nvSpPr>
          <p:spPr>
            <a:xfrm>
              <a:off x="4762080" y="204336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5" name="Rectangle 6"/>
            <p:cNvSpPr/>
            <p:nvPr/>
          </p:nvSpPr>
          <p:spPr>
            <a:xfrm>
              <a:off x="4840920" y="2183040"/>
              <a:ext cx="52920" cy="52920"/>
            </a:xfrm>
            <a:prstGeom prst="rect">
              <a:avLst/>
            </a:prstGeom>
            <a:solidFill>
              <a:srgbClr val="000000"/>
            </a:solidFill>
            <a:ln>
              <a:solidFill>
                <a:srgbClr val="000000"/>
              </a:solidFill>
            </a:ln>
          </p:spPr>
          <p:txBody>
            <a:bodyPr/>
            <a:lstStyle/>
            <a:p>
              <a:endParaRPr lang="en-US"/>
            </a:p>
          </p:txBody>
        </p:sp>
      </p:grpSp>
      <p:grpSp>
        <p:nvGrpSpPr>
          <p:cNvPr id="456" name="Group 7"/>
          <p:cNvGrpSpPr/>
          <p:nvPr/>
        </p:nvGrpSpPr>
        <p:grpSpPr>
          <a:xfrm>
            <a:off x="6404340" y="1257681"/>
            <a:ext cx="510780" cy="414764"/>
            <a:chOff x="5380200" y="1386360"/>
            <a:chExt cx="563040" cy="457200"/>
          </a:xfrm>
        </p:grpSpPr>
        <p:sp>
          <p:nvSpPr>
            <p:cNvPr id="457" name="Rectangle 8"/>
            <p:cNvSpPr/>
            <p:nvPr/>
          </p:nvSpPr>
          <p:spPr>
            <a:xfrm>
              <a:off x="5433120" y="13863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58" name="TextShape 9"/>
            <p:cNvSpPr txBox="1"/>
            <p:nvPr/>
          </p:nvSpPr>
          <p:spPr>
            <a:xfrm>
              <a:off x="5811480" y="1562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59" name="TextShape 10"/>
            <p:cNvSpPr txBox="1"/>
            <p:nvPr/>
          </p:nvSpPr>
          <p:spPr>
            <a:xfrm>
              <a:off x="5443920" y="15620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60" name="Rectangle 11"/>
            <p:cNvSpPr/>
            <p:nvPr/>
          </p:nvSpPr>
          <p:spPr>
            <a:xfrm>
              <a:off x="5380200" y="1473120"/>
              <a:ext cx="52920" cy="52920"/>
            </a:xfrm>
            <a:prstGeom prst="rect">
              <a:avLst/>
            </a:prstGeom>
            <a:solidFill>
              <a:srgbClr val="000000"/>
            </a:solidFill>
            <a:ln>
              <a:solidFill>
                <a:srgbClr val="000000"/>
              </a:solidFill>
            </a:ln>
          </p:spPr>
          <p:txBody>
            <a:bodyPr/>
            <a:lstStyle/>
            <a:p>
              <a:endParaRPr lang="en-US"/>
            </a:p>
          </p:txBody>
        </p:sp>
        <p:sp>
          <p:nvSpPr>
            <p:cNvPr id="461" name="Rectangle 12"/>
            <p:cNvSpPr/>
            <p:nvPr/>
          </p:nvSpPr>
          <p:spPr>
            <a:xfrm>
              <a:off x="5380200" y="1701720"/>
              <a:ext cx="52920" cy="52920"/>
            </a:xfrm>
            <a:prstGeom prst="rect">
              <a:avLst/>
            </a:prstGeom>
            <a:solidFill>
              <a:srgbClr val="000000"/>
            </a:solidFill>
            <a:ln>
              <a:solidFill>
                <a:srgbClr val="000000"/>
              </a:solidFill>
            </a:ln>
          </p:spPr>
          <p:txBody>
            <a:bodyPr/>
            <a:lstStyle/>
            <a:p>
              <a:endParaRPr lang="en-US"/>
            </a:p>
          </p:txBody>
        </p:sp>
        <p:sp>
          <p:nvSpPr>
            <p:cNvPr id="462" name="Rectangle 13"/>
            <p:cNvSpPr/>
            <p:nvPr/>
          </p:nvSpPr>
          <p:spPr>
            <a:xfrm>
              <a:off x="5890320" y="1473120"/>
              <a:ext cx="52920" cy="52920"/>
            </a:xfrm>
            <a:prstGeom prst="rect">
              <a:avLst/>
            </a:prstGeom>
            <a:solidFill>
              <a:srgbClr val="000000"/>
            </a:solidFill>
            <a:ln>
              <a:solidFill>
                <a:srgbClr val="000000"/>
              </a:solidFill>
            </a:ln>
          </p:spPr>
          <p:txBody>
            <a:bodyPr/>
            <a:lstStyle/>
            <a:p>
              <a:endParaRPr lang="en-US"/>
            </a:p>
          </p:txBody>
        </p:sp>
        <p:sp>
          <p:nvSpPr>
            <p:cNvPr id="463" name="Rectangle 14"/>
            <p:cNvSpPr/>
            <p:nvPr/>
          </p:nvSpPr>
          <p:spPr>
            <a:xfrm>
              <a:off x="5890320" y="1701720"/>
              <a:ext cx="52920" cy="52920"/>
            </a:xfrm>
            <a:prstGeom prst="rect">
              <a:avLst/>
            </a:prstGeom>
            <a:solidFill>
              <a:srgbClr val="000000"/>
            </a:solidFill>
            <a:ln>
              <a:solidFill>
                <a:srgbClr val="000000"/>
              </a:solidFill>
            </a:ln>
          </p:spPr>
          <p:txBody>
            <a:bodyPr/>
            <a:lstStyle/>
            <a:p>
              <a:endParaRPr lang="en-US"/>
            </a:p>
          </p:txBody>
        </p:sp>
      </p:grpSp>
      <p:grpSp>
        <p:nvGrpSpPr>
          <p:cNvPr id="464" name="Group 15"/>
          <p:cNvGrpSpPr/>
          <p:nvPr/>
        </p:nvGrpSpPr>
        <p:grpSpPr>
          <a:xfrm>
            <a:off x="6404340" y="2111702"/>
            <a:ext cx="462772" cy="414764"/>
            <a:chOff x="5380200" y="2327760"/>
            <a:chExt cx="510120" cy="457200"/>
          </a:xfrm>
        </p:grpSpPr>
        <p:sp>
          <p:nvSpPr>
            <p:cNvPr id="465" name="Rectangle 16"/>
            <p:cNvSpPr/>
            <p:nvPr/>
          </p:nvSpPr>
          <p:spPr>
            <a:xfrm>
              <a:off x="5433120" y="23277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466" name="TextShape 17"/>
            <p:cNvSpPr txBox="1"/>
            <p:nvPr/>
          </p:nvSpPr>
          <p:spPr>
            <a:xfrm>
              <a:off x="5443920" y="250344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467" name="Rectangle 18"/>
            <p:cNvSpPr/>
            <p:nvPr/>
          </p:nvSpPr>
          <p:spPr>
            <a:xfrm>
              <a:off x="5380200" y="2414520"/>
              <a:ext cx="52920" cy="52920"/>
            </a:xfrm>
            <a:prstGeom prst="rect">
              <a:avLst/>
            </a:prstGeom>
            <a:solidFill>
              <a:srgbClr val="000000"/>
            </a:solidFill>
            <a:ln>
              <a:solidFill>
                <a:srgbClr val="000000"/>
              </a:solidFill>
            </a:ln>
          </p:spPr>
          <p:txBody>
            <a:bodyPr/>
            <a:lstStyle/>
            <a:p>
              <a:endParaRPr lang="en-US"/>
            </a:p>
          </p:txBody>
        </p:sp>
        <p:sp>
          <p:nvSpPr>
            <p:cNvPr id="468" name="Rectangle 19"/>
            <p:cNvSpPr/>
            <p:nvPr/>
          </p:nvSpPr>
          <p:spPr>
            <a:xfrm>
              <a:off x="5380200" y="2643120"/>
              <a:ext cx="52920" cy="52920"/>
            </a:xfrm>
            <a:prstGeom prst="rect">
              <a:avLst/>
            </a:prstGeom>
            <a:solidFill>
              <a:srgbClr val="000000"/>
            </a:solidFill>
            <a:ln>
              <a:solidFill>
                <a:srgbClr val="000000"/>
              </a:solidFill>
            </a:ln>
          </p:spPr>
          <p:txBody>
            <a:bodyPr/>
            <a:lstStyle/>
            <a:p>
              <a:endParaRPr lang="en-US"/>
            </a:p>
          </p:txBody>
        </p:sp>
      </p:grpSp>
      <p:grpSp>
        <p:nvGrpSpPr>
          <p:cNvPr id="469" name="Group 20"/>
          <p:cNvGrpSpPr/>
          <p:nvPr/>
        </p:nvGrpSpPr>
        <p:grpSpPr>
          <a:xfrm>
            <a:off x="6795590" y="1257355"/>
            <a:ext cx="1045073" cy="1269111"/>
            <a:chOff x="5811480" y="1386000"/>
            <a:chExt cx="1152000" cy="1398960"/>
          </a:xfrm>
        </p:grpSpPr>
        <p:grpSp>
          <p:nvGrpSpPr>
            <p:cNvPr id="470" name="Group 21"/>
            <p:cNvGrpSpPr/>
            <p:nvPr/>
          </p:nvGrpSpPr>
          <p:grpSpPr>
            <a:xfrm>
              <a:off x="6400440" y="1386000"/>
              <a:ext cx="563040" cy="457200"/>
              <a:chOff x="6400440" y="1386000"/>
              <a:chExt cx="563040" cy="457200"/>
            </a:xfrm>
          </p:grpSpPr>
          <p:sp>
            <p:nvSpPr>
              <p:cNvPr id="471" name="Rectangle 22"/>
              <p:cNvSpPr/>
              <p:nvPr/>
            </p:nvSpPr>
            <p:spPr>
              <a:xfrm>
                <a:off x="6453360" y="1386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72" name="TextShape 23"/>
              <p:cNvSpPr txBox="1"/>
              <p:nvPr/>
            </p:nvSpPr>
            <p:spPr>
              <a:xfrm>
                <a:off x="6831720" y="1561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73" name="TextShape 24"/>
              <p:cNvSpPr txBox="1"/>
              <p:nvPr/>
            </p:nvSpPr>
            <p:spPr>
              <a:xfrm>
                <a:off x="6464160" y="1561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74" name="Rectangle 25"/>
              <p:cNvSpPr/>
              <p:nvPr/>
            </p:nvSpPr>
            <p:spPr>
              <a:xfrm>
                <a:off x="6400440" y="1472760"/>
                <a:ext cx="52920" cy="52920"/>
              </a:xfrm>
              <a:prstGeom prst="rect">
                <a:avLst/>
              </a:prstGeom>
              <a:solidFill>
                <a:srgbClr val="000000"/>
              </a:solidFill>
              <a:ln>
                <a:solidFill>
                  <a:srgbClr val="000000"/>
                </a:solidFill>
              </a:ln>
            </p:spPr>
            <p:txBody>
              <a:bodyPr/>
              <a:lstStyle/>
              <a:p>
                <a:endParaRPr lang="en-US"/>
              </a:p>
            </p:txBody>
          </p:sp>
          <p:sp>
            <p:nvSpPr>
              <p:cNvPr id="475" name="Rectangle 26"/>
              <p:cNvSpPr/>
              <p:nvPr/>
            </p:nvSpPr>
            <p:spPr>
              <a:xfrm>
                <a:off x="6400440" y="1701360"/>
                <a:ext cx="52920" cy="52920"/>
              </a:xfrm>
              <a:prstGeom prst="rect">
                <a:avLst/>
              </a:prstGeom>
              <a:solidFill>
                <a:srgbClr val="000000"/>
              </a:solidFill>
              <a:ln>
                <a:solidFill>
                  <a:srgbClr val="000000"/>
                </a:solidFill>
              </a:ln>
            </p:spPr>
            <p:txBody>
              <a:bodyPr/>
              <a:lstStyle/>
              <a:p>
                <a:endParaRPr lang="en-US"/>
              </a:p>
            </p:txBody>
          </p:sp>
          <p:sp>
            <p:nvSpPr>
              <p:cNvPr id="476" name="Rectangle 27"/>
              <p:cNvSpPr/>
              <p:nvPr/>
            </p:nvSpPr>
            <p:spPr>
              <a:xfrm>
                <a:off x="6910560" y="1472760"/>
                <a:ext cx="52920" cy="52920"/>
              </a:xfrm>
              <a:prstGeom prst="rect">
                <a:avLst/>
              </a:prstGeom>
              <a:solidFill>
                <a:srgbClr val="000000"/>
              </a:solidFill>
              <a:ln>
                <a:solidFill>
                  <a:srgbClr val="000000"/>
                </a:solidFill>
              </a:ln>
            </p:spPr>
            <p:txBody>
              <a:bodyPr/>
              <a:lstStyle/>
              <a:p>
                <a:endParaRPr lang="en-US"/>
              </a:p>
            </p:txBody>
          </p:sp>
          <p:sp>
            <p:nvSpPr>
              <p:cNvPr id="477" name="Rectangle 28"/>
              <p:cNvSpPr/>
              <p:nvPr/>
            </p:nvSpPr>
            <p:spPr>
              <a:xfrm>
                <a:off x="6910560" y="1701360"/>
                <a:ext cx="52920" cy="52920"/>
              </a:xfrm>
              <a:prstGeom prst="rect">
                <a:avLst/>
              </a:prstGeom>
              <a:solidFill>
                <a:srgbClr val="000000"/>
              </a:solidFill>
              <a:ln>
                <a:solidFill>
                  <a:srgbClr val="000000"/>
                </a:solidFill>
              </a:ln>
            </p:spPr>
            <p:txBody>
              <a:bodyPr/>
              <a:lstStyle/>
              <a:p>
                <a:endParaRPr lang="en-US"/>
              </a:p>
            </p:txBody>
          </p:sp>
        </p:grpSp>
        <p:grpSp>
          <p:nvGrpSpPr>
            <p:cNvPr id="478" name="Group 29"/>
            <p:cNvGrpSpPr/>
            <p:nvPr/>
          </p:nvGrpSpPr>
          <p:grpSpPr>
            <a:xfrm>
              <a:off x="6400440" y="2327760"/>
              <a:ext cx="510120" cy="457200"/>
              <a:chOff x="6400440" y="2327760"/>
              <a:chExt cx="510120" cy="457200"/>
            </a:xfrm>
          </p:grpSpPr>
          <p:sp>
            <p:nvSpPr>
              <p:cNvPr id="479" name="Rectangle 30"/>
              <p:cNvSpPr/>
              <p:nvPr/>
            </p:nvSpPr>
            <p:spPr>
              <a:xfrm>
                <a:off x="6453360" y="23277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480" name="TextShape 31"/>
              <p:cNvSpPr txBox="1"/>
              <p:nvPr/>
            </p:nvSpPr>
            <p:spPr>
              <a:xfrm>
                <a:off x="6464160" y="250344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81" name="Rectangle 32"/>
              <p:cNvSpPr/>
              <p:nvPr/>
            </p:nvSpPr>
            <p:spPr>
              <a:xfrm>
                <a:off x="6400440" y="2414520"/>
                <a:ext cx="52920" cy="52920"/>
              </a:xfrm>
              <a:prstGeom prst="rect">
                <a:avLst/>
              </a:prstGeom>
              <a:solidFill>
                <a:srgbClr val="000000"/>
              </a:solidFill>
              <a:ln>
                <a:solidFill>
                  <a:srgbClr val="000000"/>
                </a:solidFill>
              </a:ln>
            </p:spPr>
            <p:txBody>
              <a:bodyPr/>
              <a:lstStyle/>
              <a:p>
                <a:endParaRPr lang="en-US"/>
              </a:p>
            </p:txBody>
          </p:sp>
          <p:sp>
            <p:nvSpPr>
              <p:cNvPr id="482" name="Rectangle 33"/>
              <p:cNvSpPr/>
              <p:nvPr/>
            </p:nvSpPr>
            <p:spPr>
              <a:xfrm>
                <a:off x="6400440" y="2643120"/>
                <a:ext cx="52920" cy="52920"/>
              </a:xfrm>
              <a:prstGeom prst="rect">
                <a:avLst/>
              </a:prstGeom>
              <a:solidFill>
                <a:srgbClr val="000000"/>
              </a:solidFill>
              <a:ln>
                <a:solidFill>
                  <a:srgbClr val="000000"/>
                </a:solidFill>
              </a:ln>
            </p:spPr>
            <p:txBody>
              <a:bodyPr/>
              <a:lstStyle/>
              <a:p>
                <a:endParaRPr lang="en-US"/>
              </a:p>
            </p:txBody>
          </p:sp>
        </p:grpSp>
        <p:sp>
          <p:nvSpPr>
            <p:cNvPr id="483" name="TextShape 34"/>
            <p:cNvSpPr txBox="1"/>
            <p:nvPr/>
          </p:nvSpPr>
          <p:spPr>
            <a:xfrm>
              <a:off x="5811480" y="250344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484" name="Rectangle 35"/>
            <p:cNvSpPr/>
            <p:nvPr/>
          </p:nvSpPr>
          <p:spPr>
            <a:xfrm>
              <a:off x="5890320" y="2414520"/>
              <a:ext cx="52920" cy="52920"/>
            </a:xfrm>
            <a:prstGeom prst="rect">
              <a:avLst/>
            </a:prstGeom>
            <a:solidFill>
              <a:srgbClr val="000000"/>
            </a:solidFill>
            <a:ln>
              <a:solidFill>
                <a:srgbClr val="000000"/>
              </a:solidFill>
            </a:ln>
          </p:spPr>
          <p:txBody>
            <a:bodyPr/>
            <a:lstStyle/>
            <a:p>
              <a:endParaRPr lang="en-US"/>
            </a:p>
          </p:txBody>
        </p:sp>
        <p:sp>
          <p:nvSpPr>
            <p:cNvPr id="485" name="Rectangle 36"/>
            <p:cNvSpPr/>
            <p:nvPr/>
          </p:nvSpPr>
          <p:spPr>
            <a:xfrm>
              <a:off x="5890320" y="2643120"/>
              <a:ext cx="52920" cy="52920"/>
            </a:xfrm>
            <a:prstGeom prst="rect">
              <a:avLst/>
            </a:prstGeom>
            <a:solidFill>
              <a:srgbClr val="000000"/>
            </a:solidFill>
            <a:ln>
              <a:solidFill>
                <a:srgbClr val="000000"/>
              </a:solidFill>
            </a:ln>
          </p:spPr>
          <p:txBody>
            <a:bodyPr/>
            <a:lstStyle/>
            <a:p>
              <a:endParaRPr lang="en-US"/>
            </a:p>
          </p:txBody>
        </p:sp>
      </p:grpSp>
      <p:grpSp>
        <p:nvGrpSpPr>
          <p:cNvPr id="486" name="Group 37"/>
          <p:cNvGrpSpPr/>
          <p:nvPr/>
        </p:nvGrpSpPr>
        <p:grpSpPr>
          <a:xfrm>
            <a:off x="7721133" y="1255395"/>
            <a:ext cx="2429469" cy="2112355"/>
            <a:chOff x="6831720" y="1383840"/>
            <a:chExt cx="2678040" cy="2328480"/>
          </a:xfrm>
        </p:grpSpPr>
        <p:grpSp>
          <p:nvGrpSpPr>
            <p:cNvPr id="487" name="Group 38"/>
            <p:cNvGrpSpPr/>
            <p:nvPr/>
          </p:nvGrpSpPr>
          <p:grpSpPr>
            <a:xfrm>
              <a:off x="7421040" y="1383840"/>
              <a:ext cx="563040" cy="457200"/>
              <a:chOff x="7421040" y="1383840"/>
              <a:chExt cx="563040" cy="457200"/>
            </a:xfrm>
          </p:grpSpPr>
          <p:sp>
            <p:nvSpPr>
              <p:cNvPr id="488" name="Rectangle 39"/>
              <p:cNvSpPr/>
              <p:nvPr/>
            </p:nvSpPr>
            <p:spPr>
              <a:xfrm>
                <a:off x="7473960" y="138384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489" name="TextShape 40"/>
              <p:cNvSpPr txBox="1"/>
              <p:nvPr/>
            </p:nvSpPr>
            <p:spPr>
              <a:xfrm>
                <a:off x="7852320" y="155952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490" name="TextShape 41"/>
              <p:cNvSpPr txBox="1"/>
              <p:nvPr/>
            </p:nvSpPr>
            <p:spPr>
              <a:xfrm>
                <a:off x="7484760" y="155952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491" name="Rectangle 42"/>
              <p:cNvSpPr/>
              <p:nvPr/>
            </p:nvSpPr>
            <p:spPr>
              <a:xfrm>
                <a:off x="7421040" y="1470600"/>
                <a:ext cx="52920" cy="52920"/>
              </a:xfrm>
              <a:prstGeom prst="rect">
                <a:avLst/>
              </a:prstGeom>
              <a:solidFill>
                <a:srgbClr val="000000"/>
              </a:solidFill>
              <a:ln>
                <a:solidFill>
                  <a:srgbClr val="000000"/>
                </a:solidFill>
              </a:ln>
            </p:spPr>
            <p:txBody>
              <a:bodyPr/>
              <a:lstStyle/>
              <a:p>
                <a:endParaRPr lang="en-US"/>
              </a:p>
            </p:txBody>
          </p:sp>
          <p:sp>
            <p:nvSpPr>
              <p:cNvPr id="492" name="Rectangle 43"/>
              <p:cNvSpPr/>
              <p:nvPr/>
            </p:nvSpPr>
            <p:spPr>
              <a:xfrm>
                <a:off x="7421040" y="1699200"/>
                <a:ext cx="52920" cy="52920"/>
              </a:xfrm>
              <a:prstGeom prst="rect">
                <a:avLst/>
              </a:prstGeom>
              <a:solidFill>
                <a:srgbClr val="000000"/>
              </a:solidFill>
              <a:ln>
                <a:solidFill>
                  <a:srgbClr val="000000"/>
                </a:solidFill>
              </a:ln>
            </p:spPr>
            <p:txBody>
              <a:bodyPr/>
              <a:lstStyle/>
              <a:p>
                <a:endParaRPr lang="en-US"/>
              </a:p>
            </p:txBody>
          </p:sp>
          <p:sp>
            <p:nvSpPr>
              <p:cNvPr id="493" name="Rectangle 44"/>
              <p:cNvSpPr/>
              <p:nvPr/>
            </p:nvSpPr>
            <p:spPr>
              <a:xfrm>
                <a:off x="7931160" y="1470600"/>
                <a:ext cx="52920" cy="52920"/>
              </a:xfrm>
              <a:prstGeom prst="rect">
                <a:avLst/>
              </a:prstGeom>
              <a:solidFill>
                <a:srgbClr val="000000"/>
              </a:solidFill>
              <a:ln>
                <a:solidFill>
                  <a:srgbClr val="000000"/>
                </a:solidFill>
              </a:ln>
            </p:spPr>
            <p:txBody>
              <a:bodyPr/>
              <a:lstStyle/>
              <a:p>
                <a:endParaRPr lang="en-US"/>
              </a:p>
            </p:txBody>
          </p:sp>
          <p:sp>
            <p:nvSpPr>
              <p:cNvPr id="494" name="Rectangle 45"/>
              <p:cNvSpPr/>
              <p:nvPr/>
            </p:nvSpPr>
            <p:spPr>
              <a:xfrm>
                <a:off x="7931160" y="1699200"/>
                <a:ext cx="52920" cy="52920"/>
              </a:xfrm>
              <a:prstGeom prst="rect">
                <a:avLst/>
              </a:prstGeom>
              <a:solidFill>
                <a:srgbClr val="000000"/>
              </a:solidFill>
              <a:ln>
                <a:solidFill>
                  <a:srgbClr val="000000"/>
                </a:solidFill>
              </a:ln>
            </p:spPr>
            <p:txBody>
              <a:bodyPr/>
              <a:lstStyle/>
              <a:p>
                <a:endParaRPr lang="en-US"/>
              </a:p>
            </p:txBody>
          </p:sp>
        </p:grpSp>
        <p:grpSp>
          <p:nvGrpSpPr>
            <p:cNvPr id="495" name="Group 46"/>
            <p:cNvGrpSpPr/>
            <p:nvPr/>
          </p:nvGrpSpPr>
          <p:grpSpPr>
            <a:xfrm>
              <a:off x="7421040" y="2327760"/>
              <a:ext cx="510120" cy="457200"/>
              <a:chOff x="7421040" y="2327760"/>
              <a:chExt cx="510120" cy="457200"/>
            </a:xfrm>
          </p:grpSpPr>
          <p:sp>
            <p:nvSpPr>
              <p:cNvPr id="496" name="Rectangle 47"/>
              <p:cNvSpPr/>
              <p:nvPr/>
            </p:nvSpPr>
            <p:spPr>
              <a:xfrm>
                <a:off x="7473960" y="232776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497" name="TextShape 48"/>
              <p:cNvSpPr txBox="1"/>
              <p:nvPr/>
            </p:nvSpPr>
            <p:spPr>
              <a:xfrm>
                <a:off x="7484760" y="250344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498" name="Rectangle 49"/>
              <p:cNvSpPr/>
              <p:nvPr/>
            </p:nvSpPr>
            <p:spPr>
              <a:xfrm>
                <a:off x="7421040" y="2414520"/>
                <a:ext cx="52920" cy="52920"/>
              </a:xfrm>
              <a:prstGeom prst="rect">
                <a:avLst/>
              </a:prstGeom>
              <a:solidFill>
                <a:srgbClr val="000000"/>
              </a:solidFill>
              <a:ln>
                <a:solidFill>
                  <a:srgbClr val="000000"/>
                </a:solidFill>
              </a:ln>
            </p:spPr>
            <p:txBody>
              <a:bodyPr/>
              <a:lstStyle/>
              <a:p>
                <a:endParaRPr lang="en-US"/>
              </a:p>
            </p:txBody>
          </p:sp>
          <p:sp>
            <p:nvSpPr>
              <p:cNvPr id="499" name="Rectangle 50"/>
              <p:cNvSpPr/>
              <p:nvPr/>
            </p:nvSpPr>
            <p:spPr>
              <a:xfrm>
                <a:off x="7421040" y="2643120"/>
                <a:ext cx="52920" cy="52920"/>
              </a:xfrm>
              <a:prstGeom prst="rect">
                <a:avLst/>
              </a:prstGeom>
              <a:solidFill>
                <a:srgbClr val="000000"/>
              </a:solidFill>
              <a:ln>
                <a:solidFill>
                  <a:srgbClr val="000000"/>
                </a:solidFill>
              </a:ln>
            </p:spPr>
            <p:txBody>
              <a:bodyPr/>
              <a:lstStyle/>
              <a:p>
                <a:endParaRPr lang="en-US"/>
              </a:p>
            </p:txBody>
          </p:sp>
        </p:grpSp>
        <p:sp>
          <p:nvSpPr>
            <p:cNvPr id="500" name="TextShape 51"/>
            <p:cNvSpPr txBox="1"/>
            <p:nvPr/>
          </p:nvSpPr>
          <p:spPr>
            <a:xfrm>
              <a:off x="6831720" y="250344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01" name="Rectangle 52"/>
            <p:cNvSpPr/>
            <p:nvPr/>
          </p:nvSpPr>
          <p:spPr>
            <a:xfrm>
              <a:off x="6910560" y="2414520"/>
              <a:ext cx="52920" cy="52920"/>
            </a:xfrm>
            <a:prstGeom prst="rect">
              <a:avLst/>
            </a:prstGeom>
            <a:solidFill>
              <a:srgbClr val="000000"/>
            </a:solidFill>
            <a:ln>
              <a:solidFill>
                <a:srgbClr val="000000"/>
              </a:solidFill>
            </a:ln>
          </p:spPr>
          <p:txBody>
            <a:bodyPr/>
            <a:lstStyle/>
            <a:p>
              <a:endParaRPr lang="en-US"/>
            </a:p>
          </p:txBody>
        </p:sp>
        <p:sp>
          <p:nvSpPr>
            <p:cNvPr id="502" name="Rectangle 53"/>
            <p:cNvSpPr/>
            <p:nvPr/>
          </p:nvSpPr>
          <p:spPr>
            <a:xfrm>
              <a:off x="6910560" y="2643120"/>
              <a:ext cx="52920" cy="52920"/>
            </a:xfrm>
            <a:prstGeom prst="rect">
              <a:avLst/>
            </a:prstGeom>
            <a:solidFill>
              <a:srgbClr val="000000"/>
            </a:solidFill>
            <a:ln>
              <a:solidFill>
                <a:srgbClr val="000000"/>
              </a:solidFill>
            </a:ln>
          </p:spPr>
          <p:txBody>
            <a:bodyPr/>
            <a:lstStyle/>
            <a:p>
              <a:endParaRPr lang="en-US"/>
            </a:p>
          </p:txBody>
        </p:sp>
        <p:sp>
          <p:nvSpPr>
            <p:cNvPr id="503" name="TextShape 54"/>
            <p:cNvSpPr txBox="1"/>
            <p:nvPr/>
          </p:nvSpPr>
          <p:spPr>
            <a:xfrm>
              <a:off x="7223760" y="3109320"/>
              <a:ext cx="228600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3 "stages", each of expected length 4</a:t>
              </a:r>
              <a:endParaRPr lang="en-US" sz="1633" spc="-1">
                <a:latin typeface="Arial"/>
              </a:endParaRPr>
            </a:p>
          </p:txBody>
        </p:sp>
      </p:grpSp>
      <p:grpSp>
        <p:nvGrpSpPr>
          <p:cNvPr id="504" name="Group 55"/>
          <p:cNvGrpSpPr/>
          <p:nvPr/>
        </p:nvGrpSpPr>
        <p:grpSpPr>
          <a:xfrm>
            <a:off x="2145666" y="4147636"/>
            <a:ext cx="5391926" cy="414764"/>
            <a:chOff x="685800" y="4572000"/>
            <a:chExt cx="5943600" cy="457200"/>
          </a:xfrm>
        </p:grpSpPr>
        <p:grpSp>
          <p:nvGrpSpPr>
            <p:cNvPr id="505" name="Group 56"/>
            <p:cNvGrpSpPr/>
            <p:nvPr/>
          </p:nvGrpSpPr>
          <p:grpSpPr>
            <a:xfrm>
              <a:off x="685800" y="4572000"/>
              <a:ext cx="457200" cy="457200"/>
              <a:chOff x="685800" y="4572000"/>
              <a:chExt cx="457200" cy="457200"/>
            </a:xfrm>
          </p:grpSpPr>
          <p:sp>
            <p:nvSpPr>
              <p:cNvPr id="506" name="Rectangle 57"/>
              <p:cNvSpPr/>
              <p:nvPr/>
            </p:nvSpPr>
            <p:spPr>
              <a:xfrm>
                <a:off x="685800" y="45720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507" name="TextShape 58"/>
              <p:cNvSpPr txBox="1"/>
              <p:nvPr/>
            </p:nvSpPr>
            <p:spPr>
              <a:xfrm>
                <a:off x="106416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08" name="Group 59"/>
            <p:cNvGrpSpPr/>
            <p:nvPr/>
          </p:nvGrpSpPr>
          <p:grpSpPr>
            <a:xfrm>
              <a:off x="1600200" y="4572000"/>
              <a:ext cx="457200" cy="457200"/>
              <a:chOff x="1600200" y="4572000"/>
              <a:chExt cx="457200" cy="457200"/>
            </a:xfrm>
          </p:grpSpPr>
          <p:sp>
            <p:nvSpPr>
              <p:cNvPr id="509" name="Rectangle 60"/>
              <p:cNvSpPr/>
              <p:nvPr/>
            </p:nvSpPr>
            <p:spPr>
              <a:xfrm>
                <a:off x="16002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10" name="TextShape 61"/>
              <p:cNvSpPr txBox="1"/>
              <p:nvPr/>
            </p:nvSpPr>
            <p:spPr>
              <a:xfrm>
                <a:off x="197856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11" name="TextShape 62"/>
              <p:cNvSpPr txBox="1"/>
              <p:nvPr/>
            </p:nvSpPr>
            <p:spPr>
              <a:xfrm>
                <a:off x="161100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12" name="Group 63"/>
            <p:cNvGrpSpPr/>
            <p:nvPr/>
          </p:nvGrpSpPr>
          <p:grpSpPr>
            <a:xfrm>
              <a:off x="1143000" y="4572000"/>
              <a:ext cx="457200" cy="457200"/>
              <a:chOff x="1143000" y="4572000"/>
              <a:chExt cx="457200" cy="457200"/>
            </a:xfrm>
          </p:grpSpPr>
          <p:sp>
            <p:nvSpPr>
              <p:cNvPr id="513" name="Rectangle 64"/>
              <p:cNvSpPr/>
              <p:nvPr/>
            </p:nvSpPr>
            <p:spPr>
              <a:xfrm>
                <a:off x="11430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14" name="TextShape 65"/>
              <p:cNvSpPr txBox="1"/>
              <p:nvPr/>
            </p:nvSpPr>
            <p:spPr>
              <a:xfrm>
                <a:off x="152136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15" name="TextShape 66"/>
              <p:cNvSpPr txBox="1"/>
              <p:nvPr/>
            </p:nvSpPr>
            <p:spPr>
              <a:xfrm>
                <a:off x="115380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16" name="Group 67"/>
            <p:cNvGrpSpPr/>
            <p:nvPr/>
          </p:nvGrpSpPr>
          <p:grpSpPr>
            <a:xfrm>
              <a:off x="2057400" y="4572000"/>
              <a:ext cx="457200" cy="457200"/>
              <a:chOff x="2057400" y="4572000"/>
              <a:chExt cx="457200" cy="457200"/>
            </a:xfrm>
          </p:grpSpPr>
          <p:sp>
            <p:nvSpPr>
              <p:cNvPr id="517" name="Rectangle 68"/>
              <p:cNvSpPr/>
              <p:nvPr/>
            </p:nvSpPr>
            <p:spPr>
              <a:xfrm>
                <a:off x="2057400" y="45720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18" name="TextShape 69"/>
              <p:cNvSpPr txBox="1"/>
              <p:nvPr/>
            </p:nvSpPr>
            <p:spPr>
              <a:xfrm>
                <a:off x="243576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519" name="TextShape 70"/>
              <p:cNvSpPr txBox="1"/>
              <p:nvPr/>
            </p:nvSpPr>
            <p:spPr>
              <a:xfrm>
                <a:off x="2068200" y="47476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20" name="Group 71"/>
            <p:cNvGrpSpPr/>
            <p:nvPr/>
          </p:nvGrpSpPr>
          <p:grpSpPr>
            <a:xfrm>
              <a:off x="2971800" y="4572000"/>
              <a:ext cx="457200" cy="457200"/>
              <a:chOff x="2971800" y="4572000"/>
              <a:chExt cx="457200" cy="457200"/>
            </a:xfrm>
          </p:grpSpPr>
          <p:sp>
            <p:nvSpPr>
              <p:cNvPr id="521" name="Rectangle 72"/>
              <p:cNvSpPr/>
              <p:nvPr/>
            </p:nvSpPr>
            <p:spPr>
              <a:xfrm>
                <a:off x="2971800" y="45720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22" name="TextShape 73"/>
              <p:cNvSpPr txBox="1"/>
              <p:nvPr/>
            </p:nvSpPr>
            <p:spPr>
              <a:xfrm>
                <a:off x="33501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23" name="TextShape 74"/>
              <p:cNvSpPr txBox="1"/>
              <p:nvPr/>
            </p:nvSpPr>
            <p:spPr>
              <a:xfrm>
                <a:off x="298260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524" name="Group 75"/>
            <p:cNvGrpSpPr/>
            <p:nvPr/>
          </p:nvGrpSpPr>
          <p:grpSpPr>
            <a:xfrm>
              <a:off x="2514600" y="4572000"/>
              <a:ext cx="457200" cy="457200"/>
              <a:chOff x="2514600" y="4572000"/>
              <a:chExt cx="457200" cy="457200"/>
            </a:xfrm>
          </p:grpSpPr>
          <p:sp>
            <p:nvSpPr>
              <p:cNvPr id="525" name="Rectangle 76"/>
              <p:cNvSpPr/>
              <p:nvPr/>
            </p:nvSpPr>
            <p:spPr>
              <a:xfrm>
                <a:off x="25146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26" name="TextShape 77"/>
              <p:cNvSpPr txBox="1"/>
              <p:nvPr/>
            </p:nvSpPr>
            <p:spPr>
              <a:xfrm>
                <a:off x="289296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527" name="TextShape 78"/>
              <p:cNvSpPr txBox="1"/>
              <p:nvPr/>
            </p:nvSpPr>
            <p:spPr>
              <a:xfrm>
                <a:off x="2525400" y="47476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528" name="Group 79"/>
            <p:cNvGrpSpPr/>
            <p:nvPr/>
          </p:nvGrpSpPr>
          <p:grpSpPr>
            <a:xfrm>
              <a:off x="4800600" y="4572000"/>
              <a:ext cx="457200" cy="457200"/>
              <a:chOff x="4800600" y="4572000"/>
              <a:chExt cx="457200" cy="457200"/>
            </a:xfrm>
          </p:grpSpPr>
          <p:sp>
            <p:nvSpPr>
              <p:cNvPr id="529" name="Rectangle 80"/>
              <p:cNvSpPr/>
              <p:nvPr/>
            </p:nvSpPr>
            <p:spPr>
              <a:xfrm>
                <a:off x="48006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30" name="TextShape 81"/>
              <p:cNvSpPr txBox="1"/>
              <p:nvPr/>
            </p:nvSpPr>
            <p:spPr>
              <a:xfrm>
                <a:off x="51789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31" name="TextShape 82"/>
              <p:cNvSpPr txBox="1"/>
              <p:nvPr/>
            </p:nvSpPr>
            <p:spPr>
              <a:xfrm>
                <a:off x="48114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32" name="Group 83"/>
            <p:cNvGrpSpPr/>
            <p:nvPr/>
          </p:nvGrpSpPr>
          <p:grpSpPr>
            <a:xfrm>
              <a:off x="6172200" y="4572000"/>
              <a:ext cx="457200" cy="457200"/>
              <a:chOff x="6172200" y="4572000"/>
              <a:chExt cx="457200" cy="457200"/>
            </a:xfrm>
          </p:grpSpPr>
          <p:sp>
            <p:nvSpPr>
              <p:cNvPr id="533" name="Rectangle 84"/>
              <p:cNvSpPr/>
              <p:nvPr/>
            </p:nvSpPr>
            <p:spPr>
              <a:xfrm>
                <a:off x="6172200" y="4572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34" name="TextShape 85"/>
              <p:cNvSpPr txBox="1"/>
              <p:nvPr/>
            </p:nvSpPr>
            <p:spPr>
              <a:xfrm>
                <a:off x="61830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35" name="Group 86"/>
            <p:cNvGrpSpPr/>
            <p:nvPr/>
          </p:nvGrpSpPr>
          <p:grpSpPr>
            <a:xfrm>
              <a:off x="5257800" y="4572000"/>
              <a:ext cx="457200" cy="457200"/>
              <a:chOff x="5257800" y="4572000"/>
              <a:chExt cx="457200" cy="457200"/>
            </a:xfrm>
          </p:grpSpPr>
          <p:sp>
            <p:nvSpPr>
              <p:cNvPr id="536" name="Rectangle 87"/>
              <p:cNvSpPr/>
              <p:nvPr/>
            </p:nvSpPr>
            <p:spPr>
              <a:xfrm>
                <a:off x="52578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37" name="TextShape 88"/>
              <p:cNvSpPr txBox="1"/>
              <p:nvPr/>
            </p:nvSpPr>
            <p:spPr>
              <a:xfrm>
                <a:off x="56361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38" name="TextShape 89"/>
              <p:cNvSpPr txBox="1"/>
              <p:nvPr/>
            </p:nvSpPr>
            <p:spPr>
              <a:xfrm>
                <a:off x="52686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39" name="Group 90"/>
            <p:cNvGrpSpPr/>
            <p:nvPr/>
          </p:nvGrpSpPr>
          <p:grpSpPr>
            <a:xfrm>
              <a:off x="5715000" y="4572000"/>
              <a:ext cx="457200" cy="457200"/>
              <a:chOff x="5715000" y="4572000"/>
              <a:chExt cx="457200" cy="457200"/>
            </a:xfrm>
          </p:grpSpPr>
          <p:sp>
            <p:nvSpPr>
              <p:cNvPr id="540" name="Rectangle 91"/>
              <p:cNvSpPr/>
              <p:nvPr/>
            </p:nvSpPr>
            <p:spPr>
              <a:xfrm>
                <a:off x="57150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41" name="TextShape 92"/>
              <p:cNvSpPr txBox="1"/>
              <p:nvPr/>
            </p:nvSpPr>
            <p:spPr>
              <a:xfrm>
                <a:off x="60933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42" name="TextShape 93"/>
              <p:cNvSpPr txBox="1"/>
              <p:nvPr/>
            </p:nvSpPr>
            <p:spPr>
              <a:xfrm>
                <a:off x="57258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43" name="Group 94"/>
            <p:cNvGrpSpPr/>
            <p:nvPr/>
          </p:nvGrpSpPr>
          <p:grpSpPr>
            <a:xfrm>
              <a:off x="3429000" y="4572000"/>
              <a:ext cx="457200" cy="457200"/>
              <a:chOff x="3429000" y="4572000"/>
              <a:chExt cx="457200" cy="457200"/>
            </a:xfrm>
          </p:grpSpPr>
          <p:sp>
            <p:nvSpPr>
              <p:cNvPr id="544" name="Rectangle 95"/>
              <p:cNvSpPr/>
              <p:nvPr/>
            </p:nvSpPr>
            <p:spPr>
              <a:xfrm>
                <a:off x="34290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45" name="TextShape 96"/>
              <p:cNvSpPr txBox="1"/>
              <p:nvPr/>
            </p:nvSpPr>
            <p:spPr>
              <a:xfrm>
                <a:off x="38073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46" name="TextShape 97"/>
              <p:cNvSpPr txBox="1"/>
              <p:nvPr/>
            </p:nvSpPr>
            <p:spPr>
              <a:xfrm>
                <a:off x="34398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47" name="Group 98"/>
            <p:cNvGrpSpPr/>
            <p:nvPr/>
          </p:nvGrpSpPr>
          <p:grpSpPr>
            <a:xfrm>
              <a:off x="3886200" y="4572000"/>
              <a:ext cx="457200" cy="457200"/>
              <a:chOff x="3886200" y="4572000"/>
              <a:chExt cx="457200" cy="457200"/>
            </a:xfrm>
          </p:grpSpPr>
          <p:sp>
            <p:nvSpPr>
              <p:cNvPr id="548" name="Rectangle 99"/>
              <p:cNvSpPr/>
              <p:nvPr/>
            </p:nvSpPr>
            <p:spPr>
              <a:xfrm>
                <a:off x="38862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49" name="TextShape 100"/>
              <p:cNvSpPr txBox="1"/>
              <p:nvPr/>
            </p:nvSpPr>
            <p:spPr>
              <a:xfrm>
                <a:off x="42645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50" name="TextShape 101"/>
              <p:cNvSpPr txBox="1"/>
              <p:nvPr/>
            </p:nvSpPr>
            <p:spPr>
              <a:xfrm>
                <a:off x="38970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51" name="Group 102"/>
            <p:cNvGrpSpPr/>
            <p:nvPr/>
          </p:nvGrpSpPr>
          <p:grpSpPr>
            <a:xfrm>
              <a:off x="4343400" y="4572000"/>
              <a:ext cx="457200" cy="457200"/>
              <a:chOff x="4343400" y="4572000"/>
              <a:chExt cx="457200" cy="457200"/>
            </a:xfrm>
          </p:grpSpPr>
          <p:sp>
            <p:nvSpPr>
              <p:cNvPr id="552" name="Rectangle 103"/>
              <p:cNvSpPr/>
              <p:nvPr/>
            </p:nvSpPr>
            <p:spPr>
              <a:xfrm>
                <a:off x="4343400" y="45720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53" name="TextShape 104"/>
              <p:cNvSpPr txBox="1"/>
              <p:nvPr/>
            </p:nvSpPr>
            <p:spPr>
              <a:xfrm>
                <a:off x="472176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54" name="TextShape 105"/>
              <p:cNvSpPr txBox="1"/>
              <p:nvPr/>
            </p:nvSpPr>
            <p:spPr>
              <a:xfrm>
                <a:off x="4354200" y="47476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grpSp>
        <p:nvGrpSpPr>
          <p:cNvPr id="555" name="Group 106"/>
          <p:cNvGrpSpPr/>
          <p:nvPr/>
        </p:nvGrpSpPr>
        <p:grpSpPr>
          <a:xfrm>
            <a:off x="2145665" y="4977163"/>
            <a:ext cx="4977163" cy="414764"/>
            <a:chOff x="685800" y="5486400"/>
            <a:chExt cx="5486400" cy="457200"/>
          </a:xfrm>
        </p:grpSpPr>
        <p:grpSp>
          <p:nvGrpSpPr>
            <p:cNvPr id="556" name="Group 107"/>
            <p:cNvGrpSpPr/>
            <p:nvPr/>
          </p:nvGrpSpPr>
          <p:grpSpPr>
            <a:xfrm>
              <a:off x="685800" y="5486400"/>
              <a:ext cx="457200" cy="457200"/>
              <a:chOff x="685800" y="5486400"/>
              <a:chExt cx="457200" cy="457200"/>
            </a:xfrm>
          </p:grpSpPr>
          <p:sp>
            <p:nvSpPr>
              <p:cNvPr id="557" name="Rectangle 108"/>
              <p:cNvSpPr/>
              <p:nvPr/>
            </p:nvSpPr>
            <p:spPr>
              <a:xfrm>
                <a:off x="685800" y="54864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558" name="TextShape 109"/>
              <p:cNvSpPr txBox="1"/>
              <p:nvPr/>
            </p:nvSpPr>
            <p:spPr>
              <a:xfrm>
                <a:off x="10641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59" name="Group 110"/>
            <p:cNvGrpSpPr/>
            <p:nvPr/>
          </p:nvGrpSpPr>
          <p:grpSpPr>
            <a:xfrm>
              <a:off x="1600200" y="5486400"/>
              <a:ext cx="457200" cy="457200"/>
              <a:chOff x="1600200" y="5486400"/>
              <a:chExt cx="457200" cy="457200"/>
            </a:xfrm>
          </p:grpSpPr>
          <p:sp>
            <p:nvSpPr>
              <p:cNvPr id="560" name="Rectangle 111"/>
              <p:cNvSpPr/>
              <p:nvPr/>
            </p:nvSpPr>
            <p:spPr>
              <a:xfrm>
                <a:off x="16002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61" name="TextShape 112"/>
              <p:cNvSpPr txBox="1"/>
              <p:nvPr/>
            </p:nvSpPr>
            <p:spPr>
              <a:xfrm>
                <a:off x="19785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62" name="TextShape 113"/>
              <p:cNvSpPr txBox="1"/>
              <p:nvPr/>
            </p:nvSpPr>
            <p:spPr>
              <a:xfrm>
                <a:off x="16110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63" name="Group 114"/>
            <p:cNvGrpSpPr/>
            <p:nvPr/>
          </p:nvGrpSpPr>
          <p:grpSpPr>
            <a:xfrm>
              <a:off x="1143000" y="5486400"/>
              <a:ext cx="457200" cy="457200"/>
              <a:chOff x="1143000" y="5486400"/>
              <a:chExt cx="457200" cy="457200"/>
            </a:xfrm>
          </p:grpSpPr>
          <p:sp>
            <p:nvSpPr>
              <p:cNvPr id="564" name="Rectangle 115"/>
              <p:cNvSpPr/>
              <p:nvPr/>
            </p:nvSpPr>
            <p:spPr>
              <a:xfrm>
                <a:off x="11430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65" name="TextShape 116"/>
              <p:cNvSpPr txBox="1"/>
              <p:nvPr/>
            </p:nvSpPr>
            <p:spPr>
              <a:xfrm>
                <a:off x="15213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66" name="TextShape 117"/>
              <p:cNvSpPr txBox="1"/>
              <p:nvPr/>
            </p:nvSpPr>
            <p:spPr>
              <a:xfrm>
                <a:off x="11538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67" name="Group 118"/>
            <p:cNvGrpSpPr/>
            <p:nvPr/>
          </p:nvGrpSpPr>
          <p:grpSpPr>
            <a:xfrm>
              <a:off x="2971800" y="5486400"/>
              <a:ext cx="457200" cy="457200"/>
              <a:chOff x="2971800" y="5486400"/>
              <a:chExt cx="457200" cy="457200"/>
            </a:xfrm>
          </p:grpSpPr>
          <p:sp>
            <p:nvSpPr>
              <p:cNvPr id="568" name="Rectangle 119"/>
              <p:cNvSpPr/>
              <p:nvPr/>
            </p:nvSpPr>
            <p:spPr>
              <a:xfrm>
                <a:off x="2971800" y="5486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69" name="TextShape 120"/>
              <p:cNvSpPr txBox="1"/>
              <p:nvPr/>
            </p:nvSpPr>
            <p:spPr>
              <a:xfrm>
                <a:off x="3350160" y="56620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570" name="TextShape 121"/>
              <p:cNvSpPr txBox="1"/>
              <p:nvPr/>
            </p:nvSpPr>
            <p:spPr>
              <a:xfrm>
                <a:off x="29826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71" name="Group 122"/>
            <p:cNvGrpSpPr/>
            <p:nvPr/>
          </p:nvGrpSpPr>
          <p:grpSpPr>
            <a:xfrm>
              <a:off x="3429000" y="5486400"/>
              <a:ext cx="457200" cy="457200"/>
              <a:chOff x="3429000" y="5486400"/>
              <a:chExt cx="457200" cy="457200"/>
            </a:xfrm>
          </p:grpSpPr>
          <p:sp>
            <p:nvSpPr>
              <p:cNvPr id="572" name="Rectangle 123"/>
              <p:cNvSpPr/>
              <p:nvPr/>
            </p:nvSpPr>
            <p:spPr>
              <a:xfrm>
                <a:off x="3429000" y="5486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73" name="TextShape 124"/>
              <p:cNvSpPr txBox="1"/>
              <p:nvPr/>
            </p:nvSpPr>
            <p:spPr>
              <a:xfrm>
                <a:off x="38073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74" name="TextShape 125"/>
              <p:cNvSpPr txBox="1"/>
              <p:nvPr/>
            </p:nvSpPr>
            <p:spPr>
              <a:xfrm>
                <a:off x="3439800" y="56620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575" name="Group 126"/>
            <p:cNvGrpSpPr/>
            <p:nvPr/>
          </p:nvGrpSpPr>
          <p:grpSpPr>
            <a:xfrm>
              <a:off x="4343400" y="5486400"/>
              <a:ext cx="457200" cy="457200"/>
              <a:chOff x="4343400" y="5486400"/>
              <a:chExt cx="457200" cy="457200"/>
            </a:xfrm>
          </p:grpSpPr>
          <p:sp>
            <p:nvSpPr>
              <p:cNvPr id="576" name="Rectangle 127"/>
              <p:cNvSpPr/>
              <p:nvPr/>
            </p:nvSpPr>
            <p:spPr>
              <a:xfrm>
                <a:off x="43434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77" name="TextShape 128"/>
              <p:cNvSpPr txBox="1"/>
              <p:nvPr/>
            </p:nvSpPr>
            <p:spPr>
              <a:xfrm>
                <a:off x="47217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78" name="TextShape 129"/>
              <p:cNvSpPr txBox="1"/>
              <p:nvPr/>
            </p:nvSpPr>
            <p:spPr>
              <a:xfrm>
                <a:off x="43542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79" name="Group 130"/>
            <p:cNvGrpSpPr/>
            <p:nvPr/>
          </p:nvGrpSpPr>
          <p:grpSpPr>
            <a:xfrm>
              <a:off x="5715000" y="5486400"/>
              <a:ext cx="457200" cy="457200"/>
              <a:chOff x="5715000" y="5486400"/>
              <a:chExt cx="457200" cy="457200"/>
            </a:xfrm>
          </p:grpSpPr>
          <p:sp>
            <p:nvSpPr>
              <p:cNvPr id="580" name="Rectangle 131"/>
              <p:cNvSpPr/>
              <p:nvPr/>
            </p:nvSpPr>
            <p:spPr>
              <a:xfrm>
                <a:off x="5715000" y="54864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581" name="TextShape 132"/>
              <p:cNvSpPr txBox="1"/>
              <p:nvPr/>
            </p:nvSpPr>
            <p:spPr>
              <a:xfrm>
                <a:off x="57258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82" name="Group 133"/>
            <p:cNvGrpSpPr/>
            <p:nvPr/>
          </p:nvGrpSpPr>
          <p:grpSpPr>
            <a:xfrm>
              <a:off x="4800600" y="5486400"/>
              <a:ext cx="457200" cy="457200"/>
              <a:chOff x="4800600" y="5486400"/>
              <a:chExt cx="457200" cy="457200"/>
            </a:xfrm>
          </p:grpSpPr>
          <p:sp>
            <p:nvSpPr>
              <p:cNvPr id="583" name="Rectangle 134"/>
              <p:cNvSpPr/>
              <p:nvPr/>
            </p:nvSpPr>
            <p:spPr>
              <a:xfrm>
                <a:off x="48006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84" name="TextShape 135"/>
              <p:cNvSpPr txBox="1"/>
              <p:nvPr/>
            </p:nvSpPr>
            <p:spPr>
              <a:xfrm>
                <a:off x="51789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85" name="TextShape 136"/>
              <p:cNvSpPr txBox="1"/>
              <p:nvPr/>
            </p:nvSpPr>
            <p:spPr>
              <a:xfrm>
                <a:off x="48114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86" name="Group 137"/>
            <p:cNvGrpSpPr/>
            <p:nvPr/>
          </p:nvGrpSpPr>
          <p:grpSpPr>
            <a:xfrm>
              <a:off x="5257800" y="5486400"/>
              <a:ext cx="457200" cy="457200"/>
              <a:chOff x="5257800" y="5486400"/>
              <a:chExt cx="457200" cy="457200"/>
            </a:xfrm>
          </p:grpSpPr>
          <p:sp>
            <p:nvSpPr>
              <p:cNvPr id="587" name="Rectangle 138"/>
              <p:cNvSpPr/>
              <p:nvPr/>
            </p:nvSpPr>
            <p:spPr>
              <a:xfrm>
                <a:off x="52578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88" name="TextShape 139"/>
              <p:cNvSpPr txBox="1"/>
              <p:nvPr/>
            </p:nvSpPr>
            <p:spPr>
              <a:xfrm>
                <a:off x="56361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89" name="TextShape 140"/>
              <p:cNvSpPr txBox="1"/>
              <p:nvPr/>
            </p:nvSpPr>
            <p:spPr>
              <a:xfrm>
                <a:off x="52686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90" name="Group 141"/>
            <p:cNvGrpSpPr/>
            <p:nvPr/>
          </p:nvGrpSpPr>
          <p:grpSpPr>
            <a:xfrm>
              <a:off x="3886200" y="5486400"/>
              <a:ext cx="457200" cy="457200"/>
              <a:chOff x="3886200" y="5486400"/>
              <a:chExt cx="457200" cy="457200"/>
            </a:xfrm>
          </p:grpSpPr>
          <p:sp>
            <p:nvSpPr>
              <p:cNvPr id="591" name="Rectangle 142"/>
              <p:cNvSpPr/>
              <p:nvPr/>
            </p:nvSpPr>
            <p:spPr>
              <a:xfrm>
                <a:off x="38862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92" name="TextShape 143"/>
              <p:cNvSpPr txBox="1"/>
              <p:nvPr/>
            </p:nvSpPr>
            <p:spPr>
              <a:xfrm>
                <a:off x="426456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593" name="TextShape 144"/>
              <p:cNvSpPr txBox="1"/>
              <p:nvPr/>
            </p:nvSpPr>
            <p:spPr>
              <a:xfrm>
                <a:off x="3897000" y="56620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594" name="Group 145"/>
            <p:cNvGrpSpPr/>
            <p:nvPr/>
          </p:nvGrpSpPr>
          <p:grpSpPr>
            <a:xfrm>
              <a:off x="2057400" y="5486400"/>
              <a:ext cx="457200" cy="457200"/>
              <a:chOff x="2057400" y="5486400"/>
              <a:chExt cx="457200" cy="457200"/>
            </a:xfrm>
          </p:grpSpPr>
          <p:sp>
            <p:nvSpPr>
              <p:cNvPr id="595" name="Rectangle 146"/>
              <p:cNvSpPr/>
              <p:nvPr/>
            </p:nvSpPr>
            <p:spPr>
              <a:xfrm>
                <a:off x="20574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596" name="TextShape 147"/>
              <p:cNvSpPr txBox="1"/>
              <p:nvPr/>
            </p:nvSpPr>
            <p:spPr>
              <a:xfrm>
                <a:off x="24357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597" name="TextShape 148"/>
              <p:cNvSpPr txBox="1"/>
              <p:nvPr/>
            </p:nvSpPr>
            <p:spPr>
              <a:xfrm>
                <a:off x="20682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598" name="Group 149"/>
            <p:cNvGrpSpPr/>
            <p:nvPr/>
          </p:nvGrpSpPr>
          <p:grpSpPr>
            <a:xfrm>
              <a:off x="2514600" y="5486400"/>
              <a:ext cx="457200" cy="457200"/>
              <a:chOff x="2514600" y="5486400"/>
              <a:chExt cx="457200" cy="457200"/>
            </a:xfrm>
          </p:grpSpPr>
          <p:sp>
            <p:nvSpPr>
              <p:cNvPr id="599" name="Rectangle 150"/>
              <p:cNvSpPr/>
              <p:nvPr/>
            </p:nvSpPr>
            <p:spPr>
              <a:xfrm>
                <a:off x="2514600" y="5486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00" name="TextShape 151"/>
              <p:cNvSpPr txBox="1"/>
              <p:nvPr/>
            </p:nvSpPr>
            <p:spPr>
              <a:xfrm>
                <a:off x="289296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01" name="TextShape 152"/>
              <p:cNvSpPr txBox="1"/>
              <p:nvPr/>
            </p:nvSpPr>
            <p:spPr>
              <a:xfrm>
                <a:off x="2525400" y="56620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grpSp>
        <p:nvGrpSpPr>
          <p:cNvPr id="602" name="Group 153"/>
          <p:cNvGrpSpPr/>
          <p:nvPr/>
        </p:nvGrpSpPr>
        <p:grpSpPr>
          <a:xfrm>
            <a:off x="2145666" y="5806690"/>
            <a:ext cx="5806690" cy="414764"/>
            <a:chOff x="685800" y="6400800"/>
            <a:chExt cx="6400800" cy="457200"/>
          </a:xfrm>
        </p:grpSpPr>
        <p:grpSp>
          <p:nvGrpSpPr>
            <p:cNvPr id="603" name="Group 154"/>
            <p:cNvGrpSpPr/>
            <p:nvPr/>
          </p:nvGrpSpPr>
          <p:grpSpPr>
            <a:xfrm>
              <a:off x="685800" y="6400800"/>
              <a:ext cx="457200" cy="457200"/>
              <a:chOff x="685800" y="6400800"/>
              <a:chExt cx="457200" cy="457200"/>
            </a:xfrm>
          </p:grpSpPr>
          <p:sp>
            <p:nvSpPr>
              <p:cNvPr id="604" name="Rectangle 155"/>
              <p:cNvSpPr/>
              <p:nvPr/>
            </p:nvSpPr>
            <p:spPr>
              <a:xfrm>
                <a:off x="685800" y="64008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605" name="TextShape 156"/>
              <p:cNvSpPr txBox="1"/>
              <p:nvPr/>
            </p:nvSpPr>
            <p:spPr>
              <a:xfrm>
                <a:off x="10641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06" name="Group 157"/>
            <p:cNvGrpSpPr/>
            <p:nvPr/>
          </p:nvGrpSpPr>
          <p:grpSpPr>
            <a:xfrm>
              <a:off x="1600200" y="6400800"/>
              <a:ext cx="457200" cy="457200"/>
              <a:chOff x="1600200" y="6400800"/>
              <a:chExt cx="457200" cy="457200"/>
            </a:xfrm>
          </p:grpSpPr>
          <p:sp>
            <p:nvSpPr>
              <p:cNvPr id="607" name="Rectangle 158"/>
              <p:cNvSpPr/>
              <p:nvPr/>
            </p:nvSpPr>
            <p:spPr>
              <a:xfrm>
                <a:off x="1600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08" name="TextShape 159"/>
              <p:cNvSpPr txBox="1"/>
              <p:nvPr/>
            </p:nvSpPr>
            <p:spPr>
              <a:xfrm>
                <a:off x="19785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09" name="TextShape 160"/>
              <p:cNvSpPr txBox="1"/>
              <p:nvPr/>
            </p:nvSpPr>
            <p:spPr>
              <a:xfrm>
                <a:off x="16110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10" name="Group 161"/>
            <p:cNvGrpSpPr/>
            <p:nvPr/>
          </p:nvGrpSpPr>
          <p:grpSpPr>
            <a:xfrm>
              <a:off x="1143000" y="6400800"/>
              <a:ext cx="457200" cy="457200"/>
              <a:chOff x="1143000" y="6400800"/>
              <a:chExt cx="457200" cy="457200"/>
            </a:xfrm>
          </p:grpSpPr>
          <p:sp>
            <p:nvSpPr>
              <p:cNvPr id="611" name="Rectangle 162"/>
              <p:cNvSpPr/>
              <p:nvPr/>
            </p:nvSpPr>
            <p:spPr>
              <a:xfrm>
                <a:off x="1143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12" name="TextShape 163"/>
              <p:cNvSpPr txBox="1"/>
              <p:nvPr/>
            </p:nvSpPr>
            <p:spPr>
              <a:xfrm>
                <a:off x="15213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13" name="TextShape 164"/>
              <p:cNvSpPr txBox="1"/>
              <p:nvPr/>
            </p:nvSpPr>
            <p:spPr>
              <a:xfrm>
                <a:off x="11538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14" name="Group 165"/>
            <p:cNvGrpSpPr/>
            <p:nvPr/>
          </p:nvGrpSpPr>
          <p:grpSpPr>
            <a:xfrm>
              <a:off x="2971800" y="6400800"/>
              <a:ext cx="457200" cy="457200"/>
              <a:chOff x="2971800" y="6400800"/>
              <a:chExt cx="457200" cy="457200"/>
            </a:xfrm>
          </p:grpSpPr>
          <p:sp>
            <p:nvSpPr>
              <p:cNvPr id="615" name="Rectangle 166"/>
              <p:cNvSpPr/>
              <p:nvPr/>
            </p:nvSpPr>
            <p:spPr>
              <a:xfrm>
                <a:off x="2971800" y="64008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16" name="TextShape 167"/>
              <p:cNvSpPr txBox="1"/>
              <p:nvPr/>
            </p:nvSpPr>
            <p:spPr>
              <a:xfrm>
                <a:off x="33501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17" name="TextShape 168"/>
              <p:cNvSpPr txBox="1"/>
              <p:nvPr/>
            </p:nvSpPr>
            <p:spPr>
              <a:xfrm>
                <a:off x="29826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18" name="Group 169"/>
            <p:cNvGrpSpPr/>
            <p:nvPr/>
          </p:nvGrpSpPr>
          <p:grpSpPr>
            <a:xfrm>
              <a:off x="6629400" y="6400800"/>
              <a:ext cx="457200" cy="457200"/>
              <a:chOff x="6629400" y="6400800"/>
              <a:chExt cx="457200" cy="457200"/>
            </a:xfrm>
          </p:grpSpPr>
          <p:sp>
            <p:nvSpPr>
              <p:cNvPr id="619" name="Rectangle 170"/>
              <p:cNvSpPr/>
              <p:nvPr/>
            </p:nvSpPr>
            <p:spPr>
              <a:xfrm>
                <a:off x="6629400" y="64008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20" name="TextShape 171"/>
              <p:cNvSpPr txBox="1"/>
              <p:nvPr/>
            </p:nvSpPr>
            <p:spPr>
              <a:xfrm>
                <a:off x="66402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21" name="Group 172"/>
            <p:cNvGrpSpPr/>
            <p:nvPr/>
          </p:nvGrpSpPr>
          <p:grpSpPr>
            <a:xfrm>
              <a:off x="5715000" y="6400800"/>
              <a:ext cx="457200" cy="457200"/>
              <a:chOff x="5715000" y="6400800"/>
              <a:chExt cx="457200" cy="457200"/>
            </a:xfrm>
          </p:grpSpPr>
          <p:sp>
            <p:nvSpPr>
              <p:cNvPr id="622" name="Rectangle 173"/>
              <p:cNvSpPr/>
              <p:nvPr/>
            </p:nvSpPr>
            <p:spPr>
              <a:xfrm>
                <a:off x="5715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23" name="TextShape 174"/>
              <p:cNvSpPr txBox="1"/>
              <p:nvPr/>
            </p:nvSpPr>
            <p:spPr>
              <a:xfrm>
                <a:off x="60933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24" name="TextShape 175"/>
              <p:cNvSpPr txBox="1"/>
              <p:nvPr/>
            </p:nvSpPr>
            <p:spPr>
              <a:xfrm>
                <a:off x="57258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25" name="Group 176"/>
            <p:cNvGrpSpPr/>
            <p:nvPr/>
          </p:nvGrpSpPr>
          <p:grpSpPr>
            <a:xfrm>
              <a:off x="6172200" y="6400800"/>
              <a:ext cx="457200" cy="457200"/>
              <a:chOff x="6172200" y="6400800"/>
              <a:chExt cx="457200" cy="457200"/>
            </a:xfrm>
          </p:grpSpPr>
          <p:sp>
            <p:nvSpPr>
              <p:cNvPr id="626" name="Rectangle 177"/>
              <p:cNvSpPr/>
              <p:nvPr/>
            </p:nvSpPr>
            <p:spPr>
              <a:xfrm>
                <a:off x="6172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27" name="TextShape 178"/>
              <p:cNvSpPr txBox="1"/>
              <p:nvPr/>
            </p:nvSpPr>
            <p:spPr>
              <a:xfrm>
                <a:off x="65505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28" name="TextShape 179"/>
              <p:cNvSpPr txBox="1"/>
              <p:nvPr/>
            </p:nvSpPr>
            <p:spPr>
              <a:xfrm>
                <a:off x="61830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29" name="Group 180"/>
            <p:cNvGrpSpPr/>
            <p:nvPr/>
          </p:nvGrpSpPr>
          <p:grpSpPr>
            <a:xfrm>
              <a:off x="2057400" y="6400800"/>
              <a:ext cx="457200" cy="457200"/>
              <a:chOff x="2057400" y="6400800"/>
              <a:chExt cx="457200" cy="457200"/>
            </a:xfrm>
          </p:grpSpPr>
          <p:sp>
            <p:nvSpPr>
              <p:cNvPr id="630" name="Rectangle 181"/>
              <p:cNvSpPr/>
              <p:nvPr/>
            </p:nvSpPr>
            <p:spPr>
              <a:xfrm>
                <a:off x="20574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31" name="TextShape 182"/>
              <p:cNvSpPr txBox="1"/>
              <p:nvPr/>
            </p:nvSpPr>
            <p:spPr>
              <a:xfrm>
                <a:off x="24357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32" name="TextShape 183"/>
              <p:cNvSpPr txBox="1"/>
              <p:nvPr/>
            </p:nvSpPr>
            <p:spPr>
              <a:xfrm>
                <a:off x="20682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33" name="Group 184"/>
            <p:cNvGrpSpPr/>
            <p:nvPr/>
          </p:nvGrpSpPr>
          <p:grpSpPr>
            <a:xfrm>
              <a:off x="2514600" y="6400800"/>
              <a:ext cx="457200" cy="457200"/>
              <a:chOff x="2514600" y="6400800"/>
              <a:chExt cx="457200" cy="457200"/>
            </a:xfrm>
          </p:grpSpPr>
          <p:sp>
            <p:nvSpPr>
              <p:cNvPr id="634" name="Rectangle 185"/>
              <p:cNvSpPr/>
              <p:nvPr/>
            </p:nvSpPr>
            <p:spPr>
              <a:xfrm>
                <a:off x="25146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35" name="TextShape 186"/>
              <p:cNvSpPr txBox="1"/>
              <p:nvPr/>
            </p:nvSpPr>
            <p:spPr>
              <a:xfrm>
                <a:off x="289296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36" name="TextShape 187"/>
              <p:cNvSpPr txBox="1"/>
              <p:nvPr/>
            </p:nvSpPr>
            <p:spPr>
              <a:xfrm>
                <a:off x="2525400" y="65764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37" name="Group 188"/>
            <p:cNvGrpSpPr/>
            <p:nvPr/>
          </p:nvGrpSpPr>
          <p:grpSpPr>
            <a:xfrm>
              <a:off x="5257800" y="6400800"/>
              <a:ext cx="457200" cy="457200"/>
              <a:chOff x="5257800" y="6400800"/>
              <a:chExt cx="457200" cy="457200"/>
            </a:xfrm>
          </p:grpSpPr>
          <p:sp>
            <p:nvSpPr>
              <p:cNvPr id="638" name="Rectangle 189"/>
              <p:cNvSpPr/>
              <p:nvPr/>
            </p:nvSpPr>
            <p:spPr>
              <a:xfrm>
                <a:off x="5257800" y="64008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39" name="TextShape 190"/>
              <p:cNvSpPr txBox="1"/>
              <p:nvPr/>
            </p:nvSpPr>
            <p:spPr>
              <a:xfrm>
                <a:off x="56361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40" name="TextShape 191"/>
              <p:cNvSpPr txBox="1"/>
              <p:nvPr/>
            </p:nvSpPr>
            <p:spPr>
              <a:xfrm>
                <a:off x="52686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41" name="Group 192"/>
            <p:cNvGrpSpPr/>
            <p:nvPr/>
          </p:nvGrpSpPr>
          <p:grpSpPr>
            <a:xfrm>
              <a:off x="6629400" y="6400800"/>
              <a:ext cx="457200" cy="457200"/>
              <a:chOff x="6629400" y="6400800"/>
              <a:chExt cx="457200" cy="457200"/>
            </a:xfrm>
          </p:grpSpPr>
          <p:sp>
            <p:nvSpPr>
              <p:cNvPr id="642" name="Rectangle 193"/>
              <p:cNvSpPr/>
              <p:nvPr/>
            </p:nvSpPr>
            <p:spPr>
              <a:xfrm>
                <a:off x="6629400" y="64008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43" name="TextShape 194"/>
              <p:cNvSpPr txBox="1"/>
              <p:nvPr/>
            </p:nvSpPr>
            <p:spPr>
              <a:xfrm>
                <a:off x="66402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44" name="Group 195"/>
            <p:cNvGrpSpPr/>
            <p:nvPr/>
          </p:nvGrpSpPr>
          <p:grpSpPr>
            <a:xfrm>
              <a:off x="5715000" y="6400800"/>
              <a:ext cx="457200" cy="457200"/>
              <a:chOff x="5715000" y="6400800"/>
              <a:chExt cx="457200" cy="457200"/>
            </a:xfrm>
          </p:grpSpPr>
          <p:sp>
            <p:nvSpPr>
              <p:cNvPr id="645" name="Rectangle 196"/>
              <p:cNvSpPr/>
              <p:nvPr/>
            </p:nvSpPr>
            <p:spPr>
              <a:xfrm>
                <a:off x="5715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46" name="TextShape 197"/>
              <p:cNvSpPr txBox="1"/>
              <p:nvPr/>
            </p:nvSpPr>
            <p:spPr>
              <a:xfrm>
                <a:off x="60933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47" name="TextShape 198"/>
              <p:cNvSpPr txBox="1"/>
              <p:nvPr/>
            </p:nvSpPr>
            <p:spPr>
              <a:xfrm>
                <a:off x="57258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48" name="Group 199"/>
            <p:cNvGrpSpPr/>
            <p:nvPr/>
          </p:nvGrpSpPr>
          <p:grpSpPr>
            <a:xfrm>
              <a:off x="6172200" y="6400800"/>
              <a:ext cx="457200" cy="457200"/>
              <a:chOff x="6172200" y="6400800"/>
              <a:chExt cx="457200" cy="457200"/>
            </a:xfrm>
          </p:grpSpPr>
          <p:sp>
            <p:nvSpPr>
              <p:cNvPr id="649" name="Rectangle 200"/>
              <p:cNvSpPr/>
              <p:nvPr/>
            </p:nvSpPr>
            <p:spPr>
              <a:xfrm>
                <a:off x="6172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50" name="TextShape 201"/>
              <p:cNvSpPr txBox="1"/>
              <p:nvPr/>
            </p:nvSpPr>
            <p:spPr>
              <a:xfrm>
                <a:off x="655056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51" name="TextShape 202"/>
              <p:cNvSpPr txBox="1"/>
              <p:nvPr/>
            </p:nvSpPr>
            <p:spPr>
              <a:xfrm>
                <a:off x="6183000" y="65764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652" name="Group 203"/>
            <p:cNvGrpSpPr/>
            <p:nvPr/>
          </p:nvGrpSpPr>
          <p:grpSpPr>
            <a:xfrm>
              <a:off x="3429000" y="6400800"/>
              <a:ext cx="457200" cy="457200"/>
              <a:chOff x="3429000" y="6400800"/>
              <a:chExt cx="457200" cy="457200"/>
            </a:xfrm>
          </p:grpSpPr>
          <p:sp>
            <p:nvSpPr>
              <p:cNvPr id="653" name="Rectangle 204"/>
              <p:cNvSpPr/>
              <p:nvPr/>
            </p:nvSpPr>
            <p:spPr>
              <a:xfrm>
                <a:off x="34290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54" name="TextShape 205"/>
              <p:cNvSpPr txBox="1"/>
              <p:nvPr/>
            </p:nvSpPr>
            <p:spPr>
              <a:xfrm>
                <a:off x="38073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55" name="TextShape 206"/>
              <p:cNvSpPr txBox="1"/>
              <p:nvPr/>
            </p:nvSpPr>
            <p:spPr>
              <a:xfrm>
                <a:off x="34398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56" name="Group 207"/>
            <p:cNvGrpSpPr/>
            <p:nvPr/>
          </p:nvGrpSpPr>
          <p:grpSpPr>
            <a:xfrm>
              <a:off x="3886200" y="6400800"/>
              <a:ext cx="457200" cy="457200"/>
              <a:chOff x="3886200" y="6400800"/>
              <a:chExt cx="457200" cy="457200"/>
            </a:xfrm>
          </p:grpSpPr>
          <p:sp>
            <p:nvSpPr>
              <p:cNvPr id="657" name="Rectangle 208"/>
              <p:cNvSpPr/>
              <p:nvPr/>
            </p:nvSpPr>
            <p:spPr>
              <a:xfrm>
                <a:off x="38862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58" name="TextShape 209"/>
              <p:cNvSpPr txBox="1"/>
              <p:nvPr/>
            </p:nvSpPr>
            <p:spPr>
              <a:xfrm>
                <a:off x="42645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59" name="TextShape 210"/>
              <p:cNvSpPr txBox="1"/>
              <p:nvPr/>
            </p:nvSpPr>
            <p:spPr>
              <a:xfrm>
                <a:off x="38970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60" name="Group 211"/>
            <p:cNvGrpSpPr/>
            <p:nvPr/>
          </p:nvGrpSpPr>
          <p:grpSpPr>
            <a:xfrm>
              <a:off x="4343400" y="6400800"/>
              <a:ext cx="457200" cy="457200"/>
              <a:chOff x="4343400" y="6400800"/>
              <a:chExt cx="457200" cy="457200"/>
            </a:xfrm>
          </p:grpSpPr>
          <p:sp>
            <p:nvSpPr>
              <p:cNvPr id="661" name="Rectangle 212"/>
              <p:cNvSpPr/>
              <p:nvPr/>
            </p:nvSpPr>
            <p:spPr>
              <a:xfrm>
                <a:off x="43434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62" name="TextShape 213"/>
              <p:cNvSpPr txBox="1"/>
              <p:nvPr/>
            </p:nvSpPr>
            <p:spPr>
              <a:xfrm>
                <a:off x="47217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63" name="TextShape 214"/>
              <p:cNvSpPr txBox="1"/>
              <p:nvPr/>
            </p:nvSpPr>
            <p:spPr>
              <a:xfrm>
                <a:off x="43542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64" name="Group 215"/>
            <p:cNvGrpSpPr/>
            <p:nvPr/>
          </p:nvGrpSpPr>
          <p:grpSpPr>
            <a:xfrm>
              <a:off x="4800600" y="6400800"/>
              <a:ext cx="457200" cy="457200"/>
              <a:chOff x="4800600" y="6400800"/>
              <a:chExt cx="457200" cy="457200"/>
            </a:xfrm>
          </p:grpSpPr>
          <p:sp>
            <p:nvSpPr>
              <p:cNvPr id="665" name="Rectangle 216"/>
              <p:cNvSpPr/>
              <p:nvPr/>
            </p:nvSpPr>
            <p:spPr>
              <a:xfrm>
                <a:off x="4800600" y="64008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66" name="TextShape 217"/>
              <p:cNvSpPr txBox="1"/>
              <p:nvPr/>
            </p:nvSpPr>
            <p:spPr>
              <a:xfrm>
                <a:off x="517896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67" name="TextShape 218"/>
              <p:cNvSpPr txBox="1"/>
              <p:nvPr/>
            </p:nvSpPr>
            <p:spPr>
              <a:xfrm>
                <a:off x="4811400" y="65764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grpSp>
        <p:nvGrpSpPr>
          <p:cNvPr id="668" name="Group 219"/>
          <p:cNvGrpSpPr/>
          <p:nvPr/>
        </p:nvGrpSpPr>
        <p:grpSpPr>
          <a:xfrm>
            <a:off x="2560429" y="2589170"/>
            <a:ext cx="4977163" cy="729265"/>
            <a:chOff x="1143000" y="2854080"/>
            <a:chExt cx="5486400" cy="803880"/>
          </a:xfrm>
        </p:grpSpPr>
        <p:grpSp>
          <p:nvGrpSpPr>
            <p:cNvPr id="669" name="Group 220"/>
            <p:cNvGrpSpPr/>
            <p:nvPr/>
          </p:nvGrpSpPr>
          <p:grpSpPr>
            <a:xfrm>
              <a:off x="1143000" y="2854080"/>
              <a:ext cx="5486400" cy="803880"/>
              <a:chOff x="1143000" y="2854080"/>
              <a:chExt cx="5486400" cy="803880"/>
            </a:xfrm>
          </p:grpSpPr>
          <p:sp>
            <p:nvSpPr>
              <p:cNvPr id="670" name="CustomShape 221"/>
              <p:cNvSpPr/>
              <p:nvPr/>
            </p:nvSpPr>
            <p:spPr>
              <a:xfrm rot="5400000">
                <a:off x="3657600" y="685800"/>
                <a:ext cx="457200" cy="5486400"/>
              </a:xfrm>
              <a:custGeom>
                <a:avLst/>
                <a:gdLst/>
                <a:ahLst/>
                <a:cxnLst/>
                <a:rect l="0" t="0" r="r" b="b"/>
                <a:pathLst>
                  <a:path w="1272" h="15242">
                    <a:moveTo>
                      <a:pt x="1271" y="0"/>
                    </a:moveTo>
                    <a:cubicBezTo>
                      <a:pt x="953" y="0"/>
                      <a:pt x="635" y="635"/>
                      <a:pt x="635" y="1270"/>
                    </a:cubicBezTo>
                    <a:lnTo>
                      <a:pt x="635" y="6350"/>
                    </a:lnTo>
                    <a:cubicBezTo>
                      <a:pt x="635" y="6985"/>
                      <a:pt x="317" y="7620"/>
                      <a:pt x="0" y="7620"/>
                    </a:cubicBezTo>
                    <a:cubicBezTo>
                      <a:pt x="317" y="7620"/>
                      <a:pt x="635" y="8255"/>
                      <a:pt x="635" y="8890"/>
                    </a:cubicBezTo>
                    <a:lnTo>
                      <a:pt x="635" y="13970"/>
                    </a:lnTo>
                    <a:cubicBezTo>
                      <a:pt x="635" y="14605"/>
                      <a:pt x="953" y="15241"/>
                      <a:pt x="1271" y="15241"/>
                    </a:cubicBez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671" name="TextShape 222"/>
              <p:cNvSpPr txBox="1"/>
              <p:nvPr/>
            </p:nvSpPr>
            <p:spPr>
              <a:xfrm>
                <a:off x="2743200" y="2854080"/>
                <a:ext cx="2286000" cy="346680"/>
              </a:xfrm>
              <a:prstGeom prst="rect">
                <a:avLst/>
              </a:prstGeom>
              <a:noFill/>
              <a:ln>
                <a:noFill/>
              </a:ln>
            </p:spPr>
            <p:txBody>
              <a:bodyPr lIns="81646" tIns="40823" rIns="81646" bIns="40823">
                <a:noAutofit/>
              </a:bodyPr>
              <a:lstStyle/>
              <a:p>
                <a:pPr algn="ctr"/>
                <a:r>
                  <a:rPr lang="en-US" sz="1633" spc="-1">
                    <a:solidFill>
                      <a:srgbClr val="000080"/>
                    </a:solidFill>
                    <a:latin typeface="Arial"/>
                  </a:rPr>
                  <a:t>expected length 12</a:t>
                </a:r>
                <a:endParaRPr lang="en-US" sz="1633" spc="-1">
                  <a:latin typeface="Arial"/>
                </a:endParaRPr>
              </a:p>
            </p:txBody>
          </p:sp>
        </p:grpSp>
      </p:grpSp>
      <p:grpSp>
        <p:nvGrpSpPr>
          <p:cNvPr id="672" name="Group 223"/>
          <p:cNvGrpSpPr/>
          <p:nvPr/>
        </p:nvGrpSpPr>
        <p:grpSpPr>
          <a:xfrm>
            <a:off x="2145666" y="3318109"/>
            <a:ext cx="5391926" cy="414764"/>
            <a:chOff x="685800" y="3657600"/>
            <a:chExt cx="5943600" cy="457200"/>
          </a:xfrm>
        </p:grpSpPr>
        <p:grpSp>
          <p:nvGrpSpPr>
            <p:cNvPr id="673" name="Group 224"/>
            <p:cNvGrpSpPr/>
            <p:nvPr/>
          </p:nvGrpSpPr>
          <p:grpSpPr>
            <a:xfrm>
              <a:off x="685800" y="3657600"/>
              <a:ext cx="457200" cy="457200"/>
              <a:chOff x="685800" y="3657600"/>
              <a:chExt cx="457200" cy="457200"/>
            </a:xfrm>
          </p:grpSpPr>
          <p:sp>
            <p:nvSpPr>
              <p:cNvPr id="674" name="Rectangle 225"/>
              <p:cNvSpPr/>
              <p:nvPr/>
            </p:nvSpPr>
            <p:spPr>
              <a:xfrm>
                <a:off x="685800" y="36576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sp>
            <p:nvSpPr>
              <p:cNvPr id="675" name="TextShape 226"/>
              <p:cNvSpPr txBox="1"/>
              <p:nvPr/>
            </p:nvSpPr>
            <p:spPr>
              <a:xfrm>
                <a:off x="10641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76" name="Group 227"/>
            <p:cNvGrpSpPr/>
            <p:nvPr/>
          </p:nvGrpSpPr>
          <p:grpSpPr>
            <a:xfrm>
              <a:off x="1600200" y="3657600"/>
              <a:ext cx="457200" cy="457200"/>
              <a:chOff x="1600200" y="3657600"/>
              <a:chExt cx="457200" cy="457200"/>
            </a:xfrm>
          </p:grpSpPr>
          <p:sp>
            <p:nvSpPr>
              <p:cNvPr id="677" name="Rectangle 228"/>
              <p:cNvSpPr/>
              <p:nvPr/>
            </p:nvSpPr>
            <p:spPr>
              <a:xfrm>
                <a:off x="16002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78" name="TextShape 229"/>
              <p:cNvSpPr txBox="1"/>
              <p:nvPr/>
            </p:nvSpPr>
            <p:spPr>
              <a:xfrm>
                <a:off x="19785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79" name="TextShape 230"/>
              <p:cNvSpPr txBox="1"/>
              <p:nvPr/>
            </p:nvSpPr>
            <p:spPr>
              <a:xfrm>
                <a:off x="16110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80" name="Group 231"/>
            <p:cNvGrpSpPr/>
            <p:nvPr/>
          </p:nvGrpSpPr>
          <p:grpSpPr>
            <a:xfrm>
              <a:off x="1143000" y="3657600"/>
              <a:ext cx="457200" cy="457200"/>
              <a:chOff x="1143000" y="3657600"/>
              <a:chExt cx="457200" cy="457200"/>
            </a:xfrm>
          </p:grpSpPr>
          <p:sp>
            <p:nvSpPr>
              <p:cNvPr id="681" name="Rectangle 232"/>
              <p:cNvSpPr/>
              <p:nvPr/>
            </p:nvSpPr>
            <p:spPr>
              <a:xfrm>
                <a:off x="11430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82" name="TextShape 233"/>
              <p:cNvSpPr txBox="1"/>
              <p:nvPr/>
            </p:nvSpPr>
            <p:spPr>
              <a:xfrm>
                <a:off x="15213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83" name="TextShape 234"/>
              <p:cNvSpPr txBox="1"/>
              <p:nvPr/>
            </p:nvSpPr>
            <p:spPr>
              <a:xfrm>
                <a:off x="11538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84" name="Group 235"/>
            <p:cNvGrpSpPr/>
            <p:nvPr/>
          </p:nvGrpSpPr>
          <p:grpSpPr>
            <a:xfrm>
              <a:off x="2514600" y="3657600"/>
              <a:ext cx="457200" cy="457200"/>
              <a:chOff x="2514600" y="3657600"/>
              <a:chExt cx="457200" cy="457200"/>
            </a:xfrm>
          </p:grpSpPr>
          <p:sp>
            <p:nvSpPr>
              <p:cNvPr id="685" name="Rectangle 236"/>
              <p:cNvSpPr/>
              <p:nvPr/>
            </p:nvSpPr>
            <p:spPr>
              <a:xfrm>
                <a:off x="2514600" y="36576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86" name="TextShape 237"/>
              <p:cNvSpPr txBox="1"/>
              <p:nvPr/>
            </p:nvSpPr>
            <p:spPr>
              <a:xfrm>
                <a:off x="28929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87" name="TextShape 238"/>
              <p:cNvSpPr txBox="1"/>
              <p:nvPr/>
            </p:nvSpPr>
            <p:spPr>
              <a:xfrm>
                <a:off x="25254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88" name="Group 239"/>
            <p:cNvGrpSpPr/>
            <p:nvPr/>
          </p:nvGrpSpPr>
          <p:grpSpPr>
            <a:xfrm>
              <a:off x="2057400" y="3657600"/>
              <a:ext cx="457200" cy="457200"/>
              <a:chOff x="2057400" y="3657600"/>
              <a:chExt cx="457200" cy="457200"/>
            </a:xfrm>
          </p:grpSpPr>
          <p:sp>
            <p:nvSpPr>
              <p:cNvPr id="689" name="Rectangle 240"/>
              <p:cNvSpPr/>
              <p:nvPr/>
            </p:nvSpPr>
            <p:spPr>
              <a:xfrm>
                <a:off x="20574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90" name="TextShape 241"/>
              <p:cNvSpPr txBox="1"/>
              <p:nvPr/>
            </p:nvSpPr>
            <p:spPr>
              <a:xfrm>
                <a:off x="243576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sp>
            <p:nvSpPr>
              <p:cNvPr id="691" name="TextShape 242"/>
              <p:cNvSpPr txBox="1"/>
              <p:nvPr/>
            </p:nvSpPr>
            <p:spPr>
              <a:xfrm>
                <a:off x="2068200" y="3833280"/>
                <a:ext cx="78840" cy="132840"/>
              </a:xfrm>
              <a:prstGeom prst="rect">
                <a:avLst/>
              </a:prstGeom>
              <a:noFill/>
              <a:ln>
                <a:noFill/>
              </a:ln>
            </p:spPr>
            <p:txBody>
              <a:bodyPr lIns="8165" tIns="8165" rIns="8165" bIns="8165">
                <a:noAutofit/>
              </a:bodyPr>
              <a:lstStyle/>
              <a:p>
                <a:pPr algn="ctr"/>
                <a:r>
                  <a:rPr lang="en-US" sz="726" spc="-1">
                    <a:latin typeface="Arial"/>
                  </a:rPr>
                  <a:t>1</a:t>
                </a:r>
              </a:p>
            </p:txBody>
          </p:sp>
        </p:grpSp>
        <p:grpSp>
          <p:nvGrpSpPr>
            <p:cNvPr id="692" name="Group 243"/>
            <p:cNvGrpSpPr/>
            <p:nvPr/>
          </p:nvGrpSpPr>
          <p:grpSpPr>
            <a:xfrm>
              <a:off x="2971800" y="3657600"/>
              <a:ext cx="457200" cy="457200"/>
              <a:chOff x="2971800" y="3657600"/>
              <a:chExt cx="457200" cy="457200"/>
            </a:xfrm>
          </p:grpSpPr>
          <p:sp>
            <p:nvSpPr>
              <p:cNvPr id="693" name="Rectangle 244"/>
              <p:cNvSpPr/>
              <p:nvPr/>
            </p:nvSpPr>
            <p:spPr>
              <a:xfrm>
                <a:off x="29718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694" name="TextShape 245"/>
              <p:cNvSpPr txBox="1"/>
              <p:nvPr/>
            </p:nvSpPr>
            <p:spPr>
              <a:xfrm>
                <a:off x="33501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695" name="TextShape 246"/>
              <p:cNvSpPr txBox="1"/>
              <p:nvPr/>
            </p:nvSpPr>
            <p:spPr>
              <a:xfrm>
                <a:off x="29826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696" name="Group 247"/>
            <p:cNvGrpSpPr/>
            <p:nvPr/>
          </p:nvGrpSpPr>
          <p:grpSpPr>
            <a:xfrm>
              <a:off x="4343400" y="3657600"/>
              <a:ext cx="457200" cy="457200"/>
              <a:chOff x="4343400" y="3657600"/>
              <a:chExt cx="457200" cy="457200"/>
            </a:xfrm>
          </p:grpSpPr>
          <p:sp>
            <p:nvSpPr>
              <p:cNvPr id="697" name="Rectangle 248"/>
              <p:cNvSpPr/>
              <p:nvPr/>
            </p:nvSpPr>
            <p:spPr>
              <a:xfrm>
                <a:off x="4343400" y="36576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698" name="TextShape 249"/>
              <p:cNvSpPr txBox="1"/>
              <p:nvPr/>
            </p:nvSpPr>
            <p:spPr>
              <a:xfrm>
                <a:off x="47217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699" name="TextShape 250"/>
              <p:cNvSpPr txBox="1"/>
              <p:nvPr/>
            </p:nvSpPr>
            <p:spPr>
              <a:xfrm>
                <a:off x="43542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700" name="Group 251"/>
            <p:cNvGrpSpPr/>
            <p:nvPr/>
          </p:nvGrpSpPr>
          <p:grpSpPr>
            <a:xfrm>
              <a:off x="3429000" y="3657600"/>
              <a:ext cx="457200" cy="457200"/>
              <a:chOff x="3429000" y="3657600"/>
              <a:chExt cx="457200" cy="457200"/>
            </a:xfrm>
          </p:grpSpPr>
          <p:sp>
            <p:nvSpPr>
              <p:cNvPr id="701" name="Rectangle 252"/>
              <p:cNvSpPr/>
              <p:nvPr/>
            </p:nvSpPr>
            <p:spPr>
              <a:xfrm>
                <a:off x="34290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02" name="TextShape 253"/>
              <p:cNvSpPr txBox="1"/>
              <p:nvPr/>
            </p:nvSpPr>
            <p:spPr>
              <a:xfrm>
                <a:off x="38073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703" name="TextShape 254"/>
              <p:cNvSpPr txBox="1"/>
              <p:nvPr/>
            </p:nvSpPr>
            <p:spPr>
              <a:xfrm>
                <a:off x="34398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704" name="Group 255"/>
            <p:cNvGrpSpPr/>
            <p:nvPr/>
          </p:nvGrpSpPr>
          <p:grpSpPr>
            <a:xfrm>
              <a:off x="3886200" y="3657600"/>
              <a:ext cx="457200" cy="457200"/>
              <a:chOff x="3886200" y="3657600"/>
              <a:chExt cx="457200" cy="457200"/>
            </a:xfrm>
          </p:grpSpPr>
          <p:sp>
            <p:nvSpPr>
              <p:cNvPr id="705" name="Rectangle 256"/>
              <p:cNvSpPr/>
              <p:nvPr/>
            </p:nvSpPr>
            <p:spPr>
              <a:xfrm>
                <a:off x="38862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06" name="TextShape 257"/>
              <p:cNvSpPr txBox="1"/>
              <p:nvPr/>
            </p:nvSpPr>
            <p:spPr>
              <a:xfrm>
                <a:off x="426456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sp>
            <p:nvSpPr>
              <p:cNvPr id="707" name="TextShape 258"/>
              <p:cNvSpPr txBox="1"/>
              <p:nvPr/>
            </p:nvSpPr>
            <p:spPr>
              <a:xfrm>
                <a:off x="3897000" y="3833280"/>
                <a:ext cx="78840" cy="132840"/>
              </a:xfrm>
              <a:prstGeom prst="rect">
                <a:avLst/>
              </a:prstGeom>
              <a:noFill/>
              <a:ln>
                <a:noFill/>
              </a:ln>
            </p:spPr>
            <p:txBody>
              <a:bodyPr lIns="8165" tIns="8165" rIns="8165" bIns="8165">
                <a:noAutofit/>
              </a:bodyPr>
              <a:lstStyle/>
              <a:p>
                <a:pPr algn="ctr"/>
                <a:r>
                  <a:rPr lang="en-US" sz="726" spc="-1">
                    <a:latin typeface="Arial"/>
                  </a:rPr>
                  <a:t>2</a:t>
                </a:r>
              </a:p>
            </p:txBody>
          </p:sp>
        </p:grpSp>
        <p:grpSp>
          <p:nvGrpSpPr>
            <p:cNvPr id="708" name="Group 259"/>
            <p:cNvGrpSpPr/>
            <p:nvPr/>
          </p:nvGrpSpPr>
          <p:grpSpPr>
            <a:xfrm>
              <a:off x="4800600" y="3657600"/>
              <a:ext cx="457200" cy="457200"/>
              <a:chOff x="4800600" y="3657600"/>
              <a:chExt cx="457200" cy="457200"/>
            </a:xfrm>
          </p:grpSpPr>
          <p:sp>
            <p:nvSpPr>
              <p:cNvPr id="709" name="Rectangle 260"/>
              <p:cNvSpPr/>
              <p:nvPr/>
            </p:nvSpPr>
            <p:spPr>
              <a:xfrm>
                <a:off x="48006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10" name="TextShape 261"/>
              <p:cNvSpPr txBox="1"/>
              <p:nvPr/>
            </p:nvSpPr>
            <p:spPr>
              <a:xfrm>
                <a:off x="51789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711" name="TextShape 262"/>
              <p:cNvSpPr txBox="1"/>
              <p:nvPr/>
            </p:nvSpPr>
            <p:spPr>
              <a:xfrm>
                <a:off x="48114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712" name="Group 263"/>
            <p:cNvGrpSpPr/>
            <p:nvPr/>
          </p:nvGrpSpPr>
          <p:grpSpPr>
            <a:xfrm>
              <a:off x="6172200" y="3657600"/>
              <a:ext cx="457200" cy="457200"/>
              <a:chOff x="6172200" y="3657600"/>
              <a:chExt cx="457200" cy="457200"/>
            </a:xfrm>
          </p:grpSpPr>
          <p:sp>
            <p:nvSpPr>
              <p:cNvPr id="713" name="Rectangle 264"/>
              <p:cNvSpPr/>
              <p:nvPr/>
            </p:nvSpPr>
            <p:spPr>
              <a:xfrm>
                <a:off x="6172200" y="36576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sp>
            <p:nvSpPr>
              <p:cNvPr id="714" name="TextShape 265"/>
              <p:cNvSpPr txBox="1"/>
              <p:nvPr/>
            </p:nvSpPr>
            <p:spPr>
              <a:xfrm>
                <a:off x="61830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715" name="Group 266"/>
            <p:cNvGrpSpPr/>
            <p:nvPr/>
          </p:nvGrpSpPr>
          <p:grpSpPr>
            <a:xfrm>
              <a:off x="5257800" y="3657600"/>
              <a:ext cx="457200" cy="457200"/>
              <a:chOff x="5257800" y="3657600"/>
              <a:chExt cx="457200" cy="457200"/>
            </a:xfrm>
          </p:grpSpPr>
          <p:sp>
            <p:nvSpPr>
              <p:cNvPr id="716" name="Rectangle 267"/>
              <p:cNvSpPr/>
              <p:nvPr/>
            </p:nvSpPr>
            <p:spPr>
              <a:xfrm>
                <a:off x="52578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17" name="TextShape 268"/>
              <p:cNvSpPr txBox="1"/>
              <p:nvPr/>
            </p:nvSpPr>
            <p:spPr>
              <a:xfrm>
                <a:off x="56361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718" name="TextShape 269"/>
              <p:cNvSpPr txBox="1"/>
              <p:nvPr/>
            </p:nvSpPr>
            <p:spPr>
              <a:xfrm>
                <a:off x="52686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nvGrpSpPr>
            <p:cNvPr id="719" name="Group 270"/>
            <p:cNvGrpSpPr/>
            <p:nvPr/>
          </p:nvGrpSpPr>
          <p:grpSpPr>
            <a:xfrm>
              <a:off x="5715000" y="3657600"/>
              <a:ext cx="457200" cy="457200"/>
              <a:chOff x="5715000" y="3657600"/>
              <a:chExt cx="457200" cy="457200"/>
            </a:xfrm>
          </p:grpSpPr>
          <p:sp>
            <p:nvSpPr>
              <p:cNvPr id="720" name="Rectangle 271"/>
              <p:cNvSpPr/>
              <p:nvPr/>
            </p:nvSpPr>
            <p:spPr>
              <a:xfrm>
                <a:off x="5715000" y="36576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sp>
            <p:nvSpPr>
              <p:cNvPr id="721" name="TextShape 272"/>
              <p:cNvSpPr txBox="1"/>
              <p:nvPr/>
            </p:nvSpPr>
            <p:spPr>
              <a:xfrm>
                <a:off x="609336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sp>
            <p:nvSpPr>
              <p:cNvPr id="722" name="TextShape 273"/>
              <p:cNvSpPr txBox="1"/>
              <p:nvPr/>
            </p:nvSpPr>
            <p:spPr>
              <a:xfrm>
                <a:off x="5725800" y="3833280"/>
                <a:ext cx="78840" cy="132840"/>
              </a:xfrm>
              <a:prstGeom prst="rect">
                <a:avLst/>
              </a:prstGeom>
              <a:noFill/>
              <a:ln>
                <a:noFill/>
              </a:ln>
            </p:spPr>
            <p:txBody>
              <a:bodyPr lIns="8165" tIns="8165" rIns="8165" bIns="8165">
                <a:noAutofit/>
              </a:bodyPr>
              <a:lstStyle/>
              <a:p>
                <a:pPr algn="ctr"/>
                <a:r>
                  <a:rPr lang="en-US" sz="726" spc="-1">
                    <a:latin typeface="Arial"/>
                  </a:rPr>
                  <a:t>3</a:t>
                </a:r>
              </a:p>
            </p:txBody>
          </p:sp>
        </p:grpSp>
      </p:grpSp>
      <p:sp>
        <p:nvSpPr>
          <p:cNvPr id="723" name="TextShape 274"/>
          <p:cNvSpPr txBox="1"/>
          <p:nvPr/>
        </p:nvSpPr>
        <p:spPr>
          <a:xfrm>
            <a:off x="8864509" y="1334102"/>
            <a:ext cx="1604841" cy="289355"/>
          </a:xfrm>
          <a:prstGeom prst="rect">
            <a:avLst/>
          </a:prstGeom>
          <a:noFill/>
          <a:ln>
            <a:noFill/>
          </a:ln>
        </p:spPr>
        <p:txBody>
          <a:bodyPr lIns="81646" tIns="40823" rIns="81646" bIns="40823">
            <a:noAutofit/>
          </a:bodyPr>
          <a:lstStyle/>
          <a:p>
            <a:r>
              <a:rPr lang="en-US" sz="1452" spc="-1">
                <a:solidFill>
                  <a:srgbClr val="000080"/>
                </a:solidFill>
                <a:latin typeface="Arial"/>
              </a:rPr>
              <a:t>concentration 3</a:t>
            </a:r>
            <a:endParaRPr lang="en-US" sz="1452" spc="-1">
              <a:latin typeface="Arial"/>
            </a:endParaRPr>
          </a:p>
        </p:txBody>
      </p:sp>
      <p:sp>
        <p:nvSpPr>
          <p:cNvPr id="724" name="TextShape 275"/>
          <p:cNvSpPr txBox="1"/>
          <p:nvPr/>
        </p:nvSpPr>
        <p:spPr>
          <a:xfrm>
            <a:off x="8867774" y="2163629"/>
            <a:ext cx="1601575" cy="288048"/>
          </a:xfrm>
          <a:prstGeom prst="rect">
            <a:avLst/>
          </a:prstGeom>
          <a:noFill/>
          <a:ln>
            <a:noFill/>
          </a:ln>
        </p:spPr>
        <p:txBody>
          <a:bodyPr lIns="81646" tIns="40823" rIns="81646" bIns="40823">
            <a:noAutofit/>
          </a:bodyPr>
          <a:lstStyle/>
          <a:p>
            <a:r>
              <a:rPr lang="en-US" sz="1452" spc="-1">
                <a:solidFill>
                  <a:srgbClr val="000080"/>
                </a:solidFill>
                <a:latin typeface="Arial"/>
              </a:rPr>
              <a:t>concentration 1</a:t>
            </a:r>
            <a:endParaRPr lang="en-US" sz="1452" spc="-1">
              <a:latin typeface="Arial"/>
            </a:endParaRPr>
          </a:p>
        </p:txBody>
      </p:sp>
      <p:sp>
        <p:nvSpPr>
          <p:cNvPr id="2" name="Rectangle: Rounded Corners 1">
            <a:extLst>
              <a:ext uri="{FF2B5EF4-FFF2-40B4-BE49-F238E27FC236}">
                <a16:creationId xmlns:a16="http://schemas.microsoft.com/office/drawing/2014/main" id="{21207E6A-64EF-472E-8931-B51A7741DE82}"/>
              </a:ext>
            </a:extLst>
          </p:cNvPr>
          <p:cNvSpPr/>
          <p:nvPr/>
        </p:nvSpPr>
        <p:spPr>
          <a:xfrm>
            <a:off x="8864509" y="4427519"/>
            <a:ext cx="2073817" cy="7090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t>Lower variance… how much lower?</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additive="repl">
                                        <p:cTn id="7" dur="1000"/>
                                        <p:tgtEl>
                                          <p:spTgt spid="469"/>
                                        </p:tgtEl>
                                      </p:cBhvr>
                                    </p:animEffect>
                                  </p:childTnLst>
                                </p:cTn>
                              </p:par>
                            </p:childTnLst>
                          </p:cTn>
                        </p:par>
                        <p:par>
                          <p:cTn id="8" fill="hold">
                            <p:stCondLst>
                              <p:cond delay="1000"/>
                            </p:stCondLst>
                            <p:childTnLst>
                              <p:par>
                                <p:cTn id="9" presetID="10" presetClass="entr" fill="hold" nodeType="after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additive="repl">
                                        <p:cTn id="11" dur="1000"/>
                                        <p:tgtEl>
                                          <p:spTgt spid="48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72"/>
                                        </p:tgtEl>
                                        <p:attrNameLst>
                                          <p:attrName>style.visibility</p:attrName>
                                        </p:attrNameLst>
                                      </p:cBhvr>
                                      <p:to>
                                        <p:strVal val="visible"/>
                                      </p:to>
                                    </p:set>
                                    <p:animEffect transition="in" filter="wipe(left)">
                                      <p:cBhvr additive="repl">
                                        <p:cTn id="16" dur="500"/>
                                        <p:tgtEl>
                                          <p:spTgt spid="672"/>
                                        </p:tgtEl>
                                      </p:cBhvr>
                                    </p:animEffect>
                                  </p:childTnLst>
                                </p:cTn>
                              </p:par>
                            </p:childTnLst>
                          </p:cTn>
                        </p:par>
                        <p:par>
                          <p:cTn id="17" fill="hold">
                            <p:stCondLst>
                              <p:cond delay="500"/>
                            </p:stCondLst>
                            <p:childTnLst>
                              <p:par>
                                <p:cTn id="18" presetID="10" presetClass="entr" fill="hold" nodeType="afterEffect">
                                  <p:stCondLst>
                                    <p:cond delay="0"/>
                                  </p:stCondLst>
                                  <p:childTnLst>
                                    <p:set>
                                      <p:cBhvr>
                                        <p:cTn id="19" dur="0" fill="hold">
                                          <p:stCondLst>
                                            <p:cond delay="0"/>
                                          </p:stCondLst>
                                        </p:cTn>
                                        <p:tgtEl>
                                          <p:spTgt spid="668"/>
                                        </p:tgtEl>
                                        <p:attrNameLst>
                                          <p:attrName>style.visibility</p:attrName>
                                        </p:attrNameLst>
                                      </p:cBhvr>
                                      <p:to>
                                        <p:strVal val="visible"/>
                                      </p:to>
                                    </p:set>
                                    <p:animEffect transition="in" filter="fade">
                                      <p:cBhvr additive="repl">
                                        <p:cTn id="20" dur="500"/>
                                        <p:tgtEl>
                                          <p:spTgt spid="66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04"/>
                                        </p:tgtEl>
                                        <p:attrNameLst>
                                          <p:attrName>style.visibility</p:attrName>
                                        </p:attrNameLst>
                                      </p:cBhvr>
                                      <p:to>
                                        <p:strVal val="visible"/>
                                      </p:to>
                                    </p:set>
                                    <p:animEffect transition="in" filter="wipe(left)">
                                      <p:cBhvr additive="repl">
                                        <p:cTn id="25" dur="500"/>
                                        <p:tgtEl>
                                          <p:spTgt spid="50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55"/>
                                        </p:tgtEl>
                                        <p:attrNameLst>
                                          <p:attrName>style.visibility</p:attrName>
                                        </p:attrNameLst>
                                      </p:cBhvr>
                                      <p:to>
                                        <p:strVal val="visible"/>
                                      </p:to>
                                    </p:set>
                                    <p:animEffect transition="in" filter="wipe(left)">
                                      <p:cBhvr additive="repl">
                                        <p:cTn id="29" dur="500"/>
                                        <p:tgtEl>
                                          <p:spTgt spid="555"/>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602"/>
                                        </p:tgtEl>
                                        <p:attrNameLst>
                                          <p:attrName>style.visibility</p:attrName>
                                        </p:attrNameLst>
                                      </p:cBhvr>
                                      <p:to>
                                        <p:strVal val="visible"/>
                                      </p:to>
                                    </p:set>
                                    <p:animEffect transition="in" filter="wipe(left)">
                                      <p:cBhvr additive="repl">
                                        <p:cTn id="33" dur="500"/>
                                        <p:tgtEl>
                                          <p:spTgt spid="60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22935-4F95-47DF-9EB3-CCED82F586BA}"/>
              </a:ext>
            </a:extLst>
          </p:cNvPr>
          <p:cNvSpPr>
            <a:spLocks noGrp="1"/>
          </p:cNvSpPr>
          <p:nvPr>
            <p:ph type="title"/>
          </p:nvPr>
        </p:nvSpPr>
        <p:spPr/>
        <p:txBody>
          <a:bodyPr/>
          <a:lstStyle/>
          <a:p>
            <a:r>
              <a:rPr lang="en-US" dirty="0"/>
              <a:t>Bounding the probability the length deviates much from its mean</a:t>
            </a:r>
          </a:p>
        </p:txBody>
      </p:sp>
      <p:sp>
        <p:nvSpPr>
          <p:cNvPr id="6" name="Content Placeholder 5">
            <a:extLst>
              <a:ext uri="{FF2B5EF4-FFF2-40B4-BE49-F238E27FC236}">
                <a16:creationId xmlns:a16="http://schemas.microsoft.com/office/drawing/2014/main" id="{D6FE3B45-F9BD-4B94-829C-7E59571481A5}"/>
              </a:ext>
            </a:extLst>
          </p:cNvPr>
          <p:cNvSpPr>
            <a:spLocks noGrp="1"/>
          </p:cNvSpPr>
          <p:nvPr>
            <p:ph idx="1"/>
          </p:nvPr>
        </p:nvSpPr>
        <p:spPr>
          <a:xfrm>
            <a:off x="838200" y="1939925"/>
            <a:ext cx="10515600" cy="4895850"/>
          </a:xfrm>
        </p:spPr>
        <p:txBody>
          <a:bodyPr>
            <a:normAutofit/>
          </a:bodyPr>
          <a:lstStyle/>
          <a:p>
            <a:r>
              <a:rPr lang="en-US" i="1" dirty="0"/>
              <a:t>r</a:t>
            </a:r>
            <a:r>
              <a:rPr lang="en-US" dirty="0"/>
              <a:t> total stages, each with </a:t>
            </a:r>
            <a:r>
              <a:rPr lang="en-US" dirty="0" err="1"/>
              <a:t>Pr</a:t>
            </a:r>
            <a:r>
              <a:rPr lang="en-US" dirty="0"/>
              <a:t>[next tile           increments stage] = </a:t>
            </a:r>
            <a:r>
              <a:rPr lang="en-US" i="1" dirty="0"/>
              <a:t>p</a:t>
            </a:r>
            <a:r>
              <a:rPr lang="en-US" dirty="0"/>
              <a:t>.</a:t>
            </a:r>
          </a:p>
          <a:p>
            <a:r>
              <a:rPr lang="en-US" dirty="0"/>
              <a:t>Let </a:t>
            </a:r>
            <a:r>
              <a:rPr lang="en-US" b="1" dirty="0"/>
              <a:t>L</a:t>
            </a:r>
            <a:r>
              <a:rPr lang="en-US" dirty="0"/>
              <a:t>(</a:t>
            </a:r>
            <a:r>
              <a:rPr lang="en-US" i="1" dirty="0" err="1"/>
              <a:t>r</a:t>
            </a:r>
            <a:r>
              <a:rPr lang="en-US" dirty="0" err="1"/>
              <a:t>,</a:t>
            </a:r>
            <a:r>
              <a:rPr lang="en-US" i="1" dirty="0" err="1"/>
              <a:t>p</a:t>
            </a:r>
            <a:r>
              <a:rPr lang="en-US" dirty="0"/>
              <a:t>) = total length; number of tile attachments until attaching </a:t>
            </a:r>
          </a:p>
          <a:p>
            <a:r>
              <a:rPr lang="en-US" dirty="0"/>
              <a:t>Expected total length E[</a:t>
            </a:r>
            <a:r>
              <a:rPr lang="en-US" b="1" dirty="0"/>
              <a:t>L</a:t>
            </a:r>
            <a:r>
              <a:rPr lang="en-US" dirty="0"/>
              <a:t>(</a:t>
            </a:r>
            <a:r>
              <a:rPr lang="en-US" i="1" dirty="0" err="1"/>
              <a:t>r</a:t>
            </a:r>
            <a:r>
              <a:rPr lang="en-US" dirty="0" err="1"/>
              <a:t>,</a:t>
            </a:r>
            <a:r>
              <a:rPr lang="en-US" i="1" dirty="0" err="1"/>
              <a:t>p</a:t>
            </a:r>
            <a:r>
              <a:rPr lang="en-US" dirty="0"/>
              <a:t>)] = </a:t>
            </a:r>
            <a:r>
              <a:rPr lang="en-US" i="1" dirty="0"/>
              <a:t>r</a:t>
            </a:r>
            <a:r>
              <a:rPr lang="en-US" dirty="0"/>
              <a:t> / </a:t>
            </a:r>
            <a:r>
              <a:rPr lang="en-US" i="1" dirty="0"/>
              <a:t>p</a:t>
            </a:r>
            <a:r>
              <a:rPr lang="en-US" dirty="0"/>
              <a:t>. </a:t>
            </a:r>
          </a:p>
          <a:p>
            <a:r>
              <a:rPr lang="en-US" u="sng" dirty="0"/>
              <a:t>Recall</a:t>
            </a:r>
            <a:r>
              <a:rPr lang="en-US" dirty="0"/>
              <a:t>: a binomial random variable </a:t>
            </a:r>
            <a:r>
              <a:rPr lang="en-US" b="1" dirty="0"/>
              <a:t>B</a:t>
            </a:r>
            <a:r>
              <a:rPr lang="en-US" dirty="0"/>
              <a:t>(</a:t>
            </a:r>
            <a:r>
              <a:rPr lang="en-US" i="1" dirty="0" err="1"/>
              <a:t>n</a:t>
            </a:r>
            <a:r>
              <a:rPr lang="en-US" dirty="0" err="1"/>
              <a:t>,</a:t>
            </a:r>
            <a:r>
              <a:rPr lang="en-US" i="1" dirty="0" err="1"/>
              <a:t>p</a:t>
            </a:r>
            <a:r>
              <a:rPr lang="en-US" dirty="0"/>
              <a:t>) = number of heads when flipping a coin </a:t>
            </a:r>
            <a:r>
              <a:rPr lang="en-US" i="1" dirty="0"/>
              <a:t>n</a:t>
            </a:r>
            <a:r>
              <a:rPr lang="en-US" dirty="0"/>
              <a:t> times, with </a:t>
            </a:r>
            <a:r>
              <a:rPr lang="en-US" dirty="0" err="1"/>
              <a:t>Pr</a:t>
            </a:r>
            <a:r>
              <a:rPr lang="en-US" dirty="0"/>
              <a:t>[heads] = </a:t>
            </a:r>
            <a:r>
              <a:rPr lang="en-US" i="1" dirty="0"/>
              <a:t>p</a:t>
            </a:r>
            <a:r>
              <a:rPr lang="en-US" dirty="0"/>
              <a:t>. E[</a:t>
            </a:r>
            <a:r>
              <a:rPr lang="en-US" b="1" dirty="0"/>
              <a:t>B</a:t>
            </a:r>
            <a:r>
              <a:rPr lang="en-US" dirty="0"/>
              <a:t>(</a:t>
            </a:r>
            <a:r>
              <a:rPr lang="en-US" i="1" dirty="0" err="1"/>
              <a:t>n</a:t>
            </a:r>
            <a:r>
              <a:rPr lang="en-US" dirty="0" err="1"/>
              <a:t>,</a:t>
            </a:r>
            <a:r>
              <a:rPr lang="en-US" i="1" dirty="0" err="1"/>
              <a:t>p</a:t>
            </a:r>
            <a:r>
              <a:rPr lang="en-US" dirty="0"/>
              <a:t>)] = </a:t>
            </a:r>
            <a:r>
              <a:rPr lang="en-US" i="1" dirty="0"/>
              <a:t>np</a:t>
            </a:r>
            <a:r>
              <a:rPr lang="en-US" dirty="0"/>
              <a:t>.</a:t>
            </a:r>
          </a:p>
          <a:p>
            <a:r>
              <a:rPr lang="en-US" dirty="0"/>
              <a:t>for any </a:t>
            </a:r>
            <a:r>
              <a:rPr lang="en-US" i="1" dirty="0" err="1"/>
              <a:t>n</a:t>
            </a:r>
            <a:r>
              <a:rPr lang="en-US" dirty="0" err="1"/>
              <a:t>,</a:t>
            </a:r>
            <a:r>
              <a:rPr lang="en-US" i="1" dirty="0" err="1"/>
              <a:t>r</a:t>
            </a:r>
            <a:r>
              <a:rPr lang="en-US" dirty="0" err="1"/>
              <a:t>,</a:t>
            </a:r>
            <a:r>
              <a:rPr lang="en-US" i="1" dirty="0" err="1"/>
              <a:t>p</a:t>
            </a:r>
            <a:r>
              <a:rPr lang="en-US" dirty="0"/>
              <a:t>:  </a:t>
            </a:r>
            <a:r>
              <a:rPr lang="en-US" dirty="0" err="1"/>
              <a:t>Pr</a:t>
            </a:r>
            <a:r>
              <a:rPr lang="en-US" dirty="0"/>
              <a:t>[</a:t>
            </a:r>
            <a:r>
              <a:rPr lang="en-US" b="1" dirty="0"/>
              <a:t>L</a:t>
            </a:r>
            <a:r>
              <a:rPr lang="en-US" dirty="0"/>
              <a:t>(</a:t>
            </a:r>
            <a:r>
              <a:rPr lang="en-US" i="1" dirty="0" err="1"/>
              <a:t>r</a:t>
            </a:r>
            <a:r>
              <a:rPr lang="en-US" dirty="0" err="1"/>
              <a:t>,</a:t>
            </a:r>
            <a:r>
              <a:rPr lang="en-US" i="1" dirty="0" err="1"/>
              <a:t>p</a:t>
            </a:r>
            <a:r>
              <a:rPr lang="en-US" dirty="0"/>
              <a:t>) ≤ </a:t>
            </a:r>
            <a:r>
              <a:rPr lang="en-US" i="1" dirty="0"/>
              <a:t>n</a:t>
            </a:r>
            <a:r>
              <a:rPr lang="en-US" dirty="0"/>
              <a:t>]   =   </a:t>
            </a:r>
            <a:r>
              <a:rPr lang="en-US" dirty="0" err="1"/>
              <a:t>Pr</a:t>
            </a:r>
            <a:r>
              <a:rPr lang="en-US" dirty="0"/>
              <a:t>[</a:t>
            </a:r>
            <a:r>
              <a:rPr lang="en-US" b="1" dirty="0"/>
              <a:t>B</a:t>
            </a:r>
            <a:r>
              <a:rPr lang="en-US" dirty="0"/>
              <a:t>(</a:t>
            </a:r>
            <a:r>
              <a:rPr lang="en-US" i="1" dirty="0" err="1"/>
              <a:t>n</a:t>
            </a:r>
            <a:r>
              <a:rPr lang="en-US" dirty="0" err="1"/>
              <a:t>,</a:t>
            </a:r>
            <a:r>
              <a:rPr lang="en-US" i="1" dirty="0" err="1"/>
              <a:t>p</a:t>
            </a:r>
            <a:r>
              <a:rPr lang="en-US" dirty="0"/>
              <a:t>) ≥ </a:t>
            </a:r>
            <a:r>
              <a:rPr lang="en-US" i="1" dirty="0"/>
              <a:t>r</a:t>
            </a:r>
            <a:r>
              <a:rPr lang="en-US" dirty="0"/>
              <a:t>] </a:t>
            </a:r>
          </a:p>
          <a:p>
            <a:endParaRPr lang="en-US" dirty="0"/>
          </a:p>
          <a:p>
            <a:endParaRPr lang="en-US" dirty="0"/>
          </a:p>
          <a:p>
            <a:r>
              <a:rPr lang="en-US" dirty="0"/>
              <a:t>similarly,         </a:t>
            </a:r>
            <a:r>
              <a:rPr lang="en-US" dirty="0" err="1"/>
              <a:t>Pr</a:t>
            </a:r>
            <a:r>
              <a:rPr lang="en-US" dirty="0"/>
              <a:t>[</a:t>
            </a:r>
            <a:r>
              <a:rPr lang="en-US" b="1" dirty="0"/>
              <a:t>L</a:t>
            </a:r>
            <a:r>
              <a:rPr lang="en-US" dirty="0"/>
              <a:t>(</a:t>
            </a:r>
            <a:r>
              <a:rPr lang="en-US" i="1" dirty="0" err="1"/>
              <a:t>r</a:t>
            </a:r>
            <a:r>
              <a:rPr lang="en-US" dirty="0" err="1"/>
              <a:t>,</a:t>
            </a:r>
            <a:r>
              <a:rPr lang="en-US" i="1" dirty="0" err="1"/>
              <a:t>p</a:t>
            </a:r>
            <a:r>
              <a:rPr lang="en-US" dirty="0"/>
              <a:t>) ≥ </a:t>
            </a:r>
            <a:r>
              <a:rPr lang="en-US" i="1" dirty="0"/>
              <a:t>n</a:t>
            </a:r>
            <a:r>
              <a:rPr lang="en-US" dirty="0"/>
              <a:t>]   =   </a:t>
            </a:r>
            <a:r>
              <a:rPr lang="en-US" dirty="0" err="1"/>
              <a:t>Pr</a:t>
            </a:r>
            <a:r>
              <a:rPr lang="en-US" dirty="0"/>
              <a:t>[</a:t>
            </a:r>
            <a:r>
              <a:rPr lang="en-US" b="1" dirty="0"/>
              <a:t>B</a:t>
            </a:r>
            <a:r>
              <a:rPr lang="en-US" dirty="0"/>
              <a:t>(</a:t>
            </a:r>
            <a:r>
              <a:rPr lang="en-US" i="1" dirty="0" err="1"/>
              <a:t>n</a:t>
            </a:r>
            <a:r>
              <a:rPr lang="en-US" dirty="0" err="1"/>
              <a:t>,</a:t>
            </a:r>
            <a:r>
              <a:rPr lang="en-US" i="1" dirty="0" err="1"/>
              <a:t>p</a:t>
            </a:r>
            <a:r>
              <a:rPr lang="en-US" dirty="0"/>
              <a:t>) ≤ </a:t>
            </a:r>
            <a:r>
              <a:rPr lang="en-US" i="1" dirty="0"/>
              <a:t>r</a:t>
            </a:r>
            <a:r>
              <a:rPr lang="en-US" dirty="0"/>
              <a:t>] </a:t>
            </a:r>
          </a:p>
        </p:txBody>
      </p:sp>
      <p:sp>
        <p:nvSpPr>
          <p:cNvPr id="4" name="Slide Number Placeholder 3">
            <a:extLst>
              <a:ext uri="{FF2B5EF4-FFF2-40B4-BE49-F238E27FC236}">
                <a16:creationId xmlns:a16="http://schemas.microsoft.com/office/drawing/2014/main" id="{501CB2F6-5046-4BC3-9FFB-09AAE1027779}"/>
              </a:ext>
            </a:extLst>
          </p:cNvPr>
          <p:cNvSpPr>
            <a:spLocks noGrp="1"/>
          </p:cNvSpPr>
          <p:nvPr>
            <p:ph type="sldNum" sz="quarter" idx="12"/>
          </p:nvPr>
        </p:nvSpPr>
        <p:spPr/>
        <p:txBody>
          <a:bodyPr/>
          <a:lstStyle/>
          <a:p>
            <a:fld id="{DDDDC0DD-A20C-43E8-BBF5-AC705073E80B}" type="slidenum">
              <a:rPr lang="en-US" smtClean="0"/>
              <a:t>67</a:t>
            </a:fld>
            <a:endParaRPr lang="en-US"/>
          </a:p>
        </p:txBody>
      </p:sp>
      <p:grpSp>
        <p:nvGrpSpPr>
          <p:cNvPr id="7" name="Group 6">
            <a:extLst>
              <a:ext uri="{FF2B5EF4-FFF2-40B4-BE49-F238E27FC236}">
                <a16:creationId xmlns:a16="http://schemas.microsoft.com/office/drawing/2014/main" id="{A6E85C7A-A67E-4B00-A459-E87AB2A55298}"/>
              </a:ext>
            </a:extLst>
          </p:cNvPr>
          <p:cNvGrpSpPr/>
          <p:nvPr/>
        </p:nvGrpSpPr>
        <p:grpSpPr>
          <a:xfrm>
            <a:off x="6445567" y="1957223"/>
            <a:ext cx="520578" cy="414764"/>
            <a:chOff x="5632632" y="1796220"/>
            <a:chExt cx="520578" cy="414764"/>
          </a:xfrm>
        </p:grpSpPr>
        <p:sp>
          <p:nvSpPr>
            <p:cNvPr id="8" name="Rectangle 16">
              <a:extLst>
                <a:ext uri="{FF2B5EF4-FFF2-40B4-BE49-F238E27FC236}">
                  <a16:creationId xmlns:a16="http://schemas.microsoft.com/office/drawing/2014/main" id="{9D23D882-40DA-4B31-9C2E-3EC9850574AE}"/>
                </a:ext>
              </a:extLst>
            </p:cNvPr>
            <p:cNvSpPr/>
            <p:nvPr/>
          </p:nvSpPr>
          <p:spPr>
            <a:xfrm>
              <a:off x="5680640" y="1796220"/>
              <a:ext cx="414764" cy="414764"/>
            </a:xfrm>
            <a:prstGeom prst="rect">
              <a:avLst/>
            </a:prstGeom>
            <a:solidFill>
              <a:srgbClr val="FFFF00"/>
            </a:solidFill>
            <a:ln>
              <a:solidFill>
                <a:srgbClr val="000000"/>
              </a:solidFill>
            </a:ln>
          </p:spPr>
          <p:txBody>
            <a:bodyPr lIns="0" tIns="40823" rIns="81646" bIns="40823" anchor="ctr" anchorCtr="1">
              <a:noAutofit/>
            </a:bodyPr>
            <a:lstStyle/>
            <a:p>
              <a:r>
                <a:rPr lang="en-US" sz="1452" spc="-1" dirty="0">
                  <a:latin typeface="Arial"/>
                </a:rPr>
                <a:t>S</a:t>
              </a:r>
            </a:p>
          </p:txBody>
        </p:sp>
        <p:sp>
          <p:nvSpPr>
            <p:cNvPr id="9" name="TextShape 17">
              <a:extLst>
                <a:ext uri="{FF2B5EF4-FFF2-40B4-BE49-F238E27FC236}">
                  <a16:creationId xmlns:a16="http://schemas.microsoft.com/office/drawing/2014/main" id="{6CFF12DA-0072-46C9-910B-3FA10393258F}"/>
                </a:ext>
              </a:extLst>
            </p:cNvPr>
            <p:cNvSpPr txBox="1"/>
            <p:nvPr/>
          </p:nvSpPr>
          <p:spPr>
            <a:xfrm>
              <a:off x="5690438" y="1955594"/>
              <a:ext cx="71522" cy="120510"/>
            </a:xfrm>
            <a:prstGeom prst="rect">
              <a:avLst/>
            </a:prstGeom>
            <a:noFill/>
            <a:ln>
              <a:noFill/>
            </a:ln>
          </p:spPr>
          <p:txBody>
            <a:bodyPr lIns="8165" tIns="8165" rIns="8165" bIns="8165">
              <a:noAutofit/>
            </a:bodyPr>
            <a:lstStyle/>
            <a:p>
              <a:pPr algn="ctr"/>
              <a:r>
                <a:rPr lang="en-US" sz="726" i="1" spc="-1" dirty="0" err="1">
                  <a:latin typeface="Arial"/>
                </a:rPr>
                <a:t>i</a:t>
              </a:r>
              <a:endParaRPr lang="en-US" sz="726" i="1" spc="-1" dirty="0">
                <a:latin typeface="Arial"/>
              </a:endParaRPr>
            </a:p>
          </p:txBody>
        </p:sp>
        <p:sp>
          <p:nvSpPr>
            <p:cNvPr id="10" name="Rectangle 18">
              <a:extLst>
                <a:ext uri="{FF2B5EF4-FFF2-40B4-BE49-F238E27FC236}">
                  <a16:creationId xmlns:a16="http://schemas.microsoft.com/office/drawing/2014/main" id="{9328C05D-E323-495F-918D-5A77F1AD8B12}"/>
                </a:ext>
              </a:extLst>
            </p:cNvPr>
            <p:cNvSpPr/>
            <p:nvPr/>
          </p:nvSpPr>
          <p:spPr>
            <a:xfrm>
              <a:off x="5632632" y="1874927"/>
              <a:ext cx="48008" cy="48008"/>
            </a:xfrm>
            <a:prstGeom prst="rect">
              <a:avLst/>
            </a:prstGeom>
            <a:solidFill>
              <a:srgbClr val="000000"/>
            </a:solidFill>
            <a:ln>
              <a:solidFill>
                <a:srgbClr val="000000"/>
              </a:solidFill>
            </a:ln>
          </p:spPr>
          <p:txBody>
            <a:bodyPr/>
            <a:lstStyle/>
            <a:p>
              <a:endParaRPr lang="en-US"/>
            </a:p>
          </p:txBody>
        </p:sp>
        <p:sp>
          <p:nvSpPr>
            <p:cNvPr id="11" name="Rectangle 19">
              <a:extLst>
                <a:ext uri="{FF2B5EF4-FFF2-40B4-BE49-F238E27FC236}">
                  <a16:creationId xmlns:a16="http://schemas.microsoft.com/office/drawing/2014/main" id="{C4F2E8C4-CCF3-44C8-A699-14608215E682}"/>
                </a:ext>
              </a:extLst>
            </p:cNvPr>
            <p:cNvSpPr/>
            <p:nvPr/>
          </p:nvSpPr>
          <p:spPr>
            <a:xfrm>
              <a:off x="5632632" y="2082309"/>
              <a:ext cx="48008" cy="48008"/>
            </a:xfrm>
            <a:prstGeom prst="rect">
              <a:avLst/>
            </a:prstGeom>
            <a:solidFill>
              <a:srgbClr val="000000"/>
            </a:solidFill>
            <a:ln>
              <a:solidFill>
                <a:srgbClr val="000000"/>
              </a:solidFill>
            </a:ln>
          </p:spPr>
          <p:txBody>
            <a:bodyPr/>
            <a:lstStyle/>
            <a:p>
              <a:endParaRPr lang="en-US"/>
            </a:p>
          </p:txBody>
        </p:sp>
        <p:sp>
          <p:nvSpPr>
            <p:cNvPr id="12" name="TextShape 34">
              <a:extLst>
                <a:ext uri="{FF2B5EF4-FFF2-40B4-BE49-F238E27FC236}">
                  <a16:creationId xmlns:a16="http://schemas.microsoft.com/office/drawing/2014/main" id="{83AD028C-B012-4EF9-9472-7000C4BA9680}"/>
                </a:ext>
              </a:extLst>
            </p:cNvPr>
            <p:cNvSpPr txBox="1"/>
            <p:nvPr/>
          </p:nvSpPr>
          <p:spPr>
            <a:xfrm>
              <a:off x="5934075" y="1949243"/>
              <a:ext cx="171127" cy="120510"/>
            </a:xfrm>
            <a:prstGeom prst="rect">
              <a:avLst/>
            </a:prstGeom>
            <a:noFill/>
            <a:ln>
              <a:noFill/>
            </a:ln>
          </p:spPr>
          <p:txBody>
            <a:bodyPr lIns="8165" tIns="8165" rIns="8165" bIns="8165">
              <a:noAutofit/>
            </a:bodyPr>
            <a:lstStyle/>
            <a:p>
              <a:pPr algn="ctr"/>
              <a:r>
                <a:rPr lang="en-US" sz="726" i="1" spc="-1">
                  <a:latin typeface="Arial"/>
                </a:rPr>
                <a:t>i</a:t>
              </a:r>
              <a:r>
                <a:rPr lang="en-US" sz="726" spc="-1">
                  <a:latin typeface="Arial"/>
                </a:rPr>
                <a:t>+</a:t>
              </a:r>
              <a:r>
                <a:rPr lang="en-US" sz="726" spc="-1" dirty="0">
                  <a:latin typeface="Arial"/>
                </a:rPr>
                <a:t>1</a:t>
              </a:r>
            </a:p>
          </p:txBody>
        </p:sp>
        <p:sp>
          <p:nvSpPr>
            <p:cNvPr id="13" name="Rectangle 35">
              <a:extLst>
                <a:ext uri="{FF2B5EF4-FFF2-40B4-BE49-F238E27FC236}">
                  <a16:creationId xmlns:a16="http://schemas.microsoft.com/office/drawing/2014/main" id="{EF646689-87EE-45EB-9ADF-A0342E4DE274}"/>
                </a:ext>
              </a:extLst>
            </p:cNvPr>
            <p:cNvSpPr/>
            <p:nvPr/>
          </p:nvSpPr>
          <p:spPr>
            <a:xfrm>
              <a:off x="6105202" y="1868577"/>
              <a:ext cx="48008" cy="48008"/>
            </a:xfrm>
            <a:prstGeom prst="rect">
              <a:avLst/>
            </a:prstGeom>
            <a:solidFill>
              <a:srgbClr val="000000"/>
            </a:solidFill>
            <a:ln>
              <a:solidFill>
                <a:srgbClr val="000000"/>
              </a:solidFill>
            </a:ln>
          </p:spPr>
          <p:txBody>
            <a:bodyPr/>
            <a:lstStyle/>
            <a:p>
              <a:endParaRPr lang="en-US"/>
            </a:p>
          </p:txBody>
        </p:sp>
        <p:sp>
          <p:nvSpPr>
            <p:cNvPr id="14" name="Rectangle 36">
              <a:extLst>
                <a:ext uri="{FF2B5EF4-FFF2-40B4-BE49-F238E27FC236}">
                  <a16:creationId xmlns:a16="http://schemas.microsoft.com/office/drawing/2014/main" id="{EFABBB06-2BA9-4168-979F-F0EB1610860D}"/>
                </a:ext>
              </a:extLst>
            </p:cNvPr>
            <p:cNvSpPr/>
            <p:nvPr/>
          </p:nvSpPr>
          <p:spPr>
            <a:xfrm>
              <a:off x="6105202" y="2075958"/>
              <a:ext cx="48008" cy="48008"/>
            </a:xfrm>
            <a:prstGeom prst="rect">
              <a:avLst/>
            </a:prstGeom>
            <a:solidFill>
              <a:srgbClr val="000000"/>
            </a:solidFill>
            <a:ln>
              <a:solidFill>
                <a:srgbClr val="000000"/>
              </a:solidFill>
            </a:ln>
          </p:spPr>
          <p:txBody>
            <a:bodyPr/>
            <a:lstStyle/>
            <a:p>
              <a:endParaRPr lang="en-US"/>
            </a:p>
          </p:txBody>
        </p:sp>
      </p:grpSp>
      <p:grpSp>
        <p:nvGrpSpPr>
          <p:cNvPr id="15" name="Group 15">
            <a:extLst>
              <a:ext uri="{FF2B5EF4-FFF2-40B4-BE49-F238E27FC236}">
                <a16:creationId xmlns:a16="http://schemas.microsoft.com/office/drawing/2014/main" id="{C8ED1C68-C3E2-49A7-B107-14D59D75ED13}"/>
              </a:ext>
            </a:extLst>
          </p:cNvPr>
          <p:cNvGrpSpPr/>
          <p:nvPr/>
        </p:nvGrpSpPr>
        <p:grpSpPr>
          <a:xfrm>
            <a:off x="11033006" y="2470750"/>
            <a:ext cx="462772" cy="414764"/>
            <a:chOff x="7412760" y="2286000"/>
            <a:chExt cx="510120" cy="457200"/>
          </a:xfrm>
        </p:grpSpPr>
        <p:sp>
          <p:nvSpPr>
            <p:cNvPr id="16" name="Rectangle 16">
              <a:extLst>
                <a:ext uri="{FF2B5EF4-FFF2-40B4-BE49-F238E27FC236}">
                  <a16:creationId xmlns:a16="http://schemas.microsoft.com/office/drawing/2014/main" id="{0345D931-0A13-44AB-BD5B-FEF6B05F75A2}"/>
                </a:ext>
              </a:extLst>
            </p:cNvPr>
            <p:cNvSpPr/>
            <p:nvPr/>
          </p:nvSpPr>
          <p:spPr>
            <a:xfrm>
              <a:off x="7465680" y="22860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sp>
          <p:nvSpPr>
            <p:cNvPr id="17" name="TextShape 17">
              <a:extLst>
                <a:ext uri="{FF2B5EF4-FFF2-40B4-BE49-F238E27FC236}">
                  <a16:creationId xmlns:a16="http://schemas.microsoft.com/office/drawing/2014/main" id="{C85FCE8E-13C8-48E0-A033-40DAC9A865FF}"/>
                </a:ext>
              </a:extLst>
            </p:cNvPr>
            <p:cNvSpPr txBox="1"/>
            <p:nvPr/>
          </p:nvSpPr>
          <p:spPr>
            <a:xfrm>
              <a:off x="7476480" y="2432808"/>
              <a:ext cx="78840" cy="132840"/>
            </a:xfrm>
            <a:prstGeom prst="rect">
              <a:avLst/>
            </a:prstGeom>
            <a:noFill/>
            <a:ln>
              <a:noFill/>
            </a:ln>
          </p:spPr>
          <p:txBody>
            <a:bodyPr lIns="0" tIns="0" rIns="0" bIns="0">
              <a:noAutofit/>
            </a:bodyPr>
            <a:lstStyle/>
            <a:p>
              <a:pPr algn="ctr"/>
              <a:r>
                <a:rPr lang="en-US" sz="1000" i="1" spc="-1" dirty="0">
                  <a:latin typeface="Arial"/>
                </a:rPr>
                <a:t>r</a:t>
              </a:r>
            </a:p>
          </p:txBody>
        </p:sp>
        <p:sp>
          <p:nvSpPr>
            <p:cNvPr id="18" name="Rectangle 18">
              <a:extLst>
                <a:ext uri="{FF2B5EF4-FFF2-40B4-BE49-F238E27FC236}">
                  <a16:creationId xmlns:a16="http://schemas.microsoft.com/office/drawing/2014/main" id="{FF31530D-E6DB-46EC-886C-721B1DBC571A}"/>
                </a:ext>
              </a:extLst>
            </p:cNvPr>
            <p:cNvSpPr/>
            <p:nvPr/>
          </p:nvSpPr>
          <p:spPr>
            <a:xfrm>
              <a:off x="7412760" y="2372760"/>
              <a:ext cx="52920" cy="52920"/>
            </a:xfrm>
            <a:prstGeom prst="rect">
              <a:avLst/>
            </a:prstGeom>
            <a:solidFill>
              <a:srgbClr val="000000"/>
            </a:solidFill>
            <a:ln>
              <a:solidFill>
                <a:srgbClr val="000000"/>
              </a:solidFill>
            </a:ln>
          </p:spPr>
          <p:txBody>
            <a:bodyPr/>
            <a:lstStyle/>
            <a:p>
              <a:endParaRPr lang="en-US"/>
            </a:p>
          </p:txBody>
        </p:sp>
        <p:sp>
          <p:nvSpPr>
            <p:cNvPr id="19" name="Rectangle 19">
              <a:extLst>
                <a:ext uri="{FF2B5EF4-FFF2-40B4-BE49-F238E27FC236}">
                  <a16:creationId xmlns:a16="http://schemas.microsoft.com/office/drawing/2014/main" id="{9C60536B-20D6-411E-AF00-00AA355AB8F2}"/>
                </a:ext>
              </a:extLst>
            </p:cNvPr>
            <p:cNvSpPr/>
            <p:nvPr/>
          </p:nvSpPr>
          <p:spPr>
            <a:xfrm>
              <a:off x="7412760" y="2601360"/>
              <a:ext cx="52920" cy="52920"/>
            </a:xfrm>
            <a:prstGeom prst="rect">
              <a:avLst/>
            </a:prstGeom>
            <a:solidFill>
              <a:srgbClr val="000000"/>
            </a:solidFill>
            <a:ln>
              <a:solidFill>
                <a:srgbClr val="000000"/>
              </a:solidFill>
            </a:ln>
          </p:spPr>
          <p:txBody>
            <a:bodyPr/>
            <a:lstStyle/>
            <a:p>
              <a:endParaRPr lang="en-US"/>
            </a:p>
          </p:txBody>
        </p:sp>
      </p:grpSp>
      <p:grpSp>
        <p:nvGrpSpPr>
          <p:cNvPr id="26" name="Group 25">
            <a:extLst>
              <a:ext uri="{FF2B5EF4-FFF2-40B4-BE49-F238E27FC236}">
                <a16:creationId xmlns:a16="http://schemas.microsoft.com/office/drawing/2014/main" id="{23ADE9F5-F6EE-45EF-BE32-42644905111D}"/>
              </a:ext>
            </a:extLst>
          </p:cNvPr>
          <p:cNvGrpSpPr/>
          <p:nvPr/>
        </p:nvGrpSpPr>
        <p:grpSpPr>
          <a:xfrm>
            <a:off x="2882265" y="4845625"/>
            <a:ext cx="4592572" cy="892928"/>
            <a:chOff x="2882265" y="4731325"/>
            <a:chExt cx="4592572" cy="892928"/>
          </a:xfrm>
        </p:grpSpPr>
        <p:sp>
          <p:nvSpPr>
            <p:cNvPr id="22" name="Rectangle: Rounded Corners 21">
              <a:extLst>
                <a:ext uri="{FF2B5EF4-FFF2-40B4-BE49-F238E27FC236}">
                  <a16:creationId xmlns:a16="http://schemas.microsoft.com/office/drawing/2014/main" id="{78FA0021-9974-4523-8458-5FEE38C0F427}"/>
                </a:ext>
              </a:extLst>
            </p:cNvPr>
            <p:cNvSpPr/>
            <p:nvPr/>
          </p:nvSpPr>
          <p:spPr>
            <a:xfrm>
              <a:off x="5707033" y="4731325"/>
              <a:ext cx="1767804" cy="8929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dirty="0"/>
                <a:t>flipping a coin </a:t>
              </a:r>
              <a:r>
                <a:rPr lang="en-US" i="1" dirty="0"/>
                <a:t>n</a:t>
              </a:r>
              <a:r>
                <a:rPr lang="en-US" dirty="0"/>
                <a:t> times results in    ≥ </a:t>
              </a:r>
              <a:r>
                <a:rPr lang="en-US" i="1" dirty="0"/>
                <a:t>r</a:t>
              </a:r>
              <a:r>
                <a:rPr lang="en-US" dirty="0"/>
                <a:t> heads</a:t>
              </a:r>
            </a:p>
          </p:txBody>
        </p:sp>
        <p:sp>
          <p:nvSpPr>
            <p:cNvPr id="23" name="Rectangle: Rounded Corners 22">
              <a:extLst>
                <a:ext uri="{FF2B5EF4-FFF2-40B4-BE49-F238E27FC236}">
                  <a16:creationId xmlns:a16="http://schemas.microsoft.com/office/drawing/2014/main" id="{61E30A31-F33E-4983-8955-8329558A81D3}"/>
                </a:ext>
              </a:extLst>
            </p:cNvPr>
            <p:cNvSpPr/>
            <p:nvPr/>
          </p:nvSpPr>
          <p:spPr>
            <a:xfrm>
              <a:off x="2882265" y="4731325"/>
              <a:ext cx="2079913" cy="8929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dirty="0"/>
                <a:t>flipping a coin until the </a:t>
              </a:r>
              <a:r>
                <a:rPr lang="en-US" i="1" dirty="0" err="1"/>
                <a:t>r</a:t>
              </a:r>
              <a:r>
                <a:rPr lang="en-US" dirty="0" err="1"/>
                <a:t>’th</a:t>
              </a:r>
              <a:r>
                <a:rPr lang="en-US" dirty="0"/>
                <a:t> heads requires ≤ </a:t>
              </a:r>
              <a:r>
                <a:rPr lang="en-US" i="1" dirty="0"/>
                <a:t>n</a:t>
              </a:r>
              <a:r>
                <a:rPr lang="en-US" dirty="0"/>
                <a:t> flips</a:t>
              </a:r>
            </a:p>
          </p:txBody>
        </p:sp>
        <p:sp>
          <p:nvSpPr>
            <p:cNvPr id="25" name="TextBox 24">
              <a:extLst>
                <a:ext uri="{FF2B5EF4-FFF2-40B4-BE49-F238E27FC236}">
                  <a16:creationId xmlns:a16="http://schemas.microsoft.com/office/drawing/2014/main" id="{FA543BC5-D073-44D5-92FE-FC4E2FF739AB}"/>
                </a:ext>
              </a:extLst>
            </p:cNvPr>
            <p:cNvSpPr txBox="1"/>
            <p:nvPr/>
          </p:nvSpPr>
          <p:spPr>
            <a:xfrm>
              <a:off x="5029581" y="4866351"/>
              <a:ext cx="565987" cy="584775"/>
            </a:xfrm>
            <a:prstGeom prst="rect">
              <a:avLst/>
            </a:prstGeom>
            <a:noFill/>
          </p:spPr>
          <p:txBody>
            <a:bodyPr wrap="square">
              <a:spAutoFit/>
            </a:bodyPr>
            <a:lstStyle/>
            <a:p>
              <a:r>
                <a:rPr lang="en-US" sz="3200" b="0" i="0" dirty="0">
                  <a:solidFill>
                    <a:srgbClr val="202124"/>
                  </a:solidFill>
                  <a:effectLst/>
                  <a:latin typeface="Roboto"/>
                </a:rPr>
                <a:t>⇔</a:t>
              </a:r>
              <a:endParaRPr lang="en-US" sz="3200" dirty="0"/>
            </a:p>
          </p:txBody>
        </p:sp>
      </p:grpSp>
    </p:spTree>
    <p:extLst>
      <p:ext uri="{BB962C8B-B14F-4D97-AF65-F5344CB8AC3E}">
        <p14:creationId xmlns:p14="http://schemas.microsoft.com/office/powerpoint/2010/main" val="224288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fade">
                                      <p:cBhvr>
                                        <p:cTn id="33"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7268A-B48A-4684-A48C-6D97680D0229}"/>
              </a:ext>
            </a:extLst>
          </p:cNvPr>
          <p:cNvSpPr>
            <a:spLocks noGrp="1"/>
          </p:cNvSpPr>
          <p:nvPr>
            <p:ph type="title"/>
          </p:nvPr>
        </p:nvSpPr>
        <p:spPr/>
        <p:txBody>
          <a:bodyPr/>
          <a:lstStyle/>
          <a:p>
            <a:r>
              <a:rPr lang="en-US" dirty="0"/>
              <a:t>Chernoff bound</a:t>
            </a:r>
          </a:p>
        </p:txBody>
      </p:sp>
      <p:sp>
        <p:nvSpPr>
          <p:cNvPr id="4" name="Slide Number Placeholder 3">
            <a:extLst>
              <a:ext uri="{FF2B5EF4-FFF2-40B4-BE49-F238E27FC236}">
                <a16:creationId xmlns:a16="http://schemas.microsoft.com/office/drawing/2014/main" id="{FF7003E5-105F-4087-86F8-6DCD30D10D54}"/>
              </a:ext>
            </a:extLst>
          </p:cNvPr>
          <p:cNvSpPr>
            <a:spLocks noGrp="1"/>
          </p:cNvSpPr>
          <p:nvPr>
            <p:ph type="sldNum" sz="quarter" idx="12"/>
          </p:nvPr>
        </p:nvSpPr>
        <p:spPr/>
        <p:txBody>
          <a:bodyPr/>
          <a:lstStyle/>
          <a:p>
            <a:fld id="{DDDDC0DD-A20C-43E8-BBF5-AC705073E80B}" type="slidenum">
              <a:rPr lang="en-US" smtClean="0"/>
              <a:t>68</a:t>
            </a:fld>
            <a:endParaRPr lang="en-US"/>
          </a:p>
        </p:txBody>
      </p:sp>
      <p:sp>
        <p:nvSpPr>
          <p:cNvPr id="5" name="Rectangle: Rounded Corners 4">
            <a:extLst>
              <a:ext uri="{FF2B5EF4-FFF2-40B4-BE49-F238E27FC236}">
                <a16:creationId xmlns:a16="http://schemas.microsoft.com/office/drawing/2014/main" id="{9F824DE8-E297-4213-AFD9-29413939CCBF}"/>
              </a:ext>
            </a:extLst>
          </p:cNvPr>
          <p:cNvSpPr/>
          <p:nvPr/>
        </p:nvSpPr>
        <p:spPr>
          <a:xfrm>
            <a:off x="2708276" y="1758951"/>
            <a:ext cx="6523036" cy="15097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b="1" dirty="0"/>
              <a:t>Chernoff bound</a:t>
            </a:r>
            <a:r>
              <a:rPr lang="en-US" sz="2400" dirty="0"/>
              <a:t>: For a binomial random variable </a:t>
            </a:r>
            <a:r>
              <a:rPr lang="en-US" sz="2400" b="1" dirty="0"/>
              <a:t>B</a:t>
            </a:r>
            <a:r>
              <a:rPr lang="en-US" sz="2400" dirty="0"/>
              <a:t>(</a:t>
            </a:r>
            <a:r>
              <a:rPr lang="en-US" sz="2400" i="1" dirty="0" err="1"/>
              <a:t>n</a:t>
            </a:r>
            <a:r>
              <a:rPr lang="en-US" sz="2400" dirty="0" err="1"/>
              <a:t>,</a:t>
            </a:r>
            <a:r>
              <a:rPr lang="en-US" sz="2400" i="1" dirty="0" err="1"/>
              <a:t>p</a:t>
            </a:r>
            <a:r>
              <a:rPr lang="en-US" sz="2400" dirty="0"/>
              <a:t>) (recall E[</a:t>
            </a:r>
            <a:r>
              <a:rPr lang="en-US" sz="2400" b="1" dirty="0"/>
              <a:t>B</a:t>
            </a:r>
            <a:r>
              <a:rPr lang="en-US" sz="2400" dirty="0"/>
              <a:t>(</a:t>
            </a:r>
            <a:r>
              <a:rPr lang="en-US" sz="2400" i="1" dirty="0" err="1"/>
              <a:t>n</a:t>
            </a:r>
            <a:r>
              <a:rPr lang="en-US" sz="2400" dirty="0" err="1"/>
              <a:t>,</a:t>
            </a:r>
            <a:r>
              <a:rPr lang="en-US" sz="2400" i="1" dirty="0" err="1"/>
              <a:t>p</a:t>
            </a:r>
            <a:r>
              <a:rPr lang="en-US" sz="2400" dirty="0"/>
              <a:t>)] = </a:t>
            </a:r>
            <a:r>
              <a:rPr lang="en-US" sz="2400" i="1" dirty="0"/>
              <a:t>np</a:t>
            </a:r>
            <a:r>
              <a:rPr lang="en-US" sz="2400" dirty="0"/>
              <a:t>), and for any 0 &lt; </a:t>
            </a:r>
            <a:r>
              <a:rPr lang="el-GR" sz="2400" dirty="0"/>
              <a:t>δ</a:t>
            </a:r>
            <a:r>
              <a:rPr lang="en-US" sz="2400" dirty="0"/>
              <a:t> &lt; 1,</a:t>
            </a:r>
          </a:p>
          <a:p>
            <a:r>
              <a:rPr lang="en-US" sz="2400" dirty="0" err="1"/>
              <a:t>Pr</a:t>
            </a:r>
            <a:r>
              <a:rPr lang="en-US" sz="2400" dirty="0"/>
              <a:t>[</a:t>
            </a:r>
            <a:r>
              <a:rPr lang="en-US" sz="2400" b="1" dirty="0"/>
              <a:t>B</a:t>
            </a:r>
            <a:r>
              <a:rPr lang="en-US" sz="2400" dirty="0"/>
              <a:t>(</a:t>
            </a:r>
            <a:r>
              <a:rPr lang="en-US" sz="2400" i="1" dirty="0" err="1"/>
              <a:t>n</a:t>
            </a:r>
            <a:r>
              <a:rPr lang="en-US" sz="2400" dirty="0" err="1"/>
              <a:t>,</a:t>
            </a:r>
            <a:r>
              <a:rPr lang="en-US" sz="2400" i="1" dirty="0" err="1"/>
              <a:t>p</a:t>
            </a:r>
            <a:r>
              <a:rPr lang="en-US" sz="2400" dirty="0"/>
              <a:t>) &gt; (1+</a:t>
            </a:r>
            <a:r>
              <a:rPr lang="el-GR" sz="2400" dirty="0"/>
              <a:t>δ</a:t>
            </a:r>
            <a:r>
              <a:rPr lang="en-US" sz="2400" dirty="0"/>
              <a:t>)</a:t>
            </a:r>
            <a:r>
              <a:rPr lang="en-US" sz="2400" i="1" dirty="0"/>
              <a:t>np</a:t>
            </a:r>
            <a:r>
              <a:rPr lang="en-US" sz="2400" dirty="0"/>
              <a:t>] &lt; exp(–</a:t>
            </a:r>
            <a:r>
              <a:rPr lang="el-GR" sz="2400" dirty="0"/>
              <a:t>δ</a:t>
            </a:r>
            <a:r>
              <a:rPr lang="en-US" sz="2400" baseline="30000" dirty="0"/>
              <a:t>2</a:t>
            </a:r>
            <a:r>
              <a:rPr lang="en-US" sz="2400" i="1" dirty="0"/>
              <a:t>np</a:t>
            </a:r>
            <a:r>
              <a:rPr lang="en-US" sz="2400" dirty="0"/>
              <a:t>/3)</a:t>
            </a:r>
          </a:p>
          <a:p>
            <a:r>
              <a:rPr lang="en-US" sz="2400" dirty="0" err="1"/>
              <a:t>Pr</a:t>
            </a:r>
            <a:r>
              <a:rPr lang="en-US" sz="2400" dirty="0"/>
              <a:t>[</a:t>
            </a:r>
            <a:r>
              <a:rPr lang="en-US" sz="2400" b="1" dirty="0"/>
              <a:t>B</a:t>
            </a:r>
            <a:r>
              <a:rPr lang="en-US" sz="2400" dirty="0"/>
              <a:t>(</a:t>
            </a:r>
            <a:r>
              <a:rPr lang="en-US" sz="2400" i="1" dirty="0" err="1"/>
              <a:t>n</a:t>
            </a:r>
            <a:r>
              <a:rPr lang="en-US" sz="2400" dirty="0" err="1"/>
              <a:t>,</a:t>
            </a:r>
            <a:r>
              <a:rPr lang="en-US" sz="2400" i="1" dirty="0" err="1"/>
              <a:t>p</a:t>
            </a:r>
            <a:r>
              <a:rPr lang="en-US" sz="2400" dirty="0"/>
              <a:t>) &lt; (1–</a:t>
            </a:r>
            <a:r>
              <a:rPr lang="el-GR" sz="2400" dirty="0"/>
              <a:t>δ</a:t>
            </a:r>
            <a:r>
              <a:rPr lang="en-US" sz="2400" dirty="0"/>
              <a:t>)</a:t>
            </a:r>
            <a:r>
              <a:rPr lang="en-US" sz="2400" i="1" dirty="0"/>
              <a:t>np</a:t>
            </a:r>
            <a:r>
              <a:rPr lang="en-US" sz="2400" dirty="0"/>
              <a:t>] &lt; exp(–</a:t>
            </a:r>
            <a:r>
              <a:rPr lang="el-GR" sz="2400" dirty="0"/>
              <a:t>δ</a:t>
            </a:r>
            <a:r>
              <a:rPr lang="en-US" sz="2400" baseline="30000" dirty="0"/>
              <a:t>2</a:t>
            </a:r>
            <a:r>
              <a:rPr lang="en-US" sz="2400" i="1" dirty="0"/>
              <a:t>np</a:t>
            </a:r>
            <a:r>
              <a:rPr lang="en-US" sz="2400" dirty="0"/>
              <a:t>/2)</a:t>
            </a:r>
          </a:p>
        </p:txBody>
      </p:sp>
      <p:sp>
        <p:nvSpPr>
          <p:cNvPr id="6" name="Rectangle: Rounded Corners 5">
            <a:extLst>
              <a:ext uri="{FF2B5EF4-FFF2-40B4-BE49-F238E27FC236}">
                <a16:creationId xmlns:a16="http://schemas.microsoft.com/office/drawing/2014/main" id="{AB2EAEAB-CFFF-4674-B4EC-D14BD1FAD777}"/>
              </a:ext>
            </a:extLst>
          </p:cNvPr>
          <p:cNvSpPr/>
          <p:nvPr/>
        </p:nvSpPr>
        <p:spPr>
          <a:xfrm>
            <a:off x="2708276" y="3822701"/>
            <a:ext cx="6523036" cy="150971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Let </a:t>
            </a:r>
            <a:r>
              <a:rPr lang="el-GR" sz="2400" dirty="0"/>
              <a:t>δ </a:t>
            </a:r>
            <a:r>
              <a:rPr lang="en-US" sz="2400" dirty="0"/>
              <a:t>≈ 0.27 and set </a:t>
            </a:r>
            <a:r>
              <a:rPr lang="en-US" sz="2400" i="1" dirty="0"/>
              <a:t>p</a:t>
            </a:r>
            <a:r>
              <a:rPr lang="en-US" sz="2400" dirty="0"/>
              <a:t> such that </a:t>
            </a:r>
            <a:r>
              <a:rPr lang="en-US" sz="2400" i="1" dirty="0"/>
              <a:t>r</a:t>
            </a:r>
            <a:r>
              <a:rPr lang="en-US" sz="2400" dirty="0"/>
              <a:t>/</a:t>
            </a:r>
            <a:r>
              <a:rPr lang="en-US" sz="2400" i="1" dirty="0"/>
              <a:t>p</a:t>
            </a:r>
            <a:r>
              <a:rPr lang="en-US" sz="2400" dirty="0"/>
              <a:t>(1–</a:t>
            </a:r>
            <a:r>
              <a:rPr lang="el-GR" sz="2400" dirty="0"/>
              <a:t>δ</a:t>
            </a:r>
            <a:r>
              <a:rPr lang="en-US" sz="2400" dirty="0"/>
              <a:t>) = 2</a:t>
            </a:r>
            <a:r>
              <a:rPr lang="en-US" sz="2400" i="1" baseline="30000" dirty="0"/>
              <a:t>k</a:t>
            </a:r>
            <a:r>
              <a:rPr lang="en-US" sz="2400" dirty="0"/>
              <a:t>.</a:t>
            </a:r>
          </a:p>
          <a:p>
            <a:r>
              <a:rPr lang="en-US" sz="2400" dirty="0"/>
              <a:t>Let </a:t>
            </a:r>
            <a:r>
              <a:rPr lang="el-GR" sz="2400" dirty="0"/>
              <a:t>δ</a:t>
            </a:r>
            <a:r>
              <a:rPr lang="en-US" sz="2400" dirty="0"/>
              <a:t>’</a:t>
            </a:r>
            <a:r>
              <a:rPr lang="el-GR" sz="2400" dirty="0"/>
              <a:t> </a:t>
            </a:r>
            <a:r>
              <a:rPr lang="en-US" sz="2400" dirty="0"/>
              <a:t>≈ 0.44: then </a:t>
            </a:r>
            <a:r>
              <a:rPr lang="en-US" sz="2400" i="1" dirty="0"/>
              <a:t>r</a:t>
            </a:r>
            <a:r>
              <a:rPr lang="en-US" sz="2400" dirty="0"/>
              <a:t>/</a:t>
            </a:r>
            <a:r>
              <a:rPr lang="en-US" sz="2400" i="1" dirty="0"/>
              <a:t>p</a:t>
            </a:r>
            <a:r>
              <a:rPr lang="en-US" sz="2400" dirty="0"/>
              <a:t>(1+</a:t>
            </a:r>
            <a:r>
              <a:rPr lang="el-GR" sz="2400" dirty="0"/>
              <a:t>δ</a:t>
            </a:r>
            <a:r>
              <a:rPr lang="en-US" sz="2400" dirty="0"/>
              <a:t>’) ≈ 2</a:t>
            </a:r>
            <a:r>
              <a:rPr lang="en-US" sz="2400" i="1" baseline="30000" dirty="0"/>
              <a:t>k</a:t>
            </a:r>
            <a:r>
              <a:rPr lang="en-US" sz="2400" baseline="30000" dirty="0"/>
              <a:t>–1</a:t>
            </a:r>
            <a:r>
              <a:rPr lang="en-US" sz="2400" dirty="0"/>
              <a:t>.</a:t>
            </a:r>
          </a:p>
          <a:p>
            <a:r>
              <a:rPr lang="en-US" sz="2400" dirty="0"/>
              <a:t>Applying this to our setting gives </a:t>
            </a:r>
          </a:p>
          <a:p>
            <a:r>
              <a:rPr lang="en-US" sz="2400" dirty="0" err="1"/>
              <a:t>Pr</a:t>
            </a:r>
            <a:r>
              <a:rPr lang="en-US" sz="2400" dirty="0"/>
              <a:t>[</a:t>
            </a:r>
            <a:r>
              <a:rPr lang="en-US" sz="2400" b="1" dirty="0"/>
              <a:t>L</a:t>
            </a:r>
            <a:r>
              <a:rPr lang="en-US" sz="2400" dirty="0"/>
              <a:t>(</a:t>
            </a:r>
            <a:r>
              <a:rPr lang="en-US" sz="2400" i="1" dirty="0" err="1"/>
              <a:t>r</a:t>
            </a:r>
            <a:r>
              <a:rPr lang="en-US" sz="2400" dirty="0" err="1"/>
              <a:t>,</a:t>
            </a:r>
            <a:r>
              <a:rPr lang="en-US" sz="2400" i="1" dirty="0" err="1"/>
              <a:t>p</a:t>
            </a:r>
            <a:r>
              <a:rPr lang="en-US" sz="2400" dirty="0"/>
              <a:t>) is not between 2</a:t>
            </a:r>
            <a:r>
              <a:rPr lang="en-US" sz="2400" i="1" baseline="30000" dirty="0"/>
              <a:t>k</a:t>
            </a:r>
            <a:r>
              <a:rPr lang="en-US" sz="2400" baseline="30000" dirty="0"/>
              <a:t>–1</a:t>
            </a:r>
            <a:r>
              <a:rPr lang="en-US" sz="2400" dirty="0"/>
              <a:t> and 2</a:t>
            </a:r>
            <a:r>
              <a:rPr lang="en-US" sz="2400" i="1" baseline="30000" dirty="0"/>
              <a:t>k</a:t>
            </a:r>
            <a:r>
              <a:rPr lang="en-US" sz="2400" dirty="0"/>
              <a:t>] &lt; 2·0.9421</a:t>
            </a:r>
            <a:r>
              <a:rPr lang="en-US" sz="2400" i="1" baseline="30000" dirty="0"/>
              <a:t>r</a:t>
            </a:r>
          </a:p>
        </p:txBody>
      </p:sp>
    </p:spTree>
    <p:extLst>
      <p:ext uri="{BB962C8B-B14F-4D97-AF65-F5344CB8AC3E}">
        <p14:creationId xmlns:p14="http://schemas.microsoft.com/office/powerpoint/2010/main" val="309286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5" name="Group 1"/>
          <p:cNvGrpSpPr/>
          <p:nvPr/>
        </p:nvGrpSpPr>
        <p:grpSpPr>
          <a:xfrm>
            <a:off x="6425242" y="4007783"/>
            <a:ext cx="3139793" cy="2205271"/>
            <a:chOff x="5403240" y="4417839"/>
            <a:chExt cx="3461040" cy="2430903"/>
          </a:xfrm>
        </p:grpSpPr>
        <p:sp>
          <p:nvSpPr>
            <p:cNvPr id="726" name="Line 2"/>
            <p:cNvSpPr/>
            <p:nvPr/>
          </p:nvSpPr>
          <p:spPr>
            <a:xfrm flipH="1" flipV="1">
              <a:off x="7085879" y="4417839"/>
              <a:ext cx="3600" cy="1858040"/>
            </a:xfrm>
            <a:prstGeom prst="line">
              <a:avLst/>
            </a:prstGeom>
            <a:ln w="1836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727" name="TextShape 3"/>
            <p:cNvSpPr txBox="1"/>
            <p:nvPr/>
          </p:nvSpPr>
          <p:spPr>
            <a:xfrm>
              <a:off x="5403240" y="6275879"/>
              <a:ext cx="3461040" cy="572863"/>
            </a:xfrm>
            <a:prstGeom prst="rect">
              <a:avLst/>
            </a:prstGeom>
            <a:noFill/>
            <a:ln w="9000">
              <a:solidFill>
                <a:srgbClr val="000000"/>
              </a:solidFill>
              <a:round/>
            </a:ln>
          </p:spPr>
          <p:txBody>
            <a:bodyPr lIns="3919" rIns="3919">
              <a:noAutofit/>
            </a:bodyPr>
            <a:lstStyle/>
            <a:p>
              <a:pPr algn="ctr"/>
              <a:r>
                <a:rPr lang="en-US" sz="2400" spc="-1" dirty="0">
                  <a:latin typeface="Arial"/>
                </a:rPr>
                <a:t>[  </a:t>
              </a:r>
              <a:r>
                <a:rPr lang="en-US" sz="2400" i="1" spc="-1" dirty="0">
                  <a:latin typeface="Arial"/>
                </a:rPr>
                <a:t> </a:t>
              </a:r>
              <a:r>
                <a:rPr lang="en-US" sz="2400" spc="-1" dirty="0">
                  <a:latin typeface="Arial"/>
                </a:rPr>
                <a:t>] </a:t>
              </a:r>
              <a:r>
                <a:rPr lang="en-US" sz="2400" spc="-1" dirty="0">
                  <a:latin typeface="Arial"/>
                  <a:ea typeface="Arial"/>
                </a:rPr>
                <a:t>≈</a:t>
              </a:r>
              <a:r>
                <a:rPr lang="en-US" sz="2400" spc="-1" dirty="0">
                  <a:latin typeface="Arial"/>
                </a:rPr>
                <a:t> 7    [   ] = [   ] </a:t>
              </a:r>
              <a:r>
                <a:rPr lang="en-US" sz="2400" spc="-1" dirty="0">
                  <a:latin typeface="Arial"/>
                  <a:ea typeface="Arial"/>
                </a:rPr>
                <a:t>≈</a:t>
              </a:r>
              <a:r>
                <a:rPr lang="en-US" sz="2400" spc="-1" dirty="0">
                  <a:latin typeface="Arial"/>
                </a:rPr>
                <a:t> 1</a:t>
              </a:r>
            </a:p>
          </p:txBody>
        </p:sp>
        <p:grpSp>
          <p:nvGrpSpPr>
            <p:cNvPr id="728" name="Group 4"/>
            <p:cNvGrpSpPr/>
            <p:nvPr/>
          </p:nvGrpSpPr>
          <p:grpSpPr>
            <a:xfrm>
              <a:off x="7014210" y="6450026"/>
              <a:ext cx="228600" cy="228600"/>
              <a:chOff x="7014210" y="6450026"/>
              <a:chExt cx="228600" cy="228600"/>
            </a:xfrm>
          </p:grpSpPr>
          <p:sp>
            <p:nvSpPr>
              <p:cNvPr id="729" name="Rectangle 5"/>
              <p:cNvSpPr/>
              <p:nvPr/>
            </p:nvSpPr>
            <p:spPr>
              <a:xfrm>
                <a:off x="7014210" y="6450026"/>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dirty="0">
                    <a:latin typeface="Arial"/>
                  </a:rPr>
                  <a:t>S</a:t>
                </a:r>
              </a:p>
            </p:txBody>
          </p:sp>
        </p:grpSp>
        <p:grpSp>
          <p:nvGrpSpPr>
            <p:cNvPr id="730" name="Group 6"/>
            <p:cNvGrpSpPr/>
            <p:nvPr/>
          </p:nvGrpSpPr>
          <p:grpSpPr>
            <a:xfrm>
              <a:off x="5628050" y="6450025"/>
              <a:ext cx="228600" cy="228600"/>
              <a:chOff x="5628050" y="6450025"/>
              <a:chExt cx="228600" cy="228600"/>
            </a:xfrm>
          </p:grpSpPr>
          <p:sp>
            <p:nvSpPr>
              <p:cNvPr id="731" name="Rectangle 7"/>
              <p:cNvSpPr/>
              <p:nvPr/>
            </p:nvSpPr>
            <p:spPr>
              <a:xfrm>
                <a:off x="5628050" y="6450025"/>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dirty="0">
                    <a:latin typeface="Arial"/>
                  </a:rPr>
                  <a:t>G</a:t>
                </a:r>
              </a:p>
            </p:txBody>
          </p:sp>
        </p:grpSp>
        <p:grpSp>
          <p:nvGrpSpPr>
            <p:cNvPr id="732" name="Group 8"/>
            <p:cNvGrpSpPr/>
            <p:nvPr/>
          </p:nvGrpSpPr>
          <p:grpSpPr>
            <a:xfrm>
              <a:off x="7853292" y="6451096"/>
              <a:ext cx="228600" cy="228600"/>
              <a:chOff x="7853292" y="6451096"/>
              <a:chExt cx="228600" cy="228600"/>
            </a:xfrm>
          </p:grpSpPr>
          <p:sp>
            <p:nvSpPr>
              <p:cNvPr id="733" name="Rectangle 9"/>
              <p:cNvSpPr/>
              <p:nvPr/>
            </p:nvSpPr>
            <p:spPr>
              <a:xfrm>
                <a:off x="7853292" y="6451096"/>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dirty="0">
                    <a:latin typeface="Arial"/>
                  </a:rPr>
                  <a:t>S</a:t>
                </a:r>
              </a:p>
            </p:txBody>
          </p:sp>
        </p:grpSp>
      </p:grpSp>
      <p:sp>
        <p:nvSpPr>
          <p:cNvPr id="734" name="TextShape 10"/>
          <p:cNvSpPr txBox="1"/>
          <p:nvPr/>
        </p:nvSpPr>
        <p:spPr>
          <a:xfrm>
            <a:off x="2506891" y="1373619"/>
            <a:ext cx="8033676" cy="1052258"/>
          </a:xfrm>
          <a:prstGeom prst="rect">
            <a:avLst/>
          </a:prstGeom>
          <a:noFill/>
          <a:ln>
            <a:noFill/>
          </a:ln>
        </p:spPr>
        <p:txBody>
          <a:bodyPr lIns="0" tIns="0" rIns="0" bIns="0">
            <a:noAutofit/>
          </a:bodyPr>
          <a:lstStyle/>
          <a:p>
            <a:pPr marL="97977">
              <a:spcAft>
                <a:spcPts val="1286"/>
              </a:spcAft>
              <a:buClr>
                <a:srgbClr val="FF6633"/>
              </a:buClr>
              <a:buSzPct val="45000"/>
            </a:pPr>
            <a:r>
              <a:rPr lang="en-US" sz="2359" spc="-1" dirty="0">
                <a:solidFill>
                  <a:srgbClr val="000080"/>
                </a:solidFill>
                <a:latin typeface="Arial"/>
              </a:rPr>
              <a:t>if </a:t>
            </a:r>
            <a:r>
              <a:rPr lang="en-US" sz="2359" i="1" spc="-1" dirty="0">
                <a:solidFill>
                  <a:srgbClr val="000080"/>
                </a:solidFill>
                <a:latin typeface="Arial"/>
              </a:rPr>
              <a:t>r</a:t>
            </a:r>
            <a:r>
              <a:rPr lang="en-US" sz="2359" spc="-1" dirty="0">
                <a:solidFill>
                  <a:srgbClr val="000080"/>
                </a:solidFill>
                <a:latin typeface="Arial"/>
              </a:rPr>
              <a:t> = 90 stages, expected length midway in [2</a:t>
            </a:r>
            <a:r>
              <a:rPr lang="en-US" sz="2359" i="1" spc="-1" baseline="30000" dirty="0">
                <a:solidFill>
                  <a:srgbClr val="000080"/>
                </a:solidFill>
                <a:latin typeface="Arial"/>
              </a:rPr>
              <a:t>k</a:t>
            </a:r>
            <a:r>
              <a:rPr lang="en-US" sz="2359" spc="-1" baseline="30000" dirty="0">
                <a:solidFill>
                  <a:srgbClr val="000080"/>
                </a:solidFill>
                <a:latin typeface="Arial"/>
              </a:rPr>
              <a:t>–1</a:t>
            </a:r>
            <a:r>
              <a:rPr lang="en-US" sz="2359" spc="-1" dirty="0">
                <a:solidFill>
                  <a:srgbClr val="000080"/>
                </a:solidFill>
                <a:latin typeface="Arial"/>
              </a:rPr>
              <a:t>, 2</a:t>
            </a:r>
            <a:r>
              <a:rPr lang="en-US" sz="2359" i="1" spc="-1" baseline="30000" dirty="0">
                <a:solidFill>
                  <a:srgbClr val="000080"/>
                </a:solidFill>
                <a:latin typeface="Arial"/>
              </a:rPr>
              <a:t>k</a:t>
            </a:r>
            <a:r>
              <a:rPr lang="en-US" sz="2359" spc="-1" dirty="0">
                <a:solidFill>
                  <a:srgbClr val="000080"/>
                </a:solidFill>
                <a:latin typeface="Arial"/>
              </a:rPr>
              <a:t>)</a:t>
            </a:r>
          </a:p>
          <a:p>
            <a:pPr marL="97977">
              <a:spcAft>
                <a:spcPts val="1286"/>
              </a:spcAft>
              <a:buClr>
                <a:srgbClr val="FF6633"/>
              </a:buClr>
              <a:buSzPct val="45000"/>
            </a:pPr>
            <a:r>
              <a:rPr lang="en-US" sz="2359" b="1" spc="-1" dirty="0">
                <a:solidFill>
                  <a:srgbClr val="000080"/>
                </a:solidFill>
                <a:latin typeface="Arial"/>
              </a:rPr>
              <a:t>             </a:t>
            </a:r>
            <a:r>
              <a:rPr lang="en-US" sz="2359" spc="-1" dirty="0">
                <a:solidFill>
                  <a:srgbClr val="000080"/>
                </a:solidFill>
                <a:latin typeface="Arial"/>
              </a:rPr>
              <a:t>with probability &gt; 99%, </a:t>
            </a:r>
            <a:r>
              <a:rPr lang="en-US" sz="2359" b="1" spc="-1" dirty="0">
                <a:solidFill>
                  <a:srgbClr val="000080"/>
                </a:solidFill>
                <a:latin typeface="Arial"/>
              </a:rPr>
              <a:t>actual</a:t>
            </a:r>
            <a:r>
              <a:rPr lang="en-US" sz="2359" spc="-1" dirty="0">
                <a:solidFill>
                  <a:srgbClr val="000080"/>
                </a:solidFill>
                <a:latin typeface="Arial"/>
              </a:rPr>
              <a:t> length in [2</a:t>
            </a:r>
            <a:r>
              <a:rPr lang="en-US" sz="2359" i="1" spc="-1" baseline="30000" dirty="0">
                <a:solidFill>
                  <a:srgbClr val="000080"/>
                </a:solidFill>
                <a:latin typeface="Arial"/>
              </a:rPr>
              <a:t>k</a:t>
            </a:r>
            <a:r>
              <a:rPr lang="en-US" sz="2359" spc="-1" baseline="30000" dirty="0">
                <a:solidFill>
                  <a:srgbClr val="000080"/>
                </a:solidFill>
                <a:latin typeface="Arial"/>
              </a:rPr>
              <a:t>–1</a:t>
            </a:r>
            <a:r>
              <a:rPr lang="en-US" sz="2359" spc="-1" dirty="0">
                <a:solidFill>
                  <a:srgbClr val="000080"/>
                </a:solidFill>
                <a:latin typeface="Arial"/>
              </a:rPr>
              <a:t>, 2</a:t>
            </a:r>
            <a:r>
              <a:rPr lang="en-US" sz="2359" i="1" spc="-1" baseline="30000" dirty="0">
                <a:solidFill>
                  <a:srgbClr val="000080"/>
                </a:solidFill>
                <a:latin typeface="Arial"/>
              </a:rPr>
              <a:t>k</a:t>
            </a:r>
            <a:r>
              <a:rPr lang="en-US" sz="2359" spc="-1" dirty="0">
                <a:solidFill>
                  <a:srgbClr val="000080"/>
                </a:solidFill>
                <a:latin typeface="Arial"/>
              </a:rPr>
              <a:t>)</a:t>
            </a:r>
          </a:p>
        </p:txBody>
      </p:sp>
      <p:sp>
        <p:nvSpPr>
          <p:cNvPr id="735" name="CustomShape 11"/>
          <p:cNvSpPr/>
          <p:nvPr/>
        </p:nvSpPr>
        <p:spPr>
          <a:xfrm>
            <a:off x="2682921" y="1844585"/>
            <a:ext cx="622145" cy="414764"/>
          </a:xfrm>
          <a:custGeom>
            <a:avLst/>
            <a:gdLst/>
            <a:ahLst/>
            <a:cxnLst/>
            <a:rect l="0" t="0" r="r" b="b"/>
            <a:pathLst>
              <a:path w="1907" h="1272">
                <a:moveTo>
                  <a:pt x="0" y="317"/>
                </a:moveTo>
                <a:lnTo>
                  <a:pt x="1429" y="317"/>
                </a:lnTo>
                <a:lnTo>
                  <a:pt x="1429" y="0"/>
                </a:lnTo>
                <a:lnTo>
                  <a:pt x="1906" y="635"/>
                </a:lnTo>
                <a:lnTo>
                  <a:pt x="1429" y="1271"/>
                </a:lnTo>
                <a:lnTo>
                  <a:pt x="1429" y="953"/>
                </a:lnTo>
                <a:lnTo>
                  <a:pt x="0" y="953"/>
                </a:lnTo>
                <a:lnTo>
                  <a:pt x="0" y="317"/>
                </a:lnTo>
              </a:path>
            </a:pathLst>
          </a:cu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736" name="Group 12"/>
          <p:cNvGrpSpPr/>
          <p:nvPr/>
        </p:nvGrpSpPr>
        <p:grpSpPr>
          <a:xfrm>
            <a:off x="2767484" y="5075792"/>
            <a:ext cx="5391926" cy="208362"/>
            <a:chOff x="1371240" y="5595120"/>
            <a:chExt cx="5943600" cy="229680"/>
          </a:xfrm>
        </p:grpSpPr>
        <p:grpSp>
          <p:nvGrpSpPr>
            <p:cNvPr id="737" name="Group 13"/>
            <p:cNvGrpSpPr/>
            <p:nvPr/>
          </p:nvGrpSpPr>
          <p:grpSpPr>
            <a:xfrm>
              <a:off x="1371240" y="5595120"/>
              <a:ext cx="228600" cy="228600"/>
              <a:chOff x="1371240" y="5595120"/>
              <a:chExt cx="228600" cy="228600"/>
            </a:xfrm>
          </p:grpSpPr>
          <p:sp>
            <p:nvSpPr>
              <p:cNvPr id="738" name="Rectangle 14"/>
              <p:cNvSpPr/>
              <p:nvPr/>
            </p:nvSpPr>
            <p:spPr>
              <a:xfrm>
                <a:off x="1371240" y="5595120"/>
                <a:ext cx="228600" cy="228600"/>
              </a:xfrm>
              <a:prstGeom prst="rect">
                <a:avLst/>
              </a:prstGeom>
              <a:solidFill>
                <a:srgbClr val="FFFFFF"/>
              </a:solidFill>
              <a:ln>
                <a:solidFill>
                  <a:srgbClr val="000000"/>
                </a:solidFill>
              </a:ln>
            </p:spPr>
            <p:txBody>
              <a:bodyPr/>
              <a:lstStyle/>
              <a:p>
                <a:endParaRPr lang="en-US"/>
              </a:p>
            </p:txBody>
          </p:sp>
        </p:grpSp>
        <p:grpSp>
          <p:nvGrpSpPr>
            <p:cNvPr id="739" name="Group 15"/>
            <p:cNvGrpSpPr/>
            <p:nvPr/>
          </p:nvGrpSpPr>
          <p:grpSpPr>
            <a:xfrm>
              <a:off x="7086240" y="5596200"/>
              <a:ext cx="228600" cy="228600"/>
              <a:chOff x="7086240" y="5596200"/>
              <a:chExt cx="228600" cy="228600"/>
            </a:xfrm>
          </p:grpSpPr>
          <p:sp>
            <p:nvSpPr>
              <p:cNvPr id="740" name="Rectangle 16"/>
              <p:cNvSpPr/>
              <p:nvPr/>
            </p:nvSpPr>
            <p:spPr>
              <a:xfrm>
                <a:off x="7086240" y="559620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741" name="Group 17"/>
            <p:cNvGrpSpPr/>
            <p:nvPr/>
          </p:nvGrpSpPr>
          <p:grpSpPr>
            <a:xfrm>
              <a:off x="1599840" y="5595120"/>
              <a:ext cx="228600" cy="228600"/>
              <a:chOff x="1599840" y="5595120"/>
              <a:chExt cx="228600" cy="228600"/>
            </a:xfrm>
          </p:grpSpPr>
          <p:sp>
            <p:nvSpPr>
              <p:cNvPr id="742" name="Rectangle 18"/>
              <p:cNvSpPr/>
              <p:nvPr/>
            </p:nvSpPr>
            <p:spPr>
              <a:xfrm>
                <a:off x="1599840" y="55951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43" name="Group 19"/>
            <p:cNvGrpSpPr/>
            <p:nvPr/>
          </p:nvGrpSpPr>
          <p:grpSpPr>
            <a:xfrm>
              <a:off x="1828440" y="5595120"/>
              <a:ext cx="228600" cy="228600"/>
              <a:chOff x="1828440" y="5595120"/>
              <a:chExt cx="228600" cy="228600"/>
            </a:xfrm>
          </p:grpSpPr>
          <p:sp>
            <p:nvSpPr>
              <p:cNvPr id="744" name="Rectangle 20"/>
              <p:cNvSpPr/>
              <p:nvPr/>
            </p:nvSpPr>
            <p:spPr>
              <a:xfrm>
                <a:off x="1828440" y="55951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45" name="Group 21"/>
            <p:cNvGrpSpPr/>
            <p:nvPr/>
          </p:nvGrpSpPr>
          <p:grpSpPr>
            <a:xfrm>
              <a:off x="5486040" y="5595840"/>
              <a:ext cx="228600" cy="228600"/>
              <a:chOff x="5486040" y="5595840"/>
              <a:chExt cx="228600" cy="228600"/>
            </a:xfrm>
          </p:grpSpPr>
          <p:sp>
            <p:nvSpPr>
              <p:cNvPr id="746" name="Rectangle 22"/>
              <p:cNvSpPr/>
              <p:nvPr/>
            </p:nvSpPr>
            <p:spPr>
              <a:xfrm>
                <a:off x="5486040" y="559584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747" name="Group 23"/>
            <p:cNvGrpSpPr/>
            <p:nvPr/>
          </p:nvGrpSpPr>
          <p:grpSpPr>
            <a:xfrm>
              <a:off x="2057040" y="5595120"/>
              <a:ext cx="228600" cy="228600"/>
              <a:chOff x="2057040" y="5595120"/>
              <a:chExt cx="228600" cy="228600"/>
            </a:xfrm>
          </p:grpSpPr>
          <p:sp>
            <p:nvSpPr>
              <p:cNvPr id="748" name="Rectangle 24"/>
              <p:cNvSpPr/>
              <p:nvPr/>
            </p:nvSpPr>
            <p:spPr>
              <a:xfrm>
                <a:off x="2057040" y="55951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49" name="Group 25"/>
            <p:cNvGrpSpPr/>
            <p:nvPr/>
          </p:nvGrpSpPr>
          <p:grpSpPr>
            <a:xfrm>
              <a:off x="2285640" y="5595840"/>
              <a:ext cx="228600" cy="228600"/>
              <a:chOff x="2285640" y="5595840"/>
              <a:chExt cx="228600" cy="228600"/>
            </a:xfrm>
          </p:grpSpPr>
          <p:sp>
            <p:nvSpPr>
              <p:cNvPr id="750" name="Rectangle 26"/>
              <p:cNvSpPr/>
              <p:nvPr/>
            </p:nvSpPr>
            <p:spPr>
              <a:xfrm>
                <a:off x="22856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1" name="Group 27"/>
            <p:cNvGrpSpPr/>
            <p:nvPr/>
          </p:nvGrpSpPr>
          <p:grpSpPr>
            <a:xfrm>
              <a:off x="2971440" y="5595840"/>
              <a:ext cx="228600" cy="228600"/>
              <a:chOff x="2971440" y="5595840"/>
              <a:chExt cx="228600" cy="228600"/>
            </a:xfrm>
          </p:grpSpPr>
          <p:sp>
            <p:nvSpPr>
              <p:cNvPr id="752" name="Rectangle 28"/>
              <p:cNvSpPr/>
              <p:nvPr/>
            </p:nvSpPr>
            <p:spPr>
              <a:xfrm>
                <a:off x="2971440" y="559584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753" name="Group 29"/>
            <p:cNvGrpSpPr/>
            <p:nvPr/>
          </p:nvGrpSpPr>
          <p:grpSpPr>
            <a:xfrm>
              <a:off x="6171840" y="5595840"/>
              <a:ext cx="228600" cy="228600"/>
              <a:chOff x="6171840" y="5595840"/>
              <a:chExt cx="228600" cy="228600"/>
            </a:xfrm>
          </p:grpSpPr>
          <p:sp>
            <p:nvSpPr>
              <p:cNvPr id="754" name="Rectangle 30"/>
              <p:cNvSpPr/>
              <p:nvPr/>
            </p:nvSpPr>
            <p:spPr>
              <a:xfrm>
                <a:off x="61718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5" name="Group 31"/>
            <p:cNvGrpSpPr/>
            <p:nvPr/>
          </p:nvGrpSpPr>
          <p:grpSpPr>
            <a:xfrm>
              <a:off x="2742840" y="5595840"/>
              <a:ext cx="228600" cy="228600"/>
              <a:chOff x="2742840" y="5595840"/>
              <a:chExt cx="228600" cy="228600"/>
            </a:xfrm>
          </p:grpSpPr>
          <p:sp>
            <p:nvSpPr>
              <p:cNvPr id="756" name="Rectangle 32"/>
              <p:cNvSpPr/>
              <p:nvPr/>
            </p:nvSpPr>
            <p:spPr>
              <a:xfrm>
                <a:off x="27428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7" name="Group 33"/>
            <p:cNvGrpSpPr/>
            <p:nvPr/>
          </p:nvGrpSpPr>
          <p:grpSpPr>
            <a:xfrm>
              <a:off x="2514240" y="5595840"/>
              <a:ext cx="228600" cy="228600"/>
              <a:chOff x="2514240" y="5595840"/>
              <a:chExt cx="228600" cy="228600"/>
            </a:xfrm>
          </p:grpSpPr>
          <p:sp>
            <p:nvSpPr>
              <p:cNvPr id="758" name="Rectangle 34"/>
              <p:cNvSpPr/>
              <p:nvPr/>
            </p:nvSpPr>
            <p:spPr>
              <a:xfrm>
                <a:off x="25142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59" name="Group 35"/>
            <p:cNvGrpSpPr/>
            <p:nvPr/>
          </p:nvGrpSpPr>
          <p:grpSpPr>
            <a:xfrm>
              <a:off x="3200040" y="5595480"/>
              <a:ext cx="228600" cy="228600"/>
              <a:chOff x="3200040" y="5595480"/>
              <a:chExt cx="228600" cy="228600"/>
            </a:xfrm>
          </p:grpSpPr>
          <p:sp>
            <p:nvSpPr>
              <p:cNvPr id="760" name="Rectangle 36"/>
              <p:cNvSpPr/>
              <p:nvPr/>
            </p:nvSpPr>
            <p:spPr>
              <a:xfrm>
                <a:off x="32000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1" name="Group 37"/>
            <p:cNvGrpSpPr/>
            <p:nvPr/>
          </p:nvGrpSpPr>
          <p:grpSpPr>
            <a:xfrm>
              <a:off x="3428640" y="5595480"/>
              <a:ext cx="228600" cy="228600"/>
              <a:chOff x="3428640" y="5595480"/>
              <a:chExt cx="228600" cy="228600"/>
            </a:xfrm>
          </p:grpSpPr>
          <p:sp>
            <p:nvSpPr>
              <p:cNvPr id="762" name="Rectangle 38"/>
              <p:cNvSpPr/>
              <p:nvPr/>
            </p:nvSpPr>
            <p:spPr>
              <a:xfrm>
                <a:off x="34286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3" name="Group 39"/>
            <p:cNvGrpSpPr/>
            <p:nvPr/>
          </p:nvGrpSpPr>
          <p:grpSpPr>
            <a:xfrm>
              <a:off x="3657240" y="5595480"/>
              <a:ext cx="228600" cy="228600"/>
              <a:chOff x="3657240" y="5595480"/>
              <a:chExt cx="228600" cy="228600"/>
            </a:xfrm>
          </p:grpSpPr>
          <p:sp>
            <p:nvSpPr>
              <p:cNvPr id="764" name="Rectangle 40"/>
              <p:cNvSpPr/>
              <p:nvPr/>
            </p:nvSpPr>
            <p:spPr>
              <a:xfrm>
                <a:off x="36572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5" name="Group 41"/>
            <p:cNvGrpSpPr/>
            <p:nvPr/>
          </p:nvGrpSpPr>
          <p:grpSpPr>
            <a:xfrm>
              <a:off x="4114440" y="5595480"/>
              <a:ext cx="228600" cy="228600"/>
              <a:chOff x="4114440" y="5595480"/>
              <a:chExt cx="228600" cy="228600"/>
            </a:xfrm>
          </p:grpSpPr>
          <p:sp>
            <p:nvSpPr>
              <p:cNvPr id="766" name="Rectangle 42"/>
              <p:cNvSpPr/>
              <p:nvPr/>
            </p:nvSpPr>
            <p:spPr>
              <a:xfrm>
                <a:off x="41144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7" name="Group 43"/>
            <p:cNvGrpSpPr/>
            <p:nvPr/>
          </p:nvGrpSpPr>
          <p:grpSpPr>
            <a:xfrm>
              <a:off x="4343040" y="5595480"/>
              <a:ext cx="228600" cy="228600"/>
              <a:chOff x="4343040" y="5595480"/>
              <a:chExt cx="228600" cy="228600"/>
            </a:xfrm>
          </p:grpSpPr>
          <p:sp>
            <p:nvSpPr>
              <p:cNvPr id="768" name="Rectangle 44"/>
              <p:cNvSpPr/>
              <p:nvPr/>
            </p:nvSpPr>
            <p:spPr>
              <a:xfrm>
                <a:off x="4343040" y="55954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69" name="Group 45"/>
            <p:cNvGrpSpPr/>
            <p:nvPr/>
          </p:nvGrpSpPr>
          <p:grpSpPr>
            <a:xfrm>
              <a:off x="3886200" y="5595840"/>
              <a:ext cx="228600" cy="228600"/>
              <a:chOff x="3886200" y="5595840"/>
              <a:chExt cx="228600" cy="228600"/>
            </a:xfrm>
          </p:grpSpPr>
          <p:sp>
            <p:nvSpPr>
              <p:cNvPr id="770" name="Rectangle 46"/>
              <p:cNvSpPr/>
              <p:nvPr/>
            </p:nvSpPr>
            <p:spPr>
              <a:xfrm>
                <a:off x="388620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1" name="Group 47"/>
            <p:cNvGrpSpPr/>
            <p:nvPr/>
          </p:nvGrpSpPr>
          <p:grpSpPr>
            <a:xfrm>
              <a:off x="4800240" y="5595840"/>
              <a:ext cx="228600" cy="228600"/>
              <a:chOff x="4800240" y="5595840"/>
              <a:chExt cx="228600" cy="228600"/>
            </a:xfrm>
          </p:grpSpPr>
          <p:sp>
            <p:nvSpPr>
              <p:cNvPr id="772" name="Rectangle 48"/>
              <p:cNvSpPr/>
              <p:nvPr/>
            </p:nvSpPr>
            <p:spPr>
              <a:xfrm>
                <a:off x="48002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3" name="Group 49"/>
            <p:cNvGrpSpPr/>
            <p:nvPr/>
          </p:nvGrpSpPr>
          <p:grpSpPr>
            <a:xfrm>
              <a:off x="5257440" y="5595840"/>
              <a:ext cx="228600" cy="228600"/>
              <a:chOff x="5257440" y="5595840"/>
              <a:chExt cx="228600" cy="228600"/>
            </a:xfrm>
          </p:grpSpPr>
          <p:sp>
            <p:nvSpPr>
              <p:cNvPr id="774" name="Rectangle 50"/>
              <p:cNvSpPr/>
              <p:nvPr/>
            </p:nvSpPr>
            <p:spPr>
              <a:xfrm>
                <a:off x="52574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5" name="Group 51"/>
            <p:cNvGrpSpPr/>
            <p:nvPr/>
          </p:nvGrpSpPr>
          <p:grpSpPr>
            <a:xfrm>
              <a:off x="4571640" y="5595840"/>
              <a:ext cx="228600" cy="228600"/>
              <a:chOff x="4571640" y="5595840"/>
              <a:chExt cx="228600" cy="228600"/>
            </a:xfrm>
          </p:grpSpPr>
          <p:sp>
            <p:nvSpPr>
              <p:cNvPr id="776" name="Rectangle 52"/>
              <p:cNvSpPr/>
              <p:nvPr/>
            </p:nvSpPr>
            <p:spPr>
              <a:xfrm>
                <a:off x="45716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7" name="Group 53"/>
            <p:cNvGrpSpPr/>
            <p:nvPr/>
          </p:nvGrpSpPr>
          <p:grpSpPr>
            <a:xfrm>
              <a:off x="5029200" y="5596200"/>
              <a:ext cx="228600" cy="228600"/>
              <a:chOff x="5029200" y="5596200"/>
              <a:chExt cx="228600" cy="228600"/>
            </a:xfrm>
          </p:grpSpPr>
          <p:sp>
            <p:nvSpPr>
              <p:cNvPr id="778" name="Rectangle 54"/>
              <p:cNvSpPr/>
              <p:nvPr/>
            </p:nvSpPr>
            <p:spPr>
              <a:xfrm>
                <a:off x="502920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79" name="Group 55"/>
            <p:cNvGrpSpPr/>
            <p:nvPr/>
          </p:nvGrpSpPr>
          <p:grpSpPr>
            <a:xfrm>
              <a:off x="5714640" y="5595840"/>
              <a:ext cx="228600" cy="228600"/>
              <a:chOff x="5714640" y="5595840"/>
              <a:chExt cx="228600" cy="228600"/>
            </a:xfrm>
          </p:grpSpPr>
          <p:sp>
            <p:nvSpPr>
              <p:cNvPr id="780" name="Rectangle 56"/>
              <p:cNvSpPr/>
              <p:nvPr/>
            </p:nvSpPr>
            <p:spPr>
              <a:xfrm>
                <a:off x="57146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1" name="Group 57"/>
            <p:cNvGrpSpPr/>
            <p:nvPr/>
          </p:nvGrpSpPr>
          <p:grpSpPr>
            <a:xfrm>
              <a:off x="5943240" y="5595840"/>
              <a:ext cx="228600" cy="228600"/>
              <a:chOff x="5943240" y="5595840"/>
              <a:chExt cx="228600" cy="228600"/>
            </a:xfrm>
          </p:grpSpPr>
          <p:sp>
            <p:nvSpPr>
              <p:cNvPr id="782" name="Rectangle 58"/>
              <p:cNvSpPr/>
              <p:nvPr/>
            </p:nvSpPr>
            <p:spPr>
              <a:xfrm>
                <a:off x="5943240" y="55958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3" name="Group 59"/>
            <p:cNvGrpSpPr/>
            <p:nvPr/>
          </p:nvGrpSpPr>
          <p:grpSpPr>
            <a:xfrm>
              <a:off x="6857640" y="5596200"/>
              <a:ext cx="228600" cy="228600"/>
              <a:chOff x="6857640" y="5596200"/>
              <a:chExt cx="228600" cy="228600"/>
            </a:xfrm>
          </p:grpSpPr>
          <p:sp>
            <p:nvSpPr>
              <p:cNvPr id="784" name="Rectangle 60"/>
              <p:cNvSpPr/>
              <p:nvPr/>
            </p:nvSpPr>
            <p:spPr>
              <a:xfrm>
                <a:off x="685764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5" name="Group 61"/>
            <p:cNvGrpSpPr/>
            <p:nvPr/>
          </p:nvGrpSpPr>
          <p:grpSpPr>
            <a:xfrm>
              <a:off x="6400440" y="5596200"/>
              <a:ext cx="228600" cy="228600"/>
              <a:chOff x="6400440" y="5596200"/>
              <a:chExt cx="228600" cy="228600"/>
            </a:xfrm>
          </p:grpSpPr>
          <p:sp>
            <p:nvSpPr>
              <p:cNvPr id="786" name="Rectangle 62"/>
              <p:cNvSpPr/>
              <p:nvPr/>
            </p:nvSpPr>
            <p:spPr>
              <a:xfrm>
                <a:off x="640044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787" name="Group 63"/>
            <p:cNvGrpSpPr/>
            <p:nvPr/>
          </p:nvGrpSpPr>
          <p:grpSpPr>
            <a:xfrm>
              <a:off x="6629040" y="5596200"/>
              <a:ext cx="228600" cy="228600"/>
              <a:chOff x="6629040" y="5596200"/>
              <a:chExt cx="228600" cy="228600"/>
            </a:xfrm>
          </p:grpSpPr>
          <p:sp>
            <p:nvSpPr>
              <p:cNvPr id="788" name="Rectangle 64"/>
              <p:cNvSpPr/>
              <p:nvPr/>
            </p:nvSpPr>
            <p:spPr>
              <a:xfrm>
                <a:off x="6629040" y="55962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789" name="Group 65"/>
          <p:cNvGrpSpPr/>
          <p:nvPr/>
        </p:nvGrpSpPr>
        <p:grpSpPr>
          <a:xfrm>
            <a:off x="2975519" y="4049987"/>
            <a:ext cx="6843272" cy="648599"/>
            <a:chOff x="1600560" y="4464360"/>
            <a:chExt cx="7543440" cy="714960"/>
          </a:xfrm>
        </p:grpSpPr>
        <p:sp>
          <p:nvSpPr>
            <p:cNvPr id="790" name="Line 66"/>
            <p:cNvSpPr/>
            <p:nvPr/>
          </p:nvSpPr>
          <p:spPr>
            <a:xfrm flipV="1">
              <a:off x="18288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1" name="Line 67"/>
            <p:cNvSpPr/>
            <p:nvPr/>
          </p:nvSpPr>
          <p:spPr>
            <a:xfrm flipV="1">
              <a:off x="34290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2" name="Line 68"/>
            <p:cNvSpPr/>
            <p:nvPr/>
          </p:nvSpPr>
          <p:spPr>
            <a:xfrm flipV="1">
              <a:off x="89154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3" name="Line 69"/>
            <p:cNvSpPr/>
            <p:nvPr/>
          </p:nvSpPr>
          <p:spPr>
            <a:xfrm flipV="1">
              <a:off x="20574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4" name="Line 70"/>
            <p:cNvSpPr/>
            <p:nvPr/>
          </p:nvSpPr>
          <p:spPr>
            <a:xfrm flipV="1">
              <a:off x="25146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5" name="Line 71"/>
            <p:cNvSpPr/>
            <p:nvPr/>
          </p:nvSpPr>
          <p:spPr>
            <a:xfrm flipV="1">
              <a:off x="5257800" y="4464360"/>
              <a:ext cx="0" cy="457200"/>
            </a:xfrm>
            <a:prstGeom prst="line">
              <a:avLst/>
            </a:prstGeom>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796" name="TextShape 72"/>
            <p:cNvSpPr txBox="1"/>
            <p:nvPr/>
          </p:nvSpPr>
          <p:spPr>
            <a:xfrm>
              <a:off x="1600560" y="4921920"/>
              <a:ext cx="457200" cy="256680"/>
            </a:xfrm>
            <a:prstGeom prst="rect">
              <a:avLst/>
            </a:prstGeom>
            <a:noFill/>
            <a:ln>
              <a:noFill/>
            </a:ln>
          </p:spPr>
          <p:txBody>
            <a:bodyPr lIns="0" tIns="0" rIns="0" bIns="0">
              <a:noAutofit/>
            </a:bodyPr>
            <a:lstStyle/>
            <a:p>
              <a:pPr algn="ctr"/>
              <a:r>
                <a:rPr lang="en-US" sz="1633" spc="-1">
                  <a:latin typeface="Arial"/>
                </a:rPr>
                <a:t>1</a:t>
              </a:r>
            </a:p>
          </p:txBody>
        </p:sp>
        <p:sp>
          <p:nvSpPr>
            <p:cNvPr id="797" name="TextShape 73"/>
            <p:cNvSpPr txBox="1"/>
            <p:nvPr/>
          </p:nvSpPr>
          <p:spPr>
            <a:xfrm>
              <a:off x="1829160" y="4922280"/>
              <a:ext cx="457200" cy="256680"/>
            </a:xfrm>
            <a:prstGeom prst="rect">
              <a:avLst/>
            </a:prstGeom>
            <a:noFill/>
            <a:ln>
              <a:noFill/>
            </a:ln>
          </p:spPr>
          <p:txBody>
            <a:bodyPr lIns="0" tIns="0" rIns="0" bIns="0">
              <a:noAutofit/>
            </a:bodyPr>
            <a:lstStyle/>
            <a:p>
              <a:pPr algn="ctr"/>
              <a:r>
                <a:rPr lang="en-US" sz="1633" spc="-1">
                  <a:latin typeface="Arial"/>
                </a:rPr>
                <a:t>2</a:t>
              </a:r>
            </a:p>
          </p:txBody>
        </p:sp>
        <p:sp>
          <p:nvSpPr>
            <p:cNvPr id="798" name="TextShape 74"/>
            <p:cNvSpPr txBox="1"/>
            <p:nvPr/>
          </p:nvSpPr>
          <p:spPr>
            <a:xfrm>
              <a:off x="2286360" y="4922640"/>
              <a:ext cx="457200" cy="256680"/>
            </a:xfrm>
            <a:prstGeom prst="rect">
              <a:avLst/>
            </a:prstGeom>
            <a:noFill/>
            <a:ln>
              <a:noFill/>
            </a:ln>
          </p:spPr>
          <p:txBody>
            <a:bodyPr lIns="0" tIns="0" rIns="0" bIns="0">
              <a:noAutofit/>
            </a:bodyPr>
            <a:lstStyle/>
            <a:p>
              <a:pPr algn="ctr"/>
              <a:r>
                <a:rPr lang="en-US" sz="1633" spc="-1">
                  <a:latin typeface="Arial"/>
                </a:rPr>
                <a:t>4</a:t>
              </a:r>
            </a:p>
          </p:txBody>
        </p:sp>
        <p:sp>
          <p:nvSpPr>
            <p:cNvPr id="799" name="TextShape 75"/>
            <p:cNvSpPr txBox="1"/>
            <p:nvPr/>
          </p:nvSpPr>
          <p:spPr>
            <a:xfrm>
              <a:off x="3200400" y="4921560"/>
              <a:ext cx="457200" cy="256680"/>
            </a:xfrm>
            <a:prstGeom prst="rect">
              <a:avLst/>
            </a:prstGeom>
            <a:noFill/>
            <a:ln>
              <a:noFill/>
            </a:ln>
          </p:spPr>
          <p:txBody>
            <a:bodyPr lIns="0" tIns="0" rIns="0" bIns="0">
              <a:noAutofit/>
            </a:bodyPr>
            <a:lstStyle/>
            <a:p>
              <a:pPr algn="ctr"/>
              <a:r>
                <a:rPr lang="en-US" sz="1633" spc="-1">
                  <a:latin typeface="Arial"/>
                </a:rPr>
                <a:t>8</a:t>
              </a:r>
            </a:p>
          </p:txBody>
        </p:sp>
        <p:sp>
          <p:nvSpPr>
            <p:cNvPr id="800" name="TextShape 76"/>
            <p:cNvSpPr txBox="1"/>
            <p:nvPr/>
          </p:nvSpPr>
          <p:spPr>
            <a:xfrm>
              <a:off x="5029200" y="4921560"/>
              <a:ext cx="457200" cy="256680"/>
            </a:xfrm>
            <a:prstGeom prst="rect">
              <a:avLst/>
            </a:prstGeom>
            <a:noFill/>
            <a:ln>
              <a:noFill/>
            </a:ln>
          </p:spPr>
          <p:txBody>
            <a:bodyPr lIns="0" tIns="0" rIns="0" bIns="0">
              <a:noAutofit/>
            </a:bodyPr>
            <a:lstStyle/>
            <a:p>
              <a:pPr algn="ctr"/>
              <a:r>
                <a:rPr lang="en-US" sz="1633" spc="-1">
                  <a:latin typeface="Arial"/>
                </a:rPr>
                <a:t>16</a:t>
              </a:r>
            </a:p>
          </p:txBody>
        </p:sp>
        <p:sp>
          <p:nvSpPr>
            <p:cNvPr id="801" name="TextShape 77"/>
            <p:cNvSpPr txBox="1"/>
            <p:nvPr/>
          </p:nvSpPr>
          <p:spPr>
            <a:xfrm>
              <a:off x="8686800" y="4893480"/>
              <a:ext cx="457200" cy="256680"/>
            </a:xfrm>
            <a:prstGeom prst="rect">
              <a:avLst/>
            </a:prstGeom>
            <a:noFill/>
            <a:ln>
              <a:noFill/>
            </a:ln>
          </p:spPr>
          <p:txBody>
            <a:bodyPr lIns="0" tIns="0" rIns="0" bIns="0">
              <a:noAutofit/>
            </a:bodyPr>
            <a:lstStyle/>
            <a:p>
              <a:pPr algn="ctr"/>
              <a:r>
                <a:rPr lang="en-US" sz="1633" spc="-1">
                  <a:latin typeface="Arial"/>
                </a:rPr>
                <a:t>32</a:t>
              </a:r>
            </a:p>
          </p:txBody>
        </p:sp>
      </p:grpSp>
      <p:grpSp>
        <p:nvGrpSpPr>
          <p:cNvPr id="802" name="Group 78"/>
          <p:cNvGrpSpPr/>
          <p:nvPr/>
        </p:nvGrpSpPr>
        <p:grpSpPr>
          <a:xfrm>
            <a:off x="2778589" y="3117586"/>
            <a:ext cx="2281199" cy="207708"/>
            <a:chOff x="1383480" y="3436560"/>
            <a:chExt cx="2514600" cy="228960"/>
          </a:xfrm>
        </p:grpSpPr>
        <p:grpSp>
          <p:nvGrpSpPr>
            <p:cNvPr id="803" name="Group 79"/>
            <p:cNvGrpSpPr/>
            <p:nvPr/>
          </p:nvGrpSpPr>
          <p:grpSpPr>
            <a:xfrm>
              <a:off x="1383480" y="3436560"/>
              <a:ext cx="228600" cy="228600"/>
              <a:chOff x="1383480" y="3436560"/>
              <a:chExt cx="228600" cy="228600"/>
            </a:xfrm>
          </p:grpSpPr>
          <p:sp>
            <p:nvSpPr>
              <p:cNvPr id="804" name="Rectangle 80"/>
              <p:cNvSpPr/>
              <p:nvPr/>
            </p:nvSpPr>
            <p:spPr>
              <a:xfrm>
                <a:off x="1383480" y="3436560"/>
                <a:ext cx="228600" cy="228600"/>
              </a:xfrm>
              <a:prstGeom prst="rect">
                <a:avLst/>
              </a:prstGeom>
              <a:solidFill>
                <a:srgbClr val="FFFFFF"/>
              </a:solidFill>
              <a:ln>
                <a:solidFill>
                  <a:srgbClr val="000000"/>
                </a:solidFill>
              </a:ln>
            </p:spPr>
            <p:txBody>
              <a:bodyPr/>
              <a:lstStyle/>
              <a:p>
                <a:endParaRPr lang="en-US"/>
              </a:p>
            </p:txBody>
          </p:sp>
        </p:grpSp>
        <p:grpSp>
          <p:nvGrpSpPr>
            <p:cNvPr id="805" name="Group 81"/>
            <p:cNvGrpSpPr/>
            <p:nvPr/>
          </p:nvGrpSpPr>
          <p:grpSpPr>
            <a:xfrm>
              <a:off x="3669480" y="3436920"/>
              <a:ext cx="228600" cy="228600"/>
              <a:chOff x="3669480" y="3436920"/>
              <a:chExt cx="228600" cy="228600"/>
            </a:xfrm>
          </p:grpSpPr>
          <p:sp>
            <p:nvSpPr>
              <p:cNvPr id="806" name="Rectangle 82"/>
              <p:cNvSpPr/>
              <p:nvPr/>
            </p:nvSpPr>
            <p:spPr>
              <a:xfrm>
                <a:off x="3669480" y="343692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07" name="Group 83"/>
            <p:cNvGrpSpPr/>
            <p:nvPr/>
          </p:nvGrpSpPr>
          <p:grpSpPr>
            <a:xfrm>
              <a:off x="1612080" y="3436560"/>
              <a:ext cx="228600" cy="228600"/>
              <a:chOff x="1612080" y="3436560"/>
              <a:chExt cx="228600" cy="228600"/>
            </a:xfrm>
          </p:grpSpPr>
          <p:sp>
            <p:nvSpPr>
              <p:cNvPr id="808" name="Rectangle 84"/>
              <p:cNvSpPr/>
              <p:nvPr/>
            </p:nvSpPr>
            <p:spPr>
              <a:xfrm>
                <a:off x="16120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09" name="Group 85"/>
            <p:cNvGrpSpPr/>
            <p:nvPr/>
          </p:nvGrpSpPr>
          <p:grpSpPr>
            <a:xfrm>
              <a:off x="2069280" y="3436560"/>
              <a:ext cx="228600" cy="228600"/>
              <a:chOff x="2069280" y="3436560"/>
              <a:chExt cx="228600" cy="228600"/>
            </a:xfrm>
          </p:grpSpPr>
          <p:sp>
            <p:nvSpPr>
              <p:cNvPr id="810" name="Rectangle 86"/>
              <p:cNvSpPr/>
              <p:nvPr/>
            </p:nvSpPr>
            <p:spPr>
              <a:xfrm>
                <a:off x="2069280" y="34365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11" name="Group 87"/>
            <p:cNvGrpSpPr/>
            <p:nvPr/>
          </p:nvGrpSpPr>
          <p:grpSpPr>
            <a:xfrm>
              <a:off x="1840680" y="3436560"/>
              <a:ext cx="228600" cy="228600"/>
              <a:chOff x="1840680" y="3436560"/>
              <a:chExt cx="228600" cy="228600"/>
            </a:xfrm>
          </p:grpSpPr>
          <p:sp>
            <p:nvSpPr>
              <p:cNvPr id="812" name="Rectangle 88"/>
              <p:cNvSpPr/>
              <p:nvPr/>
            </p:nvSpPr>
            <p:spPr>
              <a:xfrm>
                <a:off x="18406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13" name="Group 89"/>
            <p:cNvGrpSpPr/>
            <p:nvPr/>
          </p:nvGrpSpPr>
          <p:grpSpPr>
            <a:xfrm>
              <a:off x="2526480" y="3436560"/>
              <a:ext cx="228600" cy="228600"/>
              <a:chOff x="2526480" y="3436560"/>
              <a:chExt cx="228600" cy="228600"/>
            </a:xfrm>
          </p:grpSpPr>
          <p:sp>
            <p:nvSpPr>
              <p:cNvPr id="814" name="Rectangle 90"/>
              <p:cNvSpPr/>
              <p:nvPr/>
            </p:nvSpPr>
            <p:spPr>
              <a:xfrm>
                <a:off x="25264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15" name="Group 91"/>
            <p:cNvGrpSpPr/>
            <p:nvPr/>
          </p:nvGrpSpPr>
          <p:grpSpPr>
            <a:xfrm>
              <a:off x="3212280" y="3436920"/>
              <a:ext cx="228600" cy="228600"/>
              <a:chOff x="3212280" y="3436920"/>
              <a:chExt cx="228600" cy="228600"/>
            </a:xfrm>
          </p:grpSpPr>
          <p:sp>
            <p:nvSpPr>
              <p:cNvPr id="816" name="Rectangle 92"/>
              <p:cNvSpPr/>
              <p:nvPr/>
            </p:nvSpPr>
            <p:spPr>
              <a:xfrm>
                <a:off x="3212280" y="343692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17" name="Group 93"/>
            <p:cNvGrpSpPr/>
            <p:nvPr/>
          </p:nvGrpSpPr>
          <p:grpSpPr>
            <a:xfrm>
              <a:off x="3440880" y="3436920"/>
              <a:ext cx="228600" cy="228600"/>
              <a:chOff x="3440880" y="3436920"/>
              <a:chExt cx="228600" cy="228600"/>
            </a:xfrm>
          </p:grpSpPr>
          <p:sp>
            <p:nvSpPr>
              <p:cNvPr id="818" name="Rectangle 94"/>
              <p:cNvSpPr/>
              <p:nvPr/>
            </p:nvSpPr>
            <p:spPr>
              <a:xfrm>
                <a:off x="3440880" y="3436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19" name="Group 95"/>
            <p:cNvGrpSpPr/>
            <p:nvPr/>
          </p:nvGrpSpPr>
          <p:grpSpPr>
            <a:xfrm>
              <a:off x="2297880" y="3436560"/>
              <a:ext cx="228600" cy="228600"/>
              <a:chOff x="2297880" y="3436560"/>
              <a:chExt cx="228600" cy="228600"/>
            </a:xfrm>
          </p:grpSpPr>
          <p:sp>
            <p:nvSpPr>
              <p:cNvPr id="820" name="Rectangle 96"/>
              <p:cNvSpPr/>
              <p:nvPr/>
            </p:nvSpPr>
            <p:spPr>
              <a:xfrm>
                <a:off x="2297880" y="3436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21" name="Group 97"/>
            <p:cNvGrpSpPr/>
            <p:nvPr/>
          </p:nvGrpSpPr>
          <p:grpSpPr>
            <a:xfrm>
              <a:off x="2983680" y="3436920"/>
              <a:ext cx="228600" cy="228600"/>
              <a:chOff x="2983680" y="3436920"/>
              <a:chExt cx="228600" cy="228600"/>
            </a:xfrm>
          </p:grpSpPr>
          <p:sp>
            <p:nvSpPr>
              <p:cNvPr id="822" name="Rectangle 98"/>
              <p:cNvSpPr/>
              <p:nvPr/>
            </p:nvSpPr>
            <p:spPr>
              <a:xfrm>
                <a:off x="2983680" y="3436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23" name="Group 99"/>
            <p:cNvGrpSpPr/>
            <p:nvPr/>
          </p:nvGrpSpPr>
          <p:grpSpPr>
            <a:xfrm>
              <a:off x="2755080" y="3436920"/>
              <a:ext cx="228600" cy="228600"/>
              <a:chOff x="2755080" y="3436920"/>
              <a:chExt cx="228600" cy="228600"/>
            </a:xfrm>
          </p:grpSpPr>
          <p:sp>
            <p:nvSpPr>
              <p:cNvPr id="824" name="Rectangle 100"/>
              <p:cNvSpPr/>
              <p:nvPr/>
            </p:nvSpPr>
            <p:spPr>
              <a:xfrm>
                <a:off x="2755080" y="3436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sp>
        <p:nvSpPr>
          <p:cNvPr id="825" name="TextShape 101"/>
          <p:cNvSpPr txBox="1"/>
          <p:nvPr/>
        </p:nvSpPr>
        <p:spPr>
          <a:xfrm>
            <a:off x="1981067" y="273679"/>
            <a:ext cx="8229627" cy="1145335"/>
          </a:xfrm>
          <a:prstGeom prst="rect">
            <a:avLst/>
          </a:prstGeom>
          <a:noFill/>
          <a:ln>
            <a:noFill/>
          </a:ln>
        </p:spPr>
        <p:txBody>
          <a:bodyPr lIns="0" tIns="0" rIns="0" bIns="0" anchor="ctr">
            <a:noAutofit/>
          </a:bodyPr>
          <a:lstStyle/>
          <a:p>
            <a:pPr algn="ctr"/>
            <a:r>
              <a:rPr lang="en-US" sz="3266" spc="-1">
                <a:solidFill>
                  <a:srgbClr val="280099"/>
                </a:solidFill>
                <a:latin typeface="Arial"/>
              </a:rPr>
              <a:t>Programming polymer length (improved)</a:t>
            </a:r>
          </a:p>
        </p:txBody>
      </p:sp>
      <p:grpSp>
        <p:nvGrpSpPr>
          <p:cNvPr id="826" name="Group 102"/>
          <p:cNvGrpSpPr/>
          <p:nvPr/>
        </p:nvGrpSpPr>
        <p:grpSpPr>
          <a:xfrm>
            <a:off x="3908901" y="2464322"/>
            <a:ext cx="3139793" cy="2206177"/>
            <a:chOff x="2629440" y="2716439"/>
            <a:chExt cx="3461040" cy="2431893"/>
          </a:xfrm>
        </p:grpSpPr>
        <p:sp>
          <p:nvSpPr>
            <p:cNvPr id="827" name="Line 103"/>
            <p:cNvSpPr/>
            <p:nvPr/>
          </p:nvSpPr>
          <p:spPr>
            <a:xfrm flipV="1">
              <a:off x="4340518" y="3266422"/>
              <a:ext cx="10802" cy="1881910"/>
            </a:xfrm>
            <a:prstGeom prst="line">
              <a:avLst/>
            </a:prstGeom>
            <a:ln w="18360">
              <a:solidFill>
                <a:srgbClr val="000000"/>
              </a:solidFill>
              <a:prstDash val="sysDot"/>
              <a:round/>
            </a:ln>
          </p:spPr>
          <p:style>
            <a:lnRef idx="0">
              <a:scrgbClr r="0" g="0" b="0"/>
            </a:lnRef>
            <a:fillRef idx="0">
              <a:scrgbClr r="0" g="0" b="0"/>
            </a:fillRef>
            <a:effectRef idx="0">
              <a:scrgbClr r="0" g="0" b="0"/>
            </a:effectRef>
            <a:fontRef idx="minor"/>
          </p:style>
          <p:txBody>
            <a:bodyPr/>
            <a:lstStyle/>
            <a:p>
              <a:endParaRPr lang="en-US"/>
            </a:p>
          </p:txBody>
        </p:sp>
        <p:sp>
          <p:nvSpPr>
            <p:cNvPr id="828" name="TextShape 104"/>
            <p:cNvSpPr txBox="1"/>
            <p:nvPr/>
          </p:nvSpPr>
          <p:spPr>
            <a:xfrm>
              <a:off x="2629440" y="2716439"/>
              <a:ext cx="3461040" cy="549984"/>
            </a:xfrm>
            <a:prstGeom prst="rect">
              <a:avLst/>
            </a:prstGeom>
            <a:noFill/>
            <a:ln w="9000">
              <a:solidFill>
                <a:srgbClr val="000000"/>
              </a:solidFill>
              <a:round/>
            </a:ln>
          </p:spPr>
          <p:txBody>
            <a:bodyPr lIns="3919" rIns="3919">
              <a:noAutofit/>
            </a:bodyPr>
            <a:lstStyle/>
            <a:p>
              <a:pPr algn="ctr"/>
              <a:r>
                <a:rPr lang="en-US" sz="2400" spc="-1" dirty="0">
                  <a:latin typeface="Arial"/>
                </a:rPr>
                <a:t>[  </a:t>
              </a:r>
              <a:r>
                <a:rPr lang="en-US" sz="2400" i="1" spc="-1" dirty="0">
                  <a:latin typeface="Arial"/>
                </a:rPr>
                <a:t> </a:t>
              </a:r>
              <a:r>
                <a:rPr lang="en-US" sz="2400" spc="-1" dirty="0">
                  <a:latin typeface="Arial"/>
                </a:rPr>
                <a:t>] </a:t>
              </a:r>
              <a:r>
                <a:rPr lang="en-US" sz="2400" spc="-1" dirty="0">
                  <a:latin typeface="Arial"/>
                  <a:ea typeface="Arial"/>
                </a:rPr>
                <a:t>≈</a:t>
              </a:r>
              <a:r>
                <a:rPr lang="en-US" sz="2400" spc="-1" dirty="0">
                  <a:latin typeface="Arial"/>
                </a:rPr>
                <a:t> 7    [   ] = [   ] </a:t>
              </a:r>
              <a:r>
                <a:rPr lang="en-US" sz="2400" spc="-1" dirty="0">
                  <a:latin typeface="Arial"/>
                  <a:ea typeface="Arial"/>
                </a:rPr>
                <a:t>≈</a:t>
              </a:r>
              <a:r>
                <a:rPr lang="en-US" sz="2400" spc="-1" dirty="0">
                  <a:latin typeface="Arial"/>
                </a:rPr>
                <a:t> 2</a:t>
              </a:r>
            </a:p>
          </p:txBody>
        </p:sp>
        <p:grpSp>
          <p:nvGrpSpPr>
            <p:cNvPr id="829" name="Group 105"/>
            <p:cNvGrpSpPr/>
            <p:nvPr/>
          </p:nvGrpSpPr>
          <p:grpSpPr>
            <a:xfrm>
              <a:off x="4237560" y="2885515"/>
              <a:ext cx="228600" cy="228600"/>
              <a:chOff x="4237560" y="2885515"/>
              <a:chExt cx="228600" cy="228600"/>
            </a:xfrm>
          </p:grpSpPr>
          <p:sp>
            <p:nvSpPr>
              <p:cNvPr id="830" name="Rectangle 106"/>
              <p:cNvSpPr/>
              <p:nvPr/>
            </p:nvSpPr>
            <p:spPr>
              <a:xfrm>
                <a:off x="4237560" y="2885515"/>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31" name="Group 107"/>
            <p:cNvGrpSpPr/>
            <p:nvPr/>
          </p:nvGrpSpPr>
          <p:grpSpPr>
            <a:xfrm>
              <a:off x="2857140" y="2892828"/>
              <a:ext cx="228600" cy="228600"/>
              <a:chOff x="2857140" y="2892828"/>
              <a:chExt cx="228600" cy="228600"/>
            </a:xfrm>
          </p:grpSpPr>
          <p:sp>
            <p:nvSpPr>
              <p:cNvPr id="832" name="Rectangle 108"/>
              <p:cNvSpPr/>
              <p:nvPr/>
            </p:nvSpPr>
            <p:spPr>
              <a:xfrm>
                <a:off x="2857140" y="2892828"/>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dirty="0">
                    <a:latin typeface="Arial"/>
                  </a:rPr>
                  <a:t>G</a:t>
                </a:r>
              </a:p>
            </p:txBody>
          </p:sp>
        </p:grpSp>
        <p:grpSp>
          <p:nvGrpSpPr>
            <p:cNvPr id="833" name="Group 109"/>
            <p:cNvGrpSpPr/>
            <p:nvPr/>
          </p:nvGrpSpPr>
          <p:grpSpPr>
            <a:xfrm>
              <a:off x="5078815" y="2892833"/>
              <a:ext cx="228600" cy="228600"/>
              <a:chOff x="5078815" y="2892833"/>
              <a:chExt cx="228600" cy="228600"/>
            </a:xfrm>
          </p:grpSpPr>
          <p:sp>
            <p:nvSpPr>
              <p:cNvPr id="834" name="Rectangle 110"/>
              <p:cNvSpPr/>
              <p:nvPr/>
            </p:nvSpPr>
            <p:spPr>
              <a:xfrm>
                <a:off x="5078815" y="2892833"/>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grpSp>
        <p:nvGrpSpPr>
          <p:cNvPr id="835" name="Group 111"/>
          <p:cNvGrpSpPr/>
          <p:nvPr/>
        </p:nvGrpSpPr>
        <p:grpSpPr>
          <a:xfrm>
            <a:off x="2778915" y="3436006"/>
            <a:ext cx="3110727" cy="208362"/>
            <a:chOff x="1383840" y="3787560"/>
            <a:chExt cx="3429000" cy="229680"/>
          </a:xfrm>
        </p:grpSpPr>
        <p:grpSp>
          <p:nvGrpSpPr>
            <p:cNvPr id="836" name="Group 112"/>
            <p:cNvGrpSpPr/>
            <p:nvPr/>
          </p:nvGrpSpPr>
          <p:grpSpPr>
            <a:xfrm>
              <a:off x="1383840" y="3787560"/>
              <a:ext cx="228600" cy="228600"/>
              <a:chOff x="1383840" y="3787560"/>
              <a:chExt cx="228600" cy="228600"/>
            </a:xfrm>
          </p:grpSpPr>
          <p:sp>
            <p:nvSpPr>
              <p:cNvPr id="837" name="Rectangle 113"/>
              <p:cNvSpPr/>
              <p:nvPr/>
            </p:nvSpPr>
            <p:spPr>
              <a:xfrm>
                <a:off x="1383840" y="3787560"/>
                <a:ext cx="228600" cy="228600"/>
              </a:xfrm>
              <a:prstGeom prst="rect">
                <a:avLst/>
              </a:prstGeom>
              <a:solidFill>
                <a:srgbClr val="FFFFFF"/>
              </a:solidFill>
              <a:ln>
                <a:solidFill>
                  <a:srgbClr val="000000"/>
                </a:solidFill>
              </a:ln>
            </p:spPr>
            <p:txBody>
              <a:bodyPr/>
              <a:lstStyle/>
              <a:p>
                <a:endParaRPr lang="en-US"/>
              </a:p>
            </p:txBody>
          </p:sp>
        </p:grpSp>
        <p:grpSp>
          <p:nvGrpSpPr>
            <p:cNvPr id="838" name="Group 114"/>
            <p:cNvGrpSpPr/>
            <p:nvPr/>
          </p:nvGrpSpPr>
          <p:grpSpPr>
            <a:xfrm>
              <a:off x="4584240" y="3788280"/>
              <a:ext cx="228600" cy="228600"/>
              <a:chOff x="4584240" y="3788280"/>
              <a:chExt cx="228600" cy="228600"/>
            </a:xfrm>
          </p:grpSpPr>
          <p:sp>
            <p:nvSpPr>
              <p:cNvPr id="839" name="Rectangle 115"/>
              <p:cNvSpPr/>
              <p:nvPr/>
            </p:nvSpPr>
            <p:spPr>
              <a:xfrm>
                <a:off x="4584240" y="378828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40" name="Group 116"/>
            <p:cNvGrpSpPr/>
            <p:nvPr/>
          </p:nvGrpSpPr>
          <p:grpSpPr>
            <a:xfrm>
              <a:off x="1612440" y="3787560"/>
              <a:ext cx="228600" cy="228600"/>
              <a:chOff x="1612440" y="3787560"/>
              <a:chExt cx="228600" cy="228600"/>
            </a:xfrm>
          </p:grpSpPr>
          <p:sp>
            <p:nvSpPr>
              <p:cNvPr id="841" name="Rectangle 117"/>
              <p:cNvSpPr/>
              <p:nvPr/>
            </p:nvSpPr>
            <p:spPr>
              <a:xfrm>
                <a:off x="16124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42" name="Group 118"/>
            <p:cNvGrpSpPr/>
            <p:nvPr/>
          </p:nvGrpSpPr>
          <p:grpSpPr>
            <a:xfrm>
              <a:off x="2526840" y="3787560"/>
              <a:ext cx="228600" cy="228600"/>
              <a:chOff x="2526840" y="3787560"/>
              <a:chExt cx="228600" cy="228600"/>
            </a:xfrm>
          </p:grpSpPr>
          <p:sp>
            <p:nvSpPr>
              <p:cNvPr id="843" name="Rectangle 119"/>
              <p:cNvSpPr/>
              <p:nvPr/>
            </p:nvSpPr>
            <p:spPr>
              <a:xfrm>
                <a:off x="2526840" y="37875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44" name="Group 120"/>
            <p:cNvGrpSpPr/>
            <p:nvPr/>
          </p:nvGrpSpPr>
          <p:grpSpPr>
            <a:xfrm>
              <a:off x="1841040" y="3787560"/>
              <a:ext cx="228600" cy="228600"/>
              <a:chOff x="1841040" y="3787560"/>
              <a:chExt cx="228600" cy="228600"/>
            </a:xfrm>
          </p:grpSpPr>
          <p:sp>
            <p:nvSpPr>
              <p:cNvPr id="845" name="Rectangle 121"/>
              <p:cNvSpPr/>
              <p:nvPr/>
            </p:nvSpPr>
            <p:spPr>
              <a:xfrm>
                <a:off x="18410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46" name="Group 122"/>
            <p:cNvGrpSpPr/>
            <p:nvPr/>
          </p:nvGrpSpPr>
          <p:grpSpPr>
            <a:xfrm>
              <a:off x="2069640" y="3787560"/>
              <a:ext cx="228600" cy="228600"/>
              <a:chOff x="2069640" y="3787560"/>
              <a:chExt cx="228600" cy="228600"/>
            </a:xfrm>
          </p:grpSpPr>
          <p:sp>
            <p:nvSpPr>
              <p:cNvPr id="847" name="Rectangle 123"/>
              <p:cNvSpPr/>
              <p:nvPr/>
            </p:nvSpPr>
            <p:spPr>
              <a:xfrm>
                <a:off x="20696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48" name="Group 124"/>
            <p:cNvGrpSpPr/>
            <p:nvPr/>
          </p:nvGrpSpPr>
          <p:grpSpPr>
            <a:xfrm>
              <a:off x="3669840" y="3788280"/>
              <a:ext cx="228600" cy="228600"/>
              <a:chOff x="3669840" y="3788280"/>
              <a:chExt cx="228600" cy="228600"/>
            </a:xfrm>
          </p:grpSpPr>
          <p:sp>
            <p:nvSpPr>
              <p:cNvPr id="849" name="Rectangle 125"/>
              <p:cNvSpPr/>
              <p:nvPr/>
            </p:nvSpPr>
            <p:spPr>
              <a:xfrm>
                <a:off x="3669840" y="378828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50" name="Group 126"/>
            <p:cNvGrpSpPr/>
            <p:nvPr/>
          </p:nvGrpSpPr>
          <p:grpSpPr>
            <a:xfrm>
              <a:off x="3898440" y="3788280"/>
              <a:ext cx="228600" cy="228600"/>
              <a:chOff x="3898440" y="3788280"/>
              <a:chExt cx="228600" cy="228600"/>
            </a:xfrm>
          </p:grpSpPr>
          <p:sp>
            <p:nvSpPr>
              <p:cNvPr id="851" name="Rectangle 127"/>
              <p:cNvSpPr/>
              <p:nvPr/>
            </p:nvSpPr>
            <p:spPr>
              <a:xfrm>
                <a:off x="3898440" y="37882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2" name="Group 128"/>
            <p:cNvGrpSpPr/>
            <p:nvPr/>
          </p:nvGrpSpPr>
          <p:grpSpPr>
            <a:xfrm>
              <a:off x="2298240" y="3787560"/>
              <a:ext cx="228600" cy="228600"/>
              <a:chOff x="2298240" y="3787560"/>
              <a:chExt cx="228600" cy="228600"/>
            </a:xfrm>
          </p:grpSpPr>
          <p:sp>
            <p:nvSpPr>
              <p:cNvPr id="853" name="Rectangle 129"/>
              <p:cNvSpPr/>
              <p:nvPr/>
            </p:nvSpPr>
            <p:spPr>
              <a:xfrm>
                <a:off x="2298240" y="37875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4" name="Group 130"/>
            <p:cNvGrpSpPr/>
            <p:nvPr/>
          </p:nvGrpSpPr>
          <p:grpSpPr>
            <a:xfrm>
              <a:off x="2984040" y="3787920"/>
              <a:ext cx="228600" cy="228600"/>
              <a:chOff x="2984040" y="3787920"/>
              <a:chExt cx="228600" cy="228600"/>
            </a:xfrm>
          </p:grpSpPr>
          <p:sp>
            <p:nvSpPr>
              <p:cNvPr id="855" name="Rectangle 131"/>
              <p:cNvSpPr/>
              <p:nvPr/>
            </p:nvSpPr>
            <p:spPr>
              <a:xfrm>
                <a:off x="2984040" y="3787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6" name="Group 132"/>
            <p:cNvGrpSpPr/>
            <p:nvPr/>
          </p:nvGrpSpPr>
          <p:grpSpPr>
            <a:xfrm>
              <a:off x="2755440" y="3787920"/>
              <a:ext cx="228600" cy="228600"/>
              <a:chOff x="2755440" y="3787920"/>
              <a:chExt cx="228600" cy="228600"/>
            </a:xfrm>
          </p:grpSpPr>
          <p:sp>
            <p:nvSpPr>
              <p:cNvPr id="857" name="Rectangle 133"/>
              <p:cNvSpPr/>
              <p:nvPr/>
            </p:nvSpPr>
            <p:spPr>
              <a:xfrm>
                <a:off x="2755440" y="37879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58" name="Group 134"/>
            <p:cNvGrpSpPr/>
            <p:nvPr/>
          </p:nvGrpSpPr>
          <p:grpSpPr>
            <a:xfrm>
              <a:off x="4355640" y="3788280"/>
              <a:ext cx="228600" cy="228600"/>
              <a:chOff x="4355640" y="3788280"/>
              <a:chExt cx="228600" cy="228600"/>
            </a:xfrm>
          </p:grpSpPr>
          <p:sp>
            <p:nvSpPr>
              <p:cNvPr id="859" name="Rectangle 135"/>
              <p:cNvSpPr/>
              <p:nvPr/>
            </p:nvSpPr>
            <p:spPr>
              <a:xfrm>
                <a:off x="4355640" y="37882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60" name="Group 136"/>
            <p:cNvGrpSpPr/>
            <p:nvPr/>
          </p:nvGrpSpPr>
          <p:grpSpPr>
            <a:xfrm>
              <a:off x="4127040" y="3788640"/>
              <a:ext cx="228600" cy="228600"/>
              <a:chOff x="4127040" y="3788640"/>
              <a:chExt cx="228600" cy="228600"/>
            </a:xfrm>
          </p:grpSpPr>
          <p:sp>
            <p:nvSpPr>
              <p:cNvPr id="861" name="Rectangle 137"/>
              <p:cNvSpPr/>
              <p:nvPr/>
            </p:nvSpPr>
            <p:spPr>
              <a:xfrm>
                <a:off x="4127040" y="37886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62" name="Group 138"/>
            <p:cNvGrpSpPr/>
            <p:nvPr/>
          </p:nvGrpSpPr>
          <p:grpSpPr>
            <a:xfrm>
              <a:off x="3212640" y="3788280"/>
              <a:ext cx="228600" cy="228600"/>
              <a:chOff x="3212640" y="3788280"/>
              <a:chExt cx="228600" cy="228600"/>
            </a:xfrm>
          </p:grpSpPr>
          <p:sp>
            <p:nvSpPr>
              <p:cNvPr id="863" name="Rectangle 139"/>
              <p:cNvSpPr/>
              <p:nvPr/>
            </p:nvSpPr>
            <p:spPr>
              <a:xfrm>
                <a:off x="3212640" y="37882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64" name="Group 140"/>
            <p:cNvGrpSpPr/>
            <p:nvPr/>
          </p:nvGrpSpPr>
          <p:grpSpPr>
            <a:xfrm>
              <a:off x="3441600" y="3788640"/>
              <a:ext cx="228600" cy="228600"/>
              <a:chOff x="3441600" y="3788640"/>
              <a:chExt cx="228600" cy="228600"/>
            </a:xfrm>
          </p:grpSpPr>
          <p:sp>
            <p:nvSpPr>
              <p:cNvPr id="865" name="Rectangle 141"/>
              <p:cNvSpPr/>
              <p:nvPr/>
            </p:nvSpPr>
            <p:spPr>
              <a:xfrm>
                <a:off x="3441600" y="37886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866" name="Group 142"/>
          <p:cNvGrpSpPr/>
          <p:nvPr/>
        </p:nvGrpSpPr>
        <p:grpSpPr>
          <a:xfrm>
            <a:off x="2767484" y="4769781"/>
            <a:ext cx="5806690" cy="208035"/>
            <a:chOff x="1371240" y="5257800"/>
            <a:chExt cx="6400800" cy="229320"/>
          </a:xfrm>
        </p:grpSpPr>
        <p:grpSp>
          <p:nvGrpSpPr>
            <p:cNvPr id="867" name="Group 143"/>
            <p:cNvGrpSpPr/>
            <p:nvPr/>
          </p:nvGrpSpPr>
          <p:grpSpPr>
            <a:xfrm>
              <a:off x="1371240" y="5258160"/>
              <a:ext cx="228600" cy="228600"/>
              <a:chOff x="1371240" y="5258160"/>
              <a:chExt cx="228600" cy="228600"/>
            </a:xfrm>
          </p:grpSpPr>
          <p:sp>
            <p:nvSpPr>
              <p:cNvPr id="868" name="Rectangle 144"/>
              <p:cNvSpPr/>
              <p:nvPr/>
            </p:nvSpPr>
            <p:spPr>
              <a:xfrm>
                <a:off x="1371240" y="5258160"/>
                <a:ext cx="228600" cy="228600"/>
              </a:xfrm>
              <a:prstGeom prst="rect">
                <a:avLst/>
              </a:prstGeom>
              <a:solidFill>
                <a:srgbClr val="FFFFFF"/>
              </a:solidFill>
              <a:ln>
                <a:solidFill>
                  <a:srgbClr val="000000"/>
                </a:solidFill>
              </a:ln>
            </p:spPr>
            <p:txBody>
              <a:bodyPr/>
              <a:lstStyle/>
              <a:p>
                <a:endParaRPr lang="en-US"/>
              </a:p>
            </p:txBody>
          </p:sp>
        </p:grpSp>
        <p:grpSp>
          <p:nvGrpSpPr>
            <p:cNvPr id="869" name="Group 145"/>
            <p:cNvGrpSpPr/>
            <p:nvPr/>
          </p:nvGrpSpPr>
          <p:grpSpPr>
            <a:xfrm>
              <a:off x="7543440" y="5258520"/>
              <a:ext cx="228600" cy="228600"/>
              <a:chOff x="7543440" y="5258520"/>
              <a:chExt cx="228600" cy="228600"/>
            </a:xfrm>
          </p:grpSpPr>
          <p:sp>
            <p:nvSpPr>
              <p:cNvPr id="870" name="Rectangle 146"/>
              <p:cNvSpPr/>
              <p:nvPr/>
            </p:nvSpPr>
            <p:spPr>
              <a:xfrm>
                <a:off x="7543440" y="525852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71" name="Group 147"/>
            <p:cNvGrpSpPr/>
            <p:nvPr/>
          </p:nvGrpSpPr>
          <p:grpSpPr>
            <a:xfrm>
              <a:off x="1599840" y="5258160"/>
              <a:ext cx="228600" cy="228600"/>
              <a:chOff x="1599840" y="5258160"/>
              <a:chExt cx="228600" cy="228600"/>
            </a:xfrm>
          </p:grpSpPr>
          <p:sp>
            <p:nvSpPr>
              <p:cNvPr id="872" name="Rectangle 148"/>
              <p:cNvSpPr/>
              <p:nvPr/>
            </p:nvSpPr>
            <p:spPr>
              <a:xfrm>
                <a:off x="15998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73" name="Group 149"/>
            <p:cNvGrpSpPr/>
            <p:nvPr/>
          </p:nvGrpSpPr>
          <p:grpSpPr>
            <a:xfrm>
              <a:off x="1828440" y="5258160"/>
              <a:ext cx="228600" cy="228600"/>
              <a:chOff x="1828440" y="5258160"/>
              <a:chExt cx="228600" cy="228600"/>
            </a:xfrm>
          </p:grpSpPr>
          <p:sp>
            <p:nvSpPr>
              <p:cNvPr id="874" name="Rectangle 150"/>
              <p:cNvSpPr/>
              <p:nvPr/>
            </p:nvSpPr>
            <p:spPr>
              <a:xfrm>
                <a:off x="1828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75" name="Group 151"/>
            <p:cNvGrpSpPr/>
            <p:nvPr/>
          </p:nvGrpSpPr>
          <p:grpSpPr>
            <a:xfrm>
              <a:off x="5028840" y="5258160"/>
              <a:ext cx="228600" cy="228600"/>
              <a:chOff x="5028840" y="5258160"/>
              <a:chExt cx="228600" cy="228600"/>
            </a:xfrm>
          </p:grpSpPr>
          <p:sp>
            <p:nvSpPr>
              <p:cNvPr id="876" name="Rectangle 152"/>
              <p:cNvSpPr/>
              <p:nvPr/>
            </p:nvSpPr>
            <p:spPr>
              <a:xfrm>
                <a:off x="5028840" y="52581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77" name="Group 153"/>
            <p:cNvGrpSpPr/>
            <p:nvPr/>
          </p:nvGrpSpPr>
          <p:grpSpPr>
            <a:xfrm>
              <a:off x="2057040" y="5258160"/>
              <a:ext cx="228600" cy="228600"/>
              <a:chOff x="2057040" y="5258160"/>
              <a:chExt cx="228600" cy="228600"/>
            </a:xfrm>
          </p:grpSpPr>
          <p:sp>
            <p:nvSpPr>
              <p:cNvPr id="878" name="Rectangle 154"/>
              <p:cNvSpPr/>
              <p:nvPr/>
            </p:nvSpPr>
            <p:spPr>
              <a:xfrm>
                <a:off x="20570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79" name="Group 155"/>
            <p:cNvGrpSpPr/>
            <p:nvPr/>
          </p:nvGrpSpPr>
          <p:grpSpPr>
            <a:xfrm>
              <a:off x="2285640" y="5258160"/>
              <a:ext cx="228600" cy="228600"/>
              <a:chOff x="2285640" y="5258160"/>
              <a:chExt cx="228600" cy="228600"/>
            </a:xfrm>
          </p:grpSpPr>
          <p:sp>
            <p:nvSpPr>
              <p:cNvPr id="880" name="Rectangle 156"/>
              <p:cNvSpPr/>
              <p:nvPr/>
            </p:nvSpPr>
            <p:spPr>
              <a:xfrm>
                <a:off x="22856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1" name="Group 157"/>
            <p:cNvGrpSpPr/>
            <p:nvPr/>
          </p:nvGrpSpPr>
          <p:grpSpPr>
            <a:xfrm>
              <a:off x="2742840" y="5258160"/>
              <a:ext cx="228600" cy="228600"/>
              <a:chOff x="2742840" y="5258160"/>
              <a:chExt cx="228600" cy="228600"/>
            </a:xfrm>
          </p:grpSpPr>
          <p:sp>
            <p:nvSpPr>
              <p:cNvPr id="882" name="Rectangle 158"/>
              <p:cNvSpPr/>
              <p:nvPr/>
            </p:nvSpPr>
            <p:spPr>
              <a:xfrm>
                <a:off x="27428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3" name="Group 159"/>
            <p:cNvGrpSpPr/>
            <p:nvPr/>
          </p:nvGrpSpPr>
          <p:grpSpPr>
            <a:xfrm>
              <a:off x="3428640" y="5258160"/>
              <a:ext cx="228600" cy="228600"/>
              <a:chOff x="3428640" y="5258160"/>
              <a:chExt cx="228600" cy="228600"/>
            </a:xfrm>
          </p:grpSpPr>
          <p:sp>
            <p:nvSpPr>
              <p:cNvPr id="884" name="Rectangle 160"/>
              <p:cNvSpPr/>
              <p:nvPr/>
            </p:nvSpPr>
            <p:spPr>
              <a:xfrm>
                <a:off x="3428640" y="525816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885" name="Group 161"/>
            <p:cNvGrpSpPr/>
            <p:nvPr/>
          </p:nvGrpSpPr>
          <p:grpSpPr>
            <a:xfrm>
              <a:off x="6629040" y="5258160"/>
              <a:ext cx="228600" cy="228600"/>
              <a:chOff x="6629040" y="5258160"/>
              <a:chExt cx="228600" cy="228600"/>
            </a:xfrm>
          </p:grpSpPr>
          <p:sp>
            <p:nvSpPr>
              <p:cNvPr id="886" name="Rectangle 162"/>
              <p:cNvSpPr/>
              <p:nvPr/>
            </p:nvSpPr>
            <p:spPr>
              <a:xfrm>
                <a:off x="66290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7" name="Group 163"/>
            <p:cNvGrpSpPr/>
            <p:nvPr/>
          </p:nvGrpSpPr>
          <p:grpSpPr>
            <a:xfrm>
              <a:off x="3200040" y="5258160"/>
              <a:ext cx="228600" cy="228600"/>
              <a:chOff x="3200040" y="5258160"/>
              <a:chExt cx="228600" cy="228600"/>
            </a:xfrm>
          </p:grpSpPr>
          <p:sp>
            <p:nvSpPr>
              <p:cNvPr id="888" name="Rectangle 164"/>
              <p:cNvSpPr/>
              <p:nvPr/>
            </p:nvSpPr>
            <p:spPr>
              <a:xfrm>
                <a:off x="32000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89" name="Group 165"/>
            <p:cNvGrpSpPr/>
            <p:nvPr/>
          </p:nvGrpSpPr>
          <p:grpSpPr>
            <a:xfrm>
              <a:off x="2971440" y="5258160"/>
              <a:ext cx="228600" cy="228600"/>
              <a:chOff x="2971440" y="5258160"/>
              <a:chExt cx="228600" cy="228600"/>
            </a:xfrm>
          </p:grpSpPr>
          <p:sp>
            <p:nvSpPr>
              <p:cNvPr id="890" name="Rectangle 166"/>
              <p:cNvSpPr/>
              <p:nvPr/>
            </p:nvSpPr>
            <p:spPr>
              <a:xfrm>
                <a:off x="2971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1" name="Group 167"/>
            <p:cNvGrpSpPr/>
            <p:nvPr/>
          </p:nvGrpSpPr>
          <p:grpSpPr>
            <a:xfrm>
              <a:off x="2514600" y="5258520"/>
              <a:ext cx="228600" cy="228600"/>
              <a:chOff x="2514600" y="5258520"/>
              <a:chExt cx="228600" cy="228600"/>
            </a:xfrm>
          </p:grpSpPr>
          <p:sp>
            <p:nvSpPr>
              <p:cNvPr id="892" name="Rectangle 168"/>
              <p:cNvSpPr/>
              <p:nvPr/>
            </p:nvSpPr>
            <p:spPr>
              <a:xfrm>
                <a:off x="251460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3" name="Group 169"/>
            <p:cNvGrpSpPr/>
            <p:nvPr/>
          </p:nvGrpSpPr>
          <p:grpSpPr>
            <a:xfrm>
              <a:off x="3657240" y="5257800"/>
              <a:ext cx="228600" cy="228600"/>
              <a:chOff x="3657240" y="5257800"/>
              <a:chExt cx="228600" cy="228600"/>
            </a:xfrm>
          </p:grpSpPr>
          <p:sp>
            <p:nvSpPr>
              <p:cNvPr id="894" name="Rectangle 170"/>
              <p:cNvSpPr/>
              <p:nvPr/>
            </p:nvSpPr>
            <p:spPr>
              <a:xfrm>
                <a:off x="36572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5" name="Group 171"/>
            <p:cNvGrpSpPr/>
            <p:nvPr/>
          </p:nvGrpSpPr>
          <p:grpSpPr>
            <a:xfrm>
              <a:off x="3885840" y="5257800"/>
              <a:ext cx="228600" cy="228600"/>
              <a:chOff x="3885840" y="5257800"/>
              <a:chExt cx="228600" cy="228600"/>
            </a:xfrm>
          </p:grpSpPr>
          <p:sp>
            <p:nvSpPr>
              <p:cNvPr id="896" name="Rectangle 172"/>
              <p:cNvSpPr/>
              <p:nvPr/>
            </p:nvSpPr>
            <p:spPr>
              <a:xfrm>
                <a:off x="38858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7" name="Group 173"/>
            <p:cNvGrpSpPr/>
            <p:nvPr/>
          </p:nvGrpSpPr>
          <p:grpSpPr>
            <a:xfrm>
              <a:off x="4114440" y="5257800"/>
              <a:ext cx="228600" cy="228600"/>
              <a:chOff x="4114440" y="5257800"/>
              <a:chExt cx="228600" cy="228600"/>
            </a:xfrm>
          </p:grpSpPr>
          <p:sp>
            <p:nvSpPr>
              <p:cNvPr id="898" name="Rectangle 174"/>
              <p:cNvSpPr/>
              <p:nvPr/>
            </p:nvSpPr>
            <p:spPr>
              <a:xfrm>
                <a:off x="41144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899" name="Group 175"/>
            <p:cNvGrpSpPr/>
            <p:nvPr/>
          </p:nvGrpSpPr>
          <p:grpSpPr>
            <a:xfrm>
              <a:off x="4571640" y="5257800"/>
              <a:ext cx="228600" cy="228600"/>
              <a:chOff x="4571640" y="5257800"/>
              <a:chExt cx="228600" cy="228600"/>
            </a:xfrm>
          </p:grpSpPr>
          <p:sp>
            <p:nvSpPr>
              <p:cNvPr id="900" name="Rectangle 176"/>
              <p:cNvSpPr/>
              <p:nvPr/>
            </p:nvSpPr>
            <p:spPr>
              <a:xfrm>
                <a:off x="45716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1" name="Group 177"/>
            <p:cNvGrpSpPr/>
            <p:nvPr/>
          </p:nvGrpSpPr>
          <p:grpSpPr>
            <a:xfrm>
              <a:off x="4800240" y="5257800"/>
              <a:ext cx="228600" cy="228600"/>
              <a:chOff x="4800240" y="5257800"/>
              <a:chExt cx="228600" cy="228600"/>
            </a:xfrm>
          </p:grpSpPr>
          <p:sp>
            <p:nvSpPr>
              <p:cNvPr id="902" name="Rectangle 178"/>
              <p:cNvSpPr/>
              <p:nvPr/>
            </p:nvSpPr>
            <p:spPr>
              <a:xfrm>
                <a:off x="4800240" y="5257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3" name="Group 179"/>
            <p:cNvGrpSpPr/>
            <p:nvPr/>
          </p:nvGrpSpPr>
          <p:grpSpPr>
            <a:xfrm>
              <a:off x="4343400" y="5258160"/>
              <a:ext cx="228600" cy="228600"/>
              <a:chOff x="4343400" y="5258160"/>
              <a:chExt cx="228600" cy="228600"/>
            </a:xfrm>
          </p:grpSpPr>
          <p:sp>
            <p:nvSpPr>
              <p:cNvPr id="904" name="Rectangle 180"/>
              <p:cNvSpPr/>
              <p:nvPr/>
            </p:nvSpPr>
            <p:spPr>
              <a:xfrm>
                <a:off x="434340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5" name="Group 181"/>
            <p:cNvGrpSpPr/>
            <p:nvPr/>
          </p:nvGrpSpPr>
          <p:grpSpPr>
            <a:xfrm>
              <a:off x="5257440" y="5258160"/>
              <a:ext cx="228600" cy="228600"/>
              <a:chOff x="5257440" y="5258160"/>
              <a:chExt cx="228600" cy="228600"/>
            </a:xfrm>
          </p:grpSpPr>
          <p:sp>
            <p:nvSpPr>
              <p:cNvPr id="906" name="Rectangle 182"/>
              <p:cNvSpPr/>
              <p:nvPr/>
            </p:nvSpPr>
            <p:spPr>
              <a:xfrm>
                <a:off x="5257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7" name="Group 183"/>
            <p:cNvGrpSpPr/>
            <p:nvPr/>
          </p:nvGrpSpPr>
          <p:grpSpPr>
            <a:xfrm>
              <a:off x="5714640" y="5258160"/>
              <a:ext cx="228600" cy="228600"/>
              <a:chOff x="5714640" y="5258160"/>
              <a:chExt cx="228600" cy="228600"/>
            </a:xfrm>
          </p:grpSpPr>
          <p:sp>
            <p:nvSpPr>
              <p:cNvPr id="908" name="Rectangle 184"/>
              <p:cNvSpPr/>
              <p:nvPr/>
            </p:nvSpPr>
            <p:spPr>
              <a:xfrm>
                <a:off x="57146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09" name="Group 185"/>
            <p:cNvGrpSpPr/>
            <p:nvPr/>
          </p:nvGrpSpPr>
          <p:grpSpPr>
            <a:xfrm>
              <a:off x="5943240" y="5258160"/>
              <a:ext cx="228600" cy="228600"/>
              <a:chOff x="5943240" y="5258160"/>
              <a:chExt cx="228600" cy="228600"/>
            </a:xfrm>
          </p:grpSpPr>
          <p:sp>
            <p:nvSpPr>
              <p:cNvPr id="910" name="Rectangle 186"/>
              <p:cNvSpPr/>
              <p:nvPr/>
            </p:nvSpPr>
            <p:spPr>
              <a:xfrm>
                <a:off x="59432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1" name="Group 187"/>
            <p:cNvGrpSpPr/>
            <p:nvPr/>
          </p:nvGrpSpPr>
          <p:grpSpPr>
            <a:xfrm>
              <a:off x="5486400" y="5258520"/>
              <a:ext cx="228600" cy="228600"/>
              <a:chOff x="5486400" y="5258520"/>
              <a:chExt cx="228600" cy="228600"/>
            </a:xfrm>
          </p:grpSpPr>
          <p:sp>
            <p:nvSpPr>
              <p:cNvPr id="912" name="Rectangle 188"/>
              <p:cNvSpPr/>
              <p:nvPr/>
            </p:nvSpPr>
            <p:spPr>
              <a:xfrm>
                <a:off x="548640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3" name="Group 189"/>
            <p:cNvGrpSpPr/>
            <p:nvPr/>
          </p:nvGrpSpPr>
          <p:grpSpPr>
            <a:xfrm>
              <a:off x="6171840" y="5258160"/>
              <a:ext cx="228600" cy="228600"/>
              <a:chOff x="6171840" y="5258160"/>
              <a:chExt cx="228600" cy="228600"/>
            </a:xfrm>
          </p:grpSpPr>
          <p:sp>
            <p:nvSpPr>
              <p:cNvPr id="914" name="Rectangle 190"/>
              <p:cNvSpPr/>
              <p:nvPr/>
            </p:nvSpPr>
            <p:spPr>
              <a:xfrm>
                <a:off x="61718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5" name="Group 191"/>
            <p:cNvGrpSpPr/>
            <p:nvPr/>
          </p:nvGrpSpPr>
          <p:grpSpPr>
            <a:xfrm>
              <a:off x="6400440" y="5258160"/>
              <a:ext cx="228600" cy="228600"/>
              <a:chOff x="6400440" y="5258160"/>
              <a:chExt cx="228600" cy="228600"/>
            </a:xfrm>
          </p:grpSpPr>
          <p:sp>
            <p:nvSpPr>
              <p:cNvPr id="916" name="Rectangle 192"/>
              <p:cNvSpPr/>
              <p:nvPr/>
            </p:nvSpPr>
            <p:spPr>
              <a:xfrm>
                <a:off x="6400440" y="5258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7" name="Group 193"/>
            <p:cNvGrpSpPr/>
            <p:nvPr/>
          </p:nvGrpSpPr>
          <p:grpSpPr>
            <a:xfrm>
              <a:off x="7314840" y="5258520"/>
              <a:ext cx="228600" cy="228600"/>
              <a:chOff x="7314840" y="5258520"/>
              <a:chExt cx="228600" cy="228600"/>
            </a:xfrm>
          </p:grpSpPr>
          <p:sp>
            <p:nvSpPr>
              <p:cNvPr id="918" name="Rectangle 194"/>
              <p:cNvSpPr/>
              <p:nvPr/>
            </p:nvSpPr>
            <p:spPr>
              <a:xfrm>
                <a:off x="731484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19" name="Group 195"/>
            <p:cNvGrpSpPr/>
            <p:nvPr/>
          </p:nvGrpSpPr>
          <p:grpSpPr>
            <a:xfrm>
              <a:off x="6857640" y="5258520"/>
              <a:ext cx="228600" cy="228600"/>
              <a:chOff x="6857640" y="5258520"/>
              <a:chExt cx="228600" cy="228600"/>
            </a:xfrm>
          </p:grpSpPr>
          <p:sp>
            <p:nvSpPr>
              <p:cNvPr id="920" name="Rectangle 196"/>
              <p:cNvSpPr/>
              <p:nvPr/>
            </p:nvSpPr>
            <p:spPr>
              <a:xfrm>
                <a:off x="685764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21" name="Group 197"/>
            <p:cNvGrpSpPr/>
            <p:nvPr/>
          </p:nvGrpSpPr>
          <p:grpSpPr>
            <a:xfrm>
              <a:off x="7086240" y="5258520"/>
              <a:ext cx="228600" cy="228600"/>
              <a:chOff x="7086240" y="5258520"/>
              <a:chExt cx="228600" cy="228600"/>
            </a:xfrm>
          </p:grpSpPr>
          <p:sp>
            <p:nvSpPr>
              <p:cNvPr id="922" name="Rectangle 198"/>
              <p:cNvSpPr/>
              <p:nvPr/>
            </p:nvSpPr>
            <p:spPr>
              <a:xfrm>
                <a:off x="7086240" y="5258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923" name="Group 199"/>
          <p:cNvGrpSpPr/>
          <p:nvPr/>
        </p:nvGrpSpPr>
        <p:grpSpPr>
          <a:xfrm>
            <a:off x="2767484" y="5382129"/>
            <a:ext cx="4565665" cy="208688"/>
            <a:chOff x="1371240" y="5932800"/>
            <a:chExt cx="5032800" cy="230040"/>
          </a:xfrm>
        </p:grpSpPr>
        <p:grpSp>
          <p:nvGrpSpPr>
            <p:cNvPr id="924" name="Group 200"/>
            <p:cNvGrpSpPr/>
            <p:nvPr/>
          </p:nvGrpSpPr>
          <p:grpSpPr>
            <a:xfrm>
              <a:off x="1371240" y="5932800"/>
              <a:ext cx="228600" cy="228600"/>
              <a:chOff x="1371240" y="5932800"/>
              <a:chExt cx="228600" cy="228600"/>
            </a:xfrm>
          </p:grpSpPr>
          <p:sp>
            <p:nvSpPr>
              <p:cNvPr id="925" name="Rectangle 201"/>
              <p:cNvSpPr/>
              <p:nvPr/>
            </p:nvSpPr>
            <p:spPr>
              <a:xfrm>
                <a:off x="1371240" y="5932800"/>
                <a:ext cx="228600" cy="228600"/>
              </a:xfrm>
              <a:prstGeom prst="rect">
                <a:avLst/>
              </a:prstGeom>
              <a:solidFill>
                <a:srgbClr val="FFFFFF"/>
              </a:solidFill>
              <a:ln>
                <a:solidFill>
                  <a:srgbClr val="000000"/>
                </a:solidFill>
              </a:ln>
            </p:spPr>
            <p:txBody>
              <a:bodyPr/>
              <a:lstStyle/>
              <a:p>
                <a:endParaRPr lang="en-US"/>
              </a:p>
            </p:txBody>
          </p:sp>
        </p:grpSp>
        <p:grpSp>
          <p:nvGrpSpPr>
            <p:cNvPr id="926" name="Group 202"/>
            <p:cNvGrpSpPr/>
            <p:nvPr/>
          </p:nvGrpSpPr>
          <p:grpSpPr>
            <a:xfrm>
              <a:off x="6175440" y="5934240"/>
              <a:ext cx="228600" cy="228600"/>
              <a:chOff x="6175440" y="5934240"/>
              <a:chExt cx="228600" cy="228600"/>
            </a:xfrm>
          </p:grpSpPr>
          <p:sp>
            <p:nvSpPr>
              <p:cNvPr id="927" name="Rectangle 203"/>
              <p:cNvSpPr/>
              <p:nvPr/>
            </p:nvSpPr>
            <p:spPr>
              <a:xfrm>
                <a:off x="6175440" y="593424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28" name="Group 204"/>
            <p:cNvGrpSpPr/>
            <p:nvPr/>
          </p:nvGrpSpPr>
          <p:grpSpPr>
            <a:xfrm>
              <a:off x="1599840" y="5932800"/>
              <a:ext cx="228600" cy="228600"/>
              <a:chOff x="1599840" y="5932800"/>
              <a:chExt cx="228600" cy="228600"/>
            </a:xfrm>
          </p:grpSpPr>
          <p:sp>
            <p:nvSpPr>
              <p:cNvPr id="929" name="Rectangle 205"/>
              <p:cNvSpPr/>
              <p:nvPr/>
            </p:nvSpPr>
            <p:spPr>
              <a:xfrm>
                <a:off x="15998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0" name="Group 206"/>
            <p:cNvGrpSpPr/>
            <p:nvPr/>
          </p:nvGrpSpPr>
          <p:grpSpPr>
            <a:xfrm>
              <a:off x="1828440" y="5932800"/>
              <a:ext cx="228600" cy="228600"/>
              <a:chOff x="1828440" y="5932800"/>
              <a:chExt cx="228600" cy="228600"/>
            </a:xfrm>
          </p:grpSpPr>
          <p:sp>
            <p:nvSpPr>
              <p:cNvPr id="931" name="Rectangle 207"/>
              <p:cNvSpPr/>
              <p:nvPr/>
            </p:nvSpPr>
            <p:spPr>
              <a:xfrm>
                <a:off x="18284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2" name="Group 208"/>
            <p:cNvGrpSpPr/>
            <p:nvPr/>
          </p:nvGrpSpPr>
          <p:grpSpPr>
            <a:xfrm>
              <a:off x="5032440" y="5933880"/>
              <a:ext cx="228600" cy="228600"/>
              <a:chOff x="5032440" y="5933880"/>
              <a:chExt cx="228600" cy="228600"/>
            </a:xfrm>
          </p:grpSpPr>
          <p:sp>
            <p:nvSpPr>
              <p:cNvPr id="933" name="Rectangle 209"/>
              <p:cNvSpPr/>
              <p:nvPr/>
            </p:nvSpPr>
            <p:spPr>
              <a:xfrm>
                <a:off x="5032440" y="593388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34" name="Group 210"/>
            <p:cNvGrpSpPr/>
            <p:nvPr/>
          </p:nvGrpSpPr>
          <p:grpSpPr>
            <a:xfrm>
              <a:off x="2057040" y="5932800"/>
              <a:ext cx="228600" cy="228600"/>
              <a:chOff x="2057040" y="5932800"/>
              <a:chExt cx="228600" cy="228600"/>
            </a:xfrm>
          </p:grpSpPr>
          <p:sp>
            <p:nvSpPr>
              <p:cNvPr id="935" name="Rectangle 211"/>
              <p:cNvSpPr/>
              <p:nvPr/>
            </p:nvSpPr>
            <p:spPr>
              <a:xfrm>
                <a:off x="20570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6" name="Group 212"/>
            <p:cNvGrpSpPr/>
            <p:nvPr/>
          </p:nvGrpSpPr>
          <p:grpSpPr>
            <a:xfrm>
              <a:off x="2285640" y="5932800"/>
              <a:ext cx="228600" cy="228600"/>
              <a:chOff x="2285640" y="5932800"/>
              <a:chExt cx="228600" cy="228600"/>
            </a:xfrm>
          </p:grpSpPr>
          <p:sp>
            <p:nvSpPr>
              <p:cNvPr id="937" name="Rectangle 213"/>
              <p:cNvSpPr/>
              <p:nvPr/>
            </p:nvSpPr>
            <p:spPr>
              <a:xfrm>
                <a:off x="2285640" y="593280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38" name="Group 214"/>
            <p:cNvGrpSpPr/>
            <p:nvPr/>
          </p:nvGrpSpPr>
          <p:grpSpPr>
            <a:xfrm>
              <a:off x="2746080" y="5933520"/>
              <a:ext cx="228600" cy="228600"/>
              <a:chOff x="2746080" y="5933520"/>
              <a:chExt cx="228600" cy="228600"/>
            </a:xfrm>
          </p:grpSpPr>
          <p:sp>
            <p:nvSpPr>
              <p:cNvPr id="939" name="Rectangle 215"/>
              <p:cNvSpPr/>
              <p:nvPr/>
            </p:nvSpPr>
            <p:spPr>
              <a:xfrm>
                <a:off x="2746080" y="593352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40" name="Group 216"/>
            <p:cNvGrpSpPr/>
            <p:nvPr/>
          </p:nvGrpSpPr>
          <p:grpSpPr>
            <a:xfrm>
              <a:off x="5261040" y="5933880"/>
              <a:ext cx="228600" cy="228600"/>
              <a:chOff x="5261040" y="5933880"/>
              <a:chExt cx="228600" cy="228600"/>
            </a:xfrm>
          </p:grpSpPr>
          <p:sp>
            <p:nvSpPr>
              <p:cNvPr id="941" name="Rectangle 217"/>
              <p:cNvSpPr/>
              <p:nvPr/>
            </p:nvSpPr>
            <p:spPr>
              <a:xfrm>
                <a:off x="5261040" y="5933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2" name="Group 218"/>
            <p:cNvGrpSpPr/>
            <p:nvPr/>
          </p:nvGrpSpPr>
          <p:grpSpPr>
            <a:xfrm>
              <a:off x="2514600" y="5933160"/>
              <a:ext cx="228600" cy="228600"/>
              <a:chOff x="2514600" y="5933160"/>
              <a:chExt cx="228600" cy="228600"/>
            </a:xfrm>
          </p:grpSpPr>
          <p:sp>
            <p:nvSpPr>
              <p:cNvPr id="943" name="Rectangle 219"/>
              <p:cNvSpPr/>
              <p:nvPr/>
            </p:nvSpPr>
            <p:spPr>
              <a:xfrm>
                <a:off x="251460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4" name="Group 220"/>
            <p:cNvGrpSpPr/>
            <p:nvPr/>
          </p:nvGrpSpPr>
          <p:grpSpPr>
            <a:xfrm>
              <a:off x="2974680" y="5933160"/>
              <a:ext cx="228600" cy="228600"/>
              <a:chOff x="2974680" y="5933160"/>
              <a:chExt cx="228600" cy="228600"/>
            </a:xfrm>
          </p:grpSpPr>
          <p:sp>
            <p:nvSpPr>
              <p:cNvPr id="945" name="Rectangle 221"/>
              <p:cNvSpPr/>
              <p:nvPr/>
            </p:nvSpPr>
            <p:spPr>
              <a:xfrm>
                <a:off x="29746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6" name="Group 222"/>
            <p:cNvGrpSpPr/>
            <p:nvPr/>
          </p:nvGrpSpPr>
          <p:grpSpPr>
            <a:xfrm>
              <a:off x="3203280" y="5933160"/>
              <a:ext cx="228600" cy="228600"/>
              <a:chOff x="3203280" y="5933160"/>
              <a:chExt cx="228600" cy="228600"/>
            </a:xfrm>
          </p:grpSpPr>
          <p:sp>
            <p:nvSpPr>
              <p:cNvPr id="947" name="Rectangle 223"/>
              <p:cNvSpPr/>
              <p:nvPr/>
            </p:nvSpPr>
            <p:spPr>
              <a:xfrm>
                <a:off x="32032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48" name="Group 224"/>
            <p:cNvGrpSpPr/>
            <p:nvPr/>
          </p:nvGrpSpPr>
          <p:grpSpPr>
            <a:xfrm>
              <a:off x="3431880" y="5933160"/>
              <a:ext cx="228600" cy="228600"/>
              <a:chOff x="3431880" y="5933160"/>
              <a:chExt cx="228600" cy="228600"/>
            </a:xfrm>
          </p:grpSpPr>
          <p:sp>
            <p:nvSpPr>
              <p:cNvPr id="949" name="Rectangle 225"/>
              <p:cNvSpPr/>
              <p:nvPr/>
            </p:nvSpPr>
            <p:spPr>
              <a:xfrm>
                <a:off x="34318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0" name="Group 226"/>
            <p:cNvGrpSpPr/>
            <p:nvPr/>
          </p:nvGrpSpPr>
          <p:grpSpPr>
            <a:xfrm>
              <a:off x="3889080" y="5933160"/>
              <a:ext cx="228600" cy="228600"/>
              <a:chOff x="3889080" y="5933160"/>
              <a:chExt cx="228600" cy="228600"/>
            </a:xfrm>
          </p:grpSpPr>
          <p:sp>
            <p:nvSpPr>
              <p:cNvPr id="951" name="Rectangle 227"/>
              <p:cNvSpPr/>
              <p:nvPr/>
            </p:nvSpPr>
            <p:spPr>
              <a:xfrm>
                <a:off x="38890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2" name="Group 228"/>
            <p:cNvGrpSpPr/>
            <p:nvPr/>
          </p:nvGrpSpPr>
          <p:grpSpPr>
            <a:xfrm>
              <a:off x="4117680" y="5933160"/>
              <a:ext cx="228600" cy="228600"/>
              <a:chOff x="4117680" y="5933160"/>
              <a:chExt cx="228600" cy="228600"/>
            </a:xfrm>
          </p:grpSpPr>
          <p:sp>
            <p:nvSpPr>
              <p:cNvPr id="953" name="Rectangle 229"/>
              <p:cNvSpPr/>
              <p:nvPr/>
            </p:nvSpPr>
            <p:spPr>
              <a:xfrm>
                <a:off x="4117680" y="593316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4" name="Group 230"/>
            <p:cNvGrpSpPr/>
            <p:nvPr/>
          </p:nvGrpSpPr>
          <p:grpSpPr>
            <a:xfrm>
              <a:off x="3660840" y="5933520"/>
              <a:ext cx="228600" cy="228600"/>
              <a:chOff x="3660840" y="5933520"/>
              <a:chExt cx="228600" cy="228600"/>
            </a:xfrm>
          </p:grpSpPr>
          <p:sp>
            <p:nvSpPr>
              <p:cNvPr id="955" name="Rectangle 231"/>
              <p:cNvSpPr/>
              <p:nvPr/>
            </p:nvSpPr>
            <p:spPr>
              <a:xfrm>
                <a:off x="3660840" y="5933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6" name="Group 232"/>
            <p:cNvGrpSpPr/>
            <p:nvPr/>
          </p:nvGrpSpPr>
          <p:grpSpPr>
            <a:xfrm>
              <a:off x="4574880" y="5933520"/>
              <a:ext cx="228600" cy="228600"/>
              <a:chOff x="4574880" y="5933520"/>
              <a:chExt cx="228600" cy="228600"/>
            </a:xfrm>
          </p:grpSpPr>
          <p:sp>
            <p:nvSpPr>
              <p:cNvPr id="957" name="Rectangle 233"/>
              <p:cNvSpPr/>
              <p:nvPr/>
            </p:nvSpPr>
            <p:spPr>
              <a:xfrm>
                <a:off x="4574880" y="5933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58" name="Group 234"/>
            <p:cNvGrpSpPr/>
            <p:nvPr/>
          </p:nvGrpSpPr>
          <p:grpSpPr>
            <a:xfrm>
              <a:off x="4803840" y="5933880"/>
              <a:ext cx="228600" cy="228600"/>
              <a:chOff x="4803840" y="5933880"/>
              <a:chExt cx="228600" cy="228600"/>
            </a:xfrm>
          </p:grpSpPr>
          <p:sp>
            <p:nvSpPr>
              <p:cNvPr id="959" name="Rectangle 235"/>
              <p:cNvSpPr/>
              <p:nvPr/>
            </p:nvSpPr>
            <p:spPr>
              <a:xfrm>
                <a:off x="4803840" y="5933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0" name="Group 236"/>
            <p:cNvGrpSpPr/>
            <p:nvPr/>
          </p:nvGrpSpPr>
          <p:grpSpPr>
            <a:xfrm>
              <a:off x="4346280" y="5933520"/>
              <a:ext cx="228600" cy="228600"/>
              <a:chOff x="4346280" y="5933520"/>
              <a:chExt cx="228600" cy="228600"/>
            </a:xfrm>
          </p:grpSpPr>
          <p:sp>
            <p:nvSpPr>
              <p:cNvPr id="961" name="Rectangle 237"/>
              <p:cNvSpPr/>
              <p:nvPr/>
            </p:nvSpPr>
            <p:spPr>
              <a:xfrm>
                <a:off x="4346280" y="5933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2" name="Group 238"/>
            <p:cNvGrpSpPr/>
            <p:nvPr/>
          </p:nvGrpSpPr>
          <p:grpSpPr>
            <a:xfrm>
              <a:off x="5946840" y="5934240"/>
              <a:ext cx="228600" cy="228600"/>
              <a:chOff x="5946840" y="5934240"/>
              <a:chExt cx="228600" cy="228600"/>
            </a:xfrm>
          </p:grpSpPr>
          <p:sp>
            <p:nvSpPr>
              <p:cNvPr id="963" name="Rectangle 239"/>
              <p:cNvSpPr/>
              <p:nvPr/>
            </p:nvSpPr>
            <p:spPr>
              <a:xfrm>
                <a:off x="5946840" y="59342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4" name="Group 240"/>
            <p:cNvGrpSpPr/>
            <p:nvPr/>
          </p:nvGrpSpPr>
          <p:grpSpPr>
            <a:xfrm>
              <a:off x="5489640" y="5934240"/>
              <a:ext cx="228600" cy="228600"/>
              <a:chOff x="5489640" y="5934240"/>
              <a:chExt cx="228600" cy="228600"/>
            </a:xfrm>
          </p:grpSpPr>
          <p:sp>
            <p:nvSpPr>
              <p:cNvPr id="965" name="Rectangle 241"/>
              <p:cNvSpPr/>
              <p:nvPr/>
            </p:nvSpPr>
            <p:spPr>
              <a:xfrm>
                <a:off x="5489640" y="59342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66" name="Group 242"/>
            <p:cNvGrpSpPr/>
            <p:nvPr/>
          </p:nvGrpSpPr>
          <p:grpSpPr>
            <a:xfrm>
              <a:off x="5718240" y="5934240"/>
              <a:ext cx="228600" cy="228600"/>
              <a:chOff x="5718240" y="5934240"/>
              <a:chExt cx="228600" cy="228600"/>
            </a:xfrm>
          </p:grpSpPr>
          <p:sp>
            <p:nvSpPr>
              <p:cNvPr id="967" name="Rectangle 243"/>
              <p:cNvSpPr/>
              <p:nvPr/>
            </p:nvSpPr>
            <p:spPr>
              <a:xfrm>
                <a:off x="5718240" y="593424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grpSp>
        <p:nvGrpSpPr>
          <p:cNvPr id="968" name="Group 244"/>
          <p:cNvGrpSpPr/>
          <p:nvPr/>
        </p:nvGrpSpPr>
        <p:grpSpPr>
          <a:xfrm>
            <a:off x="2779241" y="3741690"/>
            <a:ext cx="2073818" cy="207708"/>
            <a:chOff x="1384200" y="4124520"/>
            <a:chExt cx="2286000" cy="228960"/>
          </a:xfrm>
        </p:grpSpPr>
        <p:grpSp>
          <p:nvGrpSpPr>
            <p:cNvPr id="969" name="Group 245"/>
            <p:cNvGrpSpPr/>
            <p:nvPr/>
          </p:nvGrpSpPr>
          <p:grpSpPr>
            <a:xfrm>
              <a:off x="1384200" y="4124520"/>
              <a:ext cx="228600" cy="228600"/>
              <a:chOff x="1384200" y="4124520"/>
              <a:chExt cx="228600" cy="228600"/>
            </a:xfrm>
          </p:grpSpPr>
          <p:sp>
            <p:nvSpPr>
              <p:cNvPr id="970" name="Rectangle 246"/>
              <p:cNvSpPr/>
              <p:nvPr/>
            </p:nvSpPr>
            <p:spPr>
              <a:xfrm>
                <a:off x="1384200" y="4124520"/>
                <a:ext cx="228600" cy="228600"/>
              </a:xfrm>
              <a:prstGeom prst="rect">
                <a:avLst/>
              </a:prstGeom>
              <a:solidFill>
                <a:srgbClr val="FFFFFF"/>
              </a:solidFill>
              <a:ln>
                <a:solidFill>
                  <a:srgbClr val="000000"/>
                </a:solidFill>
              </a:ln>
            </p:spPr>
            <p:txBody>
              <a:bodyPr/>
              <a:lstStyle/>
              <a:p>
                <a:endParaRPr lang="en-US"/>
              </a:p>
            </p:txBody>
          </p:sp>
        </p:grpSp>
        <p:grpSp>
          <p:nvGrpSpPr>
            <p:cNvPr id="971" name="Group 247"/>
            <p:cNvGrpSpPr/>
            <p:nvPr/>
          </p:nvGrpSpPr>
          <p:grpSpPr>
            <a:xfrm>
              <a:off x="3441600" y="4124880"/>
              <a:ext cx="228600" cy="228600"/>
              <a:chOff x="3441600" y="4124880"/>
              <a:chExt cx="228600" cy="228600"/>
            </a:xfrm>
          </p:grpSpPr>
          <p:sp>
            <p:nvSpPr>
              <p:cNvPr id="972" name="Rectangle 248"/>
              <p:cNvSpPr/>
              <p:nvPr/>
            </p:nvSpPr>
            <p:spPr>
              <a:xfrm>
                <a:off x="3441600" y="4124880"/>
                <a:ext cx="228600" cy="2286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73" name="Group 249"/>
            <p:cNvGrpSpPr/>
            <p:nvPr/>
          </p:nvGrpSpPr>
          <p:grpSpPr>
            <a:xfrm>
              <a:off x="1612800" y="4124520"/>
              <a:ext cx="228600" cy="228600"/>
              <a:chOff x="1612800" y="4124520"/>
              <a:chExt cx="228600" cy="228600"/>
            </a:xfrm>
          </p:grpSpPr>
          <p:sp>
            <p:nvSpPr>
              <p:cNvPr id="974" name="Rectangle 250"/>
              <p:cNvSpPr/>
              <p:nvPr/>
            </p:nvSpPr>
            <p:spPr>
              <a:xfrm>
                <a:off x="16128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75" name="Group 251"/>
            <p:cNvGrpSpPr/>
            <p:nvPr/>
          </p:nvGrpSpPr>
          <p:grpSpPr>
            <a:xfrm>
              <a:off x="2298600" y="4124520"/>
              <a:ext cx="228600" cy="228600"/>
              <a:chOff x="2298600" y="4124520"/>
              <a:chExt cx="228600" cy="228600"/>
            </a:xfrm>
          </p:grpSpPr>
          <p:sp>
            <p:nvSpPr>
              <p:cNvPr id="976" name="Rectangle 252"/>
              <p:cNvSpPr/>
              <p:nvPr/>
            </p:nvSpPr>
            <p:spPr>
              <a:xfrm>
                <a:off x="2298600" y="412452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77" name="Group 253"/>
            <p:cNvGrpSpPr/>
            <p:nvPr/>
          </p:nvGrpSpPr>
          <p:grpSpPr>
            <a:xfrm>
              <a:off x="1841400" y="4124520"/>
              <a:ext cx="228600" cy="228600"/>
              <a:chOff x="1841400" y="4124520"/>
              <a:chExt cx="228600" cy="228600"/>
            </a:xfrm>
          </p:grpSpPr>
          <p:sp>
            <p:nvSpPr>
              <p:cNvPr id="978" name="Rectangle 254"/>
              <p:cNvSpPr/>
              <p:nvPr/>
            </p:nvSpPr>
            <p:spPr>
              <a:xfrm>
                <a:off x="18414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79" name="Group 255"/>
            <p:cNvGrpSpPr/>
            <p:nvPr/>
          </p:nvGrpSpPr>
          <p:grpSpPr>
            <a:xfrm>
              <a:off x="2527200" y="4124520"/>
              <a:ext cx="228600" cy="228600"/>
              <a:chOff x="2527200" y="4124520"/>
              <a:chExt cx="228600" cy="228600"/>
            </a:xfrm>
          </p:grpSpPr>
          <p:sp>
            <p:nvSpPr>
              <p:cNvPr id="980" name="Rectangle 256"/>
              <p:cNvSpPr/>
              <p:nvPr/>
            </p:nvSpPr>
            <p:spPr>
              <a:xfrm>
                <a:off x="25272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81" name="Group 257"/>
            <p:cNvGrpSpPr/>
            <p:nvPr/>
          </p:nvGrpSpPr>
          <p:grpSpPr>
            <a:xfrm>
              <a:off x="3213000" y="4124880"/>
              <a:ext cx="228600" cy="228600"/>
              <a:chOff x="3213000" y="4124880"/>
              <a:chExt cx="228600" cy="228600"/>
            </a:xfrm>
          </p:grpSpPr>
          <p:sp>
            <p:nvSpPr>
              <p:cNvPr id="982" name="Rectangle 258"/>
              <p:cNvSpPr/>
              <p:nvPr/>
            </p:nvSpPr>
            <p:spPr>
              <a:xfrm>
                <a:off x="3213000" y="4124880"/>
                <a:ext cx="228600" cy="2286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983" name="Group 259"/>
            <p:cNvGrpSpPr/>
            <p:nvPr/>
          </p:nvGrpSpPr>
          <p:grpSpPr>
            <a:xfrm>
              <a:off x="2070000" y="4124520"/>
              <a:ext cx="228600" cy="228600"/>
              <a:chOff x="2070000" y="4124520"/>
              <a:chExt cx="228600" cy="228600"/>
            </a:xfrm>
          </p:grpSpPr>
          <p:sp>
            <p:nvSpPr>
              <p:cNvPr id="984" name="Rectangle 260"/>
              <p:cNvSpPr/>
              <p:nvPr/>
            </p:nvSpPr>
            <p:spPr>
              <a:xfrm>
                <a:off x="2070000" y="412452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85" name="Group 261"/>
            <p:cNvGrpSpPr/>
            <p:nvPr/>
          </p:nvGrpSpPr>
          <p:grpSpPr>
            <a:xfrm>
              <a:off x="2984400" y="4124880"/>
              <a:ext cx="228600" cy="228600"/>
              <a:chOff x="2984400" y="4124880"/>
              <a:chExt cx="228600" cy="228600"/>
            </a:xfrm>
          </p:grpSpPr>
          <p:sp>
            <p:nvSpPr>
              <p:cNvPr id="986" name="Rectangle 262"/>
              <p:cNvSpPr/>
              <p:nvPr/>
            </p:nvSpPr>
            <p:spPr>
              <a:xfrm>
                <a:off x="2984400" y="4124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987" name="Group 263"/>
            <p:cNvGrpSpPr/>
            <p:nvPr/>
          </p:nvGrpSpPr>
          <p:grpSpPr>
            <a:xfrm>
              <a:off x="2755800" y="4124880"/>
              <a:ext cx="228600" cy="228600"/>
              <a:chOff x="2755800" y="4124880"/>
              <a:chExt cx="228600" cy="228600"/>
            </a:xfrm>
          </p:grpSpPr>
          <p:sp>
            <p:nvSpPr>
              <p:cNvPr id="988" name="Rectangle 264"/>
              <p:cNvSpPr/>
              <p:nvPr/>
            </p:nvSpPr>
            <p:spPr>
              <a:xfrm>
                <a:off x="2755800" y="4124880"/>
                <a:ext cx="228600" cy="2286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sp>
        <p:nvSpPr>
          <p:cNvPr id="2" name="Rectangle: Rounded Corners 1">
            <a:extLst>
              <a:ext uri="{FF2B5EF4-FFF2-40B4-BE49-F238E27FC236}">
                <a16:creationId xmlns:a16="http://schemas.microsoft.com/office/drawing/2014/main" id="{5D521DD2-807E-4CD3-8E19-341D3120BC6D}"/>
              </a:ext>
            </a:extLst>
          </p:cNvPr>
          <p:cNvSpPr/>
          <p:nvPr/>
        </p:nvSpPr>
        <p:spPr>
          <a:xfrm>
            <a:off x="7836093" y="2418723"/>
            <a:ext cx="4013082" cy="117985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dirty="0"/>
              <a:t>i.e., we can’t target a precise length </a:t>
            </a:r>
            <a:r>
              <a:rPr lang="en-US" i="1" dirty="0"/>
              <a:t>L</a:t>
            </a:r>
            <a:r>
              <a:rPr lang="en-US" dirty="0"/>
              <a:t>, but we can target precisely </a:t>
            </a:r>
            <a:r>
              <a:rPr lang="en-US" dirty="0">
                <a:solidFill>
                  <a:srgbClr val="C00000"/>
                </a:solidFill>
              </a:rPr>
              <a:t>the number of bits</a:t>
            </a:r>
            <a:r>
              <a:rPr lang="en-US" dirty="0"/>
              <a:t> ⌈log </a:t>
            </a:r>
            <a:r>
              <a:rPr lang="en-US" i="1" dirty="0"/>
              <a:t>L</a:t>
            </a:r>
            <a:r>
              <a:rPr lang="en-US" dirty="0"/>
              <a:t>⌉ in </a:t>
            </a:r>
            <a:r>
              <a:rPr lang="en-US" i="1" dirty="0"/>
              <a:t>L</a:t>
            </a:r>
            <a:r>
              <a:rPr lang="en-US" dirty="0"/>
              <a:t>’s binary expansion.</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6"/>
                                        </p:tgtEl>
                                        <p:attrNameLst>
                                          <p:attrName>style.visibility</p:attrName>
                                        </p:attrNameLst>
                                      </p:cBhvr>
                                      <p:to>
                                        <p:strVal val="visible"/>
                                      </p:to>
                                    </p:set>
                                    <p:animEffect transition="in" filter="fade">
                                      <p:cBhvr>
                                        <p:cTn id="7" dur="500"/>
                                        <p:tgtEl>
                                          <p:spTgt spid="8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02"/>
                                        </p:tgtEl>
                                        <p:attrNameLst>
                                          <p:attrName>style.visibility</p:attrName>
                                        </p:attrNameLst>
                                      </p:cBhvr>
                                      <p:to>
                                        <p:strVal val="visible"/>
                                      </p:to>
                                    </p:set>
                                    <p:animEffect transition="in" filter="wipe(left)">
                                      <p:cBhvr additive="repl">
                                        <p:cTn id="12" dur="500"/>
                                        <p:tgtEl>
                                          <p:spTgt spid="80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35"/>
                                        </p:tgtEl>
                                        <p:attrNameLst>
                                          <p:attrName>style.visibility</p:attrName>
                                        </p:attrNameLst>
                                      </p:cBhvr>
                                      <p:to>
                                        <p:strVal val="visible"/>
                                      </p:to>
                                    </p:set>
                                    <p:animEffect transition="in" filter="wipe(left)">
                                      <p:cBhvr additive="repl">
                                        <p:cTn id="16" dur="500"/>
                                        <p:tgtEl>
                                          <p:spTgt spid="83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68"/>
                                        </p:tgtEl>
                                        <p:attrNameLst>
                                          <p:attrName>style.visibility</p:attrName>
                                        </p:attrNameLst>
                                      </p:cBhvr>
                                      <p:to>
                                        <p:strVal val="visible"/>
                                      </p:to>
                                    </p:set>
                                    <p:animEffect transition="in" filter="wipe(left)">
                                      <p:cBhvr additive="repl">
                                        <p:cTn id="20" dur="500"/>
                                        <p:tgtEl>
                                          <p:spTgt spid="9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25"/>
                                        </p:tgtEl>
                                        <p:attrNameLst>
                                          <p:attrName>style.visibility</p:attrName>
                                        </p:attrNameLst>
                                      </p:cBhvr>
                                      <p:to>
                                        <p:strVal val="visible"/>
                                      </p:to>
                                    </p:set>
                                    <p:animEffect transition="in" filter="fade">
                                      <p:cBhvr>
                                        <p:cTn id="25" dur="500"/>
                                        <p:tgtEl>
                                          <p:spTgt spid="7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66"/>
                                        </p:tgtEl>
                                        <p:attrNameLst>
                                          <p:attrName>style.visibility</p:attrName>
                                        </p:attrNameLst>
                                      </p:cBhvr>
                                      <p:to>
                                        <p:strVal val="visible"/>
                                      </p:to>
                                    </p:set>
                                    <p:animEffect transition="in" filter="wipe(left)">
                                      <p:cBhvr additive="repl">
                                        <p:cTn id="30" dur="500"/>
                                        <p:tgtEl>
                                          <p:spTgt spid="86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736"/>
                                        </p:tgtEl>
                                        <p:attrNameLst>
                                          <p:attrName>style.visibility</p:attrName>
                                        </p:attrNameLst>
                                      </p:cBhvr>
                                      <p:to>
                                        <p:strVal val="visible"/>
                                      </p:to>
                                    </p:set>
                                    <p:animEffect transition="in" filter="wipe(left)">
                                      <p:cBhvr additive="repl">
                                        <p:cTn id="34" dur="500"/>
                                        <p:tgtEl>
                                          <p:spTgt spid="736"/>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923"/>
                                        </p:tgtEl>
                                        <p:attrNameLst>
                                          <p:attrName>style.visibility</p:attrName>
                                        </p:attrNameLst>
                                      </p:cBhvr>
                                      <p:to>
                                        <p:strVal val="visible"/>
                                      </p:to>
                                    </p:set>
                                    <p:animEffect transition="in" filter="wipe(left)">
                                      <p:cBhvr additive="repl">
                                        <p:cTn id="38" dur="500"/>
                                        <p:tgtEl>
                                          <p:spTgt spid="9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E3E016-261E-4E5F-B945-67A3FF7780D5}"/>
              </a:ext>
            </a:extLst>
          </p:cNvPr>
          <p:cNvPicPr>
            <a:picLocks noChangeAspect="1"/>
          </p:cNvPicPr>
          <p:nvPr/>
        </p:nvPicPr>
        <p:blipFill>
          <a:blip r:embed="rId2"/>
          <a:stretch>
            <a:fillRect/>
          </a:stretch>
        </p:blipFill>
        <p:spPr>
          <a:xfrm>
            <a:off x="1706712" y="3511366"/>
            <a:ext cx="1931248" cy="1880489"/>
          </a:xfrm>
          <a:prstGeom prst="rect">
            <a:avLst/>
          </a:prstGeom>
        </p:spPr>
      </p:pic>
      <p:sp>
        <p:nvSpPr>
          <p:cNvPr id="2" name="Title 1">
            <a:extLst>
              <a:ext uri="{FF2B5EF4-FFF2-40B4-BE49-F238E27FC236}">
                <a16:creationId xmlns:a16="http://schemas.microsoft.com/office/drawing/2014/main" id="{AE5A52EE-D7FC-4183-B106-5EFBB3A9610F}"/>
              </a:ext>
            </a:extLst>
          </p:cNvPr>
          <p:cNvSpPr>
            <a:spLocks noGrp="1"/>
          </p:cNvSpPr>
          <p:nvPr>
            <p:ph type="title"/>
          </p:nvPr>
        </p:nvSpPr>
        <p:spPr/>
        <p:txBody>
          <a:bodyPr/>
          <a:lstStyle/>
          <a:p>
            <a:r>
              <a:rPr lang="en-US" dirty="0"/>
              <a:t>Binding graphs</a:t>
            </a:r>
          </a:p>
        </p:txBody>
      </p:sp>
      <p:sp>
        <p:nvSpPr>
          <p:cNvPr id="5" name="TextBox 4">
            <a:extLst>
              <a:ext uri="{FF2B5EF4-FFF2-40B4-BE49-F238E27FC236}">
                <a16:creationId xmlns:a16="http://schemas.microsoft.com/office/drawing/2014/main" id="{A3812C58-6784-46C8-AB4C-D3E964859AC5}"/>
              </a:ext>
            </a:extLst>
          </p:cNvPr>
          <p:cNvSpPr txBox="1"/>
          <p:nvPr/>
        </p:nvSpPr>
        <p:spPr>
          <a:xfrm>
            <a:off x="838200" y="1649705"/>
            <a:ext cx="4684421" cy="646331"/>
          </a:xfrm>
          <a:prstGeom prst="rect">
            <a:avLst/>
          </a:prstGeom>
          <a:noFill/>
        </p:spPr>
        <p:txBody>
          <a:bodyPr wrap="square" rtlCol="0">
            <a:spAutoFit/>
          </a:bodyPr>
          <a:lstStyle/>
          <a:p>
            <a:r>
              <a:rPr lang="en-US" dirty="0"/>
              <a:t>DNA origami: </a:t>
            </a:r>
            <a:r>
              <a:rPr lang="en-US" b="1" dirty="0"/>
              <a:t>star graph</a:t>
            </a:r>
          </a:p>
          <a:p>
            <a:r>
              <a:rPr lang="en-US" dirty="0"/>
              <a:t>(all binding is between staples and scaffold)</a:t>
            </a:r>
          </a:p>
        </p:txBody>
      </p:sp>
      <p:cxnSp>
        <p:nvCxnSpPr>
          <p:cNvPr id="8" name="Straight Connector 7">
            <a:extLst>
              <a:ext uri="{FF2B5EF4-FFF2-40B4-BE49-F238E27FC236}">
                <a16:creationId xmlns:a16="http://schemas.microsoft.com/office/drawing/2014/main" id="{E4B72BED-8BC8-452C-8902-219B08DE58AD}"/>
              </a:ext>
            </a:extLst>
          </p:cNvPr>
          <p:cNvCxnSpPr>
            <a:cxnSpLocks/>
          </p:cNvCxnSpPr>
          <p:nvPr/>
        </p:nvCxnSpPr>
        <p:spPr>
          <a:xfrm>
            <a:off x="3276813" y="4451610"/>
            <a:ext cx="6218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466CFD-FD08-4921-B866-5A701117DDF1}"/>
              </a:ext>
            </a:extLst>
          </p:cNvPr>
          <p:cNvPicPr>
            <a:picLocks noChangeAspect="1"/>
          </p:cNvPicPr>
          <p:nvPr/>
        </p:nvPicPr>
        <p:blipFill>
          <a:blip r:embed="rId3"/>
          <a:stretch>
            <a:fillRect/>
          </a:stretch>
        </p:blipFill>
        <p:spPr>
          <a:xfrm>
            <a:off x="4017130" y="4166305"/>
            <a:ext cx="544182" cy="587841"/>
          </a:xfrm>
          <a:prstGeom prst="rect">
            <a:avLst/>
          </a:prstGeom>
        </p:spPr>
      </p:pic>
      <p:pic>
        <p:nvPicPr>
          <p:cNvPr id="13" name="Picture 12">
            <a:extLst>
              <a:ext uri="{FF2B5EF4-FFF2-40B4-BE49-F238E27FC236}">
                <a16:creationId xmlns:a16="http://schemas.microsoft.com/office/drawing/2014/main" id="{BBBBFDD8-AF09-41F2-88B0-DFAFB13FD711}"/>
              </a:ext>
            </a:extLst>
          </p:cNvPr>
          <p:cNvPicPr>
            <a:picLocks noChangeAspect="1"/>
          </p:cNvPicPr>
          <p:nvPr/>
        </p:nvPicPr>
        <p:blipFill rotWithShape="1">
          <a:blip r:embed="rId4"/>
          <a:srcRect l="28672" r="57906" b="34698"/>
          <a:stretch/>
        </p:blipFill>
        <p:spPr>
          <a:xfrm>
            <a:off x="3586353" y="2623968"/>
            <a:ext cx="145341" cy="550066"/>
          </a:xfrm>
          <a:prstGeom prst="rect">
            <a:avLst/>
          </a:prstGeom>
        </p:spPr>
      </p:pic>
      <p:pic>
        <p:nvPicPr>
          <p:cNvPr id="14" name="Picture 13">
            <a:extLst>
              <a:ext uri="{FF2B5EF4-FFF2-40B4-BE49-F238E27FC236}">
                <a16:creationId xmlns:a16="http://schemas.microsoft.com/office/drawing/2014/main" id="{BF423930-3EC6-4BE7-9F85-5643358E6A2B}"/>
              </a:ext>
            </a:extLst>
          </p:cNvPr>
          <p:cNvPicPr>
            <a:picLocks noChangeAspect="1"/>
          </p:cNvPicPr>
          <p:nvPr/>
        </p:nvPicPr>
        <p:blipFill rotWithShape="1">
          <a:blip r:embed="rId5"/>
          <a:srcRect l="21588" r="54131" b="38926"/>
          <a:stretch/>
        </p:blipFill>
        <p:spPr>
          <a:xfrm>
            <a:off x="3098194" y="5847461"/>
            <a:ext cx="183356" cy="508889"/>
          </a:xfrm>
          <a:prstGeom prst="rect">
            <a:avLst/>
          </a:prstGeom>
        </p:spPr>
      </p:pic>
      <p:pic>
        <p:nvPicPr>
          <p:cNvPr id="18" name="Picture 17">
            <a:extLst>
              <a:ext uri="{FF2B5EF4-FFF2-40B4-BE49-F238E27FC236}">
                <a16:creationId xmlns:a16="http://schemas.microsoft.com/office/drawing/2014/main" id="{284A0289-80F0-4CBA-B343-AE5899C6FDFA}"/>
              </a:ext>
            </a:extLst>
          </p:cNvPr>
          <p:cNvPicPr>
            <a:picLocks noChangeAspect="1"/>
          </p:cNvPicPr>
          <p:nvPr/>
        </p:nvPicPr>
        <p:blipFill rotWithShape="1">
          <a:blip r:embed="rId4"/>
          <a:srcRect l="42859" r="41847"/>
          <a:stretch/>
        </p:blipFill>
        <p:spPr>
          <a:xfrm>
            <a:off x="1446401" y="2437841"/>
            <a:ext cx="165592" cy="842335"/>
          </a:xfrm>
          <a:prstGeom prst="rect">
            <a:avLst/>
          </a:prstGeom>
        </p:spPr>
      </p:pic>
      <p:pic>
        <p:nvPicPr>
          <p:cNvPr id="20" name="Picture 19">
            <a:extLst>
              <a:ext uri="{FF2B5EF4-FFF2-40B4-BE49-F238E27FC236}">
                <a16:creationId xmlns:a16="http://schemas.microsoft.com/office/drawing/2014/main" id="{9185CF8C-9B89-4243-922B-F3FE9D4419C0}"/>
              </a:ext>
            </a:extLst>
          </p:cNvPr>
          <p:cNvPicPr>
            <a:picLocks noChangeAspect="1"/>
          </p:cNvPicPr>
          <p:nvPr/>
        </p:nvPicPr>
        <p:blipFill rotWithShape="1">
          <a:blip r:embed="rId4"/>
          <a:srcRect l="57583" r="22624"/>
          <a:stretch/>
        </p:blipFill>
        <p:spPr>
          <a:xfrm>
            <a:off x="769830" y="4030442"/>
            <a:ext cx="214314" cy="842335"/>
          </a:xfrm>
          <a:prstGeom prst="rect">
            <a:avLst/>
          </a:prstGeom>
        </p:spPr>
      </p:pic>
      <p:cxnSp>
        <p:nvCxnSpPr>
          <p:cNvPr id="23" name="Straight Connector 22">
            <a:extLst>
              <a:ext uri="{FF2B5EF4-FFF2-40B4-BE49-F238E27FC236}">
                <a16:creationId xmlns:a16="http://schemas.microsoft.com/office/drawing/2014/main" id="{7BFD7DE9-0839-4C54-9B19-2E042A7AE4B9}"/>
              </a:ext>
            </a:extLst>
          </p:cNvPr>
          <p:cNvCxnSpPr>
            <a:cxnSpLocks/>
          </p:cNvCxnSpPr>
          <p:nvPr/>
        </p:nvCxnSpPr>
        <p:spPr>
          <a:xfrm flipV="1">
            <a:off x="3230103" y="3229183"/>
            <a:ext cx="277352" cy="31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BAA0991-61E6-41E4-95E3-9F929D712465}"/>
              </a:ext>
            </a:extLst>
          </p:cNvPr>
          <p:cNvCxnSpPr>
            <a:cxnSpLocks/>
          </p:cNvCxnSpPr>
          <p:nvPr/>
        </p:nvCxnSpPr>
        <p:spPr>
          <a:xfrm flipH="1" flipV="1">
            <a:off x="1650026" y="3186656"/>
            <a:ext cx="375033" cy="3838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1FAEFF-7490-4945-9D5D-71FB4FF50190}"/>
              </a:ext>
            </a:extLst>
          </p:cNvPr>
          <p:cNvCxnSpPr>
            <a:cxnSpLocks/>
          </p:cNvCxnSpPr>
          <p:nvPr/>
        </p:nvCxnSpPr>
        <p:spPr>
          <a:xfrm>
            <a:off x="1102605" y="439824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9C932F0-7C87-41CD-926F-7967E291A85D}"/>
              </a:ext>
            </a:extLst>
          </p:cNvPr>
          <p:cNvSpPr txBox="1"/>
          <p:nvPr/>
        </p:nvSpPr>
        <p:spPr>
          <a:xfrm>
            <a:off x="6633409" y="1647201"/>
            <a:ext cx="4876104" cy="646331"/>
          </a:xfrm>
          <a:prstGeom prst="rect">
            <a:avLst/>
          </a:prstGeom>
          <a:noFill/>
        </p:spPr>
        <p:txBody>
          <a:bodyPr wrap="square" rtlCol="0">
            <a:spAutoFit/>
          </a:bodyPr>
          <a:lstStyle/>
          <a:p>
            <a:r>
              <a:rPr lang="en-US" dirty="0"/>
              <a:t>DNA tiles: </a:t>
            </a:r>
            <a:r>
              <a:rPr lang="en-US" b="1" dirty="0"/>
              <a:t>grid graph</a:t>
            </a:r>
          </a:p>
          <a:p>
            <a:r>
              <a:rPr lang="en-US" dirty="0"/>
              <a:t>(tiles bind to each other, each has ≤ 4 neighbors)</a:t>
            </a:r>
          </a:p>
        </p:txBody>
      </p:sp>
      <p:cxnSp>
        <p:nvCxnSpPr>
          <p:cNvPr id="32" name="Straight Connector 31">
            <a:extLst>
              <a:ext uri="{FF2B5EF4-FFF2-40B4-BE49-F238E27FC236}">
                <a16:creationId xmlns:a16="http://schemas.microsoft.com/office/drawing/2014/main" id="{A4095E68-FC36-447E-8B43-2F121FA04A61}"/>
              </a:ext>
            </a:extLst>
          </p:cNvPr>
          <p:cNvCxnSpPr>
            <a:cxnSpLocks/>
          </p:cNvCxnSpPr>
          <p:nvPr/>
        </p:nvCxnSpPr>
        <p:spPr>
          <a:xfrm flipH="1" flipV="1">
            <a:off x="3040380" y="5303520"/>
            <a:ext cx="149492" cy="4638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C435180-7BAF-4F07-BB6F-B6A56CCEBA22}"/>
              </a:ext>
            </a:extLst>
          </p:cNvPr>
          <p:cNvPicPr>
            <a:picLocks noChangeAspect="1"/>
          </p:cNvPicPr>
          <p:nvPr/>
        </p:nvPicPr>
        <p:blipFill rotWithShape="1">
          <a:blip r:embed="rId5"/>
          <a:srcRect l="57317" t="-2" r="18402" b="20367"/>
          <a:stretch/>
        </p:blipFill>
        <p:spPr>
          <a:xfrm>
            <a:off x="1473264" y="5613580"/>
            <a:ext cx="183357" cy="663541"/>
          </a:xfrm>
          <a:prstGeom prst="rect">
            <a:avLst/>
          </a:prstGeom>
        </p:spPr>
      </p:pic>
      <p:cxnSp>
        <p:nvCxnSpPr>
          <p:cNvPr id="38" name="Straight Connector 37">
            <a:extLst>
              <a:ext uri="{FF2B5EF4-FFF2-40B4-BE49-F238E27FC236}">
                <a16:creationId xmlns:a16="http://schemas.microsoft.com/office/drawing/2014/main" id="{929451D2-1FED-4F49-9EAA-401E16A5A217}"/>
              </a:ext>
            </a:extLst>
          </p:cNvPr>
          <p:cNvCxnSpPr>
            <a:cxnSpLocks/>
          </p:cNvCxnSpPr>
          <p:nvPr/>
        </p:nvCxnSpPr>
        <p:spPr>
          <a:xfrm flipV="1">
            <a:off x="1706712" y="5135880"/>
            <a:ext cx="318347" cy="477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3EB106BF-BB4A-4EFE-BAD1-01BB95B44119}"/>
              </a:ext>
            </a:extLst>
          </p:cNvPr>
          <p:cNvGrpSpPr/>
          <p:nvPr/>
        </p:nvGrpSpPr>
        <p:grpSpPr>
          <a:xfrm>
            <a:off x="6835167" y="2745252"/>
            <a:ext cx="3816381" cy="3308974"/>
            <a:chOff x="6835167" y="2745252"/>
            <a:chExt cx="3816381" cy="3308974"/>
          </a:xfrm>
        </p:grpSpPr>
        <p:pic>
          <p:nvPicPr>
            <p:cNvPr id="43" name="Picture 42">
              <a:extLst>
                <a:ext uri="{FF2B5EF4-FFF2-40B4-BE49-F238E27FC236}">
                  <a16:creationId xmlns:a16="http://schemas.microsoft.com/office/drawing/2014/main" id="{F8CFAACE-9E30-4EFB-A234-CD1AFD343AD5}"/>
                </a:ext>
              </a:extLst>
            </p:cNvPr>
            <p:cNvPicPr>
              <a:picLocks noChangeAspect="1"/>
            </p:cNvPicPr>
            <p:nvPr/>
          </p:nvPicPr>
          <p:blipFill>
            <a:blip r:embed="rId3"/>
            <a:stretch>
              <a:fillRect/>
            </a:stretch>
          </p:blipFill>
          <p:spPr>
            <a:xfrm>
              <a:off x="9034424" y="4072751"/>
              <a:ext cx="544182" cy="587841"/>
            </a:xfrm>
            <a:prstGeom prst="rect">
              <a:avLst/>
            </a:prstGeom>
          </p:spPr>
        </p:pic>
        <p:pic>
          <p:nvPicPr>
            <p:cNvPr id="44" name="Picture 43">
              <a:extLst>
                <a:ext uri="{FF2B5EF4-FFF2-40B4-BE49-F238E27FC236}">
                  <a16:creationId xmlns:a16="http://schemas.microsoft.com/office/drawing/2014/main" id="{CA8227C5-72C5-4B53-AD6D-E6B4A8FEE055}"/>
                </a:ext>
              </a:extLst>
            </p:cNvPr>
            <p:cNvPicPr>
              <a:picLocks noChangeAspect="1"/>
            </p:cNvPicPr>
            <p:nvPr/>
          </p:nvPicPr>
          <p:blipFill rotWithShape="1">
            <a:blip r:embed="rId4"/>
            <a:srcRect l="28672" r="57906" b="34698"/>
            <a:stretch/>
          </p:blipFill>
          <p:spPr>
            <a:xfrm>
              <a:off x="9240962" y="2868386"/>
              <a:ext cx="145341" cy="550066"/>
            </a:xfrm>
            <a:prstGeom prst="rect">
              <a:avLst/>
            </a:prstGeom>
          </p:spPr>
        </p:pic>
        <p:pic>
          <p:nvPicPr>
            <p:cNvPr id="45" name="Picture 44">
              <a:extLst>
                <a:ext uri="{FF2B5EF4-FFF2-40B4-BE49-F238E27FC236}">
                  <a16:creationId xmlns:a16="http://schemas.microsoft.com/office/drawing/2014/main" id="{9D6B452A-D687-438A-85C5-4DB918BAECF5}"/>
                </a:ext>
              </a:extLst>
            </p:cNvPr>
            <p:cNvPicPr>
              <a:picLocks noChangeAspect="1"/>
            </p:cNvPicPr>
            <p:nvPr/>
          </p:nvPicPr>
          <p:blipFill rotWithShape="1">
            <a:blip r:embed="rId5"/>
            <a:srcRect l="21588" r="54131" b="38926"/>
            <a:stretch/>
          </p:blipFill>
          <p:spPr>
            <a:xfrm>
              <a:off x="8101997" y="5340398"/>
              <a:ext cx="183356" cy="508889"/>
            </a:xfrm>
            <a:prstGeom prst="rect">
              <a:avLst/>
            </a:prstGeom>
          </p:spPr>
        </p:pic>
        <p:pic>
          <p:nvPicPr>
            <p:cNvPr id="46" name="Picture 45">
              <a:extLst>
                <a:ext uri="{FF2B5EF4-FFF2-40B4-BE49-F238E27FC236}">
                  <a16:creationId xmlns:a16="http://schemas.microsoft.com/office/drawing/2014/main" id="{1F5C3388-FA8A-4BAD-A33F-F9702F2CC71E}"/>
                </a:ext>
              </a:extLst>
            </p:cNvPr>
            <p:cNvPicPr>
              <a:picLocks noChangeAspect="1"/>
            </p:cNvPicPr>
            <p:nvPr/>
          </p:nvPicPr>
          <p:blipFill rotWithShape="1">
            <a:blip r:embed="rId4"/>
            <a:srcRect l="42859" r="41847"/>
            <a:stretch/>
          </p:blipFill>
          <p:spPr>
            <a:xfrm>
              <a:off x="8058021" y="2745252"/>
              <a:ext cx="165592" cy="842335"/>
            </a:xfrm>
            <a:prstGeom prst="rect">
              <a:avLst/>
            </a:prstGeom>
          </p:spPr>
        </p:pic>
        <p:pic>
          <p:nvPicPr>
            <p:cNvPr id="47" name="Picture 46">
              <a:extLst>
                <a:ext uri="{FF2B5EF4-FFF2-40B4-BE49-F238E27FC236}">
                  <a16:creationId xmlns:a16="http://schemas.microsoft.com/office/drawing/2014/main" id="{A9BCA6C2-6E92-4A1B-9606-71A0D6C5A450}"/>
                </a:ext>
              </a:extLst>
            </p:cNvPr>
            <p:cNvPicPr>
              <a:picLocks noChangeAspect="1"/>
            </p:cNvPicPr>
            <p:nvPr/>
          </p:nvPicPr>
          <p:blipFill rotWithShape="1">
            <a:blip r:embed="rId4"/>
            <a:srcRect l="57583" r="22624"/>
            <a:stretch/>
          </p:blipFill>
          <p:spPr>
            <a:xfrm>
              <a:off x="6977250" y="3946475"/>
              <a:ext cx="214314" cy="842335"/>
            </a:xfrm>
            <a:prstGeom prst="rect">
              <a:avLst/>
            </a:prstGeom>
          </p:spPr>
        </p:pic>
        <p:pic>
          <p:nvPicPr>
            <p:cNvPr id="48" name="Picture 47">
              <a:extLst>
                <a:ext uri="{FF2B5EF4-FFF2-40B4-BE49-F238E27FC236}">
                  <a16:creationId xmlns:a16="http://schemas.microsoft.com/office/drawing/2014/main" id="{75545DA0-3D5C-4437-BC38-DC28D0F6DCD8}"/>
                </a:ext>
              </a:extLst>
            </p:cNvPr>
            <p:cNvPicPr>
              <a:picLocks noChangeAspect="1"/>
            </p:cNvPicPr>
            <p:nvPr/>
          </p:nvPicPr>
          <p:blipFill rotWithShape="1">
            <a:blip r:embed="rId5"/>
            <a:srcRect l="57317" t="-2" r="18402" b="20367"/>
            <a:stretch/>
          </p:blipFill>
          <p:spPr>
            <a:xfrm>
              <a:off x="8098839" y="4047778"/>
              <a:ext cx="183357" cy="663541"/>
            </a:xfrm>
            <a:prstGeom prst="rect">
              <a:avLst/>
            </a:prstGeom>
          </p:spPr>
        </p:pic>
        <p:pic>
          <p:nvPicPr>
            <p:cNvPr id="49" name="Picture 48">
              <a:extLst>
                <a:ext uri="{FF2B5EF4-FFF2-40B4-BE49-F238E27FC236}">
                  <a16:creationId xmlns:a16="http://schemas.microsoft.com/office/drawing/2014/main" id="{84817323-3A1E-4302-8825-4ED333CADC5F}"/>
                </a:ext>
              </a:extLst>
            </p:cNvPr>
            <p:cNvPicPr>
              <a:picLocks noChangeAspect="1"/>
            </p:cNvPicPr>
            <p:nvPr/>
          </p:nvPicPr>
          <p:blipFill rotWithShape="1">
            <a:blip r:embed="rId4"/>
            <a:srcRect l="57583" r="22624"/>
            <a:stretch/>
          </p:blipFill>
          <p:spPr>
            <a:xfrm>
              <a:off x="9208262" y="5211891"/>
              <a:ext cx="214314" cy="842335"/>
            </a:xfrm>
            <a:prstGeom prst="rect">
              <a:avLst/>
            </a:prstGeom>
          </p:spPr>
        </p:pic>
        <p:pic>
          <p:nvPicPr>
            <p:cNvPr id="50" name="Picture 49">
              <a:extLst>
                <a:ext uri="{FF2B5EF4-FFF2-40B4-BE49-F238E27FC236}">
                  <a16:creationId xmlns:a16="http://schemas.microsoft.com/office/drawing/2014/main" id="{50969395-A31D-4434-8A7F-78AE42A4B5AB}"/>
                </a:ext>
              </a:extLst>
            </p:cNvPr>
            <p:cNvPicPr>
              <a:picLocks noChangeAspect="1"/>
            </p:cNvPicPr>
            <p:nvPr/>
          </p:nvPicPr>
          <p:blipFill rotWithShape="1">
            <a:blip r:embed="rId5"/>
            <a:srcRect l="57317" t="-2" r="18402" b="20367"/>
            <a:stretch/>
          </p:blipFill>
          <p:spPr>
            <a:xfrm>
              <a:off x="10468191" y="2830319"/>
              <a:ext cx="183357" cy="663541"/>
            </a:xfrm>
            <a:prstGeom prst="rect">
              <a:avLst/>
            </a:prstGeom>
          </p:spPr>
        </p:pic>
        <p:pic>
          <p:nvPicPr>
            <p:cNvPr id="51" name="Picture 50">
              <a:extLst>
                <a:ext uri="{FF2B5EF4-FFF2-40B4-BE49-F238E27FC236}">
                  <a16:creationId xmlns:a16="http://schemas.microsoft.com/office/drawing/2014/main" id="{6A07CD03-F2E5-4F20-BDFD-DCF9E167B2CB}"/>
                </a:ext>
              </a:extLst>
            </p:cNvPr>
            <p:cNvPicPr>
              <a:picLocks noChangeAspect="1"/>
            </p:cNvPicPr>
            <p:nvPr/>
          </p:nvPicPr>
          <p:blipFill rotWithShape="1">
            <a:blip r:embed="rId4"/>
            <a:srcRect l="42859" r="41847"/>
            <a:stretch/>
          </p:blipFill>
          <p:spPr>
            <a:xfrm>
              <a:off x="10476238" y="3930856"/>
              <a:ext cx="165592" cy="842335"/>
            </a:xfrm>
            <a:prstGeom prst="rect">
              <a:avLst/>
            </a:prstGeom>
          </p:spPr>
        </p:pic>
        <p:pic>
          <p:nvPicPr>
            <p:cNvPr id="52" name="Picture 51">
              <a:extLst>
                <a:ext uri="{FF2B5EF4-FFF2-40B4-BE49-F238E27FC236}">
                  <a16:creationId xmlns:a16="http://schemas.microsoft.com/office/drawing/2014/main" id="{3135DD92-5DA9-47DA-9A68-D28892ABD4CD}"/>
                </a:ext>
              </a:extLst>
            </p:cNvPr>
            <p:cNvPicPr>
              <a:picLocks noChangeAspect="1"/>
            </p:cNvPicPr>
            <p:nvPr/>
          </p:nvPicPr>
          <p:blipFill>
            <a:blip r:embed="rId3"/>
            <a:stretch>
              <a:fillRect/>
            </a:stretch>
          </p:blipFill>
          <p:spPr>
            <a:xfrm>
              <a:off x="6835167" y="5378693"/>
              <a:ext cx="544182" cy="587841"/>
            </a:xfrm>
            <a:prstGeom prst="rect">
              <a:avLst/>
            </a:prstGeom>
          </p:spPr>
        </p:pic>
        <p:pic>
          <p:nvPicPr>
            <p:cNvPr id="53" name="Picture 52">
              <a:extLst>
                <a:ext uri="{FF2B5EF4-FFF2-40B4-BE49-F238E27FC236}">
                  <a16:creationId xmlns:a16="http://schemas.microsoft.com/office/drawing/2014/main" id="{881154CA-D5AD-4A20-9747-173DE87A022B}"/>
                </a:ext>
              </a:extLst>
            </p:cNvPr>
            <p:cNvPicPr>
              <a:picLocks noChangeAspect="1"/>
            </p:cNvPicPr>
            <p:nvPr/>
          </p:nvPicPr>
          <p:blipFill rotWithShape="1">
            <a:blip r:embed="rId5"/>
            <a:srcRect l="21588" r="54131" b="38926"/>
            <a:stretch/>
          </p:blipFill>
          <p:spPr>
            <a:xfrm>
              <a:off x="7046353" y="2886450"/>
              <a:ext cx="183356" cy="508889"/>
            </a:xfrm>
            <a:prstGeom prst="rect">
              <a:avLst/>
            </a:prstGeom>
          </p:spPr>
        </p:pic>
        <p:pic>
          <p:nvPicPr>
            <p:cNvPr id="54" name="Picture 53">
              <a:extLst>
                <a:ext uri="{FF2B5EF4-FFF2-40B4-BE49-F238E27FC236}">
                  <a16:creationId xmlns:a16="http://schemas.microsoft.com/office/drawing/2014/main" id="{9BE03F05-3EA0-4BF4-86EC-A7A7C9F44212}"/>
                </a:ext>
              </a:extLst>
            </p:cNvPr>
            <p:cNvPicPr>
              <a:picLocks noChangeAspect="1"/>
            </p:cNvPicPr>
            <p:nvPr/>
          </p:nvPicPr>
          <p:blipFill rotWithShape="1">
            <a:blip r:embed="rId4"/>
            <a:srcRect l="28672" r="57906" b="34698"/>
            <a:stretch/>
          </p:blipFill>
          <p:spPr>
            <a:xfrm>
              <a:off x="10486421" y="5407333"/>
              <a:ext cx="145341" cy="550066"/>
            </a:xfrm>
            <a:prstGeom prst="rect">
              <a:avLst/>
            </a:prstGeom>
          </p:spPr>
        </p:pic>
        <p:cxnSp>
          <p:nvCxnSpPr>
            <p:cNvPr id="55" name="Straight Connector 54">
              <a:extLst>
                <a:ext uri="{FF2B5EF4-FFF2-40B4-BE49-F238E27FC236}">
                  <a16:creationId xmlns:a16="http://schemas.microsoft.com/office/drawing/2014/main" id="{10BD72C1-E22F-4280-97FA-096ECD1F95E7}"/>
                </a:ext>
              </a:extLst>
            </p:cNvPr>
            <p:cNvCxnSpPr>
              <a:cxnSpLocks/>
            </p:cNvCxnSpPr>
            <p:nvPr/>
          </p:nvCxnSpPr>
          <p:spPr>
            <a:xfrm>
              <a:off x="7310025" y="4376258"/>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909147D-7F75-4E11-A87F-41D18AEEB328}"/>
                </a:ext>
              </a:extLst>
            </p:cNvPr>
            <p:cNvCxnSpPr>
              <a:cxnSpLocks/>
            </p:cNvCxnSpPr>
            <p:nvPr/>
          </p:nvCxnSpPr>
          <p:spPr>
            <a:xfrm>
              <a:off x="7305905" y="314341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D7643C1-B00E-4B98-9AEC-A7775CB4BEBC}"/>
                </a:ext>
              </a:extLst>
            </p:cNvPr>
            <p:cNvCxnSpPr>
              <a:cxnSpLocks/>
            </p:cNvCxnSpPr>
            <p:nvPr/>
          </p:nvCxnSpPr>
          <p:spPr>
            <a:xfrm>
              <a:off x="7298672" y="5672614"/>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3A4BD19-51E0-4577-9D97-55FD088D33B8}"/>
                </a:ext>
              </a:extLst>
            </p:cNvPr>
            <p:cNvCxnSpPr>
              <a:cxnSpLocks/>
            </p:cNvCxnSpPr>
            <p:nvPr/>
          </p:nvCxnSpPr>
          <p:spPr>
            <a:xfrm>
              <a:off x="8423936" y="4373733"/>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122CAE-E9BE-46DE-AFAF-AFF5A8E0DED4}"/>
                </a:ext>
              </a:extLst>
            </p:cNvPr>
            <p:cNvCxnSpPr>
              <a:cxnSpLocks/>
            </p:cNvCxnSpPr>
            <p:nvPr/>
          </p:nvCxnSpPr>
          <p:spPr>
            <a:xfrm>
              <a:off x="8419816" y="3140894"/>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1F8BAA6-E499-4CDC-B6C5-3F7BF9F08368}"/>
                </a:ext>
              </a:extLst>
            </p:cNvPr>
            <p:cNvCxnSpPr>
              <a:cxnSpLocks/>
            </p:cNvCxnSpPr>
            <p:nvPr/>
          </p:nvCxnSpPr>
          <p:spPr>
            <a:xfrm>
              <a:off x="8412583" y="567008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3E7A8C3-D0C7-4734-BD7C-7D1463506FAA}"/>
                </a:ext>
              </a:extLst>
            </p:cNvPr>
            <p:cNvCxnSpPr>
              <a:cxnSpLocks/>
            </p:cNvCxnSpPr>
            <p:nvPr/>
          </p:nvCxnSpPr>
          <p:spPr>
            <a:xfrm>
              <a:off x="9707525" y="4373733"/>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3CCABE5-6CA4-4503-A0C7-60321B442804}"/>
                </a:ext>
              </a:extLst>
            </p:cNvPr>
            <p:cNvCxnSpPr>
              <a:cxnSpLocks/>
            </p:cNvCxnSpPr>
            <p:nvPr/>
          </p:nvCxnSpPr>
          <p:spPr>
            <a:xfrm>
              <a:off x="9703405" y="3140894"/>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A852845-86E8-4D13-9BDA-7844D74A513F}"/>
                </a:ext>
              </a:extLst>
            </p:cNvPr>
            <p:cNvCxnSpPr>
              <a:cxnSpLocks/>
            </p:cNvCxnSpPr>
            <p:nvPr/>
          </p:nvCxnSpPr>
          <p:spPr>
            <a:xfrm>
              <a:off x="9696172" y="5670089"/>
              <a:ext cx="55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A0D1CF2-D541-45D6-BAA1-E3EE36A792CD}"/>
                </a:ext>
              </a:extLst>
            </p:cNvPr>
            <p:cNvCxnSpPr>
              <a:cxnSpLocks/>
            </p:cNvCxnSpPr>
            <p:nvPr/>
          </p:nvCxnSpPr>
          <p:spPr>
            <a:xfrm flipV="1">
              <a:off x="7113481" y="4905646"/>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11574D9-D233-4A34-AF53-88343F2B48A2}"/>
                </a:ext>
              </a:extLst>
            </p:cNvPr>
            <p:cNvCxnSpPr>
              <a:cxnSpLocks/>
            </p:cNvCxnSpPr>
            <p:nvPr/>
          </p:nvCxnSpPr>
          <p:spPr>
            <a:xfrm flipV="1">
              <a:off x="7107258" y="3548601"/>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7DD04DB-EF9B-4F07-A8C6-A8C42EF54F18}"/>
                </a:ext>
              </a:extLst>
            </p:cNvPr>
            <p:cNvCxnSpPr>
              <a:cxnSpLocks/>
            </p:cNvCxnSpPr>
            <p:nvPr/>
          </p:nvCxnSpPr>
          <p:spPr>
            <a:xfrm flipV="1">
              <a:off x="8174625" y="4905646"/>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EF1C65-64C4-4F66-A715-7DA4870EE71E}"/>
                </a:ext>
              </a:extLst>
            </p:cNvPr>
            <p:cNvCxnSpPr>
              <a:cxnSpLocks/>
            </p:cNvCxnSpPr>
            <p:nvPr/>
          </p:nvCxnSpPr>
          <p:spPr>
            <a:xfrm flipV="1">
              <a:off x="8168402" y="3548601"/>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1023C99-10DA-472A-94C9-C71642716102}"/>
                </a:ext>
              </a:extLst>
            </p:cNvPr>
            <p:cNvCxnSpPr>
              <a:cxnSpLocks/>
            </p:cNvCxnSpPr>
            <p:nvPr/>
          </p:nvCxnSpPr>
          <p:spPr>
            <a:xfrm flipV="1">
              <a:off x="9306515" y="4887314"/>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19A4791-8475-4159-A6BF-22AB937E9B5C}"/>
                </a:ext>
              </a:extLst>
            </p:cNvPr>
            <p:cNvCxnSpPr>
              <a:cxnSpLocks/>
            </p:cNvCxnSpPr>
            <p:nvPr/>
          </p:nvCxnSpPr>
          <p:spPr>
            <a:xfrm flipV="1">
              <a:off x="9300292" y="3530269"/>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B69C445-CA5D-4DB2-85DA-B3EC434D662D}"/>
                </a:ext>
              </a:extLst>
            </p:cNvPr>
            <p:cNvCxnSpPr>
              <a:cxnSpLocks/>
            </p:cNvCxnSpPr>
            <p:nvPr/>
          </p:nvCxnSpPr>
          <p:spPr>
            <a:xfrm flipV="1">
              <a:off x="10585266" y="4931970"/>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8FD9737-C800-4C0A-9E88-12D902C295DB}"/>
                </a:ext>
              </a:extLst>
            </p:cNvPr>
            <p:cNvCxnSpPr>
              <a:cxnSpLocks/>
            </p:cNvCxnSpPr>
            <p:nvPr/>
          </p:nvCxnSpPr>
          <p:spPr>
            <a:xfrm flipV="1">
              <a:off x="10579043" y="3574925"/>
              <a:ext cx="0" cy="39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80EBB036-82FA-4CC4-BBFB-9369BE1711EE}"/>
              </a:ext>
            </a:extLst>
          </p:cNvPr>
          <p:cNvSpPr>
            <a:spLocks noGrp="1"/>
          </p:cNvSpPr>
          <p:nvPr>
            <p:ph type="sldNum" sz="quarter" idx="12"/>
          </p:nvPr>
        </p:nvSpPr>
        <p:spPr/>
        <p:txBody>
          <a:bodyPr/>
          <a:lstStyle/>
          <a:p>
            <a:fld id="{DDDDC0DD-A20C-43E8-BBF5-AC705073E80B}" type="slidenum">
              <a:rPr lang="en-US" smtClean="0"/>
              <a:t>7</a:t>
            </a:fld>
            <a:endParaRPr lang="en-US"/>
          </a:p>
        </p:txBody>
      </p:sp>
    </p:spTree>
    <p:extLst>
      <p:ext uri="{BB962C8B-B14F-4D97-AF65-F5344CB8AC3E}">
        <p14:creationId xmlns:p14="http://schemas.microsoft.com/office/powerpoint/2010/main" val="143555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CustomShape 135"/>
          <p:cNvSpPr/>
          <p:nvPr/>
        </p:nvSpPr>
        <p:spPr>
          <a:xfrm>
            <a:off x="2026626" y="1529672"/>
            <a:ext cx="8043473" cy="3732545"/>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989" name="Group 1"/>
          <p:cNvGrpSpPr/>
          <p:nvPr/>
        </p:nvGrpSpPr>
        <p:grpSpPr>
          <a:xfrm>
            <a:off x="2441552" y="3187801"/>
            <a:ext cx="3318435" cy="1660034"/>
            <a:chOff x="1011960" y="3513960"/>
            <a:chExt cx="3657960" cy="1829880"/>
          </a:xfrm>
        </p:grpSpPr>
        <p:sp>
          <p:nvSpPr>
            <p:cNvPr id="990" name="CustomShape 2"/>
            <p:cNvSpPr/>
            <p:nvPr/>
          </p:nvSpPr>
          <p:spPr>
            <a:xfrm>
              <a:off x="101196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1" name="CustomShape 3"/>
            <p:cNvSpPr/>
            <p:nvPr/>
          </p:nvSpPr>
          <p:spPr>
            <a:xfrm>
              <a:off x="14688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2" name="CustomShape 4"/>
            <p:cNvSpPr/>
            <p:nvPr/>
          </p:nvSpPr>
          <p:spPr>
            <a:xfrm>
              <a:off x="1469160" y="44280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3" name="CustomShape 5"/>
            <p:cNvSpPr/>
            <p:nvPr/>
          </p:nvSpPr>
          <p:spPr>
            <a:xfrm>
              <a:off x="1926000" y="44283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4" name="CustomShape 6"/>
            <p:cNvSpPr/>
            <p:nvPr/>
          </p:nvSpPr>
          <p:spPr>
            <a:xfrm>
              <a:off x="19260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5" name="CustomShape 7"/>
            <p:cNvSpPr/>
            <p:nvPr/>
          </p:nvSpPr>
          <p:spPr>
            <a:xfrm>
              <a:off x="2383200" y="397080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996" name="CustomShape 8"/>
            <p:cNvSpPr/>
            <p:nvPr/>
          </p:nvSpPr>
          <p:spPr>
            <a:xfrm>
              <a:off x="2382840" y="44280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7" name="CustomShape 9"/>
            <p:cNvSpPr/>
            <p:nvPr/>
          </p:nvSpPr>
          <p:spPr>
            <a:xfrm>
              <a:off x="23832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8" name="CustomShape 10"/>
            <p:cNvSpPr/>
            <p:nvPr/>
          </p:nvSpPr>
          <p:spPr>
            <a:xfrm>
              <a:off x="2839680" y="442836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999" name="CustomShape 11"/>
            <p:cNvSpPr/>
            <p:nvPr/>
          </p:nvSpPr>
          <p:spPr>
            <a:xfrm>
              <a:off x="2839320" y="397116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0" name="CustomShape 12"/>
            <p:cNvSpPr/>
            <p:nvPr/>
          </p:nvSpPr>
          <p:spPr>
            <a:xfrm>
              <a:off x="3296520" y="3970800"/>
              <a:ext cx="45936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1" name="CustomShape 13"/>
            <p:cNvSpPr/>
            <p:nvPr/>
          </p:nvSpPr>
          <p:spPr>
            <a:xfrm>
              <a:off x="28404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2" name="CustomShape 14"/>
            <p:cNvSpPr/>
            <p:nvPr/>
          </p:nvSpPr>
          <p:spPr>
            <a:xfrm>
              <a:off x="329796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03" name="CustomShape 15"/>
            <p:cNvSpPr/>
            <p:nvPr/>
          </p:nvSpPr>
          <p:spPr>
            <a:xfrm>
              <a:off x="3297600" y="44283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4" name="CustomShape 16"/>
            <p:cNvSpPr/>
            <p:nvPr/>
          </p:nvSpPr>
          <p:spPr>
            <a:xfrm>
              <a:off x="3754800" y="4885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5" name="CustomShape 17"/>
            <p:cNvSpPr/>
            <p:nvPr/>
          </p:nvSpPr>
          <p:spPr>
            <a:xfrm>
              <a:off x="3754800" y="44283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6" name="CustomShape 18"/>
            <p:cNvSpPr/>
            <p:nvPr/>
          </p:nvSpPr>
          <p:spPr>
            <a:xfrm>
              <a:off x="3754440" y="39708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07" name="CustomShape 19"/>
            <p:cNvSpPr/>
            <p:nvPr/>
          </p:nvSpPr>
          <p:spPr>
            <a:xfrm>
              <a:off x="4212720" y="48866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08" name="CustomShape 20"/>
            <p:cNvSpPr/>
            <p:nvPr/>
          </p:nvSpPr>
          <p:spPr>
            <a:xfrm>
              <a:off x="4212360" y="4429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09" name="CustomShape 21"/>
            <p:cNvSpPr/>
            <p:nvPr/>
          </p:nvSpPr>
          <p:spPr>
            <a:xfrm>
              <a:off x="4212720" y="39711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10" name="CustomShape 22"/>
            <p:cNvSpPr/>
            <p:nvPr/>
          </p:nvSpPr>
          <p:spPr>
            <a:xfrm>
              <a:off x="4212000" y="35139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grpSp>
      <p:grpSp>
        <p:nvGrpSpPr>
          <p:cNvPr id="1011" name="Group 23"/>
          <p:cNvGrpSpPr/>
          <p:nvPr/>
        </p:nvGrpSpPr>
        <p:grpSpPr>
          <a:xfrm>
            <a:off x="2855663" y="1990865"/>
            <a:ext cx="2871339" cy="2855990"/>
            <a:chOff x="1468441" y="2194560"/>
            <a:chExt cx="3165119" cy="3148200"/>
          </a:xfrm>
        </p:grpSpPr>
        <p:sp>
          <p:nvSpPr>
            <p:cNvPr id="1012" name="Ellipse 24"/>
            <p:cNvSpPr/>
            <p:nvPr/>
          </p:nvSpPr>
          <p:spPr>
            <a:xfrm>
              <a:off x="1468441" y="2194560"/>
              <a:ext cx="2012039" cy="1097281"/>
            </a:xfrm>
            <a:prstGeom prst="ellipse">
              <a:avLst/>
            </a:prstGeom>
            <a:solidFill>
              <a:srgbClr val="FF950E">
                <a:alpha val="30000"/>
              </a:srgbClr>
            </a:solidFill>
            <a:ln>
              <a:solidFill>
                <a:srgbClr val="000000"/>
              </a:solidFill>
            </a:ln>
          </p:spPr>
          <p:txBody>
            <a:bodyPr lIns="81646" tIns="40823" rIns="81646" bIns="40823" anchor="ctr" anchorCtr="1">
              <a:noAutofit/>
            </a:bodyPr>
            <a:lstStyle/>
            <a:p>
              <a:pPr algn="ctr"/>
              <a:r>
                <a:rPr lang="en-US" sz="1814" spc="-1" dirty="0">
                  <a:solidFill>
                    <a:srgbClr val="000080"/>
                  </a:solidFill>
                  <a:latin typeface="Arial"/>
                </a:rPr>
                <a:t>distance</a:t>
              </a:r>
              <a:endParaRPr lang="en-US" sz="1814" spc="-1" dirty="0">
                <a:latin typeface="Arial"/>
              </a:endParaRPr>
            </a:p>
            <a:p>
              <a:pPr algn="ctr"/>
              <a:r>
                <a:rPr lang="en-US" sz="1814" spc="-1" dirty="0">
                  <a:solidFill>
                    <a:srgbClr val="000080"/>
                  </a:solidFill>
                  <a:latin typeface="Arial"/>
                </a:rPr>
                <a:t>from seed</a:t>
              </a:r>
              <a:endParaRPr lang="en-US" sz="1814" spc="-1" dirty="0">
                <a:latin typeface="Arial"/>
              </a:endParaRPr>
            </a:p>
          </p:txBody>
        </p:sp>
        <p:sp>
          <p:nvSpPr>
            <p:cNvPr id="1013" name="Line 25"/>
            <p:cNvSpPr/>
            <p:nvPr/>
          </p:nvSpPr>
          <p:spPr>
            <a:xfrm>
              <a:off x="3389040" y="3017520"/>
              <a:ext cx="1005840" cy="640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014" name="Ellipse 26"/>
            <p:cNvSpPr/>
            <p:nvPr/>
          </p:nvSpPr>
          <p:spPr>
            <a:xfrm>
              <a:off x="4267440" y="3513960"/>
              <a:ext cx="366120" cy="1828800"/>
            </a:xfrm>
            <a:prstGeom prst="ellipse">
              <a:avLst/>
            </a:prstGeom>
            <a:solidFill>
              <a:srgbClr val="FF950E">
                <a:alpha val="30000"/>
              </a:srgbClr>
            </a:solidFill>
            <a:ln>
              <a:solidFill>
                <a:srgbClr val="000000"/>
              </a:solidFill>
            </a:ln>
          </p:spPr>
          <p:txBody>
            <a:bodyPr/>
            <a:lstStyle/>
            <a:p>
              <a:endParaRPr lang="en-US"/>
            </a:p>
          </p:txBody>
        </p:sp>
      </p:grpSp>
      <p:grpSp>
        <p:nvGrpSpPr>
          <p:cNvPr id="1015" name="Group 27"/>
          <p:cNvGrpSpPr/>
          <p:nvPr/>
        </p:nvGrpSpPr>
        <p:grpSpPr>
          <a:xfrm>
            <a:off x="6806367" y="1527441"/>
            <a:ext cx="3264222" cy="3733852"/>
            <a:chOff x="5823360" y="1683720"/>
            <a:chExt cx="3598200" cy="4115880"/>
          </a:xfrm>
        </p:grpSpPr>
        <p:sp>
          <p:nvSpPr>
            <p:cNvPr id="1016" name="TextShape 28"/>
            <p:cNvSpPr txBox="1"/>
            <p:nvPr/>
          </p:nvSpPr>
          <p:spPr>
            <a:xfrm>
              <a:off x="8049600" y="5234760"/>
              <a:ext cx="914400" cy="456120"/>
            </a:xfrm>
            <a:prstGeom prst="rect">
              <a:avLst/>
            </a:prstGeom>
            <a:noFill/>
            <a:ln>
              <a:noFill/>
            </a:ln>
          </p:spPr>
          <p:txBody>
            <a:bodyPr lIns="0" tIns="0" rIns="0" bIns="0">
              <a:noAutofit/>
            </a:bodyPr>
            <a:lstStyle/>
            <a:p>
              <a:pPr algn="ctr">
                <a:spcAft>
                  <a:spcPts val="1286"/>
                </a:spcAft>
              </a:pPr>
              <a:r>
                <a:rPr lang="en-US" sz="2903" spc="-1">
                  <a:solidFill>
                    <a:srgbClr val="000080"/>
                  </a:solidFill>
                  <a:latin typeface="Arial"/>
                </a:rPr>
                <a:t>...</a:t>
              </a:r>
            </a:p>
          </p:txBody>
        </p:sp>
        <p:sp>
          <p:nvSpPr>
            <p:cNvPr id="1017" name="CustomShape 29"/>
            <p:cNvSpPr/>
            <p:nvPr/>
          </p:nvSpPr>
          <p:spPr>
            <a:xfrm>
              <a:off x="8964360" y="488484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18" name="CustomShape 30"/>
            <p:cNvSpPr/>
            <p:nvPr/>
          </p:nvSpPr>
          <p:spPr>
            <a:xfrm>
              <a:off x="8964360" y="442764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19" name="CustomShape 31"/>
            <p:cNvSpPr/>
            <p:nvPr/>
          </p:nvSpPr>
          <p:spPr>
            <a:xfrm>
              <a:off x="8964000" y="39708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0" name="CustomShape 32"/>
            <p:cNvSpPr/>
            <p:nvPr/>
          </p:nvSpPr>
          <p:spPr>
            <a:xfrm>
              <a:off x="8964000" y="35136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1" name="CustomShape 33"/>
            <p:cNvSpPr/>
            <p:nvPr/>
          </p:nvSpPr>
          <p:spPr>
            <a:xfrm>
              <a:off x="8964000" y="3056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2" name="CustomShape 34"/>
            <p:cNvSpPr/>
            <p:nvPr/>
          </p:nvSpPr>
          <p:spPr>
            <a:xfrm>
              <a:off x="8964000" y="2599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3" name="CustomShape 35"/>
            <p:cNvSpPr/>
            <p:nvPr/>
          </p:nvSpPr>
          <p:spPr>
            <a:xfrm>
              <a:off x="8963640" y="21423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4" name="CustomShape 36"/>
            <p:cNvSpPr/>
            <p:nvPr/>
          </p:nvSpPr>
          <p:spPr>
            <a:xfrm>
              <a:off x="8963640" y="16851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25" name="CustomShape 37"/>
            <p:cNvSpPr/>
            <p:nvPr/>
          </p:nvSpPr>
          <p:spPr>
            <a:xfrm>
              <a:off x="7196400" y="5342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026" name="CustomShape 38"/>
            <p:cNvSpPr/>
            <p:nvPr/>
          </p:nvSpPr>
          <p:spPr>
            <a:xfrm>
              <a:off x="8964000" y="5342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027" name="CustomShape 39"/>
            <p:cNvSpPr/>
            <p:nvPr/>
          </p:nvSpPr>
          <p:spPr>
            <a:xfrm>
              <a:off x="7653600" y="53424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grpSp>
          <p:nvGrpSpPr>
            <p:cNvPr id="1028" name="Group 40"/>
            <p:cNvGrpSpPr/>
            <p:nvPr/>
          </p:nvGrpSpPr>
          <p:grpSpPr>
            <a:xfrm>
              <a:off x="5823360" y="1683720"/>
              <a:ext cx="2287800" cy="3658680"/>
              <a:chOff x="5823360" y="1683720"/>
              <a:chExt cx="2287800" cy="3658680"/>
            </a:xfrm>
          </p:grpSpPr>
          <p:sp>
            <p:nvSpPr>
              <p:cNvPr id="1029" name="CustomShape 41"/>
              <p:cNvSpPr/>
              <p:nvPr/>
            </p:nvSpPr>
            <p:spPr>
              <a:xfrm>
                <a:off x="5824440" y="396936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0" name="CustomShape 42"/>
              <p:cNvSpPr/>
              <p:nvPr/>
            </p:nvSpPr>
            <p:spPr>
              <a:xfrm>
                <a:off x="5824080" y="44265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1" name="CustomShape 43"/>
              <p:cNvSpPr/>
              <p:nvPr/>
            </p:nvSpPr>
            <p:spPr>
              <a:xfrm>
                <a:off x="5824440" y="488412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2" name="CustomShape 44"/>
              <p:cNvSpPr/>
              <p:nvPr/>
            </p:nvSpPr>
            <p:spPr>
              <a:xfrm>
                <a:off x="6280920" y="442692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3" name="CustomShape 45"/>
              <p:cNvSpPr/>
              <p:nvPr/>
            </p:nvSpPr>
            <p:spPr>
              <a:xfrm>
                <a:off x="6280560" y="396972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4" name="CustomShape 46"/>
              <p:cNvSpPr/>
              <p:nvPr/>
            </p:nvSpPr>
            <p:spPr>
              <a:xfrm>
                <a:off x="6737760" y="396936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5" name="CustomShape 47"/>
              <p:cNvSpPr/>
              <p:nvPr/>
            </p:nvSpPr>
            <p:spPr>
              <a:xfrm>
                <a:off x="6281640" y="488412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6" name="CustomShape 48"/>
              <p:cNvSpPr/>
              <p:nvPr/>
            </p:nvSpPr>
            <p:spPr>
              <a:xfrm>
                <a:off x="6739200" y="48841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37" name="CustomShape 49"/>
              <p:cNvSpPr/>
              <p:nvPr/>
            </p:nvSpPr>
            <p:spPr>
              <a:xfrm>
                <a:off x="6738840" y="44269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8" name="CustomShape 50"/>
              <p:cNvSpPr/>
              <p:nvPr/>
            </p:nvSpPr>
            <p:spPr>
              <a:xfrm>
                <a:off x="7196040" y="48841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39" name="CustomShape 51"/>
              <p:cNvSpPr/>
              <p:nvPr/>
            </p:nvSpPr>
            <p:spPr>
              <a:xfrm>
                <a:off x="7196040" y="44269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40" name="CustomShape 52"/>
              <p:cNvSpPr/>
              <p:nvPr/>
            </p:nvSpPr>
            <p:spPr>
              <a:xfrm>
                <a:off x="7195680" y="39693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41" name="CustomShape 53"/>
              <p:cNvSpPr/>
              <p:nvPr/>
            </p:nvSpPr>
            <p:spPr>
              <a:xfrm>
                <a:off x="7653960" y="4885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2" name="CustomShape 54"/>
              <p:cNvSpPr/>
              <p:nvPr/>
            </p:nvSpPr>
            <p:spPr>
              <a:xfrm>
                <a:off x="7653600" y="44280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3" name="CustomShape 55"/>
              <p:cNvSpPr/>
              <p:nvPr/>
            </p:nvSpPr>
            <p:spPr>
              <a:xfrm>
                <a:off x="7653960" y="39697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4" name="CustomShape 56"/>
              <p:cNvSpPr/>
              <p:nvPr/>
            </p:nvSpPr>
            <p:spPr>
              <a:xfrm>
                <a:off x="5824440" y="351180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5" name="CustomShape 57"/>
              <p:cNvSpPr/>
              <p:nvPr/>
            </p:nvSpPr>
            <p:spPr>
              <a:xfrm>
                <a:off x="6280560" y="351216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6" name="CustomShape 58"/>
              <p:cNvSpPr/>
              <p:nvPr/>
            </p:nvSpPr>
            <p:spPr>
              <a:xfrm>
                <a:off x="6737760" y="351180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7" name="CustomShape 59"/>
              <p:cNvSpPr/>
              <p:nvPr/>
            </p:nvSpPr>
            <p:spPr>
              <a:xfrm>
                <a:off x="7195680" y="35118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48" name="CustomShape 60"/>
              <p:cNvSpPr/>
              <p:nvPr/>
            </p:nvSpPr>
            <p:spPr>
              <a:xfrm>
                <a:off x="7653960" y="35121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49" name="CustomShape 61"/>
              <p:cNvSpPr/>
              <p:nvPr/>
            </p:nvSpPr>
            <p:spPr>
              <a:xfrm>
                <a:off x="5824440" y="305496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0" name="CustomShape 62"/>
              <p:cNvSpPr/>
              <p:nvPr/>
            </p:nvSpPr>
            <p:spPr>
              <a:xfrm>
                <a:off x="6280560" y="305532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1" name="CustomShape 63"/>
              <p:cNvSpPr/>
              <p:nvPr/>
            </p:nvSpPr>
            <p:spPr>
              <a:xfrm>
                <a:off x="6737760" y="305496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2" name="CustomShape 64"/>
              <p:cNvSpPr/>
              <p:nvPr/>
            </p:nvSpPr>
            <p:spPr>
              <a:xfrm>
                <a:off x="7195680" y="30549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3" name="CustomShape 65"/>
              <p:cNvSpPr/>
              <p:nvPr/>
            </p:nvSpPr>
            <p:spPr>
              <a:xfrm>
                <a:off x="7653960" y="30553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54" name="CustomShape 66"/>
              <p:cNvSpPr/>
              <p:nvPr/>
            </p:nvSpPr>
            <p:spPr>
              <a:xfrm>
                <a:off x="5824440" y="259812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5" name="CustomShape 67"/>
              <p:cNvSpPr/>
              <p:nvPr/>
            </p:nvSpPr>
            <p:spPr>
              <a:xfrm>
                <a:off x="6280560" y="259848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6" name="CustomShape 68"/>
              <p:cNvSpPr/>
              <p:nvPr/>
            </p:nvSpPr>
            <p:spPr>
              <a:xfrm>
                <a:off x="6737760" y="259812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7" name="CustomShape 69"/>
              <p:cNvSpPr/>
              <p:nvPr/>
            </p:nvSpPr>
            <p:spPr>
              <a:xfrm>
                <a:off x="7195680" y="25981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8" name="CustomShape 70"/>
              <p:cNvSpPr/>
              <p:nvPr/>
            </p:nvSpPr>
            <p:spPr>
              <a:xfrm>
                <a:off x="7653960" y="259848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59" name="CustomShape 71"/>
              <p:cNvSpPr/>
              <p:nvPr/>
            </p:nvSpPr>
            <p:spPr>
              <a:xfrm>
                <a:off x="5823360" y="214128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0" name="CustomShape 72"/>
              <p:cNvSpPr/>
              <p:nvPr/>
            </p:nvSpPr>
            <p:spPr>
              <a:xfrm>
                <a:off x="6280560" y="214092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1" name="CustomShape 73"/>
              <p:cNvSpPr/>
              <p:nvPr/>
            </p:nvSpPr>
            <p:spPr>
              <a:xfrm>
                <a:off x="6737760" y="214056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2" name="CustomShape 74"/>
              <p:cNvSpPr/>
              <p:nvPr/>
            </p:nvSpPr>
            <p:spPr>
              <a:xfrm>
                <a:off x="7195680" y="21405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3" name="CustomShape 75"/>
              <p:cNvSpPr/>
              <p:nvPr/>
            </p:nvSpPr>
            <p:spPr>
              <a:xfrm>
                <a:off x="7653960" y="21409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064" name="CustomShape 76"/>
              <p:cNvSpPr/>
              <p:nvPr/>
            </p:nvSpPr>
            <p:spPr>
              <a:xfrm>
                <a:off x="5824440" y="168372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5" name="CustomShape 77"/>
              <p:cNvSpPr/>
              <p:nvPr/>
            </p:nvSpPr>
            <p:spPr>
              <a:xfrm>
                <a:off x="6280560" y="168408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6" name="CustomShape 78"/>
              <p:cNvSpPr/>
              <p:nvPr/>
            </p:nvSpPr>
            <p:spPr>
              <a:xfrm>
                <a:off x="6737760" y="1683720"/>
                <a:ext cx="45936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7" name="CustomShape 79"/>
              <p:cNvSpPr/>
              <p:nvPr/>
            </p:nvSpPr>
            <p:spPr>
              <a:xfrm>
                <a:off x="7195680" y="168372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068" name="CustomShape 80"/>
              <p:cNvSpPr/>
              <p:nvPr/>
            </p:nvSpPr>
            <p:spPr>
              <a:xfrm>
                <a:off x="7653960" y="168408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grpSp>
      </p:grpSp>
      <p:grpSp>
        <p:nvGrpSpPr>
          <p:cNvPr id="1069" name="Group 81"/>
          <p:cNvGrpSpPr/>
          <p:nvPr/>
        </p:nvGrpSpPr>
        <p:grpSpPr>
          <a:xfrm>
            <a:off x="2016991" y="5316812"/>
            <a:ext cx="8151247" cy="214240"/>
            <a:chOff x="543960" y="5860800"/>
            <a:chExt cx="8985240" cy="236160"/>
          </a:xfrm>
        </p:grpSpPr>
        <p:sp>
          <p:nvSpPr>
            <p:cNvPr id="1070" name="TextShape 82"/>
            <p:cNvSpPr txBox="1"/>
            <p:nvPr/>
          </p:nvSpPr>
          <p:spPr>
            <a:xfrm>
              <a:off x="8869680" y="5860800"/>
              <a:ext cx="65952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255</a:t>
              </a:r>
            </a:p>
          </p:txBody>
        </p:sp>
        <p:sp>
          <p:nvSpPr>
            <p:cNvPr id="1071" name="TextShape 83"/>
            <p:cNvSpPr txBox="1"/>
            <p:nvPr/>
          </p:nvSpPr>
          <p:spPr>
            <a:xfrm>
              <a:off x="146844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2</a:t>
              </a:r>
            </a:p>
          </p:txBody>
        </p:sp>
        <p:sp>
          <p:nvSpPr>
            <p:cNvPr id="1072" name="TextShape 84"/>
            <p:cNvSpPr txBox="1"/>
            <p:nvPr/>
          </p:nvSpPr>
          <p:spPr>
            <a:xfrm>
              <a:off x="101160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1</a:t>
              </a:r>
            </a:p>
          </p:txBody>
        </p:sp>
        <p:sp>
          <p:nvSpPr>
            <p:cNvPr id="1073" name="TextShape 85"/>
            <p:cNvSpPr txBox="1"/>
            <p:nvPr/>
          </p:nvSpPr>
          <p:spPr>
            <a:xfrm>
              <a:off x="238320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4</a:t>
              </a:r>
            </a:p>
          </p:txBody>
        </p:sp>
        <p:sp>
          <p:nvSpPr>
            <p:cNvPr id="1074" name="TextShape 86"/>
            <p:cNvSpPr txBox="1"/>
            <p:nvPr/>
          </p:nvSpPr>
          <p:spPr>
            <a:xfrm>
              <a:off x="192636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3</a:t>
              </a:r>
            </a:p>
          </p:txBody>
        </p:sp>
        <p:sp>
          <p:nvSpPr>
            <p:cNvPr id="1075" name="TextShape 87"/>
            <p:cNvSpPr txBox="1"/>
            <p:nvPr/>
          </p:nvSpPr>
          <p:spPr>
            <a:xfrm>
              <a:off x="329688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6</a:t>
              </a:r>
            </a:p>
          </p:txBody>
        </p:sp>
        <p:sp>
          <p:nvSpPr>
            <p:cNvPr id="1076" name="TextShape 88"/>
            <p:cNvSpPr txBox="1"/>
            <p:nvPr/>
          </p:nvSpPr>
          <p:spPr>
            <a:xfrm>
              <a:off x="284004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5</a:t>
              </a:r>
            </a:p>
          </p:txBody>
        </p:sp>
        <p:sp>
          <p:nvSpPr>
            <p:cNvPr id="1077" name="TextShape 89"/>
            <p:cNvSpPr txBox="1"/>
            <p:nvPr/>
          </p:nvSpPr>
          <p:spPr>
            <a:xfrm>
              <a:off x="421164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8</a:t>
              </a:r>
            </a:p>
          </p:txBody>
        </p:sp>
        <p:sp>
          <p:nvSpPr>
            <p:cNvPr id="1078" name="TextShape 90"/>
            <p:cNvSpPr txBox="1"/>
            <p:nvPr/>
          </p:nvSpPr>
          <p:spPr>
            <a:xfrm>
              <a:off x="375480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7</a:t>
              </a:r>
            </a:p>
          </p:txBody>
        </p:sp>
        <p:sp>
          <p:nvSpPr>
            <p:cNvPr id="1079" name="TextShape 91"/>
            <p:cNvSpPr txBox="1"/>
            <p:nvPr/>
          </p:nvSpPr>
          <p:spPr>
            <a:xfrm>
              <a:off x="5321160" y="5889600"/>
              <a:ext cx="42300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128</a:t>
              </a:r>
            </a:p>
          </p:txBody>
        </p:sp>
        <p:sp>
          <p:nvSpPr>
            <p:cNvPr id="1080" name="TextShape 92"/>
            <p:cNvSpPr txBox="1"/>
            <p:nvPr/>
          </p:nvSpPr>
          <p:spPr>
            <a:xfrm>
              <a:off x="543960" y="5896800"/>
              <a:ext cx="456840" cy="200160"/>
            </a:xfrm>
            <a:prstGeom prst="rect">
              <a:avLst/>
            </a:prstGeom>
            <a:noFill/>
            <a:ln>
              <a:noFill/>
            </a:ln>
          </p:spPr>
          <p:txBody>
            <a:bodyPr lIns="0" tIns="0" rIns="0" bIns="0">
              <a:noAutofit/>
            </a:bodyPr>
            <a:lstStyle/>
            <a:p>
              <a:pPr algn="ctr">
                <a:spcAft>
                  <a:spcPts val="1286"/>
                </a:spcAft>
              </a:pPr>
              <a:r>
                <a:rPr lang="en-US" sz="1270" spc="-1">
                  <a:solidFill>
                    <a:srgbClr val="000080"/>
                  </a:solidFill>
                  <a:latin typeface="Arial"/>
                </a:rPr>
                <a:t>0</a:t>
              </a:r>
            </a:p>
          </p:txBody>
        </p:sp>
      </p:grpSp>
      <p:grpSp>
        <p:nvGrpSpPr>
          <p:cNvPr id="1081" name="Group 93"/>
          <p:cNvGrpSpPr/>
          <p:nvPr/>
        </p:nvGrpSpPr>
        <p:grpSpPr>
          <a:xfrm>
            <a:off x="2026462" y="4804726"/>
            <a:ext cx="6025502" cy="456566"/>
            <a:chOff x="554400" y="5296320"/>
            <a:chExt cx="6642000" cy="503280"/>
          </a:xfrm>
        </p:grpSpPr>
        <p:grpSp>
          <p:nvGrpSpPr>
            <p:cNvPr id="1082" name="Group 94"/>
            <p:cNvGrpSpPr/>
            <p:nvPr/>
          </p:nvGrpSpPr>
          <p:grpSpPr>
            <a:xfrm>
              <a:off x="554400" y="5342400"/>
              <a:ext cx="457200" cy="457200"/>
              <a:chOff x="554400" y="5342400"/>
              <a:chExt cx="457200" cy="457200"/>
            </a:xfrm>
          </p:grpSpPr>
          <p:sp>
            <p:nvSpPr>
              <p:cNvPr id="1083" name="Rectangle 95"/>
              <p:cNvSpPr/>
              <p:nvPr/>
            </p:nvSpPr>
            <p:spPr>
              <a:xfrm>
                <a:off x="554400" y="534240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grpSp>
        <p:grpSp>
          <p:nvGrpSpPr>
            <p:cNvPr id="1084" name="Group 96"/>
            <p:cNvGrpSpPr/>
            <p:nvPr/>
          </p:nvGrpSpPr>
          <p:grpSpPr>
            <a:xfrm>
              <a:off x="2840400" y="5342400"/>
              <a:ext cx="457200" cy="457200"/>
              <a:chOff x="2840400" y="5342400"/>
              <a:chExt cx="457200" cy="457200"/>
            </a:xfrm>
          </p:grpSpPr>
          <p:sp>
            <p:nvSpPr>
              <p:cNvPr id="1085" name="Rectangle 97"/>
              <p:cNvSpPr/>
              <p:nvPr/>
            </p:nvSpPr>
            <p:spPr>
              <a:xfrm>
                <a:off x="28404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086" name="Group 98"/>
            <p:cNvGrpSpPr/>
            <p:nvPr/>
          </p:nvGrpSpPr>
          <p:grpSpPr>
            <a:xfrm>
              <a:off x="6739200" y="5342400"/>
              <a:ext cx="457200" cy="457200"/>
              <a:chOff x="6739200" y="5342400"/>
              <a:chExt cx="457200" cy="457200"/>
            </a:xfrm>
          </p:grpSpPr>
          <p:sp>
            <p:nvSpPr>
              <p:cNvPr id="1087" name="Rectangle 99"/>
              <p:cNvSpPr/>
              <p:nvPr/>
            </p:nvSpPr>
            <p:spPr>
              <a:xfrm>
                <a:off x="6739200" y="5342400"/>
                <a:ext cx="457200" cy="457200"/>
              </a:xfrm>
              <a:prstGeom prst="rect">
                <a:avLst/>
              </a:prstGeom>
              <a:solidFill>
                <a:srgbClr val="FF00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088" name="Group 100"/>
            <p:cNvGrpSpPr/>
            <p:nvPr/>
          </p:nvGrpSpPr>
          <p:grpSpPr>
            <a:xfrm>
              <a:off x="1011600" y="5342400"/>
              <a:ext cx="457200" cy="457200"/>
              <a:chOff x="1011600" y="5342400"/>
              <a:chExt cx="457200" cy="457200"/>
            </a:xfrm>
          </p:grpSpPr>
          <p:sp>
            <p:nvSpPr>
              <p:cNvPr id="1089" name="Rectangle 101"/>
              <p:cNvSpPr/>
              <p:nvPr/>
            </p:nvSpPr>
            <p:spPr>
              <a:xfrm>
                <a:off x="10116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0" name="Group 102"/>
            <p:cNvGrpSpPr/>
            <p:nvPr/>
          </p:nvGrpSpPr>
          <p:grpSpPr>
            <a:xfrm>
              <a:off x="1468800" y="5342400"/>
              <a:ext cx="457200" cy="457200"/>
              <a:chOff x="1468800" y="5342400"/>
              <a:chExt cx="457200" cy="457200"/>
            </a:xfrm>
          </p:grpSpPr>
          <p:sp>
            <p:nvSpPr>
              <p:cNvPr id="1091" name="Rectangle 103"/>
              <p:cNvSpPr/>
              <p:nvPr/>
            </p:nvSpPr>
            <p:spPr>
              <a:xfrm>
                <a:off x="14688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2" name="Group 104"/>
            <p:cNvGrpSpPr/>
            <p:nvPr/>
          </p:nvGrpSpPr>
          <p:grpSpPr>
            <a:xfrm>
              <a:off x="1926000" y="5342400"/>
              <a:ext cx="457200" cy="457200"/>
              <a:chOff x="1926000" y="5342400"/>
              <a:chExt cx="457200" cy="457200"/>
            </a:xfrm>
          </p:grpSpPr>
          <p:sp>
            <p:nvSpPr>
              <p:cNvPr id="1093" name="Rectangle 105"/>
              <p:cNvSpPr/>
              <p:nvPr/>
            </p:nvSpPr>
            <p:spPr>
              <a:xfrm>
                <a:off x="1926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4" name="Group 106"/>
            <p:cNvGrpSpPr/>
            <p:nvPr/>
          </p:nvGrpSpPr>
          <p:grpSpPr>
            <a:xfrm>
              <a:off x="2383200" y="5342400"/>
              <a:ext cx="457200" cy="457200"/>
              <a:chOff x="2383200" y="5342400"/>
              <a:chExt cx="457200" cy="457200"/>
            </a:xfrm>
          </p:grpSpPr>
          <p:sp>
            <p:nvSpPr>
              <p:cNvPr id="1095" name="Rectangle 107"/>
              <p:cNvSpPr/>
              <p:nvPr/>
            </p:nvSpPr>
            <p:spPr>
              <a:xfrm>
                <a:off x="23832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096" name="Group 108"/>
            <p:cNvGrpSpPr/>
            <p:nvPr/>
          </p:nvGrpSpPr>
          <p:grpSpPr>
            <a:xfrm>
              <a:off x="3754800" y="5342400"/>
              <a:ext cx="457200" cy="457200"/>
              <a:chOff x="3754800" y="5342400"/>
              <a:chExt cx="457200" cy="457200"/>
            </a:xfrm>
          </p:grpSpPr>
          <p:sp>
            <p:nvSpPr>
              <p:cNvPr id="1097" name="Rectangle 109"/>
              <p:cNvSpPr/>
              <p:nvPr/>
            </p:nvSpPr>
            <p:spPr>
              <a:xfrm>
                <a:off x="37548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098" name="Group 110"/>
            <p:cNvGrpSpPr/>
            <p:nvPr/>
          </p:nvGrpSpPr>
          <p:grpSpPr>
            <a:xfrm>
              <a:off x="3297600" y="5342400"/>
              <a:ext cx="457200" cy="457200"/>
              <a:chOff x="3297600" y="5342400"/>
              <a:chExt cx="457200" cy="457200"/>
            </a:xfrm>
          </p:grpSpPr>
          <p:sp>
            <p:nvSpPr>
              <p:cNvPr id="1099" name="Rectangle 111"/>
              <p:cNvSpPr/>
              <p:nvPr/>
            </p:nvSpPr>
            <p:spPr>
              <a:xfrm>
                <a:off x="32976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00" name="Group 112"/>
            <p:cNvGrpSpPr/>
            <p:nvPr/>
          </p:nvGrpSpPr>
          <p:grpSpPr>
            <a:xfrm>
              <a:off x="2840400" y="5342400"/>
              <a:ext cx="457200" cy="457200"/>
              <a:chOff x="2840400" y="5342400"/>
              <a:chExt cx="457200" cy="457200"/>
            </a:xfrm>
          </p:grpSpPr>
          <p:sp>
            <p:nvSpPr>
              <p:cNvPr id="1101" name="Rectangle 113"/>
              <p:cNvSpPr/>
              <p:nvPr/>
            </p:nvSpPr>
            <p:spPr>
              <a:xfrm>
                <a:off x="28404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02" name="Group 114"/>
            <p:cNvGrpSpPr/>
            <p:nvPr/>
          </p:nvGrpSpPr>
          <p:grpSpPr>
            <a:xfrm>
              <a:off x="1926000" y="5342400"/>
              <a:ext cx="457200" cy="457200"/>
              <a:chOff x="1926000" y="5342400"/>
              <a:chExt cx="457200" cy="457200"/>
            </a:xfrm>
          </p:grpSpPr>
          <p:sp>
            <p:nvSpPr>
              <p:cNvPr id="1103" name="Rectangle 115"/>
              <p:cNvSpPr/>
              <p:nvPr/>
            </p:nvSpPr>
            <p:spPr>
              <a:xfrm>
                <a:off x="1926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04" name="Group 116"/>
            <p:cNvGrpSpPr/>
            <p:nvPr/>
          </p:nvGrpSpPr>
          <p:grpSpPr>
            <a:xfrm>
              <a:off x="2383200" y="5342400"/>
              <a:ext cx="457200" cy="457200"/>
              <a:chOff x="2383200" y="5342400"/>
              <a:chExt cx="457200" cy="457200"/>
            </a:xfrm>
          </p:grpSpPr>
          <p:sp>
            <p:nvSpPr>
              <p:cNvPr id="1105" name="Rectangle 117"/>
              <p:cNvSpPr/>
              <p:nvPr/>
            </p:nvSpPr>
            <p:spPr>
              <a:xfrm>
                <a:off x="23832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06" name="Group 118"/>
            <p:cNvGrpSpPr/>
            <p:nvPr/>
          </p:nvGrpSpPr>
          <p:grpSpPr>
            <a:xfrm>
              <a:off x="3754800" y="5342400"/>
              <a:ext cx="457200" cy="457200"/>
              <a:chOff x="3754800" y="5342400"/>
              <a:chExt cx="457200" cy="457200"/>
            </a:xfrm>
          </p:grpSpPr>
          <p:sp>
            <p:nvSpPr>
              <p:cNvPr id="1107" name="Rectangle 119"/>
              <p:cNvSpPr/>
              <p:nvPr/>
            </p:nvSpPr>
            <p:spPr>
              <a:xfrm>
                <a:off x="37548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08" name="Group 120"/>
            <p:cNvGrpSpPr/>
            <p:nvPr/>
          </p:nvGrpSpPr>
          <p:grpSpPr>
            <a:xfrm>
              <a:off x="3297600" y="5342400"/>
              <a:ext cx="457200" cy="457200"/>
              <a:chOff x="3297600" y="5342400"/>
              <a:chExt cx="457200" cy="457200"/>
            </a:xfrm>
          </p:grpSpPr>
          <p:sp>
            <p:nvSpPr>
              <p:cNvPr id="1109" name="Rectangle 121"/>
              <p:cNvSpPr/>
              <p:nvPr/>
            </p:nvSpPr>
            <p:spPr>
              <a:xfrm>
                <a:off x="32976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10" name="Group 122"/>
            <p:cNvGrpSpPr/>
            <p:nvPr/>
          </p:nvGrpSpPr>
          <p:grpSpPr>
            <a:xfrm>
              <a:off x="5824800" y="5342400"/>
              <a:ext cx="457200" cy="457200"/>
              <a:chOff x="5824800" y="5342400"/>
              <a:chExt cx="457200" cy="457200"/>
            </a:xfrm>
          </p:grpSpPr>
          <p:sp>
            <p:nvSpPr>
              <p:cNvPr id="1111" name="Rectangle 123"/>
              <p:cNvSpPr/>
              <p:nvPr/>
            </p:nvSpPr>
            <p:spPr>
              <a:xfrm>
                <a:off x="5824800" y="534240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12" name="Group 124"/>
            <p:cNvGrpSpPr/>
            <p:nvPr/>
          </p:nvGrpSpPr>
          <p:grpSpPr>
            <a:xfrm>
              <a:off x="6282000" y="5342400"/>
              <a:ext cx="457200" cy="457200"/>
              <a:chOff x="6282000" y="5342400"/>
              <a:chExt cx="457200" cy="457200"/>
            </a:xfrm>
          </p:grpSpPr>
          <p:sp>
            <p:nvSpPr>
              <p:cNvPr id="1113" name="Rectangle 125"/>
              <p:cNvSpPr/>
              <p:nvPr/>
            </p:nvSpPr>
            <p:spPr>
              <a:xfrm>
                <a:off x="6282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14" name="Group 126"/>
            <p:cNvGrpSpPr/>
            <p:nvPr/>
          </p:nvGrpSpPr>
          <p:grpSpPr>
            <a:xfrm>
              <a:off x="4212000" y="5342400"/>
              <a:ext cx="457200" cy="457200"/>
              <a:chOff x="4212000" y="5342400"/>
              <a:chExt cx="457200" cy="457200"/>
            </a:xfrm>
          </p:grpSpPr>
          <p:sp>
            <p:nvSpPr>
              <p:cNvPr id="1115" name="Rectangle 127"/>
              <p:cNvSpPr/>
              <p:nvPr/>
            </p:nvSpPr>
            <p:spPr>
              <a:xfrm>
                <a:off x="4212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16" name="Group 128"/>
            <p:cNvGrpSpPr/>
            <p:nvPr/>
          </p:nvGrpSpPr>
          <p:grpSpPr>
            <a:xfrm>
              <a:off x="4212000" y="5342400"/>
              <a:ext cx="457200" cy="457200"/>
              <a:chOff x="4212000" y="5342400"/>
              <a:chExt cx="457200" cy="457200"/>
            </a:xfrm>
          </p:grpSpPr>
          <p:sp>
            <p:nvSpPr>
              <p:cNvPr id="1117" name="Rectangle 129"/>
              <p:cNvSpPr/>
              <p:nvPr/>
            </p:nvSpPr>
            <p:spPr>
              <a:xfrm>
                <a:off x="4212000" y="534240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sp>
          <p:nvSpPr>
            <p:cNvPr id="1118" name="TextShape 130"/>
            <p:cNvSpPr txBox="1"/>
            <p:nvPr/>
          </p:nvSpPr>
          <p:spPr>
            <a:xfrm>
              <a:off x="4978800" y="5296320"/>
              <a:ext cx="657360" cy="456120"/>
            </a:xfrm>
            <a:prstGeom prst="rect">
              <a:avLst/>
            </a:prstGeom>
            <a:noFill/>
            <a:ln>
              <a:noFill/>
            </a:ln>
          </p:spPr>
          <p:txBody>
            <a:bodyPr lIns="0" tIns="0" rIns="0" bIns="0">
              <a:noAutofit/>
            </a:bodyPr>
            <a:lstStyle/>
            <a:p>
              <a:pPr algn="ctr">
                <a:spcAft>
                  <a:spcPts val="1286"/>
                </a:spcAft>
              </a:pPr>
              <a:r>
                <a:rPr lang="en-US" sz="2903" spc="-1">
                  <a:solidFill>
                    <a:srgbClr val="000080"/>
                  </a:solidFill>
                  <a:latin typeface="Arial"/>
                </a:rPr>
                <a:t>...</a:t>
              </a:r>
            </a:p>
          </p:txBody>
        </p:sp>
      </p:grpSp>
      <p:sp>
        <p:nvSpPr>
          <p:cNvPr id="1119" name="TextShape 131"/>
          <p:cNvSpPr txBox="1"/>
          <p:nvPr/>
        </p:nvSpPr>
        <p:spPr>
          <a:xfrm>
            <a:off x="1981067" y="273352"/>
            <a:ext cx="8229627" cy="1145009"/>
          </a:xfrm>
          <a:prstGeom prst="rect">
            <a:avLst/>
          </a:prstGeom>
          <a:noFill/>
          <a:ln>
            <a:noFill/>
          </a:ln>
        </p:spPr>
        <p:txBody>
          <a:bodyPr lIns="0" tIns="0" rIns="0" bIns="0" anchor="ctr">
            <a:noAutofit/>
          </a:bodyPr>
          <a:lstStyle/>
          <a:p>
            <a:pPr algn="ctr"/>
            <a:r>
              <a:rPr lang="en-US" sz="3266" spc="-1" dirty="0">
                <a:solidFill>
                  <a:srgbClr val="280099"/>
                </a:solidFill>
                <a:latin typeface="Arial"/>
              </a:rPr>
              <a:t>Programming polymer length 2</a:t>
            </a:r>
            <a:r>
              <a:rPr lang="en-US" sz="3266" i="1" spc="-1" baseline="33000" dirty="0">
                <a:solidFill>
                  <a:srgbClr val="280099"/>
                </a:solidFill>
                <a:latin typeface="Arial"/>
              </a:rPr>
              <a:t>k</a:t>
            </a:r>
            <a:r>
              <a:rPr lang="en-US" sz="3266" spc="-1" dirty="0">
                <a:solidFill>
                  <a:srgbClr val="280099"/>
                </a:solidFill>
                <a:latin typeface="Arial"/>
              </a:rPr>
              <a:t> precisely</a:t>
            </a:r>
          </a:p>
        </p:txBody>
      </p:sp>
      <p:sp>
        <p:nvSpPr>
          <p:cNvPr id="1120" name="Freeform 132"/>
          <p:cNvSpPr/>
          <p:nvPr/>
        </p:nvSpPr>
        <p:spPr>
          <a:xfrm>
            <a:off x="6500683" y="2820719"/>
            <a:ext cx="1203467" cy="2026136"/>
          </a:xfrm>
          <a:custGeom>
            <a:avLst/>
            <a:gdLst/>
            <a:ahLst/>
            <a:cxnLst/>
            <a:rect l="0" t="0" r="r" b="b"/>
            <a:pathLst>
              <a:path w="3685" h="6204">
                <a:moveTo>
                  <a:pt x="0" y="0"/>
                </a:moveTo>
                <a:lnTo>
                  <a:pt x="3684" y="6203"/>
                </a:lnTo>
              </a:path>
            </a:pathLst>
          </a:custGeom>
          <a:ln w="18360">
            <a:solidFill>
              <a:srgbClr val="000000"/>
            </a:solidFill>
            <a:round/>
            <a:tailEnd type="triangle" w="med" len="med"/>
          </a:ln>
        </p:spPr>
        <p:txBody>
          <a:bodyPr/>
          <a:lstStyle/>
          <a:p>
            <a:endParaRPr lang="en-US"/>
          </a:p>
        </p:txBody>
      </p:sp>
      <p:sp>
        <p:nvSpPr>
          <p:cNvPr id="1121" name="TextShape 133"/>
          <p:cNvSpPr txBox="1"/>
          <p:nvPr/>
        </p:nvSpPr>
        <p:spPr>
          <a:xfrm>
            <a:off x="5173440" y="2405629"/>
            <a:ext cx="1534625" cy="409865"/>
          </a:xfrm>
          <a:prstGeom prst="rect">
            <a:avLst/>
          </a:prstGeom>
          <a:noFill/>
          <a:ln>
            <a:noFill/>
          </a:ln>
        </p:spPr>
        <p:txBody>
          <a:bodyPr lIns="0" tIns="0" rIns="0" bIns="0">
            <a:noAutofit/>
          </a:bodyPr>
          <a:lstStyle/>
          <a:p>
            <a:r>
              <a:rPr lang="en-US" sz="1452" spc="-1">
                <a:solidFill>
                  <a:srgbClr val="000080"/>
                </a:solidFill>
                <a:latin typeface="Arial"/>
              </a:rPr>
              <a:t>signal to stop at next power of two</a:t>
            </a:r>
          </a:p>
        </p:txBody>
      </p:sp>
      <p:sp>
        <p:nvSpPr>
          <p:cNvPr id="1122" name="TextShape 134"/>
          <p:cNvSpPr txBox="1"/>
          <p:nvPr/>
        </p:nvSpPr>
        <p:spPr>
          <a:xfrm>
            <a:off x="10102920" y="5316812"/>
            <a:ext cx="391903" cy="181582"/>
          </a:xfrm>
          <a:prstGeom prst="rect">
            <a:avLst/>
          </a:prstGeom>
          <a:solidFill>
            <a:srgbClr val="FF950E"/>
          </a:solidFill>
          <a:ln>
            <a:noFill/>
          </a:ln>
        </p:spPr>
        <p:txBody>
          <a:bodyPr lIns="0" tIns="0" rIns="0" bIns="0">
            <a:noAutofit/>
          </a:bodyPr>
          <a:lstStyle/>
          <a:p>
            <a:pPr algn="ctr">
              <a:spcAft>
                <a:spcPts val="1286"/>
              </a:spcAft>
            </a:pPr>
            <a:r>
              <a:rPr lang="en-US" sz="1270" spc="-1">
                <a:solidFill>
                  <a:srgbClr val="000080"/>
                </a:solidFill>
                <a:latin typeface="Arial"/>
              </a:rPr>
              <a:t>256</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81"/>
                                        </p:tgtEl>
                                        <p:attrNameLst>
                                          <p:attrName>style.visibility</p:attrName>
                                        </p:attrNameLst>
                                      </p:cBhvr>
                                      <p:to>
                                        <p:strVal val="visible"/>
                                      </p:to>
                                    </p:set>
                                    <p:animEffect transition="in" filter="wipe(left)">
                                      <p:cBhvr additive="repl">
                                        <p:cTn id="7" dur="500"/>
                                        <p:tgtEl>
                                          <p:spTgt spid="1081"/>
                                        </p:tgtEl>
                                      </p:cBhvr>
                                    </p:animEffect>
                                  </p:childTnLst>
                                </p:cTn>
                              </p:par>
                              <p:par>
                                <p:cTn id="8" presetID="10" presetClass="entr" fill="hold" nodeType="withEffect">
                                  <p:stCondLst>
                                    <p:cond delay="0"/>
                                  </p:stCondLst>
                                  <p:childTnLst>
                                    <p:set>
                                      <p:cBhvr>
                                        <p:cTn id="9" dur="0" fill="hold">
                                          <p:stCondLst>
                                            <p:cond delay="0"/>
                                          </p:stCondLst>
                                        </p:cTn>
                                        <p:tgtEl>
                                          <p:spTgt spid="1069"/>
                                        </p:tgtEl>
                                        <p:attrNameLst>
                                          <p:attrName>style.visibility</p:attrName>
                                        </p:attrNameLst>
                                      </p:cBhvr>
                                      <p:to>
                                        <p:strVal val="visible"/>
                                      </p:to>
                                    </p:set>
                                    <p:animEffect transition="in" filter="fade">
                                      <p:cBhvr additive="repl">
                                        <p:cTn id="10" dur="500"/>
                                        <p:tgtEl>
                                          <p:spTgt spid="10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89"/>
                                        </p:tgtEl>
                                        <p:attrNameLst>
                                          <p:attrName>style.visibility</p:attrName>
                                        </p:attrNameLst>
                                      </p:cBhvr>
                                      <p:to>
                                        <p:strVal val="visible"/>
                                      </p:to>
                                    </p:set>
                                    <p:animEffect transition="in" filter="wipe(left)">
                                      <p:cBhvr additive="repl">
                                        <p:cTn id="15" dur="500"/>
                                        <p:tgtEl>
                                          <p:spTgt spid="989"/>
                                        </p:tgtEl>
                                      </p:cBhvr>
                                    </p:animEffect>
                                  </p:childTnLst>
                                </p:cTn>
                              </p:par>
                            </p:childTnLst>
                          </p:cTn>
                        </p:par>
                        <p:par>
                          <p:cTn id="16" fill="hold">
                            <p:stCondLst>
                              <p:cond delay="500"/>
                            </p:stCondLst>
                            <p:childTnLst>
                              <p:par>
                                <p:cTn id="17" presetID="10" presetClass="entr" fill="hold" nodeType="afterEffect">
                                  <p:stCondLst>
                                    <p:cond delay="0"/>
                                  </p:stCondLst>
                                  <p:childTnLst>
                                    <p:set>
                                      <p:cBhvr>
                                        <p:cTn id="18" dur="0" fill="hold">
                                          <p:stCondLst>
                                            <p:cond delay="0"/>
                                          </p:stCondLst>
                                        </p:cTn>
                                        <p:tgtEl>
                                          <p:spTgt spid="1011"/>
                                        </p:tgtEl>
                                        <p:attrNameLst>
                                          <p:attrName>style.visibility</p:attrName>
                                        </p:attrNameLst>
                                      </p:cBhvr>
                                      <p:to>
                                        <p:strVal val="visible"/>
                                      </p:to>
                                    </p:set>
                                    <p:animEffect transition="in" filter="fade">
                                      <p:cBhvr additive="repl">
                                        <p:cTn id="19" dur="1000"/>
                                        <p:tgtEl>
                                          <p:spTgt spid="10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1120"/>
                                        </p:tgtEl>
                                        <p:attrNameLst>
                                          <p:attrName>style.visibility</p:attrName>
                                        </p:attrNameLst>
                                      </p:cBhvr>
                                      <p:to>
                                        <p:strVal val="visible"/>
                                      </p:to>
                                    </p:set>
                                  </p:childTnLst>
                                </p:cTn>
                              </p:par>
                              <p:par>
                                <p:cTn id="24" presetID="1" presetClass="entr" fill="hold" nodeType="withEffect">
                                  <p:stCondLst>
                                    <p:cond delay="0"/>
                                  </p:stCondLst>
                                  <p:childTnLst>
                                    <p:set>
                                      <p:cBhvr>
                                        <p:cTn id="25" dur="1" fill="hold">
                                          <p:stCondLst>
                                            <p:cond delay="0"/>
                                          </p:stCondLst>
                                        </p:cTn>
                                        <p:tgtEl>
                                          <p:spTgt spid="11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15"/>
                                        </p:tgtEl>
                                        <p:attrNameLst>
                                          <p:attrName>style.visibility</p:attrName>
                                        </p:attrNameLst>
                                      </p:cBhvr>
                                      <p:to>
                                        <p:strVal val="visible"/>
                                      </p:to>
                                    </p:set>
                                    <p:animEffect transition="in" filter="wipe(left)">
                                      <p:cBhvr additive="repl">
                                        <p:cTn id="30" dur="500"/>
                                        <p:tgtEl>
                                          <p:spTgt spid="101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123"/>
                                        </p:tgtEl>
                                        <p:attrNameLst>
                                          <p:attrName>style.visibility</p:attrName>
                                        </p:attrNameLst>
                                      </p:cBhvr>
                                      <p:to>
                                        <p:strVal val="visible"/>
                                      </p:to>
                                    </p:set>
                                    <p:animEffect transition="in" filter="dissolve">
                                      <p:cBhvr>
                                        <p:cTn id="35" dur="500"/>
                                        <p:tgtEl>
                                          <p:spTgt spid="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 name="CustomShape 1"/>
          <p:cNvSpPr/>
          <p:nvPr/>
        </p:nvSpPr>
        <p:spPr>
          <a:xfrm>
            <a:off x="6118578" y="1182240"/>
            <a:ext cx="1244291" cy="879168"/>
          </a:xfrm>
          <a:prstGeom prst="ellipse">
            <a:avLst/>
          </a:prstGeom>
          <a:solidFill>
            <a:srgbClr val="EEEEE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1125" name="Group 2"/>
          <p:cNvGrpSpPr/>
          <p:nvPr/>
        </p:nvGrpSpPr>
        <p:grpSpPr>
          <a:xfrm>
            <a:off x="2353048" y="2893548"/>
            <a:ext cx="3733525" cy="1245597"/>
            <a:chOff x="914400" y="3189600"/>
            <a:chExt cx="4115520" cy="1373040"/>
          </a:xfrm>
        </p:grpSpPr>
        <p:sp>
          <p:nvSpPr>
            <p:cNvPr id="1126" name="CustomShape 3"/>
            <p:cNvSpPr/>
            <p:nvPr/>
          </p:nvSpPr>
          <p:spPr>
            <a:xfrm>
              <a:off x="1372320" y="31910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27" name="CustomShape 4"/>
            <p:cNvSpPr/>
            <p:nvPr/>
          </p:nvSpPr>
          <p:spPr>
            <a:xfrm>
              <a:off x="1829520" y="319068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28" name="CustomShape 5"/>
            <p:cNvSpPr/>
            <p:nvPr/>
          </p:nvSpPr>
          <p:spPr>
            <a:xfrm>
              <a:off x="2286360" y="31910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29" name="CustomShape 6"/>
            <p:cNvSpPr/>
            <p:nvPr/>
          </p:nvSpPr>
          <p:spPr>
            <a:xfrm>
              <a:off x="2286360" y="36482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0" name="CustomShape 7"/>
            <p:cNvSpPr/>
            <p:nvPr/>
          </p:nvSpPr>
          <p:spPr>
            <a:xfrm>
              <a:off x="2742120" y="3190680"/>
              <a:ext cx="457200" cy="4575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1" name="CustomShape 8"/>
            <p:cNvSpPr/>
            <p:nvPr/>
          </p:nvSpPr>
          <p:spPr>
            <a:xfrm>
              <a:off x="2742840" y="364788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2" name="CustomShape 9"/>
            <p:cNvSpPr/>
            <p:nvPr/>
          </p:nvSpPr>
          <p:spPr>
            <a:xfrm>
              <a:off x="3199680" y="364824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3" name="CustomShape 10"/>
            <p:cNvSpPr/>
            <p:nvPr/>
          </p:nvSpPr>
          <p:spPr>
            <a:xfrm>
              <a:off x="3199320" y="3191040"/>
              <a:ext cx="457200" cy="45684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4" name="CustomShape 11"/>
            <p:cNvSpPr/>
            <p:nvPr/>
          </p:nvSpPr>
          <p:spPr>
            <a:xfrm>
              <a:off x="3656520" y="3190680"/>
              <a:ext cx="45936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5" name="CustomShape 12"/>
            <p:cNvSpPr/>
            <p:nvPr/>
          </p:nvSpPr>
          <p:spPr>
            <a:xfrm>
              <a:off x="3657960" y="4105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6" name="CustomShape 13"/>
            <p:cNvSpPr/>
            <p:nvPr/>
          </p:nvSpPr>
          <p:spPr>
            <a:xfrm>
              <a:off x="3657600" y="36482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7" name="CustomShape 14"/>
            <p:cNvSpPr/>
            <p:nvPr/>
          </p:nvSpPr>
          <p:spPr>
            <a:xfrm>
              <a:off x="4114800" y="4105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38" name="CustomShape 15"/>
            <p:cNvSpPr/>
            <p:nvPr/>
          </p:nvSpPr>
          <p:spPr>
            <a:xfrm>
              <a:off x="4114800" y="36482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39" name="CustomShape 16"/>
            <p:cNvSpPr/>
            <p:nvPr/>
          </p:nvSpPr>
          <p:spPr>
            <a:xfrm>
              <a:off x="4114440" y="319068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40" name="CustomShape 17"/>
            <p:cNvSpPr/>
            <p:nvPr/>
          </p:nvSpPr>
          <p:spPr>
            <a:xfrm>
              <a:off x="4572360" y="410544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41" name="CustomShape 18"/>
            <p:cNvSpPr/>
            <p:nvPr/>
          </p:nvSpPr>
          <p:spPr>
            <a:xfrm>
              <a:off x="4572720" y="36471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142" name="CustomShape 19"/>
            <p:cNvSpPr/>
            <p:nvPr/>
          </p:nvSpPr>
          <p:spPr>
            <a:xfrm>
              <a:off x="4572000" y="318996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143" name="CustomShape 20"/>
            <p:cNvSpPr/>
            <p:nvPr/>
          </p:nvSpPr>
          <p:spPr>
            <a:xfrm>
              <a:off x="914400" y="3189600"/>
              <a:ext cx="45720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grpSp>
      <p:sp>
        <p:nvSpPr>
          <p:cNvPr id="1144" name="TextShape 21"/>
          <p:cNvSpPr txBox="1"/>
          <p:nvPr/>
        </p:nvSpPr>
        <p:spPr>
          <a:xfrm>
            <a:off x="1980740" y="443504"/>
            <a:ext cx="8229627" cy="670153"/>
          </a:xfrm>
          <a:prstGeom prst="rect">
            <a:avLst/>
          </a:prstGeom>
          <a:noFill/>
          <a:ln>
            <a:noFill/>
          </a:ln>
        </p:spPr>
        <p:txBody>
          <a:bodyPr lIns="0" tIns="0" rIns="0" bIns="0" anchor="ctr">
            <a:noAutofit/>
          </a:bodyPr>
          <a:lstStyle/>
          <a:p>
            <a:pPr algn="ctr"/>
            <a:r>
              <a:rPr lang="en-US" sz="3992" spc="-1">
                <a:solidFill>
                  <a:srgbClr val="280099"/>
                </a:solidFill>
                <a:latin typeface="Arial"/>
              </a:rPr>
              <a:t>Programming a binary string</a:t>
            </a:r>
          </a:p>
        </p:txBody>
      </p:sp>
      <p:sp>
        <p:nvSpPr>
          <p:cNvPr id="1145" name="TextShape 22"/>
          <p:cNvSpPr txBox="1"/>
          <p:nvPr/>
        </p:nvSpPr>
        <p:spPr>
          <a:xfrm>
            <a:off x="8765553" y="1327244"/>
            <a:ext cx="1699224" cy="846836"/>
          </a:xfrm>
          <a:prstGeom prst="rect">
            <a:avLst/>
          </a:prstGeom>
          <a:noFill/>
          <a:ln>
            <a:noFill/>
          </a:ln>
        </p:spPr>
        <p:txBody>
          <a:bodyPr lIns="0" tIns="0" rIns="0" bIns="0">
            <a:noAutofit/>
          </a:bodyPr>
          <a:lstStyle/>
          <a:p>
            <a:r>
              <a:rPr lang="en-US" sz="2359" spc="-1">
                <a:solidFill>
                  <a:srgbClr val="000080"/>
                </a:solidFill>
                <a:latin typeface="DejaVu Sans Mono"/>
              </a:rPr>
              <a:t>1101</a:t>
            </a:r>
            <a:endParaRPr lang="en-US" sz="2359" spc="-1">
              <a:solidFill>
                <a:srgbClr val="000080"/>
              </a:solidFill>
              <a:latin typeface="Arial"/>
            </a:endParaRPr>
          </a:p>
          <a:p>
            <a:r>
              <a:rPr lang="en-US" sz="2359" spc="-1">
                <a:solidFill>
                  <a:srgbClr val="000080"/>
                </a:solidFill>
                <a:latin typeface="Arial"/>
              </a:rPr>
              <a:t>13 in binary</a:t>
            </a:r>
          </a:p>
        </p:txBody>
      </p:sp>
      <p:grpSp>
        <p:nvGrpSpPr>
          <p:cNvPr id="1146" name="Group 23"/>
          <p:cNvGrpSpPr/>
          <p:nvPr/>
        </p:nvGrpSpPr>
        <p:grpSpPr>
          <a:xfrm>
            <a:off x="2249847" y="2907917"/>
            <a:ext cx="5743985" cy="1524501"/>
            <a:chOff x="800640" y="3205440"/>
            <a:chExt cx="6331680" cy="1680480"/>
          </a:xfrm>
        </p:grpSpPr>
        <p:sp>
          <p:nvSpPr>
            <p:cNvPr id="1147" name="Ellipse 24"/>
            <p:cNvSpPr/>
            <p:nvPr/>
          </p:nvSpPr>
          <p:spPr>
            <a:xfrm>
              <a:off x="5486400" y="3499200"/>
              <a:ext cx="1645920" cy="696240"/>
            </a:xfrm>
            <a:prstGeom prst="ellipse">
              <a:avLst/>
            </a:prstGeom>
            <a:solidFill>
              <a:srgbClr val="0099FF">
                <a:alpha val="30000"/>
              </a:srgbClr>
            </a:solidFill>
            <a:ln>
              <a:solidFill>
                <a:srgbClr val="000000"/>
              </a:solidFill>
            </a:ln>
          </p:spPr>
          <p:txBody>
            <a:bodyPr lIns="81646" tIns="40823" rIns="81646" bIns="40823" anchor="ctr" anchorCtr="1">
              <a:noAutofit/>
            </a:bodyPr>
            <a:lstStyle/>
            <a:p>
              <a:pPr algn="ctr"/>
              <a:r>
                <a:rPr lang="en-US" sz="1814" spc="-1">
                  <a:latin typeface="Arial"/>
                </a:rPr>
                <a:t># blue tiles</a:t>
              </a:r>
            </a:p>
          </p:txBody>
        </p:sp>
        <p:sp>
          <p:nvSpPr>
            <p:cNvPr id="1148" name="Line 25"/>
            <p:cNvSpPr/>
            <p:nvPr/>
          </p:nvSpPr>
          <p:spPr>
            <a:xfrm flipH="1">
              <a:off x="4993560" y="3829680"/>
              <a:ext cx="492840" cy="914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149" name="TextShape 26"/>
            <p:cNvSpPr txBox="1"/>
            <p:nvPr/>
          </p:nvSpPr>
          <p:spPr>
            <a:xfrm>
              <a:off x="12801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1</a:t>
              </a:r>
            </a:p>
          </p:txBody>
        </p:sp>
        <p:sp>
          <p:nvSpPr>
            <p:cNvPr id="1150" name="TextShape 27"/>
            <p:cNvSpPr txBox="1"/>
            <p:nvPr/>
          </p:nvSpPr>
          <p:spPr>
            <a:xfrm>
              <a:off x="173664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1</a:t>
              </a:r>
            </a:p>
          </p:txBody>
        </p:sp>
        <p:sp>
          <p:nvSpPr>
            <p:cNvPr id="1151" name="TextShape 28"/>
            <p:cNvSpPr txBox="1"/>
            <p:nvPr/>
          </p:nvSpPr>
          <p:spPr>
            <a:xfrm>
              <a:off x="21945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2</a:t>
              </a:r>
            </a:p>
          </p:txBody>
        </p:sp>
        <p:sp>
          <p:nvSpPr>
            <p:cNvPr id="1152" name="TextShape 29"/>
            <p:cNvSpPr txBox="1"/>
            <p:nvPr/>
          </p:nvSpPr>
          <p:spPr>
            <a:xfrm>
              <a:off x="265104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2</a:t>
              </a:r>
            </a:p>
          </p:txBody>
        </p:sp>
        <p:sp>
          <p:nvSpPr>
            <p:cNvPr id="1153" name="TextShape 30"/>
            <p:cNvSpPr txBox="1"/>
            <p:nvPr/>
          </p:nvSpPr>
          <p:spPr>
            <a:xfrm>
              <a:off x="448020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5</a:t>
              </a:r>
            </a:p>
          </p:txBody>
        </p:sp>
        <p:sp>
          <p:nvSpPr>
            <p:cNvPr id="1154" name="Ellipse 31"/>
            <p:cNvSpPr/>
            <p:nvPr/>
          </p:nvSpPr>
          <p:spPr>
            <a:xfrm>
              <a:off x="4627440" y="3205440"/>
              <a:ext cx="366120" cy="1357200"/>
            </a:xfrm>
            <a:prstGeom prst="ellipse">
              <a:avLst/>
            </a:prstGeom>
            <a:solidFill>
              <a:srgbClr val="0099FF">
                <a:alpha val="30000"/>
              </a:srgbClr>
            </a:solidFill>
            <a:ln>
              <a:solidFill>
                <a:srgbClr val="000000"/>
              </a:solidFill>
            </a:ln>
          </p:spPr>
          <p:txBody>
            <a:bodyPr/>
            <a:lstStyle/>
            <a:p>
              <a:endParaRPr lang="en-US"/>
            </a:p>
          </p:txBody>
        </p:sp>
        <p:sp>
          <p:nvSpPr>
            <p:cNvPr id="1155" name="TextShape 32"/>
            <p:cNvSpPr txBox="1"/>
            <p:nvPr/>
          </p:nvSpPr>
          <p:spPr>
            <a:xfrm>
              <a:off x="31089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3</a:t>
              </a:r>
            </a:p>
          </p:txBody>
        </p:sp>
        <p:sp>
          <p:nvSpPr>
            <p:cNvPr id="1156" name="TextShape 33"/>
            <p:cNvSpPr txBox="1"/>
            <p:nvPr/>
          </p:nvSpPr>
          <p:spPr>
            <a:xfrm>
              <a:off x="356616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4</a:t>
              </a:r>
            </a:p>
          </p:txBody>
        </p:sp>
        <p:sp>
          <p:nvSpPr>
            <p:cNvPr id="1157" name="TextShape 34"/>
            <p:cNvSpPr txBox="1"/>
            <p:nvPr/>
          </p:nvSpPr>
          <p:spPr>
            <a:xfrm>
              <a:off x="402408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4</a:t>
              </a:r>
            </a:p>
          </p:txBody>
        </p:sp>
        <p:sp>
          <p:nvSpPr>
            <p:cNvPr id="1158" name="TextShape 35"/>
            <p:cNvSpPr txBox="1"/>
            <p:nvPr/>
          </p:nvSpPr>
          <p:spPr>
            <a:xfrm>
              <a:off x="800640" y="4685760"/>
              <a:ext cx="393840" cy="200160"/>
            </a:xfrm>
            <a:prstGeom prst="rect">
              <a:avLst/>
            </a:prstGeom>
            <a:noFill/>
            <a:ln>
              <a:noFill/>
            </a:ln>
          </p:spPr>
          <p:txBody>
            <a:bodyPr lIns="0" tIns="0" rIns="0" bIns="0">
              <a:noAutofit/>
            </a:bodyPr>
            <a:lstStyle/>
            <a:p>
              <a:pPr algn="r">
                <a:spcAft>
                  <a:spcPts val="1286"/>
                </a:spcAft>
              </a:pPr>
              <a:r>
                <a:rPr lang="en-US" sz="1270" spc="-1">
                  <a:solidFill>
                    <a:srgbClr val="000080"/>
                  </a:solidFill>
                  <a:latin typeface="Arial"/>
                </a:rPr>
                <a:t>0</a:t>
              </a:r>
            </a:p>
          </p:txBody>
        </p:sp>
      </p:grpSp>
      <p:sp>
        <p:nvSpPr>
          <p:cNvPr id="1159" name="Rectangle 36"/>
          <p:cNvSpPr/>
          <p:nvPr/>
        </p:nvSpPr>
        <p:spPr>
          <a:xfrm>
            <a:off x="8225707" y="2479111"/>
            <a:ext cx="414764" cy="414764"/>
          </a:xfrm>
          <a:prstGeom prst="rect">
            <a:avLst/>
          </a:prstGeom>
          <a:solidFill>
            <a:srgbClr val="FF950E"/>
          </a:solidFill>
          <a:ln>
            <a:solidFill>
              <a:srgbClr val="000000"/>
            </a:solidFill>
          </a:ln>
        </p:spPr>
        <p:txBody>
          <a:bodyPr/>
          <a:lstStyle/>
          <a:p>
            <a:endParaRPr lang="en-US"/>
          </a:p>
        </p:txBody>
      </p:sp>
      <p:sp>
        <p:nvSpPr>
          <p:cNvPr id="1160" name="Rectangle 37"/>
          <p:cNvSpPr/>
          <p:nvPr/>
        </p:nvSpPr>
        <p:spPr>
          <a:xfrm>
            <a:off x="2768464" y="2479111"/>
            <a:ext cx="414764" cy="414764"/>
          </a:xfrm>
          <a:prstGeom prst="rect">
            <a:avLst/>
          </a:prstGeom>
          <a:solidFill>
            <a:srgbClr val="3333FF"/>
          </a:solidFill>
          <a:ln>
            <a:solidFill>
              <a:srgbClr val="000000"/>
            </a:solidFill>
          </a:ln>
        </p:spPr>
        <p:txBody>
          <a:bodyPr/>
          <a:lstStyle/>
          <a:p>
            <a:endParaRPr lang="en-US"/>
          </a:p>
        </p:txBody>
      </p:sp>
      <p:sp>
        <p:nvSpPr>
          <p:cNvPr id="1161" name="Rectangle 38"/>
          <p:cNvSpPr/>
          <p:nvPr/>
        </p:nvSpPr>
        <p:spPr>
          <a:xfrm>
            <a:off x="3183228" y="2479111"/>
            <a:ext cx="414764" cy="414764"/>
          </a:xfrm>
          <a:prstGeom prst="rect">
            <a:avLst/>
          </a:prstGeom>
          <a:solidFill>
            <a:srgbClr val="FF950E"/>
          </a:solidFill>
          <a:ln>
            <a:solidFill>
              <a:srgbClr val="000000"/>
            </a:solidFill>
          </a:ln>
        </p:spPr>
        <p:txBody>
          <a:bodyPr/>
          <a:lstStyle/>
          <a:p>
            <a:endParaRPr lang="en-US"/>
          </a:p>
        </p:txBody>
      </p:sp>
      <p:sp>
        <p:nvSpPr>
          <p:cNvPr id="1162" name="Rectangle 39"/>
          <p:cNvSpPr/>
          <p:nvPr/>
        </p:nvSpPr>
        <p:spPr>
          <a:xfrm>
            <a:off x="4012755" y="2479111"/>
            <a:ext cx="414764" cy="414764"/>
          </a:xfrm>
          <a:prstGeom prst="rect">
            <a:avLst/>
          </a:prstGeom>
          <a:solidFill>
            <a:srgbClr val="FF950E"/>
          </a:solidFill>
          <a:ln>
            <a:solidFill>
              <a:srgbClr val="000000"/>
            </a:solidFill>
          </a:ln>
        </p:spPr>
        <p:txBody>
          <a:bodyPr/>
          <a:lstStyle/>
          <a:p>
            <a:endParaRPr lang="en-US"/>
          </a:p>
        </p:txBody>
      </p:sp>
      <p:sp>
        <p:nvSpPr>
          <p:cNvPr id="1163" name="Rectangle 40"/>
          <p:cNvSpPr/>
          <p:nvPr/>
        </p:nvSpPr>
        <p:spPr>
          <a:xfrm>
            <a:off x="4427518" y="2479111"/>
            <a:ext cx="414764" cy="414764"/>
          </a:xfrm>
          <a:prstGeom prst="rect">
            <a:avLst/>
          </a:prstGeom>
          <a:solidFill>
            <a:srgbClr val="3333FF"/>
          </a:solidFill>
          <a:ln>
            <a:solidFill>
              <a:srgbClr val="000000"/>
            </a:solidFill>
          </a:ln>
        </p:spPr>
        <p:txBody>
          <a:bodyPr/>
          <a:lstStyle/>
          <a:p>
            <a:endParaRPr lang="en-US"/>
          </a:p>
        </p:txBody>
      </p:sp>
      <p:sp>
        <p:nvSpPr>
          <p:cNvPr id="1164" name="Rectangle 41"/>
          <p:cNvSpPr/>
          <p:nvPr/>
        </p:nvSpPr>
        <p:spPr>
          <a:xfrm>
            <a:off x="5671809" y="2480090"/>
            <a:ext cx="414764" cy="414764"/>
          </a:xfrm>
          <a:prstGeom prst="rect">
            <a:avLst/>
          </a:prstGeom>
          <a:solidFill>
            <a:srgbClr val="3333FF"/>
          </a:solidFill>
          <a:ln>
            <a:solidFill>
              <a:srgbClr val="000000"/>
            </a:solidFill>
          </a:ln>
        </p:spPr>
        <p:txBody>
          <a:bodyPr/>
          <a:lstStyle/>
          <a:p>
            <a:endParaRPr lang="en-US"/>
          </a:p>
        </p:txBody>
      </p:sp>
      <p:sp>
        <p:nvSpPr>
          <p:cNvPr id="1165" name="Rectangle 42"/>
          <p:cNvSpPr/>
          <p:nvPr/>
        </p:nvSpPr>
        <p:spPr>
          <a:xfrm>
            <a:off x="5257045" y="2480090"/>
            <a:ext cx="414764" cy="414764"/>
          </a:xfrm>
          <a:prstGeom prst="rect">
            <a:avLst/>
          </a:prstGeom>
          <a:solidFill>
            <a:srgbClr val="FF950E"/>
          </a:solidFill>
          <a:ln>
            <a:solidFill>
              <a:srgbClr val="000000"/>
            </a:solidFill>
          </a:ln>
        </p:spPr>
        <p:txBody>
          <a:bodyPr/>
          <a:lstStyle/>
          <a:p>
            <a:endParaRPr lang="en-US"/>
          </a:p>
        </p:txBody>
      </p:sp>
      <p:sp>
        <p:nvSpPr>
          <p:cNvPr id="1166" name="Rectangle 43"/>
          <p:cNvSpPr/>
          <p:nvPr/>
        </p:nvSpPr>
        <p:spPr>
          <a:xfrm>
            <a:off x="7396180" y="2479111"/>
            <a:ext cx="414764" cy="414764"/>
          </a:xfrm>
          <a:prstGeom prst="rect">
            <a:avLst/>
          </a:prstGeom>
          <a:solidFill>
            <a:srgbClr val="3333FF"/>
          </a:solidFill>
          <a:ln>
            <a:solidFill>
              <a:srgbClr val="000000"/>
            </a:solidFill>
          </a:ln>
        </p:spPr>
        <p:txBody>
          <a:bodyPr/>
          <a:lstStyle/>
          <a:p>
            <a:endParaRPr lang="en-US"/>
          </a:p>
        </p:txBody>
      </p:sp>
      <p:sp>
        <p:nvSpPr>
          <p:cNvPr id="1167" name="Rectangle 44"/>
          <p:cNvSpPr/>
          <p:nvPr/>
        </p:nvSpPr>
        <p:spPr>
          <a:xfrm>
            <a:off x="7810944" y="2479111"/>
            <a:ext cx="414764" cy="414764"/>
          </a:xfrm>
          <a:prstGeom prst="rect">
            <a:avLst/>
          </a:prstGeom>
          <a:solidFill>
            <a:srgbClr val="3333FF"/>
          </a:solidFill>
          <a:ln>
            <a:solidFill>
              <a:srgbClr val="000000"/>
            </a:solidFill>
          </a:ln>
        </p:spPr>
        <p:txBody>
          <a:bodyPr/>
          <a:lstStyle/>
          <a:p>
            <a:endParaRPr lang="en-US"/>
          </a:p>
        </p:txBody>
      </p:sp>
      <p:sp>
        <p:nvSpPr>
          <p:cNvPr id="1168" name="Rectangle 45"/>
          <p:cNvSpPr/>
          <p:nvPr/>
        </p:nvSpPr>
        <p:spPr>
          <a:xfrm>
            <a:off x="3597991" y="2479111"/>
            <a:ext cx="414764" cy="414764"/>
          </a:xfrm>
          <a:prstGeom prst="rect">
            <a:avLst/>
          </a:prstGeom>
          <a:solidFill>
            <a:srgbClr val="3333FF"/>
          </a:solidFill>
          <a:ln>
            <a:solidFill>
              <a:srgbClr val="000000"/>
            </a:solidFill>
          </a:ln>
        </p:spPr>
        <p:txBody>
          <a:bodyPr/>
          <a:lstStyle/>
          <a:p>
            <a:endParaRPr lang="en-US"/>
          </a:p>
        </p:txBody>
      </p:sp>
      <p:sp>
        <p:nvSpPr>
          <p:cNvPr id="1169" name="Rectangle 46"/>
          <p:cNvSpPr/>
          <p:nvPr/>
        </p:nvSpPr>
        <p:spPr>
          <a:xfrm>
            <a:off x="4842282" y="2479111"/>
            <a:ext cx="414764" cy="414764"/>
          </a:xfrm>
          <a:prstGeom prst="rect">
            <a:avLst/>
          </a:prstGeom>
          <a:solidFill>
            <a:srgbClr val="3333FF"/>
          </a:solidFill>
          <a:ln>
            <a:solidFill>
              <a:srgbClr val="000000"/>
            </a:solidFill>
          </a:ln>
        </p:spPr>
        <p:txBody>
          <a:bodyPr/>
          <a:lstStyle/>
          <a:p>
            <a:endParaRPr lang="en-US"/>
          </a:p>
        </p:txBody>
      </p:sp>
      <p:grpSp>
        <p:nvGrpSpPr>
          <p:cNvPr id="1170" name="Group 47"/>
          <p:cNvGrpSpPr/>
          <p:nvPr/>
        </p:nvGrpSpPr>
        <p:grpSpPr>
          <a:xfrm>
            <a:off x="2353048" y="1317446"/>
            <a:ext cx="6287423" cy="1161665"/>
            <a:chOff x="914400" y="1452240"/>
            <a:chExt cx="6930720" cy="1280520"/>
          </a:xfrm>
        </p:grpSpPr>
        <p:grpSp>
          <p:nvGrpSpPr>
            <p:cNvPr id="1171" name="Group 48"/>
            <p:cNvGrpSpPr/>
            <p:nvPr/>
          </p:nvGrpSpPr>
          <p:grpSpPr>
            <a:xfrm>
              <a:off x="914400" y="2275560"/>
              <a:ext cx="457200" cy="457200"/>
              <a:chOff x="914400" y="2275560"/>
              <a:chExt cx="457200" cy="457200"/>
            </a:xfrm>
          </p:grpSpPr>
          <p:sp>
            <p:nvSpPr>
              <p:cNvPr id="1172" name="Rectangle 49"/>
              <p:cNvSpPr/>
              <p:nvPr/>
            </p:nvSpPr>
            <p:spPr>
              <a:xfrm>
                <a:off x="914400" y="2275560"/>
                <a:ext cx="457200" cy="457200"/>
              </a:xfrm>
              <a:prstGeom prst="rect">
                <a:avLst/>
              </a:prstGeom>
              <a:solidFill>
                <a:srgbClr val="FFFFFF"/>
              </a:solidFill>
              <a:ln>
                <a:solidFill>
                  <a:srgbClr val="000000"/>
                </a:solidFill>
              </a:ln>
            </p:spPr>
            <p:txBody>
              <a:bodyPr lIns="81646" tIns="40823" rIns="81646" bIns="40823" anchor="ctr" anchorCtr="1">
                <a:noAutofit/>
              </a:bodyPr>
              <a:lstStyle/>
              <a:p>
                <a:pPr algn="ctr"/>
                <a:r>
                  <a:rPr lang="en-US" sz="726" spc="-1">
                    <a:latin typeface="Arial"/>
                  </a:rPr>
                  <a:t>seed</a:t>
                </a:r>
              </a:p>
            </p:txBody>
          </p:sp>
        </p:grpSp>
        <p:grpSp>
          <p:nvGrpSpPr>
            <p:cNvPr id="1173" name="Group 50"/>
            <p:cNvGrpSpPr/>
            <p:nvPr/>
          </p:nvGrpSpPr>
          <p:grpSpPr>
            <a:xfrm>
              <a:off x="3200400" y="2275560"/>
              <a:ext cx="457200" cy="457200"/>
              <a:chOff x="3200400" y="2275560"/>
              <a:chExt cx="457200" cy="457200"/>
            </a:xfrm>
          </p:grpSpPr>
          <p:sp>
            <p:nvSpPr>
              <p:cNvPr id="1174" name="Rectangle 51"/>
              <p:cNvSpPr/>
              <p:nvPr/>
            </p:nvSpPr>
            <p:spPr>
              <a:xfrm>
                <a:off x="32004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75" name="Group 52"/>
            <p:cNvGrpSpPr/>
            <p:nvPr/>
          </p:nvGrpSpPr>
          <p:grpSpPr>
            <a:xfrm>
              <a:off x="1371600" y="2275560"/>
              <a:ext cx="457200" cy="457200"/>
              <a:chOff x="1371600" y="2275560"/>
              <a:chExt cx="457200" cy="457200"/>
            </a:xfrm>
          </p:grpSpPr>
          <p:sp>
            <p:nvSpPr>
              <p:cNvPr id="1176" name="Rectangle 53"/>
              <p:cNvSpPr/>
              <p:nvPr/>
            </p:nvSpPr>
            <p:spPr>
              <a:xfrm>
                <a:off x="13716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77" name="Group 54"/>
            <p:cNvGrpSpPr/>
            <p:nvPr/>
          </p:nvGrpSpPr>
          <p:grpSpPr>
            <a:xfrm>
              <a:off x="1828800" y="2275560"/>
              <a:ext cx="457200" cy="457200"/>
              <a:chOff x="1828800" y="2275560"/>
              <a:chExt cx="457200" cy="457200"/>
            </a:xfrm>
          </p:grpSpPr>
          <p:sp>
            <p:nvSpPr>
              <p:cNvPr id="1178" name="Rectangle 55"/>
              <p:cNvSpPr/>
              <p:nvPr/>
            </p:nvSpPr>
            <p:spPr>
              <a:xfrm>
                <a:off x="18288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79" name="Group 56"/>
            <p:cNvGrpSpPr/>
            <p:nvPr/>
          </p:nvGrpSpPr>
          <p:grpSpPr>
            <a:xfrm>
              <a:off x="2286000" y="2275560"/>
              <a:ext cx="457200" cy="457200"/>
              <a:chOff x="2286000" y="2275560"/>
              <a:chExt cx="457200" cy="457200"/>
            </a:xfrm>
          </p:grpSpPr>
          <p:sp>
            <p:nvSpPr>
              <p:cNvPr id="1180" name="Rectangle 57"/>
              <p:cNvSpPr/>
              <p:nvPr/>
            </p:nvSpPr>
            <p:spPr>
              <a:xfrm>
                <a:off x="2286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81" name="Group 58"/>
            <p:cNvGrpSpPr/>
            <p:nvPr/>
          </p:nvGrpSpPr>
          <p:grpSpPr>
            <a:xfrm>
              <a:off x="2743200" y="2275560"/>
              <a:ext cx="457200" cy="457200"/>
              <a:chOff x="2743200" y="2275560"/>
              <a:chExt cx="457200" cy="457200"/>
            </a:xfrm>
          </p:grpSpPr>
          <p:sp>
            <p:nvSpPr>
              <p:cNvPr id="1182" name="Rectangle 59"/>
              <p:cNvSpPr/>
              <p:nvPr/>
            </p:nvSpPr>
            <p:spPr>
              <a:xfrm>
                <a:off x="27432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83" name="Group 60"/>
            <p:cNvGrpSpPr/>
            <p:nvPr/>
          </p:nvGrpSpPr>
          <p:grpSpPr>
            <a:xfrm>
              <a:off x="4114800" y="2275560"/>
              <a:ext cx="457200" cy="457200"/>
              <a:chOff x="4114800" y="2275560"/>
              <a:chExt cx="457200" cy="457200"/>
            </a:xfrm>
          </p:grpSpPr>
          <p:sp>
            <p:nvSpPr>
              <p:cNvPr id="1184" name="Rectangle 61"/>
              <p:cNvSpPr/>
              <p:nvPr/>
            </p:nvSpPr>
            <p:spPr>
              <a:xfrm>
                <a:off x="41148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85" name="Group 62"/>
            <p:cNvGrpSpPr/>
            <p:nvPr/>
          </p:nvGrpSpPr>
          <p:grpSpPr>
            <a:xfrm>
              <a:off x="3657600" y="2275560"/>
              <a:ext cx="457200" cy="457200"/>
              <a:chOff x="3657600" y="2275560"/>
              <a:chExt cx="457200" cy="457200"/>
            </a:xfrm>
          </p:grpSpPr>
          <p:sp>
            <p:nvSpPr>
              <p:cNvPr id="1186" name="Rectangle 63"/>
              <p:cNvSpPr/>
              <p:nvPr/>
            </p:nvSpPr>
            <p:spPr>
              <a:xfrm>
                <a:off x="36576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87" name="Group 64"/>
            <p:cNvGrpSpPr/>
            <p:nvPr/>
          </p:nvGrpSpPr>
          <p:grpSpPr>
            <a:xfrm>
              <a:off x="3200400" y="2275560"/>
              <a:ext cx="457200" cy="457200"/>
              <a:chOff x="3200400" y="2275560"/>
              <a:chExt cx="457200" cy="457200"/>
            </a:xfrm>
          </p:grpSpPr>
          <p:sp>
            <p:nvSpPr>
              <p:cNvPr id="1188" name="Rectangle 65"/>
              <p:cNvSpPr/>
              <p:nvPr/>
            </p:nvSpPr>
            <p:spPr>
              <a:xfrm>
                <a:off x="32004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89" name="Group 66"/>
            <p:cNvGrpSpPr/>
            <p:nvPr/>
          </p:nvGrpSpPr>
          <p:grpSpPr>
            <a:xfrm>
              <a:off x="2286000" y="2275560"/>
              <a:ext cx="457200" cy="457200"/>
              <a:chOff x="2286000" y="2275560"/>
              <a:chExt cx="457200" cy="457200"/>
            </a:xfrm>
          </p:grpSpPr>
          <p:sp>
            <p:nvSpPr>
              <p:cNvPr id="1190" name="Rectangle 67"/>
              <p:cNvSpPr/>
              <p:nvPr/>
            </p:nvSpPr>
            <p:spPr>
              <a:xfrm>
                <a:off x="2286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1" name="Group 68"/>
            <p:cNvGrpSpPr/>
            <p:nvPr/>
          </p:nvGrpSpPr>
          <p:grpSpPr>
            <a:xfrm>
              <a:off x="2743200" y="2275560"/>
              <a:ext cx="457200" cy="457200"/>
              <a:chOff x="2743200" y="2275560"/>
              <a:chExt cx="457200" cy="457200"/>
            </a:xfrm>
          </p:grpSpPr>
          <p:sp>
            <p:nvSpPr>
              <p:cNvPr id="1192" name="Rectangle 69"/>
              <p:cNvSpPr/>
              <p:nvPr/>
            </p:nvSpPr>
            <p:spPr>
              <a:xfrm>
                <a:off x="27432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3" name="Group 70"/>
            <p:cNvGrpSpPr/>
            <p:nvPr/>
          </p:nvGrpSpPr>
          <p:grpSpPr>
            <a:xfrm>
              <a:off x="4114800" y="2275560"/>
              <a:ext cx="457200" cy="457200"/>
              <a:chOff x="4114800" y="2275560"/>
              <a:chExt cx="457200" cy="457200"/>
            </a:xfrm>
          </p:grpSpPr>
          <p:sp>
            <p:nvSpPr>
              <p:cNvPr id="1194" name="Rectangle 71"/>
              <p:cNvSpPr/>
              <p:nvPr/>
            </p:nvSpPr>
            <p:spPr>
              <a:xfrm>
                <a:off x="4114800" y="2275560"/>
                <a:ext cx="457200" cy="457200"/>
              </a:xfrm>
              <a:prstGeom prst="rect">
                <a:avLst/>
              </a:prstGeom>
              <a:solidFill>
                <a:srgbClr val="FFFF00"/>
              </a:solidFill>
              <a:ln>
                <a:solidFill>
                  <a:srgbClr val="000000"/>
                </a:solidFill>
              </a:ln>
            </p:spPr>
            <p:txBody>
              <a:bodyPr lIns="81646" tIns="40823" rIns="81646" bIns="40823" anchor="ctr" anchorCtr="1">
                <a:noAutofit/>
              </a:bodyPr>
              <a:lstStyle/>
              <a:p>
                <a:pPr algn="ctr"/>
                <a:r>
                  <a:rPr lang="en-US" sz="1452" spc="-1">
                    <a:latin typeface="Arial"/>
                  </a:rPr>
                  <a:t>S</a:t>
                </a:r>
              </a:p>
            </p:txBody>
          </p:sp>
        </p:grpSp>
        <p:grpSp>
          <p:nvGrpSpPr>
            <p:cNvPr id="1195" name="Group 72"/>
            <p:cNvGrpSpPr/>
            <p:nvPr/>
          </p:nvGrpSpPr>
          <p:grpSpPr>
            <a:xfrm>
              <a:off x="3657600" y="2275560"/>
              <a:ext cx="457200" cy="457200"/>
              <a:chOff x="3657600" y="2275560"/>
              <a:chExt cx="457200" cy="457200"/>
            </a:xfrm>
          </p:grpSpPr>
          <p:sp>
            <p:nvSpPr>
              <p:cNvPr id="1196" name="Rectangle 73"/>
              <p:cNvSpPr/>
              <p:nvPr/>
            </p:nvSpPr>
            <p:spPr>
              <a:xfrm>
                <a:off x="36576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7" name="Group 74"/>
            <p:cNvGrpSpPr/>
            <p:nvPr/>
          </p:nvGrpSpPr>
          <p:grpSpPr>
            <a:xfrm>
              <a:off x="4572000" y="2275560"/>
              <a:ext cx="457200" cy="457200"/>
              <a:chOff x="4572000" y="2275560"/>
              <a:chExt cx="457200" cy="457200"/>
            </a:xfrm>
          </p:grpSpPr>
          <p:sp>
            <p:nvSpPr>
              <p:cNvPr id="1198" name="Rectangle 75"/>
              <p:cNvSpPr/>
              <p:nvPr/>
            </p:nvSpPr>
            <p:spPr>
              <a:xfrm>
                <a:off x="4572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grpSp>
          <p:nvGrpSpPr>
            <p:cNvPr id="1199" name="Group 76"/>
            <p:cNvGrpSpPr/>
            <p:nvPr/>
          </p:nvGrpSpPr>
          <p:grpSpPr>
            <a:xfrm>
              <a:off x="4572000" y="2275560"/>
              <a:ext cx="457200" cy="457200"/>
              <a:chOff x="4572000" y="2275560"/>
              <a:chExt cx="457200" cy="457200"/>
            </a:xfrm>
          </p:grpSpPr>
          <p:sp>
            <p:nvSpPr>
              <p:cNvPr id="1200" name="Rectangle 77"/>
              <p:cNvSpPr/>
              <p:nvPr/>
            </p:nvSpPr>
            <p:spPr>
              <a:xfrm>
                <a:off x="4572000" y="2275560"/>
                <a:ext cx="457200" cy="457200"/>
              </a:xfrm>
              <a:prstGeom prst="rect">
                <a:avLst/>
              </a:prstGeom>
              <a:solidFill>
                <a:srgbClr val="3DEB3D"/>
              </a:solidFill>
              <a:ln>
                <a:solidFill>
                  <a:srgbClr val="000000"/>
                </a:solidFill>
              </a:ln>
            </p:spPr>
            <p:txBody>
              <a:bodyPr lIns="81646" tIns="40823" rIns="81646" bIns="40823" anchor="ctr" anchorCtr="1">
                <a:noAutofit/>
              </a:bodyPr>
              <a:lstStyle/>
              <a:p>
                <a:pPr algn="ctr"/>
                <a:r>
                  <a:rPr lang="en-US" sz="1452" spc="-1">
                    <a:latin typeface="Arial"/>
                  </a:rPr>
                  <a:t>G</a:t>
                </a:r>
              </a:p>
            </p:txBody>
          </p:sp>
        </p:grpSp>
        <p:sp>
          <p:nvSpPr>
            <p:cNvPr id="1201" name="CustomShape 78"/>
            <p:cNvSpPr/>
            <p:nvPr/>
          </p:nvSpPr>
          <p:spPr>
            <a:xfrm>
              <a:off x="6472800" y="227556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202" name="CustomShape 79"/>
            <p:cNvSpPr/>
            <p:nvPr/>
          </p:nvSpPr>
          <p:spPr>
            <a:xfrm>
              <a:off x="6930000" y="2275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203" name="CustomShape 80"/>
            <p:cNvSpPr/>
            <p:nvPr/>
          </p:nvSpPr>
          <p:spPr>
            <a:xfrm>
              <a:off x="7387920" y="2275200"/>
              <a:ext cx="457200" cy="45720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S</a:t>
              </a:r>
            </a:p>
          </p:txBody>
        </p:sp>
        <p:sp>
          <p:nvSpPr>
            <p:cNvPr id="1204" name="CustomShape 81"/>
            <p:cNvSpPr/>
            <p:nvPr/>
          </p:nvSpPr>
          <p:spPr>
            <a:xfrm>
              <a:off x="914400" y="1452240"/>
              <a:ext cx="4114800" cy="823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1205" name="CustomShape 82"/>
            <p:cNvSpPr/>
            <p:nvPr/>
          </p:nvSpPr>
          <p:spPr>
            <a:xfrm>
              <a:off x="6472800" y="1452240"/>
              <a:ext cx="1372320" cy="822960"/>
            </a:xfrm>
            <a:prstGeom prst="rect">
              <a:avLst/>
            </a:prstGeom>
            <a:solidFill>
              <a:srgbClr val="FF9999"/>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1206" name="TextShape 83"/>
            <p:cNvSpPr txBox="1"/>
            <p:nvPr/>
          </p:nvSpPr>
          <p:spPr>
            <a:xfrm>
              <a:off x="5392080" y="2178360"/>
              <a:ext cx="657360" cy="456120"/>
            </a:xfrm>
            <a:prstGeom prst="rect">
              <a:avLst/>
            </a:prstGeom>
            <a:noFill/>
            <a:ln>
              <a:noFill/>
            </a:ln>
          </p:spPr>
          <p:txBody>
            <a:bodyPr lIns="0" tIns="0" rIns="0" bIns="0">
              <a:noAutofit/>
            </a:bodyPr>
            <a:lstStyle/>
            <a:p>
              <a:pPr algn="ctr">
                <a:spcAft>
                  <a:spcPts val="1286"/>
                </a:spcAft>
              </a:pPr>
              <a:r>
                <a:rPr lang="en-US" sz="2903" spc="-1">
                  <a:solidFill>
                    <a:srgbClr val="000080"/>
                  </a:solidFill>
                  <a:latin typeface="Arial"/>
                </a:rPr>
                <a:t>...</a:t>
              </a:r>
            </a:p>
          </p:txBody>
        </p:sp>
        <p:sp>
          <p:nvSpPr>
            <p:cNvPr id="1207" name="TextShape 84"/>
            <p:cNvSpPr txBox="1"/>
            <p:nvPr/>
          </p:nvSpPr>
          <p:spPr>
            <a:xfrm>
              <a:off x="5084640" y="1452240"/>
              <a:ext cx="1737360" cy="430200"/>
            </a:xfrm>
            <a:prstGeom prst="rect">
              <a:avLst/>
            </a:prstGeom>
            <a:noFill/>
            <a:ln>
              <a:noFill/>
            </a:ln>
          </p:spPr>
          <p:txBody>
            <a:bodyPr lIns="81646" tIns="40823" rIns="81646" bIns="40823">
              <a:noAutofit/>
            </a:bodyPr>
            <a:lstStyle/>
            <a:p>
              <a:r>
                <a:rPr lang="en-US" sz="2177" spc="-1" dirty="0">
                  <a:solidFill>
                    <a:srgbClr val="000080"/>
                  </a:solidFill>
                  <a:latin typeface="Arial"/>
                </a:rPr>
                <a:t>length 2</a:t>
              </a:r>
              <a:r>
                <a:rPr lang="en-US" sz="2177" i="1" spc="-1" baseline="33000" dirty="0">
                  <a:solidFill>
                    <a:srgbClr val="000080"/>
                  </a:solidFill>
                  <a:latin typeface="Arial"/>
                </a:rPr>
                <a:t>k</a:t>
              </a:r>
              <a:endParaRPr lang="en-US" sz="2177" spc="-1" dirty="0">
                <a:latin typeface="Arial"/>
              </a:endParaRPr>
            </a:p>
          </p:txBody>
        </p:sp>
      </p:grpSp>
      <p:sp>
        <p:nvSpPr>
          <p:cNvPr id="1208" name="Rectangle 85"/>
          <p:cNvSpPr/>
          <p:nvPr/>
        </p:nvSpPr>
        <p:spPr>
          <a:xfrm>
            <a:off x="2353700" y="2480090"/>
            <a:ext cx="414764" cy="414764"/>
          </a:xfrm>
          <a:prstGeom prst="rect">
            <a:avLst/>
          </a:prstGeom>
          <a:solidFill>
            <a:srgbClr val="FF950E"/>
          </a:solidFill>
          <a:ln>
            <a:solidFill>
              <a:srgbClr val="000000"/>
            </a:solidFill>
          </a:ln>
        </p:spPr>
        <p:txBody>
          <a:bodyPr/>
          <a:lstStyle/>
          <a:p>
            <a:endParaRPr lang="en-US"/>
          </a:p>
        </p:txBody>
      </p:sp>
      <p:grpSp>
        <p:nvGrpSpPr>
          <p:cNvPr id="1209" name="Group 86"/>
          <p:cNvGrpSpPr/>
          <p:nvPr/>
        </p:nvGrpSpPr>
        <p:grpSpPr>
          <a:xfrm>
            <a:off x="4904333" y="2893548"/>
            <a:ext cx="3738750" cy="3318108"/>
            <a:chOff x="3726720" y="3189600"/>
            <a:chExt cx="4121280" cy="3657600"/>
          </a:xfrm>
        </p:grpSpPr>
        <p:sp>
          <p:nvSpPr>
            <p:cNvPr id="1210" name="CustomShape 87"/>
            <p:cNvSpPr/>
            <p:nvPr/>
          </p:nvSpPr>
          <p:spPr>
            <a:xfrm>
              <a:off x="7387920" y="31896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1" name="CustomShape 88"/>
            <p:cNvSpPr/>
            <p:nvPr/>
          </p:nvSpPr>
          <p:spPr>
            <a:xfrm>
              <a:off x="7388280" y="36468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212" name="CustomShape 89"/>
            <p:cNvSpPr/>
            <p:nvPr/>
          </p:nvSpPr>
          <p:spPr>
            <a:xfrm>
              <a:off x="7385760" y="41040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3" name="CustomShape 90"/>
            <p:cNvSpPr/>
            <p:nvPr/>
          </p:nvSpPr>
          <p:spPr>
            <a:xfrm>
              <a:off x="7386120" y="45612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214" name="CustomShape 91"/>
            <p:cNvSpPr/>
            <p:nvPr/>
          </p:nvSpPr>
          <p:spPr>
            <a:xfrm>
              <a:off x="7389360" y="50184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5" name="CustomShape 92"/>
            <p:cNvSpPr/>
            <p:nvPr/>
          </p:nvSpPr>
          <p:spPr>
            <a:xfrm>
              <a:off x="7389720" y="54756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0</a:t>
              </a:r>
            </a:p>
          </p:txBody>
        </p:sp>
        <p:sp>
          <p:nvSpPr>
            <p:cNvPr id="1216" name="CustomShape 93"/>
            <p:cNvSpPr/>
            <p:nvPr/>
          </p:nvSpPr>
          <p:spPr>
            <a:xfrm>
              <a:off x="7387200" y="59328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7" name="CustomShape 94"/>
            <p:cNvSpPr/>
            <p:nvPr/>
          </p:nvSpPr>
          <p:spPr>
            <a:xfrm>
              <a:off x="7387560" y="6390000"/>
              <a:ext cx="458280" cy="45720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633" spc="-1">
                  <a:latin typeface="Arial"/>
                </a:rPr>
                <a:t>1</a:t>
              </a:r>
            </a:p>
          </p:txBody>
        </p:sp>
        <p:sp>
          <p:nvSpPr>
            <p:cNvPr id="1218" name="TextShape 95"/>
            <p:cNvSpPr txBox="1"/>
            <p:nvPr/>
          </p:nvSpPr>
          <p:spPr>
            <a:xfrm>
              <a:off x="3726720" y="5760720"/>
              <a:ext cx="1133280" cy="365760"/>
            </a:xfrm>
            <a:prstGeom prst="rect">
              <a:avLst/>
            </a:prstGeom>
            <a:noFill/>
            <a:ln>
              <a:noFill/>
            </a:ln>
          </p:spPr>
          <p:txBody>
            <a:bodyPr lIns="81646" tIns="40823" rIns="81646" bIns="40823">
              <a:noAutofit/>
            </a:bodyPr>
            <a:lstStyle/>
            <a:p>
              <a:r>
                <a:rPr lang="en-US" sz="1633" spc="-1">
                  <a:solidFill>
                    <a:srgbClr val="000080"/>
                  </a:solidFill>
                  <a:latin typeface="Arial"/>
                </a:rPr>
                <a:t>13/16  </a:t>
              </a:r>
              <a:r>
                <a:rPr lang="en-US" sz="1633" spc="-1">
                  <a:solidFill>
                    <a:srgbClr val="000080"/>
                  </a:solidFill>
                  <a:latin typeface="Arial"/>
                  <a:ea typeface="Arial"/>
                </a:rPr>
                <a:t>≤</a:t>
              </a:r>
              <a:endParaRPr lang="en-US" sz="1633" spc="-1">
                <a:latin typeface="Arial"/>
              </a:endParaRPr>
            </a:p>
          </p:txBody>
        </p:sp>
        <p:sp>
          <p:nvSpPr>
            <p:cNvPr id="1219" name="TextShape 96"/>
            <p:cNvSpPr txBox="1"/>
            <p:nvPr/>
          </p:nvSpPr>
          <p:spPr>
            <a:xfrm>
              <a:off x="6309360" y="5760720"/>
              <a:ext cx="1188720" cy="365760"/>
            </a:xfrm>
            <a:prstGeom prst="rect">
              <a:avLst/>
            </a:prstGeom>
            <a:noFill/>
            <a:ln>
              <a:noFill/>
            </a:ln>
          </p:spPr>
          <p:txBody>
            <a:bodyPr lIns="81646" tIns="40823" rIns="81646" bIns="40823">
              <a:noAutofit/>
            </a:bodyPr>
            <a:lstStyle/>
            <a:p>
              <a:r>
                <a:rPr lang="en-US" sz="1633" spc="-1">
                  <a:solidFill>
                    <a:srgbClr val="000080"/>
                  </a:solidFill>
                  <a:latin typeface="Arial"/>
                </a:rPr>
                <a:t>&lt;  14/16</a:t>
              </a:r>
              <a:endParaRPr lang="en-US" sz="1633" spc="-1">
                <a:latin typeface="Arial"/>
              </a:endParaRPr>
            </a:p>
          </p:txBody>
        </p:sp>
        <p:sp>
          <p:nvSpPr>
            <p:cNvPr id="1220" name="TextShape 97"/>
            <p:cNvSpPr txBox="1"/>
            <p:nvPr/>
          </p:nvSpPr>
          <p:spPr>
            <a:xfrm>
              <a:off x="4732200" y="5760720"/>
              <a:ext cx="1554480" cy="365760"/>
            </a:xfrm>
            <a:prstGeom prst="rect">
              <a:avLst/>
            </a:prstGeom>
            <a:noFill/>
            <a:ln>
              <a:noFill/>
            </a:ln>
          </p:spPr>
          <p:txBody>
            <a:bodyPr lIns="81646" tIns="40823" rIns="81646" bIns="40823">
              <a:noAutofit/>
            </a:bodyPr>
            <a:lstStyle/>
            <a:p>
              <a:r>
                <a:rPr lang="en-US" sz="1633" spc="-1" dirty="0">
                  <a:solidFill>
                    <a:srgbClr val="000080"/>
                  </a:solidFill>
                  <a:latin typeface="Arial"/>
                </a:rPr>
                <a:t>fraction of</a:t>
              </a:r>
              <a:endParaRPr lang="en-US" sz="1633" spc="-1" dirty="0">
                <a:latin typeface="Arial"/>
              </a:endParaRPr>
            </a:p>
          </p:txBody>
        </p:sp>
        <p:sp>
          <p:nvSpPr>
            <p:cNvPr id="1221" name="CustomShape 98"/>
            <p:cNvSpPr/>
            <p:nvPr/>
          </p:nvSpPr>
          <p:spPr>
            <a:xfrm>
              <a:off x="5907240" y="5796000"/>
              <a:ext cx="274320" cy="274320"/>
            </a:xfrm>
            <a:prstGeom prst="rect">
              <a:avLst/>
            </a:prstGeom>
            <a:solidFill>
              <a:srgbClr val="3333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171" name="TextShape 97">
              <a:extLst>
                <a:ext uri="{FF2B5EF4-FFF2-40B4-BE49-F238E27FC236}">
                  <a16:creationId xmlns:a16="http://schemas.microsoft.com/office/drawing/2014/main" id="{02915155-9183-499E-A03D-D9F24B5F0480}"/>
                </a:ext>
              </a:extLst>
            </p:cNvPr>
            <p:cNvSpPr txBox="1"/>
            <p:nvPr/>
          </p:nvSpPr>
          <p:spPr>
            <a:xfrm>
              <a:off x="3749041" y="5387759"/>
              <a:ext cx="2290680" cy="365760"/>
            </a:xfrm>
            <a:prstGeom prst="rect">
              <a:avLst/>
            </a:prstGeom>
            <a:noFill/>
            <a:ln>
              <a:noFill/>
            </a:ln>
          </p:spPr>
          <p:txBody>
            <a:bodyPr lIns="81646" tIns="40823" rIns="81646" bIns="40823">
              <a:noAutofit/>
            </a:bodyPr>
            <a:lstStyle/>
            <a:p>
              <a:r>
                <a:rPr lang="en-US" sz="1633" spc="-1" dirty="0">
                  <a:solidFill>
                    <a:srgbClr val="000080"/>
                  </a:solidFill>
                  <a:latin typeface="Arial"/>
                </a:rPr>
                <a:t>with high probability,</a:t>
              </a:r>
              <a:endParaRPr lang="en-US" sz="1633" spc="-1" dirty="0">
                <a:latin typeface="Arial"/>
              </a:endParaRPr>
            </a:p>
          </p:txBody>
        </p:sp>
        <p:sp>
          <p:nvSpPr>
            <p:cNvPr id="172" name="TextShape 97">
              <a:extLst>
                <a:ext uri="{FF2B5EF4-FFF2-40B4-BE49-F238E27FC236}">
                  <a16:creationId xmlns:a16="http://schemas.microsoft.com/office/drawing/2014/main" id="{0F022093-7D4F-4286-BAB8-C673B4C5B946}"/>
                </a:ext>
              </a:extLst>
            </p:cNvPr>
            <p:cNvSpPr txBox="1"/>
            <p:nvPr/>
          </p:nvSpPr>
          <p:spPr>
            <a:xfrm>
              <a:off x="3799620" y="6219359"/>
              <a:ext cx="2870222" cy="365760"/>
            </a:xfrm>
            <a:prstGeom prst="rect">
              <a:avLst/>
            </a:prstGeom>
            <a:noFill/>
            <a:ln>
              <a:noFill/>
            </a:ln>
          </p:spPr>
          <p:txBody>
            <a:bodyPr lIns="81646" tIns="40823" rIns="81646" bIns="40823">
              <a:noAutofit/>
            </a:bodyPr>
            <a:lstStyle/>
            <a:p>
              <a:r>
                <a:rPr lang="en-US" sz="1633" spc="-1" dirty="0">
                  <a:solidFill>
                    <a:srgbClr val="000080"/>
                  </a:solidFill>
                  <a:latin typeface="Arial"/>
                </a:rPr>
                <a:t>(again by Chernoff bound)</a:t>
              </a:r>
              <a:endParaRPr lang="en-US" sz="1633" spc="-1" dirty="0">
                <a:latin typeface="Arial"/>
              </a:endParaRPr>
            </a:p>
          </p:txBody>
        </p:sp>
      </p:grpSp>
      <p:sp>
        <p:nvSpPr>
          <p:cNvPr id="1222" name="TextShape 99"/>
          <p:cNvSpPr txBox="1"/>
          <p:nvPr/>
        </p:nvSpPr>
        <p:spPr>
          <a:xfrm>
            <a:off x="6332165" y="1694326"/>
            <a:ext cx="995433" cy="390270"/>
          </a:xfrm>
          <a:prstGeom prst="rect">
            <a:avLst/>
          </a:prstGeom>
          <a:noFill/>
          <a:ln>
            <a:noFill/>
          </a:ln>
        </p:spPr>
        <p:txBody>
          <a:bodyPr lIns="81646" tIns="40823" rIns="81646" bIns="40823">
            <a:noAutofit/>
          </a:bodyPr>
          <a:lstStyle/>
          <a:p>
            <a:r>
              <a:rPr lang="en-US" sz="2177" spc="-1">
                <a:solidFill>
                  <a:srgbClr val="FF0000"/>
                </a:solidFill>
                <a:latin typeface="Arial"/>
                <a:ea typeface="Arial"/>
              </a:rPr>
              <a:t>≈</a:t>
            </a:r>
            <a:r>
              <a:rPr lang="en-US" sz="2177" spc="-1">
                <a:solidFill>
                  <a:srgbClr val="FF0000"/>
                </a:solidFill>
                <a:latin typeface="Arial"/>
              </a:rPr>
              <a:t> 13</a:t>
            </a:r>
            <a:r>
              <a:rPr lang="en-US" sz="2177" spc="-1" baseline="33000">
                <a:solidFill>
                  <a:srgbClr val="FF0000"/>
                </a:solidFill>
                <a:latin typeface="Arial"/>
              </a:rPr>
              <a:t>2</a:t>
            </a:r>
            <a:endParaRPr lang="en-US" sz="2177" spc="-1">
              <a:latin typeface="Arial"/>
            </a:endParaRPr>
          </a:p>
        </p:txBody>
      </p:sp>
      <p:sp>
        <p:nvSpPr>
          <p:cNvPr id="1223" name="Ellipse 100"/>
          <p:cNvSpPr/>
          <p:nvPr/>
        </p:nvSpPr>
        <p:spPr>
          <a:xfrm>
            <a:off x="8275349" y="4552602"/>
            <a:ext cx="332137" cy="1645991"/>
          </a:xfrm>
          <a:prstGeom prst="ellipse">
            <a:avLst/>
          </a:prstGeom>
          <a:solidFill>
            <a:srgbClr val="999999">
              <a:alpha val="30000"/>
            </a:srgbClr>
          </a:solidFill>
          <a:ln>
            <a:solidFill>
              <a:srgbClr val="000000"/>
            </a:solidFill>
          </a:ln>
        </p:spPr>
        <p:txBody>
          <a:bodyPr/>
          <a:lstStyle/>
          <a:p>
            <a:endParaRPr lang="en-US"/>
          </a:p>
        </p:txBody>
      </p:sp>
      <p:sp>
        <p:nvSpPr>
          <p:cNvPr id="1224" name="Ellipse 101"/>
          <p:cNvSpPr/>
          <p:nvPr/>
        </p:nvSpPr>
        <p:spPr>
          <a:xfrm>
            <a:off x="8640471" y="1294585"/>
            <a:ext cx="994779" cy="414764"/>
          </a:xfrm>
          <a:prstGeom prst="ellipse">
            <a:avLst/>
          </a:prstGeom>
          <a:solidFill>
            <a:srgbClr val="999999">
              <a:alpha val="30000"/>
            </a:srgbClr>
          </a:solidFill>
          <a:ln>
            <a:solidFill>
              <a:srgbClr val="000000"/>
            </a:solidFill>
          </a:ln>
        </p:spPr>
        <p:txBody>
          <a:bodyPr/>
          <a:lstStyle/>
          <a:p>
            <a:endParaRPr lang="en-US"/>
          </a:p>
        </p:txBody>
      </p:sp>
      <p:sp>
        <p:nvSpPr>
          <p:cNvPr id="1225" name="CustomShape 102"/>
          <p:cNvSpPr/>
          <p:nvPr/>
        </p:nvSpPr>
        <p:spPr>
          <a:xfrm>
            <a:off x="8707748" y="2903345"/>
            <a:ext cx="248858" cy="1659054"/>
          </a:xfrm>
          <a:custGeom>
            <a:avLst/>
            <a:gdLst/>
            <a:ahLst/>
            <a:cxnLst/>
            <a:rect l="0" t="0" r="r" b="b"/>
            <a:pathLst>
              <a:path w="764" h="5082">
                <a:moveTo>
                  <a:pt x="0" y="0"/>
                </a:moveTo>
                <a:cubicBezTo>
                  <a:pt x="190" y="0"/>
                  <a:pt x="381" y="211"/>
                  <a:pt x="381" y="423"/>
                </a:cubicBezTo>
                <a:lnTo>
                  <a:pt x="381" y="2117"/>
                </a:lnTo>
                <a:cubicBezTo>
                  <a:pt x="381" y="2328"/>
                  <a:pt x="572" y="2540"/>
                  <a:pt x="763" y="2540"/>
                </a:cubicBezTo>
                <a:cubicBezTo>
                  <a:pt x="572" y="2540"/>
                  <a:pt x="381" y="2752"/>
                  <a:pt x="381" y="2963"/>
                </a:cubicBezTo>
                <a:lnTo>
                  <a:pt x="381" y="4657"/>
                </a:lnTo>
                <a:cubicBezTo>
                  <a:pt x="381" y="4869"/>
                  <a:pt x="190" y="5081"/>
                  <a:pt x="0" y="5081"/>
                </a:cubicBezTo>
              </a:path>
            </a:pathLst>
          </a:custGeom>
          <a:noFill/>
          <a:ln w="3672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1226" name="TextShape 103"/>
          <p:cNvSpPr txBox="1"/>
          <p:nvPr/>
        </p:nvSpPr>
        <p:spPr>
          <a:xfrm>
            <a:off x="9065032" y="3479442"/>
            <a:ext cx="1316793" cy="464731"/>
          </a:xfrm>
          <a:prstGeom prst="rect">
            <a:avLst/>
          </a:prstGeom>
          <a:noFill/>
          <a:ln>
            <a:noFill/>
          </a:ln>
        </p:spPr>
        <p:txBody>
          <a:bodyPr lIns="0" tIns="0" rIns="0" bIns="0">
            <a:noAutofit/>
          </a:bodyPr>
          <a:lstStyle/>
          <a:p>
            <a:r>
              <a:rPr lang="en-US" sz="1633" spc="-1">
                <a:solidFill>
                  <a:srgbClr val="000080"/>
                </a:solidFill>
                <a:latin typeface="Arial"/>
              </a:rPr>
              <a:t>low-order bits absorb error</a:t>
            </a:r>
          </a:p>
        </p:txBody>
      </p:sp>
      <p:grpSp>
        <p:nvGrpSpPr>
          <p:cNvPr id="1227" name="Group 104"/>
          <p:cNvGrpSpPr/>
          <p:nvPr/>
        </p:nvGrpSpPr>
        <p:grpSpPr>
          <a:xfrm>
            <a:off x="2021237" y="4535620"/>
            <a:ext cx="2488581" cy="1514703"/>
            <a:chOff x="548640" y="4999680"/>
            <a:chExt cx="2743200" cy="1669680"/>
          </a:xfrm>
        </p:grpSpPr>
        <p:sp>
          <p:nvSpPr>
            <p:cNvPr id="1228" name="Rectangle 105"/>
            <p:cNvSpPr/>
            <p:nvPr/>
          </p:nvSpPr>
          <p:spPr>
            <a:xfrm>
              <a:off x="1005840" y="5760720"/>
              <a:ext cx="457200" cy="457200"/>
            </a:xfrm>
            <a:prstGeom prst="rect">
              <a:avLst/>
            </a:prstGeom>
            <a:solidFill>
              <a:srgbClr val="3333FF"/>
            </a:solidFill>
            <a:ln>
              <a:solidFill>
                <a:srgbClr val="000000"/>
              </a:solidFill>
            </a:ln>
          </p:spPr>
          <p:txBody>
            <a:bodyPr/>
            <a:lstStyle/>
            <a:p>
              <a:endParaRPr lang="en-US"/>
            </a:p>
          </p:txBody>
        </p:sp>
        <p:sp>
          <p:nvSpPr>
            <p:cNvPr id="1229" name="Rectangle 106"/>
            <p:cNvSpPr/>
            <p:nvPr/>
          </p:nvSpPr>
          <p:spPr>
            <a:xfrm>
              <a:off x="2406240" y="5760720"/>
              <a:ext cx="457200" cy="457200"/>
            </a:xfrm>
            <a:prstGeom prst="rect">
              <a:avLst/>
            </a:prstGeom>
            <a:solidFill>
              <a:srgbClr val="FF950E"/>
            </a:solidFill>
            <a:ln>
              <a:solidFill>
                <a:srgbClr val="000000"/>
              </a:solidFill>
            </a:ln>
          </p:spPr>
          <p:txBody>
            <a:bodyPr/>
            <a:lstStyle/>
            <a:p>
              <a:endParaRPr lang="en-US"/>
            </a:p>
          </p:txBody>
        </p:sp>
        <p:sp>
          <p:nvSpPr>
            <p:cNvPr id="1230" name="TextShape 107"/>
            <p:cNvSpPr txBox="1"/>
            <p:nvPr/>
          </p:nvSpPr>
          <p:spPr>
            <a:xfrm>
              <a:off x="548640" y="6217560"/>
              <a:ext cx="1359000" cy="451800"/>
            </a:xfrm>
            <a:prstGeom prst="rect">
              <a:avLst/>
            </a:prstGeom>
            <a:noFill/>
            <a:ln>
              <a:noFill/>
            </a:ln>
          </p:spPr>
          <p:txBody>
            <a:bodyPr lIns="0" tIns="0" rIns="0" bIns="0">
              <a:noAutofit/>
            </a:bodyPr>
            <a:lstStyle/>
            <a:p>
              <a:pPr algn="ctr">
                <a:spcAft>
                  <a:spcPts val="1286"/>
                </a:spcAft>
              </a:pPr>
              <a:r>
                <a:rPr lang="en-US" sz="1452" spc="-1">
                  <a:solidFill>
                    <a:srgbClr val="000080"/>
                  </a:solidFill>
                  <a:latin typeface="Arial"/>
                </a:rPr>
                <a:t>concentration 13.5/16</a:t>
              </a:r>
            </a:p>
          </p:txBody>
        </p:sp>
        <p:sp>
          <p:nvSpPr>
            <p:cNvPr id="1231" name="TextShape 108"/>
            <p:cNvSpPr txBox="1"/>
            <p:nvPr/>
          </p:nvSpPr>
          <p:spPr>
            <a:xfrm>
              <a:off x="1449360" y="4999680"/>
              <a:ext cx="1385280" cy="578160"/>
            </a:xfrm>
            <a:prstGeom prst="rect">
              <a:avLst/>
            </a:prstGeom>
            <a:noFill/>
            <a:ln>
              <a:noFill/>
            </a:ln>
          </p:spPr>
          <p:txBody>
            <a:bodyPr lIns="0" tIns="0" rIns="0" bIns="0">
              <a:noAutofit/>
            </a:bodyPr>
            <a:lstStyle/>
            <a:p>
              <a:r>
                <a:rPr lang="en-US" sz="1452" spc="-1">
                  <a:solidFill>
                    <a:srgbClr val="000080"/>
                  </a:solidFill>
                  <a:latin typeface="Arial"/>
                </a:rPr>
                <a:t>compete in Bernoulli trials</a:t>
              </a:r>
            </a:p>
          </p:txBody>
        </p:sp>
        <p:sp>
          <p:nvSpPr>
            <p:cNvPr id="1232" name="Line 109"/>
            <p:cNvSpPr/>
            <p:nvPr/>
          </p:nvSpPr>
          <p:spPr>
            <a:xfrm>
              <a:off x="2011680" y="5440680"/>
              <a:ext cx="394560" cy="3200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233" name="Line 110"/>
            <p:cNvSpPr/>
            <p:nvPr/>
          </p:nvSpPr>
          <p:spPr>
            <a:xfrm flipH="1">
              <a:off x="1463040" y="5440680"/>
              <a:ext cx="365760" cy="32004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1234" name="TextShape 111"/>
            <p:cNvSpPr txBox="1"/>
            <p:nvPr/>
          </p:nvSpPr>
          <p:spPr>
            <a:xfrm>
              <a:off x="1932840" y="6217560"/>
              <a:ext cx="1359000" cy="451800"/>
            </a:xfrm>
            <a:prstGeom prst="rect">
              <a:avLst/>
            </a:prstGeom>
            <a:noFill/>
            <a:ln>
              <a:noFill/>
            </a:ln>
          </p:spPr>
          <p:txBody>
            <a:bodyPr lIns="0" tIns="0" rIns="0" bIns="0">
              <a:noAutofit/>
            </a:bodyPr>
            <a:lstStyle/>
            <a:p>
              <a:pPr algn="ctr">
                <a:spcAft>
                  <a:spcPts val="1286"/>
                </a:spcAft>
              </a:pPr>
              <a:r>
                <a:rPr lang="en-US" sz="1452" spc="-1">
                  <a:solidFill>
                    <a:srgbClr val="000080"/>
                  </a:solidFill>
                  <a:latin typeface="Arial"/>
                </a:rPr>
                <a:t>concentration 1 - 13.5/16</a:t>
              </a:r>
            </a:p>
          </p:txBody>
        </p:sp>
      </p:grpSp>
      <p:grpSp>
        <p:nvGrpSpPr>
          <p:cNvPr id="1235" name="Group 112"/>
          <p:cNvGrpSpPr/>
          <p:nvPr/>
        </p:nvGrpSpPr>
        <p:grpSpPr>
          <a:xfrm>
            <a:off x="2353048" y="2323003"/>
            <a:ext cx="6286117" cy="205422"/>
            <a:chOff x="914400" y="2560680"/>
            <a:chExt cx="6929280" cy="226440"/>
          </a:xfrm>
        </p:grpSpPr>
        <p:sp>
          <p:nvSpPr>
            <p:cNvPr id="1236" name="TextShape 113"/>
            <p:cNvSpPr txBox="1"/>
            <p:nvPr/>
          </p:nvSpPr>
          <p:spPr>
            <a:xfrm>
              <a:off x="914400" y="25606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37" name="TextShape 114"/>
            <p:cNvSpPr txBox="1"/>
            <p:nvPr/>
          </p:nvSpPr>
          <p:spPr>
            <a:xfrm>
              <a:off x="1372320" y="25606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38" name="TextShape 115"/>
            <p:cNvSpPr txBox="1"/>
            <p:nvPr/>
          </p:nvSpPr>
          <p:spPr>
            <a:xfrm>
              <a:off x="1828080" y="2562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39" name="TextShape 116"/>
            <p:cNvSpPr txBox="1"/>
            <p:nvPr/>
          </p:nvSpPr>
          <p:spPr>
            <a:xfrm>
              <a:off x="2286000" y="2562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0" name="TextShape 117"/>
            <p:cNvSpPr txBox="1"/>
            <p:nvPr/>
          </p:nvSpPr>
          <p:spPr>
            <a:xfrm>
              <a:off x="2743200" y="25624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1" name="TextShape 118"/>
            <p:cNvSpPr txBox="1"/>
            <p:nvPr/>
          </p:nvSpPr>
          <p:spPr>
            <a:xfrm>
              <a:off x="3201120" y="256248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2" name="TextShape 119"/>
            <p:cNvSpPr txBox="1"/>
            <p:nvPr/>
          </p:nvSpPr>
          <p:spPr>
            <a:xfrm>
              <a:off x="3656880" y="25639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3" name="TextShape 120"/>
            <p:cNvSpPr txBox="1"/>
            <p:nvPr/>
          </p:nvSpPr>
          <p:spPr>
            <a:xfrm>
              <a:off x="4114800" y="25639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4" name="TextShape 121"/>
            <p:cNvSpPr txBox="1"/>
            <p:nvPr/>
          </p:nvSpPr>
          <p:spPr>
            <a:xfrm>
              <a:off x="4572000" y="25693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5" name="TextShape 122"/>
            <p:cNvSpPr txBox="1"/>
            <p:nvPr/>
          </p:nvSpPr>
          <p:spPr>
            <a:xfrm>
              <a:off x="6472800" y="2571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6" name="TextShape 123"/>
            <p:cNvSpPr txBox="1"/>
            <p:nvPr/>
          </p:nvSpPr>
          <p:spPr>
            <a:xfrm>
              <a:off x="6930720" y="2571120"/>
              <a:ext cx="457200" cy="171000"/>
            </a:xfrm>
            <a:prstGeom prst="rect">
              <a:avLst/>
            </a:prstGeom>
            <a:noFill/>
            <a:ln>
              <a:noFill/>
            </a:ln>
          </p:spPr>
          <p:txBody>
            <a:bodyPr lIns="0" tIns="0" rIns="0" bIns="0" anchor="b">
              <a:noAutofit/>
            </a:bodyPr>
            <a:lstStyle/>
            <a:p>
              <a:pPr algn="ctr"/>
              <a:r>
                <a:rPr lang="en-US" sz="1089" spc="-1">
                  <a:latin typeface="Arial"/>
                </a:rPr>
                <a:t>B</a:t>
              </a:r>
            </a:p>
          </p:txBody>
        </p:sp>
        <p:sp>
          <p:nvSpPr>
            <p:cNvPr id="1247" name="TextShape 124"/>
            <p:cNvSpPr txBox="1"/>
            <p:nvPr/>
          </p:nvSpPr>
          <p:spPr>
            <a:xfrm>
              <a:off x="7386480" y="2572560"/>
              <a:ext cx="457200" cy="171000"/>
            </a:xfrm>
            <a:prstGeom prst="rect">
              <a:avLst/>
            </a:prstGeom>
            <a:noFill/>
            <a:ln>
              <a:noFill/>
            </a:ln>
          </p:spPr>
          <p:txBody>
            <a:bodyPr lIns="0" tIns="0" rIns="0" bIns="0" anchor="b">
              <a:noAutofit/>
            </a:bodyPr>
            <a:lstStyle/>
            <a:p>
              <a:pPr algn="ctr"/>
              <a:r>
                <a:rPr lang="en-US" sz="1089" spc="-1">
                  <a:latin typeface="Arial"/>
                </a:rPr>
                <a:t>B</a:t>
              </a:r>
            </a:p>
          </p:txBody>
        </p:sp>
        <p:grpSp>
          <p:nvGrpSpPr>
            <p:cNvPr id="1248" name="Group 125"/>
            <p:cNvGrpSpPr/>
            <p:nvPr/>
          </p:nvGrpSpPr>
          <p:grpSpPr>
            <a:xfrm>
              <a:off x="1005840" y="2733840"/>
              <a:ext cx="281520" cy="52920"/>
              <a:chOff x="1005840" y="2733840"/>
              <a:chExt cx="281520" cy="52920"/>
            </a:xfrm>
          </p:grpSpPr>
          <p:sp>
            <p:nvSpPr>
              <p:cNvPr id="1249" name="Rectangle 126"/>
              <p:cNvSpPr/>
              <p:nvPr/>
            </p:nvSpPr>
            <p:spPr>
              <a:xfrm rot="16200000">
                <a:off x="1005840" y="2733840"/>
                <a:ext cx="52920" cy="52920"/>
              </a:xfrm>
              <a:prstGeom prst="rect">
                <a:avLst/>
              </a:prstGeom>
              <a:solidFill>
                <a:srgbClr val="000000"/>
              </a:solidFill>
              <a:ln>
                <a:solidFill>
                  <a:srgbClr val="000000"/>
                </a:solidFill>
              </a:ln>
            </p:spPr>
            <p:txBody>
              <a:bodyPr/>
              <a:lstStyle/>
              <a:p>
                <a:endParaRPr lang="en-US"/>
              </a:p>
            </p:txBody>
          </p:sp>
          <p:sp>
            <p:nvSpPr>
              <p:cNvPr id="1250" name="Rectangle 127"/>
              <p:cNvSpPr/>
              <p:nvPr/>
            </p:nvSpPr>
            <p:spPr>
              <a:xfrm rot="16200000">
                <a:off x="1234440" y="2733840"/>
                <a:ext cx="52920" cy="52920"/>
              </a:xfrm>
              <a:prstGeom prst="rect">
                <a:avLst/>
              </a:prstGeom>
              <a:solidFill>
                <a:srgbClr val="000000"/>
              </a:solidFill>
              <a:ln>
                <a:solidFill>
                  <a:srgbClr val="000000"/>
                </a:solidFill>
              </a:ln>
            </p:spPr>
            <p:txBody>
              <a:bodyPr/>
              <a:lstStyle/>
              <a:p>
                <a:endParaRPr lang="en-US"/>
              </a:p>
            </p:txBody>
          </p:sp>
        </p:grpSp>
        <p:grpSp>
          <p:nvGrpSpPr>
            <p:cNvPr id="1251" name="Group 128"/>
            <p:cNvGrpSpPr/>
            <p:nvPr/>
          </p:nvGrpSpPr>
          <p:grpSpPr>
            <a:xfrm>
              <a:off x="1455840" y="2732760"/>
              <a:ext cx="281520" cy="52920"/>
              <a:chOff x="1455840" y="2732760"/>
              <a:chExt cx="281520" cy="52920"/>
            </a:xfrm>
          </p:grpSpPr>
          <p:sp>
            <p:nvSpPr>
              <p:cNvPr id="1252" name="Rectangle 129"/>
              <p:cNvSpPr/>
              <p:nvPr/>
            </p:nvSpPr>
            <p:spPr>
              <a:xfrm rot="16200000">
                <a:off x="1455840" y="2732760"/>
                <a:ext cx="52920" cy="52920"/>
              </a:xfrm>
              <a:prstGeom prst="rect">
                <a:avLst/>
              </a:prstGeom>
              <a:solidFill>
                <a:srgbClr val="000000"/>
              </a:solidFill>
              <a:ln>
                <a:solidFill>
                  <a:srgbClr val="000000"/>
                </a:solidFill>
              </a:ln>
            </p:spPr>
            <p:txBody>
              <a:bodyPr/>
              <a:lstStyle/>
              <a:p>
                <a:endParaRPr lang="en-US"/>
              </a:p>
            </p:txBody>
          </p:sp>
          <p:sp>
            <p:nvSpPr>
              <p:cNvPr id="1253" name="Rectangle 130"/>
              <p:cNvSpPr/>
              <p:nvPr/>
            </p:nvSpPr>
            <p:spPr>
              <a:xfrm rot="16200000">
                <a:off x="1684440" y="2732760"/>
                <a:ext cx="52920" cy="52920"/>
              </a:xfrm>
              <a:prstGeom prst="rect">
                <a:avLst/>
              </a:prstGeom>
              <a:solidFill>
                <a:srgbClr val="000000"/>
              </a:solidFill>
              <a:ln>
                <a:solidFill>
                  <a:srgbClr val="000000"/>
                </a:solidFill>
              </a:ln>
            </p:spPr>
            <p:txBody>
              <a:bodyPr/>
              <a:lstStyle/>
              <a:p>
                <a:endParaRPr lang="en-US"/>
              </a:p>
            </p:txBody>
          </p:sp>
        </p:grpSp>
        <p:grpSp>
          <p:nvGrpSpPr>
            <p:cNvPr id="1254" name="Group 131"/>
            <p:cNvGrpSpPr/>
            <p:nvPr/>
          </p:nvGrpSpPr>
          <p:grpSpPr>
            <a:xfrm>
              <a:off x="1920240" y="2734200"/>
              <a:ext cx="281520" cy="52920"/>
              <a:chOff x="1920240" y="2734200"/>
              <a:chExt cx="281520" cy="52920"/>
            </a:xfrm>
          </p:grpSpPr>
          <p:sp>
            <p:nvSpPr>
              <p:cNvPr id="1255" name="Rectangle 132"/>
              <p:cNvSpPr/>
              <p:nvPr/>
            </p:nvSpPr>
            <p:spPr>
              <a:xfrm rot="16200000">
                <a:off x="1920240" y="2734200"/>
                <a:ext cx="52920" cy="52920"/>
              </a:xfrm>
              <a:prstGeom prst="rect">
                <a:avLst/>
              </a:prstGeom>
              <a:solidFill>
                <a:srgbClr val="000000"/>
              </a:solidFill>
              <a:ln>
                <a:solidFill>
                  <a:srgbClr val="000000"/>
                </a:solidFill>
              </a:ln>
            </p:spPr>
            <p:txBody>
              <a:bodyPr/>
              <a:lstStyle/>
              <a:p>
                <a:endParaRPr lang="en-US"/>
              </a:p>
            </p:txBody>
          </p:sp>
          <p:sp>
            <p:nvSpPr>
              <p:cNvPr id="1256" name="Rectangle 133"/>
              <p:cNvSpPr/>
              <p:nvPr/>
            </p:nvSpPr>
            <p:spPr>
              <a:xfrm rot="16200000">
                <a:off x="2148840" y="2734200"/>
                <a:ext cx="52920" cy="52920"/>
              </a:xfrm>
              <a:prstGeom prst="rect">
                <a:avLst/>
              </a:prstGeom>
              <a:solidFill>
                <a:srgbClr val="000000"/>
              </a:solidFill>
              <a:ln>
                <a:solidFill>
                  <a:srgbClr val="000000"/>
                </a:solidFill>
              </a:ln>
            </p:spPr>
            <p:txBody>
              <a:bodyPr/>
              <a:lstStyle/>
              <a:p>
                <a:endParaRPr lang="en-US"/>
              </a:p>
            </p:txBody>
          </p:sp>
        </p:grpSp>
        <p:grpSp>
          <p:nvGrpSpPr>
            <p:cNvPr id="1257" name="Group 134"/>
            <p:cNvGrpSpPr/>
            <p:nvPr/>
          </p:nvGrpSpPr>
          <p:grpSpPr>
            <a:xfrm>
              <a:off x="2370240" y="2733120"/>
              <a:ext cx="281520" cy="52920"/>
              <a:chOff x="2370240" y="2733120"/>
              <a:chExt cx="281520" cy="52920"/>
            </a:xfrm>
          </p:grpSpPr>
          <p:sp>
            <p:nvSpPr>
              <p:cNvPr id="1258" name="Rectangle 135"/>
              <p:cNvSpPr/>
              <p:nvPr/>
            </p:nvSpPr>
            <p:spPr>
              <a:xfrm rot="16200000">
                <a:off x="2370240" y="2733120"/>
                <a:ext cx="52920" cy="52920"/>
              </a:xfrm>
              <a:prstGeom prst="rect">
                <a:avLst/>
              </a:prstGeom>
              <a:solidFill>
                <a:srgbClr val="000000"/>
              </a:solidFill>
              <a:ln>
                <a:solidFill>
                  <a:srgbClr val="000000"/>
                </a:solidFill>
              </a:ln>
            </p:spPr>
            <p:txBody>
              <a:bodyPr/>
              <a:lstStyle/>
              <a:p>
                <a:endParaRPr lang="en-US"/>
              </a:p>
            </p:txBody>
          </p:sp>
          <p:sp>
            <p:nvSpPr>
              <p:cNvPr id="1259" name="Rectangle 136"/>
              <p:cNvSpPr/>
              <p:nvPr/>
            </p:nvSpPr>
            <p:spPr>
              <a:xfrm rot="16200000">
                <a:off x="2598840" y="2733120"/>
                <a:ext cx="52920" cy="52920"/>
              </a:xfrm>
              <a:prstGeom prst="rect">
                <a:avLst/>
              </a:prstGeom>
              <a:solidFill>
                <a:srgbClr val="000000"/>
              </a:solidFill>
              <a:ln>
                <a:solidFill>
                  <a:srgbClr val="000000"/>
                </a:solidFill>
              </a:ln>
            </p:spPr>
            <p:txBody>
              <a:bodyPr/>
              <a:lstStyle/>
              <a:p>
                <a:endParaRPr lang="en-US"/>
              </a:p>
            </p:txBody>
          </p:sp>
        </p:grpSp>
        <p:grpSp>
          <p:nvGrpSpPr>
            <p:cNvPr id="1260" name="Group 137"/>
            <p:cNvGrpSpPr/>
            <p:nvPr/>
          </p:nvGrpSpPr>
          <p:grpSpPr>
            <a:xfrm>
              <a:off x="2834640" y="2733840"/>
              <a:ext cx="281520" cy="52920"/>
              <a:chOff x="2834640" y="2733840"/>
              <a:chExt cx="281520" cy="52920"/>
            </a:xfrm>
          </p:grpSpPr>
          <p:sp>
            <p:nvSpPr>
              <p:cNvPr id="1261" name="Rectangle 138"/>
              <p:cNvSpPr/>
              <p:nvPr/>
            </p:nvSpPr>
            <p:spPr>
              <a:xfrm rot="16200000">
                <a:off x="2834640" y="2733840"/>
                <a:ext cx="52920" cy="52920"/>
              </a:xfrm>
              <a:prstGeom prst="rect">
                <a:avLst/>
              </a:prstGeom>
              <a:solidFill>
                <a:srgbClr val="000000"/>
              </a:solidFill>
              <a:ln>
                <a:solidFill>
                  <a:srgbClr val="000000"/>
                </a:solidFill>
              </a:ln>
            </p:spPr>
            <p:txBody>
              <a:bodyPr/>
              <a:lstStyle/>
              <a:p>
                <a:endParaRPr lang="en-US"/>
              </a:p>
            </p:txBody>
          </p:sp>
          <p:sp>
            <p:nvSpPr>
              <p:cNvPr id="1262" name="Rectangle 139"/>
              <p:cNvSpPr/>
              <p:nvPr/>
            </p:nvSpPr>
            <p:spPr>
              <a:xfrm rot="16200000">
                <a:off x="3063240" y="2733840"/>
                <a:ext cx="52920" cy="52920"/>
              </a:xfrm>
              <a:prstGeom prst="rect">
                <a:avLst/>
              </a:prstGeom>
              <a:solidFill>
                <a:srgbClr val="000000"/>
              </a:solidFill>
              <a:ln>
                <a:solidFill>
                  <a:srgbClr val="000000"/>
                </a:solidFill>
              </a:ln>
            </p:spPr>
            <p:txBody>
              <a:bodyPr/>
              <a:lstStyle/>
              <a:p>
                <a:endParaRPr lang="en-US"/>
              </a:p>
            </p:txBody>
          </p:sp>
        </p:grpSp>
        <p:grpSp>
          <p:nvGrpSpPr>
            <p:cNvPr id="1263" name="Group 140"/>
            <p:cNvGrpSpPr/>
            <p:nvPr/>
          </p:nvGrpSpPr>
          <p:grpSpPr>
            <a:xfrm>
              <a:off x="3284640" y="2732760"/>
              <a:ext cx="281520" cy="52920"/>
              <a:chOff x="3284640" y="2732760"/>
              <a:chExt cx="281520" cy="52920"/>
            </a:xfrm>
          </p:grpSpPr>
          <p:sp>
            <p:nvSpPr>
              <p:cNvPr id="1264" name="Rectangle 141"/>
              <p:cNvSpPr/>
              <p:nvPr/>
            </p:nvSpPr>
            <p:spPr>
              <a:xfrm rot="16200000">
                <a:off x="3284640" y="2732760"/>
                <a:ext cx="52920" cy="52920"/>
              </a:xfrm>
              <a:prstGeom prst="rect">
                <a:avLst/>
              </a:prstGeom>
              <a:solidFill>
                <a:srgbClr val="000000"/>
              </a:solidFill>
              <a:ln>
                <a:solidFill>
                  <a:srgbClr val="000000"/>
                </a:solidFill>
              </a:ln>
            </p:spPr>
            <p:txBody>
              <a:bodyPr/>
              <a:lstStyle/>
              <a:p>
                <a:endParaRPr lang="en-US"/>
              </a:p>
            </p:txBody>
          </p:sp>
          <p:sp>
            <p:nvSpPr>
              <p:cNvPr id="1265" name="Rectangle 142"/>
              <p:cNvSpPr/>
              <p:nvPr/>
            </p:nvSpPr>
            <p:spPr>
              <a:xfrm rot="16200000">
                <a:off x="3513240" y="2732760"/>
                <a:ext cx="52920" cy="52920"/>
              </a:xfrm>
              <a:prstGeom prst="rect">
                <a:avLst/>
              </a:prstGeom>
              <a:solidFill>
                <a:srgbClr val="000000"/>
              </a:solidFill>
              <a:ln>
                <a:solidFill>
                  <a:srgbClr val="000000"/>
                </a:solidFill>
              </a:ln>
            </p:spPr>
            <p:txBody>
              <a:bodyPr/>
              <a:lstStyle/>
              <a:p>
                <a:endParaRPr lang="en-US"/>
              </a:p>
            </p:txBody>
          </p:sp>
        </p:grpSp>
        <p:grpSp>
          <p:nvGrpSpPr>
            <p:cNvPr id="1266" name="Group 143"/>
            <p:cNvGrpSpPr/>
            <p:nvPr/>
          </p:nvGrpSpPr>
          <p:grpSpPr>
            <a:xfrm>
              <a:off x="3749040" y="2734200"/>
              <a:ext cx="281520" cy="52920"/>
              <a:chOff x="3749040" y="2734200"/>
              <a:chExt cx="281520" cy="52920"/>
            </a:xfrm>
          </p:grpSpPr>
          <p:sp>
            <p:nvSpPr>
              <p:cNvPr id="1267" name="Rectangle 144"/>
              <p:cNvSpPr/>
              <p:nvPr/>
            </p:nvSpPr>
            <p:spPr>
              <a:xfrm rot="16200000">
                <a:off x="3749040" y="2734200"/>
                <a:ext cx="52920" cy="52920"/>
              </a:xfrm>
              <a:prstGeom prst="rect">
                <a:avLst/>
              </a:prstGeom>
              <a:solidFill>
                <a:srgbClr val="000000"/>
              </a:solidFill>
              <a:ln>
                <a:solidFill>
                  <a:srgbClr val="000000"/>
                </a:solidFill>
              </a:ln>
            </p:spPr>
            <p:txBody>
              <a:bodyPr/>
              <a:lstStyle/>
              <a:p>
                <a:endParaRPr lang="en-US"/>
              </a:p>
            </p:txBody>
          </p:sp>
          <p:sp>
            <p:nvSpPr>
              <p:cNvPr id="1268" name="Rectangle 145"/>
              <p:cNvSpPr/>
              <p:nvPr/>
            </p:nvSpPr>
            <p:spPr>
              <a:xfrm rot="16200000">
                <a:off x="3977640" y="2734200"/>
                <a:ext cx="52920" cy="52920"/>
              </a:xfrm>
              <a:prstGeom prst="rect">
                <a:avLst/>
              </a:prstGeom>
              <a:solidFill>
                <a:srgbClr val="000000"/>
              </a:solidFill>
              <a:ln>
                <a:solidFill>
                  <a:srgbClr val="000000"/>
                </a:solidFill>
              </a:ln>
            </p:spPr>
            <p:txBody>
              <a:bodyPr/>
              <a:lstStyle/>
              <a:p>
                <a:endParaRPr lang="en-US"/>
              </a:p>
            </p:txBody>
          </p:sp>
        </p:grpSp>
        <p:grpSp>
          <p:nvGrpSpPr>
            <p:cNvPr id="1269" name="Group 146"/>
            <p:cNvGrpSpPr/>
            <p:nvPr/>
          </p:nvGrpSpPr>
          <p:grpSpPr>
            <a:xfrm>
              <a:off x="4199040" y="2733120"/>
              <a:ext cx="281520" cy="52920"/>
              <a:chOff x="4199040" y="2733120"/>
              <a:chExt cx="281520" cy="52920"/>
            </a:xfrm>
          </p:grpSpPr>
          <p:sp>
            <p:nvSpPr>
              <p:cNvPr id="1270" name="Rectangle 147"/>
              <p:cNvSpPr/>
              <p:nvPr/>
            </p:nvSpPr>
            <p:spPr>
              <a:xfrm rot="16200000">
                <a:off x="4199040" y="2733120"/>
                <a:ext cx="52920" cy="52920"/>
              </a:xfrm>
              <a:prstGeom prst="rect">
                <a:avLst/>
              </a:prstGeom>
              <a:solidFill>
                <a:srgbClr val="000000"/>
              </a:solidFill>
              <a:ln>
                <a:solidFill>
                  <a:srgbClr val="000000"/>
                </a:solidFill>
              </a:ln>
            </p:spPr>
            <p:txBody>
              <a:bodyPr/>
              <a:lstStyle/>
              <a:p>
                <a:endParaRPr lang="en-US"/>
              </a:p>
            </p:txBody>
          </p:sp>
          <p:sp>
            <p:nvSpPr>
              <p:cNvPr id="1271" name="Rectangle 148"/>
              <p:cNvSpPr/>
              <p:nvPr/>
            </p:nvSpPr>
            <p:spPr>
              <a:xfrm rot="16200000">
                <a:off x="4427640" y="2733120"/>
                <a:ext cx="52920" cy="52920"/>
              </a:xfrm>
              <a:prstGeom prst="rect">
                <a:avLst/>
              </a:prstGeom>
              <a:solidFill>
                <a:srgbClr val="000000"/>
              </a:solidFill>
              <a:ln>
                <a:solidFill>
                  <a:srgbClr val="000000"/>
                </a:solidFill>
              </a:ln>
            </p:spPr>
            <p:txBody>
              <a:bodyPr/>
              <a:lstStyle/>
              <a:p>
                <a:endParaRPr lang="en-US"/>
              </a:p>
            </p:txBody>
          </p:sp>
        </p:grpSp>
        <p:grpSp>
          <p:nvGrpSpPr>
            <p:cNvPr id="1272" name="Group 149"/>
            <p:cNvGrpSpPr/>
            <p:nvPr/>
          </p:nvGrpSpPr>
          <p:grpSpPr>
            <a:xfrm>
              <a:off x="4663440" y="2732760"/>
              <a:ext cx="281520" cy="52920"/>
              <a:chOff x="4663440" y="2732760"/>
              <a:chExt cx="281520" cy="52920"/>
            </a:xfrm>
          </p:grpSpPr>
          <p:sp>
            <p:nvSpPr>
              <p:cNvPr id="1273" name="Rectangle 150"/>
              <p:cNvSpPr/>
              <p:nvPr/>
            </p:nvSpPr>
            <p:spPr>
              <a:xfrm rot="16200000">
                <a:off x="4663440" y="2732760"/>
                <a:ext cx="52920" cy="52920"/>
              </a:xfrm>
              <a:prstGeom prst="rect">
                <a:avLst/>
              </a:prstGeom>
              <a:solidFill>
                <a:srgbClr val="000000"/>
              </a:solidFill>
              <a:ln>
                <a:solidFill>
                  <a:srgbClr val="000000"/>
                </a:solidFill>
              </a:ln>
            </p:spPr>
            <p:txBody>
              <a:bodyPr/>
              <a:lstStyle/>
              <a:p>
                <a:endParaRPr lang="en-US"/>
              </a:p>
            </p:txBody>
          </p:sp>
          <p:sp>
            <p:nvSpPr>
              <p:cNvPr id="1274" name="Rectangle 151"/>
              <p:cNvSpPr/>
              <p:nvPr/>
            </p:nvSpPr>
            <p:spPr>
              <a:xfrm rot="16200000">
                <a:off x="4892040" y="2732760"/>
                <a:ext cx="52920" cy="52920"/>
              </a:xfrm>
              <a:prstGeom prst="rect">
                <a:avLst/>
              </a:prstGeom>
              <a:solidFill>
                <a:srgbClr val="000000"/>
              </a:solidFill>
              <a:ln>
                <a:solidFill>
                  <a:srgbClr val="000000"/>
                </a:solidFill>
              </a:ln>
            </p:spPr>
            <p:txBody>
              <a:bodyPr/>
              <a:lstStyle/>
              <a:p>
                <a:endParaRPr lang="en-US"/>
              </a:p>
            </p:txBody>
          </p:sp>
        </p:grpSp>
        <p:grpSp>
          <p:nvGrpSpPr>
            <p:cNvPr id="1275" name="Group 152"/>
            <p:cNvGrpSpPr/>
            <p:nvPr/>
          </p:nvGrpSpPr>
          <p:grpSpPr>
            <a:xfrm>
              <a:off x="6557040" y="2733840"/>
              <a:ext cx="281520" cy="52920"/>
              <a:chOff x="6557040" y="2733840"/>
              <a:chExt cx="281520" cy="52920"/>
            </a:xfrm>
          </p:grpSpPr>
          <p:sp>
            <p:nvSpPr>
              <p:cNvPr id="1276" name="Rectangle 153"/>
              <p:cNvSpPr/>
              <p:nvPr/>
            </p:nvSpPr>
            <p:spPr>
              <a:xfrm rot="16200000">
                <a:off x="6557040" y="2733840"/>
                <a:ext cx="52920" cy="52920"/>
              </a:xfrm>
              <a:prstGeom prst="rect">
                <a:avLst/>
              </a:prstGeom>
              <a:solidFill>
                <a:srgbClr val="000000"/>
              </a:solidFill>
              <a:ln>
                <a:solidFill>
                  <a:srgbClr val="000000"/>
                </a:solidFill>
              </a:ln>
            </p:spPr>
            <p:txBody>
              <a:bodyPr/>
              <a:lstStyle/>
              <a:p>
                <a:endParaRPr lang="en-US"/>
              </a:p>
            </p:txBody>
          </p:sp>
          <p:sp>
            <p:nvSpPr>
              <p:cNvPr id="1277" name="Rectangle 154"/>
              <p:cNvSpPr/>
              <p:nvPr/>
            </p:nvSpPr>
            <p:spPr>
              <a:xfrm rot="16200000">
                <a:off x="6785640" y="2733840"/>
                <a:ext cx="52920" cy="52920"/>
              </a:xfrm>
              <a:prstGeom prst="rect">
                <a:avLst/>
              </a:prstGeom>
              <a:solidFill>
                <a:srgbClr val="000000"/>
              </a:solidFill>
              <a:ln>
                <a:solidFill>
                  <a:srgbClr val="000000"/>
                </a:solidFill>
              </a:ln>
            </p:spPr>
            <p:txBody>
              <a:bodyPr/>
              <a:lstStyle/>
              <a:p>
                <a:endParaRPr lang="en-US"/>
              </a:p>
            </p:txBody>
          </p:sp>
        </p:grpSp>
        <p:grpSp>
          <p:nvGrpSpPr>
            <p:cNvPr id="1278" name="Group 155"/>
            <p:cNvGrpSpPr/>
            <p:nvPr/>
          </p:nvGrpSpPr>
          <p:grpSpPr>
            <a:xfrm>
              <a:off x="7007040" y="2732760"/>
              <a:ext cx="281520" cy="52920"/>
              <a:chOff x="7007040" y="2732760"/>
              <a:chExt cx="281520" cy="52920"/>
            </a:xfrm>
          </p:grpSpPr>
          <p:sp>
            <p:nvSpPr>
              <p:cNvPr id="1279" name="Rectangle 156"/>
              <p:cNvSpPr/>
              <p:nvPr/>
            </p:nvSpPr>
            <p:spPr>
              <a:xfrm rot="16200000">
                <a:off x="7007040" y="2732760"/>
                <a:ext cx="52920" cy="52920"/>
              </a:xfrm>
              <a:prstGeom prst="rect">
                <a:avLst/>
              </a:prstGeom>
              <a:solidFill>
                <a:srgbClr val="000000"/>
              </a:solidFill>
              <a:ln>
                <a:solidFill>
                  <a:srgbClr val="000000"/>
                </a:solidFill>
              </a:ln>
            </p:spPr>
            <p:txBody>
              <a:bodyPr/>
              <a:lstStyle/>
              <a:p>
                <a:endParaRPr lang="en-US"/>
              </a:p>
            </p:txBody>
          </p:sp>
          <p:sp>
            <p:nvSpPr>
              <p:cNvPr id="1280" name="Rectangle 157"/>
              <p:cNvSpPr/>
              <p:nvPr/>
            </p:nvSpPr>
            <p:spPr>
              <a:xfrm rot="16200000">
                <a:off x="7235640" y="2732760"/>
                <a:ext cx="52920" cy="52920"/>
              </a:xfrm>
              <a:prstGeom prst="rect">
                <a:avLst/>
              </a:prstGeom>
              <a:solidFill>
                <a:srgbClr val="000000"/>
              </a:solidFill>
              <a:ln>
                <a:solidFill>
                  <a:srgbClr val="000000"/>
                </a:solidFill>
              </a:ln>
            </p:spPr>
            <p:txBody>
              <a:bodyPr/>
              <a:lstStyle/>
              <a:p>
                <a:endParaRPr lang="en-US"/>
              </a:p>
            </p:txBody>
          </p:sp>
        </p:grpSp>
        <p:grpSp>
          <p:nvGrpSpPr>
            <p:cNvPr id="1281" name="Group 158"/>
            <p:cNvGrpSpPr/>
            <p:nvPr/>
          </p:nvGrpSpPr>
          <p:grpSpPr>
            <a:xfrm>
              <a:off x="7471440" y="2732400"/>
              <a:ext cx="281520" cy="52920"/>
              <a:chOff x="7471440" y="2732400"/>
              <a:chExt cx="281520" cy="52920"/>
            </a:xfrm>
          </p:grpSpPr>
          <p:sp>
            <p:nvSpPr>
              <p:cNvPr id="1282" name="Rectangle 159"/>
              <p:cNvSpPr/>
              <p:nvPr/>
            </p:nvSpPr>
            <p:spPr>
              <a:xfrm rot="16200000">
                <a:off x="7471440" y="2732400"/>
                <a:ext cx="52920" cy="52920"/>
              </a:xfrm>
              <a:prstGeom prst="rect">
                <a:avLst/>
              </a:prstGeom>
              <a:solidFill>
                <a:srgbClr val="000000"/>
              </a:solidFill>
              <a:ln>
                <a:solidFill>
                  <a:srgbClr val="000000"/>
                </a:solidFill>
              </a:ln>
            </p:spPr>
            <p:txBody>
              <a:bodyPr/>
              <a:lstStyle/>
              <a:p>
                <a:endParaRPr lang="en-US"/>
              </a:p>
            </p:txBody>
          </p:sp>
          <p:sp>
            <p:nvSpPr>
              <p:cNvPr id="1283" name="Rectangle 160"/>
              <p:cNvSpPr/>
              <p:nvPr/>
            </p:nvSpPr>
            <p:spPr>
              <a:xfrm rot="16200000">
                <a:off x="7700040" y="2732400"/>
                <a:ext cx="52920" cy="52920"/>
              </a:xfrm>
              <a:prstGeom prst="rect">
                <a:avLst/>
              </a:prstGeom>
              <a:solidFill>
                <a:srgbClr val="000000"/>
              </a:solidFill>
              <a:ln>
                <a:solidFill>
                  <a:srgbClr val="000000"/>
                </a:solidFill>
              </a:ln>
            </p:spPr>
            <p:txBody>
              <a:bodyPr/>
              <a:lstStyle/>
              <a:p>
                <a:endParaRPr lang="en-US"/>
              </a:p>
            </p:txBody>
          </p:sp>
        </p:grpSp>
      </p:grpSp>
      <p:grpSp>
        <p:nvGrpSpPr>
          <p:cNvPr id="1284" name="Group 161"/>
          <p:cNvGrpSpPr/>
          <p:nvPr/>
        </p:nvGrpSpPr>
        <p:grpSpPr>
          <a:xfrm>
            <a:off x="2436000" y="5176380"/>
            <a:ext cx="1685834" cy="204769"/>
            <a:chOff x="1005840" y="5706000"/>
            <a:chExt cx="1858320" cy="225720"/>
          </a:xfrm>
        </p:grpSpPr>
        <p:sp>
          <p:nvSpPr>
            <p:cNvPr id="1285" name="TextShape 162"/>
            <p:cNvSpPr txBox="1"/>
            <p:nvPr/>
          </p:nvSpPr>
          <p:spPr>
            <a:xfrm>
              <a:off x="1005840" y="5760720"/>
              <a:ext cx="457200" cy="171000"/>
            </a:xfrm>
            <a:prstGeom prst="rect">
              <a:avLst/>
            </a:prstGeom>
            <a:noFill/>
            <a:ln>
              <a:noFill/>
            </a:ln>
          </p:spPr>
          <p:txBody>
            <a:bodyPr lIns="0" tIns="0" rIns="0" bIns="0">
              <a:noAutofit/>
            </a:bodyPr>
            <a:lstStyle/>
            <a:p>
              <a:pPr algn="ctr"/>
              <a:r>
                <a:rPr lang="en-US" sz="1089" spc="-1">
                  <a:latin typeface="Arial"/>
                </a:rPr>
                <a:t>B</a:t>
              </a:r>
            </a:p>
          </p:txBody>
        </p:sp>
        <p:sp>
          <p:nvSpPr>
            <p:cNvPr id="1286" name="TextShape 163"/>
            <p:cNvSpPr txBox="1"/>
            <p:nvPr/>
          </p:nvSpPr>
          <p:spPr>
            <a:xfrm>
              <a:off x="2406960" y="5760720"/>
              <a:ext cx="457200" cy="171000"/>
            </a:xfrm>
            <a:prstGeom prst="rect">
              <a:avLst/>
            </a:prstGeom>
            <a:noFill/>
            <a:ln>
              <a:noFill/>
            </a:ln>
          </p:spPr>
          <p:txBody>
            <a:bodyPr lIns="0" tIns="0" rIns="0" bIns="0">
              <a:noAutofit/>
            </a:bodyPr>
            <a:lstStyle/>
            <a:p>
              <a:pPr algn="ctr"/>
              <a:r>
                <a:rPr lang="en-US" sz="1089" spc="-1">
                  <a:latin typeface="Arial"/>
                </a:rPr>
                <a:t>B</a:t>
              </a:r>
            </a:p>
          </p:txBody>
        </p:sp>
        <p:grpSp>
          <p:nvGrpSpPr>
            <p:cNvPr id="1287" name="Group 164"/>
            <p:cNvGrpSpPr/>
            <p:nvPr/>
          </p:nvGrpSpPr>
          <p:grpSpPr>
            <a:xfrm>
              <a:off x="1097280" y="5707800"/>
              <a:ext cx="281520" cy="52920"/>
              <a:chOff x="1097280" y="5707800"/>
              <a:chExt cx="281520" cy="52920"/>
            </a:xfrm>
          </p:grpSpPr>
          <p:sp>
            <p:nvSpPr>
              <p:cNvPr id="1288" name="Rectangle 165"/>
              <p:cNvSpPr/>
              <p:nvPr/>
            </p:nvSpPr>
            <p:spPr>
              <a:xfrm rot="16200000">
                <a:off x="1097280" y="5707800"/>
                <a:ext cx="52920" cy="52920"/>
              </a:xfrm>
              <a:prstGeom prst="rect">
                <a:avLst/>
              </a:prstGeom>
              <a:solidFill>
                <a:srgbClr val="000000"/>
              </a:solidFill>
              <a:ln>
                <a:solidFill>
                  <a:srgbClr val="000000"/>
                </a:solidFill>
              </a:ln>
            </p:spPr>
            <p:txBody>
              <a:bodyPr/>
              <a:lstStyle/>
              <a:p>
                <a:endParaRPr lang="en-US"/>
              </a:p>
            </p:txBody>
          </p:sp>
          <p:sp>
            <p:nvSpPr>
              <p:cNvPr id="1289" name="Rectangle 166"/>
              <p:cNvSpPr/>
              <p:nvPr/>
            </p:nvSpPr>
            <p:spPr>
              <a:xfrm rot="16200000">
                <a:off x="1325880" y="5707800"/>
                <a:ext cx="52920" cy="52920"/>
              </a:xfrm>
              <a:prstGeom prst="rect">
                <a:avLst/>
              </a:prstGeom>
              <a:solidFill>
                <a:srgbClr val="000000"/>
              </a:solidFill>
              <a:ln>
                <a:solidFill>
                  <a:srgbClr val="000000"/>
                </a:solidFill>
              </a:ln>
            </p:spPr>
            <p:txBody>
              <a:bodyPr/>
              <a:lstStyle/>
              <a:p>
                <a:endParaRPr lang="en-US"/>
              </a:p>
            </p:txBody>
          </p:sp>
        </p:grpSp>
        <p:grpSp>
          <p:nvGrpSpPr>
            <p:cNvPr id="1290" name="Group 167"/>
            <p:cNvGrpSpPr/>
            <p:nvPr/>
          </p:nvGrpSpPr>
          <p:grpSpPr>
            <a:xfrm>
              <a:off x="2496240" y="5706000"/>
              <a:ext cx="281520" cy="52920"/>
              <a:chOff x="2496240" y="5706000"/>
              <a:chExt cx="281520" cy="52920"/>
            </a:xfrm>
          </p:grpSpPr>
          <p:sp>
            <p:nvSpPr>
              <p:cNvPr id="1291" name="Rectangle 168"/>
              <p:cNvSpPr/>
              <p:nvPr/>
            </p:nvSpPr>
            <p:spPr>
              <a:xfrm rot="16200000">
                <a:off x="2496240" y="5706000"/>
                <a:ext cx="52920" cy="52920"/>
              </a:xfrm>
              <a:prstGeom prst="rect">
                <a:avLst/>
              </a:prstGeom>
              <a:solidFill>
                <a:srgbClr val="000000"/>
              </a:solidFill>
              <a:ln>
                <a:solidFill>
                  <a:srgbClr val="000000"/>
                </a:solidFill>
              </a:ln>
            </p:spPr>
            <p:txBody>
              <a:bodyPr/>
              <a:lstStyle/>
              <a:p>
                <a:endParaRPr lang="en-US"/>
              </a:p>
            </p:txBody>
          </p:sp>
          <p:sp>
            <p:nvSpPr>
              <p:cNvPr id="1292" name="Rectangle 169"/>
              <p:cNvSpPr/>
              <p:nvPr/>
            </p:nvSpPr>
            <p:spPr>
              <a:xfrm rot="16200000">
                <a:off x="2724840" y="5706000"/>
                <a:ext cx="52920" cy="52920"/>
              </a:xfrm>
              <a:prstGeom prst="rect">
                <a:avLst/>
              </a:prstGeom>
              <a:solidFill>
                <a:srgbClr val="000000"/>
              </a:solidFill>
              <a:ln>
                <a:solidFill>
                  <a:srgbClr val="000000"/>
                </a:solidFill>
              </a:ln>
            </p:spPr>
            <p:txBody>
              <a:bodyPr/>
              <a:lstStyle/>
              <a:p>
                <a:endParaRPr lang="en-US"/>
              </a:p>
            </p:txBody>
          </p:sp>
        </p:gr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70"/>
                                        </p:tgtEl>
                                        <p:attrNameLst>
                                          <p:attrName>style.visibility</p:attrName>
                                        </p:attrNameLst>
                                      </p:cBhvr>
                                      <p:to>
                                        <p:strVal val="visible"/>
                                      </p:to>
                                    </p:set>
                                    <p:animEffect transition="in" filter="wipe(left)">
                                      <p:cBhvr additive="repl">
                                        <p:cTn id="7" dur="500"/>
                                        <p:tgtEl>
                                          <p:spTgt spid="1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4"/>
                                        </p:tgtEl>
                                        <p:attrNameLst>
                                          <p:attrName>style.visibility</p:attrName>
                                        </p:attrNameLst>
                                      </p:cBhvr>
                                      <p:to>
                                        <p:strVal val="visible"/>
                                      </p:to>
                                    </p:set>
                                    <p:animEffect transition="in" filter="fade">
                                      <p:cBhvr>
                                        <p:cTn id="12" dur="500"/>
                                        <p:tgtEl>
                                          <p:spTgt spid="1124"/>
                                        </p:tgtEl>
                                      </p:cBhvr>
                                    </p:animEffect>
                                  </p:childTnLst>
                                </p:cTn>
                              </p:par>
                              <p:par>
                                <p:cTn id="13" presetID="10" presetClass="entr" presetSubtype="0" fill="hold" nodeType="withEffect">
                                  <p:stCondLst>
                                    <p:cond delay="0"/>
                                  </p:stCondLst>
                                  <p:childTnLst>
                                    <p:set>
                                      <p:cBhvr>
                                        <p:cTn id="14" dur="1" fill="hold">
                                          <p:stCondLst>
                                            <p:cond delay="0"/>
                                          </p:stCondLst>
                                        </p:cTn>
                                        <p:tgtEl>
                                          <p:spTgt spid="1222"/>
                                        </p:tgtEl>
                                        <p:attrNameLst>
                                          <p:attrName>style.visibility</p:attrName>
                                        </p:attrNameLst>
                                      </p:cBhvr>
                                      <p:to>
                                        <p:strVal val="visible"/>
                                      </p:to>
                                    </p:set>
                                    <p:animEffect transition="in" filter="fade">
                                      <p:cBhvr>
                                        <p:cTn id="15" dur="500"/>
                                        <p:tgtEl>
                                          <p:spTgt spid="12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35"/>
                                        </p:tgtEl>
                                        <p:attrNameLst>
                                          <p:attrName>style.visibility</p:attrName>
                                        </p:attrNameLst>
                                      </p:cBhvr>
                                      <p:to>
                                        <p:strVal val="visible"/>
                                      </p:to>
                                    </p:set>
                                    <p:animEffect transition="in" filter="fade">
                                      <p:cBhvr>
                                        <p:cTn id="20" dur="500"/>
                                        <p:tgtEl>
                                          <p:spTgt spid="1235"/>
                                        </p:tgtEl>
                                      </p:cBhvr>
                                    </p:animEffect>
                                  </p:childTnLst>
                                </p:cTn>
                              </p:par>
                              <p:par>
                                <p:cTn id="21" presetID="10" presetClass="entr" presetSubtype="0" fill="hold" nodeType="withEffect">
                                  <p:stCondLst>
                                    <p:cond delay="0"/>
                                  </p:stCondLst>
                                  <p:childTnLst>
                                    <p:set>
                                      <p:cBhvr>
                                        <p:cTn id="22" dur="1" fill="hold">
                                          <p:stCondLst>
                                            <p:cond delay="0"/>
                                          </p:stCondLst>
                                        </p:cTn>
                                        <p:tgtEl>
                                          <p:spTgt spid="1227"/>
                                        </p:tgtEl>
                                        <p:attrNameLst>
                                          <p:attrName>style.visibility</p:attrName>
                                        </p:attrNameLst>
                                      </p:cBhvr>
                                      <p:to>
                                        <p:strVal val="visible"/>
                                      </p:to>
                                    </p:set>
                                    <p:animEffect transition="in" filter="fade">
                                      <p:cBhvr>
                                        <p:cTn id="23" dur="500"/>
                                        <p:tgtEl>
                                          <p:spTgt spid="1227"/>
                                        </p:tgtEl>
                                      </p:cBhvr>
                                    </p:animEffect>
                                  </p:childTnLst>
                                </p:cTn>
                              </p:par>
                              <p:par>
                                <p:cTn id="24" presetID="10" presetClass="entr" presetSubtype="0" fill="hold" nodeType="withEffect">
                                  <p:stCondLst>
                                    <p:cond delay="0"/>
                                  </p:stCondLst>
                                  <p:childTnLst>
                                    <p:set>
                                      <p:cBhvr>
                                        <p:cTn id="25" dur="1" fill="hold">
                                          <p:stCondLst>
                                            <p:cond delay="0"/>
                                          </p:stCondLst>
                                        </p:cTn>
                                        <p:tgtEl>
                                          <p:spTgt spid="1284"/>
                                        </p:tgtEl>
                                        <p:attrNameLst>
                                          <p:attrName>style.visibility</p:attrName>
                                        </p:attrNameLst>
                                      </p:cBhvr>
                                      <p:to>
                                        <p:strVal val="visible"/>
                                      </p:to>
                                    </p:set>
                                    <p:animEffect transition="in" filter="fade">
                                      <p:cBhvr>
                                        <p:cTn id="26" dur="500"/>
                                        <p:tgtEl>
                                          <p:spTgt spid="128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59"/>
                                        </p:tgtEl>
                                        <p:attrNameLst>
                                          <p:attrName>style.visibility</p:attrName>
                                        </p:attrNameLst>
                                      </p:cBhvr>
                                      <p:to>
                                        <p:strVal val="visible"/>
                                      </p:to>
                                    </p:set>
                                    <p:anim calcmode="lin" valueType="num">
                                      <p:cBhvr additive="repl">
                                        <p:cTn id="31" dur="500" fill="hold"/>
                                        <p:tgtEl>
                                          <p:spTgt spid="1159"/>
                                        </p:tgtEl>
                                        <p:attrNameLst>
                                          <p:attrName>ppt_x</p:attrName>
                                        </p:attrNameLst>
                                      </p:cBhvr>
                                      <p:tavLst>
                                        <p:tav tm="0">
                                          <p:val>
                                            <p:strVal val="#ppt_x"/>
                                          </p:val>
                                        </p:tav>
                                        <p:tav tm="100000">
                                          <p:val>
                                            <p:strVal val="#ppt_x"/>
                                          </p:val>
                                        </p:tav>
                                      </p:tavLst>
                                    </p:anim>
                                    <p:anim calcmode="lin" valueType="num">
                                      <p:cBhvr additive="repl">
                                        <p:cTn id="32" dur="500" fill="hold"/>
                                        <p:tgtEl>
                                          <p:spTgt spid="1159"/>
                                        </p:tgtEl>
                                        <p:attrNameLst>
                                          <p:attrName>ppt_y</p:attrName>
                                        </p:attrNameLst>
                                      </p:cBhvr>
                                      <p:tavLst>
                                        <p:tav tm="0">
                                          <p:val>
                                            <p:strVal val="1+#ppt_h/2"/>
                                          </p:val>
                                        </p:tav>
                                        <p:tav tm="100000">
                                          <p:val>
                                            <p:strVal val="#ppt_y"/>
                                          </p:val>
                                        </p:tav>
                                      </p:tavLst>
                                    </p:anim>
                                  </p:childTnLst>
                                </p:cTn>
                              </p:par>
                              <p:par>
                                <p:cTn id="33" presetID="10" presetClass="exit" presetSubtype="0" fill="hold" nodeType="withEffect">
                                  <p:stCondLst>
                                    <p:cond delay="0"/>
                                  </p:stCondLst>
                                  <p:childTnLst>
                                    <p:animEffect transition="out" filter="fade">
                                      <p:cBhvr>
                                        <p:cTn id="34" dur="500"/>
                                        <p:tgtEl>
                                          <p:spTgt spid="1235"/>
                                        </p:tgtEl>
                                      </p:cBhvr>
                                    </p:animEffect>
                                    <p:set>
                                      <p:cBhvr>
                                        <p:cTn id="35" dur="1" fill="hold">
                                          <p:stCondLst>
                                            <p:cond delay="499"/>
                                          </p:stCondLst>
                                        </p:cTn>
                                        <p:tgtEl>
                                          <p:spTgt spid="123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84"/>
                                        </p:tgtEl>
                                      </p:cBhvr>
                                    </p:animEffect>
                                    <p:set>
                                      <p:cBhvr>
                                        <p:cTn id="38" dur="1" fill="hold">
                                          <p:stCondLst>
                                            <p:cond delay="499"/>
                                          </p:stCondLst>
                                        </p:cTn>
                                        <p:tgtEl>
                                          <p:spTgt spid="1284"/>
                                        </p:tgtEl>
                                        <p:attrNameLst>
                                          <p:attrName>style.visibility</p:attrName>
                                        </p:attrNameLst>
                                      </p:cBhvr>
                                      <p:to>
                                        <p:strVal val="hidden"/>
                                      </p:to>
                                    </p:set>
                                  </p:childTnLst>
                                </p:cTn>
                              </p:par>
                              <p:par>
                                <p:cTn id="39" presetID="2" presetClass="entr" presetSubtype="6" fill="hold" nodeType="withEffect">
                                  <p:stCondLst>
                                    <p:cond delay="500"/>
                                  </p:stCondLst>
                                  <p:childTnLst>
                                    <p:set>
                                      <p:cBhvr>
                                        <p:cTn id="40" dur="1" fill="hold">
                                          <p:stCondLst>
                                            <p:cond delay="0"/>
                                          </p:stCondLst>
                                        </p:cTn>
                                        <p:tgtEl>
                                          <p:spTgt spid="1160"/>
                                        </p:tgtEl>
                                        <p:attrNameLst>
                                          <p:attrName>style.visibility</p:attrName>
                                        </p:attrNameLst>
                                      </p:cBhvr>
                                      <p:to>
                                        <p:strVal val="visible"/>
                                      </p:to>
                                    </p:set>
                                    <p:anim calcmode="lin" valueType="num">
                                      <p:cBhvr additive="repl">
                                        <p:cTn id="41" dur="500" fill="hold"/>
                                        <p:tgtEl>
                                          <p:spTgt spid="1160"/>
                                        </p:tgtEl>
                                        <p:attrNameLst>
                                          <p:attrName>ppt_x</p:attrName>
                                        </p:attrNameLst>
                                      </p:cBhvr>
                                      <p:tavLst>
                                        <p:tav tm="0">
                                          <p:val>
                                            <p:strVal val="1+#ppt_w/2"/>
                                          </p:val>
                                        </p:tav>
                                        <p:tav tm="100000">
                                          <p:val>
                                            <p:strVal val="#ppt_x"/>
                                          </p:val>
                                        </p:tav>
                                      </p:tavLst>
                                    </p:anim>
                                    <p:anim calcmode="lin" valueType="num">
                                      <p:cBhvr additive="repl">
                                        <p:cTn id="42" dur="500" fill="hold"/>
                                        <p:tgtEl>
                                          <p:spTgt spid="1160"/>
                                        </p:tgtEl>
                                        <p:attrNameLst>
                                          <p:attrName>ppt_y</p:attrName>
                                        </p:attrNameLst>
                                      </p:cBhvr>
                                      <p:tavLst>
                                        <p:tav tm="0">
                                          <p:val>
                                            <p:strVal val="1+#ppt_h/2"/>
                                          </p:val>
                                        </p:tav>
                                        <p:tav tm="100000">
                                          <p:val>
                                            <p:strVal val="#ppt_y"/>
                                          </p:val>
                                        </p:tav>
                                      </p:tavLst>
                                    </p:anim>
                                  </p:childTnLst>
                                </p:cTn>
                              </p:par>
                              <p:par>
                                <p:cTn id="43" presetID="2" presetClass="entr" presetSubtype="6" fill="hold" nodeType="withEffect">
                                  <p:stCondLst>
                                    <p:cond delay="200"/>
                                  </p:stCondLst>
                                  <p:childTnLst>
                                    <p:set>
                                      <p:cBhvr>
                                        <p:cTn id="44" dur="1" fill="hold">
                                          <p:stCondLst>
                                            <p:cond delay="0"/>
                                          </p:stCondLst>
                                        </p:cTn>
                                        <p:tgtEl>
                                          <p:spTgt spid="1164"/>
                                        </p:tgtEl>
                                        <p:attrNameLst>
                                          <p:attrName>style.visibility</p:attrName>
                                        </p:attrNameLst>
                                      </p:cBhvr>
                                      <p:to>
                                        <p:strVal val="visible"/>
                                      </p:to>
                                    </p:set>
                                    <p:anim calcmode="lin" valueType="num">
                                      <p:cBhvr additive="repl">
                                        <p:cTn id="45" dur="500" fill="hold"/>
                                        <p:tgtEl>
                                          <p:spTgt spid="1164"/>
                                        </p:tgtEl>
                                        <p:attrNameLst>
                                          <p:attrName>ppt_x</p:attrName>
                                        </p:attrNameLst>
                                      </p:cBhvr>
                                      <p:tavLst>
                                        <p:tav tm="0">
                                          <p:val>
                                            <p:strVal val="1+#ppt_w/2"/>
                                          </p:val>
                                        </p:tav>
                                        <p:tav tm="100000">
                                          <p:val>
                                            <p:strVal val="#ppt_x"/>
                                          </p:val>
                                        </p:tav>
                                      </p:tavLst>
                                    </p:anim>
                                    <p:anim calcmode="lin" valueType="num">
                                      <p:cBhvr additive="repl">
                                        <p:cTn id="46" dur="500" fill="hold"/>
                                        <p:tgtEl>
                                          <p:spTgt spid="116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800"/>
                                  </p:stCondLst>
                                  <p:childTnLst>
                                    <p:set>
                                      <p:cBhvr>
                                        <p:cTn id="48" dur="1" fill="hold">
                                          <p:stCondLst>
                                            <p:cond delay="0"/>
                                          </p:stCondLst>
                                        </p:cTn>
                                        <p:tgtEl>
                                          <p:spTgt spid="1163"/>
                                        </p:tgtEl>
                                        <p:attrNameLst>
                                          <p:attrName>style.visibility</p:attrName>
                                        </p:attrNameLst>
                                      </p:cBhvr>
                                      <p:to>
                                        <p:strVal val="visible"/>
                                      </p:to>
                                    </p:set>
                                    <p:anim calcmode="lin" valueType="num">
                                      <p:cBhvr additive="repl">
                                        <p:cTn id="49" dur="500" fill="hold"/>
                                        <p:tgtEl>
                                          <p:spTgt spid="1163"/>
                                        </p:tgtEl>
                                        <p:attrNameLst>
                                          <p:attrName>ppt_x</p:attrName>
                                        </p:attrNameLst>
                                      </p:cBhvr>
                                      <p:tavLst>
                                        <p:tav tm="0">
                                          <p:val>
                                            <p:strVal val="#ppt_x"/>
                                          </p:val>
                                        </p:tav>
                                        <p:tav tm="100000">
                                          <p:val>
                                            <p:strVal val="#ppt_x"/>
                                          </p:val>
                                        </p:tav>
                                      </p:tavLst>
                                    </p:anim>
                                    <p:anim calcmode="lin" valueType="num">
                                      <p:cBhvr additive="repl">
                                        <p:cTn id="50" dur="500" fill="hold"/>
                                        <p:tgtEl>
                                          <p:spTgt spid="1163"/>
                                        </p:tgtEl>
                                        <p:attrNameLst>
                                          <p:attrName>ppt_y</p:attrName>
                                        </p:attrNameLst>
                                      </p:cBhvr>
                                      <p:tavLst>
                                        <p:tav tm="0">
                                          <p:val>
                                            <p:strVal val="1+#ppt_h/2"/>
                                          </p:val>
                                        </p:tav>
                                        <p:tav tm="100000">
                                          <p:val>
                                            <p:strVal val="#ppt_y"/>
                                          </p:val>
                                        </p:tav>
                                      </p:tavLst>
                                    </p:anim>
                                  </p:childTnLst>
                                </p:cTn>
                              </p:par>
                              <p:par>
                                <p:cTn id="51" presetID="2" presetClass="entr" presetSubtype="12" fill="hold" nodeType="withEffect">
                                  <p:stCondLst>
                                    <p:cond delay="1000"/>
                                  </p:stCondLst>
                                  <p:childTnLst>
                                    <p:set>
                                      <p:cBhvr>
                                        <p:cTn id="52" dur="1" fill="hold">
                                          <p:stCondLst>
                                            <p:cond delay="0"/>
                                          </p:stCondLst>
                                        </p:cTn>
                                        <p:tgtEl>
                                          <p:spTgt spid="1161"/>
                                        </p:tgtEl>
                                        <p:attrNameLst>
                                          <p:attrName>style.visibility</p:attrName>
                                        </p:attrNameLst>
                                      </p:cBhvr>
                                      <p:to>
                                        <p:strVal val="visible"/>
                                      </p:to>
                                    </p:set>
                                    <p:anim calcmode="lin" valueType="num">
                                      <p:cBhvr additive="repl">
                                        <p:cTn id="53" dur="500" fill="hold"/>
                                        <p:tgtEl>
                                          <p:spTgt spid="1161"/>
                                        </p:tgtEl>
                                        <p:attrNameLst>
                                          <p:attrName>ppt_x</p:attrName>
                                        </p:attrNameLst>
                                      </p:cBhvr>
                                      <p:tavLst>
                                        <p:tav tm="0">
                                          <p:val>
                                            <p:strVal val="0-#ppt_w/2"/>
                                          </p:val>
                                        </p:tav>
                                        <p:tav tm="100000">
                                          <p:val>
                                            <p:strVal val="#ppt_x"/>
                                          </p:val>
                                        </p:tav>
                                      </p:tavLst>
                                    </p:anim>
                                    <p:anim calcmode="lin" valueType="num">
                                      <p:cBhvr additive="repl">
                                        <p:cTn id="54" dur="500" fill="hold"/>
                                        <p:tgtEl>
                                          <p:spTgt spid="1161"/>
                                        </p:tgtEl>
                                        <p:attrNameLst>
                                          <p:attrName>ppt_y</p:attrName>
                                        </p:attrNameLst>
                                      </p:cBhvr>
                                      <p:tavLst>
                                        <p:tav tm="0">
                                          <p:val>
                                            <p:strVal val="1+#ppt_h/2"/>
                                          </p:val>
                                        </p:tav>
                                        <p:tav tm="100000">
                                          <p:val>
                                            <p:strVal val="#ppt_y"/>
                                          </p:val>
                                        </p:tav>
                                      </p:tavLst>
                                    </p:anim>
                                  </p:childTnLst>
                                </p:cTn>
                              </p:par>
                              <p:par>
                                <p:cTn id="55" presetID="2" presetClass="entr" presetSubtype="12" fill="hold" nodeType="withEffect">
                                  <p:stCondLst>
                                    <p:cond delay="600"/>
                                  </p:stCondLst>
                                  <p:childTnLst>
                                    <p:set>
                                      <p:cBhvr>
                                        <p:cTn id="56" dur="1" fill="hold">
                                          <p:stCondLst>
                                            <p:cond delay="0"/>
                                          </p:stCondLst>
                                        </p:cTn>
                                        <p:tgtEl>
                                          <p:spTgt spid="1162"/>
                                        </p:tgtEl>
                                        <p:attrNameLst>
                                          <p:attrName>style.visibility</p:attrName>
                                        </p:attrNameLst>
                                      </p:cBhvr>
                                      <p:to>
                                        <p:strVal val="visible"/>
                                      </p:to>
                                    </p:set>
                                    <p:anim calcmode="lin" valueType="num">
                                      <p:cBhvr additive="repl">
                                        <p:cTn id="57" dur="500" fill="hold"/>
                                        <p:tgtEl>
                                          <p:spTgt spid="1162"/>
                                        </p:tgtEl>
                                        <p:attrNameLst>
                                          <p:attrName>ppt_x</p:attrName>
                                        </p:attrNameLst>
                                      </p:cBhvr>
                                      <p:tavLst>
                                        <p:tav tm="0">
                                          <p:val>
                                            <p:strVal val="0-#ppt_w/2"/>
                                          </p:val>
                                        </p:tav>
                                        <p:tav tm="100000">
                                          <p:val>
                                            <p:strVal val="#ppt_x"/>
                                          </p:val>
                                        </p:tav>
                                      </p:tavLst>
                                    </p:anim>
                                    <p:anim calcmode="lin" valueType="num">
                                      <p:cBhvr additive="repl">
                                        <p:cTn id="58" dur="500" fill="hold"/>
                                        <p:tgtEl>
                                          <p:spTgt spid="116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300"/>
                                  </p:stCondLst>
                                  <p:childTnLst>
                                    <p:set>
                                      <p:cBhvr>
                                        <p:cTn id="60" dur="1" fill="hold">
                                          <p:stCondLst>
                                            <p:cond delay="0"/>
                                          </p:stCondLst>
                                        </p:cTn>
                                        <p:tgtEl>
                                          <p:spTgt spid="1165"/>
                                        </p:tgtEl>
                                        <p:attrNameLst>
                                          <p:attrName>style.visibility</p:attrName>
                                        </p:attrNameLst>
                                      </p:cBhvr>
                                      <p:to>
                                        <p:strVal val="visible"/>
                                      </p:to>
                                    </p:set>
                                    <p:anim calcmode="lin" valueType="num">
                                      <p:cBhvr additive="repl">
                                        <p:cTn id="61" dur="500" fill="hold"/>
                                        <p:tgtEl>
                                          <p:spTgt spid="1165"/>
                                        </p:tgtEl>
                                        <p:attrNameLst>
                                          <p:attrName>ppt_x</p:attrName>
                                        </p:attrNameLst>
                                      </p:cBhvr>
                                      <p:tavLst>
                                        <p:tav tm="0">
                                          <p:val>
                                            <p:strVal val="#ppt_x"/>
                                          </p:val>
                                        </p:tav>
                                        <p:tav tm="100000">
                                          <p:val>
                                            <p:strVal val="#ppt_x"/>
                                          </p:val>
                                        </p:tav>
                                      </p:tavLst>
                                    </p:anim>
                                    <p:anim calcmode="lin" valueType="num">
                                      <p:cBhvr additive="repl">
                                        <p:cTn id="62" dur="500" fill="hold"/>
                                        <p:tgtEl>
                                          <p:spTgt spid="1165"/>
                                        </p:tgtEl>
                                        <p:attrNameLst>
                                          <p:attrName>ppt_y</p:attrName>
                                        </p:attrNameLst>
                                      </p:cBhvr>
                                      <p:tavLst>
                                        <p:tav tm="0">
                                          <p:val>
                                            <p:strVal val="1+#ppt_h/2"/>
                                          </p:val>
                                        </p:tav>
                                        <p:tav tm="100000">
                                          <p:val>
                                            <p:strVal val="#ppt_y"/>
                                          </p:val>
                                        </p:tav>
                                      </p:tavLst>
                                    </p:anim>
                                  </p:childTnLst>
                                </p:cTn>
                              </p:par>
                              <p:par>
                                <p:cTn id="63" presetID="2" presetClass="entr" presetSubtype="6" fill="hold" nodeType="withEffect">
                                  <p:stCondLst>
                                    <p:cond delay="1500"/>
                                  </p:stCondLst>
                                  <p:childTnLst>
                                    <p:set>
                                      <p:cBhvr>
                                        <p:cTn id="64" dur="1" fill="hold">
                                          <p:stCondLst>
                                            <p:cond delay="0"/>
                                          </p:stCondLst>
                                        </p:cTn>
                                        <p:tgtEl>
                                          <p:spTgt spid="1166"/>
                                        </p:tgtEl>
                                        <p:attrNameLst>
                                          <p:attrName>style.visibility</p:attrName>
                                        </p:attrNameLst>
                                      </p:cBhvr>
                                      <p:to>
                                        <p:strVal val="visible"/>
                                      </p:to>
                                    </p:set>
                                    <p:anim calcmode="lin" valueType="num">
                                      <p:cBhvr additive="repl">
                                        <p:cTn id="65" dur="500" fill="hold"/>
                                        <p:tgtEl>
                                          <p:spTgt spid="1166"/>
                                        </p:tgtEl>
                                        <p:attrNameLst>
                                          <p:attrName>ppt_x</p:attrName>
                                        </p:attrNameLst>
                                      </p:cBhvr>
                                      <p:tavLst>
                                        <p:tav tm="0">
                                          <p:val>
                                            <p:strVal val="1+#ppt_w/2"/>
                                          </p:val>
                                        </p:tav>
                                        <p:tav tm="100000">
                                          <p:val>
                                            <p:strVal val="#ppt_x"/>
                                          </p:val>
                                        </p:tav>
                                      </p:tavLst>
                                    </p:anim>
                                    <p:anim calcmode="lin" valueType="num">
                                      <p:cBhvr additive="repl">
                                        <p:cTn id="66" dur="500" fill="hold"/>
                                        <p:tgtEl>
                                          <p:spTgt spid="1166"/>
                                        </p:tgtEl>
                                        <p:attrNameLst>
                                          <p:attrName>ppt_y</p:attrName>
                                        </p:attrNameLst>
                                      </p:cBhvr>
                                      <p:tavLst>
                                        <p:tav tm="0">
                                          <p:val>
                                            <p:strVal val="1+#ppt_h/2"/>
                                          </p:val>
                                        </p:tav>
                                        <p:tav tm="100000">
                                          <p:val>
                                            <p:strVal val="#ppt_y"/>
                                          </p:val>
                                        </p:tav>
                                      </p:tavLst>
                                    </p:anim>
                                  </p:childTnLst>
                                </p:cTn>
                              </p:par>
                              <p:par>
                                <p:cTn id="67" presetID="2" presetClass="entr" presetSubtype="12" fill="hold" nodeType="withEffect">
                                  <p:stCondLst>
                                    <p:cond delay="1800"/>
                                  </p:stCondLst>
                                  <p:childTnLst>
                                    <p:set>
                                      <p:cBhvr>
                                        <p:cTn id="68" dur="1" fill="hold">
                                          <p:stCondLst>
                                            <p:cond delay="0"/>
                                          </p:stCondLst>
                                        </p:cTn>
                                        <p:tgtEl>
                                          <p:spTgt spid="1167"/>
                                        </p:tgtEl>
                                        <p:attrNameLst>
                                          <p:attrName>style.visibility</p:attrName>
                                        </p:attrNameLst>
                                      </p:cBhvr>
                                      <p:to>
                                        <p:strVal val="visible"/>
                                      </p:to>
                                    </p:set>
                                    <p:anim calcmode="lin" valueType="num">
                                      <p:cBhvr additive="repl">
                                        <p:cTn id="69" dur="500" fill="hold"/>
                                        <p:tgtEl>
                                          <p:spTgt spid="1167"/>
                                        </p:tgtEl>
                                        <p:attrNameLst>
                                          <p:attrName>ppt_x</p:attrName>
                                        </p:attrNameLst>
                                      </p:cBhvr>
                                      <p:tavLst>
                                        <p:tav tm="0">
                                          <p:val>
                                            <p:strVal val="0-#ppt_w/2"/>
                                          </p:val>
                                        </p:tav>
                                        <p:tav tm="100000">
                                          <p:val>
                                            <p:strVal val="#ppt_x"/>
                                          </p:val>
                                        </p:tav>
                                      </p:tavLst>
                                    </p:anim>
                                    <p:anim calcmode="lin" valueType="num">
                                      <p:cBhvr additive="repl">
                                        <p:cTn id="70" dur="500" fill="hold"/>
                                        <p:tgtEl>
                                          <p:spTgt spid="116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1900"/>
                                  </p:stCondLst>
                                  <p:childTnLst>
                                    <p:set>
                                      <p:cBhvr>
                                        <p:cTn id="72" dur="1" fill="hold">
                                          <p:stCondLst>
                                            <p:cond delay="0"/>
                                          </p:stCondLst>
                                        </p:cTn>
                                        <p:tgtEl>
                                          <p:spTgt spid="1168"/>
                                        </p:tgtEl>
                                        <p:attrNameLst>
                                          <p:attrName>style.visibility</p:attrName>
                                        </p:attrNameLst>
                                      </p:cBhvr>
                                      <p:to>
                                        <p:strVal val="visible"/>
                                      </p:to>
                                    </p:set>
                                    <p:anim calcmode="lin" valueType="num">
                                      <p:cBhvr additive="repl">
                                        <p:cTn id="73" dur="500" fill="hold"/>
                                        <p:tgtEl>
                                          <p:spTgt spid="1168"/>
                                        </p:tgtEl>
                                        <p:attrNameLst>
                                          <p:attrName>ppt_x</p:attrName>
                                        </p:attrNameLst>
                                      </p:cBhvr>
                                      <p:tavLst>
                                        <p:tav tm="0">
                                          <p:val>
                                            <p:strVal val="#ppt_x"/>
                                          </p:val>
                                        </p:tav>
                                        <p:tav tm="100000">
                                          <p:val>
                                            <p:strVal val="#ppt_x"/>
                                          </p:val>
                                        </p:tav>
                                      </p:tavLst>
                                    </p:anim>
                                    <p:anim calcmode="lin" valueType="num">
                                      <p:cBhvr additive="repl">
                                        <p:cTn id="74" dur="500" fill="hold"/>
                                        <p:tgtEl>
                                          <p:spTgt spid="1168"/>
                                        </p:tgtEl>
                                        <p:attrNameLst>
                                          <p:attrName>ppt_y</p:attrName>
                                        </p:attrNameLst>
                                      </p:cBhvr>
                                      <p:tavLst>
                                        <p:tav tm="0">
                                          <p:val>
                                            <p:strVal val="1+#ppt_h/2"/>
                                          </p:val>
                                        </p:tav>
                                        <p:tav tm="100000">
                                          <p:val>
                                            <p:strVal val="#ppt_y"/>
                                          </p:val>
                                        </p:tav>
                                      </p:tavLst>
                                    </p:anim>
                                  </p:childTnLst>
                                </p:cTn>
                              </p:par>
                              <p:par>
                                <p:cTn id="75" presetID="2" presetClass="entr" presetSubtype="12" fill="hold" nodeType="withEffect">
                                  <p:stCondLst>
                                    <p:cond delay="1100"/>
                                  </p:stCondLst>
                                  <p:childTnLst>
                                    <p:set>
                                      <p:cBhvr>
                                        <p:cTn id="76" dur="1" fill="hold">
                                          <p:stCondLst>
                                            <p:cond delay="0"/>
                                          </p:stCondLst>
                                        </p:cTn>
                                        <p:tgtEl>
                                          <p:spTgt spid="1169"/>
                                        </p:tgtEl>
                                        <p:attrNameLst>
                                          <p:attrName>style.visibility</p:attrName>
                                        </p:attrNameLst>
                                      </p:cBhvr>
                                      <p:to>
                                        <p:strVal val="visible"/>
                                      </p:to>
                                    </p:set>
                                    <p:anim calcmode="lin" valueType="num">
                                      <p:cBhvr additive="repl">
                                        <p:cTn id="77" dur="500" fill="hold"/>
                                        <p:tgtEl>
                                          <p:spTgt spid="1169"/>
                                        </p:tgtEl>
                                        <p:attrNameLst>
                                          <p:attrName>ppt_x</p:attrName>
                                        </p:attrNameLst>
                                      </p:cBhvr>
                                      <p:tavLst>
                                        <p:tav tm="0">
                                          <p:val>
                                            <p:strVal val="0-#ppt_w/2"/>
                                          </p:val>
                                        </p:tav>
                                        <p:tav tm="100000">
                                          <p:val>
                                            <p:strVal val="#ppt_x"/>
                                          </p:val>
                                        </p:tav>
                                      </p:tavLst>
                                    </p:anim>
                                    <p:anim calcmode="lin" valueType="num">
                                      <p:cBhvr additive="repl">
                                        <p:cTn id="78" dur="500" fill="hold"/>
                                        <p:tgtEl>
                                          <p:spTgt spid="1169"/>
                                        </p:tgtEl>
                                        <p:attrNameLst>
                                          <p:attrName>ppt_y</p:attrName>
                                        </p:attrNameLst>
                                      </p:cBhvr>
                                      <p:tavLst>
                                        <p:tav tm="0">
                                          <p:val>
                                            <p:strVal val="1+#ppt_h/2"/>
                                          </p:val>
                                        </p:tav>
                                        <p:tav tm="100000">
                                          <p:val>
                                            <p:strVal val="#ppt_y"/>
                                          </p:val>
                                        </p:tav>
                                      </p:tavLst>
                                    </p:anim>
                                  </p:childTnLst>
                                </p:cTn>
                              </p:par>
                              <p:par>
                                <p:cTn id="79" presetID="2" presetClass="entr" presetSubtype="6" fill="hold" nodeType="withEffect">
                                  <p:stCondLst>
                                    <p:cond delay="1200"/>
                                  </p:stCondLst>
                                  <p:childTnLst>
                                    <p:set>
                                      <p:cBhvr>
                                        <p:cTn id="80" dur="1" fill="hold">
                                          <p:stCondLst>
                                            <p:cond delay="0"/>
                                          </p:stCondLst>
                                        </p:cTn>
                                        <p:tgtEl>
                                          <p:spTgt spid="1208"/>
                                        </p:tgtEl>
                                        <p:attrNameLst>
                                          <p:attrName>style.visibility</p:attrName>
                                        </p:attrNameLst>
                                      </p:cBhvr>
                                      <p:to>
                                        <p:strVal val="visible"/>
                                      </p:to>
                                    </p:set>
                                    <p:anim calcmode="lin" valueType="num">
                                      <p:cBhvr additive="repl">
                                        <p:cTn id="81" dur="500" fill="hold"/>
                                        <p:tgtEl>
                                          <p:spTgt spid="1208"/>
                                        </p:tgtEl>
                                        <p:attrNameLst>
                                          <p:attrName>ppt_x</p:attrName>
                                        </p:attrNameLst>
                                      </p:cBhvr>
                                      <p:tavLst>
                                        <p:tav tm="0">
                                          <p:val>
                                            <p:strVal val="1+#ppt_w/2"/>
                                          </p:val>
                                        </p:tav>
                                        <p:tav tm="100000">
                                          <p:val>
                                            <p:strVal val="#ppt_x"/>
                                          </p:val>
                                        </p:tav>
                                      </p:tavLst>
                                    </p:anim>
                                    <p:anim calcmode="lin" valueType="num">
                                      <p:cBhvr additive="repl">
                                        <p:cTn id="82" dur="500" fill="hold"/>
                                        <p:tgtEl>
                                          <p:spTgt spid="1208"/>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125"/>
                                        </p:tgtEl>
                                        <p:attrNameLst>
                                          <p:attrName>style.visibility</p:attrName>
                                        </p:attrNameLst>
                                      </p:cBhvr>
                                      <p:to>
                                        <p:strVal val="visible"/>
                                      </p:to>
                                    </p:set>
                                    <p:animEffect transition="in" filter="wipe(left)">
                                      <p:cBhvr additive="repl">
                                        <p:cTn id="87" dur="500"/>
                                        <p:tgtEl>
                                          <p:spTgt spid="1125"/>
                                        </p:tgtEl>
                                      </p:cBhvr>
                                    </p:animEffect>
                                  </p:childTnLst>
                                </p:cTn>
                              </p:par>
                            </p:childTnLst>
                          </p:cTn>
                        </p:par>
                        <p:par>
                          <p:cTn id="88" fill="hold">
                            <p:stCondLst>
                              <p:cond delay="500"/>
                            </p:stCondLst>
                            <p:childTnLst>
                              <p:par>
                                <p:cTn id="89" presetID="10" presetClass="entr" fill="hold" nodeType="afterEffect">
                                  <p:stCondLst>
                                    <p:cond delay="0"/>
                                  </p:stCondLst>
                                  <p:childTnLst>
                                    <p:set>
                                      <p:cBhvr>
                                        <p:cTn id="90" dur="0" fill="hold">
                                          <p:stCondLst>
                                            <p:cond delay="0"/>
                                          </p:stCondLst>
                                        </p:cTn>
                                        <p:tgtEl>
                                          <p:spTgt spid="1146"/>
                                        </p:tgtEl>
                                        <p:attrNameLst>
                                          <p:attrName>style.visibility</p:attrName>
                                        </p:attrNameLst>
                                      </p:cBhvr>
                                      <p:to>
                                        <p:strVal val="visible"/>
                                      </p:to>
                                    </p:set>
                                    <p:animEffect transition="in" filter="fade">
                                      <p:cBhvr additive="repl">
                                        <p:cTn id="91" dur="1000"/>
                                        <p:tgtEl>
                                          <p:spTgt spid="114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209"/>
                                        </p:tgtEl>
                                        <p:attrNameLst>
                                          <p:attrName>style.visibility</p:attrName>
                                        </p:attrNameLst>
                                      </p:cBhvr>
                                      <p:to>
                                        <p:strVal val="visible"/>
                                      </p:to>
                                    </p:set>
                                    <p:animEffect transition="in" filter="fade">
                                      <p:cBhvr>
                                        <p:cTn id="96" dur="500"/>
                                        <p:tgtEl>
                                          <p:spTgt spid="1209"/>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nodeType="clickEffect">
                                  <p:stCondLst>
                                    <p:cond delay="0"/>
                                  </p:stCondLst>
                                  <p:childTnLst>
                                    <p:set>
                                      <p:cBhvr>
                                        <p:cTn id="100" dur="1" fill="hold">
                                          <p:stCondLst>
                                            <p:cond delay="0"/>
                                          </p:stCondLst>
                                        </p:cTn>
                                        <p:tgtEl>
                                          <p:spTgt spid="1223"/>
                                        </p:tgtEl>
                                        <p:attrNameLst>
                                          <p:attrName>style.visibility</p:attrName>
                                        </p:attrNameLst>
                                      </p:cBhvr>
                                      <p:to>
                                        <p:strVal val="visible"/>
                                      </p:to>
                                    </p:set>
                                    <p:anim calcmode="lin" valueType="num">
                                      <p:cBhvr additive="repl">
                                        <p:cTn id="101" dur="500" fill="hold"/>
                                        <p:tgtEl>
                                          <p:spTgt spid="1223"/>
                                        </p:tgtEl>
                                        <p:attrNameLst>
                                          <p:attrName>ppt_w</p:attrName>
                                        </p:attrNameLst>
                                      </p:cBhvr>
                                      <p:tavLst>
                                        <p:tav tm="0">
                                          <p:val>
                                            <p:strVal val="0"/>
                                          </p:val>
                                        </p:tav>
                                        <p:tav tm="100000">
                                          <p:val>
                                            <p:strVal val="#ppt_w"/>
                                          </p:val>
                                        </p:tav>
                                      </p:tavLst>
                                    </p:anim>
                                    <p:anim calcmode="lin" valueType="num">
                                      <p:cBhvr additive="repl">
                                        <p:cTn id="102" dur="500" fill="hold"/>
                                        <p:tgtEl>
                                          <p:spTgt spid="1223"/>
                                        </p:tgtEl>
                                        <p:attrNameLst>
                                          <p:attrName>ppt_h</p:attrName>
                                        </p:attrNameLst>
                                      </p:cBhvr>
                                      <p:tavLst>
                                        <p:tav tm="0">
                                          <p:val>
                                            <p:strVal val="0"/>
                                          </p:val>
                                        </p:tav>
                                        <p:tav tm="100000">
                                          <p:val>
                                            <p:strVal val="#ppt_h"/>
                                          </p:val>
                                        </p:tav>
                                      </p:tavLst>
                                    </p:anim>
                                  </p:childTnLst>
                                </p:cTn>
                              </p:par>
                              <p:par>
                                <p:cTn id="103" presetID="23" presetClass="entr" presetSubtype="16" fill="hold" nodeType="withEffect">
                                  <p:stCondLst>
                                    <p:cond delay="0"/>
                                  </p:stCondLst>
                                  <p:childTnLst>
                                    <p:set>
                                      <p:cBhvr>
                                        <p:cTn id="104" dur="1" fill="hold">
                                          <p:stCondLst>
                                            <p:cond delay="0"/>
                                          </p:stCondLst>
                                        </p:cTn>
                                        <p:tgtEl>
                                          <p:spTgt spid="1224"/>
                                        </p:tgtEl>
                                        <p:attrNameLst>
                                          <p:attrName>style.visibility</p:attrName>
                                        </p:attrNameLst>
                                      </p:cBhvr>
                                      <p:to>
                                        <p:strVal val="visible"/>
                                      </p:to>
                                    </p:set>
                                    <p:anim calcmode="lin" valueType="num">
                                      <p:cBhvr additive="repl">
                                        <p:cTn id="105" dur="500" fill="hold"/>
                                        <p:tgtEl>
                                          <p:spTgt spid="1224"/>
                                        </p:tgtEl>
                                        <p:attrNameLst>
                                          <p:attrName>ppt_w</p:attrName>
                                        </p:attrNameLst>
                                      </p:cBhvr>
                                      <p:tavLst>
                                        <p:tav tm="0">
                                          <p:val>
                                            <p:strVal val="0"/>
                                          </p:val>
                                        </p:tav>
                                        <p:tav tm="100000">
                                          <p:val>
                                            <p:strVal val="#ppt_w"/>
                                          </p:val>
                                        </p:tav>
                                      </p:tavLst>
                                    </p:anim>
                                    <p:anim calcmode="lin" valueType="num">
                                      <p:cBhvr additive="repl">
                                        <p:cTn id="106" dur="500" fill="hold"/>
                                        <p:tgtEl>
                                          <p:spTgt spid="1224"/>
                                        </p:tgtEl>
                                        <p:attrNameLst>
                                          <p:attrName>ppt_h</p:attrName>
                                        </p:attrNameLst>
                                      </p:cBhvr>
                                      <p:tavLst>
                                        <p:tav tm="0">
                                          <p:val>
                                            <p:strVal val="0"/>
                                          </p:val>
                                        </p:tav>
                                        <p:tav tm="100000">
                                          <p:val>
                                            <p:strVal val="#ppt_h"/>
                                          </p:val>
                                        </p:tav>
                                      </p:tavLst>
                                    </p:anim>
                                  </p:childTnLst>
                                </p:cTn>
                              </p:par>
                              <p:par>
                                <p:cTn id="107" presetID="10" presetClass="entr" presetSubtype="0" fill="hold" nodeType="withEffect">
                                  <p:stCondLst>
                                    <p:cond delay="0"/>
                                  </p:stCondLst>
                                  <p:childTnLst>
                                    <p:set>
                                      <p:cBhvr>
                                        <p:cTn id="108" dur="1" fill="hold">
                                          <p:stCondLst>
                                            <p:cond delay="0"/>
                                          </p:stCondLst>
                                        </p:cTn>
                                        <p:tgtEl>
                                          <p:spTgt spid="1225"/>
                                        </p:tgtEl>
                                        <p:attrNameLst>
                                          <p:attrName>style.visibility</p:attrName>
                                        </p:attrNameLst>
                                      </p:cBhvr>
                                      <p:to>
                                        <p:strVal val="visible"/>
                                      </p:to>
                                    </p:set>
                                    <p:animEffect transition="in" filter="fade">
                                      <p:cBhvr>
                                        <p:cTn id="109" dur="500"/>
                                        <p:tgtEl>
                                          <p:spTgt spid="1225"/>
                                        </p:tgtEl>
                                      </p:cBhvr>
                                    </p:animEffect>
                                  </p:childTnLst>
                                </p:cTn>
                              </p:par>
                              <p:par>
                                <p:cTn id="110" presetID="10" presetClass="entr" presetSubtype="0" fill="hold" nodeType="withEffect">
                                  <p:stCondLst>
                                    <p:cond delay="0"/>
                                  </p:stCondLst>
                                  <p:childTnLst>
                                    <p:set>
                                      <p:cBhvr>
                                        <p:cTn id="111" dur="1" fill="hold">
                                          <p:stCondLst>
                                            <p:cond delay="0"/>
                                          </p:stCondLst>
                                        </p:cTn>
                                        <p:tgtEl>
                                          <p:spTgt spid="1226"/>
                                        </p:tgtEl>
                                        <p:attrNameLst>
                                          <p:attrName>style.visibility</p:attrName>
                                        </p:attrNameLst>
                                      </p:cBhvr>
                                      <p:to>
                                        <p:strVal val="visible"/>
                                      </p:to>
                                    </p:set>
                                    <p:animEffect transition="in" filter="fade">
                                      <p:cBhvr>
                                        <p:cTn id="112" dur="500"/>
                                        <p:tgtEl>
                                          <p:spTgt spid="1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2" name="CustomShape 1"/>
          <p:cNvSpPr/>
          <p:nvPr/>
        </p:nvSpPr>
        <p:spPr>
          <a:xfrm>
            <a:off x="8823359" y="1"/>
            <a:ext cx="3382773" cy="111757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3" name="CustomShape 2"/>
          <p:cNvSpPr/>
          <p:nvPr/>
        </p:nvSpPr>
        <p:spPr>
          <a:xfrm>
            <a:off x="540386" y="5265211"/>
            <a:ext cx="4135338"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4" name="CustomShape 3"/>
          <p:cNvSpPr/>
          <p:nvPr/>
        </p:nvSpPr>
        <p:spPr>
          <a:xfrm>
            <a:off x="8819440" y="5264885"/>
            <a:ext cx="3372560" cy="1593410"/>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5" name="CustomShape 4"/>
          <p:cNvSpPr/>
          <p:nvPr/>
        </p:nvSpPr>
        <p:spPr>
          <a:xfrm>
            <a:off x="8823360" y="1117576"/>
            <a:ext cx="3368640"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86" name="CustomShape 5"/>
          <p:cNvSpPr/>
          <p:nvPr/>
        </p:nvSpPr>
        <p:spPr>
          <a:xfrm>
            <a:off x="4671805" y="5265211"/>
            <a:ext cx="4147635" cy="1593084"/>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grpSp>
        <p:nvGrpSpPr>
          <p:cNvPr id="4487" name="Group 6"/>
          <p:cNvGrpSpPr/>
          <p:nvPr/>
        </p:nvGrpSpPr>
        <p:grpSpPr>
          <a:xfrm>
            <a:off x="2468985" y="1304383"/>
            <a:ext cx="2501971" cy="1068914"/>
            <a:chOff x="1042200" y="1437840"/>
            <a:chExt cx="2757960" cy="1178280"/>
          </a:xfrm>
        </p:grpSpPr>
        <p:sp>
          <p:nvSpPr>
            <p:cNvPr id="4488" name="Line 7"/>
            <p:cNvSpPr/>
            <p:nvPr/>
          </p:nvSpPr>
          <p:spPr>
            <a:xfrm flipH="1" flipV="1">
              <a:off x="1042200" y="1574280"/>
              <a:ext cx="12600" cy="10418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489" name="TextShape 8"/>
            <p:cNvSpPr txBox="1"/>
            <p:nvPr/>
          </p:nvSpPr>
          <p:spPr>
            <a:xfrm>
              <a:off x="1054800" y="1437840"/>
              <a:ext cx="325800" cy="355680"/>
            </a:xfrm>
            <a:prstGeom prst="rect">
              <a:avLst/>
            </a:prstGeom>
            <a:noFill/>
            <a:ln>
              <a:noFill/>
            </a:ln>
          </p:spPr>
          <p:txBody>
            <a:bodyPr lIns="81646" tIns="40823" rIns="81646" bIns="40823">
              <a:noAutofit/>
            </a:bodyPr>
            <a:lstStyle/>
            <a:p>
              <a:r>
                <a:rPr lang="en-US" sz="1633" i="1" spc="-1">
                  <a:latin typeface="DejaVu Serif"/>
                </a:rPr>
                <a:t>y</a:t>
              </a:r>
              <a:endParaRPr lang="en-US" sz="1633" spc="-1">
                <a:latin typeface="Arial"/>
              </a:endParaRPr>
            </a:p>
          </p:txBody>
        </p:sp>
        <p:sp>
          <p:nvSpPr>
            <p:cNvPr id="4490" name="TextShape 9"/>
            <p:cNvSpPr txBox="1"/>
            <p:nvPr/>
          </p:nvSpPr>
          <p:spPr>
            <a:xfrm>
              <a:off x="3135960" y="2257560"/>
              <a:ext cx="664200" cy="355680"/>
            </a:xfrm>
            <a:prstGeom prst="rect">
              <a:avLst/>
            </a:prstGeom>
            <a:noFill/>
            <a:ln>
              <a:noFill/>
            </a:ln>
          </p:spPr>
          <p:txBody>
            <a:bodyPr lIns="81646" tIns="40823" rIns="81646" bIns="40823">
              <a:noAutofit/>
            </a:bodyPr>
            <a:lstStyle/>
            <a:p>
              <a:r>
                <a:rPr lang="en-US" sz="1633" i="1" spc="-1">
                  <a:latin typeface="DejaVu Serif"/>
                </a:rPr>
                <a:t>x</a:t>
              </a:r>
              <a:endParaRPr lang="en-US" sz="1633" spc="-1">
                <a:latin typeface="Arial"/>
              </a:endParaRPr>
            </a:p>
          </p:txBody>
        </p:sp>
        <p:sp>
          <p:nvSpPr>
            <p:cNvPr id="4491" name="Line 10"/>
            <p:cNvSpPr/>
            <p:nvPr/>
          </p:nvSpPr>
          <p:spPr>
            <a:xfrm>
              <a:off x="1054800" y="2616120"/>
              <a:ext cx="226872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4492" name="CustomShape 11"/>
          <p:cNvSpPr/>
          <p:nvPr/>
        </p:nvSpPr>
        <p:spPr>
          <a:xfrm>
            <a:off x="4671805" y="1117576"/>
            <a:ext cx="4147635" cy="4147635"/>
          </a:xfrm>
          <a:prstGeom prst="rect">
            <a:avLst/>
          </a:prstGeom>
          <a:solidFill>
            <a:srgbClr val="DDDDDD"/>
          </a:solidFill>
          <a:ln w="18360">
            <a:noFill/>
          </a:ln>
        </p:spPr>
        <p:style>
          <a:lnRef idx="0">
            <a:scrgbClr r="0" g="0" b="0"/>
          </a:lnRef>
          <a:fillRef idx="0">
            <a:scrgbClr r="0" g="0" b="0"/>
          </a:fillRef>
          <a:effectRef idx="0">
            <a:scrgbClr r="0" g="0" b="0"/>
          </a:effectRef>
          <a:fontRef idx="minor"/>
        </p:style>
        <p:txBody>
          <a:bodyPr/>
          <a:lstStyle/>
          <a:p>
            <a:endParaRPr lang="en-US"/>
          </a:p>
        </p:txBody>
      </p:sp>
      <p:sp>
        <p:nvSpPr>
          <p:cNvPr id="4493" name="CustomShape 12"/>
          <p:cNvSpPr/>
          <p:nvPr/>
        </p:nvSpPr>
        <p:spPr>
          <a:xfrm>
            <a:off x="4817461" y="1997397"/>
            <a:ext cx="1484331" cy="995433"/>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494" name="TextShape 13"/>
          <p:cNvSpPr txBox="1"/>
          <p:nvPr/>
        </p:nvSpPr>
        <p:spPr>
          <a:xfrm>
            <a:off x="285810" y="155883"/>
            <a:ext cx="4164445" cy="1694296"/>
          </a:xfrm>
          <a:prstGeom prst="rect">
            <a:avLst/>
          </a:prstGeom>
          <a:noFill/>
          <a:ln>
            <a:noFill/>
          </a:ln>
        </p:spPr>
        <p:txBody>
          <a:bodyPr lIns="0" tIns="0" rIns="0" bIns="0" anchor="ctr">
            <a:noAutofit/>
          </a:bodyPr>
          <a:lstStyle/>
          <a:p>
            <a:r>
              <a:rPr lang="en-US" sz="3600" spc="-1" dirty="0">
                <a:solidFill>
                  <a:srgbClr val="280099"/>
                </a:solidFill>
                <a:latin typeface="+mj-lt"/>
              </a:rPr>
              <a:t>Programming a shape (inaccurate cartoonish overview)</a:t>
            </a:r>
          </a:p>
        </p:txBody>
      </p:sp>
      <p:grpSp>
        <p:nvGrpSpPr>
          <p:cNvPr id="4495" name="Group 14"/>
          <p:cNvGrpSpPr/>
          <p:nvPr/>
        </p:nvGrpSpPr>
        <p:grpSpPr>
          <a:xfrm>
            <a:off x="6301792" y="1997397"/>
            <a:ext cx="124429" cy="995433"/>
            <a:chOff x="5267160" y="2201760"/>
            <a:chExt cx="137160" cy="1097280"/>
          </a:xfrm>
        </p:grpSpPr>
        <p:sp>
          <p:nvSpPr>
            <p:cNvPr id="4496" name="CustomShape 15"/>
            <p:cNvSpPr/>
            <p:nvPr/>
          </p:nvSpPr>
          <p:spPr>
            <a:xfrm>
              <a:off x="5267160" y="31618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7" name="CustomShape 16"/>
            <p:cNvSpPr/>
            <p:nvPr/>
          </p:nvSpPr>
          <p:spPr>
            <a:xfrm>
              <a:off x="5267160" y="30247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498" name="CustomShape 17"/>
            <p:cNvSpPr/>
            <p:nvPr/>
          </p:nvSpPr>
          <p:spPr>
            <a:xfrm>
              <a:off x="5267160" y="28875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499" name="CustomShape 18"/>
            <p:cNvSpPr/>
            <p:nvPr/>
          </p:nvSpPr>
          <p:spPr>
            <a:xfrm>
              <a:off x="5267160" y="275040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0" name="CustomShape 19"/>
            <p:cNvSpPr/>
            <p:nvPr/>
          </p:nvSpPr>
          <p:spPr>
            <a:xfrm>
              <a:off x="5267160" y="261324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1" name="CustomShape 20"/>
            <p:cNvSpPr/>
            <p:nvPr/>
          </p:nvSpPr>
          <p:spPr>
            <a:xfrm>
              <a:off x="5267160" y="247608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sp>
          <p:nvSpPr>
            <p:cNvPr id="4502" name="CustomShape 21"/>
            <p:cNvSpPr/>
            <p:nvPr/>
          </p:nvSpPr>
          <p:spPr>
            <a:xfrm>
              <a:off x="5267160" y="233892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1</a:t>
              </a:r>
            </a:p>
          </p:txBody>
        </p:sp>
        <p:sp>
          <p:nvSpPr>
            <p:cNvPr id="4503" name="CustomShape 22"/>
            <p:cNvSpPr/>
            <p:nvPr/>
          </p:nvSpPr>
          <p:spPr>
            <a:xfrm>
              <a:off x="5267160" y="2201760"/>
              <a:ext cx="137160" cy="13716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907" spc="-1">
                  <a:latin typeface="Arial"/>
                </a:rPr>
                <a:t>0</a:t>
              </a:r>
            </a:p>
          </p:txBody>
        </p:sp>
      </p:grpSp>
      <p:grpSp>
        <p:nvGrpSpPr>
          <p:cNvPr id="4504" name="Group 23"/>
          <p:cNvGrpSpPr/>
          <p:nvPr/>
        </p:nvGrpSpPr>
        <p:grpSpPr>
          <a:xfrm>
            <a:off x="6426221" y="1252129"/>
            <a:ext cx="1202488" cy="2488581"/>
            <a:chOff x="5404320" y="1380240"/>
            <a:chExt cx="1325520" cy="2743200"/>
          </a:xfrm>
        </p:grpSpPr>
        <p:sp>
          <p:nvSpPr>
            <p:cNvPr id="4505" name="CustomShape 24"/>
            <p:cNvSpPr/>
            <p:nvPr/>
          </p:nvSpPr>
          <p:spPr>
            <a:xfrm rot="16200000">
              <a:off x="4626720" y="2157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06" name="TextShape 25"/>
            <p:cNvSpPr txBox="1"/>
            <p:nvPr/>
          </p:nvSpPr>
          <p:spPr>
            <a:xfrm>
              <a:off x="5404680" y="2423160"/>
              <a:ext cx="118260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(0,0)</a:t>
              </a:r>
              <a:endParaRPr lang="en-US" sz="1633" spc="-1">
                <a:latin typeface="Arial"/>
              </a:endParaRPr>
            </a:p>
          </p:txBody>
        </p:sp>
        <p:grpSp>
          <p:nvGrpSpPr>
            <p:cNvPr id="4507" name="Group 26"/>
            <p:cNvGrpSpPr/>
            <p:nvPr/>
          </p:nvGrpSpPr>
          <p:grpSpPr>
            <a:xfrm>
              <a:off x="6592680" y="3026160"/>
              <a:ext cx="137160" cy="1097280"/>
              <a:chOff x="6592680" y="3026160"/>
              <a:chExt cx="137160" cy="1097280"/>
            </a:xfrm>
          </p:grpSpPr>
          <p:sp>
            <p:nvSpPr>
              <p:cNvPr id="4508" name="CustomShape 27"/>
              <p:cNvSpPr/>
              <p:nvPr/>
            </p:nvSpPr>
            <p:spPr>
              <a:xfrm>
                <a:off x="6592680" y="30261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09" name="CustomShape 28"/>
              <p:cNvSpPr/>
              <p:nvPr/>
            </p:nvSpPr>
            <p:spPr>
              <a:xfrm>
                <a:off x="6592680" y="357480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0" name="CustomShape 29"/>
              <p:cNvSpPr/>
              <p:nvPr/>
            </p:nvSpPr>
            <p:spPr>
              <a:xfrm>
                <a:off x="6592680" y="3849120"/>
                <a:ext cx="137160" cy="27432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grpSp>
          <p:nvGrpSpPr>
            <p:cNvPr id="4511" name="Group 30"/>
            <p:cNvGrpSpPr/>
            <p:nvPr/>
          </p:nvGrpSpPr>
          <p:grpSpPr>
            <a:xfrm>
              <a:off x="6592680" y="1380240"/>
              <a:ext cx="137160" cy="1097280"/>
              <a:chOff x="6592680" y="1380240"/>
              <a:chExt cx="137160" cy="1097280"/>
            </a:xfrm>
          </p:grpSpPr>
          <p:sp>
            <p:nvSpPr>
              <p:cNvPr id="4512" name="CustomShape 31"/>
              <p:cNvSpPr/>
              <p:nvPr/>
            </p:nvSpPr>
            <p:spPr>
              <a:xfrm>
                <a:off x="6592680" y="13802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3" name="CustomShape 32"/>
              <p:cNvSpPr/>
              <p:nvPr/>
            </p:nvSpPr>
            <p:spPr>
              <a:xfrm>
                <a:off x="6592680" y="19288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514" name="CustomShape 33"/>
              <p:cNvSpPr/>
              <p:nvPr/>
            </p:nvSpPr>
            <p:spPr>
              <a:xfrm>
                <a:off x="6592680" y="22032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515" name="Group 34"/>
          <p:cNvGrpSpPr/>
          <p:nvPr/>
        </p:nvGrpSpPr>
        <p:grpSpPr>
          <a:xfrm>
            <a:off x="4946290" y="1997397"/>
            <a:ext cx="1479931" cy="995433"/>
            <a:chOff x="3772970" y="2201760"/>
            <a:chExt cx="1631350" cy="1097280"/>
          </a:xfrm>
        </p:grpSpPr>
        <p:sp>
          <p:nvSpPr>
            <p:cNvPr id="4516" name="CustomShape 35"/>
            <p:cNvSpPr/>
            <p:nvPr/>
          </p:nvSpPr>
          <p:spPr>
            <a:xfrm>
              <a:off x="5267160" y="220176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517" name="CustomShape 36"/>
            <p:cNvSpPr/>
            <p:nvPr/>
          </p:nvSpPr>
          <p:spPr>
            <a:xfrm>
              <a:off x="5267160" y="275040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dirty="0">
                  <a:latin typeface="Arial"/>
                </a:rPr>
                <a:t>0</a:t>
              </a:r>
            </a:p>
          </p:txBody>
        </p:sp>
        <p:sp>
          <p:nvSpPr>
            <p:cNvPr id="4518" name="CustomShape 37"/>
            <p:cNvSpPr/>
            <p:nvPr/>
          </p:nvSpPr>
          <p:spPr>
            <a:xfrm>
              <a:off x="5267160" y="3024720"/>
              <a:ext cx="137160" cy="274320"/>
            </a:xfrm>
            <a:prstGeom prst="rect">
              <a:avLst/>
            </a:prstGeom>
            <a:solidFill>
              <a:srgbClr val="FFFFFF"/>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519" name="TextShape 38"/>
            <p:cNvSpPr txBox="1"/>
            <p:nvPr/>
          </p:nvSpPr>
          <p:spPr>
            <a:xfrm>
              <a:off x="3853080" y="2201760"/>
              <a:ext cx="1015200" cy="317520"/>
            </a:xfrm>
            <a:prstGeom prst="rect">
              <a:avLst/>
            </a:prstGeom>
            <a:noFill/>
            <a:ln>
              <a:noFill/>
            </a:ln>
          </p:spPr>
          <p:txBody>
            <a:bodyPr lIns="81646" tIns="40823" rIns="81646" bIns="40823">
              <a:noAutofit/>
            </a:bodyPr>
            <a:lstStyle/>
            <a:p>
              <a:r>
                <a:rPr lang="en-US" sz="1452" spc="-1" dirty="0">
                  <a:solidFill>
                    <a:srgbClr val="000080"/>
                  </a:solidFill>
                  <a:latin typeface="Arial"/>
                </a:rPr>
                <a:t>program</a:t>
              </a:r>
            </a:p>
            <a:p>
              <a:r>
                <a:rPr lang="en-US" sz="1452" spc="-1" dirty="0">
                  <a:solidFill>
                    <a:srgbClr val="000080"/>
                  </a:solidFill>
                  <a:latin typeface="Arial"/>
                </a:rPr>
                <a:t>for UTM</a:t>
              </a:r>
              <a:endParaRPr lang="en-US" sz="1452" spc="-1" dirty="0">
                <a:latin typeface="Arial"/>
              </a:endParaRPr>
            </a:p>
          </p:txBody>
        </p:sp>
        <p:sp>
          <p:nvSpPr>
            <p:cNvPr id="4520" name="Line 39"/>
            <p:cNvSpPr/>
            <p:nvPr/>
          </p:nvSpPr>
          <p:spPr>
            <a:xfrm>
              <a:off x="4723920" y="2378160"/>
              <a:ext cx="543240" cy="9792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1" name="TextShape 40"/>
            <p:cNvSpPr txBox="1"/>
            <p:nvPr/>
          </p:nvSpPr>
          <p:spPr>
            <a:xfrm>
              <a:off x="3772970" y="2874478"/>
              <a:ext cx="1122480" cy="325036"/>
            </a:xfrm>
            <a:prstGeom prst="rect">
              <a:avLst/>
            </a:prstGeom>
            <a:noFill/>
            <a:ln>
              <a:noFill/>
            </a:ln>
          </p:spPr>
          <p:txBody>
            <a:bodyPr lIns="81646" tIns="40823" rIns="81646" bIns="40823">
              <a:noAutofit/>
            </a:bodyPr>
            <a:lstStyle/>
            <a:p>
              <a:r>
                <a:rPr lang="en-US" sz="1452" spc="-1" dirty="0">
                  <a:solidFill>
                    <a:srgbClr val="000080"/>
                  </a:solidFill>
                  <a:latin typeface="Arial"/>
                </a:rPr>
                <a:t>input to </a:t>
              </a:r>
              <a:r>
                <a:rPr lang="en-US" sz="1452" i="1" spc="-1" dirty="0">
                  <a:solidFill>
                    <a:srgbClr val="000080"/>
                  </a:solidFill>
                  <a:latin typeface="Arial"/>
                </a:rPr>
                <a:t>P</a:t>
              </a:r>
              <a:endParaRPr lang="en-US" sz="1452" spc="-1" dirty="0">
                <a:latin typeface="Arial"/>
              </a:endParaRPr>
            </a:p>
          </p:txBody>
        </p:sp>
        <p:sp>
          <p:nvSpPr>
            <p:cNvPr id="4522" name="Line 41"/>
            <p:cNvSpPr/>
            <p:nvPr/>
          </p:nvSpPr>
          <p:spPr>
            <a:xfrm flipV="1">
              <a:off x="4797720" y="2914200"/>
              <a:ext cx="469440" cy="968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23" name="Line 42"/>
            <p:cNvSpPr/>
            <p:nvPr/>
          </p:nvSpPr>
          <p:spPr>
            <a:xfrm>
              <a:off x="4797720" y="3089520"/>
              <a:ext cx="469440" cy="7236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525" name="Group 44"/>
          <p:cNvGrpSpPr/>
          <p:nvPr/>
        </p:nvGrpSpPr>
        <p:grpSpPr>
          <a:xfrm>
            <a:off x="5579712" y="5354369"/>
            <a:ext cx="2488581" cy="1078059"/>
            <a:chOff x="4471200" y="5902200"/>
            <a:chExt cx="2743200" cy="1188360"/>
          </a:xfrm>
        </p:grpSpPr>
        <p:sp>
          <p:nvSpPr>
            <p:cNvPr id="4526" name="CustomShape 45"/>
            <p:cNvSpPr/>
            <p:nvPr/>
          </p:nvSpPr>
          <p:spPr>
            <a:xfrm>
              <a:off x="4471200" y="590148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27" name="TextShape 46"/>
            <p:cNvSpPr txBox="1"/>
            <p:nvPr/>
          </p:nvSpPr>
          <p:spPr>
            <a:xfrm>
              <a:off x="5202720" y="6252840"/>
              <a:ext cx="12801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(0,-1)</a:t>
              </a:r>
              <a:endParaRPr lang="en-US" sz="1633" spc="-1">
                <a:latin typeface="Arial"/>
              </a:endParaRPr>
            </a:p>
          </p:txBody>
        </p:sp>
      </p:grpSp>
      <p:grpSp>
        <p:nvGrpSpPr>
          <p:cNvPr id="4528" name="Group 47"/>
          <p:cNvGrpSpPr/>
          <p:nvPr/>
        </p:nvGrpSpPr>
        <p:grpSpPr>
          <a:xfrm>
            <a:off x="2104189" y="1990866"/>
            <a:ext cx="2239723" cy="2239723"/>
            <a:chOff x="640080" y="2194560"/>
            <a:chExt cx="2468880" cy="2468880"/>
          </a:xfrm>
        </p:grpSpPr>
        <p:sp>
          <p:nvSpPr>
            <p:cNvPr id="4529" name="CustomShape 48"/>
            <p:cNvSpPr/>
            <p:nvPr/>
          </p:nvSpPr>
          <p:spPr>
            <a:xfrm>
              <a:off x="11887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0" name="CustomShape 49"/>
            <p:cNvSpPr/>
            <p:nvPr/>
          </p:nvSpPr>
          <p:spPr>
            <a:xfrm>
              <a:off x="9144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1" name="CustomShape 50"/>
            <p:cNvSpPr/>
            <p:nvPr/>
          </p:nvSpPr>
          <p:spPr>
            <a:xfrm>
              <a:off x="9144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2" name="CustomShape 51"/>
            <p:cNvSpPr/>
            <p:nvPr/>
          </p:nvSpPr>
          <p:spPr>
            <a:xfrm>
              <a:off x="11887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3" name="CustomShape 52"/>
            <p:cNvSpPr/>
            <p:nvPr/>
          </p:nvSpPr>
          <p:spPr>
            <a:xfrm>
              <a:off x="14630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4" name="CustomShape 53"/>
            <p:cNvSpPr/>
            <p:nvPr/>
          </p:nvSpPr>
          <p:spPr>
            <a:xfrm>
              <a:off x="11887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5" name="CustomShape 54"/>
            <p:cNvSpPr/>
            <p:nvPr/>
          </p:nvSpPr>
          <p:spPr>
            <a:xfrm>
              <a:off x="14630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6" name="CustomShape 55"/>
            <p:cNvSpPr/>
            <p:nvPr/>
          </p:nvSpPr>
          <p:spPr>
            <a:xfrm>
              <a:off x="9144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7" name="CustomShape 56"/>
            <p:cNvSpPr/>
            <p:nvPr/>
          </p:nvSpPr>
          <p:spPr>
            <a:xfrm>
              <a:off x="91440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8" name="CustomShape 57"/>
            <p:cNvSpPr/>
            <p:nvPr/>
          </p:nvSpPr>
          <p:spPr>
            <a:xfrm>
              <a:off x="9144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39" name="CustomShape 58"/>
            <p:cNvSpPr/>
            <p:nvPr/>
          </p:nvSpPr>
          <p:spPr>
            <a:xfrm>
              <a:off x="11887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0" name="CustomShape 59"/>
            <p:cNvSpPr/>
            <p:nvPr/>
          </p:nvSpPr>
          <p:spPr>
            <a:xfrm>
              <a:off x="14630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1" name="CustomShape 60"/>
            <p:cNvSpPr/>
            <p:nvPr/>
          </p:nvSpPr>
          <p:spPr>
            <a:xfrm>
              <a:off x="173736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2" name="CustomShape 61"/>
            <p:cNvSpPr/>
            <p:nvPr/>
          </p:nvSpPr>
          <p:spPr>
            <a:xfrm>
              <a:off x="173736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3" name="CustomShape 62"/>
            <p:cNvSpPr/>
            <p:nvPr/>
          </p:nvSpPr>
          <p:spPr>
            <a:xfrm>
              <a:off x="173736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4" name="CustomShape 63"/>
            <p:cNvSpPr/>
            <p:nvPr/>
          </p:nvSpPr>
          <p:spPr>
            <a:xfrm>
              <a:off x="173736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5" name="CustomShape 64"/>
            <p:cNvSpPr/>
            <p:nvPr/>
          </p:nvSpPr>
          <p:spPr>
            <a:xfrm>
              <a:off x="20116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6" name="CustomShape 65"/>
            <p:cNvSpPr/>
            <p:nvPr/>
          </p:nvSpPr>
          <p:spPr>
            <a:xfrm>
              <a:off x="20116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7" name="CustomShape 66"/>
            <p:cNvSpPr/>
            <p:nvPr/>
          </p:nvSpPr>
          <p:spPr>
            <a:xfrm>
              <a:off x="20116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8" name="CustomShape 67"/>
            <p:cNvSpPr/>
            <p:nvPr/>
          </p:nvSpPr>
          <p:spPr>
            <a:xfrm>
              <a:off x="228600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49" name="CustomShape 68"/>
            <p:cNvSpPr/>
            <p:nvPr/>
          </p:nvSpPr>
          <p:spPr>
            <a:xfrm>
              <a:off x="228600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0" name="CustomShape 69"/>
            <p:cNvSpPr/>
            <p:nvPr/>
          </p:nvSpPr>
          <p:spPr>
            <a:xfrm>
              <a:off x="228600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1" name="CustomShape 70"/>
            <p:cNvSpPr/>
            <p:nvPr/>
          </p:nvSpPr>
          <p:spPr>
            <a:xfrm>
              <a:off x="228600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2" name="CustomShape 71"/>
            <p:cNvSpPr/>
            <p:nvPr/>
          </p:nvSpPr>
          <p:spPr>
            <a:xfrm>
              <a:off x="256032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3" name="CustomShape 72"/>
            <p:cNvSpPr/>
            <p:nvPr/>
          </p:nvSpPr>
          <p:spPr>
            <a:xfrm>
              <a:off x="256032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4" name="CustomShape 73"/>
            <p:cNvSpPr/>
            <p:nvPr/>
          </p:nvSpPr>
          <p:spPr>
            <a:xfrm>
              <a:off x="256032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5" name="CustomShape 74"/>
            <p:cNvSpPr/>
            <p:nvPr/>
          </p:nvSpPr>
          <p:spPr>
            <a:xfrm>
              <a:off x="256032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6" name="CustomShape 75"/>
            <p:cNvSpPr/>
            <p:nvPr/>
          </p:nvSpPr>
          <p:spPr>
            <a:xfrm>
              <a:off x="256032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7" name="CustomShape 76"/>
            <p:cNvSpPr/>
            <p:nvPr/>
          </p:nvSpPr>
          <p:spPr>
            <a:xfrm>
              <a:off x="283464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8" name="CustomShape 77"/>
            <p:cNvSpPr/>
            <p:nvPr/>
          </p:nvSpPr>
          <p:spPr>
            <a:xfrm>
              <a:off x="283464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59" name="CustomShape 78"/>
            <p:cNvSpPr/>
            <p:nvPr/>
          </p:nvSpPr>
          <p:spPr>
            <a:xfrm>
              <a:off x="283464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0" name="CustomShape 79"/>
            <p:cNvSpPr/>
            <p:nvPr/>
          </p:nvSpPr>
          <p:spPr>
            <a:xfrm>
              <a:off x="283464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1" name="CustomShape 80"/>
            <p:cNvSpPr/>
            <p:nvPr/>
          </p:nvSpPr>
          <p:spPr>
            <a:xfrm>
              <a:off x="283464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2" name="CustomShape 81"/>
            <p:cNvSpPr/>
            <p:nvPr/>
          </p:nvSpPr>
          <p:spPr>
            <a:xfrm>
              <a:off x="640080" y="27432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3" name="CustomShape 82"/>
            <p:cNvSpPr/>
            <p:nvPr/>
          </p:nvSpPr>
          <p:spPr>
            <a:xfrm>
              <a:off x="640080" y="30175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4" name="CustomShape 83"/>
            <p:cNvSpPr/>
            <p:nvPr/>
          </p:nvSpPr>
          <p:spPr>
            <a:xfrm>
              <a:off x="640080" y="329184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5" name="CustomShape 84"/>
            <p:cNvSpPr/>
            <p:nvPr/>
          </p:nvSpPr>
          <p:spPr>
            <a:xfrm>
              <a:off x="640080" y="35661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6" name="CustomShape 85"/>
            <p:cNvSpPr/>
            <p:nvPr/>
          </p:nvSpPr>
          <p:spPr>
            <a:xfrm>
              <a:off x="640080" y="38404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7" name="CustomShape 86"/>
            <p:cNvSpPr/>
            <p:nvPr/>
          </p:nvSpPr>
          <p:spPr>
            <a:xfrm>
              <a:off x="11887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8" name="CustomShape 87"/>
            <p:cNvSpPr/>
            <p:nvPr/>
          </p:nvSpPr>
          <p:spPr>
            <a:xfrm>
              <a:off x="146304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69" name="CustomShape 88"/>
            <p:cNvSpPr/>
            <p:nvPr/>
          </p:nvSpPr>
          <p:spPr>
            <a:xfrm>
              <a:off x="173736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0" name="CustomShape 89"/>
            <p:cNvSpPr/>
            <p:nvPr/>
          </p:nvSpPr>
          <p:spPr>
            <a:xfrm>
              <a:off x="201168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1" name="CustomShape 90"/>
            <p:cNvSpPr/>
            <p:nvPr/>
          </p:nvSpPr>
          <p:spPr>
            <a:xfrm>
              <a:off x="22860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2" name="CustomShape 91"/>
            <p:cNvSpPr/>
            <p:nvPr/>
          </p:nvSpPr>
          <p:spPr>
            <a:xfrm>
              <a:off x="118872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3" name="CustomShape 92"/>
            <p:cNvSpPr/>
            <p:nvPr/>
          </p:nvSpPr>
          <p:spPr>
            <a:xfrm>
              <a:off x="146304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4" name="CustomShape 93"/>
            <p:cNvSpPr/>
            <p:nvPr/>
          </p:nvSpPr>
          <p:spPr>
            <a:xfrm>
              <a:off x="173736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5" name="CustomShape 94"/>
            <p:cNvSpPr/>
            <p:nvPr/>
          </p:nvSpPr>
          <p:spPr>
            <a:xfrm>
              <a:off x="201168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6" name="CustomShape 95"/>
            <p:cNvSpPr/>
            <p:nvPr/>
          </p:nvSpPr>
          <p:spPr>
            <a:xfrm>
              <a:off x="2286000" y="219456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7" name="CustomShape 96"/>
            <p:cNvSpPr/>
            <p:nvPr/>
          </p:nvSpPr>
          <p:spPr>
            <a:xfrm>
              <a:off x="11887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8" name="CustomShape 97"/>
            <p:cNvSpPr/>
            <p:nvPr/>
          </p:nvSpPr>
          <p:spPr>
            <a:xfrm>
              <a:off x="146304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79" name="CustomShape 98"/>
            <p:cNvSpPr/>
            <p:nvPr/>
          </p:nvSpPr>
          <p:spPr>
            <a:xfrm>
              <a:off x="173736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0" name="CustomShape 99"/>
            <p:cNvSpPr/>
            <p:nvPr/>
          </p:nvSpPr>
          <p:spPr>
            <a:xfrm>
              <a:off x="201168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1" name="CustomShape 100"/>
            <p:cNvSpPr/>
            <p:nvPr/>
          </p:nvSpPr>
          <p:spPr>
            <a:xfrm>
              <a:off x="22860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2" name="CustomShape 101"/>
            <p:cNvSpPr/>
            <p:nvPr/>
          </p:nvSpPr>
          <p:spPr>
            <a:xfrm>
              <a:off x="118872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3" name="CustomShape 102"/>
            <p:cNvSpPr/>
            <p:nvPr/>
          </p:nvSpPr>
          <p:spPr>
            <a:xfrm>
              <a:off x="146304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4" name="CustomShape 103"/>
            <p:cNvSpPr/>
            <p:nvPr/>
          </p:nvSpPr>
          <p:spPr>
            <a:xfrm>
              <a:off x="173736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5" name="CustomShape 104"/>
            <p:cNvSpPr/>
            <p:nvPr/>
          </p:nvSpPr>
          <p:spPr>
            <a:xfrm>
              <a:off x="201168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6" name="CustomShape 105"/>
            <p:cNvSpPr/>
            <p:nvPr/>
          </p:nvSpPr>
          <p:spPr>
            <a:xfrm>
              <a:off x="2286000" y="438912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7" name="CustomShape 106"/>
            <p:cNvSpPr/>
            <p:nvPr/>
          </p:nvSpPr>
          <p:spPr>
            <a:xfrm>
              <a:off x="91440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8" name="CustomShape 107"/>
            <p:cNvSpPr/>
            <p:nvPr/>
          </p:nvSpPr>
          <p:spPr>
            <a:xfrm>
              <a:off x="91440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89" name="CustomShape 108"/>
            <p:cNvSpPr/>
            <p:nvPr/>
          </p:nvSpPr>
          <p:spPr>
            <a:xfrm>
              <a:off x="2560320" y="246888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590" name="CustomShape 109"/>
            <p:cNvSpPr/>
            <p:nvPr/>
          </p:nvSpPr>
          <p:spPr>
            <a:xfrm>
              <a:off x="2560320" y="4114800"/>
              <a:ext cx="274320" cy="27432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591" name="Group 110"/>
          <p:cNvGrpSpPr/>
          <p:nvPr/>
        </p:nvGrpSpPr>
        <p:grpSpPr>
          <a:xfrm>
            <a:off x="2180610" y="2077084"/>
            <a:ext cx="2088514" cy="2069246"/>
            <a:chOff x="724320" y="2289600"/>
            <a:chExt cx="2302200" cy="2280960"/>
          </a:xfrm>
        </p:grpSpPr>
        <p:sp>
          <p:nvSpPr>
            <p:cNvPr id="4592" name="Line 111"/>
            <p:cNvSpPr/>
            <p:nvPr/>
          </p:nvSpPr>
          <p:spPr>
            <a:xfrm flipV="1">
              <a:off x="131580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3" name="Line 112"/>
            <p:cNvSpPr/>
            <p:nvPr/>
          </p:nvSpPr>
          <p:spPr>
            <a:xfrm flipV="1">
              <a:off x="1595880" y="230436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4" name="Line 113"/>
            <p:cNvSpPr/>
            <p:nvPr/>
          </p:nvSpPr>
          <p:spPr>
            <a:xfrm flipV="1">
              <a:off x="1315800" y="2607480"/>
              <a:ext cx="1369080" cy="864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5" name="Line 114"/>
            <p:cNvSpPr/>
            <p:nvPr/>
          </p:nvSpPr>
          <p:spPr>
            <a:xfrm flipV="1">
              <a:off x="18637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6" name="Line 115"/>
            <p:cNvSpPr/>
            <p:nvPr/>
          </p:nvSpPr>
          <p:spPr>
            <a:xfrm flipV="1">
              <a:off x="2161080" y="228960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7" name="Line 116"/>
            <p:cNvSpPr/>
            <p:nvPr/>
          </p:nvSpPr>
          <p:spPr>
            <a:xfrm flipV="1">
              <a:off x="2428920" y="2298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8" name="Line 117"/>
            <p:cNvSpPr/>
            <p:nvPr/>
          </p:nvSpPr>
          <p:spPr>
            <a:xfrm>
              <a:off x="2692080" y="2615760"/>
              <a:ext cx="1800" cy="164376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599" name="Line 118"/>
            <p:cNvSpPr/>
            <p:nvPr/>
          </p:nvSpPr>
          <p:spPr>
            <a:xfrm>
              <a:off x="2700000" y="28713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0" name="Line 119"/>
            <p:cNvSpPr/>
            <p:nvPr/>
          </p:nvSpPr>
          <p:spPr>
            <a:xfrm>
              <a:off x="2693880" y="3151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1" name="Line 120"/>
            <p:cNvSpPr/>
            <p:nvPr/>
          </p:nvSpPr>
          <p:spPr>
            <a:xfrm>
              <a:off x="2700000" y="341928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2" name="Line 121"/>
            <p:cNvSpPr/>
            <p:nvPr/>
          </p:nvSpPr>
          <p:spPr>
            <a:xfrm>
              <a:off x="2708640" y="37166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3" name="Line 122"/>
            <p:cNvSpPr/>
            <p:nvPr/>
          </p:nvSpPr>
          <p:spPr>
            <a:xfrm>
              <a:off x="2700000" y="39668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4" name="Line 123"/>
            <p:cNvSpPr/>
            <p:nvPr/>
          </p:nvSpPr>
          <p:spPr>
            <a:xfrm flipH="1">
              <a:off x="72432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5" name="Line 124"/>
            <p:cNvSpPr/>
            <p:nvPr/>
          </p:nvSpPr>
          <p:spPr>
            <a:xfrm>
              <a:off x="1042200" y="2890440"/>
              <a:ext cx="1800" cy="135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6" name="Line 125"/>
            <p:cNvSpPr/>
            <p:nvPr/>
          </p:nvSpPr>
          <p:spPr>
            <a:xfrm>
              <a:off x="1050120" y="3146040"/>
              <a:ext cx="1392120" cy="10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7" name="Line 126"/>
            <p:cNvSpPr/>
            <p:nvPr/>
          </p:nvSpPr>
          <p:spPr>
            <a:xfrm>
              <a:off x="1044000" y="3426120"/>
              <a:ext cx="13906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8" name="Line 127"/>
            <p:cNvSpPr/>
            <p:nvPr/>
          </p:nvSpPr>
          <p:spPr>
            <a:xfrm>
              <a:off x="105120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09" name="Line 128"/>
            <p:cNvSpPr/>
            <p:nvPr/>
          </p:nvSpPr>
          <p:spPr>
            <a:xfrm>
              <a:off x="1050120" y="4241520"/>
              <a:ext cx="1373040" cy="2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0" name="Line 129"/>
            <p:cNvSpPr/>
            <p:nvPr/>
          </p:nvSpPr>
          <p:spPr>
            <a:xfrm>
              <a:off x="1042200" y="28904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1" name="Line 130"/>
            <p:cNvSpPr/>
            <p:nvPr/>
          </p:nvSpPr>
          <p:spPr>
            <a:xfrm flipH="1">
              <a:off x="734760" y="39913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2" name="Line 131"/>
            <p:cNvSpPr/>
            <p:nvPr/>
          </p:nvSpPr>
          <p:spPr>
            <a:xfrm flipH="1">
              <a:off x="732240" y="369396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3" name="Line 132"/>
            <p:cNvSpPr/>
            <p:nvPr/>
          </p:nvSpPr>
          <p:spPr>
            <a:xfrm flipH="1">
              <a:off x="734760" y="342612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4" name="Line 133"/>
            <p:cNvSpPr/>
            <p:nvPr/>
          </p:nvSpPr>
          <p:spPr>
            <a:xfrm flipH="1">
              <a:off x="726120" y="3146040"/>
              <a:ext cx="317880" cy="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5" name="Line 134"/>
            <p:cNvSpPr/>
            <p:nvPr/>
          </p:nvSpPr>
          <p:spPr>
            <a:xfrm>
              <a:off x="242136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6" name="Line 135"/>
            <p:cNvSpPr/>
            <p:nvPr/>
          </p:nvSpPr>
          <p:spPr>
            <a:xfrm>
              <a:off x="2141280" y="42379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7" name="Line 136"/>
            <p:cNvSpPr/>
            <p:nvPr/>
          </p:nvSpPr>
          <p:spPr>
            <a:xfrm>
              <a:off x="187344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8" name="Line 137"/>
            <p:cNvSpPr/>
            <p:nvPr/>
          </p:nvSpPr>
          <p:spPr>
            <a:xfrm>
              <a:off x="1576080" y="42526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19" name="Line 138"/>
            <p:cNvSpPr/>
            <p:nvPr/>
          </p:nvSpPr>
          <p:spPr>
            <a:xfrm>
              <a:off x="1325880" y="42440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0" name="Line 139"/>
            <p:cNvSpPr/>
            <p:nvPr/>
          </p:nvSpPr>
          <p:spPr>
            <a:xfrm flipV="1">
              <a:off x="2423160" y="39236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1" name="Line 140"/>
            <p:cNvSpPr/>
            <p:nvPr/>
          </p:nvSpPr>
          <p:spPr>
            <a:xfrm>
              <a:off x="2152800" y="342612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2" name="Line 141"/>
            <p:cNvSpPr/>
            <p:nvPr/>
          </p:nvSpPr>
          <p:spPr>
            <a:xfrm>
              <a:off x="1884960" y="343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3" name="Line 142"/>
            <p:cNvSpPr/>
            <p:nvPr/>
          </p:nvSpPr>
          <p:spPr>
            <a:xfrm>
              <a:off x="1587600" y="34408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4" name="Line 143"/>
            <p:cNvSpPr/>
            <p:nvPr/>
          </p:nvSpPr>
          <p:spPr>
            <a:xfrm>
              <a:off x="2428920" y="260748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5" name="Line 144"/>
            <p:cNvSpPr/>
            <p:nvPr/>
          </p:nvSpPr>
          <p:spPr>
            <a:xfrm>
              <a:off x="1863720" y="2622240"/>
              <a:ext cx="0" cy="3178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6" name="Line 145"/>
            <p:cNvSpPr/>
            <p:nvPr/>
          </p:nvSpPr>
          <p:spPr>
            <a:xfrm>
              <a:off x="1042560" y="2616120"/>
              <a:ext cx="0" cy="274320"/>
            </a:xfrm>
            <a:prstGeom prst="line">
              <a:avLst/>
            </a:prstGeom>
            <a:ln w="18360">
              <a:solidFill>
                <a:srgbClr val="00CC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627" name="Line 146"/>
            <p:cNvSpPr/>
            <p:nvPr/>
          </p:nvSpPr>
          <p:spPr>
            <a:xfrm>
              <a:off x="1042560" y="2616120"/>
              <a:ext cx="279720" cy="0"/>
            </a:xfrm>
            <a:prstGeom prst="line">
              <a:avLst/>
            </a:prstGeom>
            <a:ln w="18360">
              <a:solidFill>
                <a:srgbClr val="FF3333"/>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4628" name="Group 147"/>
          <p:cNvGrpSpPr/>
          <p:nvPr/>
        </p:nvGrpSpPr>
        <p:grpSpPr>
          <a:xfrm>
            <a:off x="2353048" y="1117576"/>
            <a:ext cx="6470311" cy="4147635"/>
            <a:chOff x="914400" y="1231920"/>
            <a:chExt cx="7132320" cy="4572000"/>
          </a:xfrm>
        </p:grpSpPr>
        <p:sp>
          <p:nvSpPr>
            <p:cNvPr id="4629" name="Line 148"/>
            <p:cNvSpPr/>
            <p:nvPr/>
          </p:nvSpPr>
          <p:spPr>
            <a:xfrm flipV="1">
              <a:off x="914400" y="1231920"/>
              <a:ext cx="2560320" cy="123696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0" name="Line 149"/>
            <p:cNvSpPr/>
            <p:nvPr/>
          </p:nvSpPr>
          <p:spPr>
            <a:xfrm>
              <a:off x="914400" y="2743200"/>
              <a:ext cx="2560320" cy="306072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1" name="CustomShape 150"/>
            <p:cNvSpPr/>
            <p:nvPr/>
          </p:nvSpPr>
          <p:spPr>
            <a:xfrm>
              <a:off x="3474720" y="1231920"/>
              <a:ext cx="4572000" cy="4572000"/>
            </a:xfrm>
            <a:prstGeom prst="rect">
              <a:avLst/>
            </a:prstGeom>
            <a:noFill/>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632" name="CustomShape 151"/>
            <p:cNvSpPr/>
            <p:nvPr/>
          </p:nvSpPr>
          <p:spPr>
            <a:xfrm>
              <a:off x="914400" y="2468880"/>
              <a:ext cx="274320" cy="274320"/>
            </a:xfrm>
            <a:prstGeom prst="rect">
              <a:avLst/>
            </a:prstGeom>
            <a:noFill/>
            <a:ln w="36720">
              <a:solidFill>
                <a:srgbClr val="6666FF"/>
              </a:solidFill>
              <a:custDash>
                <a:ds d="50000" sp="50000"/>
                <a:ds d="50000" sp="50000"/>
              </a:custDash>
              <a:round/>
            </a:ln>
          </p:spPr>
          <p:style>
            <a:lnRef idx="0">
              <a:scrgbClr r="0" g="0" b="0"/>
            </a:lnRef>
            <a:fillRef idx="0">
              <a:scrgbClr r="0" g="0" b="0"/>
            </a:fillRef>
            <a:effectRef idx="0">
              <a:scrgbClr r="0" g="0" b="0"/>
            </a:effectRef>
            <a:fontRef idx="minor"/>
          </p:style>
          <p:txBody>
            <a:bodyPr/>
            <a:lstStyle/>
            <a:p>
              <a:endParaRPr lang="en-US"/>
            </a:p>
          </p:txBody>
        </p:sp>
      </p:grpSp>
      <p:sp>
        <p:nvSpPr>
          <p:cNvPr id="4633" name="CustomShape 152"/>
          <p:cNvSpPr/>
          <p:nvPr/>
        </p:nvSpPr>
        <p:spPr>
          <a:xfrm>
            <a:off x="2353048" y="223972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4" name="CustomShape 153"/>
          <p:cNvSpPr/>
          <p:nvPr/>
        </p:nvSpPr>
        <p:spPr>
          <a:xfrm rot="16200000">
            <a:off x="2556184" y="2334760"/>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5" name="CustomShape 154"/>
          <p:cNvSpPr/>
          <p:nvPr/>
        </p:nvSpPr>
        <p:spPr>
          <a:xfrm>
            <a:off x="2392238" y="2479764"/>
            <a:ext cx="165905" cy="74788"/>
          </a:xfrm>
          <a:custGeom>
            <a:avLst/>
            <a:gdLst/>
            <a:ahLst/>
            <a:cxnLst/>
            <a:rect l="0" t="0" r="r" b="b"/>
            <a:pathLst>
              <a:path w="510" h="231">
                <a:moveTo>
                  <a:pt x="0" y="230"/>
                </a:moveTo>
                <a:lnTo>
                  <a:pt x="509" y="230"/>
                </a:lnTo>
                <a:lnTo>
                  <a:pt x="357" y="0"/>
                </a:lnTo>
                <a:lnTo>
                  <a:pt x="151" y="0"/>
                </a:lnTo>
                <a:lnTo>
                  <a:pt x="0" y="23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6" name="CustomShape 155"/>
          <p:cNvSpPr/>
          <p:nvPr/>
        </p:nvSpPr>
        <p:spPr>
          <a:xfrm>
            <a:off x="2104189"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7" name="CustomShape 156"/>
          <p:cNvSpPr/>
          <p:nvPr/>
        </p:nvSpPr>
        <p:spPr>
          <a:xfrm>
            <a:off x="2104189"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8" name="CustomShape 157"/>
          <p:cNvSpPr/>
          <p:nvPr/>
        </p:nvSpPr>
        <p:spPr>
          <a:xfrm>
            <a:off x="2104189"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39" name="CustomShape 158"/>
          <p:cNvSpPr/>
          <p:nvPr/>
        </p:nvSpPr>
        <p:spPr>
          <a:xfrm>
            <a:off x="2104189"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0" name="CustomShape 159"/>
          <p:cNvSpPr/>
          <p:nvPr/>
        </p:nvSpPr>
        <p:spPr>
          <a:xfrm>
            <a:off x="2104189"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1" name="CustomShape 160"/>
          <p:cNvSpPr/>
          <p:nvPr/>
        </p:nvSpPr>
        <p:spPr>
          <a:xfrm>
            <a:off x="4095054"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2" name="CustomShape 161"/>
          <p:cNvSpPr/>
          <p:nvPr/>
        </p:nvSpPr>
        <p:spPr>
          <a:xfrm>
            <a:off x="4095054" y="2737440"/>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3" name="CustomShape 162"/>
          <p:cNvSpPr/>
          <p:nvPr/>
        </p:nvSpPr>
        <p:spPr>
          <a:xfrm>
            <a:off x="4095054" y="2986298"/>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4" name="CustomShape 163"/>
          <p:cNvSpPr/>
          <p:nvPr/>
        </p:nvSpPr>
        <p:spPr>
          <a:xfrm>
            <a:off x="409505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5" name="CustomShape 164"/>
          <p:cNvSpPr/>
          <p:nvPr/>
        </p:nvSpPr>
        <p:spPr>
          <a:xfrm>
            <a:off x="4095054"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6" name="CustomShape 165"/>
          <p:cNvSpPr/>
          <p:nvPr/>
        </p:nvSpPr>
        <p:spPr>
          <a:xfrm>
            <a:off x="2601906"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7" name="CustomShape 166"/>
          <p:cNvSpPr/>
          <p:nvPr/>
        </p:nvSpPr>
        <p:spPr>
          <a:xfrm>
            <a:off x="2601906"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8" name="CustomShape 167"/>
          <p:cNvSpPr/>
          <p:nvPr/>
        </p:nvSpPr>
        <p:spPr>
          <a:xfrm>
            <a:off x="2601906"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49" name="CustomShape 168"/>
          <p:cNvSpPr/>
          <p:nvPr/>
        </p:nvSpPr>
        <p:spPr>
          <a:xfrm>
            <a:off x="2850764"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0" name="CustomShape 169"/>
          <p:cNvSpPr/>
          <p:nvPr/>
        </p:nvSpPr>
        <p:spPr>
          <a:xfrm>
            <a:off x="3099622"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1" name="CustomShape 170"/>
          <p:cNvSpPr/>
          <p:nvPr/>
        </p:nvSpPr>
        <p:spPr>
          <a:xfrm>
            <a:off x="3348480"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2" name="CustomShape 171"/>
          <p:cNvSpPr/>
          <p:nvPr/>
        </p:nvSpPr>
        <p:spPr>
          <a:xfrm>
            <a:off x="3597338" y="199086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3" name="CustomShape 172"/>
          <p:cNvSpPr/>
          <p:nvPr/>
        </p:nvSpPr>
        <p:spPr>
          <a:xfrm>
            <a:off x="3597338" y="3484014"/>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4" name="CustomShape 173"/>
          <p:cNvSpPr/>
          <p:nvPr/>
        </p:nvSpPr>
        <p:spPr>
          <a:xfrm>
            <a:off x="3099622"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5" name="CustomShape 174"/>
          <p:cNvSpPr/>
          <p:nvPr/>
        </p:nvSpPr>
        <p:spPr>
          <a:xfrm>
            <a:off x="3597338" y="2488582"/>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6" name="CustomShape 175"/>
          <p:cNvSpPr/>
          <p:nvPr/>
        </p:nvSpPr>
        <p:spPr>
          <a:xfrm>
            <a:off x="2850764"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7" name="CustomShape 176"/>
          <p:cNvSpPr/>
          <p:nvPr/>
        </p:nvSpPr>
        <p:spPr>
          <a:xfrm>
            <a:off x="3099622"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8" name="CustomShape 177"/>
          <p:cNvSpPr/>
          <p:nvPr/>
        </p:nvSpPr>
        <p:spPr>
          <a:xfrm>
            <a:off x="3348480" y="3235156"/>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59" name="CustomShape 178"/>
          <p:cNvSpPr/>
          <p:nvPr/>
        </p:nvSpPr>
        <p:spPr>
          <a:xfrm>
            <a:off x="2601906"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0" name="CustomShape 179"/>
          <p:cNvSpPr/>
          <p:nvPr/>
        </p:nvSpPr>
        <p:spPr>
          <a:xfrm>
            <a:off x="2850764"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1" name="CustomShape 180"/>
          <p:cNvSpPr/>
          <p:nvPr/>
        </p:nvSpPr>
        <p:spPr>
          <a:xfrm>
            <a:off x="3099622"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2" name="CustomShape 181"/>
          <p:cNvSpPr/>
          <p:nvPr/>
        </p:nvSpPr>
        <p:spPr>
          <a:xfrm>
            <a:off x="3348480"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3" name="CustomShape 182"/>
          <p:cNvSpPr/>
          <p:nvPr/>
        </p:nvSpPr>
        <p:spPr>
          <a:xfrm>
            <a:off x="3597338" y="3981731"/>
            <a:ext cx="248858" cy="248858"/>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664" name="Group 183"/>
          <p:cNvGrpSpPr/>
          <p:nvPr/>
        </p:nvGrpSpPr>
        <p:grpSpPr>
          <a:xfrm>
            <a:off x="2601906" y="2239724"/>
            <a:ext cx="1493149" cy="248858"/>
            <a:chOff x="1188720" y="2468880"/>
            <a:chExt cx="1645920" cy="274320"/>
          </a:xfrm>
        </p:grpSpPr>
        <p:sp>
          <p:nvSpPr>
            <p:cNvPr id="4665" name="CustomShape 184"/>
            <p:cNvSpPr/>
            <p:nvPr/>
          </p:nvSpPr>
          <p:spPr>
            <a:xfrm>
              <a:off x="11887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6" name="CustomShape 185"/>
            <p:cNvSpPr/>
            <p:nvPr/>
          </p:nvSpPr>
          <p:spPr>
            <a:xfrm>
              <a:off x="146304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7" name="CustomShape 186"/>
            <p:cNvSpPr/>
            <p:nvPr/>
          </p:nvSpPr>
          <p:spPr>
            <a:xfrm>
              <a:off x="173736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8" name="CustomShape 187"/>
            <p:cNvSpPr/>
            <p:nvPr/>
          </p:nvSpPr>
          <p:spPr>
            <a:xfrm>
              <a:off x="201168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69" name="CustomShape 188"/>
            <p:cNvSpPr/>
            <p:nvPr/>
          </p:nvSpPr>
          <p:spPr>
            <a:xfrm>
              <a:off x="228600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0" name="CustomShape 189"/>
            <p:cNvSpPr/>
            <p:nvPr/>
          </p:nvSpPr>
          <p:spPr>
            <a:xfrm>
              <a:off x="2560320" y="24688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1" name="Group 190"/>
          <p:cNvGrpSpPr/>
          <p:nvPr/>
        </p:nvGrpSpPr>
        <p:grpSpPr>
          <a:xfrm>
            <a:off x="2353048" y="2488582"/>
            <a:ext cx="248858" cy="1493149"/>
            <a:chOff x="914400" y="2743200"/>
            <a:chExt cx="274320" cy="1645920"/>
          </a:xfrm>
        </p:grpSpPr>
        <p:sp>
          <p:nvSpPr>
            <p:cNvPr id="4672" name="CustomShape 191"/>
            <p:cNvSpPr/>
            <p:nvPr/>
          </p:nvSpPr>
          <p:spPr>
            <a:xfrm>
              <a:off x="91440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3" name="CustomShape 192"/>
            <p:cNvSpPr/>
            <p:nvPr/>
          </p:nvSpPr>
          <p:spPr>
            <a:xfrm>
              <a:off x="9144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4" name="CustomShape 193"/>
            <p:cNvSpPr/>
            <p:nvPr/>
          </p:nvSpPr>
          <p:spPr>
            <a:xfrm>
              <a:off x="9144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5" name="CustomShape 194"/>
            <p:cNvSpPr/>
            <p:nvPr/>
          </p:nvSpPr>
          <p:spPr>
            <a:xfrm>
              <a:off x="91440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6" name="CustomShape 195"/>
            <p:cNvSpPr/>
            <p:nvPr/>
          </p:nvSpPr>
          <p:spPr>
            <a:xfrm>
              <a:off x="91440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77" name="CustomShape 196"/>
            <p:cNvSpPr/>
            <p:nvPr/>
          </p:nvSpPr>
          <p:spPr>
            <a:xfrm>
              <a:off x="9144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78" name="Group 197"/>
          <p:cNvGrpSpPr/>
          <p:nvPr/>
        </p:nvGrpSpPr>
        <p:grpSpPr>
          <a:xfrm>
            <a:off x="2601905" y="2737440"/>
            <a:ext cx="1244291" cy="248858"/>
            <a:chOff x="1188720" y="3017520"/>
            <a:chExt cx="1371600" cy="274320"/>
          </a:xfrm>
        </p:grpSpPr>
        <p:sp>
          <p:nvSpPr>
            <p:cNvPr id="4679" name="CustomShape 198"/>
            <p:cNvSpPr/>
            <p:nvPr/>
          </p:nvSpPr>
          <p:spPr>
            <a:xfrm>
              <a:off x="11887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0" name="CustomShape 199"/>
            <p:cNvSpPr/>
            <p:nvPr/>
          </p:nvSpPr>
          <p:spPr>
            <a:xfrm>
              <a:off x="146304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1" name="CustomShape 200"/>
            <p:cNvSpPr/>
            <p:nvPr/>
          </p:nvSpPr>
          <p:spPr>
            <a:xfrm>
              <a:off x="173736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2" name="CustomShape 201"/>
            <p:cNvSpPr/>
            <p:nvPr/>
          </p:nvSpPr>
          <p:spPr>
            <a:xfrm>
              <a:off x="201168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3" name="CustomShape 202"/>
            <p:cNvSpPr/>
            <p:nvPr/>
          </p:nvSpPr>
          <p:spPr>
            <a:xfrm>
              <a:off x="228600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84" name="Group 203"/>
          <p:cNvGrpSpPr/>
          <p:nvPr/>
        </p:nvGrpSpPr>
        <p:grpSpPr>
          <a:xfrm>
            <a:off x="2601905" y="2986298"/>
            <a:ext cx="1244291" cy="248858"/>
            <a:chOff x="1188720" y="3291840"/>
            <a:chExt cx="1371600" cy="274320"/>
          </a:xfrm>
        </p:grpSpPr>
        <p:sp>
          <p:nvSpPr>
            <p:cNvPr id="4685" name="CustomShape 204"/>
            <p:cNvSpPr/>
            <p:nvPr/>
          </p:nvSpPr>
          <p:spPr>
            <a:xfrm>
              <a:off x="11887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6" name="CustomShape 205"/>
            <p:cNvSpPr/>
            <p:nvPr/>
          </p:nvSpPr>
          <p:spPr>
            <a:xfrm>
              <a:off x="146304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7" name="CustomShape 206"/>
            <p:cNvSpPr/>
            <p:nvPr/>
          </p:nvSpPr>
          <p:spPr>
            <a:xfrm>
              <a:off x="173736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8" name="CustomShape 207"/>
            <p:cNvSpPr/>
            <p:nvPr/>
          </p:nvSpPr>
          <p:spPr>
            <a:xfrm>
              <a:off x="201168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89" name="CustomShape 208"/>
            <p:cNvSpPr/>
            <p:nvPr/>
          </p:nvSpPr>
          <p:spPr>
            <a:xfrm>
              <a:off x="228600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0" name="Group 209"/>
          <p:cNvGrpSpPr/>
          <p:nvPr/>
        </p:nvGrpSpPr>
        <p:grpSpPr>
          <a:xfrm>
            <a:off x="2601905" y="3732872"/>
            <a:ext cx="1244291" cy="248858"/>
            <a:chOff x="1188720" y="4114800"/>
            <a:chExt cx="1371600" cy="274320"/>
          </a:xfrm>
        </p:grpSpPr>
        <p:sp>
          <p:nvSpPr>
            <p:cNvPr id="4691" name="CustomShape 210"/>
            <p:cNvSpPr/>
            <p:nvPr/>
          </p:nvSpPr>
          <p:spPr>
            <a:xfrm>
              <a:off x="11887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2" name="CustomShape 211"/>
            <p:cNvSpPr/>
            <p:nvPr/>
          </p:nvSpPr>
          <p:spPr>
            <a:xfrm>
              <a:off x="146304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3" name="CustomShape 212"/>
            <p:cNvSpPr/>
            <p:nvPr/>
          </p:nvSpPr>
          <p:spPr>
            <a:xfrm>
              <a:off x="173736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4" name="CustomShape 213"/>
            <p:cNvSpPr/>
            <p:nvPr/>
          </p:nvSpPr>
          <p:spPr>
            <a:xfrm>
              <a:off x="201168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5" name="CustomShape 214"/>
            <p:cNvSpPr/>
            <p:nvPr/>
          </p:nvSpPr>
          <p:spPr>
            <a:xfrm>
              <a:off x="228600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696" name="Group 215"/>
          <p:cNvGrpSpPr/>
          <p:nvPr/>
        </p:nvGrpSpPr>
        <p:grpSpPr>
          <a:xfrm>
            <a:off x="3846196" y="2488582"/>
            <a:ext cx="248858" cy="1493149"/>
            <a:chOff x="2560320" y="2743200"/>
            <a:chExt cx="274320" cy="1645920"/>
          </a:xfrm>
        </p:grpSpPr>
        <p:sp>
          <p:nvSpPr>
            <p:cNvPr id="4697" name="CustomShape 216"/>
            <p:cNvSpPr/>
            <p:nvPr/>
          </p:nvSpPr>
          <p:spPr>
            <a:xfrm>
              <a:off x="2560320" y="27432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8" name="CustomShape 217"/>
            <p:cNvSpPr/>
            <p:nvPr/>
          </p:nvSpPr>
          <p:spPr>
            <a:xfrm>
              <a:off x="2560320" y="301752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699" name="CustomShape 218"/>
            <p:cNvSpPr/>
            <p:nvPr/>
          </p:nvSpPr>
          <p:spPr>
            <a:xfrm>
              <a:off x="2560320" y="329184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0" name="CustomShape 219"/>
            <p:cNvSpPr/>
            <p:nvPr/>
          </p:nvSpPr>
          <p:spPr>
            <a:xfrm>
              <a:off x="2560320" y="356616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1" name="CustomShape 220"/>
            <p:cNvSpPr/>
            <p:nvPr/>
          </p:nvSpPr>
          <p:spPr>
            <a:xfrm>
              <a:off x="2560320" y="384048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2" name="CustomShape 221"/>
            <p:cNvSpPr/>
            <p:nvPr/>
          </p:nvSpPr>
          <p:spPr>
            <a:xfrm>
              <a:off x="2560320" y="4114800"/>
              <a:ext cx="274320" cy="274320"/>
            </a:xfrm>
            <a:prstGeom prst="rect">
              <a:avLst/>
            </a:prstGeom>
            <a:solidFill>
              <a:srgbClr val="DDDDDD"/>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03" name="Group 222"/>
          <p:cNvGrpSpPr/>
          <p:nvPr/>
        </p:nvGrpSpPr>
        <p:grpSpPr>
          <a:xfrm>
            <a:off x="6323674" y="2745278"/>
            <a:ext cx="2300468" cy="2689431"/>
            <a:chOff x="5291280" y="3026160"/>
            <a:chExt cx="2535840" cy="2964600"/>
          </a:xfrm>
        </p:grpSpPr>
        <p:sp>
          <p:nvSpPr>
            <p:cNvPr id="4704" name="CustomShape 223"/>
            <p:cNvSpPr/>
            <p:nvPr/>
          </p:nvSpPr>
          <p:spPr>
            <a:xfrm>
              <a:off x="5293440" y="4127760"/>
              <a:ext cx="2533680" cy="1676520"/>
            </a:xfrm>
            <a:custGeom>
              <a:avLst/>
              <a:gdLst/>
              <a:ahLst/>
              <a:cxnLst/>
              <a:rect l="0" t="0" r="r" b="b"/>
              <a:pathLst>
                <a:path w="7040" h="4659">
                  <a:moveTo>
                    <a:pt x="4025" y="0"/>
                  </a:moveTo>
                  <a:lnTo>
                    <a:pt x="7039" y="0"/>
                  </a:lnTo>
                  <a:lnTo>
                    <a:pt x="3013" y="4658"/>
                  </a:lnTo>
                  <a:lnTo>
                    <a:pt x="0" y="4658"/>
                  </a:lnTo>
                  <a:lnTo>
                    <a:pt x="4025"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05" name="CustomShape 224"/>
            <p:cNvSpPr/>
            <p:nvPr/>
          </p:nvSpPr>
          <p:spPr>
            <a:xfrm rot="2400000">
              <a:off x="6289200" y="4043520"/>
              <a:ext cx="457200" cy="1947240"/>
            </a:xfrm>
            <a:custGeom>
              <a:avLst/>
              <a:gdLst/>
              <a:ahLst/>
              <a:cxnLst/>
              <a:rect l="0" t="0" r="r" b="b"/>
              <a:pathLst>
                <a:path w="1272" h="5412">
                  <a:moveTo>
                    <a:pt x="953" y="1"/>
                  </a:moveTo>
                  <a:lnTo>
                    <a:pt x="954" y="4057"/>
                  </a:lnTo>
                  <a:lnTo>
                    <a:pt x="1271" y="4058"/>
                  </a:lnTo>
                  <a:lnTo>
                    <a:pt x="635" y="5411"/>
                  </a:lnTo>
                  <a:lnTo>
                    <a:pt x="0" y="4058"/>
                  </a:lnTo>
                  <a:lnTo>
                    <a:pt x="317" y="4058"/>
                  </a:lnTo>
                  <a:lnTo>
                    <a:pt x="317" y="0"/>
                  </a:lnTo>
                  <a:lnTo>
                    <a:pt x="953" y="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06" name="Group 225"/>
            <p:cNvGrpSpPr/>
            <p:nvPr/>
          </p:nvGrpSpPr>
          <p:grpSpPr>
            <a:xfrm>
              <a:off x="5291280" y="5804280"/>
              <a:ext cx="1096920" cy="137160"/>
              <a:chOff x="5291280" y="5804280"/>
              <a:chExt cx="1096920" cy="137160"/>
            </a:xfrm>
          </p:grpSpPr>
          <p:sp>
            <p:nvSpPr>
              <p:cNvPr id="4707" name="CustomShape 226"/>
              <p:cNvSpPr/>
              <p:nvPr/>
            </p:nvSpPr>
            <p:spPr>
              <a:xfrm>
                <a:off x="5291280" y="5804280"/>
                <a:ext cx="548280" cy="13716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08" name="CustomShape 227"/>
              <p:cNvSpPr/>
              <p:nvPr/>
            </p:nvSpPr>
            <p:spPr>
              <a:xfrm>
                <a:off x="583992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sp>
            <p:nvSpPr>
              <p:cNvPr id="4709" name="CustomShape 228"/>
              <p:cNvSpPr/>
              <p:nvPr/>
            </p:nvSpPr>
            <p:spPr>
              <a:xfrm>
                <a:off x="6114240" y="5804280"/>
                <a:ext cx="273960" cy="137160"/>
              </a:xfrm>
              <a:prstGeom prst="rect">
                <a:avLst/>
              </a:prstGeom>
              <a:solidFill>
                <a:srgbClr val="00CC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grpSp>
        <p:sp>
          <p:nvSpPr>
            <p:cNvPr id="4710" name="CustomShape 229"/>
            <p:cNvSpPr/>
            <p:nvPr/>
          </p:nvSpPr>
          <p:spPr>
            <a:xfrm rot="10800000">
              <a:off x="6720300" y="3026160"/>
              <a:ext cx="1106820" cy="1106820"/>
            </a:xfrm>
            <a:custGeom>
              <a:avLst/>
              <a:gdLst/>
              <a:ahLst/>
              <a:cxnLst/>
              <a:rect l="0" t="0" r="r" b="b"/>
              <a:pathLst>
                <a:path w="3049" h="3049">
                  <a:moveTo>
                    <a:pt x="3037" y="3048"/>
                  </a:moveTo>
                  <a:lnTo>
                    <a:pt x="2878" y="3043"/>
                  </a:lnTo>
                  <a:lnTo>
                    <a:pt x="2719" y="3030"/>
                  </a:lnTo>
                  <a:lnTo>
                    <a:pt x="2561" y="3009"/>
                  </a:lnTo>
                  <a:lnTo>
                    <a:pt x="2405" y="2979"/>
                  </a:lnTo>
                  <a:lnTo>
                    <a:pt x="2250" y="2942"/>
                  </a:lnTo>
                  <a:lnTo>
                    <a:pt x="2098" y="2896"/>
                  </a:lnTo>
                  <a:lnTo>
                    <a:pt x="1948" y="2843"/>
                  </a:lnTo>
                  <a:lnTo>
                    <a:pt x="1801" y="2781"/>
                  </a:lnTo>
                  <a:lnTo>
                    <a:pt x="1657" y="2712"/>
                  </a:lnTo>
                  <a:lnTo>
                    <a:pt x="1518" y="2636"/>
                  </a:lnTo>
                  <a:lnTo>
                    <a:pt x="1382" y="2552"/>
                  </a:lnTo>
                  <a:lnTo>
                    <a:pt x="1251" y="2462"/>
                  </a:lnTo>
                  <a:lnTo>
                    <a:pt x="1125" y="2365"/>
                  </a:lnTo>
                  <a:lnTo>
                    <a:pt x="1004" y="2261"/>
                  </a:lnTo>
                  <a:lnTo>
                    <a:pt x="889" y="2151"/>
                  </a:lnTo>
                  <a:lnTo>
                    <a:pt x="779" y="2036"/>
                  </a:lnTo>
                  <a:lnTo>
                    <a:pt x="676" y="1914"/>
                  </a:lnTo>
                  <a:lnTo>
                    <a:pt x="580" y="1788"/>
                  </a:lnTo>
                  <a:lnTo>
                    <a:pt x="490" y="1657"/>
                  </a:lnTo>
                  <a:lnTo>
                    <a:pt x="407" y="1521"/>
                  </a:lnTo>
                  <a:lnTo>
                    <a:pt x="331" y="1381"/>
                  </a:lnTo>
                  <a:lnTo>
                    <a:pt x="262" y="1237"/>
                  </a:lnTo>
                  <a:lnTo>
                    <a:pt x="202" y="1090"/>
                  </a:lnTo>
                  <a:lnTo>
                    <a:pt x="149" y="940"/>
                  </a:lnTo>
                  <a:lnTo>
                    <a:pt x="103" y="787"/>
                  </a:lnTo>
                  <a:lnTo>
                    <a:pt x="66" y="632"/>
                  </a:lnTo>
                  <a:lnTo>
                    <a:pt x="37" y="476"/>
                  </a:lnTo>
                  <a:lnTo>
                    <a:pt x="17" y="318"/>
                  </a:lnTo>
                  <a:lnTo>
                    <a:pt x="4" y="159"/>
                  </a:lnTo>
                  <a:lnTo>
                    <a:pt x="0" y="0"/>
                  </a:lnTo>
                  <a:lnTo>
                    <a:pt x="3048" y="0"/>
                  </a:lnTo>
                  <a:lnTo>
                    <a:pt x="3037" y="3048"/>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1" name="CustomShape 230"/>
            <p:cNvSpPr/>
            <p:nvPr/>
          </p:nvSpPr>
          <p:spPr>
            <a:xfrm>
              <a:off x="6728310" y="3241080"/>
              <a:ext cx="718058" cy="891900"/>
            </a:xfrm>
            <a:custGeom>
              <a:avLst/>
              <a:gdLst/>
              <a:ahLst/>
              <a:cxnLst/>
              <a:rect l="0" t="0" r="r" b="b"/>
              <a:pathLst>
                <a:path w="1913" h="2346">
                  <a:moveTo>
                    <a:pt x="1125" y="1692"/>
                  </a:moveTo>
                  <a:lnTo>
                    <a:pt x="1122" y="1627"/>
                  </a:lnTo>
                  <a:lnTo>
                    <a:pt x="1117" y="1562"/>
                  </a:lnTo>
                  <a:lnTo>
                    <a:pt x="1108" y="1497"/>
                  </a:lnTo>
                  <a:lnTo>
                    <a:pt x="1096" y="1434"/>
                  </a:lnTo>
                  <a:lnTo>
                    <a:pt x="1082" y="1370"/>
                  </a:lnTo>
                  <a:lnTo>
                    <a:pt x="1064" y="1308"/>
                  </a:lnTo>
                  <a:lnTo>
                    <a:pt x="1044" y="1247"/>
                  </a:lnTo>
                  <a:lnTo>
                    <a:pt x="1021" y="1187"/>
                  </a:lnTo>
                  <a:lnTo>
                    <a:pt x="995" y="1129"/>
                  </a:lnTo>
                  <a:lnTo>
                    <a:pt x="967" y="1072"/>
                  </a:lnTo>
                  <a:lnTo>
                    <a:pt x="936" y="1017"/>
                  </a:lnTo>
                  <a:lnTo>
                    <a:pt x="903" y="964"/>
                  </a:lnTo>
                  <a:lnTo>
                    <a:pt x="867" y="913"/>
                  </a:lnTo>
                  <a:lnTo>
                    <a:pt x="828" y="864"/>
                  </a:lnTo>
                  <a:lnTo>
                    <a:pt x="788" y="817"/>
                  </a:lnTo>
                  <a:lnTo>
                    <a:pt x="745" y="773"/>
                  </a:lnTo>
                  <a:lnTo>
                    <a:pt x="701" y="731"/>
                  </a:lnTo>
                  <a:lnTo>
                    <a:pt x="654" y="692"/>
                  </a:lnTo>
                  <a:lnTo>
                    <a:pt x="606" y="655"/>
                  </a:lnTo>
                  <a:lnTo>
                    <a:pt x="557" y="622"/>
                  </a:lnTo>
                  <a:lnTo>
                    <a:pt x="505" y="591"/>
                  </a:lnTo>
                  <a:lnTo>
                    <a:pt x="453" y="564"/>
                  </a:lnTo>
                  <a:lnTo>
                    <a:pt x="399" y="539"/>
                  </a:lnTo>
                  <a:lnTo>
                    <a:pt x="344" y="518"/>
                  </a:lnTo>
                  <a:lnTo>
                    <a:pt x="289" y="500"/>
                  </a:lnTo>
                  <a:lnTo>
                    <a:pt x="232" y="486"/>
                  </a:lnTo>
                  <a:lnTo>
                    <a:pt x="175" y="474"/>
                  </a:lnTo>
                  <a:lnTo>
                    <a:pt x="117" y="466"/>
                  </a:lnTo>
                  <a:lnTo>
                    <a:pt x="60" y="461"/>
                  </a:lnTo>
                  <a:lnTo>
                    <a:pt x="2" y="460"/>
                  </a:lnTo>
                  <a:lnTo>
                    <a:pt x="0" y="0"/>
                  </a:lnTo>
                  <a:lnTo>
                    <a:pt x="79" y="2"/>
                  </a:lnTo>
                  <a:lnTo>
                    <a:pt x="158" y="8"/>
                  </a:lnTo>
                  <a:lnTo>
                    <a:pt x="236" y="19"/>
                  </a:lnTo>
                  <a:lnTo>
                    <a:pt x="314" y="35"/>
                  </a:lnTo>
                  <a:lnTo>
                    <a:pt x="391" y="55"/>
                  </a:lnTo>
                  <a:lnTo>
                    <a:pt x="467" y="80"/>
                  </a:lnTo>
                  <a:lnTo>
                    <a:pt x="542" y="109"/>
                  </a:lnTo>
                  <a:lnTo>
                    <a:pt x="616" y="142"/>
                  </a:lnTo>
                  <a:lnTo>
                    <a:pt x="687" y="180"/>
                  </a:lnTo>
                  <a:lnTo>
                    <a:pt x="757" y="222"/>
                  </a:lnTo>
                  <a:lnTo>
                    <a:pt x="825" y="267"/>
                  </a:lnTo>
                  <a:lnTo>
                    <a:pt x="891" y="317"/>
                  </a:lnTo>
                  <a:lnTo>
                    <a:pt x="954" y="370"/>
                  </a:lnTo>
                  <a:lnTo>
                    <a:pt x="1015" y="427"/>
                  </a:lnTo>
                  <a:lnTo>
                    <a:pt x="1073" y="488"/>
                  </a:lnTo>
                  <a:lnTo>
                    <a:pt x="1128" y="552"/>
                  </a:lnTo>
                  <a:lnTo>
                    <a:pt x="1180" y="619"/>
                  </a:lnTo>
                  <a:lnTo>
                    <a:pt x="1229" y="689"/>
                  </a:lnTo>
                  <a:lnTo>
                    <a:pt x="1275" y="761"/>
                  </a:lnTo>
                  <a:lnTo>
                    <a:pt x="1317" y="837"/>
                  </a:lnTo>
                  <a:lnTo>
                    <a:pt x="1356" y="914"/>
                  </a:lnTo>
                  <a:lnTo>
                    <a:pt x="1391" y="994"/>
                  </a:lnTo>
                  <a:lnTo>
                    <a:pt x="1422" y="1076"/>
                  </a:lnTo>
                  <a:lnTo>
                    <a:pt x="1450" y="1159"/>
                  </a:lnTo>
                  <a:lnTo>
                    <a:pt x="1473" y="1244"/>
                  </a:lnTo>
                  <a:lnTo>
                    <a:pt x="1493" y="1330"/>
                  </a:lnTo>
                  <a:lnTo>
                    <a:pt x="1509" y="1417"/>
                  </a:lnTo>
                  <a:lnTo>
                    <a:pt x="1521" y="1505"/>
                  </a:lnTo>
                  <a:lnTo>
                    <a:pt x="1528" y="1594"/>
                  </a:lnTo>
                  <a:lnTo>
                    <a:pt x="1532" y="1683"/>
                  </a:lnTo>
                  <a:lnTo>
                    <a:pt x="1912" y="1675"/>
                  </a:lnTo>
                  <a:lnTo>
                    <a:pt x="1340" y="2345"/>
                  </a:lnTo>
                  <a:lnTo>
                    <a:pt x="743" y="1700"/>
                  </a:lnTo>
                  <a:lnTo>
                    <a:pt x="1125" y="1692"/>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712" name="Group 231"/>
          <p:cNvGrpSpPr/>
          <p:nvPr/>
        </p:nvGrpSpPr>
        <p:grpSpPr>
          <a:xfrm>
            <a:off x="8947788" y="1864150"/>
            <a:ext cx="1078059" cy="2488581"/>
            <a:chOff x="8183880" y="2054880"/>
            <a:chExt cx="1188360" cy="2743200"/>
          </a:xfrm>
        </p:grpSpPr>
        <p:sp>
          <p:nvSpPr>
            <p:cNvPr id="4713" name="CustomShape 232"/>
            <p:cNvSpPr/>
            <p:nvPr/>
          </p:nvSpPr>
          <p:spPr>
            <a:xfrm rot="16200000">
              <a:off x="7406280" y="2832120"/>
              <a:ext cx="2743200" cy="1188360"/>
            </a:xfrm>
            <a:custGeom>
              <a:avLst/>
              <a:gdLst/>
              <a:ahLst/>
              <a:cxnLst/>
              <a:rect l="0" t="0" r="r" b="b"/>
              <a:pathLst>
                <a:path w="7622" h="3303">
                  <a:moveTo>
                    <a:pt x="0" y="3302"/>
                  </a:moveTo>
                  <a:lnTo>
                    <a:pt x="7621" y="3302"/>
                  </a:lnTo>
                  <a:lnTo>
                    <a:pt x="5346" y="0"/>
                  </a:lnTo>
                  <a:lnTo>
                    <a:pt x="2274" y="0"/>
                  </a:lnTo>
                  <a:lnTo>
                    <a:pt x="0" y="3302"/>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4" name="TextShape 233"/>
            <p:cNvSpPr txBox="1"/>
            <p:nvPr/>
          </p:nvSpPr>
          <p:spPr>
            <a:xfrm>
              <a:off x="8183880" y="3098520"/>
              <a:ext cx="1188360" cy="603000"/>
            </a:xfrm>
            <a:prstGeom prst="rect">
              <a:avLst/>
            </a:prstGeom>
            <a:noFill/>
            <a:ln>
              <a:noFill/>
            </a:ln>
          </p:spPr>
          <p:txBody>
            <a:bodyPr lIns="81646" tIns="40823" rIns="81646" bIns="40823">
              <a:noAutofit/>
            </a:bodyPr>
            <a:lstStyle/>
            <a:p>
              <a:pPr algn="ctr"/>
              <a:r>
                <a:rPr lang="en-US" sz="1633" spc="-1">
                  <a:solidFill>
                    <a:srgbClr val="000080"/>
                  </a:solidFill>
                  <a:latin typeface="Arial"/>
                </a:rPr>
                <a:t>compute </a:t>
              </a:r>
              <a:r>
                <a:rPr lang="en-US" sz="1633" i="1" spc="-1">
                  <a:solidFill>
                    <a:srgbClr val="000080"/>
                  </a:solidFill>
                  <a:latin typeface="Arial"/>
                </a:rPr>
                <a:t>P</a:t>
              </a:r>
              <a:r>
                <a:rPr lang="en-US" sz="1633" spc="-1">
                  <a:solidFill>
                    <a:srgbClr val="000080"/>
                  </a:solidFill>
                  <a:latin typeface="Arial"/>
                </a:rPr>
                <a:t>(1,0)</a:t>
              </a:r>
              <a:endParaRPr lang="en-US" sz="1633" spc="-1">
                <a:latin typeface="Arial"/>
              </a:endParaRPr>
            </a:p>
          </p:txBody>
        </p:sp>
      </p:grpSp>
      <p:grpSp>
        <p:nvGrpSpPr>
          <p:cNvPr id="4715" name="Group 234"/>
          <p:cNvGrpSpPr/>
          <p:nvPr/>
        </p:nvGrpSpPr>
        <p:grpSpPr>
          <a:xfrm>
            <a:off x="7574169" y="1252129"/>
            <a:ext cx="1373292" cy="2354028"/>
            <a:chOff x="6669720" y="1380240"/>
            <a:chExt cx="1513800" cy="2594880"/>
          </a:xfrm>
        </p:grpSpPr>
        <p:sp>
          <p:nvSpPr>
            <p:cNvPr id="4716" name="CustomShape 235"/>
            <p:cNvSpPr/>
            <p:nvPr/>
          </p:nvSpPr>
          <p:spPr>
            <a:xfrm rot="5400000">
              <a:off x="6090840" y="2019240"/>
              <a:ext cx="2594880" cy="1316880"/>
            </a:xfrm>
            <a:custGeom>
              <a:avLst/>
              <a:gdLst/>
              <a:ahLst/>
              <a:cxnLst/>
              <a:rect l="0" t="0" r="r" b="b"/>
              <a:pathLst>
                <a:path w="7210" h="3660">
                  <a:moveTo>
                    <a:pt x="4174" y="0"/>
                  </a:moveTo>
                  <a:lnTo>
                    <a:pt x="7209" y="0"/>
                  </a:lnTo>
                  <a:lnTo>
                    <a:pt x="3034" y="3659"/>
                  </a:lnTo>
                  <a:lnTo>
                    <a:pt x="0" y="3659"/>
                  </a:lnTo>
                  <a:lnTo>
                    <a:pt x="4174" y="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717" name="CustomShape 236"/>
            <p:cNvSpPr/>
            <p:nvPr/>
          </p:nvSpPr>
          <p:spPr>
            <a:xfrm rot="8399400">
              <a:off x="7186680" y="1786680"/>
              <a:ext cx="456840" cy="1775160"/>
            </a:xfrm>
            <a:custGeom>
              <a:avLst/>
              <a:gdLst/>
              <a:ahLst/>
              <a:cxnLst/>
              <a:rect l="0" t="0" r="r" b="b"/>
              <a:pathLst>
                <a:path w="1272" h="4933">
                  <a:moveTo>
                    <a:pt x="312" y="4931"/>
                  </a:moveTo>
                  <a:lnTo>
                    <a:pt x="318" y="1232"/>
                  </a:lnTo>
                  <a:lnTo>
                    <a:pt x="0" y="1232"/>
                  </a:lnTo>
                  <a:lnTo>
                    <a:pt x="638" y="0"/>
                  </a:lnTo>
                  <a:lnTo>
                    <a:pt x="1271" y="1234"/>
                  </a:lnTo>
                  <a:lnTo>
                    <a:pt x="952" y="1233"/>
                  </a:lnTo>
                  <a:lnTo>
                    <a:pt x="946" y="4932"/>
                  </a:lnTo>
                  <a:lnTo>
                    <a:pt x="312" y="4931"/>
                  </a:lnTo>
                </a:path>
              </a:pathLst>
            </a:cu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718" name="Group 237"/>
            <p:cNvGrpSpPr/>
            <p:nvPr/>
          </p:nvGrpSpPr>
          <p:grpSpPr>
            <a:xfrm>
              <a:off x="8046360" y="2877840"/>
              <a:ext cx="137160" cy="1097280"/>
              <a:chOff x="8046360" y="2877840"/>
              <a:chExt cx="137160" cy="1097280"/>
            </a:xfrm>
          </p:grpSpPr>
          <p:sp>
            <p:nvSpPr>
              <p:cNvPr id="4719" name="CustomShape 238"/>
              <p:cNvSpPr/>
              <p:nvPr/>
            </p:nvSpPr>
            <p:spPr>
              <a:xfrm>
                <a:off x="8046360" y="2877840"/>
                <a:ext cx="137160" cy="548640"/>
              </a:xfrm>
              <a:prstGeom prst="rect">
                <a:avLst/>
              </a:prstGeom>
              <a:solidFill>
                <a:srgbClr val="FFFF00"/>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i="1" spc="-1">
                    <a:latin typeface="Arial"/>
                  </a:rPr>
                  <a:t>P</a:t>
                </a:r>
                <a:endParaRPr lang="en-US" sz="1089" spc="-1">
                  <a:latin typeface="Arial"/>
                </a:endParaRPr>
              </a:p>
            </p:txBody>
          </p:sp>
          <p:sp>
            <p:nvSpPr>
              <p:cNvPr id="4720" name="CustomShape 239"/>
              <p:cNvSpPr/>
              <p:nvPr/>
            </p:nvSpPr>
            <p:spPr>
              <a:xfrm>
                <a:off x="8046360" y="342648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1</a:t>
                </a:r>
              </a:p>
            </p:txBody>
          </p:sp>
          <p:sp>
            <p:nvSpPr>
              <p:cNvPr id="4721" name="CustomShape 240"/>
              <p:cNvSpPr/>
              <p:nvPr/>
            </p:nvSpPr>
            <p:spPr>
              <a:xfrm>
                <a:off x="8046360" y="3700800"/>
                <a:ext cx="137160" cy="274320"/>
              </a:xfrm>
              <a:prstGeom prst="rect">
                <a:avLst/>
              </a:prstGeom>
              <a:solidFill>
                <a:srgbClr val="FF3333"/>
              </a:solidFill>
              <a:ln>
                <a:solidFill>
                  <a:srgbClr val="000000"/>
                </a:solidFill>
              </a:ln>
            </p:spPr>
            <p:style>
              <a:lnRef idx="0">
                <a:scrgbClr r="0" g="0" b="0"/>
              </a:lnRef>
              <a:fillRef idx="0">
                <a:scrgbClr r="0" g="0" b="0"/>
              </a:fillRef>
              <a:effectRef idx="0">
                <a:scrgbClr r="0" g="0" b="0"/>
              </a:effectRef>
              <a:fontRef idx="minor"/>
            </p:style>
            <p:txBody>
              <a:bodyPr wrap="none" lIns="81646" tIns="40823" rIns="81646" bIns="40823" anchor="ctr">
                <a:noAutofit/>
              </a:bodyPr>
              <a:lstStyle/>
              <a:p>
                <a:pPr algn="ctr"/>
                <a:r>
                  <a:rPr lang="en-US" sz="1089" spc="-1">
                    <a:latin typeface="Arial"/>
                  </a:rPr>
                  <a:t>0</a:t>
                </a:r>
              </a:p>
            </p:txBody>
          </p:sp>
        </p:grpSp>
      </p:grpSp>
      <p:grpSp>
        <p:nvGrpSpPr>
          <p:cNvPr id="4722" name="Group 241"/>
          <p:cNvGrpSpPr/>
          <p:nvPr/>
        </p:nvGrpSpPr>
        <p:grpSpPr>
          <a:xfrm>
            <a:off x="532007" y="0"/>
            <a:ext cx="11659993" cy="6858295"/>
            <a:chOff x="-1092959" y="0"/>
            <a:chExt cx="12852982" cy="7560000"/>
          </a:xfrm>
        </p:grpSpPr>
        <p:sp>
          <p:nvSpPr>
            <p:cNvPr id="4723" name="Line 242"/>
            <p:cNvSpPr/>
            <p:nvPr/>
          </p:nvSpPr>
          <p:spPr>
            <a:xfrm flipV="1">
              <a:off x="8046720" y="1217723"/>
              <a:ext cx="3713303" cy="14557"/>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4" name="Line 243"/>
            <p:cNvSpPr/>
            <p:nvPr/>
          </p:nvSpPr>
          <p:spPr>
            <a:xfrm>
              <a:off x="8042400" y="5803920"/>
              <a:ext cx="3717623" cy="37439"/>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5" name="Line 244"/>
            <p:cNvSpPr/>
            <p:nvPr/>
          </p:nvSpPr>
          <p:spPr>
            <a:xfrm>
              <a:off x="8046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6" name="Line 245"/>
            <p:cNvSpPr/>
            <p:nvPr/>
          </p:nvSpPr>
          <p:spPr>
            <a:xfrm>
              <a:off x="3474720" y="5803920"/>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7" name="Line 246"/>
            <p:cNvSpPr/>
            <p:nvPr/>
          </p:nvSpPr>
          <p:spPr>
            <a:xfrm flipH="1" flipV="1">
              <a:off x="-1092959" y="5798902"/>
              <a:ext cx="4567679" cy="5018"/>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4728" name="Line 247"/>
            <p:cNvSpPr/>
            <p:nvPr/>
          </p:nvSpPr>
          <p:spPr>
            <a:xfrm flipV="1">
              <a:off x="8046720" y="0"/>
              <a:ext cx="0" cy="12322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sp>
          <p:nvSpPr>
            <p:cNvPr id="253" name="Line 245">
              <a:extLst>
                <a:ext uri="{FF2B5EF4-FFF2-40B4-BE49-F238E27FC236}">
                  <a16:creationId xmlns:a16="http://schemas.microsoft.com/office/drawing/2014/main" id="{94FFF056-C7AB-4C4C-B895-BBCB229853B6}"/>
                </a:ext>
              </a:extLst>
            </p:cNvPr>
            <p:cNvSpPr/>
            <p:nvPr/>
          </p:nvSpPr>
          <p:spPr>
            <a:xfrm>
              <a:off x="-1079412" y="5801411"/>
              <a:ext cx="0" cy="1756080"/>
            </a:xfrm>
            <a:prstGeom prst="line">
              <a:avLst/>
            </a:prstGeom>
            <a:ln w="36720">
              <a:solidFill>
                <a:srgbClr val="6666FF"/>
              </a:solidFill>
              <a:custDash>
                <a:ds d="498039" sp="498039"/>
                <a:ds d="498039" sp="498039"/>
              </a:custDash>
              <a:round/>
            </a:ln>
          </p:spPr>
          <p:style>
            <a:lnRef idx="0">
              <a:scrgbClr r="0" g="0" b="0"/>
            </a:lnRef>
            <a:fillRef idx="0">
              <a:scrgbClr r="0" g="0" b="0"/>
            </a:fillRef>
            <a:effectRef idx="0">
              <a:scrgbClr r="0" g="0" b="0"/>
            </a:effectRef>
            <a:fontRef idx="minor"/>
          </p:style>
          <p:txBody>
            <a:bodyPr/>
            <a:lstStyle/>
            <a:p>
              <a:endParaRPr lang="en-US"/>
            </a:p>
          </p:txBody>
        </p:sp>
      </p:grpSp>
      <p:grpSp>
        <p:nvGrpSpPr>
          <p:cNvPr id="2" name="Group 1">
            <a:extLst>
              <a:ext uri="{FF2B5EF4-FFF2-40B4-BE49-F238E27FC236}">
                <a16:creationId xmlns:a16="http://schemas.microsoft.com/office/drawing/2014/main" id="{BE2D0845-E1A6-4D89-A641-ECD92090DE69}"/>
              </a:ext>
            </a:extLst>
          </p:cNvPr>
          <p:cNvGrpSpPr/>
          <p:nvPr/>
        </p:nvGrpSpPr>
        <p:grpSpPr>
          <a:xfrm>
            <a:off x="4786643" y="1104696"/>
            <a:ext cx="1779803" cy="886170"/>
            <a:chOff x="3596988" y="1217722"/>
            <a:chExt cx="1961903" cy="976838"/>
          </a:xfrm>
        </p:grpSpPr>
        <p:sp>
          <p:nvSpPr>
            <p:cNvPr id="249" name="TextShape 38">
              <a:extLst>
                <a:ext uri="{FF2B5EF4-FFF2-40B4-BE49-F238E27FC236}">
                  <a16:creationId xmlns:a16="http://schemas.microsoft.com/office/drawing/2014/main" id="{2EFA312C-5212-4794-8D18-A0013E00D14C}"/>
                </a:ext>
              </a:extLst>
            </p:cNvPr>
            <p:cNvSpPr txBox="1"/>
            <p:nvPr/>
          </p:nvSpPr>
          <p:spPr>
            <a:xfrm>
              <a:off x="3596988" y="1217722"/>
              <a:ext cx="1961903" cy="840802"/>
            </a:xfrm>
            <a:prstGeom prst="rect">
              <a:avLst/>
            </a:prstGeom>
            <a:noFill/>
            <a:ln>
              <a:noFill/>
            </a:ln>
          </p:spPr>
          <p:txBody>
            <a:bodyPr lIns="81646" tIns="40823" rIns="81646" bIns="40823">
              <a:noAutofit/>
            </a:bodyPr>
            <a:lstStyle/>
            <a:p>
              <a:r>
                <a:rPr lang="en-US" sz="1452" spc="-1" dirty="0">
                  <a:solidFill>
                    <a:srgbClr val="000080"/>
                  </a:solidFill>
                  <a:latin typeface="Arial"/>
                </a:rPr>
                <a:t>Sampling tiles to (probably) produce a binary string</a:t>
              </a:r>
              <a:endParaRPr lang="en-US" sz="1452" spc="-1" dirty="0">
                <a:latin typeface="Arial"/>
              </a:endParaRPr>
            </a:p>
          </p:txBody>
        </p:sp>
        <p:sp>
          <p:nvSpPr>
            <p:cNvPr id="250" name="Line 39">
              <a:extLst>
                <a:ext uri="{FF2B5EF4-FFF2-40B4-BE49-F238E27FC236}">
                  <a16:creationId xmlns:a16="http://schemas.microsoft.com/office/drawing/2014/main" id="{3CA2A831-3B08-43B2-AE7B-5B9C87D05E25}"/>
                </a:ext>
              </a:extLst>
            </p:cNvPr>
            <p:cNvSpPr/>
            <p:nvPr/>
          </p:nvSpPr>
          <p:spPr>
            <a:xfrm flipH="1">
              <a:off x="4404420" y="2005920"/>
              <a:ext cx="0" cy="188640"/>
            </a:xfrm>
            <a:prstGeom prst="line">
              <a:avLst/>
            </a:prstGeom>
            <a:ln w="18360">
              <a:solidFill>
                <a:srgbClr val="00008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
        <p:nvSpPr>
          <p:cNvPr id="252" name="TextShape 43">
            <a:extLst>
              <a:ext uri="{FF2B5EF4-FFF2-40B4-BE49-F238E27FC236}">
                <a16:creationId xmlns:a16="http://schemas.microsoft.com/office/drawing/2014/main" id="{DE7C56E4-8FB7-47B8-9F58-919D92D1281A}"/>
              </a:ext>
            </a:extLst>
          </p:cNvPr>
          <p:cNvSpPr txBox="1"/>
          <p:nvPr/>
        </p:nvSpPr>
        <p:spPr>
          <a:xfrm>
            <a:off x="4746591" y="3475665"/>
            <a:ext cx="2459025" cy="1247598"/>
          </a:xfrm>
          <a:prstGeom prst="rect">
            <a:avLst/>
          </a:prstGeom>
          <a:noFill/>
          <a:ln>
            <a:noFill/>
          </a:ln>
        </p:spPr>
        <p:txBody>
          <a:bodyPr lIns="81646" tIns="40823" rIns="81646" bIns="40823">
            <a:noAutofit/>
          </a:bodyPr>
          <a:lstStyle/>
          <a:p>
            <a:r>
              <a:rPr lang="en-US" sz="1452" spc="-1" dirty="0">
                <a:solidFill>
                  <a:srgbClr val="000080"/>
                </a:solidFill>
                <a:latin typeface="Arial"/>
              </a:rPr>
              <a:t>slight modification of how </a:t>
            </a:r>
            <a:r>
              <a:rPr lang="en-US" sz="1452" i="1" spc="-1" dirty="0">
                <a:solidFill>
                  <a:srgbClr val="000080"/>
                </a:solidFill>
                <a:latin typeface="Arial"/>
              </a:rPr>
              <a:t>P</a:t>
            </a:r>
            <a:r>
              <a:rPr lang="en-US" sz="1452" spc="-1" dirty="0">
                <a:solidFill>
                  <a:srgbClr val="000080"/>
                </a:solidFill>
                <a:latin typeface="Arial"/>
              </a:rPr>
              <a:t> “computes” shape </a:t>
            </a:r>
            <a:r>
              <a:rPr lang="en-US" sz="1452" i="1" spc="-1" dirty="0">
                <a:solidFill>
                  <a:srgbClr val="000080"/>
                </a:solidFill>
                <a:latin typeface="Arial"/>
              </a:rPr>
              <a:t>S</a:t>
            </a:r>
            <a:r>
              <a:rPr lang="en-US" sz="1452" spc="-1" dirty="0">
                <a:solidFill>
                  <a:srgbClr val="000080"/>
                </a:solidFill>
                <a:latin typeface="Arial"/>
              </a:rPr>
              <a:t>: </a:t>
            </a:r>
            <a:r>
              <a:rPr lang="en-US" sz="1452" i="1" spc="-1" dirty="0">
                <a:solidFill>
                  <a:srgbClr val="000080"/>
                </a:solidFill>
                <a:latin typeface="Arial"/>
              </a:rPr>
              <a:t>P</a:t>
            </a:r>
            <a:r>
              <a:rPr lang="en-US" sz="1452" spc="-1" dirty="0">
                <a:solidFill>
                  <a:srgbClr val="000080"/>
                </a:solidFill>
                <a:latin typeface="Arial"/>
              </a:rPr>
              <a:t>(</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 computes </a:t>
            </a:r>
            <a:r>
              <a:rPr lang="en-US" sz="1452" b="1" spc="-1" dirty="0">
                <a:solidFill>
                  <a:srgbClr val="000080"/>
                </a:solidFill>
                <a:latin typeface="Arial"/>
              </a:rPr>
              <a:t>spanning tree </a:t>
            </a:r>
            <a:r>
              <a:rPr lang="en-US" sz="1452" spc="-1" dirty="0">
                <a:solidFill>
                  <a:srgbClr val="000080"/>
                </a:solidFill>
                <a:latin typeface="Arial"/>
              </a:rPr>
              <a:t>of </a:t>
            </a:r>
            <a:r>
              <a:rPr lang="en-US" sz="1452" i="1" spc="-1" dirty="0">
                <a:solidFill>
                  <a:srgbClr val="000080"/>
                </a:solidFill>
                <a:latin typeface="Arial"/>
              </a:rPr>
              <a:t>S</a:t>
            </a:r>
            <a:r>
              <a:rPr lang="en-US" sz="1452" spc="-1" dirty="0">
                <a:solidFill>
                  <a:srgbClr val="000080"/>
                </a:solidFill>
                <a:latin typeface="Arial"/>
              </a:rPr>
              <a:t>, outputs </a:t>
            </a:r>
            <a:r>
              <a:rPr lang="en-US" sz="1452" b="1" spc="-1" dirty="0">
                <a:solidFill>
                  <a:srgbClr val="000080"/>
                </a:solidFill>
                <a:latin typeface="Arial"/>
              </a:rPr>
              <a:t>children</a:t>
            </a:r>
            <a:r>
              <a:rPr lang="en-US" sz="1452" spc="-1" dirty="0">
                <a:solidFill>
                  <a:srgbClr val="000080"/>
                </a:solidFill>
                <a:latin typeface="Arial"/>
              </a:rPr>
              <a:t> of point (</a:t>
            </a:r>
            <a:r>
              <a:rPr lang="en-US" sz="1452" i="1" spc="-1" dirty="0" err="1">
                <a:solidFill>
                  <a:srgbClr val="000080"/>
                </a:solidFill>
                <a:latin typeface="Arial"/>
              </a:rPr>
              <a:t>x</a:t>
            </a:r>
            <a:r>
              <a:rPr lang="en-US" sz="1452" spc="-1" dirty="0" err="1">
                <a:solidFill>
                  <a:srgbClr val="000080"/>
                </a:solidFill>
                <a:latin typeface="Arial"/>
              </a:rPr>
              <a:t>,</a:t>
            </a:r>
            <a:r>
              <a:rPr lang="en-US" sz="1452" i="1" spc="-1" dirty="0" err="1">
                <a:solidFill>
                  <a:srgbClr val="000080"/>
                </a:solidFill>
                <a:latin typeface="Arial"/>
              </a:rPr>
              <a:t>y</a:t>
            </a:r>
            <a:r>
              <a:rPr lang="en-US" sz="1452" spc="-1" dirty="0">
                <a:solidFill>
                  <a:srgbClr val="000080"/>
                </a:solidFill>
                <a:latin typeface="Arial"/>
              </a:rPr>
              <a:t>)</a:t>
            </a:r>
            <a:endParaRPr lang="en-US" sz="1452" spc="-1" dirty="0">
              <a:latin typeface="Arial"/>
            </a:endParaRPr>
          </a:p>
        </p:txBody>
      </p:sp>
    </p:spTree>
    <p:extLst>
      <p:ext uri="{BB962C8B-B14F-4D97-AF65-F5344CB8AC3E}">
        <p14:creationId xmlns:p14="http://schemas.microsoft.com/office/powerpoint/2010/main" val="17106625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1" fill="hold">
                                          <p:stCondLst>
                                            <p:cond delay="0"/>
                                          </p:stCondLst>
                                        </p:cTn>
                                        <p:tgtEl>
                                          <p:spTgt spid="4528"/>
                                        </p:tgtEl>
                                        <p:attrNameLst>
                                          <p:attrName>style.visibility</p:attrName>
                                        </p:attrNameLst>
                                      </p:cBhvr>
                                      <p:to>
                                        <p:strVal val="visible"/>
                                      </p:to>
                                    </p:set>
                                    <p:animEffect transition="in" filter="fade">
                                      <p:cBhvr additive="repl">
                                        <p:cTn id="7" dur="500"/>
                                        <p:tgtEl>
                                          <p:spTgt spid="45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28"/>
                                        </p:tgtEl>
                                        <p:attrNameLst>
                                          <p:attrName>style.visibility</p:attrName>
                                        </p:attrNameLst>
                                      </p:cBhvr>
                                      <p:to>
                                        <p:strVal val="visible"/>
                                      </p:to>
                                    </p:set>
                                    <p:animEffect transition="in" filter="wipe(left)">
                                      <p:cBhvr additive="repl">
                                        <p:cTn id="12" dur="500"/>
                                        <p:tgtEl>
                                          <p:spTgt spid="46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22" presetClass="entr" presetSubtype="8" fill="hold" nodeType="withEffect">
                                  <p:stCondLst>
                                    <p:cond delay="0"/>
                                  </p:stCondLst>
                                  <p:childTnLst>
                                    <p:set>
                                      <p:cBhvr>
                                        <p:cTn id="19" dur="1" fill="hold">
                                          <p:stCondLst>
                                            <p:cond delay="0"/>
                                          </p:stCondLst>
                                        </p:cTn>
                                        <p:tgtEl>
                                          <p:spTgt spid="4493"/>
                                        </p:tgtEl>
                                        <p:attrNameLst>
                                          <p:attrName>style.visibility</p:attrName>
                                        </p:attrNameLst>
                                      </p:cBhvr>
                                      <p:to>
                                        <p:strVal val="visible"/>
                                      </p:to>
                                    </p:set>
                                    <p:animEffect transition="in" filter="wipe(left)">
                                      <p:cBhvr additive="repl">
                                        <p:cTn id="20" dur="500"/>
                                        <p:tgtEl>
                                          <p:spTgt spid="449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495"/>
                                        </p:tgtEl>
                                        <p:attrNameLst>
                                          <p:attrName>style.visibility</p:attrName>
                                        </p:attrNameLst>
                                      </p:cBhvr>
                                      <p:to>
                                        <p:strVal val="visible"/>
                                      </p:to>
                                    </p:set>
                                    <p:animEffect transition="in" filter="wipe(left)">
                                      <p:cBhvr additive="repl">
                                        <p:cTn id="24" dur="500"/>
                                        <p:tgtEl>
                                          <p:spTgt spid="449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nodeType="clickEffect">
                                  <p:stCondLst>
                                    <p:cond delay="0"/>
                                  </p:stCondLst>
                                  <p:childTnLst>
                                    <p:set>
                                      <p:cBhvr>
                                        <p:cTn id="28" dur="0" fill="hold">
                                          <p:stCondLst>
                                            <p:cond delay="0"/>
                                          </p:stCondLst>
                                        </p:cTn>
                                        <p:tgtEl>
                                          <p:spTgt spid="4515"/>
                                        </p:tgtEl>
                                        <p:attrNameLst>
                                          <p:attrName>style.visibility</p:attrName>
                                        </p:attrNameLst>
                                      </p:cBhvr>
                                      <p:to>
                                        <p:strVal val="visible"/>
                                      </p:to>
                                    </p:set>
                                    <p:animEffect transition="in" filter="fade">
                                      <p:cBhvr additive="repl">
                                        <p:cTn id="29" dur="1000"/>
                                        <p:tgtEl>
                                          <p:spTgt spid="4515"/>
                                        </p:tgtEl>
                                      </p:cBhvr>
                                    </p:animEffect>
                                  </p:childTnLst>
                                </p:cTn>
                              </p:par>
                              <p:par>
                                <p:cTn id="30" presetID="10" presetClass="exit" fill="hold" nodeType="withEffect">
                                  <p:stCondLst>
                                    <p:cond delay="0"/>
                                  </p:stCondLst>
                                  <p:childTnLst>
                                    <p:animEffect transition="out" filter="fade">
                                      <p:cBhvr additive="repl">
                                        <p:cTn id="31" dur="2000"/>
                                        <p:tgtEl>
                                          <p:spTgt spid="4495"/>
                                        </p:tgtEl>
                                      </p:cBhvr>
                                    </p:animEffect>
                                    <p:set>
                                      <p:cBhvr>
                                        <p:cTn id="32" dur="1" fill="hold">
                                          <p:stCondLst>
                                            <p:cond delay="1999"/>
                                          </p:stCondLst>
                                        </p:cTn>
                                        <p:tgtEl>
                                          <p:spTgt spid="449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591"/>
                                        </p:tgtEl>
                                        <p:attrNameLst>
                                          <p:attrName>style.visibility</p:attrName>
                                        </p:attrNameLst>
                                      </p:cBhvr>
                                      <p:to>
                                        <p:strVal val="visible"/>
                                      </p:to>
                                    </p:set>
                                    <p:animEffect transition="in" filter="wipe(up)">
                                      <p:cBhvr additive="repl">
                                        <p:cTn id="37" dur="500"/>
                                        <p:tgtEl>
                                          <p:spTgt spid="4591"/>
                                        </p:tgtEl>
                                      </p:cBhvr>
                                    </p:animEffect>
                                  </p:childTnLst>
                                </p:cTn>
                              </p:par>
                              <p:par>
                                <p:cTn id="38" presetID="10" presetClass="entr" fill="hold" nodeType="withEffect">
                                  <p:stCondLst>
                                    <p:cond delay="0"/>
                                  </p:stCondLst>
                                  <p:childTnLst>
                                    <p:set>
                                      <p:cBhvr>
                                        <p:cTn id="39" dur="0" fill="hold">
                                          <p:stCondLst>
                                            <p:cond delay="0"/>
                                          </p:stCondLst>
                                        </p:cTn>
                                        <p:tgtEl>
                                          <p:spTgt spid="252">
                                            <p:txEl>
                                              <p:pRg st="0" end="0"/>
                                            </p:txEl>
                                          </p:spTgt>
                                        </p:tgtEl>
                                        <p:attrNameLst>
                                          <p:attrName>style.visibility</p:attrName>
                                        </p:attrNameLst>
                                      </p:cBhvr>
                                      <p:to>
                                        <p:strVal val="visible"/>
                                      </p:to>
                                    </p:set>
                                    <p:animEffect transition="in" filter="fade">
                                      <p:cBhvr additive="repl">
                                        <p:cTn id="40" dur="1000"/>
                                        <p:tgtEl>
                                          <p:spTgt spid="25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4504"/>
                                        </p:tgtEl>
                                        <p:attrNameLst>
                                          <p:attrName>style.visibility</p:attrName>
                                        </p:attrNameLst>
                                      </p:cBhvr>
                                      <p:to>
                                        <p:strVal val="visible"/>
                                      </p:to>
                                    </p:set>
                                    <p:animEffect transition="in" filter="wipe(left)">
                                      <p:cBhvr additive="repl">
                                        <p:cTn id="45" dur="500"/>
                                        <p:tgtEl>
                                          <p:spTgt spid="450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703"/>
                                        </p:tgtEl>
                                        <p:attrNameLst>
                                          <p:attrName>style.visibility</p:attrName>
                                        </p:attrNameLst>
                                      </p:cBhvr>
                                      <p:to>
                                        <p:strVal val="visible"/>
                                      </p:to>
                                    </p:set>
                                    <p:animEffect transition="in" filter="wipe(up)">
                                      <p:cBhvr additive="repl">
                                        <p:cTn id="50" dur="500"/>
                                        <p:tgtEl>
                                          <p:spTgt spid="4703"/>
                                        </p:tgtEl>
                                      </p:cBhvr>
                                    </p:animEffect>
                                  </p:childTnLst>
                                </p:cTn>
                              </p:par>
                              <p:par>
                                <p:cTn id="51" presetID="22" presetClass="entr" presetSubtype="8" fill="hold" nodeType="withEffect">
                                  <p:stCondLst>
                                    <p:cond delay="0"/>
                                  </p:stCondLst>
                                  <p:childTnLst>
                                    <p:set>
                                      <p:cBhvr>
                                        <p:cTn id="52" dur="1" fill="hold">
                                          <p:stCondLst>
                                            <p:cond delay="0"/>
                                          </p:stCondLst>
                                        </p:cTn>
                                        <p:tgtEl>
                                          <p:spTgt spid="4715"/>
                                        </p:tgtEl>
                                        <p:attrNameLst>
                                          <p:attrName>style.visibility</p:attrName>
                                        </p:attrNameLst>
                                      </p:cBhvr>
                                      <p:to>
                                        <p:strVal val="visible"/>
                                      </p:to>
                                    </p:set>
                                    <p:animEffect transition="in" filter="wipe(left)">
                                      <p:cBhvr additive="repl">
                                        <p:cTn id="53" dur="500"/>
                                        <p:tgtEl>
                                          <p:spTgt spid="471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nodeType="clickEffect">
                                  <p:stCondLst>
                                    <p:cond delay="0"/>
                                  </p:stCondLst>
                                  <p:childTnLst>
                                    <p:set>
                                      <p:cBhvr>
                                        <p:cTn id="57" dur="1" fill="hold">
                                          <p:stCondLst>
                                            <p:cond delay="0"/>
                                          </p:stCondLst>
                                        </p:cTn>
                                        <p:tgtEl>
                                          <p:spTgt spid="4492"/>
                                        </p:tgtEl>
                                        <p:attrNameLst>
                                          <p:attrName>style.visibility</p:attrName>
                                        </p:attrNameLst>
                                      </p:cBhvr>
                                      <p:to>
                                        <p:strVal val="visible"/>
                                      </p:to>
                                    </p:set>
                                    <p:animEffect transition="in" filter="dissolve">
                                      <p:cBhvr additive="repl">
                                        <p:cTn id="58" dur="2000"/>
                                        <p:tgtEl>
                                          <p:spTgt spid="4492"/>
                                        </p:tgtEl>
                                      </p:cBhvr>
                                    </p:animEffect>
                                  </p:childTnLst>
                                </p:cTn>
                              </p:par>
                              <p:par>
                                <p:cTn id="59" presetID="9" presetClass="entr" fill="hold" nodeType="withEffect">
                                  <p:stCondLst>
                                    <p:cond delay="0"/>
                                  </p:stCondLst>
                                  <p:childTnLst>
                                    <p:set>
                                      <p:cBhvr>
                                        <p:cTn id="60" dur="1" fill="hold">
                                          <p:stCondLst>
                                            <p:cond delay="0"/>
                                          </p:stCondLst>
                                        </p:cTn>
                                        <p:tgtEl>
                                          <p:spTgt spid="4633"/>
                                        </p:tgtEl>
                                        <p:attrNameLst>
                                          <p:attrName>style.visibility</p:attrName>
                                        </p:attrNameLst>
                                      </p:cBhvr>
                                      <p:to>
                                        <p:strVal val="visible"/>
                                      </p:to>
                                    </p:set>
                                    <p:animEffect transition="in" filter="dissolve">
                                      <p:cBhvr additive="repl">
                                        <p:cTn id="61" dur="2000"/>
                                        <p:tgtEl>
                                          <p:spTgt spid="46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fill="hold" nodeType="clickEffect">
                                  <p:stCondLst>
                                    <p:cond delay="0"/>
                                  </p:stCondLst>
                                  <p:childTnLst>
                                    <p:set>
                                      <p:cBhvr>
                                        <p:cTn id="65" dur="0" fill="hold">
                                          <p:stCondLst>
                                            <p:cond delay="0"/>
                                          </p:stCondLst>
                                        </p:cTn>
                                        <p:tgtEl>
                                          <p:spTgt spid="4722"/>
                                        </p:tgtEl>
                                        <p:attrNameLst>
                                          <p:attrName>style.visibility</p:attrName>
                                        </p:attrNameLst>
                                      </p:cBhvr>
                                      <p:to>
                                        <p:strVal val="visible"/>
                                      </p:to>
                                    </p:set>
                                    <p:animEffect transition="in" filter="fade">
                                      <p:cBhvr additive="repl">
                                        <p:cTn id="66" dur="500"/>
                                        <p:tgtEl>
                                          <p:spTgt spid="47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525"/>
                                        </p:tgtEl>
                                        <p:attrNameLst>
                                          <p:attrName>style.visibility</p:attrName>
                                        </p:attrNameLst>
                                      </p:cBhvr>
                                      <p:to>
                                        <p:strVal val="visible"/>
                                      </p:to>
                                    </p:set>
                                    <p:animEffect transition="in" filter="wipe(up)">
                                      <p:cBhvr additive="repl">
                                        <p:cTn id="71" dur="500"/>
                                        <p:tgtEl>
                                          <p:spTgt spid="4525"/>
                                        </p:tgtEl>
                                      </p:cBhvr>
                                    </p:animEffect>
                                  </p:childTnLst>
                                </p:cTn>
                              </p:par>
                              <p:par>
                                <p:cTn id="72" presetID="22" presetClass="entr" presetSubtype="8" fill="hold" nodeType="withEffect">
                                  <p:stCondLst>
                                    <p:cond delay="0"/>
                                  </p:stCondLst>
                                  <p:childTnLst>
                                    <p:set>
                                      <p:cBhvr>
                                        <p:cTn id="73" dur="1" fill="hold">
                                          <p:stCondLst>
                                            <p:cond delay="0"/>
                                          </p:stCondLst>
                                        </p:cTn>
                                        <p:tgtEl>
                                          <p:spTgt spid="4712"/>
                                        </p:tgtEl>
                                        <p:attrNameLst>
                                          <p:attrName>style.visibility</p:attrName>
                                        </p:attrNameLst>
                                      </p:cBhvr>
                                      <p:to>
                                        <p:strVal val="visible"/>
                                      </p:to>
                                    </p:set>
                                    <p:animEffect transition="in" filter="wipe(left)">
                                      <p:cBhvr additive="repl">
                                        <p:cTn id="74" dur="500"/>
                                        <p:tgtEl>
                                          <p:spTgt spid="4712"/>
                                        </p:tgtEl>
                                      </p:cBhvr>
                                    </p:animEffect>
                                  </p:childTnLst>
                                </p:cTn>
                              </p:par>
                              <p:par>
                                <p:cTn id="75" presetID="22" presetClass="entr" presetSubtype="8" fill="hold" nodeType="withEffect">
                                  <p:stCondLst>
                                    <p:cond delay="0"/>
                                  </p:stCondLst>
                                  <p:childTnLst>
                                    <p:set>
                                      <p:cBhvr>
                                        <p:cTn id="76" dur="1" fill="hold">
                                          <p:stCondLst>
                                            <p:cond delay="0"/>
                                          </p:stCondLst>
                                        </p:cTn>
                                        <p:tgtEl>
                                          <p:spTgt spid="4634"/>
                                        </p:tgtEl>
                                        <p:attrNameLst>
                                          <p:attrName>style.visibility</p:attrName>
                                        </p:attrNameLst>
                                      </p:cBhvr>
                                      <p:to>
                                        <p:strVal val="visible"/>
                                      </p:to>
                                    </p:set>
                                    <p:animEffect transition="in" filter="wipe(left)">
                                      <p:cBhvr additive="repl">
                                        <p:cTn id="77" dur="500"/>
                                        <p:tgtEl>
                                          <p:spTgt spid="4634"/>
                                        </p:tgtEl>
                                      </p:cBhvr>
                                    </p:animEffect>
                                  </p:childTnLst>
                                </p:cTn>
                              </p:par>
                              <p:par>
                                <p:cTn id="78" presetID="22" presetClass="entr" presetSubtype="1" fill="hold" nodeType="withEffect">
                                  <p:stCondLst>
                                    <p:cond delay="0"/>
                                  </p:stCondLst>
                                  <p:childTnLst>
                                    <p:set>
                                      <p:cBhvr>
                                        <p:cTn id="79" dur="1" fill="hold">
                                          <p:stCondLst>
                                            <p:cond delay="0"/>
                                          </p:stCondLst>
                                        </p:cTn>
                                        <p:tgtEl>
                                          <p:spTgt spid="4635"/>
                                        </p:tgtEl>
                                        <p:attrNameLst>
                                          <p:attrName>style.visibility</p:attrName>
                                        </p:attrNameLst>
                                      </p:cBhvr>
                                      <p:to>
                                        <p:strVal val="visible"/>
                                      </p:to>
                                    </p:set>
                                    <p:animEffect transition="in" filter="wipe(up)">
                                      <p:cBhvr additive="repl">
                                        <p:cTn id="80" dur="500"/>
                                        <p:tgtEl>
                                          <p:spTgt spid="46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4" fill="hold">
                                          <p:stCondLst>
                                            <p:cond delay="0"/>
                                          </p:stCondLst>
                                        </p:cTn>
                                        <p:tgtEl>
                                          <p:spTgt spid="4664"/>
                                        </p:tgtEl>
                                        <p:attrNameLst>
                                          <p:attrName>style.visibility</p:attrName>
                                        </p:attrNameLst>
                                      </p:cBhvr>
                                      <p:to>
                                        <p:strVal val="visible"/>
                                      </p:to>
                                    </p:set>
                                    <p:animEffect transition="in" filter="wipe(left)">
                                      <p:cBhvr additive="repl">
                                        <p:cTn id="85" dur="2000"/>
                                        <p:tgtEl>
                                          <p:spTgt spid="4664"/>
                                        </p:tgtEl>
                                      </p:cBhvr>
                                    </p:animEffect>
                                  </p:childTnLst>
                                </p:cTn>
                              </p:par>
                              <p:par>
                                <p:cTn id="86" presetID="22" presetClass="entr" presetSubtype="1" fill="hold" nodeType="withEffect">
                                  <p:stCondLst>
                                    <p:cond delay="0"/>
                                  </p:stCondLst>
                                  <p:childTnLst>
                                    <p:set>
                                      <p:cBhvr>
                                        <p:cTn id="87" dur="4" fill="hold">
                                          <p:stCondLst>
                                            <p:cond delay="0"/>
                                          </p:stCondLst>
                                        </p:cTn>
                                        <p:tgtEl>
                                          <p:spTgt spid="4671"/>
                                        </p:tgtEl>
                                        <p:attrNameLst>
                                          <p:attrName>style.visibility</p:attrName>
                                        </p:attrNameLst>
                                      </p:cBhvr>
                                      <p:to>
                                        <p:strVal val="visible"/>
                                      </p:to>
                                    </p:set>
                                    <p:animEffect transition="in" filter="wipe(up)">
                                      <p:cBhvr additive="repl">
                                        <p:cTn id="88" dur="2000"/>
                                        <p:tgtEl>
                                          <p:spTgt spid="4671"/>
                                        </p:tgtEl>
                                      </p:cBhvr>
                                    </p:animEffect>
                                  </p:childTnLst>
                                </p:cTn>
                              </p:par>
                              <p:par>
                                <p:cTn id="89" presetID="22" presetClass="entr" presetSubtype="8" fill="hold" nodeType="withEffect">
                                  <p:stCondLst>
                                    <p:cond delay="0"/>
                                  </p:stCondLst>
                                  <p:childTnLst>
                                    <p:set>
                                      <p:cBhvr>
                                        <p:cTn id="90" dur="1" fill="hold">
                                          <p:stCondLst>
                                            <p:cond delay="0"/>
                                          </p:stCondLst>
                                        </p:cTn>
                                        <p:tgtEl>
                                          <p:spTgt spid="4485"/>
                                        </p:tgtEl>
                                        <p:attrNameLst>
                                          <p:attrName>style.visibility</p:attrName>
                                        </p:attrNameLst>
                                      </p:cBhvr>
                                      <p:to>
                                        <p:strVal val="visible"/>
                                      </p:to>
                                    </p:set>
                                    <p:animEffect transition="in" filter="wipe(left)">
                                      <p:cBhvr additive="repl">
                                        <p:cTn id="91" dur="500"/>
                                        <p:tgtEl>
                                          <p:spTgt spid="4485"/>
                                        </p:tgtEl>
                                      </p:cBhvr>
                                    </p:animEffect>
                                  </p:childTnLst>
                                </p:cTn>
                              </p:par>
                              <p:par>
                                <p:cTn id="92" presetID="22" presetClass="entr" presetSubtype="1" fill="hold" nodeType="withEffect">
                                  <p:stCondLst>
                                    <p:cond delay="0"/>
                                  </p:stCondLst>
                                  <p:childTnLst>
                                    <p:set>
                                      <p:cBhvr>
                                        <p:cTn id="93" dur="1" fill="hold">
                                          <p:stCondLst>
                                            <p:cond delay="0"/>
                                          </p:stCondLst>
                                        </p:cTn>
                                        <p:tgtEl>
                                          <p:spTgt spid="4486"/>
                                        </p:tgtEl>
                                        <p:attrNameLst>
                                          <p:attrName>style.visibility</p:attrName>
                                        </p:attrNameLst>
                                      </p:cBhvr>
                                      <p:to>
                                        <p:strVal val="visible"/>
                                      </p:to>
                                    </p:set>
                                    <p:animEffect transition="in" filter="wipe(up)">
                                      <p:cBhvr additive="repl">
                                        <p:cTn id="94" dur="500"/>
                                        <p:tgtEl>
                                          <p:spTgt spid="4486"/>
                                        </p:tgtEl>
                                      </p:cBhvr>
                                    </p:animEffect>
                                  </p:childTnLst>
                                </p:cTn>
                              </p:par>
                            </p:childTnLst>
                          </p:cTn>
                        </p:par>
                        <p:par>
                          <p:cTn id="95" fill="hold">
                            <p:stCondLst>
                              <p:cond delay="2000"/>
                            </p:stCondLst>
                            <p:childTnLst>
                              <p:par>
                                <p:cTn id="96" presetID="22" presetClass="entr" presetSubtype="1" fill="hold" nodeType="afterEffect">
                                  <p:stCondLst>
                                    <p:cond delay="0"/>
                                  </p:stCondLst>
                                  <p:childTnLst>
                                    <p:set>
                                      <p:cBhvr>
                                        <p:cTn id="97" dur="4" fill="hold">
                                          <p:stCondLst>
                                            <p:cond delay="0"/>
                                          </p:stCondLst>
                                        </p:cTn>
                                        <p:tgtEl>
                                          <p:spTgt spid="4696"/>
                                        </p:tgtEl>
                                        <p:attrNameLst>
                                          <p:attrName>style.visibility</p:attrName>
                                        </p:attrNameLst>
                                      </p:cBhvr>
                                      <p:to>
                                        <p:strVal val="visible"/>
                                      </p:to>
                                    </p:set>
                                    <p:animEffect transition="in" filter="wipe(up)">
                                      <p:cBhvr additive="repl">
                                        <p:cTn id="98" dur="2000"/>
                                        <p:tgtEl>
                                          <p:spTgt spid="4696"/>
                                        </p:tgtEl>
                                      </p:cBhvr>
                                    </p:animEffect>
                                  </p:childTnLst>
                                </p:cTn>
                              </p:par>
                              <p:par>
                                <p:cTn id="99" presetID="22" presetClass="entr" presetSubtype="8" fill="hold" nodeType="withEffect">
                                  <p:stCondLst>
                                    <p:cond delay="0"/>
                                  </p:stCondLst>
                                  <p:childTnLst>
                                    <p:set>
                                      <p:cBhvr>
                                        <p:cTn id="100" dur="4" fill="hold">
                                          <p:stCondLst>
                                            <p:cond delay="0"/>
                                          </p:stCondLst>
                                        </p:cTn>
                                        <p:tgtEl>
                                          <p:spTgt spid="4678"/>
                                        </p:tgtEl>
                                        <p:attrNameLst>
                                          <p:attrName>style.visibility</p:attrName>
                                        </p:attrNameLst>
                                      </p:cBhvr>
                                      <p:to>
                                        <p:strVal val="visible"/>
                                      </p:to>
                                    </p:set>
                                    <p:animEffect transition="in" filter="wipe(left)">
                                      <p:cBhvr additive="repl">
                                        <p:cTn id="101" dur="2000"/>
                                        <p:tgtEl>
                                          <p:spTgt spid="4678"/>
                                        </p:tgtEl>
                                      </p:cBhvr>
                                    </p:animEffect>
                                  </p:childTnLst>
                                </p:cTn>
                              </p:par>
                              <p:par>
                                <p:cTn id="102" presetID="22" presetClass="entr" presetSubtype="8" fill="hold" nodeType="withEffect">
                                  <p:stCondLst>
                                    <p:cond delay="0"/>
                                  </p:stCondLst>
                                  <p:childTnLst>
                                    <p:set>
                                      <p:cBhvr>
                                        <p:cTn id="103" dur="4" fill="hold">
                                          <p:stCondLst>
                                            <p:cond delay="0"/>
                                          </p:stCondLst>
                                        </p:cTn>
                                        <p:tgtEl>
                                          <p:spTgt spid="4684"/>
                                        </p:tgtEl>
                                        <p:attrNameLst>
                                          <p:attrName>style.visibility</p:attrName>
                                        </p:attrNameLst>
                                      </p:cBhvr>
                                      <p:to>
                                        <p:strVal val="visible"/>
                                      </p:to>
                                    </p:set>
                                    <p:animEffect transition="in" filter="wipe(left)">
                                      <p:cBhvr additive="repl">
                                        <p:cTn id="104" dur="2000"/>
                                        <p:tgtEl>
                                          <p:spTgt spid="4684"/>
                                        </p:tgtEl>
                                      </p:cBhvr>
                                    </p:animEffect>
                                  </p:childTnLst>
                                </p:cTn>
                              </p:par>
                              <p:par>
                                <p:cTn id="105" presetID="22" presetClass="entr" presetSubtype="8" fill="hold" nodeType="withEffect">
                                  <p:stCondLst>
                                    <p:cond delay="0"/>
                                  </p:stCondLst>
                                  <p:childTnLst>
                                    <p:set>
                                      <p:cBhvr>
                                        <p:cTn id="106" dur="4" fill="hold">
                                          <p:stCondLst>
                                            <p:cond delay="0"/>
                                          </p:stCondLst>
                                        </p:cTn>
                                        <p:tgtEl>
                                          <p:spTgt spid="4690"/>
                                        </p:tgtEl>
                                        <p:attrNameLst>
                                          <p:attrName>style.visibility</p:attrName>
                                        </p:attrNameLst>
                                      </p:cBhvr>
                                      <p:to>
                                        <p:strVal val="visible"/>
                                      </p:to>
                                    </p:set>
                                    <p:animEffect transition="in" filter="wipe(left)">
                                      <p:cBhvr additive="repl">
                                        <p:cTn id="107" dur="2000"/>
                                        <p:tgtEl>
                                          <p:spTgt spid="4690"/>
                                        </p:tgtEl>
                                      </p:cBhvr>
                                    </p:animEffect>
                                  </p:childTnLst>
                                </p:cTn>
                              </p:par>
                              <p:par>
                                <p:cTn id="108" presetID="22" presetClass="entr" presetSubtype="2" fill="hold" nodeType="withEffect">
                                  <p:stCondLst>
                                    <p:cond delay="0"/>
                                  </p:stCondLst>
                                  <p:childTnLst>
                                    <p:set>
                                      <p:cBhvr>
                                        <p:cTn id="109" dur="4" fill="hold">
                                          <p:stCondLst>
                                            <p:cond delay="0"/>
                                          </p:stCondLst>
                                        </p:cTn>
                                        <p:tgtEl>
                                          <p:spTgt spid="4636"/>
                                        </p:tgtEl>
                                        <p:attrNameLst>
                                          <p:attrName>style.visibility</p:attrName>
                                        </p:attrNameLst>
                                      </p:cBhvr>
                                      <p:to>
                                        <p:strVal val="visible"/>
                                      </p:to>
                                    </p:set>
                                    <p:animEffect transition="in" filter="wipe(right)">
                                      <p:cBhvr additive="repl">
                                        <p:cTn id="110" dur="2000"/>
                                        <p:tgtEl>
                                          <p:spTgt spid="4636"/>
                                        </p:tgtEl>
                                      </p:cBhvr>
                                    </p:animEffect>
                                  </p:childTnLst>
                                </p:cTn>
                              </p:par>
                              <p:par>
                                <p:cTn id="111" presetID="22" presetClass="entr" presetSubtype="2" fill="hold" nodeType="withEffect">
                                  <p:stCondLst>
                                    <p:cond delay="0"/>
                                  </p:stCondLst>
                                  <p:childTnLst>
                                    <p:set>
                                      <p:cBhvr>
                                        <p:cTn id="112" dur="4" fill="hold">
                                          <p:stCondLst>
                                            <p:cond delay="0"/>
                                          </p:stCondLst>
                                        </p:cTn>
                                        <p:tgtEl>
                                          <p:spTgt spid="4637"/>
                                        </p:tgtEl>
                                        <p:attrNameLst>
                                          <p:attrName>style.visibility</p:attrName>
                                        </p:attrNameLst>
                                      </p:cBhvr>
                                      <p:to>
                                        <p:strVal val="visible"/>
                                      </p:to>
                                    </p:set>
                                    <p:animEffect transition="in" filter="wipe(right)">
                                      <p:cBhvr additive="repl">
                                        <p:cTn id="113" dur="2000"/>
                                        <p:tgtEl>
                                          <p:spTgt spid="4637"/>
                                        </p:tgtEl>
                                      </p:cBhvr>
                                    </p:animEffect>
                                  </p:childTnLst>
                                </p:cTn>
                              </p:par>
                              <p:par>
                                <p:cTn id="114" presetID="22" presetClass="entr" presetSubtype="2" fill="hold" nodeType="withEffect">
                                  <p:stCondLst>
                                    <p:cond delay="0"/>
                                  </p:stCondLst>
                                  <p:childTnLst>
                                    <p:set>
                                      <p:cBhvr>
                                        <p:cTn id="115" dur="4" fill="hold">
                                          <p:stCondLst>
                                            <p:cond delay="0"/>
                                          </p:stCondLst>
                                        </p:cTn>
                                        <p:tgtEl>
                                          <p:spTgt spid="4638"/>
                                        </p:tgtEl>
                                        <p:attrNameLst>
                                          <p:attrName>style.visibility</p:attrName>
                                        </p:attrNameLst>
                                      </p:cBhvr>
                                      <p:to>
                                        <p:strVal val="visible"/>
                                      </p:to>
                                    </p:set>
                                    <p:animEffect transition="in" filter="wipe(right)">
                                      <p:cBhvr additive="repl">
                                        <p:cTn id="116" dur="2000"/>
                                        <p:tgtEl>
                                          <p:spTgt spid="4638"/>
                                        </p:tgtEl>
                                      </p:cBhvr>
                                    </p:animEffect>
                                  </p:childTnLst>
                                </p:cTn>
                              </p:par>
                              <p:par>
                                <p:cTn id="117" presetID="22" presetClass="entr" presetSubtype="2" fill="hold" nodeType="withEffect">
                                  <p:stCondLst>
                                    <p:cond delay="0"/>
                                  </p:stCondLst>
                                  <p:childTnLst>
                                    <p:set>
                                      <p:cBhvr>
                                        <p:cTn id="118" dur="4" fill="hold">
                                          <p:stCondLst>
                                            <p:cond delay="0"/>
                                          </p:stCondLst>
                                        </p:cTn>
                                        <p:tgtEl>
                                          <p:spTgt spid="4639"/>
                                        </p:tgtEl>
                                        <p:attrNameLst>
                                          <p:attrName>style.visibility</p:attrName>
                                        </p:attrNameLst>
                                      </p:cBhvr>
                                      <p:to>
                                        <p:strVal val="visible"/>
                                      </p:to>
                                    </p:set>
                                    <p:animEffect transition="in" filter="wipe(right)">
                                      <p:cBhvr additive="repl">
                                        <p:cTn id="119" dur="2000"/>
                                        <p:tgtEl>
                                          <p:spTgt spid="4639"/>
                                        </p:tgtEl>
                                      </p:cBhvr>
                                    </p:animEffect>
                                  </p:childTnLst>
                                </p:cTn>
                              </p:par>
                              <p:par>
                                <p:cTn id="120" presetID="22" presetClass="entr" presetSubtype="2" fill="hold" nodeType="withEffect">
                                  <p:stCondLst>
                                    <p:cond delay="0"/>
                                  </p:stCondLst>
                                  <p:childTnLst>
                                    <p:set>
                                      <p:cBhvr>
                                        <p:cTn id="121" dur="4" fill="hold">
                                          <p:stCondLst>
                                            <p:cond delay="0"/>
                                          </p:stCondLst>
                                        </p:cTn>
                                        <p:tgtEl>
                                          <p:spTgt spid="4640"/>
                                        </p:tgtEl>
                                        <p:attrNameLst>
                                          <p:attrName>style.visibility</p:attrName>
                                        </p:attrNameLst>
                                      </p:cBhvr>
                                      <p:to>
                                        <p:strVal val="visible"/>
                                      </p:to>
                                    </p:set>
                                    <p:animEffect transition="in" filter="wipe(right)">
                                      <p:cBhvr additive="repl">
                                        <p:cTn id="122" dur="2000"/>
                                        <p:tgtEl>
                                          <p:spTgt spid="4640"/>
                                        </p:tgtEl>
                                      </p:cBhvr>
                                    </p:animEffect>
                                  </p:childTnLst>
                                </p:cTn>
                              </p:par>
                              <p:par>
                                <p:cTn id="123" presetID="22" presetClass="entr" presetSubtype="8" fill="hold" nodeType="withEffect">
                                  <p:stCondLst>
                                    <p:cond delay="0"/>
                                  </p:stCondLst>
                                  <p:childTnLst>
                                    <p:set>
                                      <p:cBhvr>
                                        <p:cTn id="124" dur="4" fill="hold">
                                          <p:stCondLst>
                                            <p:cond delay="0"/>
                                          </p:stCondLst>
                                        </p:cTn>
                                        <p:tgtEl>
                                          <p:spTgt spid="4641"/>
                                        </p:tgtEl>
                                        <p:attrNameLst>
                                          <p:attrName>style.visibility</p:attrName>
                                        </p:attrNameLst>
                                      </p:cBhvr>
                                      <p:to>
                                        <p:strVal val="visible"/>
                                      </p:to>
                                    </p:set>
                                    <p:animEffect transition="in" filter="wipe(left)">
                                      <p:cBhvr additive="repl">
                                        <p:cTn id="125" dur="2000"/>
                                        <p:tgtEl>
                                          <p:spTgt spid="4641"/>
                                        </p:tgtEl>
                                      </p:cBhvr>
                                    </p:animEffect>
                                  </p:childTnLst>
                                </p:cTn>
                              </p:par>
                              <p:par>
                                <p:cTn id="126" presetID="22" presetClass="entr" presetSubtype="8" fill="hold" nodeType="withEffect">
                                  <p:stCondLst>
                                    <p:cond delay="0"/>
                                  </p:stCondLst>
                                  <p:childTnLst>
                                    <p:set>
                                      <p:cBhvr>
                                        <p:cTn id="127" dur="4" fill="hold">
                                          <p:stCondLst>
                                            <p:cond delay="0"/>
                                          </p:stCondLst>
                                        </p:cTn>
                                        <p:tgtEl>
                                          <p:spTgt spid="4642"/>
                                        </p:tgtEl>
                                        <p:attrNameLst>
                                          <p:attrName>style.visibility</p:attrName>
                                        </p:attrNameLst>
                                      </p:cBhvr>
                                      <p:to>
                                        <p:strVal val="visible"/>
                                      </p:to>
                                    </p:set>
                                    <p:animEffect transition="in" filter="wipe(left)">
                                      <p:cBhvr additive="repl">
                                        <p:cTn id="128" dur="2000"/>
                                        <p:tgtEl>
                                          <p:spTgt spid="4642"/>
                                        </p:tgtEl>
                                      </p:cBhvr>
                                    </p:animEffect>
                                  </p:childTnLst>
                                </p:cTn>
                              </p:par>
                              <p:par>
                                <p:cTn id="129" presetID="22" presetClass="entr" presetSubtype="8" fill="hold" nodeType="withEffect">
                                  <p:stCondLst>
                                    <p:cond delay="0"/>
                                  </p:stCondLst>
                                  <p:childTnLst>
                                    <p:set>
                                      <p:cBhvr>
                                        <p:cTn id="130" dur="4" fill="hold">
                                          <p:stCondLst>
                                            <p:cond delay="0"/>
                                          </p:stCondLst>
                                        </p:cTn>
                                        <p:tgtEl>
                                          <p:spTgt spid="4643"/>
                                        </p:tgtEl>
                                        <p:attrNameLst>
                                          <p:attrName>style.visibility</p:attrName>
                                        </p:attrNameLst>
                                      </p:cBhvr>
                                      <p:to>
                                        <p:strVal val="visible"/>
                                      </p:to>
                                    </p:set>
                                    <p:animEffect transition="in" filter="wipe(left)">
                                      <p:cBhvr additive="repl">
                                        <p:cTn id="131" dur="2000"/>
                                        <p:tgtEl>
                                          <p:spTgt spid="4643"/>
                                        </p:tgtEl>
                                      </p:cBhvr>
                                    </p:animEffect>
                                  </p:childTnLst>
                                </p:cTn>
                              </p:par>
                              <p:par>
                                <p:cTn id="132" presetID="22" presetClass="entr" presetSubtype="8" fill="hold" nodeType="withEffect">
                                  <p:stCondLst>
                                    <p:cond delay="0"/>
                                  </p:stCondLst>
                                  <p:childTnLst>
                                    <p:set>
                                      <p:cBhvr>
                                        <p:cTn id="133" dur="4" fill="hold">
                                          <p:stCondLst>
                                            <p:cond delay="0"/>
                                          </p:stCondLst>
                                        </p:cTn>
                                        <p:tgtEl>
                                          <p:spTgt spid="4644"/>
                                        </p:tgtEl>
                                        <p:attrNameLst>
                                          <p:attrName>style.visibility</p:attrName>
                                        </p:attrNameLst>
                                      </p:cBhvr>
                                      <p:to>
                                        <p:strVal val="visible"/>
                                      </p:to>
                                    </p:set>
                                    <p:animEffect transition="in" filter="wipe(left)">
                                      <p:cBhvr additive="repl">
                                        <p:cTn id="134" dur="2000"/>
                                        <p:tgtEl>
                                          <p:spTgt spid="4644"/>
                                        </p:tgtEl>
                                      </p:cBhvr>
                                    </p:animEffect>
                                  </p:childTnLst>
                                </p:cTn>
                              </p:par>
                              <p:par>
                                <p:cTn id="135" presetID="22" presetClass="entr" presetSubtype="8" fill="hold" nodeType="withEffect">
                                  <p:stCondLst>
                                    <p:cond delay="0"/>
                                  </p:stCondLst>
                                  <p:childTnLst>
                                    <p:set>
                                      <p:cBhvr>
                                        <p:cTn id="136" dur="4" fill="hold">
                                          <p:stCondLst>
                                            <p:cond delay="0"/>
                                          </p:stCondLst>
                                        </p:cTn>
                                        <p:tgtEl>
                                          <p:spTgt spid="4645"/>
                                        </p:tgtEl>
                                        <p:attrNameLst>
                                          <p:attrName>style.visibility</p:attrName>
                                        </p:attrNameLst>
                                      </p:cBhvr>
                                      <p:to>
                                        <p:strVal val="visible"/>
                                      </p:to>
                                    </p:set>
                                    <p:animEffect transition="in" filter="wipe(left)">
                                      <p:cBhvr additive="repl">
                                        <p:cTn id="137" dur="2000"/>
                                        <p:tgtEl>
                                          <p:spTgt spid="4645"/>
                                        </p:tgtEl>
                                      </p:cBhvr>
                                    </p:animEffect>
                                  </p:childTnLst>
                                </p:cTn>
                              </p:par>
                              <p:par>
                                <p:cTn id="138" presetID="22" presetClass="entr" presetSubtype="8" fill="hold" nodeType="withEffect">
                                  <p:stCondLst>
                                    <p:cond delay="0"/>
                                  </p:stCondLst>
                                  <p:childTnLst>
                                    <p:set>
                                      <p:cBhvr>
                                        <p:cTn id="139" dur="4" fill="hold">
                                          <p:stCondLst>
                                            <p:cond delay="0"/>
                                          </p:stCondLst>
                                        </p:cTn>
                                        <p:tgtEl>
                                          <p:spTgt spid="4646"/>
                                        </p:tgtEl>
                                        <p:attrNameLst>
                                          <p:attrName>style.visibility</p:attrName>
                                        </p:attrNameLst>
                                      </p:cBhvr>
                                      <p:to>
                                        <p:strVal val="visible"/>
                                      </p:to>
                                    </p:set>
                                    <p:animEffect transition="in" filter="wipe(left)">
                                      <p:cBhvr additive="repl">
                                        <p:cTn id="140" dur="2000"/>
                                        <p:tgtEl>
                                          <p:spTgt spid="4646"/>
                                        </p:tgtEl>
                                      </p:cBhvr>
                                    </p:animEffect>
                                  </p:childTnLst>
                                </p:cTn>
                              </p:par>
                              <p:par>
                                <p:cTn id="141" presetID="22" presetClass="entr" presetSubtype="8" fill="hold" nodeType="withEffect">
                                  <p:stCondLst>
                                    <p:cond delay="0"/>
                                  </p:stCondLst>
                                  <p:childTnLst>
                                    <p:set>
                                      <p:cBhvr>
                                        <p:cTn id="142" dur="4" fill="hold">
                                          <p:stCondLst>
                                            <p:cond delay="0"/>
                                          </p:stCondLst>
                                        </p:cTn>
                                        <p:tgtEl>
                                          <p:spTgt spid="4647"/>
                                        </p:tgtEl>
                                        <p:attrNameLst>
                                          <p:attrName>style.visibility</p:attrName>
                                        </p:attrNameLst>
                                      </p:cBhvr>
                                      <p:to>
                                        <p:strVal val="visible"/>
                                      </p:to>
                                    </p:set>
                                    <p:animEffect transition="in" filter="wipe(left)">
                                      <p:cBhvr additive="repl">
                                        <p:cTn id="143" dur="2000"/>
                                        <p:tgtEl>
                                          <p:spTgt spid="4647"/>
                                        </p:tgtEl>
                                      </p:cBhvr>
                                    </p:animEffect>
                                  </p:childTnLst>
                                </p:cTn>
                              </p:par>
                              <p:par>
                                <p:cTn id="144" presetID="22" presetClass="entr" presetSubtype="4" fill="hold" nodeType="withEffect">
                                  <p:stCondLst>
                                    <p:cond delay="0"/>
                                  </p:stCondLst>
                                  <p:childTnLst>
                                    <p:set>
                                      <p:cBhvr>
                                        <p:cTn id="145" dur="4" fill="hold">
                                          <p:stCondLst>
                                            <p:cond delay="0"/>
                                          </p:stCondLst>
                                        </p:cTn>
                                        <p:tgtEl>
                                          <p:spTgt spid="4648"/>
                                        </p:tgtEl>
                                        <p:attrNameLst>
                                          <p:attrName>style.visibility</p:attrName>
                                        </p:attrNameLst>
                                      </p:cBhvr>
                                      <p:to>
                                        <p:strVal val="visible"/>
                                      </p:to>
                                    </p:set>
                                    <p:animEffect transition="in" filter="wipe(down)">
                                      <p:cBhvr additive="repl">
                                        <p:cTn id="146" dur="2000"/>
                                        <p:tgtEl>
                                          <p:spTgt spid="4648"/>
                                        </p:tgtEl>
                                      </p:cBhvr>
                                    </p:animEffect>
                                  </p:childTnLst>
                                </p:cTn>
                              </p:par>
                              <p:par>
                                <p:cTn id="147" presetID="22" presetClass="entr" presetSubtype="4" fill="hold" nodeType="withEffect">
                                  <p:stCondLst>
                                    <p:cond delay="0"/>
                                  </p:stCondLst>
                                  <p:childTnLst>
                                    <p:set>
                                      <p:cBhvr>
                                        <p:cTn id="148" dur="4" fill="hold">
                                          <p:stCondLst>
                                            <p:cond delay="0"/>
                                          </p:stCondLst>
                                        </p:cTn>
                                        <p:tgtEl>
                                          <p:spTgt spid="4649"/>
                                        </p:tgtEl>
                                        <p:attrNameLst>
                                          <p:attrName>style.visibility</p:attrName>
                                        </p:attrNameLst>
                                      </p:cBhvr>
                                      <p:to>
                                        <p:strVal val="visible"/>
                                      </p:to>
                                    </p:set>
                                    <p:animEffect transition="in" filter="wipe(down)">
                                      <p:cBhvr additive="repl">
                                        <p:cTn id="149" dur="2000"/>
                                        <p:tgtEl>
                                          <p:spTgt spid="4649"/>
                                        </p:tgtEl>
                                      </p:cBhvr>
                                    </p:animEffect>
                                  </p:childTnLst>
                                </p:cTn>
                              </p:par>
                              <p:par>
                                <p:cTn id="150" presetID="22" presetClass="entr" presetSubtype="4" fill="hold" nodeType="withEffect">
                                  <p:stCondLst>
                                    <p:cond delay="0"/>
                                  </p:stCondLst>
                                  <p:childTnLst>
                                    <p:set>
                                      <p:cBhvr>
                                        <p:cTn id="151" dur="4" fill="hold">
                                          <p:stCondLst>
                                            <p:cond delay="0"/>
                                          </p:stCondLst>
                                        </p:cTn>
                                        <p:tgtEl>
                                          <p:spTgt spid="4650"/>
                                        </p:tgtEl>
                                        <p:attrNameLst>
                                          <p:attrName>style.visibility</p:attrName>
                                        </p:attrNameLst>
                                      </p:cBhvr>
                                      <p:to>
                                        <p:strVal val="visible"/>
                                      </p:to>
                                    </p:set>
                                    <p:animEffect transition="in" filter="wipe(down)">
                                      <p:cBhvr additive="repl">
                                        <p:cTn id="152" dur="2000"/>
                                        <p:tgtEl>
                                          <p:spTgt spid="4650"/>
                                        </p:tgtEl>
                                      </p:cBhvr>
                                    </p:animEffect>
                                  </p:childTnLst>
                                </p:cTn>
                              </p:par>
                              <p:par>
                                <p:cTn id="153" presetID="22" presetClass="entr" presetSubtype="4" fill="hold" nodeType="withEffect">
                                  <p:stCondLst>
                                    <p:cond delay="0"/>
                                  </p:stCondLst>
                                  <p:childTnLst>
                                    <p:set>
                                      <p:cBhvr>
                                        <p:cTn id="154" dur="4" fill="hold">
                                          <p:stCondLst>
                                            <p:cond delay="0"/>
                                          </p:stCondLst>
                                        </p:cTn>
                                        <p:tgtEl>
                                          <p:spTgt spid="4651"/>
                                        </p:tgtEl>
                                        <p:attrNameLst>
                                          <p:attrName>style.visibility</p:attrName>
                                        </p:attrNameLst>
                                      </p:cBhvr>
                                      <p:to>
                                        <p:strVal val="visible"/>
                                      </p:to>
                                    </p:set>
                                    <p:animEffect transition="in" filter="wipe(down)">
                                      <p:cBhvr additive="repl">
                                        <p:cTn id="155" dur="2000"/>
                                        <p:tgtEl>
                                          <p:spTgt spid="4651"/>
                                        </p:tgtEl>
                                      </p:cBhvr>
                                    </p:animEffect>
                                  </p:childTnLst>
                                </p:cTn>
                              </p:par>
                              <p:par>
                                <p:cTn id="156" presetID="22" presetClass="entr" presetSubtype="4" fill="hold" nodeType="withEffect">
                                  <p:stCondLst>
                                    <p:cond delay="0"/>
                                  </p:stCondLst>
                                  <p:childTnLst>
                                    <p:set>
                                      <p:cBhvr>
                                        <p:cTn id="157" dur="4" fill="hold">
                                          <p:stCondLst>
                                            <p:cond delay="0"/>
                                          </p:stCondLst>
                                        </p:cTn>
                                        <p:tgtEl>
                                          <p:spTgt spid="4652"/>
                                        </p:tgtEl>
                                        <p:attrNameLst>
                                          <p:attrName>style.visibility</p:attrName>
                                        </p:attrNameLst>
                                      </p:cBhvr>
                                      <p:to>
                                        <p:strVal val="visible"/>
                                      </p:to>
                                    </p:set>
                                    <p:animEffect transition="in" filter="wipe(down)">
                                      <p:cBhvr additive="repl">
                                        <p:cTn id="158" dur="2000"/>
                                        <p:tgtEl>
                                          <p:spTgt spid="4652"/>
                                        </p:tgtEl>
                                      </p:cBhvr>
                                    </p:animEffect>
                                  </p:childTnLst>
                                </p:cTn>
                              </p:par>
                              <p:par>
                                <p:cTn id="159" presetID="22" presetClass="entr" presetSubtype="1" fill="hold" nodeType="withEffect">
                                  <p:stCondLst>
                                    <p:cond delay="0"/>
                                  </p:stCondLst>
                                  <p:childTnLst>
                                    <p:set>
                                      <p:cBhvr>
                                        <p:cTn id="160" dur="4" fill="hold">
                                          <p:stCondLst>
                                            <p:cond delay="0"/>
                                          </p:stCondLst>
                                        </p:cTn>
                                        <p:tgtEl>
                                          <p:spTgt spid="4654"/>
                                        </p:tgtEl>
                                        <p:attrNameLst>
                                          <p:attrName>style.visibility</p:attrName>
                                        </p:attrNameLst>
                                      </p:cBhvr>
                                      <p:to>
                                        <p:strVal val="visible"/>
                                      </p:to>
                                    </p:set>
                                    <p:animEffect transition="in" filter="wipe(up)">
                                      <p:cBhvr additive="repl">
                                        <p:cTn id="161" dur="2000"/>
                                        <p:tgtEl>
                                          <p:spTgt spid="4654"/>
                                        </p:tgtEl>
                                      </p:cBhvr>
                                    </p:animEffect>
                                  </p:childTnLst>
                                </p:cTn>
                              </p:par>
                              <p:par>
                                <p:cTn id="162" presetID="22" presetClass="entr" presetSubtype="1" fill="hold" nodeType="withEffect">
                                  <p:stCondLst>
                                    <p:cond delay="0"/>
                                  </p:stCondLst>
                                  <p:childTnLst>
                                    <p:set>
                                      <p:cBhvr>
                                        <p:cTn id="163" dur="4" fill="hold">
                                          <p:stCondLst>
                                            <p:cond delay="0"/>
                                          </p:stCondLst>
                                        </p:cTn>
                                        <p:tgtEl>
                                          <p:spTgt spid="4655"/>
                                        </p:tgtEl>
                                        <p:attrNameLst>
                                          <p:attrName>style.visibility</p:attrName>
                                        </p:attrNameLst>
                                      </p:cBhvr>
                                      <p:to>
                                        <p:strVal val="visible"/>
                                      </p:to>
                                    </p:set>
                                    <p:animEffect transition="in" filter="wipe(up)">
                                      <p:cBhvr additive="repl">
                                        <p:cTn id="164" dur="2000"/>
                                        <p:tgtEl>
                                          <p:spTgt spid="4655"/>
                                        </p:tgtEl>
                                      </p:cBhvr>
                                    </p:animEffect>
                                  </p:childTnLst>
                                </p:cTn>
                              </p:par>
                              <p:par>
                                <p:cTn id="165" presetID="22" presetClass="entr" presetSubtype="4" fill="hold" nodeType="withEffect">
                                  <p:stCondLst>
                                    <p:cond delay="0"/>
                                  </p:stCondLst>
                                  <p:childTnLst>
                                    <p:set>
                                      <p:cBhvr>
                                        <p:cTn id="166" dur="4" fill="hold">
                                          <p:stCondLst>
                                            <p:cond delay="0"/>
                                          </p:stCondLst>
                                        </p:cTn>
                                        <p:tgtEl>
                                          <p:spTgt spid="4482"/>
                                        </p:tgtEl>
                                        <p:attrNameLst>
                                          <p:attrName>style.visibility</p:attrName>
                                        </p:attrNameLst>
                                      </p:cBhvr>
                                      <p:to>
                                        <p:strVal val="visible"/>
                                      </p:to>
                                    </p:set>
                                    <p:animEffect transition="in" filter="wipe(down)">
                                      <p:cBhvr additive="repl">
                                        <p:cTn id="167" dur="2000"/>
                                        <p:tgtEl>
                                          <p:spTgt spid="4482"/>
                                        </p:tgtEl>
                                      </p:cBhvr>
                                    </p:animEffect>
                                  </p:childTnLst>
                                </p:cTn>
                              </p:par>
                              <p:par>
                                <p:cTn id="168" presetID="22" presetClass="entr" presetSubtype="2" fill="hold" nodeType="withEffect">
                                  <p:stCondLst>
                                    <p:cond delay="0"/>
                                  </p:stCondLst>
                                  <p:childTnLst>
                                    <p:set>
                                      <p:cBhvr>
                                        <p:cTn id="169" dur="2" fill="hold">
                                          <p:stCondLst>
                                            <p:cond delay="0"/>
                                          </p:stCondLst>
                                        </p:cTn>
                                        <p:tgtEl>
                                          <p:spTgt spid="4483"/>
                                        </p:tgtEl>
                                        <p:attrNameLst>
                                          <p:attrName>style.visibility</p:attrName>
                                        </p:attrNameLst>
                                      </p:cBhvr>
                                      <p:to>
                                        <p:strVal val="visible"/>
                                      </p:to>
                                    </p:set>
                                    <p:animEffect transition="in" filter="wipe(right)">
                                      <p:cBhvr additive="repl">
                                        <p:cTn id="170" dur="1250"/>
                                        <p:tgtEl>
                                          <p:spTgt spid="4483"/>
                                        </p:tgtEl>
                                      </p:cBhvr>
                                    </p:animEffect>
                                  </p:childTnLst>
                                </p:cTn>
                              </p:par>
                              <p:par>
                                <p:cTn id="171" presetID="22" presetClass="entr" presetSubtype="8" fill="hold" nodeType="withEffect">
                                  <p:stCondLst>
                                    <p:cond delay="0"/>
                                  </p:stCondLst>
                                  <p:childTnLst>
                                    <p:set>
                                      <p:cBhvr>
                                        <p:cTn id="172" dur="2" fill="hold">
                                          <p:stCondLst>
                                            <p:cond delay="0"/>
                                          </p:stCondLst>
                                        </p:cTn>
                                        <p:tgtEl>
                                          <p:spTgt spid="4484"/>
                                        </p:tgtEl>
                                        <p:attrNameLst>
                                          <p:attrName>style.visibility</p:attrName>
                                        </p:attrNameLst>
                                      </p:cBhvr>
                                      <p:to>
                                        <p:strVal val="visible"/>
                                      </p:to>
                                    </p:set>
                                    <p:animEffect transition="in" filter="wipe(left)">
                                      <p:cBhvr additive="repl">
                                        <p:cTn id="173" dur="1250"/>
                                        <p:tgtEl>
                                          <p:spTgt spid="4484"/>
                                        </p:tgtEl>
                                      </p:cBhvr>
                                    </p:animEffect>
                                  </p:childTnLst>
                                </p:cTn>
                              </p:par>
                            </p:childTnLst>
                          </p:cTn>
                        </p:par>
                        <p:par>
                          <p:cTn id="174" fill="hold">
                            <p:stCondLst>
                              <p:cond delay="4000"/>
                            </p:stCondLst>
                            <p:childTnLst>
                              <p:par>
                                <p:cTn id="175" presetID="22" presetClass="entr" presetSubtype="1" fill="hold" nodeType="afterEffect">
                                  <p:stCondLst>
                                    <p:cond delay="0"/>
                                  </p:stCondLst>
                                  <p:childTnLst>
                                    <p:set>
                                      <p:cBhvr>
                                        <p:cTn id="176" dur="4" fill="hold">
                                          <p:stCondLst>
                                            <p:cond delay="0"/>
                                          </p:stCondLst>
                                        </p:cTn>
                                        <p:tgtEl>
                                          <p:spTgt spid="4659"/>
                                        </p:tgtEl>
                                        <p:attrNameLst>
                                          <p:attrName>style.visibility</p:attrName>
                                        </p:attrNameLst>
                                      </p:cBhvr>
                                      <p:to>
                                        <p:strVal val="visible"/>
                                      </p:to>
                                    </p:set>
                                    <p:animEffect transition="in" filter="wipe(up)">
                                      <p:cBhvr additive="repl">
                                        <p:cTn id="177" dur="2000"/>
                                        <p:tgtEl>
                                          <p:spTgt spid="4659"/>
                                        </p:tgtEl>
                                      </p:cBhvr>
                                    </p:animEffect>
                                  </p:childTnLst>
                                </p:cTn>
                              </p:par>
                              <p:par>
                                <p:cTn id="178" presetID="22" presetClass="entr" presetSubtype="4" fill="hold" nodeType="withEffect">
                                  <p:stCondLst>
                                    <p:cond delay="0"/>
                                  </p:stCondLst>
                                  <p:childTnLst>
                                    <p:set>
                                      <p:cBhvr>
                                        <p:cTn id="179" dur="4" fill="hold">
                                          <p:stCondLst>
                                            <p:cond delay="0"/>
                                          </p:stCondLst>
                                        </p:cTn>
                                        <p:tgtEl>
                                          <p:spTgt spid="4653"/>
                                        </p:tgtEl>
                                        <p:attrNameLst>
                                          <p:attrName>style.visibility</p:attrName>
                                        </p:attrNameLst>
                                      </p:cBhvr>
                                      <p:to>
                                        <p:strVal val="visible"/>
                                      </p:to>
                                    </p:set>
                                    <p:animEffect transition="in" filter="wipe(down)">
                                      <p:cBhvr additive="repl">
                                        <p:cTn id="180" dur="2000"/>
                                        <p:tgtEl>
                                          <p:spTgt spid="4653"/>
                                        </p:tgtEl>
                                      </p:cBhvr>
                                    </p:animEffect>
                                  </p:childTnLst>
                                </p:cTn>
                              </p:par>
                              <p:par>
                                <p:cTn id="181" presetID="22" presetClass="entr" presetSubtype="1" fill="hold" nodeType="withEffect">
                                  <p:stCondLst>
                                    <p:cond delay="0"/>
                                  </p:stCondLst>
                                  <p:childTnLst>
                                    <p:set>
                                      <p:cBhvr>
                                        <p:cTn id="182" dur="4" fill="hold">
                                          <p:stCondLst>
                                            <p:cond delay="0"/>
                                          </p:stCondLst>
                                        </p:cTn>
                                        <p:tgtEl>
                                          <p:spTgt spid="4660"/>
                                        </p:tgtEl>
                                        <p:attrNameLst>
                                          <p:attrName>style.visibility</p:attrName>
                                        </p:attrNameLst>
                                      </p:cBhvr>
                                      <p:to>
                                        <p:strVal val="visible"/>
                                      </p:to>
                                    </p:set>
                                    <p:animEffect transition="in" filter="wipe(up)">
                                      <p:cBhvr additive="repl">
                                        <p:cTn id="183" dur="2000"/>
                                        <p:tgtEl>
                                          <p:spTgt spid="4660"/>
                                        </p:tgtEl>
                                      </p:cBhvr>
                                    </p:animEffect>
                                  </p:childTnLst>
                                </p:cTn>
                              </p:par>
                              <p:par>
                                <p:cTn id="184" presetID="22" presetClass="entr" presetSubtype="1" fill="hold" nodeType="withEffect">
                                  <p:stCondLst>
                                    <p:cond delay="0"/>
                                  </p:stCondLst>
                                  <p:childTnLst>
                                    <p:set>
                                      <p:cBhvr>
                                        <p:cTn id="185" dur="4" fill="hold">
                                          <p:stCondLst>
                                            <p:cond delay="0"/>
                                          </p:stCondLst>
                                        </p:cTn>
                                        <p:tgtEl>
                                          <p:spTgt spid="4661"/>
                                        </p:tgtEl>
                                        <p:attrNameLst>
                                          <p:attrName>style.visibility</p:attrName>
                                        </p:attrNameLst>
                                      </p:cBhvr>
                                      <p:to>
                                        <p:strVal val="visible"/>
                                      </p:to>
                                    </p:set>
                                    <p:animEffect transition="in" filter="wipe(up)">
                                      <p:cBhvr additive="repl">
                                        <p:cTn id="186" dur="2000"/>
                                        <p:tgtEl>
                                          <p:spTgt spid="4661"/>
                                        </p:tgtEl>
                                      </p:cBhvr>
                                    </p:animEffect>
                                  </p:childTnLst>
                                </p:cTn>
                              </p:par>
                              <p:par>
                                <p:cTn id="187" presetID="22" presetClass="entr" presetSubtype="1" fill="hold" nodeType="withEffect">
                                  <p:stCondLst>
                                    <p:cond delay="0"/>
                                  </p:stCondLst>
                                  <p:childTnLst>
                                    <p:set>
                                      <p:cBhvr>
                                        <p:cTn id="188" dur="4" fill="hold">
                                          <p:stCondLst>
                                            <p:cond delay="0"/>
                                          </p:stCondLst>
                                        </p:cTn>
                                        <p:tgtEl>
                                          <p:spTgt spid="4662"/>
                                        </p:tgtEl>
                                        <p:attrNameLst>
                                          <p:attrName>style.visibility</p:attrName>
                                        </p:attrNameLst>
                                      </p:cBhvr>
                                      <p:to>
                                        <p:strVal val="visible"/>
                                      </p:to>
                                    </p:set>
                                    <p:animEffect transition="in" filter="wipe(up)">
                                      <p:cBhvr additive="repl">
                                        <p:cTn id="189" dur="2000"/>
                                        <p:tgtEl>
                                          <p:spTgt spid="4662"/>
                                        </p:tgtEl>
                                      </p:cBhvr>
                                    </p:animEffect>
                                  </p:childTnLst>
                                </p:cTn>
                              </p:par>
                              <p:par>
                                <p:cTn id="190" presetID="22" presetClass="entr" presetSubtype="1" fill="hold" nodeType="withEffect">
                                  <p:stCondLst>
                                    <p:cond delay="0"/>
                                  </p:stCondLst>
                                  <p:childTnLst>
                                    <p:set>
                                      <p:cBhvr>
                                        <p:cTn id="191" dur="4" fill="hold">
                                          <p:stCondLst>
                                            <p:cond delay="0"/>
                                          </p:stCondLst>
                                        </p:cTn>
                                        <p:tgtEl>
                                          <p:spTgt spid="4663"/>
                                        </p:tgtEl>
                                        <p:attrNameLst>
                                          <p:attrName>style.visibility</p:attrName>
                                        </p:attrNameLst>
                                      </p:cBhvr>
                                      <p:to>
                                        <p:strVal val="visible"/>
                                      </p:to>
                                    </p:set>
                                    <p:animEffect transition="in" filter="wipe(up)">
                                      <p:cBhvr additive="repl">
                                        <p:cTn id="192" dur="2000"/>
                                        <p:tgtEl>
                                          <p:spTgt spid="4663"/>
                                        </p:tgtEl>
                                      </p:cBhvr>
                                    </p:animEffect>
                                  </p:childTnLst>
                                </p:cTn>
                              </p:par>
                              <p:par>
                                <p:cTn id="193" presetID="22" presetClass="entr" presetSubtype="1" fill="hold" nodeType="withEffect">
                                  <p:stCondLst>
                                    <p:cond delay="0"/>
                                  </p:stCondLst>
                                  <p:childTnLst>
                                    <p:set>
                                      <p:cBhvr>
                                        <p:cTn id="194" dur="4" fill="hold">
                                          <p:stCondLst>
                                            <p:cond delay="0"/>
                                          </p:stCondLst>
                                        </p:cTn>
                                        <p:tgtEl>
                                          <p:spTgt spid="4656"/>
                                        </p:tgtEl>
                                        <p:attrNameLst>
                                          <p:attrName>style.visibility</p:attrName>
                                        </p:attrNameLst>
                                      </p:cBhvr>
                                      <p:to>
                                        <p:strVal val="visible"/>
                                      </p:to>
                                    </p:set>
                                    <p:animEffect transition="in" filter="wipe(up)">
                                      <p:cBhvr additive="repl">
                                        <p:cTn id="195" dur="2000"/>
                                        <p:tgtEl>
                                          <p:spTgt spid="4656"/>
                                        </p:tgtEl>
                                      </p:cBhvr>
                                    </p:animEffect>
                                  </p:childTnLst>
                                </p:cTn>
                              </p:par>
                              <p:par>
                                <p:cTn id="196" presetID="22" presetClass="entr" presetSubtype="1" fill="hold" nodeType="withEffect">
                                  <p:stCondLst>
                                    <p:cond delay="0"/>
                                  </p:stCondLst>
                                  <p:childTnLst>
                                    <p:set>
                                      <p:cBhvr>
                                        <p:cTn id="197" dur="4" fill="hold">
                                          <p:stCondLst>
                                            <p:cond delay="0"/>
                                          </p:stCondLst>
                                        </p:cTn>
                                        <p:tgtEl>
                                          <p:spTgt spid="4657"/>
                                        </p:tgtEl>
                                        <p:attrNameLst>
                                          <p:attrName>style.visibility</p:attrName>
                                        </p:attrNameLst>
                                      </p:cBhvr>
                                      <p:to>
                                        <p:strVal val="visible"/>
                                      </p:to>
                                    </p:set>
                                    <p:animEffect transition="in" filter="wipe(up)">
                                      <p:cBhvr additive="repl">
                                        <p:cTn id="198" dur="2000"/>
                                        <p:tgtEl>
                                          <p:spTgt spid="4657"/>
                                        </p:tgtEl>
                                      </p:cBhvr>
                                    </p:animEffect>
                                  </p:childTnLst>
                                </p:cTn>
                              </p:par>
                              <p:par>
                                <p:cTn id="199" presetID="22" presetClass="entr" presetSubtype="1" fill="hold" nodeType="withEffect">
                                  <p:stCondLst>
                                    <p:cond delay="0"/>
                                  </p:stCondLst>
                                  <p:childTnLst>
                                    <p:set>
                                      <p:cBhvr>
                                        <p:cTn id="200" dur="4" fill="hold">
                                          <p:stCondLst>
                                            <p:cond delay="0"/>
                                          </p:stCondLst>
                                        </p:cTn>
                                        <p:tgtEl>
                                          <p:spTgt spid="4658"/>
                                        </p:tgtEl>
                                        <p:attrNameLst>
                                          <p:attrName>style.visibility</p:attrName>
                                        </p:attrNameLst>
                                      </p:cBhvr>
                                      <p:to>
                                        <p:strVal val="visible"/>
                                      </p:to>
                                    </p:set>
                                    <p:animEffect transition="in" filter="wipe(up)">
                                      <p:cBhvr additive="repl">
                                        <p:cTn id="201" dur="2000"/>
                                        <p:tgtEl>
                                          <p:spTgt spid="4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Universal self-assembling molecules</a:t>
            </a:r>
          </a:p>
        </p:txBody>
      </p:sp>
      <p:grpSp>
        <p:nvGrpSpPr>
          <p:cNvPr id="169" name="Group 3"/>
          <p:cNvGrpSpPr/>
          <p:nvPr/>
        </p:nvGrpSpPr>
        <p:grpSpPr>
          <a:xfrm>
            <a:off x="6087879" y="2618688"/>
            <a:ext cx="4289047" cy="2930125"/>
            <a:chOff x="5031360" y="3306600"/>
            <a:chExt cx="4727880" cy="3229920"/>
          </a:xfrm>
        </p:grpSpPr>
        <p:pic>
          <p:nvPicPr>
            <p:cNvPr id="170" name="Picture 169"/>
            <p:cNvPicPr/>
            <p:nvPr/>
          </p:nvPicPr>
          <p:blipFill>
            <a:blip r:embed="rId3"/>
            <a:stretch/>
          </p:blipFill>
          <p:spPr>
            <a:xfrm>
              <a:off x="5031360" y="3310920"/>
              <a:ext cx="1334880" cy="1280160"/>
            </a:xfrm>
            <a:prstGeom prst="rect">
              <a:avLst/>
            </a:prstGeom>
            <a:ln>
              <a:noFill/>
            </a:ln>
          </p:spPr>
        </p:pic>
        <p:pic>
          <p:nvPicPr>
            <p:cNvPr id="171" name="Picture 170"/>
            <p:cNvPicPr/>
            <p:nvPr/>
          </p:nvPicPr>
          <p:blipFill>
            <a:blip r:embed="rId4"/>
            <a:stretch/>
          </p:blipFill>
          <p:spPr>
            <a:xfrm flipH="1">
              <a:off x="6282360" y="3310920"/>
              <a:ext cx="1334880" cy="1280160"/>
            </a:xfrm>
            <a:prstGeom prst="rect">
              <a:avLst/>
            </a:prstGeom>
            <a:ln>
              <a:noFill/>
            </a:ln>
          </p:spPr>
        </p:pic>
        <p:pic>
          <p:nvPicPr>
            <p:cNvPr id="172" name="Picture 171"/>
            <p:cNvPicPr/>
            <p:nvPr/>
          </p:nvPicPr>
          <p:blipFill>
            <a:blip r:embed="rId5"/>
            <a:stretch/>
          </p:blipFill>
          <p:spPr>
            <a:xfrm>
              <a:off x="5893560" y="4663080"/>
              <a:ext cx="986040" cy="1080720"/>
            </a:xfrm>
            <a:prstGeom prst="rect">
              <a:avLst/>
            </a:prstGeom>
            <a:ln>
              <a:noFill/>
            </a:ln>
          </p:spPr>
        </p:pic>
        <p:sp>
          <p:nvSpPr>
            <p:cNvPr id="173" name="CustomShape 4"/>
            <p:cNvSpPr/>
            <p:nvPr/>
          </p:nvSpPr>
          <p:spPr>
            <a:xfrm>
              <a:off x="6879600" y="4973400"/>
              <a:ext cx="512640" cy="317520"/>
            </a:xfrm>
            <a:custGeom>
              <a:avLst/>
              <a:gdLst/>
              <a:ahLst/>
              <a:cxnLst/>
              <a:rect l="0" t="0" r="r" b="b"/>
              <a:pathLst>
                <a:path w="1426" h="883">
                  <a:moveTo>
                    <a:pt x="0" y="220"/>
                  </a:moveTo>
                  <a:lnTo>
                    <a:pt x="1068" y="220"/>
                  </a:lnTo>
                  <a:lnTo>
                    <a:pt x="1068" y="0"/>
                  </a:lnTo>
                  <a:lnTo>
                    <a:pt x="1425" y="441"/>
                  </a:lnTo>
                  <a:lnTo>
                    <a:pt x="1068" y="882"/>
                  </a:lnTo>
                  <a:lnTo>
                    <a:pt x="1068" y="662"/>
                  </a:lnTo>
                  <a:lnTo>
                    <a:pt x="0" y="662"/>
                  </a:lnTo>
                  <a:lnTo>
                    <a:pt x="0" y="22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pic>
          <p:nvPicPr>
            <p:cNvPr id="174" name="Picture 173"/>
            <p:cNvPicPr/>
            <p:nvPr/>
          </p:nvPicPr>
          <p:blipFill>
            <a:blip r:embed="rId6"/>
            <a:stretch/>
          </p:blipFill>
          <p:spPr>
            <a:xfrm>
              <a:off x="8638920" y="4853160"/>
              <a:ext cx="571680" cy="573840"/>
            </a:xfrm>
            <a:prstGeom prst="rect">
              <a:avLst/>
            </a:prstGeom>
            <a:ln>
              <a:noFill/>
            </a:ln>
          </p:spPr>
        </p:pic>
        <p:pic>
          <p:nvPicPr>
            <p:cNvPr id="175" name="Picture 174"/>
            <p:cNvPicPr/>
            <p:nvPr/>
          </p:nvPicPr>
          <p:blipFill>
            <a:blip r:embed="rId7"/>
            <a:stretch/>
          </p:blipFill>
          <p:spPr>
            <a:xfrm>
              <a:off x="8094960" y="5626800"/>
              <a:ext cx="548640" cy="799920"/>
            </a:xfrm>
            <a:prstGeom prst="rect">
              <a:avLst/>
            </a:prstGeom>
            <a:ln>
              <a:noFill/>
            </a:ln>
          </p:spPr>
        </p:pic>
        <p:pic>
          <p:nvPicPr>
            <p:cNvPr id="176" name="Picture 175"/>
            <p:cNvPicPr/>
            <p:nvPr/>
          </p:nvPicPr>
          <p:blipFill>
            <a:blip r:embed="rId7"/>
            <a:stretch/>
          </p:blipFill>
          <p:spPr>
            <a:xfrm>
              <a:off x="8815320" y="5736600"/>
              <a:ext cx="548640" cy="799920"/>
            </a:xfrm>
            <a:prstGeom prst="rect">
              <a:avLst/>
            </a:prstGeom>
            <a:ln>
              <a:noFill/>
            </a:ln>
          </p:spPr>
        </p:pic>
        <p:pic>
          <p:nvPicPr>
            <p:cNvPr id="177" name="Picture 176"/>
            <p:cNvPicPr/>
            <p:nvPr/>
          </p:nvPicPr>
          <p:blipFill>
            <a:blip r:embed="rId7"/>
            <a:stretch/>
          </p:blipFill>
          <p:spPr>
            <a:xfrm>
              <a:off x="9210600" y="4936680"/>
              <a:ext cx="548640" cy="799920"/>
            </a:xfrm>
            <a:prstGeom prst="rect">
              <a:avLst/>
            </a:prstGeom>
            <a:ln>
              <a:noFill/>
            </a:ln>
          </p:spPr>
        </p:pic>
        <p:pic>
          <p:nvPicPr>
            <p:cNvPr id="178" name="Picture 177"/>
            <p:cNvPicPr/>
            <p:nvPr/>
          </p:nvPicPr>
          <p:blipFill>
            <a:blip r:embed="rId7"/>
            <a:stretch/>
          </p:blipFill>
          <p:spPr>
            <a:xfrm>
              <a:off x="7948440" y="4698720"/>
              <a:ext cx="548640" cy="799920"/>
            </a:xfrm>
            <a:prstGeom prst="rect">
              <a:avLst/>
            </a:prstGeom>
            <a:ln>
              <a:noFill/>
            </a:ln>
          </p:spPr>
        </p:pic>
        <p:pic>
          <p:nvPicPr>
            <p:cNvPr id="179" name="Picture 178"/>
            <p:cNvPicPr/>
            <p:nvPr/>
          </p:nvPicPr>
          <p:blipFill>
            <a:blip r:embed="rId7"/>
            <a:stretch/>
          </p:blipFill>
          <p:spPr>
            <a:xfrm>
              <a:off x="7479000" y="4231800"/>
              <a:ext cx="548640" cy="799920"/>
            </a:xfrm>
            <a:prstGeom prst="rect">
              <a:avLst/>
            </a:prstGeom>
            <a:ln>
              <a:noFill/>
            </a:ln>
          </p:spPr>
        </p:pic>
        <p:pic>
          <p:nvPicPr>
            <p:cNvPr id="180" name="Picture 179"/>
            <p:cNvPicPr/>
            <p:nvPr/>
          </p:nvPicPr>
          <p:blipFill>
            <a:blip r:embed="rId7"/>
            <a:stretch/>
          </p:blipFill>
          <p:spPr>
            <a:xfrm>
              <a:off x="8180640" y="3758400"/>
              <a:ext cx="548640" cy="799920"/>
            </a:xfrm>
            <a:prstGeom prst="rect">
              <a:avLst/>
            </a:prstGeom>
            <a:ln>
              <a:noFill/>
            </a:ln>
          </p:spPr>
        </p:pic>
        <p:pic>
          <p:nvPicPr>
            <p:cNvPr id="181" name="Picture 180"/>
            <p:cNvPicPr/>
            <p:nvPr/>
          </p:nvPicPr>
          <p:blipFill>
            <a:blip r:embed="rId7"/>
            <a:stretch/>
          </p:blipFill>
          <p:spPr>
            <a:xfrm>
              <a:off x="9186120" y="3917160"/>
              <a:ext cx="548640" cy="799920"/>
            </a:xfrm>
            <a:prstGeom prst="rect">
              <a:avLst/>
            </a:prstGeom>
            <a:ln>
              <a:noFill/>
            </a:ln>
          </p:spPr>
        </p:pic>
        <p:pic>
          <p:nvPicPr>
            <p:cNvPr id="182" name="Picture 181"/>
            <p:cNvPicPr/>
            <p:nvPr/>
          </p:nvPicPr>
          <p:blipFill>
            <a:blip r:embed="rId7"/>
            <a:stretch/>
          </p:blipFill>
          <p:spPr>
            <a:xfrm>
              <a:off x="8729280" y="3306600"/>
              <a:ext cx="548640" cy="799920"/>
            </a:xfrm>
            <a:prstGeom prst="rect">
              <a:avLst/>
            </a:prstGeom>
            <a:ln>
              <a:noFill/>
            </a:ln>
          </p:spPr>
        </p:pic>
        <p:pic>
          <p:nvPicPr>
            <p:cNvPr id="183" name="Picture 182"/>
            <p:cNvPicPr/>
            <p:nvPr/>
          </p:nvPicPr>
          <p:blipFill>
            <a:blip r:embed="rId7"/>
            <a:stretch/>
          </p:blipFill>
          <p:spPr>
            <a:xfrm>
              <a:off x="7304760" y="5412960"/>
              <a:ext cx="548640" cy="799920"/>
            </a:xfrm>
            <a:prstGeom prst="rect">
              <a:avLst/>
            </a:prstGeom>
            <a:ln>
              <a:noFill/>
            </a:ln>
          </p:spPr>
        </p:pic>
      </p:grpSp>
      <p:grpSp>
        <p:nvGrpSpPr>
          <p:cNvPr id="184" name="Group 5"/>
          <p:cNvGrpSpPr/>
          <p:nvPr/>
        </p:nvGrpSpPr>
        <p:grpSpPr>
          <a:xfrm>
            <a:off x="2017971" y="2599746"/>
            <a:ext cx="4150901" cy="3012098"/>
            <a:chOff x="545040" y="3285720"/>
            <a:chExt cx="4575600" cy="3320280"/>
          </a:xfrm>
        </p:grpSpPr>
        <p:pic>
          <p:nvPicPr>
            <p:cNvPr id="185" name="Picture 184"/>
            <p:cNvPicPr/>
            <p:nvPr/>
          </p:nvPicPr>
          <p:blipFill>
            <a:blip r:embed="rId5"/>
            <a:stretch/>
          </p:blipFill>
          <p:spPr>
            <a:xfrm>
              <a:off x="1367640" y="4664160"/>
              <a:ext cx="986040" cy="1080720"/>
            </a:xfrm>
            <a:prstGeom prst="rect">
              <a:avLst/>
            </a:prstGeom>
            <a:ln>
              <a:noFill/>
            </a:ln>
          </p:spPr>
        </p:pic>
        <p:sp>
          <p:nvSpPr>
            <p:cNvPr id="186" name="CustomShape 6"/>
            <p:cNvSpPr/>
            <p:nvPr/>
          </p:nvSpPr>
          <p:spPr>
            <a:xfrm>
              <a:off x="2301840" y="4983120"/>
              <a:ext cx="512640" cy="317520"/>
            </a:xfrm>
            <a:custGeom>
              <a:avLst/>
              <a:gdLst/>
              <a:ahLst/>
              <a:cxnLst/>
              <a:rect l="0" t="0" r="r" b="b"/>
              <a:pathLst>
                <a:path w="1426" h="883">
                  <a:moveTo>
                    <a:pt x="0" y="220"/>
                  </a:moveTo>
                  <a:lnTo>
                    <a:pt x="1068" y="220"/>
                  </a:lnTo>
                  <a:lnTo>
                    <a:pt x="1068" y="0"/>
                  </a:lnTo>
                  <a:lnTo>
                    <a:pt x="1425" y="441"/>
                  </a:lnTo>
                  <a:lnTo>
                    <a:pt x="1068" y="882"/>
                  </a:lnTo>
                  <a:lnTo>
                    <a:pt x="1068" y="662"/>
                  </a:lnTo>
                  <a:lnTo>
                    <a:pt x="0" y="662"/>
                  </a:lnTo>
                  <a:lnTo>
                    <a:pt x="0" y="220"/>
                  </a:lnTo>
                </a:path>
              </a:pathLst>
            </a:cu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pic>
          <p:nvPicPr>
            <p:cNvPr id="187" name="Picture 186"/>
            <p:cNvPicPr/>
            <p:nvPr/>
          </p:nvPicPr>
          <p:blipFill>
            <a:blip r:embed="rId6"/>
            <a:stretch/>
          </p:blipFill>
          <p:spPr>
            <a:xfrm>
              <a:off x="2955600" y="5958720"/>
              <a:ext cx="571680" cy="573840"/>
            </a:xfrm>
            <a:prstGeom prst="rect">
              <a:avLst/>
            </a:prstGeom>
            <a:ln>
              <a:noFill/>
            </a:ln>
          </p:spPr>
        </p:pic>
        <p:pic>
          <p:nvPicPr>
            <p:cNvPr id="188" name="Picture 187"/>
            <p:cNvPicPr/>
            <p:nvPr/>
          </p:nvPicPr>
          <p:blipFill>
            <a:blip r:embed="rId6"/>
            <a:stretch/>
          </p:blipFill>
          <p:spPr>
            <a:xfrm>
              <a:off x="3724920" y="5866920"/>
              <a:ext cx="571680" cy="573840"/>
            </a:xfrm>
            <a:prstGeom prst="rect">
              <a:avLst/>
            </a:prstGeom>
            <a:ln>
              <a:noFill/>
            </a:ln>
          </p:spPr>
        </p:pic>
        <p:pic>
          <p:nvPicPr>
            <p:cNvPr id="189" name="Picture 188"/>
            <p:cNvPicPr/>
            <p:nvPr/>
          </p:nvPicPr>
          <p:blipFill>
            <a:blip r:embed="rId6"/>
            <a:stretch/>
          </p:blipFill>
          <p:spPr>
            <a:xfrm>
              <a:off x="4433040" y="6032160"/>
              <a:ext cx="571680" cy="573840"/>
            </a:xfrm>
            <a:prstGeom prst="rect">
              <a:avLst/>
            </a:prstGeom>
            <a:ln>
              <a:noFill/>
            </a:ln>
          </p:spPr>
        </p:pic>
        <p:pic>
          <p:nvPicPr>
            <p:cNvPr id="190" name="Picture 189"/>
            <p:cNvPicPr/>
            <p:nvPr/>
          </p:nvPicPr>
          <p:blipFill>
            <a:blip r:embed="rId6"/>
            <a:stretch/>
          </p:blipFill>
          <p:spPr>
            <a:xfrm>
              <a:off x="4537080" y="5317560"/>
              <a:ext cx="571680" cy="573840"/>
            </a:xfrm>
            <a:prstGeom prst="rect">
              <a:avLst/>
            </a:prstGeom>
            <a:ln>
              <a:noFill/>
            </a:ln>
          </p:spPr>
        </p:pic>
        <p:pic>
          <p:nvPicPr>
            <p:cNvPr id="191" name="Picture 190"/>
            <p:cNvPicPr/>
            <p:nvPr/>
          </p:nvPicPr>
          <p:blipFill>
            <a:blip r:embed="rId6"/>
            <a:stretch/>
          </p:blipFill>
          <p:spPr>
            <a:xfrm>
              <a:off x="3108600" y="5165280"/>
              <a:ext cx="571680" cy="573840"/>
            </a:xfrm>
            <a:prstGeom prst="rect">
              <a:avLst/>
            </a:prstGeom>
            <a:ln>
              <a:noFill/>
            </a:ln>
          </p:spPr>
        </p:pic>
        <p:pic>
          <p:nvPicPr>
            <p:cNvPr id="192" name="Picture 191"/>
            <p:cNvPicPr/>
            <p:nvPr/>
          </p:nvPicPr>
          <p:blipFill>
            <a:blip r:embed="rId6"/>
            <a:stretch/>
          </p:blipFill>
          <p:spPr>
            <a:xfrm>
              <a:off x="3828600" y="4945320"/>
              <a:ext cx="571680" cy="573840"/>
            </a:xfrm>
            <a:prstGeom prst="rect">
              <a:avLst/>
            </a:prstGeom>
            <a:ln>
              <a:noFill/>
            </a:ln>
          </p:spPr>
        </p:pic>
        <p:pic>
          <p:nvPicPr>
            <p:cNvPr id="193" name="Picture 192"/>
            <p:cNvPicPr/>
            <p:nvPr/>
          </p:nvPicPr>
          <p:blipFill>
            <a:blip r:embed="rId6"/>
            <a:stretch/>
          </p:blipFill>
          <p:spPr>
            <a:xfrm>
              <a:off x="2955600" y="4440960"/>
              <a:ext cx="571680" cy="573840"/>
            </a:xfrm>
            <a:prstGeom prst="rect">
              <a:avLst/>
            </a:prstGeom>
            <a:ln>
              <a:noFill/>
            </a:ln>
          </p:spPr>
        </p:pic>
        <p:pic>
          <p:nvPicPr>
            <p:cNvPr id="194" name="Picture 193"/>
            <p:cNvPicPr/>
            <p:nvPr/>
          </p:nvPicPr>
          <p:blipFill>
            <a:blip r:embed="rId6"/>
            <a:stretch/>
          </p:blipFill>
          <p:spPr>
            <a:xfrm>
              <a:off x="3445200" y="3940200"/>
              <a:ext cx="571680" cy="573840"/>
            </a:xfrm>
            <a:prstGeom prst="rect">
              <a:avLst/>
            </a:prstGeom>
            <a:ln>
              <a:noFill/>
            </a:ln>
          </p:spPr>
        </p:pic>
        <p:pic>
          <p:nvPicPr>
            <p:cNvPr id="195" name="Picture 194"/>
            <p:cNvPicPr/>
            <p:nvPr/>
          </p:nvPicPr>
          <p:blipFill>
            <a:blip r:embed="rId6"/>
            <a:stretch/>
          </p:blipFill>
          <p:spPr>
            <a:xfrm>
              <a:off x="4232880" y="3866760"/>
              <a:ext cx="571680" cy="573840"/>
            </a:xfrm>
            <a:prstGeom prst="rect">
              <a:avLst/>
            </a:prstGeom>
            <a:ln>
              <a:noFill/>
            </a:ln>
          </p:spPr>
        </p:pic>
        <p:pic>
          <p:nvPicPr>
            <p:cNvPr id="196" name="Picture 195"/>
            <p:cNvPicPr/>
            <p:nvPr/>
          </p:nvPicPr>
          <p:blipFill>
            <a:blip r:embed="rId8"/>
            <a:stretch/>
          </p:blipFill>
          <p:spPr>
            <a:xfrm flipH="1">
              <a:off x="1834920" y="3285720"/>
              <a:ext cx="1334880" cy="1280160"/>
            </a:xfrm>
            <a:prstGeom prst="rect">
              <a:avLst/>
            </a:prstGeom>
            <a:ln>
              <a:noFill/>
            </a:ln>
          </p:spPr>
        </p:pic>
        <p:pic>
          <p:nvPicPr>
            <p:cNvPr id="197" name="Picture 196"/>
            <p:cNvPicPr/>
            <p:nvPr/>
          </p:nvPicPr>
          <p:blipFill>
            <a:blip r:embed="rId9"/>
            <a:stretch/>
          </p:blipFill>
          <p:spPr>
            <a:xfrm>
              <a:off x="545040" y="3285720"/>
              <a:ext cx="1334880" cy="1280160"/>
            </a:xfrm>
            <a:prstGeom prst="rect">
              <a:avLst/>
            </a:prstGeom>
            <a:ln>
              <a:noFill/>
            </a:ln>
          </p:spPr>
        </p:pic>
        <p:pic>
          <p:nvPicPr>
            <p:cNvPr id="198" name="Picture 197"/>
            <p:cNvPicPr/>
            <p:nvPr/>
          </p:nvPicPr>
          <p:blipFill>
            <a:blip r:embed="rId10"/>
            <a:stretch/>
          </p:blipFill>
          <p:spPr>
            <a:xfrm>
              <a:off x="4536720" y="4536000"/>
              <a:ext cx="583920" cy="588600"/>
            </a:xfrm>
            <a:prstGeom prst="rect">
              <a:avLst/>
            </a:prstGeom>
            <a:ln>
              <a:noFill/>
            </a:ln>
          </p:spPr>
        </p:pic>
      </p:grpSp>
      <p:sp>
        <p:nvSpPr>
          <p:cNvPr id="199" name="TextShape 7"/>
          <p:cNvSpPr txBox="1"/>
          <p:nvPr/>
        </p:nvSpPr>
        <p:spPr>
          <a:xfrm>
            <a:off x="2187142" y="1834556"/>
            <a:ext cx="8018653" cy="616920"/>
          </a:xfrm>
          <a:prstGeom prst="rect">
            <a:avLst/>
          </a:prstGeom>
          <a:noFill/>
          <a:ln>
            <a:noFill/>
          </a:ln>
        </p:spPr>
        <p:txBody>
          <a:bodyPr lIns="0" tIns="0" rIns="0" bIns="0">
            <a:noAutofit/>
          </a:bodyPr>
          <a:lstStyle/>
          <a:p>
            <a:r>
              <a:rPr lang="en-US" sz="2177" spc="-1">
                <a:solidFill>
                  <a:srgbClr val="000080"/>
                </a:solidFill>
                <a:latin typeface="Arial"/>
              </a:rPr>
              <a:t>A </a:t>
            </a:r>
            <a:r>
              <a:rPr lang="en-US" sz="2177" b="1" spc="-1">
                <a:solidFill>
                  <a:srgbClr val="000080"/>
                </a:solidFill>
                <a:latin typeface="Arial"/>
              </a:rPr>
              <a:t>fixed</a:t>
            </a:r>
            <a:r>
              <a:rPr lang="en-US" sz="2177" spc="-1">
                <a:solidFill>
                  <a:srgbClr val="000080"/>
                </a:solidFill>
                <a:latin typeface="Arial"/>
              </a:rPr>
              <a:t> set of tile types can assemble </a:t>
            </a:r>
            <a:r>
              <a:rPr lang="en-US" sz="2177" i="1" spc="-1">
                <a:solidFill>
                  <a:srgbClr val="000080"/>
                </a:solidFill>
                <a:latin typeface="Arial"/>
              </a:rPr>
              <a:t>any</a:t>
            </a:r>
            <a:r>
              <a:rPr lang="en-US" sz="2177" spc="-1">
                <a:solidFill>
                  <a:srgbClr val="000080"/>
                </a:solidFill>
                <a:latin typeface="Arial"/>
              </a:rPr>
              <a:t> finite (scaled) shape (with high probability) by mixing them in the right concentrations.</a:t>
            </a:r>
          </a:p>
        </p:txBody>
      </p:sp>
      <p:sp>
        <p:nvSpPr>
          <p:cNvPr id="200" name="CustomShape 8"/>
          <p:cNvSpPr/>
          <p:nvPr/>
        </p:nvSpPr>
        <p:spPr>
          <a:xfrm>
            <a:off x="5522886" y="3614774"/>
            <a:ext cx="782825" cy="782825"/>
          </a:xfrm>
          <a:prstGeom prst="ellipse">
            <a:avLst/>
          </a:prstGeom>
          <a:noFill/>
          <a:ln w="36720">
            <a:solidFill>
              <a:srgbClr val="FF0000"/>
            </a:solidFill>
            <a:round/>
          </a:ln>
        </p:spPr>
        <p:style>
          <a:lnRef idx="0">
            <a:scrgbClr r="0" g="0" b="0"/>
          </a:lnRef>
          <a:fillRef idx="0">
            <a:scrgbClr r="0" g="0" b="0"/>
          </a:fillRef>
          <a:effectRef idx="0">
            <a:scrgbClr r="0" g="0" b="0"/>
          </a:effectRef>
          <a:fontRef idx="minor"/>
        </p:style>
        <p:txBody>
          <a:bodyPr/>
          <a:lstStyle/>
          <a:p>
            <a:endParaRPr lang="en-US"/>
          </a:p>
        </p:txBody>
      </p:sp>
      <p:sp>
        <p:nvSpPr>
          <p:cNvPr id="2" name="TextBox 1">
            <a:extLst>
              <a:ext uri="{FF2B5EF4-FFF2-40B4-BE49-F238E27FC236}">
                <a16:creationId xmlns:a16="http://schemas.microsoft.com/office/drawing/2014/main" id="{E299D214-0650-43E2-8173-F9EA9F000E9C}"/>
              </a:ext>
            </a:extLst>
          </p:cNvPr>
          <p:cNvSpPr txBox="1"/>
          <p:nvPr/>
        </p:nvSpPr>
        <p:spPr>
          <a:xfrm>
            <a:off x="2612356" y="6095045"/>
            <a:ext cx="7572591" cy="369332"/>
          </a:xfrm>
          <a:prstGeom prst="rect">
            <a:avLst/>
          </a:prstGeom>
          <a:noFill/>
        </p:spPr>
        <p:txBody>
          <a:bodyPr wrap="square" rtlCol="0">
            <a:spAutoFit/>
          </a:bodyPr>
          <a:lstStyle/>
          <a:p>
            <a:r>
              <a:rPr lang="en-US" dirty="0">
                <a:solidFill>
                  <a:schemeClr val="tx1">
                    <a:lumMod val="65000"/>
                    <a:lumOff val="35000"/>
                  </a:schemeClr>
                </a:solidFill>
              </a:rPr>
              <a:t>[Doty, </a:t>
            </a:r>
            <a:r>
              <a:rPr lang="en-US" i="1" dirty="0">
                <a:solidFill>
                  <a:schemeClr val="tx1">
                    <a:lumMod val="65000"/>
                    <a:lumOff val="35000"/>
                  </a:schemeClr>
                </a:solidFill>
              </a:rPr>
              <a:t>Randomized self-assembly for exact shapes</a:t>
            </a:r>
            <a:r>
              <a:rPr lang="en-US" dirty="0">
                <a:solidFill>
                  <a:schemeClr val="tx1">
                    <a:lumMod val="65000"/>
                    <a:lumOff val="35000"/>
                  </a:schemeClr>
                </a:solidFill>
              </a:rPr>
              <a:t>, </a:t>
            </a:r>
            <a:r>
              <a:rPr lang="en-US" u="sng" dirty="0">
                <a:solidFill>
                  <a:schemeClr val="tx1">
                    <a:lumMod val="65000"/>
                    <a:lumOff val="35000"/>
                  </a:schemeClr>
                </a:solidFill>
              </a:rPr>
              <a:t>SICOMP</a:t>
            </a:r>
            <a:r>
              <a:rPr lang="en-US" dirty="0">
                <a:solidFill>
                  <a:schemeClr val="tx1">
                    <a:lumMod val="65000"/>
                    <a:lumOff val="35000"/>
                  </a:schemeClr>
                </a:solidFill>
              </a:rPr>
              <a:t> 2010, </a:t>
            </a:r>
            <a:r>
              <a:rPr lang="en-US" u="sng" dirty="0">
                <a:solidFill>
                  <a:schemeClr val="tx1">
                    <a:lumMod val="65000"/>
                    <a:lumOff val="35000"/>
                  </a:schemeClr>
                </a:solidFill>
              </a:rPr>
              <a:t>FOCS</a:t>
            </a:r>
            <a:r>
              <a:rPr lang="en-US" dirty="0">
                <a:solidFill>
                  <a:schemeClr val="tx1">
                    <a:lumMod val="65000"/>
                    <a:lumOff val="35000"/>
                  </a:schemeClr>
                </a:solidFill>
              </a:rPr>
              <a:t> 2009]</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wipe(left)">
                                      <p:cBhvr additive="repl">
                                        <p:cTn id="7" dur="500"/>
                                        <p:tgtEl>
                                          <p:spTgt spid="18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00"/>
                                        </p:tgtEl>
                                        <p:attrNameLst>
                                          <p:attrName>style.visibility</p:attrName>
                                        </p:attrNameLst>
                                      </p:cBhvr>
                                      <p:to>
                                        <p:strVal val="visible"/>
                                      </p:to>
                                    </p:set>
                                    <p:anim calcmode="lin" valueType="num">
                                      <p:cBhvr additive="repl">
                                        <p:cTn id="12" dur="500" fill="hold"/>
                                        <p:tgtEl>
                                          <p:spTgt spid="200"/>
                                        </p:tgtEl>
                                        <p:attrNameLst>
                                          <p:attrName>ppt_w</p:attrName>
                                        </p:attrNameLst>
                                      </p:cBhvr>
                                      <p:tavLst>
                                        <p:tav tm="0">
                                          <p:val>
                                            <p:strVal val="0"/>
                                          </p:val>
                                        </p:tav>
                                        <p:tav tm="100000">
                                          <p:val>
                                            <p:strVal val="#ppt_w"/>
                                          </p:val>
                                        </p:tav>
                                      </p:tavLst>
                                    </p:anim>
                                    <p:anim calcmode="lin" valueType="num">
                                      <p:cBhvr additive="repl">
                                        <p:cTn id="13" dur="500" fill="hold"/>
                                        <p:tgtEl>
                                          <p:spTgt spid="200"/>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9"/>
                                        </p:tgtEl>
                                        <p:attrNameLst>
                                          <p:attrName>style.visibility</p:attrName>
                                        </p:attrNameLst>
                                      </p:cBhvr>
                                      <p:to>
                                        <p:strVal val="visible"/>
                                      </p:to>
                                    </p:set>
                                    <p:animEffect transition="in" filter="wipe(left)">
                                      <p:cBhvr additive="repl">
                                        <p:cTn id="18"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FD9503-2E92-479B-8E56-AD3FFA9F88CD}"/>
              </a:ext>
            </a:extLst>
          </p:cNvPr>
          <p:cNvSpPr>
            <a:spLocks noGrp="1"/>
          </p:cNvSpPr>
          <p:nvPr>
            <p:ph type="title"/>
          </p:nvPr>
        </p:nvSpPr>
        <p:spPr/>
        <p:txBody>
          <a:bodyPr/>
          <a:lstStyle/>
          <a:p>
            <a:r>
              <a:rPr lang="en-US" dirty="0"/>
              <a:t>Other plausible modifications of </a:t>
            </a:r>
            <a:r>
              <a:rPr lang="en-US" dirty="0" err="1"/>
              <a:t>aTAM</a:t>
            </a:r>
            <a:r>
              <a:rPr lang="en-US" dirty="0"/>
              <a:t> model that can reduce tile complexity</a:t>
            </a:r>
          </a:p>
        </p:txBody>
      </p:sp>
      <p:sp>
        <p:nvSpPr>
          <p:cNvPr id="6" name="Content Placeholder 5">
            <a:extLst>
              <a:ext uri="{FF2B5EF4-FFF2-40B4-BE49-F238E27FC236}">
                <a16:creationId xmlns:a16="http://schemas.microsoft.com/office/drawing/2014/main" id="{C4FECD07-F183-43C6-89FD-81887C06445C}"/>
              </a:ext>
            </a:extLst>
          </p:cNvPr>
          <p:cNvSpPr>
            <a:spLocks noGrp="1"/>
          </p:cNvSpPr>
          <p:nvPr>
            <p:ph idx="1"/>
          </p:nvPr>
        </p:nvSpPr>
        <p:spPr/>
        <p:txBody>
          <a:bodyPr/>
          <a:lstStyle/>
          <a:p>
            <a:r>
              <a:rPr lang="en-US" dirty="0"/>
              <a:t>staged self-assembly: </a:t>
            </a:r>
          </a:p>
          <a:p>
            <a:pPr lvl="1"/>
            <a:r>
              <a:rPr lang="en-US" dirty="0">
                <a:hlinkClick r:id="rId2"/>
              </a:rPr>
              <a:t>https://doi.org/10.1007/s11047-008-9073-0</a:t>
            </a:r>
            <a:r>
              <a:rPr lang="en-US" dirty="0"/>
              <a:t> </a:t>
            </a:r>
          </a:p>
          <a:p>
            <a:r>
              <a:rPr lang="en-US" dirty="0"/>
              <a:t>temperature programming:</a:t>
            </a:r>
          </a:p>
          <a:p>
            <a:pPr lvl="1"/>
            <a:r>
              <a:rPr lang="en-US" dirty="0">
                <a:hlinkClick r:id="rId3"/>
              </a:rPr>
              <a:t>https://dl.acm.org/doi/10.5555/1109557.1109620</a:t>
            </a:r>
            <a:r>
              <a:rPr lang="en-US" dirty="0"/>
              <a:t> </a:t>
            </a:r>
          </a:p>
        </p:txBody>
      </p:sp>
      <p:sp>
        <p:nvSpPr>
          <p:cNvPr id="2" name="Slide Number Placeholder 1">
            <a:extLst>
              <a:ext uri="{FF2B5EF4-FFF2-40B4-BE49-F238E27FC236}">
                <a16:creationId xmlns:a16="http://schemas.microsoft.com/office/drawing/2014/main" id="{2145A0AE-414A-408E-A639-1BB062B625B4}"/>
              </a:ext>
            </a:extLst>
          </p:cNvPr>
          <p:cNvSpPr>
            <a:spLocks noGrp="1"/>
          </p:cNvSpPr>
          <p:nvPr>
            <p:ph type="sldNum" sz="quarter" idx="12"/>
          </p:nvPr>
        </p:nvSpPr>
        <p:spPr/>
        <p:txBody>
          <a:bodyPr/>
          <a:lstStyle/>
          <a:p>
            <a:fld id="{DDDDC0DD-A20C-43E8-BBF5-AC705073E80B}" type="slidenum">
              <a:rPr lang="en-US" smtClean="0"/>
              <a:t>74</a:t>
            </a:fld>
            <a:endParaRPr lang="en-US"/>
          </a:p>
        </p:txBody>
      </p:sp>
    </p:spTree>
    <p:extLst>
      <p:ext uri="{BB962C8B-B14F-4D97-AF65-F5344CB8AC3E}">
        <p14:creationId xmlns:p14="http://schemas.microsoft.com/office/powerpoint/2010/main" val="2247198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0E2267-27D9-424E-A091-9C5B7B7C1F59}"/>
              </a:ext>
            </a:extLst>
          </p:cNvPr>
          <p:cNvSpPr>
            <a:spLocks noGrp="1"/>
          </p:cNvSpPr>
          <p:nvPr>
            <p:ph type="title"/>
          </p:nvPr>
        </p:nvSpPr>
        <p:spPr/>
        <p:txBody>
          <a:bodyPr/>
          <a:lstStyle/>
          <a:p>
            <a:r>
              <a:rPr lang="en-US" dirty="0"/>
              <a:t>The power of nondeterminism in self-assembly</a:t>
            </a:r>
          </a:p>
        </p:txBody>
      </p:sp>
      <p:sp>
        <p:nvSpPr>
          <p:cNvPr id="6" name="Text Placeholder 5">
            <a:extLst>
              <a:ext uri="{FF2B5EF4-FFF2-40B4-BE49-F238E27FC236}">
                <a16:creationId xmlns:a16="http://schemas.microsoft.com/office/drawing/2014/main" id="{74772DD0-2C81-4343-BF4C-C50B24A611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631B99D-7287-441D-AF43-1B9ED9C8EF38}"/>
              </a:ext>
            </a:extLst>
          </p:cNvPr>
          <p:cNvSpPr>
            <a:spLocks noGrp="1"/>
          </p:cNvSpPr>
          <p:nvPr>
            <p:ph type="sldNum" sz="quarter" idx="12"/>
          </p:nvPr>
        </p:nvSpPr>
        <p:spPr/>
        <p:txBody>
          <a:bodyPr/>
          <a:lstStyle/>
          <a:p>
            <a:fld id="{DDDDC0DD-A20C-43E8-BBF5-AC705073E80B}" type="slidenum">
              <a:rPr lang="en-US" smtClean="0"/>
              <a:t>75</a:t>
            </a:fld>
            <a:endParaRPr lang="en-US"/>
          </a:p>
        </p:txBody>
      </p:sp>
    </p:spTree>
    <p:extLst>
      <p:ext uri="{BB962C8B-B14F-4D97-AF65-F5344CB8AC3E}">
        <p14:creationId xmlns:p14="http://schemas.microsoft.com/office/powerpoint/2010/main" val="15442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0" name="TextShape 1"/>
          <p:cNvSpPr txBox="1"/>
          <p:nvPr/>
        </p:nvSpPr>
        <p:spPr>
          <a:xfrm>
            <a:off x="2560429" y="314176"/>
            <a:ext cx="7258362" cy="5967370"/>
          </a:xfrm>
          <a:prstGeom prst="rect">
            <a:avLst/>
          </a:prstGeom>
          <a:noFill/>
          <a:ln>
            <a:noFill/>
          </a:ln>
        </p:spPr>
        <p:txBody>
          <a:bodyPr lIns="0" tIns="0" rIns="0" bIns="0" anchor="ctr">
            <a:noAutofit/>
          </a:bodyPr>
          <a:lstStyle/>
          <a:p>
            <a:pPr algn="ctr"/>
            <a:r>
              <a:rPr lang="en-US" sz="3992" spc="-1">
                <a:solidFill>
                  <a:srgbClr val="280099"/>
                </a:solidFill>
                <a:latin typeface="Arial"/>
              </a:rPr>
              <a:t>Can nondeterminism help to self-assemble shapes?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1" name="CustomShape 1"/>
          <p:cNvSpPr/>
          <p:nvPr/>
        </p:nvSpPr>
        <p:spPr>
          <a:xfrm>
            <a:off x="2154157" y="1290013"/>
            <a:ext cx="3397142" cy="4142737"/>
          </a:xfrm>
          <a:custGeom>
            <a:avLst/>
            <a:gdLst/>
            <a:ahLst/>
            <a:cxnLst/>
            <a:rect l="0" t="0" r="r" b="b"/>
            <a:pathLst>
              <a:path w="10404" h="12687">
                <a:moveTo>
                  <a:pt x="1259" y="0"/>
                </a:moveTo>
                <a:lnTo>
                  <a:pt x="1259" y="0"/>
                </a:lnTo>
                <a:cubicBezTo>
                  <a:pt x="1038" y="0"/>
                  <a:pt x="821" y="58"/>
                  <a:pt x="630" y="169"/>
                </a:cubicBezTo>
                <a:cubicBezTo>
                  <a:pt x="438" y="279"/>
                  <a:pt x="279" y="438"/>
                  <a:pt x="169" y="630"/>
                </a:cubicBezTo>
                <a:cubicBezTo>
                  <a:pt x="58" y="821"/>
                  <a:pt x="0" y="1038"/>
                  <a:pt x="0" y="1259"/>
                </a:cubicBezTo>
                <a:lnTo>
                  <a:pt x="0" y="11426"/>
                </a:lnTo>
                <a:lnTo>
                  <a:pt x="0" y="11427"/>
                </a:lnTo>
                <a:cubicBezTo>
                  <a:pt x="0" y="11648"/>
                  <a:pt x="58" y="11865"/>
                  <a:pt x="169" y="12056"/>
                </a:cubicBezTo>
                <a:cubicBezTo>
                  <a:pt x="279" y="12248"/>
                  <a:pt x="438" y="12407"/>
                  <a:pt x="630" y="12517"/>
                </a:cubicBezTo>
                <a:cubicBezTo>
                  <a:pt x="821" y="12628"/>
                  <a:pt x="1038" y="12686"/>
                  <a:pt x="1259" y="12686"/>
                </a:cubicBezTo>
                <a:lnTo>
                  <a:pt x="9143" y="12686"/>
                </a:lnTo>
                <a:lnTo>
                  <a:pt x="9144" y="12686"/>
                </a:lnTo>
                <a:cubicBezTo>
                  <a:pt x="9365" y="12686"/>
                  <a:pt x="9582" y="12628"/>
                  <a:pt x="9773" y="12517"/>
                </a:cubicBezTo>
                <a:cubicBezTo>
                  <a:pt x="9965" y="12407"/>
                  <a:pt x="10124" y="12248"/>
                  <a:pt x="10234" y="12056"/>
                </a:cubicBezTo>
                <a:cubicBezTo>
                  <a:pt x="10345" y="11865"/>
                  <a:pt x="10403" y="11648"/>
                  <a:pt x="10403" y="11427"/>
                </a:cubicBezTo>
                <a:lnTo>
                  <a:pt x="10403" y="1259"/>
                </a:lnTo>
                <a:lnTo>
                  <a:pt x="10403" y="1259"/>
                </a:lnTo>
                <a:lnTo>
                  <a:pt x="10403" y="1259"/>
                </a:lnTo>
                <a:cubicBezTo>
                  <a:pt x="10403" y="1038"/>
                  <a:pt x="10345" y="821"/>
                  <a:pt x="10234" y="630"/>
                </a:cubicBezTo>
                <a:cubicBezTo>
                  <a:pt x="10124" y="438"/>
                  <a:pt x="9965" y="279"/>
                  <a:pt x="9773" y="169"/>
                </a:cubicBezTo>
                <a:cubicBezTo>
                  <a:pt x="9582" y="58"/>
                  <a:pt x="9365" y="0"/>
                  <a:pt x="9144" y="0"/>
                </a:cubicBezTo>
                <a:lnTo>
                  <a:pt x="1259" y="0"/>
                </a:ln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3602" name="TextShape 2"/>
          <p:cNvSpPr txBox="1"/>
          <p:nvPr/>
        </p:nvSpPr>
        <p:spPr>
          <a:xfrm>
            <a:off x="1980740" y="251471"/>
            <a:ext cx="8229627" cy="1145009"/>
          </a:xfrm>
          <a:prstGeom prst="rect">
            <a:avLst/>
          </a:prstGeom>
          <a:noFill/>
          <a:ln>
            <a:noFill/>
          </a:ln>
        </p:spPr>
        <p:txBody>
          <a:bodyPr lIns="0" tIns="0" rIns="0" bIns="0" anchor="ctr">
            <a:noAutofit/>
          </a:bodyPr>
          <a:lstStyle/>
          <a:p>
            <a:pPr algn="ctr"/>
            <a:r>
              <a:rPr lang="en-US" sz="3992" spc="-1">
                <a:solidFill>
                  <a:srgbClr val="280099"/>
                </a:solidFill>
                <a:latin typeface="Arial"/>
              </a:rPr>
              <a:t>Nondeterminism in Biology</a:t>
            </a:r>
          </a:p>
        </p:txBody>
      </p:sp>
      <p:pic>
        <p:nvPicPr>
          <p:cNvPr id="3603" name="Picture 3602"/>
          <p:cNvPicPr/>
          <p:nvPr/>
        </p:nvPicPr>
        <p:blipFill>
          <a:blip r:embed="rId2"/>
          <a:stretch/>
        </p:blipFill>
        <p:spPr>
          <a:xfrm>
            <a:off x="6186181" y="2109416"/>
            <a:ext cx="3658084" cy="2903345"/>
          </a:xfrm>
          <a:prstGeom prst="rect">
            <a:avLst/>
          </a:prstGeom>
          <a:ln>
            <a:noFill/>
          </a:ln>
        </p:spPr>
      </p:pic>
      <p:pic>
        <p:nvPicPr>
          <p:cNvPr id="3604" name="Picture 3603"/>
          <p:cNvPicPr/>
          <p:nvPr/>
        </p:nvPicPr>
        <p:blipFill>
          <a:blip r:embed="rId3"/>
          <a:srcRect t="2634" b="5003"/>
          <a:stretch/>
        </p:blipFill>
        <p:spPr>
          <a:xfrm>
            <a:off x="2336392" y="1984661"/>
            <a:ext cx="3019609" cy="3318108"/>
          </a:xfrm>
          <a:prstGeom prst="rect">
            <a:avLst/>
          </a:prstGeom>
          <a:ln>
            <a:noFill/>
          </a:ln>
        </p:spPr>
      </p:pic>
      <p:sp>
        <p:nvSpPr>
          <p:cNvPr id="3605" name="TextShape 3"/>
          <p:cNvSpPr txBox="1"/>
          <p:nvPr/>
        </p:nvSpPr>
        <p:spPr>
          <a:xfrm>
            <a:off x="2387666" y="5576447"/>
            <a:ext cx="7634588" cy="827568"/>
          </a:xfrm>
          <a:prstGeom prst="rect">
            <a:avLst/>
          </a:prstGeom>
          <a:noFill/>
          <a:ln>
            <a:noFill/>
          </a:ln>
        </p:spPr>
        <p:txBody>
          <a:bodyPr lIns="0" tIns="0" rIns="0" bIns="0">
            <a:noAutofit/>
          </a:bodyPr>
          <a:lstStyle/>
          <a:p>
            <a:r>
              <a:rPr lang="en-US" sz="2903" spc="-1">
                <a:solidFill>
                  <a:srgbClr val="000080"/>
                </a:solidFill>
                <a:latin typeface="Arial"/>
              </a:rPr>
              <a:t>Nondeterminism can allow complex structures to be created from a compact encoding.</a:t>
            </a:r>
          </a:p>
        </p:txBody>
      </p:sp>
      <p:sp>
        <p:nvSpPr>
          <p:cNvPr id="3606" name="TextShape 4"/>
          <p:cNvSpPr txBox="1"/>
          <p:nvPr/>
        </p:nvSpPr>
        <p:spPr>
          <a:xfrm>
            <a:off x="6037911" y="1444162"/>
            <a:ext cx="3932742" cy="414110"/>
          </a:xfrm>
          <a:prstGeom prst="rect">
            <a:avLst/>
          </a:prstGeom>
          <a:noFill/>
          <a:ln>
            <a:noFill/>
          </a:ln>
        </p:spPr>
        <p:txBody>
          <a:bodyPr lIns="0" tIns="0" rIns="0" bIns="0">
            <a:noAutofit/>
          </a:bodyPr>
          <a:lstStyle/>
          <a:p>
            <a:pPr algn="ctr">
              <a:spcAft>
                <a:spcPts val="1306"/>
              </a:spcAft>
            </a:pPr>
            <a:r>
              <a:rPr lang="en-US" sz="2903" spc="-1">
                <a:solidFill>
                  <a:srgbClr val="000080"/>
                </a:solidFill>
                <a:latin typeface="Arial"/>
              </a:rPr>
              <a:t>Cytoskeleton formation</a:t>
            </a:r>
          </a:p>
        </p:txBody>
      </p:sp>
      <p:sp>
        <p:nvSpPr>
          <p:cNvPr id="3607" name="TextShape 5"/>
          <p:cNvSpPr txBox="1"/>
          <p:nvPr/>
        </p:nvSpPr>
        <p:spPr>
          <a:xfrm>
            <a:off x="2367417" y="1444162"/>
            <a:ext cx="2970948" cy="414110"/>
          </a:xfrm>
          <a:prstGeom prst="rect">
            <a:avLst/>
          </a:prstGeom>
          <a:noFill/>
          <a:ln>
            <a:noFill/>
          </a:ln>
        </p:spPr>
        <p:txBody>
          <a:bodyPr lIns="0" tIns="0" rIns="0" bIns="0">
            <a:noAutofit/>
          </a:bodyPr>
          <a:lstStyle/>
          <a:p>
            <a:pPr algn="ctr">
              <a:spcAft>
                <a:spcPts val="1306"/>
              </a:spcAft>
            </a:pPr>
            <a:r>
              <a:rPr lang="en-US" sz="2903" spc="-1">
                <a:solidFill>
                  <a:srgbClr val="000080"/>
                </a:solidFill>
                <a:latin typeface="Arial"/>
              </a:rPr>
              <a:t>Genetic mutation</a:t>
            </a:r>
          </a:p>
        </p:txBody>
      </p:sp>
      <p:sp>
        <p:nvSpPr>
          <p:cNvPr id="3608" name="CustomShape 6"/>
          <p:cNvSpPr/>
          <p:nvPr/>
        </p:nvSpPr>
        <p:spPr>
          <a:xfrm>
            <a:off x="5823671" y="1313527"/>
            <a:ext cx="4355997" cy="4142737"/>
          </a:xfrm>
          <a:custGeom>
            <a:avLst/>
            <a:gdLst/>
            <a:ahLst/>
            <a:cxnLst/>
            <a:rect l="0" t="0" r="r" b="b"/>
            <a:pathLst>
              <a:path w="13340" h="12687">
                <a:moveTo>
                  <a:pt x="1122" y="0"/>
                </a:moveTo>
                <a:lnTo>
                  <a:pt x="1123" y="0"/>
                </a:lnTo>
                <a:cubicBezTo>
                  <a:pt x="926" y="0"/>
                  <a:pt x="732" y="52"/>
                  <a:pt x="561" y="150"/>
                </a:cubicBezTo>
                <a:cubicBezTo>
                  <a:pt x="391" y="249"/>
                  <a:pt x="249" y="391"/>
                  <a:pt x="150" y="561"/>
                </a:cubicBezTo>
                <a:cubicBezTo>
                  <a:pt x="52" y="732"/>
                  <a:pt x="0" y="926"/>
                  <a:pt x="0" y="1123"/>
                </a:cubicBezTo>
                <a:lnTo>
                  <a:pt x="0" y="11563"/>
                </a:lnTo>
                <a:lnTo>
                  <a:pt x="0" y="11563"/>
                </a:lnTo>
                <a:cubicBezTo>
                  <a:pt x="0" y="11760"/>
                  <a:pt x="52" y="11954"/>
                  <a:pt x="150" y="12125"/>
                </a:cubicBezTo>
                <a:cubicBezTo>
                  <a:pt x="249" y="12295"/>
                  <a:pt x="391" y="12437"/>
                  <a:pt x="562" y="12536"/>
                </a:cubicBezTo>
                <a:cubicBezTo>
                  <a:pt x="732" y="12634"/>
                  <a:pt x="926" y="12686"/>
                  <a:pt x="1123" y="12686"/>
                </a:cubicBezTo>
                <a:lnTo>
                  <a:pt x="12216" y="12686"/>
                </a:lnTo>
                <a:lnTo>
                  <a:pt x="12216" y="12686"/>
                </a:lnTo>
                <a:cubicBezTo>
                  <a:pt x="12413" y="12686"/>
                  <a:pt x="12607" y="12634"/>
                  <a:pt x="12778" y="12536"/>
                </a:cubicBezTo>
                <a:cubicBezTo>
                  <a:pt x="12948" y="12437"/>
                  <a:pt x="13090" y="12295"/>
                  <a:pt x="13189" y="12125"/>
                </a:cubicBezTo>
                <a:cubicBezTo>
                  <a:pt x="13287" y="11954"/>
                  <a:pt x="13339" y="11760"/>
                  <a:pt x="13339" y="11563"/>
                </a:cubicBezTo>
                <a:lnTo>
                  <a:pt x="13339" y="1122"/>
                </a:lnTo>
                <a:lnTo>
                  <a:pt x="13339" y="1123"/>
                </a:lnTo>
                <a:lnTo>
                  <a:pt x="13339" y="1123"/>
                </a:lnTo>
                <a:cubicBezTo>
                  <a:pt x="13339" y="926"/>
                  <a:pt x="13287" y="732"/>
                  <a:pt x="13189" y="561"/>
                </a:cubicBezTo>
                <a:cubicBezTo>
                  <a:pt x="13090" y="391"/>
                  <a:pt x="12948" y="249"/>
                  <a:pt x="12778" y="150"/>
                </a:cubicBezTo>
                <a:cubicBezTo>
                  <a:pt x="12607" y="52"/>
                  <a:pt x="12413" y="0"/>
                  <a:pt x="12216" y="0"/>
                </a:cubicBezTo>
                <a:lnTo>
                  <a:pt x="1122" y="0"/>
                </a:lnTo>
              </a:path>
            </a:pathLst>
          </a:custGeom>
          <a:no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9" name="CustomShape 1"/>
          <p:cNvSpPr/>
          <p:nvPr/>
        </p:nvSpPr>
        <p:spPr>
          <a:xfrm>
            <a:off x="2200859" y="1681589"/>
            <a:ext cx="3117585" cy="793929"/>
          </a:xfrm>
          <a:custGeom>
            <a:avLst/>
            <a:gdLst/>
            <a:ahLst/>
            <a:cxnLst/>
            <a:rect l="0" t="0" r="r" b="b"/>
            <a:pathLst>
              <a:path w="9548" h="2433">
                <a:moveTo>
                  <a:pt x="405" y="0"/>
                </a:moveTo>
                <a:lnTo>
                  <a:pt x="405" y="0"/>
                </a:lnTo>
                <a:cubicBezTo>
                  <a:pt x="334" y="0"/>
                  <a:pt x="264" y="19"/>
                  <a:pt x="203" y="54"/>
                </a:cubicBezTo>
                <a:cubicBezTo>
                  <a:pt x="141" y="90"/>
                  <a:pt x="90" y="141"/>
                  <a:pt x="54" y="203"/>
                </a:cubicBezTo>
                <a:cubicBezTo>
                  <a:pt x="19" y="264"/>
                  <a:pt x="0" y="334"/>
                  <a:pt x="0" y="405"/>
                </a:cubicBezTo>
                <a:lnTo>
                  <a:pt x="0" y="2026"/>
                </a:lnTo>
                <a:lnTo>
                  <a:pt x="0" y="2027"/>
                </a:lnTo>
                <a:cubicBezTo>
                  <a:pt x="0" y="2098"/>
                  <a:pt x="19" y="2168"/>
                  <a:pt x="54" y="2229"/>
                </a:cubicBezTo>
                <a:cubicBezTo>
                  <a:pt x="90" y="2291"/>
                  <a:pt x="141" y="2342"/>
                  <a:pt x="203" y="2378"/>
                </a:cubicBezTo>
                <a:cubicBezTo>
                  <a:pt x="264" y="2413"/>
                  <a:pt x="334" y="2432"/>
                  <a:pt x="405" y="2432"/>
                </a:cubicBezTo>
                <a:lnTo>
                  <a:pt x="9141" y="2432"/>
                </a:lnTo>
                <a:lnTo>
                  <a:pt x="9142" y="2432"/>
                </a:lnTo>
                <a:cubicBezTo>
                  <a:pt x="9213" y="2432"/>
                  <a:pt x="9283" y="2413"/>
                  <a:pt x="9344" y="2378"/>
                </a:cubicBezTo>
                <a:cubicBezTo>
                  <a:pt x="9406" y="2342"/>
                  <a:pt x="9457" y="2291"/>
                  <a:pt x="9493" y="2229"/>
                </a:cubicBezTo>
                <a:cubicBezTo>
                  <a:pt x="9528" y="2168"/>
                  <a:pt x="9547" y="2098"/>
                  <a:pt x="9547" y="2027"/>
                </a:cubicBezTo>
                <a:lnTo>
                  <a:pt x="9547" y="405"/>
                </a:lnTo>
                <a:lnTo>
                  <a:pt x="9547" y="405"/>
                </a:lnTo>
                <a:lnTo>
                  <a:pt x="9547" y="405"/>
                </a:lnTo>
                <a:cubicBezTo>
                  <a:pt x="9547" y="334"/>
                  <a:pt x="9528" y="264"/>
                  <a:pt x="9493" y="203"/>
                </a:cubicBezTo>
                <a:cubicBezTo>
                  <a:pt x="9457" y="141"/>
                  <a:pt x="9406" y="90"/>
                  <a:pt x="9344" y="54"/>
                </a:cubicBezTo>
                <a:cubicBezTo>
                  <a:pt x="9283" y="19"/>
                  <a:pt x="9213" y="0"/>
                  <a:pt x="9142" y="0"/>
                </a:cubicBezTo>
                <a:lnTo>
                  <a:pt x="405" y="0"/>
                </a:lnTo>
              </a:path>
            </a:pathLst>
          </a:custGeom>
          <a:solidFill>
            <a:srgbClr val="F8C9AC"/>
          </a:solid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3610" name="TextShape 2"/>
          <p:cNvSpPr txBox="1"/>
          <p:nvPr/>
        </p:nvSpPr>
        <p:spPr>
          <a:xfrm>
            <a:off x="1980740" y="414764"/>
            <a:ext cx="8229627" cy="993800"/>
          </a:xfrm>
          <a:prstGeom prst="rect">
            <a:avLst/>
          </a:prstGeom>
          <a:noFill/>
          <a:ln>
            <a:noFill/>
          </a:ln>
        </p:spPr>
        <p:txBody>
          <a:bodyPr lIns="0" tIns="0" rIns="0" bIns="0" anchor="ctr">
            <a:noAutofit/>
          </a:bodyPr>
          <a:lstStyle/>
          <a:p>
            <a:pPr algn="ctr"/>
            <a:r>
              <a:rPr lang="en-US" sz="3629" spc="-1">
                <a:solidFill>
                  <a:srgbClr val="280099"/>
                </a:solidFill>
                <a:latin typeface="Arial"/>
              </a:rPr>
              <a:t>Nondeterminism in Computer Science</a:t>
            </a:r>
          </a:p>
        </p:txBody>
      </p:sp>
      <p:sp>
        <p:nvSpPr>
          <p:cNvPr id="3611" name="TextShape 3"/>
          <p:cNvSpPr txBox="1"/>
          <p:nvPr/>
        </p:nvSpPr>
        <p:spPr>
          <a:xfrm>
            <a:off x="6264235" y="4814197"/>
            <a:ext cx="3314189" cy="1468002"/>
          </a:xfrm>
          <a:prstGeom prst="rect">
            <a:avLst/>
          </a:prstGeom>
          <a:solidFill>
            <a:srgbClr val="E6E6E6"/>
          </a:solidFill>
          <a:ln w="18360">
            <a:solidFill>
              <a:srgbClr val="000080"/>
            </a:solidFill>
            <a:round/>
          </a:ln>
        </p:spPr>
        <p:txBody>
          <a:bodyPr tIns="82953" bIns="82953" anchor="ctr">
            <a:noAutofit/>
          </a:bodyPr>
          <a:lstStyle/>
          <a:p>
            <a:r>
              <a:rPr lang="en-US" sz="2540" u="sng" spc="-1">
                <a:solidFill>
                  <a:srgbClr val="800000"/>
                </a:solidFill>
                <a:latin typeface="Arial"/>
              </a:rPr>
              <a:t>Deterministic</a:t>
            </a:r>
            <a:r>
              <a:rPr lang="en-US" sz="2540" spc="-1">
                <a:solidFill>
                  <a:srgbClr val="000080"/>
                </a:solidFill>
                <a:latin typeface="Arial"/>
              </a:rPr>
              <a:t>: entire computation uniquely determined by input</a:t>
            </a:r>
          </a:p>
        </p:txBody>
      </p:sp>
      <p:sp>
        <p:nvSpPr>
          <p:cNvPr id="3612" name="TextShape 4"/>
          <p:cNvSpPr txBox="1"/>
          <p:nvPr/>
        </p:nvSpPr>
        <p:spPr>
          <a:xfrm>
            <a:off x="6264562" y="3253772"/>
            <a:ext cx="3313863" cy="885373"/>
          </a:xfrm>
          <a:prstGeom prst="rect">
            <a:avLst/>
          </a:prstGeom>
          <a:solidFill>
            <a:srgbClr val="E6E6E6"/>
          </a:solidFill>
          <a:ln w="18360">
            <a:solidFill>
              <a:srgbClr val="000080"/>
            </a:solidFill>
            <a:round/>
          </a:ln>
        </p:spPr>
        <p:txBody>
          <a:bodyPr tIns="82953" bIns="82953" anchor="ctr">
            <a:noAutofit/>
          </a:bodyPr>
          <a:lstStyle/>
          <a:p>
            <a:r>
              <a:rPr lang="en-US" sz="2540" u="sng" spc="-1">
                <a:solidFill>
                  <a:srgbClr val="800000"/>
                </a:solidFill>
                <a:latin typeface="Arial"/>
              </a:rPr>
              <a:t>Randomized</a:t>
            </a:r>
            <a:r>
              <a:rPr lang="en-US" sz="2540" spc="-1">
                <a:solidFill>
                  <a:srgbClr val="000080"/>
                </a:solidFill>
                <a:latin typeface="Arial"/>
              </a:rPr>
              <a:t>:        flips coins; realistic</a:t>
            </a:r>
          </a:p>
        </p:txBody>
      </p:sp>
      <p:sp>
        <p:nvSpPr>
          <p:cNvPr id="3613" name="TextShape 5"/>
          <p:cNvSpPr txBox="1"/>
          <p:nvPr/>
        </p:nvSpPr>
        <p:spPr>
          <a:xfrm>
            <a:off x="6259989" y="1691387"/>
            <a:ext cx="3322681" cy="885373"/>
          </a:xfrm>
          <a:prstGeom prst="rect">
            <a:avLst/>
          </a:prstGeom>
          <a:solidFill>
            <a:srgbClr val="E6E6E6"/>
          </a:solidFill>
          <a:ln w="18360">
            <a:solidFill>
              <a:srgbClr val="000080"/>
            </a:solidFill>
            <a:round/>
          </a:ln>
        </p:spPr>
        <p:txBody>
          <a:bodyPr tIns="82953" bIns="82953" anchor="ctr">
            <a:noAutofit/>
          </a:bodyPr>
          <a:lstStyle/>
          <a:p>
            <a:r>
              <a:rPr lang="en-US" sz="2540" u="sng" spc="-1">
                <a:solidFill>
                  <a:srgbClr val="800000"/>
                </a:solidFill>
                <a:latin typeface="Arial"/>
              </a:rPr>
              <a:t>Nondeterministic</a:t>
            </a:r>
            <a:r>
              <a:rPr lang="en-US" sz="2540" spc="-1">
                <a:solidFill>
                  <a:srgbClr val="000080"/>
                </a:solidFill>
                <a:latin typeface="Arial"/>
              </a:rPr>
              <a:t>: flips coins; magical</a:t>
            </a:r>
          </a:p>
        </p:txBody>
      </p:sp>
      <p:sp>
        <p:nvSpPr>
          <p:cNvPr id="3614" name="TextShape 6"/>
          <p:cNvSpPr txBox="1"/>
          <p:nvPr/>
        </p:nvSpPr>
        <p:spPr>
          <a:xfrm>
            <a:off x="2162648" y="4572000"/>
            <a:ext cx="3918046" cy="1700727"/>
          </a:xfrm>
          <a:prstGeom prst="rect">
            <a:avLst/>
          </a:prstGeom>
          <a:solidFill>
            <a:srgbClr val="E6E6E6"/>
          </a:solidFill>
          <a:ln w="18360">
            <a:solidFill>
              <a:srgbClr val="000080"/>
            </a:solidFill>
            <a:round/>
          </a:ln>
        </p:spPr>
        <p:txBody>
          <a:bodyPr tIns="82953" bIns="82953" anchor="ctr">
            <a:noAutofit/>
          </a:bodyPr>
          <a:lstStyle/>
          <a:p>
            <a:r>
              <a:rPr lang="en-US" sz="2540" u="sng" spc="-1" dirty="0">
                <a:solidFill>
                  <a:srgbClr val="800000"/>
                </a:solidFill>
                <a:latin typeface="Arial"/>
              </a:rPr>
              <a:t>Trivially nondeterministic (“</a:t>
            </a:r>
            <a:r>
              <a:rPr lang="en-US" sz="2540" u="sng" spc="-1" dirty="0" err="1">
                <a:solidFill>
                  <a:srgbClr val="800000"/>
                </a:solidFill>
                <a:latin typeface="Arial"/>
              </a:rPr>
              <a:t>pseudodeterministic</a:t>
            </a:r>
            <a:r>
              <a:rPr lang="en-US" sz="2540" u="sng" spc="-1" dirty="0">
                <a:solidFill>
                  <a:srgbClr val="800000"/>
                </a:solidFill>
                <a:latin typeface="Arial"/>
              </a:rPr>
              <a:t>”)</a:t>
            </a:r>
            <a:r>
              <a:rPr lang="en-US" sz="2540" spc="-1" dirty="0">
                <a:solidFill>
                  <a:srgbClr val="000080"/>
                </a:solidFill>
                <a:latin typeface="Arial"/>
              </a:rPr>
              <a:t>: flips coins, but </a:t>
            </a:r>
            <a:r>
              <a:rPr lang="en-US" sz="2540" i="1" spc="-1" dirty="0">
                <a:solidFill>
                  <a:srgbClr val="000080"/>
                </a:solidFill>
                <a:latin typeface="Arial"/>
              </a:rPr>
              <a:t>final output</a:t>
            </a:r>
            <a:r>
              <a:rPr lang="en-US" sz="2540" spc="-1" dirty="0">
                <a:solidFill>
                  <a:srgbClr val="000080"/>
                </a:solidFill>
                <a:latin typeface="Arial"/>
              </a:rPr>
              <a:t> independent of flip results</a:t>
            </a:r>
          </a:p>
        </p:txBody>
      </p:sp>
      <p:sp>
        <p:nvSpPr>
          <p:cNvPr id="3615" name="TextShape 7"/>
          <p:cNvSpPr txBox="1"/>
          <p:nvPr/>
        </p:nvSpPr>
        <p:spPr>
          <a:xfrm>
            <a:off x="2200859" y="1871335"/>
            <a:ext cx="3081007" cy="627371"/>
          </a:xfrm>
          <a:prstGeom prst="rect">
            <a:avLst/>
          </a:prstGeom>
          <a:noFill/>
          <a:ln>
            <a:noFill/>
          </a:ln>
        </p:spPr>
        <p:txBody>
          <a:bodyPr lIns="0" tIns="0" rIns="0" bIns="0">
            <a:noAutofit/>
          </a:bodyPr>
          <a:lstStyle/>
          <a:p>
            <a:pPr algn="ctr">
              <a:spcAft>
                <a:spcPts val="2613"/>
              </a:spcAft>
            </a:pPr>
            <a:r>
              <a:rPr lang="en-US" sz="2903" spc="-1">
                <a:solidFill>
                  <a:srgbClr val="000080"/>
                </a:solidFill>
                <a:latin typeface="Arial"/>
              </a:rPr>
              <a:t>Algorithm types:</a:t>
            </a:r>
          </a:p>
        </p:txBody>
      </p:sp>
      <p:sp>
        <p:nvSpPr>
          <p:cNvPr id="3616" name="TextShape 8"/>
          <p:cNvSpPr txBox="1"/>
          <p:nvPr/>
        </p:nvSpPr>
        <p:spPr>
          <a:xfrm rot="16200000">
            <a:off x="9537275" y="3601585"/>
            <a:ext cx="1190077" cy="414110"/>
          </a:xfrm>
          <a:prstGeom prst="rect">
            <a:avLst/>
          </a:prstGeom>
          <a:noFill/>
          <a:ln>
            <a:noFill/>
          </a:ln>
        </p:spPr>
        <p:txBody>
          <a:bodyPr lIns="0" tIns="0" rIns="0" bIns="0">
            <a:noAutofit/>
          </a:bodyPr>
          <a:lstStyle/>
          <a:p>
            <a:pPr algn="ctr">
              <a:spcAft>
                <a:spcPts val="2613"/>
              </a:spcAft>
            </a:pPr>
            <a:r>
              <a:rPr lang="en-US" sz="2903" spc="-1">
                <a:solidFill>
                  <a:srgbClr val="000080"/>
                </a:solidFill>
                <a:latin typeface="Arial"/>
              </a:rPr>
              <a:t>Power</a:t>
            </a:r>
          </a:p>
        </p:txBody>
      </p:sp>
      <p:sp>
        <p:nvSpPr>
          <p:cNvPr id="3617" name="Line 9"/>
          <p:cNvSpPr/>
          <p:nvPr/>
        </p:nvSpPr>
        <p:spPr>
          <a:xfrm flipV="1">
            <a:off x="9873004" y="1408564"/>
            <a:ext cx="0" cy="4986960"/>
          </a:xfrm>
          <a:prstGeom prst="line">
            <a:avLst/>
          </a:prstGeom>
          <a:ln w="5472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11"/>
                                        </p:tgtEl>
                                        <p:attrNameLst>
                                          <p:attrName>style.visibility</p:attrName>
                                        </p:attrNameLst>
                                      </p:cBhvr>
                                      <p:to>
                                        <p:strVal val="visible"/>
                                      </p:to>
                                    </p:set>
                                    <p:animEffect transition="in" filter="fade">
                                      <p:cBhvr>
                                        <p:cTn id="7" dur="500"/>
                                        <p:tgtEl>
                                          <p:spTgt spid="36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2"/>
                                        </p:tgtEl>
                                        <p:attrNameLst>
                                          <p:attrName>style.visibility</p:attrName>
                                        </p:attrNameLst>
                                      </p:cBhvr>
                                      <p:to>
                                        <p:strVal val="visible"/>
                                      </p:to>
                                    </p:set>
                                    <p:animEffect transition="in" filter="fade">
                                      <p:cBhvr>
                                        <p:cTn id="12" dur="500"/>
                                        <p:tgtEl>
                                          <p:spTgt spid="36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13"/>
                                        </p:tgtEl>
                                        <p:attrNameLst>
                                          <p:attrName>style.visibility</p:attrName>
                                        </p:attrNameLst>
                                      </p:cBhvr>
                                      <p:to>
                                        <p:strVal val="visible"/>
                                      </p:to>
                                    </p:set>
                                    <p:animEffect transition="in" filter="fade">
                                      <p:cBhvr>
                                        <p:cTn id="17" dur="500"/>
                                        <p:tgtEl>
                                          <p:spTgt spid="36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14"/>
                                        </p:tgtEl>
                                        <p:attrNameLst>
                                          <p:attrName>style.visibility</p:attrName>
                                        </p:attrNameLst>
                                      </p:cBhvr>
                                      <p:to>
                                        <p:strVal val="visible"/>
                                      </p:to>
                                    </p:set>
                                    <p:animEffect transition="in" filter="fade">
                                      <p:cBhvr>
                                        <p:cTn id="22" dur="500"/>
                                        <p:tgtEl>
                                          <p:spTgt spid="3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8" name="Group 1"/>
          <p:cNvGrpSpPr/>
          <p:nvPr/>
        </p:nvGrpSpPr>
        <p:grpSpPr>
          <a:xfrm>
            <a:off x="5152538" y="2009808"/>
            <a:ext cx="1140763" cy="1290992"/>
            <a:chOff x="4000320" y="2215440"/>
            <a:chExt cx="1257480" cy="1423080"/>
          </a:xfrm>
        </p:grpSpPr>
        <p:grpSp>
          <p:nvGrpSpPr>
            <p:cNvPr id="3619" name="Group 2"/>
            <p:cNvGrpSpPr/>
            <p:nvPr/>
          </p:nvGrpSpPr>
          <p:grpSpPr>
            <a:xfrm>
              <a:off x="4067280" y="3181320"/>
              <a:ext cx="457200" cy="457200"/>
              <a:chOff x="4067280" y="3181320"/>
              <a:chExt cx="457200" cy="457200"/>
            </a:xfrm>
          </p:grpSpPr>
          <p:sp>
            <p:nvSpPr>
              <p:cNvPr id="3620" name="Rectangle 3"/>
              <p:cNvSpPr/>
              <p:nvPr/>
            </p:nvSpPr>
            <p:spPr>
              <a:xfrm>
                <a:off x="4067280" y="323424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621" name="Rectangle 4"/>
              <p:cNvSpPr/>
              <p:nvPr/>
            </p:nvSpPr>
            <p:spPr>
              <a:xfrm>
                <a:off x="4471560" y="3518280"/>
                <a:ext cx="52920" cy="52920"/>
              </a:xfrm>
              <a:prstGeom prst="rect">
                <a:avLst/>
              </a:prstGeom>
              <a:solidFill>
                <a:srgbClr val="000000"/>
              </a:solidFill>
              <a:ln>
                <a:solidFill>
                  <a:srgbClr val="000000"/>
                </a:solidFill>
              </a:ln>
            </p:spPr>
            <p:txBody>
              <a:bodyPr/>
              <a:lstStyle/>
              <a:p>
                <a:endParaRPr lang="en-US"/>
              </a:p>
            </p:txBody>
          </p:sp>
          <p:sp>
            <p:nvSpPr>
              <p:cNvPr id="3622" name="Rectangle 5"/>
              <p:cNvSpPr/>
              <p:nvPr/>
            </p:nvSpPr>
            <p:spPr>
              <a:xfrm>
                <a:off x="4134600" y="3181320"/>
                <a:ext cx="52920" cy="52920"/>
              </a:xfrm>
              <a:prstGeom prst="rect">
                <a:avLst/>
              </a:prstGeom>
              <a:solidFill>
                <a:srgbClr val="000000"/>
              </a:solidFill>
              <a:ln>
                <a:solidFill>
                  <a:srgbClr val="000000"/>
                </a:solidFill>
              </a:ln>
            </p:spPr>
            <p:txBody>
              <a:bodyPr/>
              <a:lstStyle/>
              <a:p>
                <a:endParaRPr lang="en-US"/>
              </a:p>
            </p:txBody>
          </p:sp>
          <p:sp>
            <p:nvSpPr>
              <p:cNvPr id="3623" name="Rectangle 6"/>
              <p:cNvSpPr/>
              <p:nvPr/>
            </p:nvSpPr>
            <p:spPr>
              <a:xfrm>
                <a:off x="4350960" y="3181320"/>
                <a:ext cx="53280" cy="52920"/>
              </a:xfrm>
              <a:prstGeom prst="rect">
                <a:avLst/>
              </a:prstGeom>
              <a:solidFill>
                <a:srgbClr val="000000"/>
              </a:solidFill>
              <a:ln>
                <a:solidFill>
                  <a:srgbClr val="000000"/>
                </a:solidFill>
              </a:ln>
            </p:spPr>
            <p:txBody>
              <a:bodyPr/>
              <a:lstStyle/>
              <a:p>
                <a:endParaRPr lang="en-US"/>
              </a:p>
            </p:txBody>
          </p:sp>
          <p:sp>
            <p:nvSpPr>
              <p:cNvPr id="3624" name="Rectangle 7"/>
              <p:cNvSpPr/>
              <p:nvPr/>
            </p:nvSpPr>
            <p:spPr>
              <a:xfrm>
                <a:off x="4471560" y="3301560"/>
                <a:ext cx="52920" cy="53280"/>
              </a:xfrm>
              <a:prstGeom prst="rect">
                <a:avLst/>
              </a:prstGeom>
              <a:solidFill>
                <a:srgbClr val="000000"/>
              </a:solidFill>
              <a:ln>
                <a:solidFill>
                  <a:srgbClr val="000000"/>
                </a:solidFill>
              </a:ln>
            </p:spPr>
            <p:txBody>
              <a:bodyPr/>
              <a:lstStyle/>
              <a:p>
                <a:endParaRPr lang="en-US"/>
              </a:p>
            </p:txBody>
          </p:sp>
          <p:sp>
            <p:nvSpPr>
              <p:cNvPr id="3625" name="TextShape 8"/>
              <p:cNvSpPr txBox="1"/>
              <p:nvPr/>
            </p:nvSpPr>
            <p:spPr>
              <a:xfrm>
                <a:off x="4190400" y="323424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626" name="TextShape 9"/>
              <p:cNvSpPr txBox="1"/>
              <p:nvPr/>
            </p:nvSpPr>
            <p:spPr>
              <a:xfrm>
                <a:off x="4343400" y="3347640"/>
                <a:ext cx="128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627" name="Group 10"/>
            <p:cNvGrpSpPr/>
            <p:nvPr/>
          </p:nvGrpSpPr>
          <p:grpSpPr>
            <a:xfrm>
              <a:off x="4800600" y="3043800"/>
              <a:ext cx="457200" cy="457200"/>
              <a:chOff x="4800600" y="3043800"/>
              <a:chExt cx="457200" cy="457200"/>
            </a:xfrm>
          </p:grpSpPr>
          <p:sp>
            <p:nvSpPr>
              <p:cNvPr id="3628" name="Rectangle 11"/>
              <p:cNvSpPr/>
              <p:nvPr/>
            </p:nvSpPr>
            <p:spPr>
              <a:xfrm>
                <a:off x="4853520" y="3096720"/>
                <a:ext cx="404280" cy="404280"/>
              </a:xfrm>
              <a:prstGeom prst="rect">
                <a:avLst/>
              </a:prstGeom>
              <a:solidFill>
                <a:srgbClr val="FF950E"/>
              </a:solidFill>
              <a:ln>
                <a:solidFill>
                  <a:srgbClr val="000000"/>
                </a:solidFill>
              </a:ln>
            </p:spPr>
            <p:txBody>
              <a:bodyPr/>
              <a:lstStyle/>
              <a:p>
                <a:endParaRPr lang="en-US"/>
              </a:p>
            </p:txBody>
          </p:sp>
          <p:sp>
            <p:nvSpPr>
              <p:cNvPr id="3629" name="Rectangle 12"/>
              <p:cNvSpPr/>
              <p:nvPr/>
            </p:nvSpPr>
            <p:spPr>
              <a:xfrm>
                <a:off x="5029200" y="3043800"/>
                <a:ext cx="52920" cy="53280"/>
              </a:xfrm>
              <a:prstGeom prst="rect">
                <a:avLst/>
              </a:prstGeom>
              <a:solidFill>
                <a:srgbClr val="000000"/>
              </a:solidFill>
              <a:ln>
                <a:solidFill>
                  <a:srgbClr val="000000"/>
                </a:solidFill>
              </a:ln>
            </p:spPr>
            <p:txBody>
              <a:bodyPr/>
              <a:lstStyle/>
              <a:p>
                <a:endParaRPr lang="en-US"/>
              </a:p>
            </p:txBody>
          </p:sp>
          <p:sp>
            <p:nvSpPr>
              <p:cNvPr id="3630" name="TextShape 13"/>
              <p:cNvSpPr txBox="1"/>
              <p:nvPr/>
            </p:nvSpPr>
            <p:spPr>
              <a:xfrm>
                <a:off x="5014080" y="30967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31" name="TextShape 14"/>
              <p:cNvSpPr txBox="1"/>
              <p:nvPr/>
            </p:nvSpPr>
            <p:spPr>
              <a:xfrm>
                <a:off x="4853520" y="3213720"/>
                <a:ext cx="78840" cy="224280"/>
              </a:xfrm>
              <a:prstGeom prst="rect">
                <a:avLst/>
              </a:prstGeom>
              <a:noFill/>
              <a:ln>
                <a:noFill/>
              </a:ln>
            </p:spPr>
            <p:txBody>
              <a:bodyPr lIns="8165" tIns="8165" rIns="8165" bIns="8165">
                <a:noAutofit/>
              </a:bodyPr>
              <a:lstStyle/>
              <a:p>
                <a:pPr algn="ctr"/>
                <a:r>
                  <a:rPr lang="en-US" sz="907" spc="-1">
                    <a:latin typeface="Arial"/>
                  </a:rPr>
                  <a:t>E</a:t>
                </a:r>
              </a:p>
            </p:txBody>
          </p:sp>
          <p:sp>
            <p:nvSpPr>
              <p:cNvPr id="3632" name="Rectangle 15"/>
              <p:cNvSpPr/>
              <p:nvPr/>
            </p:nvSpPr>
            <p:spPr>
              <a:xfrm>
                <a:off x="4800600" y="3382920"/>
                <a:ext cx="52920" cy="52920"/>
              </a:xfrm>
              <a:prstGeom prst="rect">
                <a:avLst/>
              </a:prstGeom>
              <a:solidFill>
                <a:srgbClr val="000000"/>
              </a:solidFill>
              <a:ln>
                <a:solidFill>
                  <a:srgbClr val="000000"/>
                </a:solidFill>
              </a:ln>
            </p:spPr>
            <p:txBody>
              <a:bodyPr/>
              <a:lstStyle/>
              <a:p>
                <a:endParaRPr lang="en-US"/>
              </a:p>
            </p:txBody>
          </p:sp>
          <p:sp>
            <p:nvSpPr>
              <p:cNvPr id="3633" name="Rectangle 16"/>
              <p:cNvSpPr/>
              <p:nvPr/>
            </p:nvSpPr>
            <p:spPr>
              <a:xfrm>
                <a:off x="4800600" y="3166200"/>
                <a:ext cx="52920" cy="53280"/>
              </a:xfrm>
              <a:prstGeom prst="rect">
                <a:avLst/>
              </a:prstGeom>
              <a:solidFill>
                <a:srgbClr val="000000"/>
              </a:solidFill>
              <a:ln>
                <a:solidFill>
                  <a:srgbClr val="000000"/>
                </a:solidFill>
              </a:ln>
            </p:spPr>
            <p:txBody>
              <a:bodyPr/>
              <a:lstStyle/>
              <a:p>
                <a:endParaRPr lang="en-US"/>
              </a:p>
            </p:txBody>
          </p:sp>
        </p:grpSp>
        <p:grpSp>
          <p:nvGrpSpPr>
            <p:cNvPr id="3634" name="Group 17"/>
            <p:cNvGrpSpPr/>
            <p:nvPr/>
          </p:nvGrpSpPr>
          <p:grpSpPr>
            <a:xfrm>
              <a:off x="4000320" y="2215440"/>
              <a:ext cx="457200" cy="457200"/>
              <a:chOff x="4000320" y="2215440"/>
              <a:chExt cx="457200" cy="457200"/>
            </a:xfrm>
          </p:grpSpPr>
          <p:sp>
            <p:nvSpPr>
              <p:cNvPr id="3635" name="Rectangle 18"/>
              <p:cNvSpPr/>
              <p:nvPr/>
            </p:nvSpPr>
            <p:spPr>
              <a:xfrm>
                <a:off x="4000320" y="2215440"/>
                <a:ext cx="404280" cy="404280"/>
              </a:xfrm>
              <a:prstGeom prst="rect">
                <a:avLst/>
              </a:prstGeom>
              <a:solidFill>
                <a:srgbClr val="FF950E"/>
              </a:solidFill>
              <a:ln>
                <a:solidFill>
                  <a:srgbClr val="000000"/>
                </a:solidFill>
              </a:ln>
            </p:spPr>
            <p:txBody>
              <a:bodyPr/>
              <a:lstStyle/>
              <a:p>
                <a:endParaRPr lang="en-US"/>
              </a:p>
            </p:txBody>
          </p:sp>
          <p:sp>
            <p:nvSpPr>
              <p:cNvPr id="3636" name="Rectangle 19"/>
              <p:cNvSpPr/>
              <p:nvPr/>
            </p:nvSpPr>
            <p:spPr>
              <a:xfrm>
                <a:off x="4404600" y="2391120"/>
                <a:ext cx="52920" cy="52920"/>
              </a:xfrm>
              <a:prstGeom prst="rect">
                <a:avLst/>
              </a:prstGeom>
              <a:solidFill>
                <a:srgbClr val="000000"/>
              </a:solidFill>
              <a:ln>
                <a:solidFill>
                  <a:srgbClr val="000000"/>
                </a:solidFill>
              </a:ln>
            </p:spPr>
            <p:txBody>
              <a:bodyPr/>
              <a:lstStyle/>
              <a:p>
                <a:endParaRPr lang="en-US"/>
              </a:p>
            </p:txBody>
          </p:sp>
          <p:sp>
            <p:nvSpPr>
              <p:cNvPr id="3637" name="TextShape 20"/>
              <p:cNvSpPr txBox="1"/>
              <p:nvPr/>
            </p:nvSpPr>
            <p:spPr>
              <a:xfrm>
                <a:off x="4177440" y="247824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638" name="TextShape 21"/>
              <p:cNvSpPr txBox="1"/>
              <p:nvPr/>
            </p:nvSpPr>
            <p:spPr>
              <a:xfrm>
                <a:off x="4325760" y="23299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639" name="Rectangle 22"/>
              <p:cNvSpPr/>
              <p:nvPr/>
            </p:nvSpPr>
            <p:spPr>
              <a:xfrm>
                <a:off x="4068000" y="2619720"/>
                <a:ext cx="52920" cy="52920"/>
              </a:xfrm>
              <a:prstGeom prst="rect">
                <a:avLst/>
              </a:prstGeom>
              <a:solidFill>
                <a:srgbClr val="000000"/>
              </a:solidFill>
              <a:ln>
                <a:solidFill>
                  <a:srgbClr val="000000"/>
                </a:solidFill>
              </a:ln>
            </p:spPr>
            <p:txBody>
              <a:bodyPr/>
              <a:lstStyle/>
              <a:p>
                <a:endParaRPr lang="en-US"/>
              </a:p>
            </p:txBody>
          </p:sp>
          <p:sp>
            <p:nvSpPr>
              <p:cNvPr id="3640" name="Rectangle 23"/>
              <p:cNvSpPr/>
              <p:nvPr/>
            </p:nvSpPr>
            <p:spPr>
              <a:xfrm>
                <a:off x="4284360" y="2619720"/>
                <a:ext cx="53280" cy="52920"/>
              </a:xfrm>
              <a:prstGeom prst="rect">
                <a:avLst/>
              </a:prstGeom>
              <a:solidFill>
                <a:srgbClr val="000000"/>
              </a:solidFill>
              <a:ln>
                <a:solidFill>
                  <a:srgbClr val="000000"/>
                </a:solidFill>
              </a:ln>
            </p:spPr>
            <p:txBody>
              <a:bodyPr/>
              <a:lstStyle/>
              <a:p>
                <a:endParaRPr lang="en-US"/>
              </a:p>
            </p:txBody>
          </p:sp>
        </p:grpSp>
        <p:grpSp>
          <p:nvGrpSpPr>
            <p:cNvPr id="3641" name="Group 24"/>
            <p:cNvGrpSpPr/>
            <p:nvPr/>
          </p:nvGrpSpPr>
          <p:grpSpPr>
            <a:xfrm>
              <a:off x="4572000" y="2495160"/>
              <a:ext cx="457200" cy="457560"/>
              <a:chOff x="4572000" y="2495160"/>
              <a:chExt cx="457200" cy="457560"/>
            </a:xfrm>
          </p:grpSpPr>
          <p:sp>
            <p:nvSpPr>
              <p:cNvPr id="3642" name="Rectangle 25"/>
              <p:cNvSpPr/>
              <p:nvPr/>
            </p:nvSpPr>
            <p:spPr>
              <a:xfrm>
                <a:off x="4624920" y="2495160"/>
                <a:ext cx="404280" cy="404280"/>
              </a:xfrm>
              <a:prstGeom prst="rect">
                <a:avLst/>
              </a:prstGeom>
              <a:solidFill>
                <a:srgbClr val="0099FF"/>
              </a:solidFill>
              <a:ln>
                <a:solidFill>
                  <a:srgbClr val="000000"/>
                </a:solidFill>
              </a:ln>
            </p:spPr>
            <p:txBody>
              <a:bodyPr/>
              <a:lstStyle/>
              <a:p>
                <a:endParaRPr lang="en-US"/>
              </a:p>
            </p:txBody>
          </p:sp>
          <p:sp>
            <p:nvSpPr>
              <p:cNvPr id="3643" name="TextShape 26"/>
              <p:cNvSpPr txBox="1"/>
              <p:nvPr/>
            </p:nvSpPr>
            <p:spPr>
              <a:xfrm>
                <a:off x="4802040" y="275796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44" name="TextShape 27"/>
              <p:cNvSpPr txBox="1"/>
              <p:nvPr/>
            </p:nvSpPr>
            <p:spPr>
              <a:xfrm>
                <a:off x="4624920" y="261216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645" name="Rectangle 28"/>
              <p:cNvSpPr/>
              <p:nvPr/>
            </p:nvSpPr>
            <p:spPr>
              <a:xfrm>
                <a:off x="4804920" y="2899800"/>
                <a:ext cx="52920" cy="52920"/>
              </a:xfrm>
              <a:prstGeom prst="rect">
                <a:avLst/>
              </a:prstGeom>
              <a:solidFill>
                <a:srgbClr val="000000"/>
              </a:solidFill>
              <a:ln>
                <a:solidFill>
                  <a:srgbClr val="000000"/>
                </a:solidFill>
              </a:ln>
            </p:spPr>
            <p:txBody>
              <a:bodyPr/>
              <a:lstStyle/>
              <a:p>
                <a:endParaRPr lang="en-US"/>
              </a:p>
            </p:txBody>
          </p:sp>
          <p:sp>
            <p:nvSpPr>
              <p:cNvPr id="3646" name="Rectangle 29"/>
              <p:cNvSpPr/>
              <p:nvPr/>
            </p:nvSpPr>
            <p:spPr>
              <a:xfrm>
                <a:off x="4572000" y="2671200"/>
                <a:ext cx="52920" cy="53280"/>
              </a:xfrm>
              <a:prstGeom prst="rect">
                <a:avLst/>
              </a:prstGeom>
              <a:solidFill>
                <a:srgbClr val="000000"/>
              </a:solidFill>
              <a:ln>
                <a:solidFill>
                  <a:srgbClr val="000000"/>
                </a:solidFill>
              </a:ln>
            </p:spPr>
            <p:txBody>
              <a:bodyPr/>
              <a:lstStyle/>
              <a:p>
                <a:endParaRPr lang="en-US"/>
              </a:p>
            </p:txBody>
          </p:sp>
        </p:grpSp>
        <p:sp>
          <p:nvSpPr>
            <p:cNvPr id="3647" name="Line 30"/>
            <p:cNvSpPr/>
            <p:nvPr/>
          </p:nvSpPr>
          <p:spPr>
            <a:xfrm>
              <a:off x="4198320" y="2705760"/>
              <a:ext cx="42480" cy="40896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3648" name="Line 31"/>
            <p:cNvSpPr/>
            <p:nvPr/>
          </p:nvSpPr>
          <p:spPr>
            <a:xfrm flipH="1">
              <a:off x="4536360" y="3301560"/>
              <a:ext cx="264240" cy="14040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grpSp>
        <p:nvGrpSpPr>
          <p:cNvPr id="3649" name="Group 32"/>
          <p:cNvGrpSpPr/>
          <p:nvPr/>
        </p:nvGrpSpPr>
        <p:grpSpPr>
          <a:xfrm>
            <a:off x="7673778" y="1555527"/>
            <a:ext cx="2663304" cy="2102231"/>
            <a:chOff x="6779520" y="1714680"/>
            <a:chExt cx="2935800" cy="2317320"/>
          </a:xfrm>
        </p:grpSpPr>
        <p:grpSp>
          <p:nvGrpSpPr>
            <p:cNvPr id="3650" name="Group 33"/>
            <p:cNvGrpSpPr/>
            <p:nvPr/>
          </p:nvGrpSpPr>
          <p:grpSpPr>
            <a:xfrm>
              <a:off x="8738280" y="2441880"/>
              <a:ext cx="862200" cy="862560"/>
              <a:chOff x="8738280" y="2441880"/>
              <a:chExt cx="862200" cy="862560"/>
            </a:xfrm>
          </p:grpSpPr>
          <p:grpSp>
            <p:nvGrpSpPr>
              <p:cNvPr id="3651" name="Group 34"/>
              <p:cNvGrpSpPr/>
              <p:nvPr/>
            </p:nvGrpSpPr>
            <p:grpSpPr>
              <a:xfrm>
                <a:off x="8738280" y="2847240"/>
                <a:ext cx="457200" cy="457200"/>
                <a:chOff x="8738280" y="2847240"/>
                <a:chExt cx="457200" cy="457200"/>
              </a:xfrm>
            </p:grpSpPr>
            <p:sp>
              <p:nvSpPr>
                <p:cNvPr id="3652" name="Rectangle 35"/>
                <p:cNvSpPr/>
                <p:nvPr/>
              </p:nvSpPr>
              <p:spPr>
                <a:xfrm>
                  <a:off x="8738280" y="290016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653" name="Rectangle 36"/>
                <p:cNvSpPr/>
                <p:nvPr/>
              </p:nvSpPr>
              <p:spPr>
                <a:xfrm>
                  <a:off x="9142560" y="3184200"/>
                  <a:ext cx="52920" cy="52920"/>
                </a:xfrm>
                <a:prstGeom prst="rect">
                  <a:avLst/>
                </a:prstGeom>
                <a:solidFill>
                  <a:srgbClr val="000000"/>
                </a:solidFill>
                <a:ln>
                  <a:solidFill>
                    <a:srgbClr val="000000"/>
                  </a:solidFill>
                </a:ln>
              </p:spPr>
              <p:txBody>
                <a:bodyPr/>
                <a:lstStyle/>
                <a:p>
                  <a:endParaRPr lang="en-US"/>
                </a:p>
              </p:txBody>
            </p:sp>
            <p:sp>
              <p:nvSpPr>
                <p:cNvPr id="3654" name="Rectangle 37"/>
                <p:cNvSpPr/>
                <p:nvPr/>
              </p:nvSpPr>
              <p:spPr>
                <a:xfrm>
                  <a:off x="8805600" y="2847240"/>
                  <a:ext cx="52920" cy="52920"/>
                </a:xfrm>
                <a:prstGeom prst="rect">
                  <a:avLst/>
                </a:prstGeom>
                <a:solidFill>
                  <a:srgbClr val="000000"/>
                </a:solidFill>
                <a:ln>
                  <a:solidFill>
                    <a:srgbClr val="000000"/>
                  </a:solidFill>
                </a:ln>
              </p:spPr>
              <p:txBody>
                <a:bodyPr/>
                <a:lstStyle/>
                <a:p>
                  <a:endParaRPr lang="en-US"/>
                </a:p>
              </p:txBody>
            </p:sp>
            <p:sp>
              <p:nvSpPr>
                <p:cNvPr id="3655" name="Rectangle 38"/>
                <p:cNvSpPr/>
                <p:nvPr/>
              </p:nvSpPr>
              <p:spPr>
                <a:xfrm>
                  <a:off x="9021960" y="2847240"/>
                  <a:ext cx="53280" cy="52920"/>
                </a:xfrm>
                <a:prstGeom prst="rect">
                  <a:avLst/>
                </a:prstGeom>
                <a:solidFill>
                  <a:srgbClr val="000000"/>
                </a:solidFill>
                <a:ln>
                  <a:solidFill>
                    <a:srgbClr val="000000"/>
                  </a:solidFill>
                </a:ln>
              </p:spPr>
              <p:txBody>
                <a:bodyPr/>
                <a:lstStyle/>
                <a:p>
                  <a:endParaRPr lang="en-US"/>
                </a:p>
              </p:txBody>
            </p:sp>
            <p:sp>
              <p:nvSpPr>
                <p:cNvPr id="3656" name="Rectangle 39"/>
                <p:cNvSpPr/>
                <p:nvPr/>
              </p:nvSpPr>
              <p:spPr>
                <a:xfrm>
                  <a:off x="9142560" y="2967480"/>
                  <a:ext cx="52920" cy="53280"/>
                </a:xfrm>
                <a:prstGeom prst="rect">
                  <a:avLst/>
                </a:prstGeom>
                <a:solidFill>
                  <a:srgbClr val="000000"/>
                </a:solidFill>
                <a:ln>
                  <a:solidFill>
                    <a:srgbClr val="000000"/>
                  </a:solidFill>
                </a:ln>
              </p:spPr>
              <p:txBody>
                <a:bodyPr/>
                <a:lstStyle/>
                <a:p>
                  <a:endParaRPr lang="en-US"/>
                </a:p>
              </p:txBody>
            </p:sp>
            <p:sp>
              <p:nvSpPr>
                <p:cNvPr id="3657" name="TextShape 40"/>
                <p:cNvSpPr txBox="1"/>
                <p:nvPr/>
              </p:nvSpPr>
              <p:spPr>
                <a:xfrm>
                  <a:off x="8918280" y="290016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658" name="TextShape 41"/>
                <p:cNvSpPr txBox="1"/>
                <p:nvPr/>
              </p:nvSpPr>
              <p:spPr>
                <a:xfrm>
                  <a:off x="9029520" y="3013560"/>
                  <a:ext cx="11304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659" name="Group 42"/>
              <p:cNvGrpSpPr/>
              <p:nvPr/>
            </p:nvGrpSpPr>
            <p:grpSpPr>
              <a:xfrm>
                <a:off x="9195480" y="2847240"/>
                <a:ext cx="404280" cy="457200"/>
                <a:chOff x="9195480" y="2847240"/>
                <a:chExt cx="404280" cy="457200"/>
              </a:xfrm>
            </p:grpSpPr>
            <p:sp>
              <p:nvSpPr>
                <p:cNvPr id="3660" name="Rectangle 43"/>
                <p:cNvSpPr/>
                <p:nvPr/>
              </p:nvSpPr>
              <p:spPr>
                <a:xfrm>
                  <a:off x="9195480" y="2900160"/>
                  <a:ext cx="404280" cy="404280"/>
                </a:xfrm>
                <a:prstGeom prst="rect">
                  <a:avLst/>
                </a:prstGeom>
                <a:solidFill>
                  <a:srgbClr val="FF950E"/>
                </a:solidFill>
                <a:ln>
                  <a:solidFill>
                    <a:srgbClr val="000000"/>
                  </a:solidFill>
                </a:ln>
              </p:spPr>
              <p:txBody>
                <a:bodyPr/>
                <a:lstStyle/>
                <a:p>
                  <a:endParaRPr lang="en-US"/>
                </a:p>
              </p:txBody>
            </p:sp>
            <p:sp>
              <p:nvSpPr>
                <p:cNvPr id="3661" name="Rectangle 44"/>
                <p:cNvSpPr/>
                <p:nvPr/>
              </p:nvSpPr>
              <p:spPr>
                <a:xfrm>
                  <a:off x="9371160" y="2847240"/>
                  <a:ext cx="52920" cy="53280"/>
                </a:xfrm>
                <a:prstGeom prst="rect">
                  <a:avLst/>
                </a:prstGeom>
                <a:solidFill>
                  <a:srgbClr val="000000"/>
                </a:solidFill>
                <a:ln>
                  <a:solidFill>
                    <a:srgbClr val="000000"/>
                  </a:solidFill>
                </a:ln>
              </p:spPr>
              <p:txBody>
                <a:bodyPr/>
                <a:lstStyle/>
                <a:p>
                  <a:endParaRPr lang="en-US"/>
                </a:p>
              </p:txBody>
            </p:sp>
            <p:sp>
              <p:nvSpPr>
                <p:cNvPr id="3662" name="TextShape 45"/>
                <p:cNvSpPr txBox="1"/>
                <p:nvPr/>
              </p:nvSpPr>
              <p:spPr>
                <a:xfrm>
                  <a:off x="9356040" y="290016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63" name="TextShape 46"/>
                <p:cNvSpPr txBox="1"/>
                <p:nvPr/>
              </p:nvSpPr>
              <p:spPr>
                <a:xfrm>
                  <a:off x="9195480" y="301716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664" name="Group 47"/>
              <p:cNvGrpSpPr/>
              <p:nvPr/>
            </p:nvGrpSpPr>
            <p:grpSpPr>
              <a:xfrm>
                <a:off x="8738280" y="2442960"/>
                <a:ext cx="457200" cy="423000"/>
                <a:chOff x="8738280" y="2442960"/>
                <a:chExt cx="457200" cy="423000"/>
              </a:xfrm>
            </p:grpSpPr>
            <p:sp>
              <p:nvSpPr>
                <p:cNvPr id="3665" name="Rectangle 48"/>
                <p:cNvSpPr/>
                <p:nvPr/>
              </p:nvSpPr>
              <p:spPr>
                <a:xfrm>
                  <a:off x="8738280" y="2442960"/>
                  <a:ext cx="404280" cy="404280"/>
                </a:xfrm>
                <a:prstGeom prst="rect">
                  <a:avLst/>
                </a:prstGeom>
                <a:solidFill>
                  <a:srgbClr val="FF950E"/>
                </a:solidFill>
                <a:ln>
                  <a:solidFill>
                    <a:srgbClr val="000000"/>
                  </a:solidFill>
                </a:ln>
              </p:spPr>
              <p:txBody>
                <a:bodyPr/>
                <a:lstStyle/>
                <a:p>
                  <a:endParaRPr lang="en-US"/>
                </a:p>
              </p:txBody>
            </p:sp>
            <p:sp>
              <p:nvSpPr>
                <p:cNvPr id="3666" name="Rectangle 49"/>
                <p:cNvSpPr/>
                <p:nvPr/>
              </p:nvSpPr>
              <p:spPr>
                <a:xfrm>
                  <a:off x="9142560" y="2618640"/>
                  <a:ext cx="52920" cy="52920"/>
                </a:xfrm>
                <a:prstGeom prst="rect">
                  <a:avLst/>
                </a:prstGeom>
                <a:solidFill>
                  <a:srgbClr val="000000"/>
                </a:solidFill>
                <a:ln>
                  <a:solidFill>
                    <a:srgbClr val="000000"/>
                  </a:solidFill>
                </a:ln>
              </p:spPr>
              <p:txBody>
                <a:bodyPr/>
                <a:lstStyle/>
                <a:p>
                  <a:endParaRPr lang="en-US"/>
                </a:p>
              </p:txBody>
            </p:sp>
            <p:sp>
              <p:nvSpPr>
                <p:cNvPr id="3667" name="TextShape 50"/>
                <p:cNvSpPr txBox="1"/>
                <p:nvPr/>
              </p:nvSpPr>
              <p:spPr>
                <a:xfrm>
                  <a:off x="8915400" y="270576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668" name="TextShape 51"/>
                <p:cNvSpPr txBox="1"/>
                <p:nvPr/>
              </p:nvSpPr>
              <p:spPr>
                <a:xfrm>
                  <a:off x="9063720" y="255744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669" name="Group 52"/>
              <p:cNvGrpSpPr/>
              <p:nvPr/>
            </p:nvGrpSpPr>
            <p:grpSpPr>
              <a:xfrm>
                <a:off x="9196200" y="2441880"/>
                <a:ext cx="404280" cy="423000"/>
                <a:chOff x="9196200" y="2441880"/>
                <a:chExt cx="404280" cy="423000"/>
              </a:xfrm>
            </p:grpSpPr>
            <p:sp>
              <p:nvSpPr>
                <p:cNvPr id="3670" name="Rectangle 53"/>
                <p:cNvSpPr/>
                <p:nvPr/>
              </p:nvSpPr>
              <p:spPr>
                <a:xfrm>
                  <a:off x="9196200" y="2441880"/>
                  <a:ext cx="404280" cy="404280"/>
                </a:xfrm>
                <a:prstGeom prst="rect">
                  <a:avLst/>
                </a:prstGeom>
                <a:solidFill>
                  <a:srgbClr val="0099FF"/>
                </a:solidFill>
                <a:ln>
                  <a:solidFill>
                    <a:srgbClr val="000000"/>
                  </a:solidFill>
                </a:ln>
              </p:spPr>
              <p:txBody>
                <a:bodyPr/>
                <a:lstStyle/>
                <a:p>
                  <a:endParaRPr lang="en-US"/>
                </a:p>
              </p:txBody>
            </p:sp>
            <p:sp>
              <p:nvSpPr>
                <p:cNvPr id="3671" name="TextShape 54"/>
                <p:cNvSpPr txBox="1"/>
                <p:nvPr/>
              </p:nvSpPr>
              <p:spPr>
                <a:xfrm>
                  <a:off x="9373320" y="27046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72" name="TextShape 55"/>
                <p:cNvSpPr txBox="1"/>
                <p:nvPr/>
              </p:nvSpPr>
              <p:spPr>
                <a:xfrm>
                  <a:off x="9196200" y="255888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sp>
          <p:nvSpPr>
            <p:cNvPr id="3673" name="TextShape 56"/>
            <p:cNvSpPr txBox="1"/>
            <p:nvPr/>
          </p:nvSpPr>
          <p:spPr>
            <a:xfrm>
              <a:off x="7306920" y="1714680"/>
              <a:ext cx="2408400" cy="610200"/>
            </a:xfrm>
            <a:prstGeom prst="rect">
              <a:avLst/>
            </a:prstGeom>
            <a:noFill/>
            <a:ln>
              <a:noFill/>
            </a:ln>
          </p:spPr>
          <p:txBody>
            <a:bodyPr lIns="81646" tIns="40823" rIns="81646" bIns="40823">
              <a:noAutofit/>
            </a:bodyPr>
            <a:lstStyle/>
            <a:p>
              <a:r>
                <a:rPr lang="en-US" sz="1633" spc="-1">
                  <a:solidFill>
                    <a:srgbClr val="000080"/>
                  </a:solidFill>
                  <a:latin typeface="Arial"/>
                </a:rPr>
                <a:t>... only one possible </a:t>
              </a:r>
              <a:r>
                <a:rPr lang="en-US" sz="1633" b="1" spc="-1">
                  <a:solidFill>
                    <a:srgbClr val="000080"/>
                  </a:solidFill>
                  <a:latin typeface="Arial"/>
                </a:rPr>
                <a:t>terminal</a:t>
              </a:r>
              <a:r>
                <a:rPr lang="en-US" sz="1633" spc="-1">
                  <a:solidFill>
                    <a:srgbClr val="000080"/>
                  </a:solidFill>
                  <a:latin typeface="Arial"/>
                </a:rPr>
                <a:t> assembly.</a:t>
              </a:r>
              <a:endParaRPr lang="en-US" sz="1633" spc="-1">
                <a:latin typeface="Arial"/>
              </a:endParaRPr>
            </a:p>
          </p:txBody>
        </p:sp>
        <p:sp>
          <p:nvSpPr>
            <p:cNvPr id="3674" name="CustomShape 57"/>
            <p:cNvSpPr/>
            <p:nvPr/>
          </p:nvSpPr>
          <p:spPr>
            <a:xfrm>
              <a:off x="8249400" y="2764800"/>
              <a:ext cx="384480" cy="207720"/>
            </a:xfrm>
            <a:custGeom>
              <a:avLst/>
              <a:gdLst/>
              <a:ahLst/>
              <a:cxnLst/>
              <a:rect l="0" t="0" r="r" b="b"/>
              <a:pathLst>
                <a:path w="1070" h="579">
                  <a:moveTo>
                    <a:pt x="0" y="144"/>
                  </a:moveTo>
                  <a:lnTo>
                    <a:pt x="801" y="144"/>
                  </a:lnTo>
                  <a:lnTo>
                    <a:pt x="801" y="0"/>
                  </a:lnTo>
                  <a:lnTo>
                    <a:pt x="1069" y="289"/>
                  </a:lnTo>
                  <a:lnTo>
                    <a:pt x="801"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3675" name="Group 58"/>
            <p:cNvGrpSpPr/>
            <p:nvPr/>
          </p:nvGrpSpPr>
          <p:grpSpPr>
            <a:xfrm>
              <a:off x="7315200" y="2442600"/>
              <a:ext cx="861480" cy="861480"/>
              <a:chOff x="7315200" y="2442600"/>
              <a:chExt cx="861480" cy="861480"/>
            </a:xfrm>
          </p:grpSpPr>
          <p:grpSp>
            <p:nvGrpSpPr>
              <p:cNvPr id="3676" name="Group 59"/>
              <p:cNvGrpSpPr/>
              <p:nvPr/>
            </p:nvGrpSpPr>
            <p:grpSpPr>
              <a:xfrm>
                <a:off x="7315200" y="2846880"/>
                <a:ext cx="457200" cy="457200"/>
                <a:chOff x="7315200" y="2846880"/>
                <a:chExt cx="457200" cy="457200"/>
              </a:xfrm>
            </p:grpSpPr>
            <p:sp>
              <p:nvSpPr>
                <p:cNvPr id="3677" name="Rectangle 60"/>
                <p:cNvSpPr/>
                <p:nvPr/>
              </p:nvSpPr>
              <p:spPr>
                <a:xfrm>
                  <a:off x="7315200" y="289980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678" name="Rectangle 61"/>
                <p:cNvSpPr/>
                <p:nvPr/>
              </p:nvSpPr>
              <p:spPr>
                <a:xfrm>
                  <a:off x="7719480" y="3183840"/>
                  <a:ext cx="52920" cy="52920"/>
                </a:xfrm>
                <a:prstGeom prst="rect">
                  <a:avLst/>
                </a:prstGeom>
                <a:solidFill>
                  <a:srgbClr val="000000"/>
                </a:solidFill>
                <a:ln>
                  <a:solidFill>
                    <a:srgbClr val="000000"/>
                  </a:solidFill>
                </a:ln>
              </p:spPr>
              <p:txBody>
                <a:bodyPr/>
                <a:lstStyle/>
                <a:p>
                  <a:endParaRPr lang="en-US"/>
                </a:p>
              </p:txBody>
            </p:sp>
            <p:sp>
              <p:nvSpPr>
                <p:cNvPr id="3679" name="Rectangle 62"/>
                <p:cNvSpPr/>
                <p:nvPr/>
              </p:nvSpPr>
              <p:spPr>
                <a:xfrm>
                  <a:off x="7382520" y="2846880"/>
                  <a:ext cx="52920" cy="52920"/>
                </a:xfrm>
                <a:prstGeom prst="rect">
                  <a:avLst/>
                </a:prstGeom>
                <a:solidFill>
                  <a:srgbClr val="000000"/>
                </a:solidFill>
                <a:ln>
                  <a:solidFill>
                    <a:srgbClr val="000000"/>
                  </a:solidFill>
                </a:ln>
              </p:spPr>
              <p:txBody>
                <a:bodyPr/>
                <a:lstStyle/>
                <a:p>
                  <a:endParaRPr lang="en-US"/>
                </a:p>
              </p:txBody>
            </p:sp>
            <p:sp>
              <p:nvSpPr>
                <p:cNvPr id="3680" name="Rectangle 63"/>
                <p:cNvSpPr/>
                <p:nvPr/>
              </p:nvSpPr>
              <p:spPr>
                <a:xfrm>
                  <a:off x="7598880" y="2846880"/>
                  <a:ext cx="53280" cy="52920"/>
                </a:xfrm>
                <a:prstGeom prst="rect">
                  <a:avLst/>
                </a:prstGeom>
                <a:solidFill>
                  <a:srgbClr val="000000"/>
                </a:solidFill>
                <a:ln>
                  <a:solidFill>
                    <a:srgbClr val="000000"/>
                  </a:solidFill>
                </a:ln>
              </p:spPr>
              <p:txBody>
                <a:bodyPr/>
                <a:lstStyle/>
                <a:p>
                  <a:endParaRPr lang="en-US"/>
                </a:p>
              </p:txBody>
            </p:sp>
            <p:sp>
              <p:nvSpPr>
                <p:cNvPr id="3681" name="Rectangle 64"/>
                <p:cNvSpPr/>
                <p:nvPr/>
              </p:nvSpPr>
              <p:spPr>
                <a:xfrm>
                  <a:off x="7719480" y="2967120"/>
                  <a:ext cx="52920" cy="53280"/>
                </a:xfrm>
                <a:prstGeom prst="rect">
                  <a:avLst/>
                </a:prstGeom>
                <a:solidFill>
                  <a:srgbClr val="000000"/>
                </a:solidFill>
                <a:ln>
                  <a:solidFill>
                    <a:srgbClr val="000000"/>
                  </a:solidFill>
                </a:ln>
              </p:spPr>
              <p:txBody>
                <a:bodyPr/>
                <a:lstStyle/>
                <a:p>
                  <a:endParaRPr lang="en-US"/>
                </a:p>
              </p:txBody>
            </p:sp>
            <p:sp>
              <p:nvSpPr>
                <p:cNvPr id="3682" name="TextShape 65"/>
                <p:cNvSpPr txBox="1"/>
                <p:nvPr/>
              </p:nvSpPr>
              <p:spPr>
                <a:xfrm>
                  <a:off x="7438320" y="289980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683" name="TextShape 66"/>
                <p:cNvSpPr txBox="1"/>
                <p:nvPr/>
              </p:nvSpPr>
              <p:spPr>
                <a:xfrm>
                  <a:off x="7543800" y="3013200"/>
                  <a:ext cx="175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684" name="Group 67"/>
              <p:cNvGrpSpPr/>
              <p:nvPr/>
            </p:nvGrpSpPr>
            <p:grpSpPr>
              <a:xfrm>
                <a:off x="7772400" y="2846880"/>
                <a:ext cx="404280" cy="457200"/>
                <a:chOff x="7772400" y="2846880"/>
                <a:chExt cx="404280" cy="457200"/>
              </a:xfrm>
            </p:grpSpPr>
            <p:sp>
              <p:nvSpPr>
                <p:cNvPr id="3685" name="Rectangle 68"/>
                <p:cNvSpPr/>
                <p:nvPr/>
              </p:nvSpPr>
              <p:spPr>
                <a:xfrm>
                  <a:off x="7772400" y="2899800"/>
                  <a:ext cx="404280" cy="404280"/>
                </a:xfrm>
                <a:prstGeom prst="rect">
                  <a:avLst/>
                </a:prstGeom>
                <a:solidFill>
                  <a:srgbClr val="FF950E"/>
                </a:solidFill>
                <a:ln>
                  <a:solidFill>
                    <a:srgbClr val="000000"/>
                  </a:solidFill>
                </a:ln>
              </p:spPr>
              <p:txBody>
                <a:bodyPr/>
                <a:lstStyle/>
                <a:p>
                  <a:endParaRPr lang="en-US"/>
                </a:p>
              </p:txBody>
            </p:sp>
            <p:sp>
              <p:nvSpPr>
                <p:cNvPr id="3686" name="Rectangle 69"/>
                <p:cNvSpPr/>
                <p:nvPr/>
              </p:nvSpPr>
              <p:spPr>
                <a:xfrm>
                  <a:off x="7948080" y="2846880"/>
                  <a:ext cx="52920" cy="53280"/>
                </a:xfrm>
                <a:prstGeom prst="rect">
                  <a:avLst/>
                </a:prstGeom>
                <a:solidFill>
                  <a:srgbClr val="000000"/>
                </a:solidFill>
                <a:ln>
                  <a:solidFill>
                    <a:srgbClr val="000000"/>
                  </a:solidFill>
                </a:ln>
              </p:spPr>
              <p:txBody>
                <a:bodyPr/>
                <a:lstStyle/>
                <a:p>
                  <a:endParaRPr lang="en-US"/>
                </a:p>
              </p:txBody>
            </p:sp>
            <p:sp>
              <p:nvSpPr>
                <p:cNvPr id="3687" name="TextShape 70"/>
                <p:cNvSpPr txBox="1"/>
                <p:nvPr/>
              </p:nvSpPr>
              <p:spPr>
                <a:xfrm>
                  <a:off x="7932960" y="289980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688" name="TextShape 71"/>
                <p:cNvSpPr txBox="1"/>
                <p:nvPr/>
              </p:nvSpPr>
              <p:spPr>
                <a:xfrm>
                  <a:off x="7772400" y="3016800"/>
                  <a:ext cx="78840" cy="22428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689" name="Group 72"/>
              <p:cNvGrpSpPr/>
              <p:nvPr/>
            </p:nvGrpSpPr>
            <p:grpSpPr>
              <a:xfrm>
                <a:off x="7315200" y="2442600"/>
                <a:ext cx="457200" cy="405360"/>
                <a:chOff x="7315200" y="2442600"/>
                <a:chExt cx="457200" cy="405360"/>
              </a:xfrm>
            </p:grpSpPr>
            <p:sp>
              <p:nvSpPr>
                <p:cNvPr id="3690" name="Rectangle 73"/>
                <p:cNvSpPr/>
                <p:nvPr/>
              </p:nvSpPr>
              <p:spPr>
                <a:xfrm>
                  <a:off x="7315200" y="2442600"/>
                  <a:ext cx="404280" cy="404280"/>
                </a:xfrm>
                <a:prstGeom prst="rect">
                  <a:avLst/>
                </a:prstGeom>
                <a:solidFill>
                  <a:srgbClr val="FF950E"/>
                </a:solidFill>
                <a:ln>
                  <a:solidFill>
                    <a:srgbClr val="000000"/>
                  </a:solidFill>
                </a:ln>
              </p:spPr>
              <p:txBody>
                <a:bodyPr/>
                <a:lstStyle/>
                <a:p>
                  <a:endParaRPr lang="en-US"/>
                </a:p>
              </p:txBody>
            </p:sp>
            <p:sp>
              <p:nvSpPr>
                <p:cNvPr id="3691" name="Rectangle 74"/>
                <p:cNvSpPr/>
                <p:nvPr/>
              </p:nvSpPr>
              <p:spPr>
                <a:xfrm>
                  <a:off x="7719480" y="2618280"/>
                  <a:ext cx="52920" cy="52920"/>
                </a:xfrm>
                <a:prstGeom prst="rect">
                  <a:avLst/>
                </a:prstGeom>
                <a:solidFill>
                  <a:srgbClr val="000000"/>
                </a:solidFill>
                <a:ln>
                  <a:solidFill>
                    <a:srgbClr val="000000"/>
                  </a:solidFill>
                </a:ln>
              </p:spPr>
              <p:txBody>
                <a:bodyPr/>
                <a:lstStyle/>
                <a:p>
                  <a:endParaRPr lang="en-US"/>
                </a:p>
              </p:txBody>
            </p:sp>
            <p:sp>
              <p:nvSpPr>
                <p:cNvPr id="3692" name="TextShape 75"/>
                <p:cNvSpPr txBox="1"/>
                <p:nvPr/>
              </p:nvSpPr>
              <p:spPr>
                <a:xfrm>
                  <a:off x="7492320" y="2687760"/>
                  <a:ext cx="63720" cy="160200"/>
                </a:xfrm>
                <a:prstGeom prst="rect">
                  <a:avLst/>
                </a:prstGeom>
                <a:noFill/>
                <a:ln>
                  <a:noFill/>
                </a:ln>
              </p:spPr>
              <p:txBody>
                <a:bodyPr lIns="81646" tIns="8165" rIns="81646" bIns="8165" anchor="ctr">
                  <a:noAutofit/>
                </a:bodyPr>
                <a:lstStyle/>
                <a:p>
                  <a:pPr algn="ctr"/>
                  <a:r>
                    <a:rPr lang="en-US" sz="907" spc="-1">
                      <a:latin typeface="Arial"/>
                    </a:rPr>
                    <a:t>N</a:t>
                  </a:r>
                </a:p>
              </p:txBody>
            </p:sp>
            <p:sp>
              <p:nvSpPr>
                <p:cNvPr id="3693" name="TextShape 76"/>
                <p:cNvSpPr txBox="1"/>
                <p:nvPr/>
              </p:nvSpPr>
              <p:spPr>
                <a:xfrm>
                  <a:off x="7640640" y="255708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sp>
          <p:nvSpPr>
            <p:cNvPr id="3694" name="CustomShape 77"/>
            <p:cNvSpPr/>
            <p:nvPr/>
          </p:nvSpPr>
          <p:spPr>
            <a:xfrm rot="20100000">
              <a:off x="6830640" y="3492360"/>
              <a:ext cx="384480" cy="207720"/>
            </a:xfrm>
            <a:custGeom>
              <a:avLst/>
              <a:gdLst/>
              <a:ahLst/>
              <a:cxnLst/>
              <a:rect l="0" t="0" r="r" b="b"/>
              <a:pathLst>
                <a:path w="1070" h="579">
                  <a:moveTo>
                    <a:pt x="1" y="144"/>
                  </a:moveTo>
                  <a:lnTo>
                    <a:pt x="801" y="144"/>
                  </a:lnTo>
                  <a:lnTo>
                    <a:pt x="801" y="0"/>
                  </a:lnTo>
                  <a:lnTo>
                    <a:pt x="1069" y="289"/>
                  </a:lnTo>
                  <a:lnTo>
                    <a:pt x="801" y="578"/>
                  </a:lnTo>
                  <a:lnTo>
                    <a:pt x="801" y="433"/>
                  </a:lnTo>
                  <a:lnTo>
                    <a:pt x="0" y="433"/>
                  </a:lnTo>
                  <a:lnTo>
                    <a:pt x="1"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695" name="CustomShape 78"/>
            <p:cNvSpPr/>
            <p:nvPr/>
          </p:nvSpPr>
          <p:spPr>
            <a:xfrm rot="1500000">
              <a:off x="6805440" y="2242800"/>
              <a:ext cx="384480" cy="207720"/>
            </a:xfrm>
            <a:custGeom>
              <a:avLst/>
              <a:gdLst/>
              <a:ahLst/>
              <a:cxnLst/>
              <a:rect l="0" t="0" r="r" b="b"/>
              <a:pathLst>
                <a:path w="1070" h="580">
                  <a:moveTo>
                    <a:pt x="0" y="145"/>
                  </a:moveTo>
                  <a:lnTo>
                    <a:pt x="800" y="144"/>
                  </a:lnTo>
                  <a:lnTo>
                    <a:pt x="801" y="0"/>
                  </a:lnTo>
                  <a:lnTo>
                    <a:pt x="1069" y="289"/>
                  </a:lnTo>
                  <a:lnTo>
                    <a:pt x="801" y="579"/>
                  </a:lnTo>
                  <a:lnTo>
                    <a:pt x="801" y="433"/>
                  </a:lnTo>
                  <a:lnTo>
                    <a:pt x="0" y="434"/>
                  </a:lnTo>
                  <a:lnTo>
                    <a:pt x="0" y="145"/>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696" name="TextShape 79"/>
            <p:cNvSpPr txBox="1"/>
            <p:nvPr/>
          </p:nvSpPr>
          <p:spPr>
            <a:xfrm>
              <a:off x="7429320" y="3429000"/>
              <a:ext cx="2171520" cy="603000"/>
            </a:xfrm>
            <a:prstGeom prst="rect">
              <a:avLst/>
            </a:prstGeom>
            <a:noFill/>
            <a:ln>
              <a:noFill/>
            </a:ln>
          </p:spPr>
          <p:txBody>
            <a:bodyPr lIns="81646" tIns="40823" rIns="81646" bIns="40823">
              <a:noAutofit/>
            </a:bodyPr>
            <a:lstStyle/>
            <a:p>
              <a:r>
                <a:rPr lang="en-US" sz="1633" spc="-1">
                  <a:solidFill>
                    <a:srgbClr val="000080"/>
                  </a:solidFill>
                  <a:latin typeface="Arial"/>
                </a:rPr>
                <a:t>So the tile set is still </a:t>
              </a:r>
              <a:r>
                <a:rPr lang="en-US" sz="1633" spc="-1">
                  <a:solidFill>
                    <a:srgbClr val="800000"/>
                  </a:solidFill>
                  <a:latin typeface="Arial"/>
                </a:rPr>
                <a:t>deterministic</a:t>
              </a:r>
              <a:r>
                <a:rPr lang="en-US" sz="1633" spc="-1">
                  <a:solidFill>
                    <a:srgbClr val="000080"/>
                  </a:solidFill>
                  <a:latin typeface="Arial"/>
                </a:rPr>
                <a:t>.</a:t>
              </a:r>
              <a:endParaRPr lang="en-US" sz="1633" spc="-1">
                <a:latin typeface="Arial"/>
              </a:endParaRPr>
            </a:p>
          </p:txBody>
        </p:sp>
      </p:grpSp>
      <p:grpSp>
        <p:nvGrpSpPr>
          <p:cNvPr id="3697" name="Group 80"/>
          <p:cNvGrpSpPr/>
          <p:nvPr/>
        </p:nvGrpSpPr>
        <p:grpSpPr>
          <a:xfrm>
            <a:off x="6293301" y="1499681"/>
            <a:ext cx="1752458" cy="2073818"/>
            <a:chOff x="5257800" y="1653120"/>
            <a:chExt cx="1931760" cy="2286000"/>
          </a:xfrm>
        </p:grpSpPr>
        <p:sp>
          <p:nvSpPr>
            <p:cNvPr id="3698" name="TextShape 81"/>
            <p:cNvSpPr txBox="1"/>
            <p:nvPr/>
          </p:nvSpPr>
          <p:spPr>
            <a:xfrm>
              <a:off x="5401800" y="2655720"/>
              <a:ext cx="1787760" cy="603000"/>
            </a:xfrm>
            <a:prstGeom prst="rect">
              <a:avLst/>
            </a:prstGeom>
            <a:noFill/>
            <a:ln>
              <a:noFill/>
            </a:ln>
          </p:spPr>
          <p:txBody>
            <a:bodyPr lIns="81646" tIns="40823" rIns="81646" bIns="40823">
              <a:noAutofit/>
            </a:bodyPr>
            <a:lstStyle/>
            <a:p>
              <a:r>
                <a:rPr lang="en-US" sz="1633" spc="-1">
                  <a:solidFill>
                    <a:srgbClr val="000080"/>
                  </a:solidFill>
                  <a:latin typeface="Arial"/>
                </a:rPr>
                <a:t>Either could bind first, but ...</a:t>
              </a:r>
              <a:endParaRPr lang="en-US" sz="1633" spc="-1">
                <a:latin typeface="Arial"/>
              </a:endParaRPr>
            </a:p>
          </p:txBody>
        </p:sp>
        <p:grpSp>
          <p:nvGrpSpPr>
            <p:cNvPr id="3699" name="Group 82"/>
            <p:cNvGrpSpPr/>
            <p:nvPr/>
          </p:nvGrpSpPr>
          <p:grpSpPr>
            <a:xfrm>
              <a:off x="5829120" y="3481920"/>
              <a:ext cx="861480" cy="457200"/>
              <a:chOff x="5829120" y="3481920"/>
              <a:chExt cx="861480" cy="457200"/>
            </a:xfrm>
          </p:grpSpPr>
          <p:grpSp>
            <p:nvGrpSpPr>
              <p:cNvPr id="3700" name="Group 83"/>
              <p:cNvGrpSpPr/>
              <p:nvPr/>
            </p:nvGrpSpPr>
            <p:grpSpPr>
              <a:xfrm>
                <a:off x="5829120" y="3481920"/>
                <a:ext cx="457200" cy="457200"/>
                <a:chOff x="5829120" y="3481920"/>
                <a:chExt cx="457200" cy="457200"/>
              </a:xfrm>
            </p:grpSpPr>
            <p:sp>
              <p:nvSpPr>
                <p:cNvPr id="3701" name="Rectangle 84"/>
                <p:cNvSpPr/>
                <p:nvPr/>
              </p:nvSpPr>
              <p:spPr>
                <a:xfrm>
                  <a:off x="5829120" y="353484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02" name="Rectangle 85"/>
                <p:cNvSpPr/>
                <p:nvPr/>
              </p:nvSpPr>
              <p:spPr>
                <a:xfrm>
                  <a:off x="6233400" y="3818880"/>
                  <a:ext cx="52920" cy="52920"/>
                </a:xfrm>
                <a:prstGeom prst="rect">
                  <a:avLst/>
                </a:prstGeom>
                <a:solidFill>
                  <a:srgbClr val="000000"/>
                </a:solidFill>
                <a:ln>
                  <a:solidFill>
                    <a:srgbClr val="000000"/>
                  </a:solidFill>
                </a:ln>
              </p:spPr>
              <p:txBody>
                <a:bodyPr/>
                <a:lstStyle/>
                <a:p>
                  <a:endParaRPr lang="en-US"/>
                </a:p>
              </p:txBody>
            </p:sp>
            <p:sp>
              <p:nvSpPr>
                <p:cNvPr id="3703" name="Rectangle 86"/>
                <p:cNvSpPr/>
                <p:nvPr/>
              </p:nvSpPr>
              <p:spPr>
                <a:xfrm>
                  <a:off x="5896440" y="3481920"/>
                  <a:ext cx="52920" cy="52920"/>
                </a:xfrm>
                <a:prstGeom prst="rect">
                  <a:avLst/>
                </a:prstGeom>
                <a:solidFill>
                  <a:srgbClr val="000000"/>
                </a:solidFill>
                <a:ln>
                  <a:solidFill>
                    <a:srgbClr val="000000"/>
                  </a:solidFill>
                </a:ln>
              </p:spPr>
              <p:txBody>
                <a:bodyPr/>
                <a:lstStyle/>
                <a:p>
                  <a:endParaRPr lang="en-US"/>
                </a:p>
              </p:txBody>
            </p:sp>
            <p:sp>
              <p:nvSpPr>
                <p:cNvPr id="3704" name="Rectangle 87"/>
                <p:cNvSpPr/>
                <p:nvPr/>
              </p:nvSpPr>
              <p:spPr>
                <a:xfrm>
                  <a:off x="6112800" y="3481920"/>
                  <a:ext cx="53280" cy="52920"/>
                </a:xfrm>
                <a:prstGeom prst="rect">
                  <a:avLst/>
                </a:prstGeom>
                <a:solidFill>
                  <a:srgbClr val="000000"/>
                </a:solidFill>
                <a:ln>
                  <a:solidFill>
                    <a:srgbClr val="000000"/>
                  </a:solidFill>
                </a:ln>
              </p:spPr>
              <p:txBody>
                <a:bodyPr/>
                <a:lstStyle/>
                <a:p>
                  <a:endParaRPr lang="en-US"/>
                </a:p>
              </p:txBody>
            </p:sp>
            <p:sp>
              <p:nvSpPr>
                <p:cNvPr id="3705" name="Rectangle 88"/>
                <p:cNvSpPr/>
                <p:nvPr/>
              </p:nvSpPr>
              <p:spPr>
                <a:xfrm>
                  <a:off x="6233400" y="3602160"/>
                  <a:ext cx="52920" cy="53280"/>
                </a:xfrm>
                <a:prstGeom prst="rect">
                  <a:avLst/>
                </a:prstGeom>
                <a:solidFill>
                  <a:srgbClr val="000000"/>
                </a:solidFill>
                <a:ln>
                  <a:solidFill>
                    <a:srgbClr val="000000"/>
                  </a:solidFill>
                </a:ln>
              </p:spPr>
              <p:txBody>
                <a:bodyPr/>
                <a:lstStyle/>
                <a:p>
                  <a:endParaRPr lang="en-US"/>
                </a:p>
              </p:txBody>
            </p:sp>
            <p:sp>
              <p:nvSpPr>
                <p:cNvPr id="3706" name="TextShape 89"/>
                <p:cNvSpPr txBox="1"/>
                <p:nvPr/>
              </p:nvSpPr>
              <p:spPr>
                <a:xfrm>
                  <a:off x="5952240" y="353484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707" name="TextShape 90"/>
                <p:cNvSpPr txBox="1"/>
                <p:nvPr/>
              </p:nvSpPr>
              <p:spPr>
                <a:xfrm>
                  <a:off x="6057720" y="3648240"/>
                  <a:ext cx="175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08" name="Group 91"/>
              <p:cNvGrpSpPr/>
              <p:nvPr/>
            </p:nvGrpSpPr>
            <p:grpSpPr>
              <a:xfrm>
                <a:off x="6286320" y="3481920"/>
                <a:ext cx="404280" cy="457200"/>
                <a:chOff x="6286320" y="3481920"/>
                <a:chExt cx="404280" cy="457200"/>
              </a:xfrm>
            </p:grpSpPr>
            <p:sp>
              <p:nvSpPr>
                <p:cNvPr id="3709" name="Rectangle 92"/>
                <p:cNvSpPr/>
                <p:nvPr/>
              </p:nvSpPr>
              <p:spPr>
                <a:xfrm>
                  <a:off x="6286320" y="3534840"/>
                  <a:ext cx="404280" cy="404280"/>
                </a:xfrm>
                <a:prstGeom prst="rect">
                  <a:avLst/>
                </a:prstGeom>
                <a:solidFill>
                  <a:srgbClr val="FF950E"/>
                </a:solidFill>
                <a:ln>
                  <a:solidFill>
                    <a:srgbClr val="000000"/>
                  </a:solidFill>
                </a:ln>
              </p:spPr>
              <p:txBody>
                <a:bodyPr/>
                <a:lstStyle/>
                <a:p>
                  <a:endParaRPr lang="en-US"/>
                </a:p>
              </p:txBody>
            </p:sp>
            <p:sp>
              <p:nvSpPr>
                <p:cNvPr id="3710" name="Rectangle 93"/>
                <p:cNvSpPr/>
                <p:nvPr/>
              </p:nvSpPr>
              <p:spPr>
                <a:xfrm>
                  <a:off x="6462000" y="3481920"/>
                  <a:ext cx="52920" cy="53280"/>
                </a:xfrm>
                <a:prstGeom prst="rect">
                  <a:avLst/>
                </a:prstGeom>
                <a:solidFill>
                  <a:srgbClr val="000000"/>
                </a:solidFill>
                <a:ln>
                  <a:solidFill>
                    <a:srgbClr val="000000"/>
                  </a:solidFill>
                </a:ln>
              </p:spPr>
              <p:txBody>
                <a:bodyPr/>
                <a:lstStyle/>
                <a:p>
                  <a:endParaRPr lang="en-US"/>
                </a:p>
              </p:txBody>
            </p:sp>
            <p:sp>
              <p:nvSpPr>
                <p:cNvPr id="3711" name="TextShape 94"/>
                <p:cNvSpPr txBox="1"/>
                <p:nvPr/>
              </p:nvSpPr>
              <p:spPr>
                <a:xfrm>
                  <a:off x="6446880" y="353484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12" name="TextShape 95"/>
                <p:cNvSpPr txBox="1"/>
                <p:nvPr/>
              </p:nvSpPr>
              <p:spPr>
                <a:xfrm>
                  <a:off x="6286320" y="3651840"/>
                  <a:ext cx="78840" cy="224280"/>
                </a:xfrm>
                <a:prstGeom prst="rect">
                  <a:avLst/>
                </a:prstGeom>
                <a:noFill/>
                <a:ln>
                  <a:noFill/>
                </a:ln>
              </p:spPr>
              <p:txBody>
                <a:bodyPr lIns="8165" tIns="8165" rIns="8165" bIns="8165">
                  <a:noAutofit/>
                </a:bodyPr>
                <a:lstStyle/>
                <a:p>
                  <a:pPr algn="ctr"/>
                  <a:r>
                    <a:rPr lang="en-US" sz="907" spc="-1">
                      <a:latin typeface="Arial"/>
                    </a:rPr>
                    <a:t>E</a:t>
                  </a:r>
                </a:p>
              </p:txBody>
            </p:sp>
          </p:grpSp>
        </p:grpSp>
        <p:sp>
          <p:nvSpPr>
            <p:cNvPr id="3713" name="CustomShape 96"/>
            <p:cNvSpPr/>
            <p:nvPr/>
          </p:nvSpPr>
          <p:spPr>
            <a:xfrm rot="20100000">
              <a:off x="5283360" y="2242800"/>
              <a:ext cx="384480" cy="207720"/>
            </a:xfrm>
            <a:custGeom>
              <a:avLst/>
              <a:gdLst/>
              <a:ahLst/>
              <a:cxnLst/>
              <a:rect l="0" t="0" r="r" b="b"/>
              <a:pathLst>
                <a:path w="1070" h="579">
                  <a:moveTo>
                    <a:pt x="0" y="144"/>
                  </a:moveTo>
                  <a:lnTo>
                    <a:pt x="801" y="144"/>
                  </a:lnTo>
                  <a:lnTo>
                    <a:pt x="801" y="0"/>
                  </a:lnTo>
                  <a:lnTo>
                    <a:pt x="1069" y="289"/>
                  </a:lnTo>
                  <a:lnTo>
                    <a:pt x="801"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714" name="CustomShape 97"/>
            <p:cNvSpPr/>
            <p:nvPr/>
          </p:nvSpPr>
          <p:spPr>
            <a:xfrm rot="1500000">
              <a:off x="5283720" y="3572280"/>
              <a:ext cx="384480" cy="207720"/>
            </a:xfrm>
            <a:custGeom>
              <a:avLst/>
              <a:gdLst/>
              <a:ahLst/>
              <a:cxnLst/>
              <a:rect l="0" t="0" r="r" b="b"/>
              <a:pathLst>
                <a:path w="1071" h="579">
                  <a:moveTo>
                    <a:pt x="0" y="144"/>
                  </a:moveTo>
                  <a:lnTo>
                    <a:pt x="801" y="143"/>
                  </a:lnTo>
                  <a:lnTo>
                    <a:pt x="802" y="0"/>
                  </a:lnTo>
                  <a:lnTo>
                    <a:pt x="1070" y="289"/>
                  </a:lnTo>
                  <a:lnTo>
                    <a:pt x="802" y="578"/>
                  </a:lnTo>
                  <a:lnTo>
                    <a:pt x="801" y="433"/>
                  </a:lnTo>
                  <a:lnTo>
                    <a:pt x="1"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3715" name="Group 98"/>
            <p:cNvGrpSpPr/>
            <p:nvPr/>
          </p:nvGrpSpPr>
          <p:grpSpPr>
            <a:xfrm>
              <a:off x="5829120" y="1653120"/>
              <a:ext cx="457200" cy="861480"/>
              <a:chOff x="5829120" y="1653120"/>
              <a:chExt cx="457200" cy="861480"/>
            </a:xfrm>
          </p:grpSpPr>
          <p:grpSp>
            <p:nvGrpSpPr>
              <p:cNvPr id="3716" name="Group 99"/>
              <p:cNvGrpSpPr/>
              <p:nvPr/>
            </p:nvGrpSpPr>
            <p:grpSpPr>
              <a:xfrm>
                <a:off x="5829120" y="2057400"/>
                <a:ext cx="457200" cy="457200"/>
                <a:chOff x="5829120" y="2057400"/>
                <a:chExt cx="457200" cy="457200"/>
              </a:xfrm>
            </p:grpSpPr>
            <p:sp>
              <p:nvSpPr>
                <p:cNvPr id="3717" name="Rectangle 100"/>
                <p:cNvSpPr/>
                <p:nvPr/>
              </p:nvSpPr>
              <p:spPr>
                <a:xfrm>
                  <a:off x="5829120" y="211032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18" name="Rectangle 101"/>
                <p:cNvSpPr/>
                <p:nvPr/>
              </p:nvSpPr>
              <p:spPr>
                <a:xfrm>
                  <a:off x="6233400" y="2394360"/>
                  <a:ext cx="52920" cy="52920"/>
                </a:xfrm>
                <a:prstGeom prst="rect">
                  <a:avLst/>
                </a:prstGeom>
                <a:solidFill>
                  <a:srgbClr val="000000"/>
                </a:solidFill>
                <a:ln>
                  <a:solidFill>
                    <a:srgbClr val="000000"/>
                  </a:solidFill>
                </a:ln>
              </p:spPr>
              <p:txBody>
                <a:bodyPr/>
                <a:lstStyle/>
                <a:p>
                  <a:endParaRPr lang="en-US"/>
                </a:p>
              </p:txBody>
            </p:sp>
            <p:sp>
              <p:nvSpPr>
                <p:cNvPr id="3719" name="Rectangle 102"/>
                <p:cNvSpPr/>
                <p:nvPr/>
              </p:nvSpPr>
              <p:spPr>
                <a:xfrm>
                  <a:off x="5896440" y="2057400"/>
                  <a:ext cx="52920" cy="52920"/>
                </a:xfrm>
                <a:prstGeom prst="rect">
                  <a:avLst/>
                </a:prstGeom>
                <a:solidFill>
                  <a:srgbClr val="000000"/>
                </a:solidFill>
                <a:ln>
                  <a:solidFill>
                    <a:srgbClr val="000000"/>
                  </a:solidFill>
                </a:ln>
              </p:spPr>
              <p:txBody>
                <a:bodyPr/>
                <a:lstStyle/>
                <a:p>
                  <a:endParaRPr lang="en-US"/>
                </a:p>
              </p:txBody>
            </p:sp>
            <p:sp>
              <p:nvSpPr>
                <p:cNvPr id="3720" name="Rectangle 103"/>
                <p:cNvSpPr/>
                <p:nvPr/>
              </p:nvSpPr>
              <p:spPr>
                <a:xfrm>
                  <a:off x="6112800" y="2057400"/>
                  <a:ext cx="53280" cy="52920"/>
                </a:xfrm>
                <a:prstGeom prst="rect">
                  <a:avLst/>
                </a:prstGeom>
                <a:solidFill>
                  <a:srgbClr val="000000"/>
                </a:solidFill>
                <a:ln>
                  <a:solidFill>
                    <a:srgbClr val="000000"/>
                  </a:solidFill>
                </a:ln>
              </p:spPr>
              <p:txBody>
                <a:bodyPr/>
                <a:lstStyle/>
                <a:p>
                  <a:endParaRPr lang="en-US"/>
                </a:p>
              </p:txBody>
            </p:sp>
            <p:sp>
              <p:nvSpPr>
                <p:cNvPr id="3721" name="Rectangle 104"/>
                <p:cNvSpPr/>
                <p:nvPr/>
              </p:nvSpPr>
              <p:spPr>
                <a:xfrm>
                  <a:off x="6233400" y="2177640"/>
                  <a:ext cx="52920" cy="53280"/>
                </a:xfrm>
                <a:prstGeom prst="rect">
                  <a:avLst/>
                </a:prstGeom>
                <a:solidFill>
                  <a:srgbClr val="000000"/>
                </a:solidFill>
                <a:ln>
                  <a:solidFill>
                    <a:srgbClr val="000000"/>
                  </a:solidFill>
                </a:ln>
              </p:spPr>
              <p:txBody>
                <a:bodyPr/>
                <a:lstStyle/>
                <a:p>
                  <a:endParaRPr lang="en-US"/>
                </a:p>
              </p:txBody>
            </p:sp>
            <p:sp>
              <p:nvSpPr>
                <p:cNvPr id="3722" name="TextShape 105"/>
                <p:cNvSpPr txBox="1"/>
                <p:nvPr/>
              </p:nvSpPr>
              <p:spPr>
                <a:xfrm>
                  <a:off x="5952240" y="2110320"/>
                  <a:ext cx="158760" cy="142200"/>
                </a:xfrm>
                <a:prstGeom prst="rect">
                  <a:avLst/>
                </a:prstGeom>
                <a:noFill/>
                <a:ln>
                  <a:noFill/>
                </a:ln>
              </p:spPr>
              <p:txBody>
                <a:bodyPr lIns="0" tIns="0" rIns="0" bIns="0">
                  <a:noAutofit/>
                </a:bodyPr>
                <a:lstStyle/>
                <a:p>
                  <a:pPr algn="ctr"/>
                  <a:r>
                    <a:rPr lang="en-US" sz="907" spc="-1">
                      <a:latin typeface="Arial"/>
                    </a:rPr>
                    <a:t>N</a:t>
                  </a:r>
                </a:p>
              </p:txBody>
            </p:sp>
            <p:sp>
              <p:nvSpPr>
                <p:cNvPr id="3723" name="TextShape 106"/>
                <p:cNvSpPr txBox="1"/>
                <p:nvPr/>
              </p:nvSpPr>
              <p:spPr>
                <a:xfrm>
                  <a:off x="6057720" y="2223720"/>
                  <a:ext cx="175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24" name="Group 107"/>
              <p:cNvGrpSpPr/>
              <p:nvPr/>
            </p:nvGrpSpPr>
            <p:grpSpPr>
              <a:xfrm>
                <a:off x="5829120" y="1653120"/>
                <a:ext cx="457200" cy="405360"/>
                <a:chOff x="5829120" y="1653120"/>
                <a:chExt cx="457200" cy="405360"/>
              </a:xfrm>
            </p:grpSpPr>
            <p:sp>
              <p:nvSpPr>
                <p:cNvPr id="3725" name="Rectangle 108"/>
                <p:cNvSpPr/>
                <p:nvPr/>
              </p:nvSpPr>
              <p:spPr>
                <a:xfrm>
                  <a:off x="5829120" y="1653120"/>
                  <a:ext cx="404280" cy="404280"/>
                </a:xfrm>
                <a:prstGeom prst="rect">
                  <a:avLst/>
                </a:prstGeom>
                <a:solidFill>
                  <a:srgbClr val="FF950E"/>
                </a:solidFill>
                <a:ln>
                  <a:solidFill>
                    <a:srgbClr val="000000"/>
                  </a:solidFill>
                </a:ln>
              </p:spPr>
              <p:txBody>
                <a:bodyPr/>
                <a:lstStyle/>
                <a:p>
                  <a:endParaRPr lang="en-US"/>
                </a:p>
              </p:txBody>
            </p:sp>
            <p:sp>
              <p:nvSpPr>
                <p:cNvPr id="3726" name="Rectangle 109"/>
                <p:cNvSpPr/>
                <p:nvPr/>
              </p:nvSpPr>
              <p:spPr>
                <a:xfrm>
                  <a:off x="6233400" y="1828800"/>
                  <a:ext cx="52920" cy="52920"/>
                </a:xfrm>
                <a:prstGeom prst="rect">
                  <a:avLst/>
                </a:prstGeom>
                <a:solidFill>
                  <a:srgbClr val="000000"/>
                </a:solidFill>
                <a:ln>
                  <a:solidFill>
                    <a:srgbClr val="000000"/>
                  </a:solidFill>
                </a:ln>
              </p:spPr>
              <p:txBody>
                <a:bodyPr/>
                <a:lstStyle/>
                <a:p>
                  <a:endParaRPr lang="en-US"/>
                </a:p>
              </p:txBody>
            </p:sp>
            <p:sp>
              <p:nvSpPr>
                <p:cNvPr id="3727" name="TextShape 110"/>
                <p:cNvSpPr txBox="1"/>
                <p:nvPr/>
              </p:nvSpPr>
              <p:spPr>
                <a:xfrm>
                  <a:off x="6006240" y="1898280"/>
                  <a:ext cx="63720" cy="160200"/>
                </a:xfrm>
                <a:prstGeom prst="rect">
                  <a:avLst/>
                </a:prstGeom>
                <a:noFill/>
                <a:ln>
                  <a:noFill/>
                </a:ln>
              </p:spPr>
              <p:txBody>
                <a:bodyPr lIns="81646" tIns="8165" rIns="81646" bIns="8165" anchor="ctr">
                  <a:noAutofit/>
                </a:bodyPr>
                <a:lstStyle/>
                <a:p>
                  <a:pPr algn="ctr"/>
                  <a:r>
                    <a:rPr lang="en-US" sz="907" spc="-1">
                      <a:latin typeface="Arial"/>
                    </a:rPr>
                    <a:t>N</a:t>
                  </a:r>
                </a:p>
              </p:txBody>
            </p:sp>
            <p:sp>
              <p:nvSpPr>
                <p:cNvPr id="3728" name="TextShape 111"/>
                <p:cNvSpPr txBox="1"/>
                <p:nvPr/>
              </p:nvSpPr>
              <p:spPr>
                <a:xfrm>
                  <a:off x="6154560" y="176760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grpSp>
      <p:grpSp>
        <p:nvGrpSpPr>
          <p:cNvPr id="3729" name="Group 112"/>
          <p:cNvGrpSpPr/>
          <p:nvPr/>
        </p:nvGrpSpPr>
        <p:grpSpPr>
          <a:xfrm>
            <a:off x="5999374" y="4070888"/>
            <a:ext cx="1683222" cy="2123785"/>
            <a:chOff x="4933800" y="4487400"/>
            <a:chExt cx="1855440" cy="2341080"/>
          </a:xfrm>
        </p:grpSpPr>
        <p:grpSp>
          <p:nvGrpSpPr>
            <p:cNvPr id="3730" name="Group 113"/>
            <p:cNvGrpSpPr/>
            <p:nvPr/>
          </p:nvGrpSpPr>
          <p:grpSpPr>
            <a:xfrm>
              <a:off x="5716800" y="4487400"/>
              <a:ext cx="510120" cy="510840"/>
              <a:chOff x="5716800" y="4487400"/>
              <a:chExt cx="510120" cy="510840"/>
            </a:xfrm>
          </p:grpSpPr>
          <p:sp>
            <p:nvSpPr>
              <p:cNvPr id="3731" name="Rectangle 114"/>
              <p:cNvSpPr/>
              <p:nvPr/>
            </p:nvSpPr>
            <p:spPr>
              <a:xfrm>
                <a:off x="5769720" y="4540680"/>
                <a:ext cx="404280" cy="404280"/>
              </a:xfrm>
              <a:prstGeom prst="rect">
                <a:avLst/>
              </a:prstGeom>
              <a:solidFill>
                <a:srgbClr val="0099FF"/>
              </a:solidFill>
              <a:ln>
                <a:solidFill>
                  <a:srgbClr val="000000"/>
                </a:solidFill>
              </a:ln>
            </p:spPr>
            <p:txBody>
              <a:bodyPr/>
              <a:lstStyle/>
              <a:p>
                <a:endParaRPr lang="en-US"/>
              </a:p>
            </p:txBody>
          </p:sp>
          <p:sp>
            <p:nvSpPr>
              <p:cNvPr id="3732" name="TextShape 115"/>
              <p:cNvSpPr txBox="1"/>
              <p:nvPr/>
            </p:nvSpPr>
            <p:spPr>
              <a:xfrm>
                <a:off x="5946840" y="48034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33" name="TextShape 116"/>
              <p:cNvSpPr txBox="1"/>
              <p:nvPr/>
            </p:nvSpPr>
            <p:spPr>
              <a:xfrm>
                <a:off x="5769720" y="465768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734" name="Rectangle 117"/>
              <p:cNvSpPr/>
              <p:nvPr/>
            </p:nvSpPr>
            <p:spPr>
              <a:xfrm>
                <a:off x="5949720" y="4945320"/>
                <a:ext cx="52920" cy="52920"/>
              </a:xfrm>
              <a:prstGeom prst="rect">
                <a:avLst/>
              </a:prstGeom>
              <a:solidFill>
                <a:srgbClr val="000000"/>
              </a:solidFill>
              <a:ln>
                <a:solidFill>
                  <a:srgbClr val="000000"/>
                </a:solidFill>
              </a:ln>
            </p:spPr>
            <p:txBody>
              <a:bodyPr/>
              <a:lstStyle/>
              <a:p>
                <a:endParaRPr lang="en-US"/>
              </a:p>
            </p:txBody>
          </p:sp>
          <p:sp>
            <p:nvSpPr>
              <p:cNvPr id="3735" name="Rectangle 118"/>
              <p:cNvSpPr/>
              <p:nvPr/>
            </p:nvSpPr>
            <p:spPr>
              <a:xfrm>
                <a:off x="5716800" y="4716720"/>
                <a:ext cx="52920" cy="53280"/>
              </a:xfrm>
              <a:prstGeom prst="rect">
                <a:avLst/>
              </a:prstGeom>
              <a:solidFill>
                <a:srgbClr val="000000"/>
              </a:solidFill>
              <a:ln>
                <a:solidFill>
                  <a:srgbClr val="000000"/>
                </a:solidFill>
              </a:ln>
            </p:spPr>
            <p:txBody>
              <a:bodyPr/>
              <a:lstStyle/>
              <a:p>
                <a:endParaRPr lang="en-US"/>
              </a:p>
            </p:txBody>
          </p:sp>
          <p:sp>
            <p:nvSpPr>
              <p:cNvPr id="3736" name="Rectangle 119"/>
              <p:cNvSpPr/>
              <p:nvPr/>
            </p:nvSpPr>
            <p:spPr>
              <a:xfrm>
                <a:off x="5942880" y="4487400"/>
                <a:ext cx="52920" cy="53280"/>
              </a:xfrm>
              <a:prstGeom prst="rect">
                <a:avLst/>
              </a:prstGeom>
              <a:solidFill>
                <a:srgbClr val="000000"/>
              </a:solidFill>
              <a:ln>
                <a:solidFill>
                  <a:srgbClr val="000000"/>
                </a:solidFill>
              </a:ln>
            </p:spPr>
            <p:txBody>
              <a:bodyPr/>
              <a:lstStyle/>
              <a:p>
                <a:endParaRPr lang="en-US"/>
              </a:p>
            </p:txBody>
          </p:sp>
          <p:sp>
            <p:nvSpPr>
              <p:cNvPr id="3737" name="Rectangle 120"/>
              <p:cNvSpPr/>
              <p:nvPr/>
            </p:nvSpPr>
            <p:spPr>
              <a:xfrm>
                <a:off x="6174000" y="4710600"/>
                <a:ext cx="52920" cy="53280"/>
              </a:xfrm>
              <a:prstGeom prst="rect">
                <a:avLst/>
              </a:prstGeom>
              <a:solidFill>
                <a:srgbClr val="000000"/>
              </a:solidFill>
              <a:ln>
                <a:solidFill>
                  <a:srgbClr val="000000"/>
                </a:solidFill>
              </a:ln>
            </p:spPr>
            <p:txBody>
              <a:bodyPr/>
              <a:lstStyle/>
              <a:p>
                <a:endParaRPr lang="en-US"/>
              </a:p>
            </p:txBody>
          </p:sp>
          <p:sp>
            <p:nvSpPr>
              <p:cNvPr id="3738" name="TextShape 121"/>
              <p:cNvSpPr txBox="1"/>
              <p:nvPr/>
            </p:nvSpPr>
            <p:spPr>
              <a:xfrm>
                <a:off x="6057720" y="4647960"/>
                <a:ext cx="11628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739" name="TextShape 122"/>
              <p:cNvSpPr txBox="1"/>
              <p:nvPr/>
            </p:nvSpPr>
            <p:spPr>
              <a:xfrm>
                <a:off x="5932080" y="454068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sp>
          <p:nvSpPr>
            <p:cNvPr id="3740" name="Line 123"/>
            <p:cNvSpPr/>
            <p:nvPr/>
          </p:nvSpPr>
          <p:spPr>
            <a:xfrm flipH="1">
              <a:off x="5648040" y="5031360"/>
              <a:ext cx="122040" cy="4273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3741" name="Line 124"/>
            <p:cNvSpPr/>
            <p:nvPr/>
          </p:nvSpPr>
          <p:spPr>
            <a:xfrm flipH="1">
              <a:off x="5891760" y="5391000"/>
              <a:ext cx="378360" cy="14040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3742" name="TextShape 125"/>
            <p:cNvSpPr txBox="1"/>
            <p:nvPr/>
          </p:nvSpPr>
          <p:spPr>
            <a:xfrm>
              <a:off x="4933800" y="6225480"/>
              <a:ext cx="1636200" cy="603000"/>
            </a:xfrm>
            <a:prstGeom prst="rect">
              <a:avLst/>
            </a:prstGeom>
            <a:noFill/>
            <a:ln>
              <a:noFill/>
            </a:ln>
          </p:spPr>
          <p:txBody>
            <a:bodyPr lIns="81646" tIns="40823" rIns="81646" bIns="40823">
              <a:noAutofit/>
            </a:bodyPr>
            <a:lstStyle/>
            <a:p>
              <a:r>
                <a:rPr lang="en-US" sz="1633" spc="-1">
                  <a:solidFill>
                    <a:srgbClr val="000080"/>
                  </a:solidFill>
                  <a:latin typeface="Arial"/>
                </a:rPr>
                <a:t>If tile types compete ...</a:t>
              </a:r>
              <a:endParaRPr lang="en-US" sz="1633" spc="-1">
                <a:latin typeface="Arial"/>
              </a:endParaRPr>
            </a:p>
          </p:txBody>
        </p:sp>
        <p:grpSp>
          <p:nvGrpSpPr>
            <p:cNvPr id="3743" name="Group 126"/>
            <p:cNvGrpSpPr/>
            <p:nvPr/>
          </p:nvGrpSpPr>
          <p:grpSpPr>
            <a:xfrm>
              <a:off x="5019480" y="5618160"/>
              <a:ext cx="457200" cy="457200"/>
              <a:chOff x="5019480" y="5618160"/>
              <a:chExt cx="457200" cy="457200"/>
            </a:xfrm>
          </p:grpSpPr>
          <p:sp>
            <p:nvSpPr>
              <p:cNvPr id="3744" name="Rectangle 127"/>
              <p:cNvSpPr/>
              <p:nvPr/>
            </p:nvSpPr>
            <p:spPr>
              <a:xfrm>
                <a:off x="5019480" y="567108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45" name="Rectangle 128"/>
              <p:cNvSpPr/>
              <p:nvPr/>
            </p:nvSpPr>
            <p:spPr>
              <a:xfrm>
                <a:off x="5423760" y="5955120"/>
                <a:ext cx="52920" cy="52920"/>
              </a:xfrm>
              <a:prstGeom prst="rect">
                <a:avLst/>
              </a:prstGeom>
              <a:solidFill>
                <a:srgbClr val="000000"/>
              </a:solidFill>
              <a:ln>
                <a:solidFill>
                  <a:srgbClr val="000000"/>
                </a:solidFill>
              </a:ln>
            </p:spPr>
            <p:txBody>
              <a:bodyPr/>
              <a:lstStyle/>
              <a:p>
                <a:endParaRPr lang="en-US"/>
              </a:p>
            </p:txBody>
          </p:sp>
          <p:sp>
            <p:nvSpPr>
              <p:cNvPr id="3746" name="Rectangle 129"/>
              <p:cNvSpPr/>
              <p:nvPr/>
            </p:nvSpPr>
            <p:spPr>
              <a:xfrm>
                <a:off x="5086800" y="5618160"/>
                <a:ext cx="52920" cy="52920"/>
              </a:xfrm>
              <a:prstGeom prst="rect">
                <a:avLst/>
              </a:prstGeom>
              <a:solidFill>
                <a:srgbClr val="000000"/>
              </a:solidFill>
              <a:ln>
                <a:solidFill>
                  <a:srgbClr val="000000"/>
                </a:solidFill>
              </a:ln>
            </p:spPr>
            <p:txBody>
              <a:bodyPr/>
              <a:lstStyle/>
              <a:p>
                <a:endParaRPr lang="en-US"/>
              </a:p>
            </p:txBody>
          </p:sp>
          <p:sp>
            <p:nvSpPr>
              <p:cNvPr id="3747" name="Rectangle 130"/>
              <p:cNvSpPr/>
              <p:nvPr/>
            </p:nvSpPr>
            <p:spPr>
              <a:xfrm>
                <a:off x="5303160" y="5618160"/>
                <a:ext cx="53280" cy="52920"/>
              </a:xfrm>
              <a:prstGeom prst="rect">
                <a:avLst/>
              </a:prstGeom>
              <a:solidFill>
                <a:srgbClr val="000000"/>
              </a:solidFill>
              <a:ln>
                <a:solidFill>
                  <a:srgbClr val="000000"/>
                </a:solidFill>
              </a:ln>
            </p:spPr>
            <p:txBody>
              <a:bodyPr/>
              <a:lstStyle/>
              <a:p>
                <a:endParaRPr lang="en-US"/>
              </a:p>
            </p:txBody>
          </p:sp>
          <p:sp>
            <p:nvSpPr>
              <p:cNvPr id="3748" name="Rectangle 131"/>
              <p:cNvSpPr/>
              <p:nvPr/>
            </p:nvSpPr>
            <p:spPr>
              <a:xfrm>
                <a:off x="5423760" y="5738400"/>
                <a:ext cx="52920" cy="53280"/>
              </a:xfrm>
              <a:prstGeom prst="rect">
                <a:avLst/>
              </a:prstGeom>
              <a:solidFill>
                <a:srgbClr val="000000"/>
              </a:solidFill>
              <a:ln>
                <a:solidFill>
                  <a:srgbClr val="000000"/>
                </a:solidFill>
              </a:ln>
            </p:spPr>
            <p:txBody>
              <a:bodyPr/>
              <a:lstStyle/>
              <a:p>
                <a:endParaRPr lang="en-US"/>
              </a:p>
            </p:txBody>
          </p:sp>
          <p:sp>
            <p:nvSpPr>
              <p:cNvPr id="3749" name="TextShape 132"/>
              <p:cNvSpPr txBox="1"/>
              <p:nvPr/>
            </p:nvSpPr>
            <p:spPr>
              <a:xfrm>
                <a:off x="5199480" y="567108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50" name="TextShape 133"/>
              <p:cNvSpPr txBox="1"/>
              <p:nvPr/>
            </p:nvSpPr>
            <p:spPr>
              <a:xfrm>
                <a:off x="5257800" y="5784480"/>
                <a:ext cx="1659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51" name="Group 134"/>
            <p:cNvGrpSpPr/>
            <p:nvPr/>
          </p:nvGrpSpPr>
          <p:grpSpPr>
            <a:xfrm>
              <a:off x="5476680" y="5618160"/>
              <a:ext cx="404280" cy="457200"/>
              <a:chOff x="5476680" y="5618160"/>
              <a:chExt cx="404280" cy="457200"/>
            </a:xfrm>
          </p:grpSpPr>
          <p:sp>
            <p:nvSpPr>
              <p:cNvPr id="3752" name="Rectangle 135"/>
              <p:cNvSpPr/>
              <p:nvPr/>
            </p:nvSpPr>
            <p:spPr>
              <a:xfrm>
                <a:off x="5476680" y="5671080"/>
                <a:ext cx="404280" cy="404280"/>
              </a:xfrm>
              <a:prstGeom prst="rect">
                <a:avLst/>
              </a:prstGeom>
              <a:solidFill>
                <a:srgbClr val="FF950E"/>
              </a:solidFill>
              <a:ln>
                <a:solidFill>
                  <a:srgbClr val="000000"/>
                </a:solidFill>
              </a:ln>
            </p:spPr>
            <p:txBody>
              <a:bodyPr/>
              <a:lstStyle/>
              <a:p>
                <a:endParaRPr lang="en-US"/>
              </a:p>
            </p:txBody>
          </p:sp>
          <p:sp>
            <p:nvSpPr>
              <p:cNvPr id="3753" name="Rectangle 136"/>
              <p:cNvSpPr/>
              <p:nvPr/>
            </p:nvSpPr>
            <p:spPr>
              <a:xfrm>
                <a:off x="5652360" y="5618160"/>
                <a:ext cx="52920" cy="53280"/>
              </a:xfrm>
              <a:prstGeom prst="rect">
                <a:avLst/>
              </a:prstGeom>
              <a:solidFill>
                <a:srgbClr val="000000"/>
              </a:solidFill>
              <a:ln>
                <a:solidFill>
                  <a:srgbClr val="000000"/>
                </a:solidFill>
              </a:ln>
            </p:spPr>
            <p:txBody>
              <a:bodyPr/>
              <a:lstStyle/>
              <a:p>
                <a:endParaRPr lang="en-US"/>
              </a:p>
            </p:txBody>
          </p:sp>
          <p:sp>
            <p:nvSpPr>
              <p:cNvPr id="3754" name="TextShape 137"/>
              <p:cNvSpPr txBox="1"/>
              <p:nvPr/>
            </p:nvSpPr>
            <p:spPr>
              <a:xfrm>
                <a:off x="5637240" y="567108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55" name="TextShape 138"/>
              <p:cNvSpPr txBox="1"/>
              <p:nvPr/>
            </p:nvSpPr>
            <p:spPr>
              <a:xfrm>
                <a:off x="5476680" y="578808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756" name="Group 139"/>
            <p:cNvGrpSpPr/>
            <p:nvPr/>
          </p:nvGrpSpPr>
          <p:grpSpPr>
            <a:xfrm>
              <a:off x="5019480" y="5213880"/>
              <a:ext cx="457200" cy="423000"/>
              <a:chOff x="5019480" y="5213880"/>
              <a:chExt cx="457200" cy="423000"/>
            </a:xfrm>
          </p:grpSpPr>
          <p:sp>
            <p:nvSpPr>
              <p:cNvPr id="3757" name="Rectangle 140"/>
              <p:cNvSpPr/>
              <p:nvPr/>
            </p:nvSpPr>
            <p:spPr>
              <a:xfrm>
                <a:off x="5019480" y="5213880"/>
                <a:ext cx="404280" cy="404280"/>
              </a:xfrm>
              <a:prstGeom prst="rect">
                <a:avLst/>
              </a:prstGeom>
              <a:solidFill>
                <a:srgbClr val="FF950E"/>
              </a:solidFill>
              <a:ln>
                <a:solidFill>
                  <a:srgbClr val="000000"/>
                </a:solidFill>
              </a:ln>
            </p:spPr>
            <p:txBody>
              <a:bodyPr/>
              <a:lstStyle/>
              <a:p>
                <a:endParaRPr lang="en-US"/>
              </a:p>
            </p:txBody>
          </p:sp>
          <p:sp>
            <p:nvSpPr>
              <p:cNvPr id="3758" name="Rectangle 141"/>
              <p:cNvSpPr/>
              <p:nvPr/>
            </p:nvSpPr>
            <p:spPr>
              <a:xfrm>
                <a:off x="5423760" y="5389560"/>
                <a:ext cx="52920" cy="52920"/>
              </a:xfrm>
              <a:prstGeom prst="rect">
                <a:avLst/>
              </a:prstGeom>
              <a:solidFill>
                <a:srgbClr val="000000"/>
              </a:solidFill>
              <a:ln>
                <a:solidFill>
                  <a:srgbClr val="000000"/>
                </a:solidFill>
              </a:ln>
            </p:spPr>
            <p:txBody>
              <a:bodyPr/>
              <a:lstStyle/>
              <a:p>
                <a:endParaRPr lang="en-US"/>
              </a:p>
            </p:txBody>
          </p:sp>
          <p:sp>
            <p:nvSpPr>
              <p:cNvPr id="3759" name="TextShape 142"/>
              <p:cNvSpPr txBox="1"/>
              <p:nvPr/>
            </p:nvSpPr>
            <p:spPr>
              <a:xfrm>
                <a:off x="5196600" y="547668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60" name="TextShape 143"/>
              <p:cNvSpPr txBox="1"/>
              <p:nvPr/>
            </p:nvSpPr>
            <p:spPr>
              <a:xfrm>
                <a:off x="5344920" y="532836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761" name="Group 144"/>
            <p:cNvGrpSpPr/>
            <p:nvPr/>
          </p:nvGrpSpPr>
          <p:grpSpPr>
            <a:xfrm>
              <a:off x="6279120" y="4988520"/>
              <a:ext cx="510120" cy="510840"/>
              <a:chOff x="6279120" y="4988520"/>
              <a:chExt cx="510120" cy="510840"/>
            </a:xfrm>
          </p:grpSpPr>
          <p:sp>
            <p:nvSpPr>
              <p:cNvPr id="3762" name="Rectangle 145"/>
              <p:cNvSpPr/>
              <p:nvPr/>
            </p:nvSpPr>
            <p:spPr>
              <a:xfrm>
                <a:off x="6332040" y="5041800"/>
                <a:ext cx="404280" cy="404280"/>
              </a:xfrm>
              <a:prstGeom prst="rect">
                <a:avLst/>
              </a:prstGeom>
              <a:solidFill>
                <a:srgbClr val="00FF00"/>
              </a:solidFill>
              <a:ln>
                <a:solidFill>
                  <a:srgbClr val="000000"/>
                </a:solidFill>
              </a:ln>
            </p:spPr>
            <p:txBody>
              <a:bodyPr/>
              <a:lstStyle/>
              <a:p>
                <a:endParaRPr lang="en-US"/>
              </a:p>
            </p:txBody>
          </p:sp>
          <p:sp>
            <p:nvSpPr>
              <p:cNvPr id="3763" name="TextShape 146"/>
              <p:cNvSpPr txBox="1"/>
              <p:nvPr/>
            </p:nvSpPr>
            <p:spPr>
              <a:xfrm>
                <a:off x="6509160" y="53046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64" name="TextShape 147"/>
              <p:cNvSpPr txBox="1"/>
              <p:nvPr/>
            </p:nvSpPr>
            <p:spPr>
              <a:xfrm>
                <a:off x="6332040" y="51588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765" name="Rectangle 148"/>
              <p:cNvSpPr/>
              <p:nvPr/>
            </p:nvSpPr>
            <p:spPr>
              <a:xfrm>
                <a:off x="6512040" y="5446440"/>
                <a:ext cx="52920" cy="52920"/>
              </a:xfrm>
              <a:prstGeom prst="rect">
                <a:avLst/>
              </a:prstGeom>
              <a:solidFill>
                <a:srgbClr val="000000"/>
              </a:solidFill>
              <a:ln>
                <a:solidFill>
                  <a:srgbClr val="000000"/>
                </a:solidFill>
              </a:ln>
            </p:spPr>
            <p:txBody>
              <a:bodyPr/>
              <a:lstStyle/>
              <a:p>
                <a:endParaRPr lang="en-US"/>
              </a:p>
            </p:txBody>
          </p:sp>
          <p:sp>
            <p:nvSpPr>
              <p:cNvPr id="3766" name="Rectangle 149"/>
              <p:cNvSpPr/>
              <p:nvPr/>
            </p:nvSpPr>
            <p:spPr>
              <a:xfrm>
                <a:off x="6279120" y="5217840"/>
                <a:ext cx="52920" cy="53280"/>
              </a:xfrm>
              <a:prstGeom prst="rect">
                <a:avLst/>
              </a:prstGeom>
              <a:solidFill>
                <a:srgbClr val="000000"/>
              </a:solidFill>
              <a:ln>
                <a:solidFill>
                  <a:srgbClr val="000000"/>
                </a:solidFill>
              </a:ln>
            </p:spPr>
            <p:txBody>
              <a:bodyPr/>
              <a:lstStyle/>
              <a:p>
                <a:endParaRPr lang="en-US"/>
              </a:p>
            </p:txBody>
          </p:sp>
          <p:sp>
            <p:nvSpPr>
              <p:cNvPr id="3767" name="Rectangle 150"/>
              <p:cNvSpPr/>
              <p:nvPr/>
            </p:nvSpPr>
            <p:spPr>
              <a:xfrm>
                <a:off x="6505200" y="4988520"/>
                <a:ext cx="52920" cy="53280"/>
              </a:xfrm>
              <a:prstGeom prst="rect">
                <a:avLst/>
              </a:prstGeom>
              <a:solidFill>
                <a:srgbClr val="000000"/>
              </a:solidFill>
              <a:ln>
                <a:solidFill>
                  <a:srgbClr val="000000"/>
                </a:solidFill>
              </a:ln>
            </p:spPr>
            <p:txBody>
              <a:bodyPr/>
              <a:lstStyle/>
              <a:p>
                <a:endParaRPr lang="en-US"/>
              </a:p>
            </p:txBody>
          </p:sp>
          <p:sp>
            <p:nvSpPr>
              <p:cNvPr id="3768" name="Rectangle 151"/>
              <p:cNvSpPr/>
              <p:nvPr/>
            </p:nvSpPr>
            <p:spPr>
              <a:xfrm>
                <a:off x="6736320" y="5211720"/>
                <a:ext cx="52920" cy="53280"/>
              </a:xfrm>
              <a:prstGeom prst="rect">
                <a:avLst/>
              </a:prstGeom>
              <a:solidFill>
                <a:srgbClr val="000000"/>
              </a:solidFill>
              <a:ln>
                <a:solidFill>
                  <a:srgbClr val="000000"/>
                </a:solidFill>
              </a:ln>
            </p:spPr>
            <p:txBody>
              <a:bodyPr/>
              <a:lstStyle/>
              <a:p>
                <a:endParaRPr lang="en-US"/>
              </a:p>
            </p:txBody>
          </p:sp>
          <p:sp>
            <p:nvSpPr>
              <p:cNvPr id="3769" name="TextShape 152"/>
              <p:cNvSpPr txBox="1"/>
              <p:nvPr/>
            </p:nvSpPr>
            <p:spPr>
              <a:xfrm>
                <a:off x="6629400" y="514908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770" name="TextShape 153"/>
              <p:cNvSpPr txBox="1"/>
              <p:nvPr/>
            </p:nvSpPr>
            <p:spPr>
              <a:xfrm>
                <a:off x="6494400" y="504180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sp>
        <p:nvSpPr>
          <p:cNvPr id="3771" name="Freeform 154"/>
          <p:cNvSpPr/>
          <p:nvPr/>
        </p:nvSpPr>
        <p:spPr>
          <a:xfrm>
            <a:off x="2145666" y="1244291"/>
            <a:ext cx="8191743" cy="2478784"/>
          </a:xfrm>
          <a:custGeom>
            <a:avLst/>
            <a:gdLst/>
            <a:ahLst/>
            <a:cxnLst/>
            <a:rect l="0" t="0" r="r" b="b"/>
            <a:pathLst>
              <a:path w="25083" h="7590">
                <a:moveTo>
                  <a:pt x="0" y="7589"/>
                </a:moveTo>
                <a:lnTo>
                  <a:pt x="25082" y="7589"/>
                </a:lnTo>
                <a:lnTo>
                  <a:pt x="25082" y="0"/>
                </a:lnTo>
                <a:lnTo>
                  <a:pt x="8572" y="0"/>
                </a:lnTo>
                <a:lnTo>
                  <a:pt x="8572" y="4445"/>
                </a:lnTo>
                <a:lnTo>
                  <a:pt x="0" y="4445"/>
                </a:lnTo>
                <a:lnTo>
                  <a:pt x="0" y="7589"/>
                </a:lnTo>
                <a:close/>
              </a:path>
            </a:pathLst>
          </a:custGeom>
          <a:noFill/>
          <a:ln w="18360">
            <a:solidFill>
              <a:srgbClr val="000080"/>
            </a:solidFill>
            <a:round/>
          </a:ln>
        </p:spPr>
        <p:txBody>
          <a:bodyPr/>
          <a:lstStyle/>
          <a:p>
            <a:endParaRPr lang="en-US"/>
          </a:p>
        </p:txBody>
      </p:sp>
      <p:sp>
        <p:nvSpPr>
          <p:cNvPr id="3772" name="Freeform 155"/>
          <p:cNvSpPr/>
          <p:nvPr/>
        </p:nvSpPr>
        <p:spPr>
          <a:xfrm>
            <a:off x="2145666" y="3940254"/>
            <a:ext cx="8191743" cy="2488908"/>
          </a:xfrm>
          <a:custGeom>
            <a:avLst/>
            <a:gdLst/>
            <a:ahLst/>
            <a:cxnLst/>
            <a:rect l="0" t="0" r="r" b="b"/>
            <a:pathLst>
              <a:path w="25083" h="7621">
                <a:moveTo>
                  <a:pt x="0" y="7620"/>
                </a:moveTo>
                <a:lnTo>
                  <a:pt x="25082" y="7620"/>
                </a:lnTo>
                <a:lnTo>
                  <a:pt x="25082" y="0"/>
                </a:lnTo>
                <a:lnTo>
                  <a:pt x="11112" y="0"/>
                </a:lnTo>
                <a:lnTo>
                  <a:pt x="11112" y="2858"/>
                </a:lnTo>
                <a:lnTo>
                  <a:pt x="0" y="2858"/>
                </a:lnTo>
                <a:lnTo>
                  <a:pt x="0" y="7620"/>
                </a:lnTo>
                <a:close/>
              </a:path>
            </a:pathLst>
          </a:custGeom>
          <a:noFill/>
          <a:ln w="18360">
            <a:solidFill>
              <a:srgbClr val="000080"/>
            </a:solidFill>
            <a:round/>
          </a:ln>
        </p:spPr>
        <p:txBody>
          <a:bodyPr/>
          <a:lstStyle/>
          <a:p>
            <a:endParaRPr lang="en-US"/>
          </a:p>
        </p:txBody>
      </p:sp>
      <p:sp>
        <p:nvSpPr>
          <p:cNvPr id="3773" name="TextShape 156"/>
          <p:cNvSpPr txBox="1"/>
          <p:nvPr/>
        </p:nvSpPr>
        <p:spPr>
          <a:xfrm>
            <a:off x="1981067" y="273679"/>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Nondeterminism in Self-Assembly</a:t>
            </a:r>
          </a:p>
        </p:txBody>
      </p:sp>
      <p:sp>
        <p:nvSpPr>
          <p:cNvPr id="3774" name="TextShape 157"/>
          <p:cNvSpPr txBox="1"/>
          <p:nvPr/>
        </p:nvSpPr>
        <p:spPr>
          <a:xfrm>
            <a:off x="2249193" y="2695963"/>
            <a:ext cx="2695963" cy="1026785"/>
          </a:xfrm>
          <a:prstGeom prst="rect">
            <a:avLst/>
          </a:prstGeom>
          <a:noFill/>
          <a:ln>
            <a:noFill/>
          </a:ln>
        </p:spPr>
        <p:txBody>
          <a:bodyPr lIns="81646" tIns="40823" rIns="81646" bIns="40823" anchor="ctr">
            <a:noAutofit/>
          </a:bodyPr>
          <a:lstStyle/>
          <a:p>
            <a:r>
              <a:rPr lang="en-US" sz="2540" spc="-1">
                <a:solidFill>
                  <a:srgbClr val="000080"/>
                </a:solidFill>
                <a:latin typeface="Arial"/>
                <a:ea typeface="Arial"/>
              </a:rPr>
              <a:t>≥ </a:t>
            </a:r>
            <a:r>
              <a:rPr lang="en-US" sz="2540" spc="-1">
                <a:solidFill>
                  <a:srgbClr val="000080"/>
                </a:solidFill>
                <a:latin typeface="Arial"/>
              </a:rPr>
              <a:t>2 potential binding sites</a:t>
            </a:r>
            <a:endParaRPr lang="en-US" sz="2540" spc="-1">
              <a:latin typeface="Arial"/>
            </a:endParaRPr>
          </a:p>
        </p:txBody>
      </p:sp>
      <p:sp>
        <p:nvSpPr>
          <p:cNvPr id="3775" name="TextShape 158"/>
          <p:cNvSpPr txBox="1"/>
          <p:nvPr/>
        </p:nvSpPr>
        <p:spPr>
          <a:xfrm>
            <a:off x="2249193" y="4873309"/>
            <a:ext cx="3110727" cy="1555527"/>
          </a:xfrm>
          <a:prstGeom prst="rect">
            <a:avLst/>
          </a:prstGeom>
          <a:noFill/>
          <a:ln>
            <a:noFill/>
          </a:ln>
        </p:spPr>
        <p:txBody>
          <a:bodyPr lIns="81646" tIns="40823" rIns="81646" bIns="40823" anchor="ctr">
            <a:noAutofit/>
          </a:bodyPr>
          <a:lstStyle/>
          <a:p>
            <a:r>
              <a:rPr lang="en-US" sz="2540" spc="-1">
                <a:solidFill>
                  <a:srgbClr val="000080"/>
                </a:solidFill>
                <a:latin typeface="Arial"/>
                <a:ea typeface="Arial"/>
              </a:rPr>
              <a:t>at a </a:t>
            </a:r>
            <a:r>
              <a:rPr lang="en-US" sz="2540" i="1" spc="-1">
                <a:solidFill>
                  <a:srgbClr val="000080"/>
                </a:solidFill>
                <a:latin typeface="Arial"/>
                <a:ea typeface="Arial"/>
              </a:rPr>
              <a:t>single</a:t>
            </a:r>
            <a:r>
              <a:rPr lang="en-US" sz="2540" spc="-1">
                <a:solidFill>
                  <a:srgbClr val="000080"/>
                </a:solidFill>
                <a:latin typeface="Arial"/>
                <a:ea typeface="Arial"/>
              </a:rPr>
              <a:t> binding site, ≥ </a:t>
            </a:r>
            <a:r>
              <a:rPr lang="en-US" sz="2540" spc="-1">
                <a:solidFill>
                  <a:srgbClr val="000080"/>
                </a:solidFill>
                <a:latin typeface="Arial"/>
              </a:rPr>
              <a:t>2 tile types attachable</a:t>
            </a:r>
            <a:endParaRPr lang="en-US" sz="2540" spc="-1">
              <a:latin typeface="Arial"/>
            </a:endParaRPr>
          </a:p>
        </p:txBody>
      </p:sp>
      <p:sp>
        <p:nvSpPr>
          <p:cNvPr id="3776" name="TextShape 159"/>
          <p:cNvSpPr txBox="1"/>
          <p:nvPr/>
        </p:nvSpPr>
        <p:spPr>
          <a:xfrm>
            <a:off x="2145666" y="1244291"/>
            <a:ext cx="2777283" cy="1451672"/>
          </a:xfrm>
          <a:prstGeom prst="rect">
            <a:avLst/>
          </a:prstGeom>
          <a:noFill/>
          <a:ln>
            <a:noFill/>
          </a:ln>
        </p:spPr>
        <p:txBody>
          <a:bodyPr lIns="0" tIns="0" rIns="0" bIns="0" anchor="ctr">
            <a:noAutofit/>
          </a:bodyPr>
          <a:lstStyle/>
          <a:p>
            <a:r>
              <a:rPr lang="en-US" sz="2540" spc="-1">
                <a:solidFill>
                  <a:srgbClr val="000080"/>
                </a:solidFill>
                <a:latin typeface="Arial"/>
              </a:rPr>
              <a:t>Perhaps:</a:t>
            </a:r>
            <a:endParaRPr lang="en-US" sz="2540" spc="-1">
              <a:latin typeface="Arial"/>
            </a:endParaRPr>
          </a:p>
        </p:txBody>
      </p:sp>
      <p:grpSp>
        <p:nvGrpSpPr>
          <p:cNvPr id="3777" name="Group 160"/>
          <p:cNvGrpSpPr/>
          <p:nvPr/>
        </p:nvGrpSpPr>
        <p:grpSpPr>
          <a:xfrm>
            <a:off x="8017999" y="3998060"/>
            <a:ext cx="2327248" cy="2371664"/>
            <a:chOff x="7158960" y="4407120"/>
            <a:chExt cx="2565360" cy="2614320"/>
          </a:xfrm>
        </p:grpSpPr>
        <p:grpSp>
          <p:nvGrpSpPr>
            <p:cNvPr id="3778" name="Group 161"/>
            <p:cNvGrpSpPr/>
            <p:nvPr/>
          </p:nvGrpSpPr>
          <p:grpSpPr>
            <a:xfrm>
              <a:off x="7983360" y="6106320"/>
              <a:ext cx="915120" cy="915120"/>
              <a:chOff x="7983360" y="6106320"/>
              <a:chExt cx="915120" cy="915120"/>
            </a:xfrm>
          </p:grpSpPr>
          <p:grpSp>
            <p:nvGrpSpPr>
              <p:cNvPr id="3779" name="Group 162"/>
              <p:cNvGrpSpPr/>
              <p:nvPr/>
            </p:nvGrpSpPr>
            <p:grpSpPr>
              <a:xfrm>
                <a:off x="7983360" y="6564240"/>
                <a:ext cx="457200" cy="457200"/>
                <a:chOff x="7983360" y="6564240"/>
                <a:chExt cx="457200" cy="457200"/>
              </a:xfrm>
            </p:grpSpPr>
            <p:sp>
              <p:nvSpPr>
                <p:cNvPr id="3780" name="Rectangle 163"/>
                <p:cNvSpPr/>
                <p:nvPr/>
              </p:nvSpPr>
              <p:spPr>
                <a:xfrm>
                  <a:off x="7983360" y="661716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781" name="Rectangle 164"/>
                <p:cNvSpPr/>
                <p:nvPr/>
              </p:nvSpPr>
              <p:spPr>
                <a:xfrm>
                  <a:off x="8387640" y="6901200"/>
                  <a:ext cx="52920" cy="52920"/>
                </a:xfrm>
                <a:prstGeom prst="rect">
                  <a:avLst/>
                </a:prstGeom>
                <a:solidFill>
                  <a:srgbClr val="000000"/>
                </a:solidFill>
                <a:ln>
                  <a:solidFill>
                    <a:srgbClr val="000000"/>
                  </a:solidFill>
                </a:ln>
              </p:spPr>
              <p:txBody>
                <a:bodyPr/>
                <a:lstStyle/>
                <a:p>
                  <a:endParaRPr lang="en-US"/>
                </a:p>
              </p:txBody>
            </p:sp>
            <p:sp>
              <p:nvSpPr>
                <p:cNvPr id="3782" name="Rectangle 165"/>
                <p:cNvSpPr/>
                <p:nvPr/>
              </p:nvSpPr>
              <p:spPr>
                <a:xfrm>
                  <a:off x="8050680" y="6564240"/>
                  <a:ext cx="52920" cy="52920"/>
                </a:xfrm>
                <a:prstGeom prst="rect">
                  <a:avLst/>
                </a:prstGeom>
                <a:solidFill>
                  <a:srgbClr val="000000"/>
                </a:solidFill>
                <a:ln>
                  <a:solidFill>
                    <a:srgbClr val="000000"/>
                  </a:solidFill>
                </a:ln>
              </p:spPr>
              <p:txBody>
                <a:bodyPr/>
                <a:lstStyle/>
                <a:p>
                  <a:endParaRPr lang="en-US"/>
                </a:p>
              </p:txBody>
            </p:sp>
            <p:sp>
              <p:nvSpPr>
                <p:cNvPr id="3783" name="Rectangle 166"/>
                <p:cNvSpPr/>
                <p:nvPr/>
              </p:nvSpPr>
              <p:spPr>
                <a:xfrm>
                  <a:off x="8267040" y="6564240"/>
                  <a:ext cx="53280" cy="52920"/>
                </a:xfrm>
                <a:prstGeom prst="rect">
                  <a:avLst/>
                </a:prstGeom>
                <a:solidFill>
                  <a:srgbClr val="000000"/>
                </a:solidFill>
                <a:ln>
                  <a:solidFill>
                    <a:srgbClr val="000000"/>
                  </a:solidFill>
                </a:ln>
              </p:spPr>
              <p:txBody>
                <a:bodyPr/>
                <a:lstStyle/>
                <a:p>
                  <a:endParaRPr lang="en-US"/>
                </a:p>
              </p:txBody>
            </p:sp>
            <p:sp>
              <p:nvSpPr>
                <p:cNvPr id="3784" name="Rectangle 167"/>
                <p:cNvSpPr/>
                <p:nvPr/>
              </p:nvSpPr>
              <p:spPr>
                <a:xfrm>
                  <a:off x="8387640" y="6684480"/>
                  <a:ext cx="52920" cy="53280"/>
                </a:xfrm>
                <a:prstGeom prst="rect">
                  <a:avLst/>
                </a:prstGeom>
                <a:solidFill>
                  <a:srgbClr val="000000"/>
                </a:solidFill>
                <a:ln>
                  <a:solidFill>
                    <a:srgbClr val="000000"/>
                  </a:solidFill>
                </a:ln>
              </p:spPr>
              <p:txBody>
                <a:bodyPr/>
                <a:lstStyle/>
                <a:p>
                  <a:endParaRPr lang="en-US"/>
                </a:p>
              </p:txBody>
            </p:sp>
            <p:sp>
              <p:nvSpPr>
                <p:cNvPr id="3785" name="TextShape 168"/>
                <p:cNvSpPr txBox="1"/>
                <p:nvPr/>
              </p:nvSpPr>
              <p:spPr>
                <a:xfrm>
                  <a:off x="8163360" y="661716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86" name="TextShape 169"/>
                <p:cNvSpPr txBox="1"/>
                <p:nvPr/>
              </p:nvSpPr>
              <p:spPr>
                <a:xfrm>
                  <a:off x="8220960" y="6730560"/>
                  <a:ext cx="166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787" name="Group 170"/>
              <p:cNvGrpSpPr/>
              <p:nvPr/>
            </p:nvGrpSpPr>
            <p:grpSpPr>
              <a:xfrm>
                <a:off x="8440560" y="6564240"/>
                <a:ext cx="404280" cy="457200"/>
                <a:chOff x="8440560" y="6564240"/>
                <a:chExt cx="404280" cy="457200"/>
              </a:xfrm>
            </p:grpSpPr>
            <p:sp>
              <p:nvSpPr>
                <p:cNvPr id="3788" name="Rectangle 171"/>
                <p:cNvSpPr/>
                <p:nvPr/>
              </p:nvSpPr>
              <p:spPr>
                <a:xfrm>
                  <a:off x="8440560" y="6617160"/>
                  <a:ext cx="404280" cy="404280"/>
                </a:xfrm>
                <a:prstGeom prst="rect">
                  <a:avLst/>
                </a:prstGeom>
                <a:solidFill>
                  <a:srgbClr val="FF950E"/>
                </a:solidFill>
                <a:ln>
                  <a:solidFill>
                    <a:srgbClr val="000000"/>
                  </a:solidFill>
                </a:ln>
              </p:spPr>
              <p:txBody>
                <a:bodyPr/>
                <a:lstStyle/>
                <a:p>
                  <a:endParaRPr lang="en-US"/>
                </a:p>
              </p:txBody>
            </p:sp>
            <p:sp>
              <p:nvSpPr>
                <p:cNvPr id="3789" name="Rectangle 172"/>
                <p:cNvSpPr/>
                <p:nvPr/>
              </p:nvSpPr>
              <p:spPr>
                <a:xfrm>
                  <a:off x="8616240" y="6564240"/>
                  <a:ext cx="52920" cy="53280"/>
                </a:xfrm>
                <a:prstGeom prst="rect">
                  <a:avLst/>
                </a:prstGeom>
                <a:solidFill>
                  <a:srgbClr val="000000"/>
                </a:solidFill>
                <a:ln>
                  <a:solidFill>
                    <a:srgbClr val="000000"/>
                  </a:solidFill>
                </a:ln>
              </p:spPr>
              <p:txBody>
                <a:bodyPr/>
                <a:lstStyle/>
                <a:p>
                  <a:endParaRPr lang="en-US"/>
                </a:p>
              </p:txBody>
            </p:sp>
            <p:sp>
              <p:nvSpPr>
                <p:cNvPr id="3790" name="TextShape 173"/>
                <p:cNvSpPr txBox="1"/>
                <p:nvPr/>
              </p:nvSpPr>
              <p:spPr>
                <a:xfrm>
                  <a:off x="8601120" y="661716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791" name="TextShape 174"/>
                <p:cNvSpPr txBox="1"/>
                <p:nvPr/>
              </p:nvSpPr>
              <p:spPr>
                <a:xfrm>
                  <a:off x="8440560" y="673416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792" name="Group 175"/>
              <p:cNvGrpSpPr/>
              <p:nvPr/>
            </p:nvGrpSpPr>
            <p:grpSpPr>
              <a:xfrm>
                <a:off x="7983360" y="6159960"/>
                <a:ext cx="457200" cy="423000"/>
                <a:chOff x="7983360" y="6159960"/>
                <a:chExt cx="457200" cy="423000"/>
              </a:xfrm>
            </p:grpSpPr>
            <p:sp>
              <p:nvSpPr>
                <p:cNvPr id="3793" name="Rectangle 176"/>
                <p:cNvSpPr/>
                <p:nvPr/>
              </p:nvSpPr>
              <p:spPr>
                <a:xfrm>
                  <a:off x="7983360" y="6159960"/>
                  <a:ext cx="404280" cy="404280"/>
                </a:xfrm>
                <a:prstGeom prst="rect">
                  <a:avLst/>
                </a:prstGeom>
                <a:solidFill>
                  <a:srgbClr val="FF950E"/>
                </a:solidFill>
                <a:ln>
                  <a:solidFill>
                    <a:srgbClr val="000000"/>
                  </a:solidFill>
                </a:ln>
              </p:spPr>
              <p:txBody>
                <a:bodyPr/>
                <a:lstStyle/>
                <a:p>
                  <a:endParaRPr lang="en-US"/>
                </a:p>
              </p:txBody>
            </p:sp>
            <p:sp>
              <p:nvSpPr>
                <p:cNvPr id="3794" name="Rectangle 177"/>
                <p:cNvSpPr/>
                <p:nvPr/>
              </p:nvSpPr>
              <p:spPr>
                <a:xfrm>
                  <a:off x="8387640" y="6335640"/>
                  <a:ext cx="52920" cy="52920"/>
                </a:xfrm>
                <a:prstGeom prst="rect">
                  <a:avLst/>
                </a:prstGeom>
                <a:solidFill>
                  <a:srgbClr val="000000"/>
                </a:solidFill>
                <a:ln>
                  <a:solidFill>
                    <a:srgbClr val="000000"/>
                  </a:solidFill>
                </a:ln>
              </p:spPr>
              <p:txBody>
                <a:bodyPr/>
                <a:lstStyle/>
                <a:p>
                  <a:endParaRPr lang="en-US"/>
                </a:p>
              </p:txBody>
            </p:sp>
            <p:sp>
              <p:nvSpPr>
                <p:cNvPr id="3795" name="TextShape 178"/>
                <p:cNvSpPr txBox="1"/>
                <p:nvPr/>
              </p:nvSpPr>
              <p:spPr>
                <a:xfrm>
                  <a:off x="8160480" y="642276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796" name="TextShape 179"/>
                <p:cNvSpPr txBox="1"/>
                <p:nvPr/>
              </p:nvSpPr>
              <p:spPr>
                <a:xfrm>
                  <a:off x="8308800" y="627444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797" name="Group 180"/>
              <p:cNvGrpSpPr/>
              <p:nvPr/>
            </p:nvGrpSpPr>
            <p:grpSpPr>
              <a:xfrm>
                <a:off x="8441280" y="6106320"/>
                <a:ext cx="457200" cy="476280"/>
                <a:chOff x="8441280" y="6106320"/>
                <a:chExt cx="457200" cy="476280"/>
              </a:xfrm>
            </p:grpSpPr>
            <p:sp>
              <p:nvSpPr>
                <p:cNvPr id="3798" name="Rectangle 181"/>
                <p:cNvSpPr/>
                <p:nvPr/>
              </p:nvSpPr>
              <p:spPr>
                <a:xfrm>
                  <a:off x="8441280" y="6159600"/>
                  <a:ext cx="404280" cy="404280"/>
                </a:xfrm>
                <a:prstGeom prst="rect">
                  <a:avLst/>
                </a:prstGeom>
                <a:solidFill>
                  <a:srgbClr val="0099FF"/>
                </a:solidFill>
                <a:ln>
                  <a:solidFill>
                    <a:srgbClr val="000000"/>
                  </a:solidFill>
                </a:ln>
              </p:spPr>
              <p:txBody>
                <a:bodyPr/>
                <a:lstStyle/>
                <a:p>
                  <a:endParaRPr lang="en-US"/>
                </a:p>
              </p:txBody>
            </p:sp>
            <p:sp>
              <p:nvSpPr>
                <p:cNvPr id="3799" name="TextShape 182"/>
                <p:cNvSpPr txBox="1"/>
                <p:nvPr/>
              </p:nvSpPr>
              <p:spPr>
                <a:xfrm>
                  <a:off x="8618400" y="64224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00" name="TextShape 183"/>
                <p:cNvSpPr txBox="1"/>
                <p:nvPr/>
              </p:nvSpPr>
              <p:spPr>
                <a:xfrm>
                  <a:off x="8441280" y="62766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01" name="Rectangle 184"/>
                <p:cNvSpPr/>
                <p:nvPr/>
              </p:nvSpPr>
              <p:spPr>
                <a:xfrm>
                  <a:off x="8614440" y="6106320"/>
                  <a:ext cx="52920" cy="53280"/>
                </a:xfrm>
                <a:prstGeom prst="rect">
                  <a:avLst/>
                </a:prstGeom>
                <a:solidFill>
                  <a:srgbClr val="000000"/>
                </a:solidFill>
                <a:ln>
                  <a:solidFill>
                    <a:srgbClr val="000000"/>
                  </a:solidFill>
                </a:ln>
              </p:spPr>
              <p:txBody>
                <a:bodyPr/>
                <a:lstStyle/>
                <a:p>
                  <a:endParaRPr lang="en-US"/>
                </a:p>
              </p:txBody>
            </p:sp>
            <p:sp>
              <p:nvSpPr>
                <p:cNvPr id="3802" name="Rectangle 185"/>
                <p:cNvSpPr/>
                <p:nvPr/>
              </p:nvSpPr>
              <p:spPr>
                <a:xfrm>
                  <a:off x="8845560" y="6329520"/>
                  <a:ext cx="52920" cy="53280"/>
                </a:xfrm>
                <a:prstGeom prst="rect">
                  <a:avLst/>
                </a:prstGeom>
                <a:solidFill>
                  <a:srgbClr val="000000"/>
                </a:solidFill>
                <a:ln>
                  <a:solidFill>
                    <a:srgbClr val="000000"/>
                  </a:solidFill>
                </a:ln>
              </p:spPr>
              <p:txBody>
                <a:bodyPr/>
                <a:lstStyle/>
                <a:p>
                  <a:endParaRPr lang="en-US"/>
                </a:p>
              </p:txBody>
            </p:sp>
            <p:sp>
              <p:nvSpPr>
                <p:cNvPr id="3803" name="TextShape 186"/>
                <p:cNvSpPr txBox="1"/>
                <p:nvPr/>
              </p:nvSpPr>
              <p:spPr>
                <a:xfrm>
                  <a:off x="8678160" y="6266880"/>
                  <a:ext cx="16740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804" name="TextShape 187"/>
                <p:cNvSpPr txBox="1"/>
                <p:nvPr/>
              </p:nvSpPr>
              <p:spPr>
                <a:xfrm>
                  <a:off x="8603640" y="615960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sp>
          <p:nvSpPr>
            <p:cNvPr id="3805" name="TextShape 188"/>
            <p:cNvSpPr txBox="1"/>
            <p:nvPr/>
          </p:nvSpPr>
          <p:spPr>
            <a:xfrm>
              <a:off x="7349760" y="5419080"/>
              <a:ext cx="2374560" cy="651240"/>
            </a:xfrm>
            <a:prstGeom prst="rect">
              <a:avLst/>
            </a:prstGeom>
            <a:noFill/>
            <a:ln>
              <a:noFill/>
            </a:ln>
          </p:spPr>
          <p:txBody>
            <a:bodyPr lIns="81646" tIns="40823" rIns="81646" bIns="40823">
              <a:noAutofit/>
            </a:bodyPr>
            <a:lstStyle/>
            <a:p>
              <a:r>
                <a:rPr lang="en-US" sz="1633" spc="-1">
                  <a:solidFill>
                    <a:srgbClr val="000080"/>
                  </a:solidFill>
                  <a:latin typeface="Arial"/>
                </a:rPr>
                <a:t>... </a:t>
              </a:r>
              <a:r>
                <a:rPr lang="en-US" sz="1633" spc="-1">
                  <a:solidFill>
                    <a:srgbClr val="000080"/>
                  </a:solidFill>
                  <a:latin typeface="Segoe UI"/>
                  <a:ea typeface="Segoe UI"/>
                </a:rPr>
                <a:t>≥</a:t>
              </a:r>
              <a:r>
                <a:rPr lang="en-US" sz="1633" spc="-1">
                  <a:solidFill>
                    <a:srgbClr val="000080"/>
                  </a:solidFill>
                  <a:latin typeface="Arial"/>
                </a:rPr>
                <a:t> 2 possible </a:t>
              </a:r>
              <a:r>
                <a:rPr lang="en-US" sz="1633" spc="-1">
                  <a:solidFill>
                    <a:srgbClr val="800000"/>
                  </a:solidFill>
                  <a:latin typeface="Arial"/>
                </a:rPr>
                <a:t>terminal assemblies</a:t>
              </a:r>
              <a:r>
                <a:rPr lang="en-US" sz="1633" spc="-1">
                  <a:solidFill>
                    <a:srgbClr val="000080"/>
                  </a:solidFill>
                  <a:latin typeface="Arial"/>
                </a:rPr>
                <a:t>.</a:t>
              </a:r>
              <a:endParaRPr lang="en-US" sz="1633" spc="-1">
                <a:latin typeface="Arial"/>
              </a:endParaRPr>
            </a:p>
          </p:txBody>
        </p:sp>
        <p:sp>
          <p:nvSpPr>
            <p:cNvPr id="3806" name="CustomShape 189"/>
            <p:cNvSpPr/>
            <p:nvPr/>
          </p:nvSpPr>
          <p:spPr>
            <a:xfrm rot="1500000">
              <a:off x="7184880" y="6235560"/>
              <a:ext cx="384480" cy="207720"/>
            </a:xfrm>
            <a:custGeom>
              <a:avLst/>
              <a:gdLst/>
              <a:ahLst/>
              <a:cxnLst/>
              <a:rect l="0" t="0" r="r" b="b"/>
              <a:pathLst>
                <a:path w="1070" h="579">
                  <a:moveTo>
                    <a:pt x="0" y="144"/>
                  </a:moveTo>
                  <a:lnTo>
                    <a:pt x="801" y="144"/>
                  </a:lnTo>
                  <a:lnTo>
                    <a:pt x="801" y="0"/>
                  </a:lnTo>
                  <a:lnTo>
                    <a:pt x="1069" y="289"/>
                  </a:lnTo>
                  <a:lnTo>
                    <a:pt x="802"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807" name="CustomShape 190"/>
            <p:cNvSpPr/>
            <p:nvPr/>
          </p:nvSpPr>
          <p:spPr>
            <a:xfrm rot="20100000">
              <a:off x="7226640" y="4863960"/>
              <a:ext cx="384480" cy="207720"/>
            </a:xfrm>
            <a:custGeom>
              <a:avLst/>
              <a:gdLst/>
              <a:ahLst/>
              <a:cxnLst/>
              <a:rect l="0" t="0" r="r" b="b"/>
              <a:pathLst>
                <a:path w="1070" h="579">
                  <a:moveTo>
                    <a:pt x="0" y="144"/>
                  </a:moveTo>
                  <a:lnTo>
                    <a:pt x="801" y="144"/>
                  </a:lnTo>
                  <a:lnTo>
                    <a:pt x="801" y="0"/>
                  </a:lnTo>
                  <a:lnTo>
                    <a:pt x="1069" y="289"/>
                  </a:lnTo>
                  <a:lnTo>
                    <a:pt x="801"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3808" name="Group 191"/>
            <p:cNvGrpSpPr/>
            <p:nvPr/>
          </p:nvGrpSpPr>
          <p:grpSpPr>
            <a:xfrm>
              <a:off x="7965720" y="4407120"/>
              <a:ext cx="915480" cy="913680"/>
              <a:chOff x="7965720" y="4407120"/>
              <a:chExt cx="915480" cy="913680"/>
            </a:xfrm>
          </p:grpSpPr>
          <p:grpSp>
            <p:nvGrpSpPr>
              <p:cNvPr id="3809" name="Group 192"/>
              <p:cNvGrpSpPr/>
              <p:nvPr/>
            </p:nvGrpSpPr>
            <p:grpSpPr>
              <a:xfrm>
                <a:off x="7965720" y="4863600"/>
                <a:ext cx="457200" cy="457200"/>
                <a:chOff x="7965720" y="4863600"/>
                <a:chExt cx="457200" cy="457200"/>
              </a:xfrm>
            </p:grpSpPr>
            <p:sp>
              <p:nvSpPr>
                <p:cNvPr id="3810" name="Rectangle 193"/>
                <p:cNvSpPr/>
                <p:nvPr/>
              </p:nvSpPr>
              <p:spPr>
                <a:xfrm>
                  <a:off x="7965720" y="491652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11" name="Rectangle 194"/>
                <p:cNvSpPr/>
                <p:nvPr/>
              </p:nvSpPr>
              <p:spPr>
                <a:xfrm>
                  <a:off x="8370000" y="5200560"/>
                  <a:ext cx="52920" cy="52920"/>
                </a:xfrm>
                <a:prstGeom prst="rect">
                  <a:avLst/>
                </a:prstGeom>
                <a:solidFill>
                  <a:srgbClr val="000000"/>
                </a:solidFill>
                <a:ln>
                  <a:solidFill>
                    <a:srgbClr val="000000"/>
                  </a:solidFill>
                </a:ln>
              </p:spPr>
              <p:txBody>
                <a:bodyPr/>
                <a:lstStyle/>
                <a:p>
                  <a:endParaRPr lang="en-US"/>
                </a:p>
              </p:txBody>
            </p:sp>
            <p:sp>
              <p:nvSpPr>
                <p:cNvPr id="3812" name="Rectangle 195"/>
                <p:cNvSpPr/>
                <p:nvPr/>
              </p:nvSpPr>
              <p:spPr>
                <a:xfrm>
                  <a:off x="8033040" y="4863600"/>
                  <a:ext cx="52920" cy="52920"/>
                </a:xfrm>
                <a:prstGeom prst="rect">
                  <a:avLst/>
                </a:prstGeom>
                <a:solidFill>
                  <a:srgbClr val="000000"/>
                </a:solidFill>
                <a:ln>
                  <a:solidFill>
                    <a:srgbClr val="000000"/>
                  </a:solidFill>
                </a:ln>
              </p:spPr>
              <p:txBody>
                <a:bodyPr/>
                <a:lstStyle/>
                <a:p>
                  <a:endParaRPr lang="en-US"/>
                </a:p>
              </p:txBody>
            </p:sp>
            <p:sp>
              <p:nvSpPr>
                <p:cNvPr id="3813" name="Rectangle 196"/>
                <p:cNvSpPr/>
                <p:nvPr/>
              </p:nvSpPr>
              <p:spPr>
                <a:xfrm>
                  <a:off x="8249400" y="4863600"/>
                  <a:ext cx="53280" cy="52920"/>
                </a:xfrm>
                <a:prstGeom prst="rect">
                  <a:avLst/>
                </a:prstGeom>
                <a:solidFill>
                  <a:srgbClr val="000000"/>
                </a:solidFill>
                <a:ln>
                  <a:solidFill>
                    <a:srgbClr val="000000"/>
                  </a:solidFill>
                </a:ln>
              </p:spPr>
              <p:txBody>
                <a:bodyPr/>
                <a:lstStyle/>
                <a:p>
                  <a:endParaRPr lang="en-US"/>
                </a:p>
              </p:txBody>
            </p:sp>
            <p:sp>
              <p:nvSpPr>
                <p:cNvPr id="3814" name="Rectangle 197"/>
                <p:cNvSpPr/>
                <p:nvPr/>
              </p:nvSpPr>
              <p:spPr>
                <a:xfrm>
                  <a:off x="8370000" y="4983840"/>
                  <a:ext cx="52920" cy="53280"/>
                </a:xfrm>
                <a:prstGeom prst="rect">
                  <a:avLst/>
                </a:prstGeom>
                <a:solidFill>
                  <a:srgbClr val="000000"/>
                </a:solidFill>
                <a:ln>
                  <a:solidFill>
                    <a:srgbClr val="000000"/>
                  </a:solidFill>
                </a:ln>
              </p:spPr>
              <p:txBody>
                <a:bodyPr/>
                <a:lstStyle/>
                <a:p>
                  <a:endParaRPr lang="en-US"/>
                </a:p>
              </p:txBody>
            </p:sp>
            <p:sp>
              <p:nvSpPr>
                <p:cNvPr id="3815" name="TextShape 198"/>
                <p:cNvSpPr txBox="1"/>
                <p:nvPr/>
              </p:nvSpPr>
              <p:spPr>
                <a:xfrm>
                  <a:off x="8145720" y="491652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16" name="TextShape 199"/>
                <p:cNvSpPr txBox="1"/>
                <p:nvPr/>
              </p:nvSpPr>
              <p:spPr>
                <a:xfrm>
                  <a:off x="8220960" y="5029920"/>
                  <a:ext cx="14904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817" name="Group 200"/>
              <p:cNvGrpSpPr/>
              <p:nvPr/>
            </p:nvGrpSpPr>
            <p:grpSpPr>
              <a:xfrm>
                <a:off x="8422920" y="4863600"/>
                <a:ext cx="404280" cy="457200"/>
                <a:chOff x="8422920" y="4863600"/>
                <a:chExt cx="404280" cy="457200"/>
              </a:xfrm>
            </p:grpSpPr>
            <p:sp>
              <p:nvSpPr>
                <p:cNvPr id="3818" name="Rectangle 201"/>
                <p:cNvSpPr/>
                <p:nvPr/>
              </p:nvSpPr>
              <p:spPr>
                <a:xfrm>
                  <a:off x="8422920" y="4916520"/>
                  <a:ext cx="404280" cy="404280"/>
                </a:xfrm>
                <a:prstGeom prst="rect">
                  <a:avLst/>
                </a:prstGeom>
                <a:solidFill>
                  <a:srgbClr val="FF950E"/>
                </a:solidFill>
                <a:ln>
                  <a:solidFill>
                    <a:srgbClr val="000000"/>
                  </a:solidFill>
                </a:ln>
              </p:spPr>
              <p:txBody>
                <a:bodyPr/>
                <a:lstStyle/>
                <a:p>
                  <a:endParaRPr lang="en-US"/>
                </a:p>
              </p:txBody>
            </p:sp>
            <p:sp>
              <p:nvSpPr>
                <p:cNvPr id="3819" name="Rectangle 202"/>
                <p:cNvSpPr/>
                <p:nvPr/>
              </p:nvSpPr>
              <p:spPr>
                <a:xfrm>
                  <a:off x="8598600" y="4863600"/>
                  <a:ext cx="52920" cy="53280"/>
                </a:xfrm>
                <a:prstGeom prst="rect">
                  <a:avLst/>
                </a:prstGeom>
                <a:solidFill>
                  <a:srgbClr val="000000"/>
                </a:solidFill>
                <a:ln>
                  <a:solidFill>
                    <a:srgbClr val="000000"/>
                  </a:solidFill>
                </a:ln>
              </p:spPr>
              <p:txBody>
                <a:bodyPr/>
                <a:lstStyle/>
                <a:p>
                  <a:endParaRPr lang="en-US"/>
                </a:p>
              </p:txBody>
            </p:sp>
            <p:sp>
              <p:nvSpPr>
                <p:cNvPr id="3820" name="TextShape 203"/>
                <p:cNvSpPr txBox="1"/>
                <p:nvPr/>
              </p:nvSpPr>
              <p:spPr>
                <a:xfrm>
                  <a:off x="8583480" y="49165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21" name="TextShape 204"/>
                <p:cNvSpPr txBox="1"/>
                <p:nvPr/>
              </p:nvSpPr>
              <p:spPr>
                <a:xfrm>
                  <a:off x="8422920" y="503352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822" name="Group 205"/>
              <p:cNvGrpSpPr/>
              <p:nvPr/>
            </p:nvGrpSpPr>
            <p:grpSpPr>
              <a:xfrm>
                <a:off x="7965720" y="4459320"/>
                <a:ext cx="457200" cy="423000"/>
                <a:chOff x="7965720" y="4459320"/>
                <a:chExt cx="457200" cy="423000"/>
              </a:xfrm>
            </p:grpSpPr>
            <p:sp>
              <p:nvSpPr>
                <p:cNvPr id="3823" name="Rectangle 206"/>
                <p:cNvSpPr/>
                <p:nvPr/>
              </p:nvSpPr>
              <p:spPr>
                <a:xfrm>
                  <a:off x="7965720" y="4459320"/>
                  <a:ext cx="404280" cy="404280"/>
                </a:xfrm>
                <a:prstGeom prst="rect">
                  <a:avLst/>
                </a:prstGeom>
                <a:solidFill>
                  <a:srgbClr val="FF950E"/>
                </a:solidFill>
                <a:ln>
                  <a:solidFill>
                    <a:srgbClr val="000000"/>
                  </a:solidFill>
                </a:ln>
              </p:spPr>
              <p:txBody>
                <a:bodyPr/>
                <a:lstStyle/>
                <a:p>
                  <a:endParaRPr lang="en-US"/>
                </a:p>
              </p:txBody>
            </p:sp>
            <p:sp>
              <p:nvSpPr>
                <p:cNvPr id="3824" name="Rectangle 207"/>
                <p:cNvSpPr/>
                <p:nvPr/>
              </p:nvSpPr>
              <p:spPr>
                <a:xfrm>
                  <a:off x="8370000" y="4635000"/>
                  <a:ext cx="52920" cy="52920"/>
                </a:xfrm>
                <a:prstGeom prst="rect">
                  <a:avLst/>
                </a:prstGeom>
                <a:solidFill>
                  <a:srgbClr val="000000"/>
                </a:solidFill>
                <a:ln>
                  <a:solidFill>
                    <a:srgbClr val="000000"/>
                  </a:solidFill>
                </a:ln>
              </p:spPr>
              <p:txBody>
                <a:bodyPr/>
                <a:lstStyle/>
                <a:p>
                  <a:endParaRPr lang="en-US"/>
                </a:p>
              </p:txBody>
            </p:sp>
            <p:sp>
              <p:nvSpPr>
                <p:cNvPr id="3825" name="TextShape 208"/>
                <p:cNvSpPr txBox="1"/>
                <p:nvPr/>
              </p:nvSpPr>
              <p:spPr>
                <a:xfrm>
                  <a:off x="8142840" y="472212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26" name="TextShape 209"/>
                <p:cNvSpPr txBox="1"/>
                <p:nvPr/>
              </p:nvSpPr>
              <p:spPr>
                <a:xfrm>
                  <a:off x="8291160" y="457380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827" name="Group 210"/>
              <p:cNvGrpSpPr/>
              <p:nvPr/>
            </p:nvGrpSpPr>
            <p:grpSpPr>
              <a:xfrm>
                <a:off x="8424000" y="4407120"/>
                <a:ext cx="457200" cy="476280"/>
                <a:chOff x="8424000" y="4407120"/>
                <a:chExt cx="457200" cy="476280"/>
              </a:xfrm>
            </p:grpSpPr>
            <p:sp>
              <p:nvSpPr>
                <p:cNvPr id="3828" name="Rectangle 211"/>
                <p:cNvSpPr/>
                <p:nvPr/>
              </p:nvSpPr>
              <p:spPr>
                <a:xfrm>
                  <a:off x="8424000" y="4460400"/>
                  <a:ext cx="404280" cy="404280"/>
                </a:xfrm>
                <a:prstGeom prst="rect">
                  <a:avLst/>
                </a:prstGeom>
                <a:solidFill>
                  <a:srgbClr val="00FF00"/>
                </a:solidFill>
                <a:ln>
                  <a:solidFill>
                    <a:srgbClr val="000000"/>
                  </a:solidFill>
                </a:ln>
              </p:spPr>
              <p:txBody>
                <a:bodyPr/>
                <a:lstStyle/>
                <a:p>
                  <a:endParaRPr lang="en-US"/>
                </a:p>
              </p:txBody>
            </p:sp>
            <p:sp>
              <p:nvSpPr>
                <p:cNvPr id="3829" name="TextShape 212"/>
                <p:cNvSpPr txBox="1"/>
                <p:nvPr/>
              </p:nvSpPr>
              <p:spPr>
                <a:xfrm>
                  <a:off x="8601120" y="47232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30" name="TextShape 213"/>
                <p:cNvSpPr txBox="1"/>
                <p:nvPr/>
              </p:nvSpPr>
              <p:spPr>
                <a:xfrm>
                  <a:off x="8424000" y="45774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31" name="Rectangle 214"/>
                <p:cNvSpPr/>
                <p:nvPr/>
              </p:nvSpPr>
              <p:spPr>
                <a:xfrm>
                  <a:off x="8597160" y="4407120"/>
                  <a:ext cx="52920" cy="53280"/>
                </a:xfrm>
                <a:prstGeom prst="rect">
                  <a:avLst/>
                </a:prstGeom>
                <a:solidFill>
                  <a:srgbClr val="000000"/>
                </a:solidFill>
                <a:ln>
                  <a:solidFill>
                    <a:srgbClr val="000000"/>
                  </a:solidFill>
                </a:ln>
              </p:spPr>
              <p:txBody>
                <a:bodyPr/>
                <a:lstStyle/>
                <a:p>
                  <a:endParaRPr lang="en-US"/>
                </a:p>
              </p:txBody>
            </p:sp>
            <p:sp>
              <p:nvSpPr>
                <p:cNvPr id="3832" name="Rectangle 215"/>
                <p:cNvSpPr/>
                <p:nvPr/>
              </p:nvSpPr>
              <p:spPr>
                <a:xfrm>
                  <a:off x="8828280" y="4630320"/>
                  <a:ext cx="52920" cy="53280"/>
                </a:xfrm>
                <a:prstGeom prst="rect">
                  <a:avLst/>
                </a:prstGeom>
                <a:solidFill>
                  <a:srgbClr val="000000"/>
                </a:solidFill>
                <a:ln>
                  <a:solidFill>
                    <a:srgbClr val="000000"/>
                  </a:solidFill>
                </a:ln>
              </p:spPr>
              <p:txBody>
                <a:bodyPr/>
                <a:lstStyle/>
                <a:p>
                  <a:endParaRPr lang="en-US"/>
                </a:p>
              </p:txBody>
            </p:sp>
            <p:sp>
              <p:nvSpPr>
                <p:cNvPr id="3833" name="TextShape 216"/>
                <p:cNvSpPr txBox="1"/>
                <p:nvPr/>
              </p:nvSpPr>
              <p:spPr>
                <a:xfrm>
                  <a:off x="8678160" y="4567680"/>
                  <a:ext cx="1501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834" name="TextShape 217"/>
                <p:cNvSpPr txBox="1"/>
                <p:nvPr/>
              </p:nvSpPr>
              <p:spPr>
                <a:xfrm>
                  <a:off x="8586360" y="446040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grpSp>
      <p:sp>
        <p:nvSpPr>
          <p:cNvPr id="3835" name="TextShape 218"/>
          <p:cNvSpPr txBox="1"/>
          <p:nvPr/>
        </p:nvSpPr>
        <p:spPr>
          <a:xfrm>
            <a:off x="2145666" y="3940254"/>
            <a:ext cx="3629018" cy="933381"/>
          </a:xfrm>
          <a:prstGeom prst="rect">
            <a:avLst/>
          </a:prstGeom>
          <a:noFill/>
          <a:ln>
            <a:noFill/>
          </a:ln>
        </p:spPr>
        <p:txBody>
          <a:bodyPr lIns="0" tIns="0" rIns="0" bIns="0" anchor="ctr">
            <a:noAutofit/>
          </a:bodyPr>
          <a:lstStyle/>
          <a:p>
            <a:r>
              <a:rPr lang="en-US" sz="2540" spc="-1">
                <a:solidFill>
                  <a:srgbClr val="000080"/>
                </a:solidFill>
                <a:latin typeface="Arial"/>
              </a:rPr>
              <a:t>More meaningful:</a:t>
            </a:r>
            <a:endParaRPr lang="en-US" sz="2540" spc="-1">
              <a:latin typeface="Arial"/>
            </a:endParaRPr>
          </a:p>
        </p:txBody>
      </p:sp>
      <p:grpSp>
        <p:nvGrpSpPr>
          <p:cNvPr id="3836" name="Group 219"/>
          <p:cNvGrpSpPr/>
          <p:nvPr/>
        </p:nvGrpSpPr>
        <p:grpSpPr>
          <a:xfrm>
            <a:off x="2145666" y="1140437"/>
            <a:ext cx="8191417" cy="2592435"/>
            <a:chOff x="685800" y="1257120"/>
            <a:chExt cx="9029520" cy="2857680"/>
          </a:xfrm>
        </p:grpSpPr>
        <p:sp>
          <p:nvSpPr>
            <p:cNvPr id="3837" name="Line 220"/>
            <p:cNvSpPr/>
            <p:nvPr/>
          </p:nvSpPr>
          <p:spPr>
            <a:xfrm>
              <a:off x="685800" y="1257120"/>
              <a:ext cx="9029520" cy="2846520"/>
            </a:xfrm>
            <a:prstGeom prst="line">
              <a:avLst/>
            </a:prstGeom>
            <a:ln w="109800">
              <a:solidFill>
                <a:srgbClr val="FF0000"/>
              </a:solidFill>
              <a:round/>
            </a:ln>
          </p:spPr>
          <p:style>
            <a:lnRef idx="0">
              <a:scrgbClr r="0" g="0" b="0"/>
            </a:lnRef>
            <a:fillRef idx="0">
              <a:scrgbClr r="0" g="0" b="0"/>
            </a:fillRef>
            <a:effectRef idx="0">
              <a:scrgbClr r="0" g="0" b="0"/>
            </a:effectRef>
            <a:fontRef idx="minor"/>
          </p:style>
          <p:txBody>
            <a:bodyPr/>
            <a:lstStyle/>
            <a:p>
              <a:endParaRPr lang="en-US"/>
            </a:p>
          </p:txBody>
        </p:sp>
        <p:sp>
          <p:nvSpPr>
            <p:cNvPr id="3838" name="Line 221"/>
            <p:cNvSpPr/>
            <p:nvPr/>
          </p:nvSpPr>
          <p:spPr>
            <a:xfrm flipV="1">
              <a:off x="685800" y="1371600"/>
              <a:ext cx="9029520" cy="2743200"/>
            </a:xfrm>
            <a:prstGeom prst="line">
              <a:avLst/>
            </a:prstGeom>
            <a:ln w="109800">
              <a:solidFill>
                <a:srgbClr val="FF0000"/>
              </a:solidFill>
              <a:round/>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7"/>
                                        </p:tgtEl>
                                        <p:attrNameLst>
                                          <p:attrName>style.visibility</p:attrName>
                                        </p:attrNameLst>
                                      </p:cBhvr>
                                      <p:to>
                                        <p:strVal val="visible"/>
                                      </p:to>
                                    </p:set>
                                    <p:animEffect transition="in" filter="fade">
                                      <p:cBhvr>
                                        <p:cTn id="7" dur="500"/>
                                        <p:tgtEl>
                                          <p:spTgt spid="36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49"/>
                                        </p:tgtEl>
                                        <p:attrNameLst>
                                          <p:attrName>style.visibility</p:attrName>
                                        </p:attrNameLst>
                                      </p:cBhvr>
                                      <p:to>
                                        <p:strVal val="visible"/>
                                      </p:to>
                                    </p:set>
                                    <p:animEffect transition="in" filter="fade">
                                      <p:cBhvr>
                                        <p:cTn id="12" dur="500"/>
                                        <p:tgtEl>
                                          <p:spTgt spid="36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36"/>
                                        </p:tgtEl>
                                        <p:attrNameLst>
                                          <p:attrName>style.visibility</p:attrName>
                                        </p:attrNameLst>
                                      </p:cBhvr>
                                      <p:to>
                                        <p:strVal val="visible"/>
                                      </p:to>
                                    </p:set>
                                    <p:animEffect transition="in" filter="fade">
                                      <p:cBhvr>
                                        <p:cTn id="17" dur="500"/>
                                        <p:tgtEl>
                                          <p:spTgt spid="3836"/>
                                        </p:tgtEl>
                                      </p:cBhvr>
                                    </p:animEffect>
                                  </p:childTnLst>
                                </p:cTn>
                              </p:par>
                              <p:par>
                                <p:cTn id="18" presetID="10" presetClass="entr" presetSubtype="0" fill="hold" nodeType="withEffect">
                                  <p:stCondLst>
                                    <p:cond delay="0"/>
                                  </p:stCondLst>
                                  <p:childTnLst>
                                    <p:set>
                                      <p:cBhvr>
                                        <p:cTn id="19" dur="1" fill="hold">
                                          <p:stCondLst>
                                            <p:cond delay="0"/>
                                          </p:stCondLst>
                                        </p:cTn>
                                        <p:tgtEl>
                                          <p:spTgt spid="3729"/>
                                        </p:tgtEl>
                                        <p:attrNameLst>
                                          <p:attrName>style.visibility</p:attrName>
                                        </p:attrNameLst>
                                      </p:cBhvr>
                                      <p:to>
                                        <p:strVal val="visible"/>
                                      </p:to>
                                    </p:set>
                                    <p:animEffect transition="in" filter="fade">
                                      <p:cBhvr>
                                        <p:cTn id="20" dur="500"/>
                                        <p:tgtEl>
                                          <p:spTgt spid="3729"/>
                                        </p:tgtEl>
                                      </p:cBhvr>
                                    </p:animEffect>
                                  </p:childTnLst>
                                </p:cTn>
                              </p:par>
                              <p:par>
                                <p:cTn id="21" presetID="10" presetClass="entr" presetSubtype="0" fill="hold" nodeType="withEffect">
                                  <p:stCondLst>
                                    <p:cond delay="0"/>
                                  </p:stCondLst>
                                  <p:childTnLst>
                                    <p:set>
                                      <p:cBhvr>
                                        <p:cTn id="22" dur="1" fill="hold">
                                          <p:stCondLst>
                                            <p:cond delay="0"/>
                                          </p:stCondLst>
                                        </p:cTn>
                                        <p:tgtEl>
                                          <p:spTgt spid="3772"/>
                                        </p:tgtEl>
                                        <p:attrNameLst>
                                          <p:attrName>style.visibility</p:attrName>
                                        </p:attrNameLst>
                                      </p:cBhvr>
                                      <p:to>
                                        <p:strVal val="visible"/>
                                      </p:to>
                                    </p:set>
                                    <p:animEffect transition="in" filter="fade">
                                      <p:cBhvr>
                                        <p:cTn id="23" dur="500"/>
                                        <p:tgtEl>
                                          <p:spTgt spid="3772"/>
                                        </p:tgtEl>
                                      </p:cBhvr>
                                    </p:animEffect>
                                  </p:childTnLst>
                                </p:cTn>
                              </p:par>
                              <p:par>
                                <p:cTn id="24" presetID="10" presetClass="entr" presetSubtype="0" fill="hold" nodeType="withEffect">
                                  <p:stCondLst>
                                    <p:cond delay="0"/>
                                  </p:stCondLst>
                                  <p:childTnLst>
                                    <p:set>
                                      <p:cBhvr>
                                        <p:cTn id="25" dur="1" fill="hold">
                                          <p:stCondLst>
                                            <p:cond delay="0"/>
                                          </p:stCondLst>
                                        </p:cTn>
                                        <p:tgtEl>
                                          <p:spTgt spid="3775"/>
                                        </p:tgtEl>
                                        <p:attrNameLst>
                                          <p:attrName>style.visibility</p:attrName>
                                        </p:attrNameLst>
                                      </p:cBhvr>
                                      <p:to>
                                        <p:strVal val="visible"/>
                                      </p:to>
                                    </p:set>
                                    <p:animEffect transition="in" filter="fade">
                                      <p:cBhvr>
                                        <p:cTn id="26" dur="500"/>
                                        <p:tgtEl>
                                          <p:spTgt spid="3775"/>
                                        </p:tgtEl>
                                      </p:cBhvr>
                                    </p:animEffect>
                                  </p:childTnLst>
                                </p:cTn>
                              </p:par>
                              <p:par>
                                <p:cTn id="27" presetID="10" presetClass="entr" presetSubtype="0" fill="hold" nodeType="withEffect">
                                  <p:stCondLst>
                                    <p:cond delay="0"/>
                                  </p:stCondLst>
                                  <p:childTnLst>
                                    <p:set>
                                      <p:cBhvr>
                                        <p:cTn id="28" dur="1" fill="hold">
                                          <p:stCondLst>
                                            <p:cond delay="0"/>
                                          </p:stCondLst>
                                        </p:cTn>
                                        <p:tgtEl>
                                          <p:spTgt spid="3835"/>
                                        </p:tgtEl>
                                        <p:attrNameLst>
                                          <p:attrName>style.visibility</p:attrName>
                                        </p:attrNameLst>
                                      </p:cBhvr>
                                      <p:to>
                                        <p:strVal val="visible"/>
                                      </p:to>
                                    </p:set>
                                    <p:animEffect transition="in" filter="fade">
                                      <p:cBhvr>
                                        <p:cTn id="29" dur="500"/>
                                        <p:tgtEl>
                                          <p:spTgt spid="383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77"/>
                                        </p:tgtEl>
                                        <p:attrNameLst>
                                          <p:attrName>style.visibility</p:attrName>
                                        </p:attrNameLst>
                                      </p:cBhvr>
                                      <p:to>
                                        <p:strVal val="visible"/>
                                      </p:to>
                                    </p:set>
                                    <p:animEffect transition="in" filter="fade">
                                      <p:cBhvr>
                                        <p:cTn id="34" dur="500"/>
                                        <p:tgtEl>
                                          <p:spTgt spid="3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DNA tile self-assembly</a:t>
            </a:r>
          </a:p>
        </p:txBody>
      </p:sp>
      <p:sp>
        <p:nvSpPr>
          <p:cNvPr id="5" name="Content Placeholder 4"/>
          <p:cNvSpPr>
            <a:spLocks noGrp="1"/>
          </p:cNvSpPr>
          <p:nvPr>
            <p:ph sz="half" idx="2"/>
          </p:nvPr>
        </p:nvSpPr>
        <p:spPr>
          <a:xfrm>
            <a:off x="1847321" y="1498408"/>
            <a:ext cx="8060267" cy="506457"/>
          </a:xfrm>
        </p:spPr>
        <p:txBody>
          <a:bodyPr>
            <a:normAutofit/>
          </a:bodyPr>
          <a:lstStyle/>
          <a:p>
            <a:pPr marL="0" indent="0" algn="ctr">
              <a:buNone/>
            </a:pPr>
            <a:r>
              <a:rPr lang="en-US" sz="2400"/>
              <a:t>monomers (“tiles” made from DNA) bind into a crystal lattice</a:t>
            </a:r>
            <a:endParaRPr lang="en-US" sz="2400" dirty="0"/>
          </a:p>
        </p:txBody>
      </p:sp>
      <p:sp>
        <p:nvSpPr>
          <p:cNvPr id="13" name="Rectangle 12"/>
          <p:cNvSpPr/>
          <p:nvPr/>
        </p:nvSpPr>
        <p:spPr>
          <a:xfrm>
            <a:off x="366682" y="6253003"/>
            <a:ext cx="7932491" cy="276999"/>
          </a:xfrm>
          <a:prstGeom prst="rect">
            <a:avLst/>
          </a:prstGeom>
        </p:spPr>
        <p:txBody>
          <a:bodyPr wrap="square">
            <a:spAutoFit/>
          </a:bodyPr>
          <a:lstStyle/>
          <a:p>
            <a:r>
              <a:rPr lang="en-US" sz="1200" dirty="0">
                <a:solidFill>
                  <a:schemeClr val="tx1">
                    <a:lumMod val="50000"/>
                    <a:lumOff val="50000"/>
                  </a:schemeClr>
                </a:solidFill>
                <a:latin typeface="Arial" panose="020B0604020202020204" pitchFamily="34" charset="0"/>
              </a:rPr>
              <a:t>Source: </a:t>
            </a:r>
            <a:r>
              <a:rPr lang="en-US" sz="1200" i="1" dirty="0">
                <a:solidFill>
                  <a:schemeClr val="tx1">
                    <a:lumMod val="50000"/>
                    <a:lumOff val="50000"/>
                  </a:schemeClr>
                </a:solidFill>
                <a:latin typeface="Arial" panose="020B0604020202020204" pitchFamily="34" charset="0"/>
              </a:rPr>
              <a:t>Programmable disorder in random DNA </a:t>
            </a:r>
            <a:r>
              <a:rPr lang="en-US" sz="1200" i="1" dirty="0" err="1">
                <a:solidFill>
                  <a:schemeClr val="tx1">
                    <a:lumMod val="50000"/>
                    <a:lumOff val="50000"/>
                  </a:schemeClr>
                </a:solidFill>
                <a:latin typeface="Arial" panose="020B0604020202020204" pitchFamily="34" charset="0"/>
              </a:rPr>
              <a:t>tilings</a:t>
            </a:r>
            <a:r>
              <a:rPr lang="en-US" sz="1200" dirty="0">
                <a:solidFill>
                  <a:schemeClr val="tx1">
                    <a:lumMod val="50000"/>
                    <a:lumOff val="50000"/>
                  </a:schemeClr>
                </a:solidFill>
                <a:latin typeface="Arial" panose="020B0604020202020204" pitchFamily="34" charset="0"/>
              </a:rPr>
              <a:t>. </a:t>
            </a:r>
            <a:r>
              <a:rPr lang="en-US" sz="1200" dirty="0" err="1">
                <a:solidFill>
                  <a:schemeClr val="tx1">
                    <a:lumMod val="50000"/>
                    <a:lumOff val="50000"/>
                  </a:schemeClr>
                </a:solidFill>
                <a:latin typeface="Arial" panose="020B0604020202020204" pitchFamily="34" charset="0"/>
              </a:rPr>
              <a:t>Tikhomirov</a:t>
            </a:r>
            <a:r>
              <a:rPr lang="en-US" sz="1200" dirty="0">
                <a:solidFill>
                  <a:schemeClr val="tx1">
                    <a:lumMod val="50000"/>
                    <a:lumOff val="50000"/>
                  </a:schemeClr>
                </a:solidFill>
                <a:latin typeface="Arial" panose="020B0604020202020204" pitchFamily="34" charset="0"/>
              </a:rPr>
              <a:t>, Petersen, Qian</a:t>
            </a:r>
            <a:r>
              <a:rPr lang="en-US" sz="1200" i="1" dirty="0">
                <a:solidFill>
                  <a:schemeClr val="tx1">
                    <a:lumMod val="50000"/>
                    <a:lumOff val="50000"/>
                  </a:schemeClr>
                </a:solidFill>
                <a:latin typeface="Arial" panose="020B0604020202020204" pitchFamily="34" charset="0"/>
              </a:rPr>
              <a:t>, </a:t>
            </a:r>
            <a:r>
              <a:rPr lang="en-US" sz="1200" u="sng" dirty="0">
                <a:solidFill>
                  <a:schemeClr val="tx1">
                    <a:lumMod val="50000"/>
                    <a:lumOff val="50000"/>
                  </a:schemeClr>
                </a:solidFill>
                <a:latin typeface="Arial" panose="020B0604020202020204" pitchFamily="34" charset="0"/>
              </a:rPr>
              <a:t>Nature Nanotechnology</a:t>
            </a:r>
            <a:r>
              <a:rPr lang="en-US" sz="1200" dirty="0">
                <a:solidFill>
                  <a:schemeClr val="tx1">
                    <a:lumMod val="50000"/>
                    <a:lumOff val="50000"/>
                  </a:schemeClr>
                </a:solidFill>
                <a:latin typeface="Arial" panose="020B0604020202020204" pitchFamily="34" charset="0"/>
              </a:rPr>
              <a:t> 2017</a:t>
            </a:r>
            <a:endParaRPr lang="en-US" sz="1200" b="0" i="0" dirty="0">
              <a:solidFill>
                <a:schemeClr val="tx1">
                  <a:lumMod val="50000"/>
                  <a:lumOff val="50000"/>
                </a:schemeClr>
              </a:solidFill>
              <a:effectLst/>
              <a:latin typeface="Arial" panose="020B0604020202020204" pitchFamily="34" charset="0"/>
            </a:endParaRPr>
          </a:p>
        </p:txBody>
      </p:sp>
      <p:grpSp>
        <p:nvGrpSpPr>
          <p:cNvPr id="35" name="Group 34"/>
          <p:cNvGrpSpPr/>
          <p:nvPr/>
        </p:nvGrpSpPr>
        <p:grpSpPr>
          <a:xfrm>
            <a:off x="496880" y="2122873"/>
            <a:ext cx="3480852" cy="3981594"/>
            <a:chOff x="596767" y="2657825"/>
            <a:chExt cx="3480852" cy="3981594"/>
          </a:xfrm>
        </p:grpSpPr>
        <p:pic>
          <p:nvPicPr>
            <p:cNvPr id="3" name="Picture 2"/>
            <p:cNvPicPr>
              <a:picLocks noChangeAspect="1"/>
            </p:cNvPicPr>
            <p:nvPr/>
          </p:nvPicPr>
          <p:blipFill>
            <a:blip r:embed="rId3"/>
            <a:stretch>
              <a:fillRect/>
            </a:stretch>
          </p:blipFill>
          <p:spPr>
            <a:xfrm>
              <a:off x="1407318" y="2793112"/>
              <a:ext cx="2419973" cy="2384306"/>
            </a:xfrm>
            <a:prstGeom prst="rect">
              <a:avLst/>
            </a:prstGeom>
          </p:spPr>
        </p:pic>
        <p:pic>
          <p:nvPicPr>
            <p:cNvPr id="9" name="Picture 8"/>
            <p:cNvPicPr>
              <a:picLocks noChangeAspect="1"/>
            </p:cNvPicPr>
            <p:nvPr/>
          </p:nvPicPr>
          <p:blipFill>
            <a:blip r:embed="rId4"/>
            <a:stretch>
              <a:fillRect/>
            </a:stretch>
          </p:blipFill>
          <p:spPr>
            <a:xfrm>
              <a:off x="955234" y="5272930"/>
              <a:ext cx="2763917" cy="1294234"/>
            </a:xfrm>
            <a:prstGeom prst="rect">
              <a:avLst/>
            </a:prstGeom>
          </p:spPr>
        </p:pic>
        <p:sp>
          <p:nvSpPr>
            <p:cNvPr id="23" name="Rectangle: Rounded Corners 22"/>
            <p:cNvSpPr/>
            <p:nvPr/>
          </p:nvSpPr>
          <p:spPr>
            <a:xfrm>
              <a:off x="596767" y="2657825"/>
              <a:ext cx="3480852" cy="3981594"/>
            </a:xfrm>
            <a:prstGeom prst="roundRect">
              <a:avLst>
                <a:gd name="adj" fmla="val 572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23925" y="2753474"/>
              <a:ext cx="683393" cy="523220"/>
            </a:xfrm>
            <a:prstGeom prst="rect">
              <a:avLst/>
            </a:prstGeom>
            <a:noFill/>
          </p:spPr>
          <p:txBody>
            <a:bodyPr wrap="square" rtlCol="0">
              <a:spAutoFit/>
            </a:bodyPr>
            <a:lstStyle/>
            <a:p>
              <a:r>
                <a:rPr lang="en-US" sz="2800" dirty="0"/>
                <a:t>tile</a:t>
              </a:r>
            </a:p>
          </p:txBody>
        </p:sp>
      </p:grpSp>
      <p:grpSp>
        <p:nvGrpSpPr>
          <p:cNvPr id="38" name="Group 37"/>
          <p:cNvGrpSpPr/>
          <p:nvPr/>
        </p:nvGrpSpPr>
        <p:grpSpPr>
          <a:xfrm>
            <a:off x="4209645" y="2142746"/>
            <a:ext cx="7389688" cy="3961721"/>
            <a:chOff x="-1517635" y="4331046"/>
            <a:chExt cx="7389688" cy="3961721"/>
          </a:xfrm>
        </p:grpSpPr>
        <p:pic>
          <p:nvPicPr>
            <p:cNvPr id="10" name="Picture 9"/>
            <p:cNvPicPr>
              <a:picLocks noChangeAspect="1"/>
            </p:cNvPicPr>
            <p:nvPr/>
          </p:nvPicPr>
          <p:blipFill>
            <a:blip r:embed="rId5"/>
            <a:stretch>
              <a:fillRect/>
            </a:stretch>
          </p:blipFill>
          <p:spPr>
            <a:xfrm>
              <a:off x="2450770" y="4930042"/>
              <a:ext cx="3014446" cy="3085125"/>
            </a:xfrm>
            <a:prstGeom prst="rect">
              <a:avLst/>
            </a:prstGeom>
          </p:spPr>
        </p:pic>
        <p:pic>
          <p:nvPicPr>
            <p:cNvPr id="11" name="Picture 10"/>
            <p:cNvPicPr>
              <a:picLocks noChangeAspect="1"/>
            </p:cNvPicPr>
            <p:nvPr/>
          </p:nvPicPr>
          <p:blipFill>
            <a:blip r:embed="rId6"/>
            <a:stretch>
              <a:fillRect/>
            </a:stretch>
          </p:blipFill>
          <p:spPr>
            <a:xfrm>
              <a:off x="-956358" y="4922171"/>
              <a:ext cx="3175215" cy="3085827"/>
            </a:xfrm>
            <a:prstGeom prst="rect">
              <a:avLst/>
            </a:prstGeom>
          </p:spPr>
        </p:pic>
        <p:sp>
          <p:nvSpPr>
            <p:cNvPr id="25" name="Rectangle: Rounded Corners 24"/>
            <p:cNvSpPr/>
            <p:nvPr/>
          </p:nvSpPr>
          <p:spPr>
            <a:xfrm>
              <a:off x="-1517635" y="4331046"/>
              <a:ext cx="7389688" cy="3961721"/>
            </a:xfrm>
            <a:prstGeom prst="roundRect">
              <a:avLst>
                <a:gd name="adj" fmla="val 64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338845" y="4371057"/>
              <a:ext cx="1183790" cy="523220"/>
            </a:xfrm>
            <a:prstGeom prst="rect">
              <a:avLst/>
            </a:prstGeom>
            <a:noFill/>
          </p:spPr>
          <p:txBody>
            <a:bodyPr wrap="square" rtlCol="0">
              <a:spAutoFit/>
            </a:bodyPr>
            <a:lstStyle/>
            <a:p>
              <a:r>
                <a:rPr lang="en-US" sz="2800" dirty="0"/>
                <a:t>lattice</a:t>
              </a:r>
            </a:p>
          </p:txBody>
        </p:sp>
      </p:grpSp>
      <p:sp>
        <p:nvSpPr>
          <p:cNvPr id="4" name="Slide Number Placeholder 3">
            <a:extLst>
              <a:ext uri="{FF2B5EF4-FFF2-40B4-BE49-F238E27FC236}">
                <a16:creationId xmlns:a16="http://schemas.microsoft.com/office/drawing/2014/main" id="{A8C5603B-118D-420D-8D84-56E4D9C89FF3}"/>
              </a:ext>
            </a:extLst>
          </p:cNvPr>
          <p:cNvSpPr>
            <a:spLocks noGrp="1"/>
          </p:cNvSpPr>
          <p:nvPr>
            <p:ph type="sldNum" sz="quarter" idx="12"/>
          </p:nvPr>
        </p:nvSpPr>
        <p:spPr/>
        <p:txBody>
          <a:bodyPr/>
          <a:lstStyle/>
          <a:p>
            <a:fld id="{DDDDC0DD-A20C-43E8-BBF5-AC705073E80B}" type="slidenum">
              <a:rPr lang="en-US" smtClean="0"/>
              <a:t>8</a:t>
            </a:fld>
            <a:endParaRPr lang="en-US"/>
          </a:p>
        </p:txBody>
      </p:sp>
    </p:spTree>
    <p:extLst>
      <p:ext uri="{BB962C8B-B14F-4D97-AF65-F5344CB8AC3E}">
        <p14:creationId xmlns:p14="http://schemas.microsoft.com/office/powerpoint/2010/main" val="382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9"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Nondeterminism in Self-Assembly</a:t>
            </a:r>
          </a:p>
        </p:txBody>
      </p:sp>
      <p:sp>
        <p:nvSpPr>
          <p:cNvPr id="3840" name="TextShape 2"/>
          <p:cNvSpPr txBox="1"/>
          <p:nvPr/>
        </p:nvSpPr>
        <p:spPr>
          <a:xfrm>
            <a:off x="2000009" y="1549322"/>
            <a:ext cx="8233546" cy="1817448"/>
          </a:xfrm>
          <a:prstGeom prst="rect">
            <a:avLst/>
          </a:prstGeom>
          <a:noFill/>
          <a:ln>
            <a:noFill/>
          </a:ln>
        </p:spPr>
        <p:txBody>
          <a:bodyPr lIns="0" tIns="0" rIns="0" bIns="0">
            <a:noAutofit/>
          </a:bodyPr>
          <a:lstStyle/>
          <a:p>
            <a:pPr marL="391910" indent="-293933">
              <a:spcAft>
                <a:spcPts val="1286"/>
              </a:spcAft>
              <a:buClr>
                <a:srgbClr val="FF6633"/>
              </a:buClr>
              <a:buSzPct val="45000"/>
              <a:buFont typeface="Wingdings" charset="2"/>
              <a:buChar char=""/>
            </a:pPr>
            <a:r>
              <a:rPr lang="en-US" sz="2903" spc="-1">
                <a:solidFill>
                  <a:srgbClr val="000080"/>
                </a:solidFill>
                <a:latin typeface="Arial"/>
              </a:rPr>
              <a:t>A tile set is </a:t>
            </a:r>
            <a:r>
              <a:rPr lang="en-US" sz="2903" b="1" spc="-1">
                <a:solidFill>
                  <a:srgbClr val="000080"/>
                </a:solidFill>
                <a:latin typeface="Arial"/>
              </a:rPr>
              <a:t>deterministic</a:t>
            </a:r>
            <a:r>
              <a:rPr lang="en-US" sz="2903" spc="-1">
                <a:solidFill>
                  <a:srgbClr val="000080"/>
                </a:solidFill>
                <a:latin typeface="Arial"/>
              </a:rPr>
              <a:t> if it has only one terminal </a:t>
            </a:r>
            <a:r>
              <a:rPr lang="en-US" sz="2903" spc="-1">
                <a:solidFill>
                  <a:srgbClr val="800000"/>
                </a:solidFill>
                <a:latin typeface="Arial"/>
              </a:rPr>
              <a:t>assembly</a:t>
            </a:r>
            <a:r>
              <a:rPr lang="en-US" sz="2903" spc="-1">
                <a:solidFill>
                  <a:srgbClr val="000080"/>
                </a:solidFill>
                <a:latin typeface="Arial"/>
              </a:rPr>
              <a:t> (map of tile types to points).</a:t>
            </a:r>
          </a:p>
          <a:p>
            <a:pPr marL="391910" indent="-293933">
              <a:spcAft>
                <a:spcPts val="1286"/>
              </a:spcAft>
              <a:buClr>
                <a:srgbClr val="FF6633"/>
              </a:buClr>
              <a:buSzPct val="45000"/>
              <a:buFont typeface="Wingdings" charset="2"/>
              <a:buChar char=""/>
            </a:pPr>
            <a:r>
              <a:rPr lang="en-US" sz="2903" spc="-1">
                <a:solidFill>
                  <a:srgbClr val="000080"/>
                </a:solidFill>
                <a:latin typeface="Arial"/>
              </a:rPr>
              <a:t>This tile set has multiple terminal assemblies, </a:t>
            </a:r>
            <a:r>
              <a:rPr lang="en-US" sz="2903" i="1" spc="-1">
                <a:solidFill>
                  <a:srgbClr val="000080"/>
                </a:solidFill>
                <a:latin typeface="Arial"/>
              </a:rPr>
              <a:t>but</a:t>
            </a:r>
            <a:r>
              <a:rPr lang="en-US" sz="2903" spc="-1">
                <a:solidFill>
                  <a:srgbClr val="000080"/>
                </a:solidFill>
                <a:latin typeface="Arial"/>
              </a:rPr>
              <a:t> they all have the same </a:t>
            </a:r>
            <a:r>
              <a:rPr lang="en-US" sz="2903" spc="-1">
                <a:solidFill>
                  <a:srgbClr val="800000"/>
                </a:solidFill>
                <a:latin typeface="Arial"/>
              </a:rPr>
              <a:t>shape</a:t>
            </a:r>
            <a:r>
              <a:rPr lang="en-US" sz="2903" spc="-1">
                <a:solidFill>
                  <a:srgbClr val="000080"/>
                </a:solidFill>
                <a:latin typeface="Arial"/>
              </a:rPr>
              <a:t>.</a:t>
            </a:r>
          </a:p>
        </p:txBody>
      </p:sp>
      <p:grpSp>
        <p:nvGrpSpPr>
          <p:cNvPr id="3841" name="Group 3"/>
          <p:cNvGrpSpPr/>
          <p:nvPr/>
        </p:nvGrpSpPr>
        <p:grpSpPr>
          <a:xfrm>
            <a:off x="4323011" y="3646327"/>
            <a:ext cx="3732872" cy="1866436"/>
            <a:chOff x="3085920" y="4019400"/>
            <a:chExt cx="4114800" cy="2057400"/>
          </a:xfrm>
        </p:grpSpPr>
        <p:grpSp>
          <p:nvGrpSpPr>
            <p:cNvPr id="3842" name="Group 4"/>
            <p:cNvGrpSpPr/>
            <p:nvPr/>
          </p:nvGrpSpPr>
          <p:grpSpPr>
            <a:xfrm>
              <a:off x="6285600" y="5161680"/>
              <a:ext cx="915120" cy="915120"/>
              <a:chOff x="6285600" y="5161680"/>
              <a:chExt cx="915120" cy="915120"/>
            </a:xfrm>
          </p:grpSpPr>
          <p:grpSp>
            <p:nvGrpSpPr>
              <p:cNvPr id="3843" name="Group 5"/>
              <p:cNvGrpSpPr/>
              <p:nvPr/>
            </p:nvGrpSpPr>
            <p:grpSpPr>
              <a:xfrm>
                <a:off x="6285600" y="5619600"/>
                <a:ext cx="457200" cy="457200"/>
                <a:chOff x="6285600" y="5619600"/>
                <a:chExt cx="457200" cy="457200"/>
              </a:xfrm>
            </p:grpSpPr>
            <p:sp>
              <p:nvSpPr>
                <p:cNvPr id="3844" name="Rectangle 6"/>
                <p:cNvSpPr/>
                <p:nvPr/>
              </p:nvSpPr>
              <p:spPr>
                <a:xfrm>
                  <a:off x="6285600" y="567252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45" name="Rectangle 7"/>
                <p:cNvSpPr/>
                <p:nvPr/>
              </p:nvSpPr>
              <p:spPr>
                <a:xfrm>
                  <a:off x="6689880" y="5956560"/>
                  <a:ext cx="52920" cy="52920"/>
                </a:xfrm>
                <a:prstGeom prst="rect">
                  <a:avLst/>
                </a:prstGeom>
                <a:solidFill>
                  <a:srgbClr val="000000"/>
                </a:solidFill>
                <a:ln>
                  <a:solidFill>
                    <a:srgbClr val="000000"/>
                  </a:solidFill>
                </a:ln>
              </p:spPr>
              <p:txBody>
                <a:bodyPr/>
                <a:lstStyle/>
                <a:p>
                  <a:endParaRPr lang="en-US"/>
                </a:p>
              </p:txBody>
            </p:sp>
            <p:sp>
              <p:nvSpPr>
                <p:cNvPr id="3846" name="Rectangle 8"/>
                <p:cNvSpPr/>
                <p:nvPr/>
              </p:nvSpPr>
              <p:spPr>
                <a:xfrm>
                  <a:off x="6352920" y="5619600"/>
                  <a:ext cx="52920" cy="52920"/>
                </a:xfrm>
                <a:prstGeom prst="rect">
                  <a:avLst/>
                </a:prstGeom>
                <a:solidFill>
                  <a:srgbClr val="000000"/>
                </a:solidFill>
                <a:ln>
                  <a:solidFill>
                    <a:srgbClr val="000000"/>
                  </a:solidFill>
                </a:ln>
              </p:spPr>
              <p:txBody>
                <a:bodyPr/>
                <a:lstStyle/>
                <a:p>
                  <a:endParaRPr lang="en-US"/>
                </a:p>
              </p:txBody>
            </p:sp>
            <p:sp>
              <p:nvSpPr>
                <p:cNvPr id="3847" name="Rectangle 9"/>
                <p:cNvSpPr/>
                <p:nvPr/>
              </p:nvSpPr>
              <p:spPr>
                <a:xfrm>
                  <a:off x="6569280" y="5619600"/>
                  <a:ext cx="53280" cy="52920"/>
                </a:xfrm>
                <a:prstGeom prst="rect">
                  <a:avLst/>
                </a:prstGeom>
                <a:solidFill>
                  <a:srgbClr val="000000"/>
                </a:solidFill>
                <a:ln>
                  <a:solidFill>
                    <a:srgbClr val="000000"/>
                  </a:solidFill>
                </a:ln>
              </p:spPr>
              <p:txBody>
                <a:bodyPr/>
                <a:lstStyle/>
                <a:p>
                  <a:endParaRPr lang="en-US"/>
                </a:p>
              </p:txBody>
            </p:sp>
            <p:sp>
              <p:nvSpPr>
                <p:cNvPr id="3848" name="Rectangle 10"/>
                <p:cNvSpPr/>
                <p:nvPr/>
              </p:nvSpPr>
              <p:spPr>
                <a:xfrm>
                  <a:off x="6689880" y="5739840"/>
                  <a:ext cx="52920" cy="53280"/>
                </a:xfrm>
                <a:prstGeom prst="rect">
                  <a:avLst/>
                </a:prstGeom>
                <a:solidFill>
                  <a:srgbClr val="000000"/>
                </a:solidFill>
                <a:ln>
                  <a:solidFill>
                    <a:srgbClr val="000000"/>
                  </a:solidFill>
                </a:ln>
              </p:spPr>
              <p:txBody>
                <a:bodyPr/>
                <a:lstStyle/>
                <a:p>
                  <a:endParaRPr lang="en-US"/>
                </a:p>
              </p:txBody>
            </p:sp>
            <p:sp>
              <p:nvSpPr>
                <p:cNvPr id="3849" name="TextShape 11"/>
                <p:cNvSpPr txBox="1"/>
                <p:nvPr/>
              </p:nvSpPr>
              <p:spPr>
                <a:xfrm>
                  <a:off x="6465600" y="567252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50" name="TextShape 12"/>
                <p:cNvSpPr txBox="1"/>
                <p:nvPr/>
              </p:nvSpPr>
              <p:spPr>
                <a:xfrm>
                  <a:off x="6523200" y="5785920"/>
                  <a:ext cx="16668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851" name="Group 13"/>
              <p:cNvGrpSpPr/>
              <p:nvPr/>
            </p:nvGrpSpPr>
            <p:grpSpPr>
              <a:xfrm>
                <a:off x="6742800" y="5619600"/>
                <a:ext cx="404280" cy="457200"/>
                <a:chOff x="6742800" y="5619600"/>
                <a:chExt cx="404280" cy="457200"/>
              </a:xfrm>
            </p:grpSpPr>
            <p:sp>
              <p:nvSpPr>
                <p:cNvPr id="3852" name="Rectangle 14"/>
                <p:cNvSpPr/>
                <p:nvPr/>
              </p:nvSpPr>
              <p:spPr>
                <a:xfrm>
                  <a:off x="6742800" y="5672520"/>
                  <a:ext cx="404280" cy="404280"/>
                </a:xfrm>
                <a:prstGeom prst="rect">
                  <a:avLst/>
                </a:prstGeom>
                <a:solidFill>
                  <a:srgbClr val="FF950E"/>
                </a:solidFill>
                <a:ln>
                  <a:solidFill>
                    <a:srgbClr val="000000"/>
                  </a:solidFill>
                </a:ln>
              </p:spPr>
              <p:txBody>
                <a:bodyPr/>
                <a:lstStyle/>
                <a:p>
                  <a:endParaRPr lang="en-US"/>
                </a:p>
              </p:txBody>
            </p:sp>
            <p:sp>
              <p:nvSpPr>
                <p:cNvPr id="3853" name="Rectangle 15"/>
                <p:cNvSpPr/>
                <p:nvPr/>
              </p:nvSpPr>
              <p:spPr>
                <a:xfrm>
                  <a:off x="6918480" y="5619600"/>
                  <a:ext cx="52920" cy="53280"/>
                </a:xfrm>
                <a:prstGeom prst="rect">
                  <a:avLst/>
                </a:prstGeom>
                <a:solidFill>
                  <a:srgbClr val="000000"/>
                </a:solidFill>
                <a:ln>
                  <a:solidFill>
                    <a:srgbClr val="000000"/>
                  </a:solidFill>
                </a:ln>
              </p:spPr>
              <p:txBody>
                <a:bodyPr/>
                <a:lstStyle/>
                <a:p>
                  <a:endParaRPr lang="en-US"/>
                </a:p>
              </p:txBody>
            </p:sp>
            <p:sp>
              <p:nvSpPr>
                <p:cNvPr id="3854" name="TextShape 16"/>
                <p:cNvSpPr txBox="1"/>
                <p:nvPr/>
              </p:nvSpPr>
              <p:spPr>
                <a:xfrm>
                  <a:off x="6903360" y="56725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55" name="TextShape 17"/>
                <p:cNvSpPr txBox="1"/>
                <p:nvPr/>
              </p:nvSpPr>
              <p:spPr>
                <a:xfrm>
                  <a:off x="6742800" y="578952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856" name="Group 18"/>
              <p:cNvGrpSpPr/>
              <p:nvPr/>
            </p:nvGrpSpPr>
            <p:grpSpPr>
              <a:xfrm>
                <a:off x="6285600" y="5215320"/>
                <a:ext cx="457200" cy="423000"/>
                <a:chOff x="6285600" y="5215320"/>
                <a:chExt cx="457200" cy="423000"/>
              </a:xfrm>
            </p:grpSpPr>
            <p:sp>
              <p:nvSpPr>
                <p:cNvPr id="3857" name="Rectangle 19"/>
                <p:cNvSpPr/>
                <p:nvPr/>
              </p:nvSpPr>
              <p:spPr>
                <a:xfrm>
                  <a:off x="6285600" y="5215320"/>
                  <a:ext cx="404280" cy="404280"/>
                </a:xfrm>
                <a:prstGeom prst="rect">
                  <a:avLst/>
                </a:prstGeom>
                <a:solidFill>
                  <a:srgbClr val="FF950E"/>
                </a:solidFill>
                <a:ln>
                  <a:solidFill>
                    <a:srgbClr val="000000"/>
                  </a:solidFill>
                </a:ln>
              </p:spPr>
              <p:txBody>
                <a:bodyPr/>
                <a:lstStyle/>
                <a:p>
                  <a:endParaRPr lang="en-US"/>
                </a:p>
              </p:txBody>
            </p:sp>
            <p:sp>
              <p:nvSpPr>
                <p:cNvPr id="3858" name="Rectangle 20"/>
                <p:cNvSpPr/>
                <p:nvPr/>
              </p:nvSpPr>
              <p:spPr>
                <a:xfrm>
                  <a:off x="6689880" y="5391000"/>
                  <a:ext cx="52920" cy="52920"/>
                </a:xfrm>
                <a:prstGeom prst="rect">
                  <a:avLst/>
                </a:prstGeom>
                <a:solidFill>
                  <a:srgbClr val="000000"/>
                </a:solidFill>
                <a:ln>
                  <a:solidFill>
                    <a:srgbClr val="000000"/>
                  </a:solidFill>
                </a:ln>
              </p:spPr>
              <p:txBody>
                <a:bodyPr/>
                <a:lstStyle/>
                <a:p>
                  <a:endParaRPr lang="en-US"/>
                </a:p>
              </p:txBody>
            </p:sp>
            <p:sp>
              <p:nvSpPr>
                <p:cNvPr id="3859" name="TextShape 21"/>
                <p:cNvSpPr txBox="1"/>
                <p:nvPr/>
              </p:nvSpPr>
              <p:spPr>
                <a:xfrm>
                  <a:off x="6462720" y="547812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60" name="TextShape 22"/>
                <p:cNvSpPr txBox="1"/>
                <p:nvPr/>
              </p:nvSpPr>
              <p:spPr>
                <a:xfrm>
                  <a:off x="6611040" y="532980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861" name="Group 23"/>
              <p:cNvGrpSpPr/>
              <p:nvPr/>
            </p:nvGrpSpPr>
            <p:grpSpPr>
              <a:xfrm>
                <a:off x="6743520" y="5161680"/>
                <a:ext cx="457200" cy="476280"/>
                <a:chOff x="6743520" y="5161680"/>
                <a:chExt cx="457200" cy="476280"/>
              </a:xfrm>
            </p:grpSpPr>
            <p:sp>
              <p:nvSpPr>
                <p:cNvPr id="3862" name="Rectangle 24"/>
                <p:cNvSpPr/>
                <p:nvPr/>
              </p:nvSpPr>
              <p:spPr>
                <a:xfrm>
                  <a:off x="6743520" y="5214960"/>
                  <a:ext cx="404280" cy="404280"/>
                </a:xfrm>
                <a:prstGeom prst="rect">
                  <a:avLst/>
                </a:prstGeom>
                <a:solidFill>
                  <a:srgbClr val="0099FF"/>
                </a:solidFill>
                <a:ln>
                  <a:solidFill>
                    <a:srgbClr val="000000"/>
                  </a:solidFill>
                </a:ln>
              </p:spPr>
              <p:txBody>
                <a:bodyPr/>
                <a:lstStyle/>
                <a:p>
                  <a:endParaRPr lang="en-US"/>
                </a:p>
              </p:txBody>
            </p:sp>
            <p:sp>
              <p:nvSpPr>
                <p:cNvPr id="3863" name="TextShape 25"/>
                <p:cNvSpPr txBox="1"/>
                <p:nvPr/>
              </p:nvSpPr>
              <p:spPr>
                <a:xfrm>
                  <a:off x="6920640" y="547776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64" name="TextShape 26"/>
                <p:cNvSpPr txBox="1"/>
                <p:nvPr/>
              </p:nvSpPr>
              <p:spPr>
                <a:xfrm>
                  <a:off x="6743520" y="533196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65" name="Rectangle 27"/>
                <p:cNvSpPr/>
                <p:nvPr/>
              </p:nvSpPr>
              <p:spPr>
                <a:xfrm>
                  <a:off x="6916680" y="5161680"/>
                  <a:ext cx="52920" cy="53280"/>
                </a:xfrm>
                <a:prstGeom prst="rect">
                  <a:avLst/>
                </a:prstGeom>
                <a:solidFill>
                  <a:srgbClr val="000000"/>
                </a:solidFill>
                <a:ln>
                  <a:solidFill>
                    <a:srgbClr val="000000"/>
                  </a:solidFill>
                </a:ln>
              </p:spPr>
              <p:txBody>
                <a:bodyPr/>
                <a:lstStyle/>
                <a:p>
                  <a:endParaRPr lang="en-US"/>
                </a:p>
              </p:txBody>
            </p:sp>
            <p:sp>
              <p:nvSpPr>
                <p:cNvPr id="3866" name="Rectangle 28"/>
                <p:cNvSpPr/>
                <p:nvPr/>
              </p:nvSpPr>
              <p:spPr>
                <a:xfrm>
                  <a:off x="7147800" y="5384880"/>
                  <a:ext cx="52920" cy="53280"/>
                </a:xfrm>
                <a:prstGeom prst="rect">
                  <a:avLst/>
                </a:prstGeom>
                <a:solidFill>
                  <a:srgbClr val="000000"/>
                </a:solidFill>
                <a:ln>
                  <a:solidFill>
                    <a:srgbClr val="000000"/>
                  </a:solidFill>
                </a:ln>
              </p:spPr>
              <p:txBody>
                <a:bodyPr/>
                <a:lstStyle/>
                <a:p>
                  <a:endParaRPr lang="en-US"/>
                </a:p>
              </p:txBody>
            </p:sp>
            <p:sp>
              <p:nvSpPr>
                <p:cNvPr id="3867" name="TextShape 29"/>
                <p:cNvSpPr txBox="1"/>
                <p:nvPr/>
              </p:nvSpPr>
              <p:spPr>
                <a:xfrm>
                  <a:off x="6980400" y="5322240"/>
                  <a:ext cx="16740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868" name="TextShape 30"/>
                <p:cNvSpPr txBox="1"/>
                <p:nvPr/>
              </p:nvSpPr>
              <p:spPr>
                <a:xfrm>
                  <a:off x="6905880" y="521496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grpSp>
          <p:nvGrpSpPr>
            <p:cNvPr id="3869" name="Group 31"/>
            <p:cNvGrpSpPr/>
            <p:nvPr/>
          </p:nvGrpSpPr>
          <p:grpSpPr>
            <a:xfrm>
              <a:off x="6285240" y="4019400"/>
              <a:ext cx="915480" cy="913680"/>
              <a:chOff x="6285240" y="4019400"/>
              <a:chExt cx="915480" cy="913680"/>
            </a:xfrm>
          </p:grpSpPr>
          <p:grpSp>
            <p:nvGrpSpPr>
              <p:cNvPr id="3870" name="Group 32"/>
              <p:cNvGrpSpPr/>
              <p:nvPr/>
            </p:nvGrpSpPr>
            <p:grpSpPr>
              <a:xfrm>
                <a:off x="6285240" y="4475880"/>
                <a:ext cx="457200" cy="457200"/>
                <a:chOff x="6285240" y="4475880"/>
                <a:chExt cx="457200" cy="457200"/>
              </a:xfrm>
            </p:grpSpPr>
            <p:sp>
              <p:nvSpPr>
                <p:cNvPr id="3871" name="Rectangle 33"/>
                <p:cNvSpPr/>
                <p:nvPr/>
              </p:nvSpPr>
              <p:spPr>
                <a:xfrm>
                  <a:off x="6285240" y="452880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72" name="Rectangle 34"/>
                <p:cNvSpPr/>
                <p:nvPr/>
              </p:nvSpPr>
              <p:spPr>
                <a:xfrm>
                  <a:off x="6689520" y="4812840"/>
                  <a:ext cx="52920" cy="52920"/>
                </a:xfrm>
                <a:prstGeom prst="rect">
                  <a:avLst/>
                </a:prstGeom>
                <a:solidFill>
                  <a:srgbClr val="000000"/>
                </a:solidFill>
                <a:ln>
                  <a:solidFill>
                    <a:srgbClr val="000000"/>
                  </a:solidFill>
                </a:ln>
              </p:spPr>
              <p:txBody>
                <a:bodyPr/>
                <a:lstStyle/>
                <a:p>
                  <a:endParaRPr lang="en-US"/>
                </a:p>
              </p:txBody>
            </p:sp>
            <p:sp>
              <p:nvSpPr>
                <p:cNvPr id="3873" name="Rectangle 35"/>
                <p:cNvSpPr/>
                <p:nvPr/>
              </p:nvSpPr>
              <p:spPr>
                <a:xfrm>
                  <a:off x="6352560" y="4475880"/>
                  <a:ext cx="52920" cy="52920"/>
                </a:xfrm>
                <a:prstGeom prst="rect">
                  <a:avLst/>
                </a:prstGeom>
                <a:solidFill>
                  <a:srgbClr val="000000"/>
                </a:solidFill>
                <a:ln>
                  <a:solidFill>
                    <a:srgbClr val="000000"/>
                  </a:solidFill>
                </a:ln>
              </p:spPr>
              <p:txBody>
                <a:bodyPr/>
                <a:lstStyle/>
                <a:p>
                  <a:endParaRPr lang="en-US"/>
                </a:p>
              </p:txBody>
            </p:sp>
            <p:sp>
              <p:nvSpPr>
                <p:cNvPr id="3874" name="Rectangle 36"/>
                <p:cNvSpPr/>
                <p:nvPr/>
              </p:nvSpPr>
              <p:spPr>
                <a:xfrm>
                  <a:off x="6568920" y="4475880"/>
                  <a:ext cx="53280" cy="52920"/>
                </a:xfrm>
                <a:prstGeom prst="rect">
                  <a:avLst/>
                </a:prstGeom>
                <a:solidFill>
                  <a:srgbClr val="000000"/>
                </a:solidFill>
                <a:ln>
                  <a:solidFill>
                    <a:srgbClr val="000000"/>
                  </a:solidFill>
                </a:ln>
              </p:spPr>
              <p:txBody>
                <a:bodyPr/>
                <a:lstStyle/>
                <a:p>
                  <a:endParaRPr lang="en-US"/>
                </a:p>
              </p:txBody>
            </p:sp>
            <p:sp>
              <p:nvSpPr>
                <p:cNvPr id="3875" name="Rectangle 37"/>
                <p:cNvSpPr/>
                <p:nvPr/>
              </p:nvSpPr>
              <p:spPr>
                <a:xfrm>
                  <a:off x="6689520" y="4596120"/>
                  <a:ext cx="52920" cy="53280"/>
                </a:xfrm>
                <a:prstGeom prst="rect">
                  <a:avLst/>
                </a:prstGeom>
                <a:solidFill>
                  <a:srgbClr val="000000"/>
                </a:solidFill>
                <a:ln>
                  <a:solidFill>
                    <a:srgbClr val="000000"/>
                  </a:solidFill>
                </a:ln>
              </p:spPr>
              <p:txBody>
                <a:bodyPr/>
                <a:lstStyle/>
                <a:p>
                  <a:endParaRPr lang="en-US"/>
                </a:p>
              </p:txBody>
            </p:sp>
            <p:sp>
              <p:nvSpPr>
                <p:cNvPr id="3876" name="TextShape 38"/>
                <p:cNvSpPr txBox="1"/>
                <p:nvPr/>
              </p:nvSpPr>
              <p:spPr>
                <a:xfrm>
                  <a:off x="6465240" y="452880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77" name="TextShape 39"/>
                <p:cNvSpPr txBox="1"/>
                <p:nvPr/>
              </p:nvSpPr>
              <p:spPr>
                <a:xfrm>
                  <a:off x="6540480" y="4642200"/>
                  <a:ext cx="14904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878" name="Group 40"/>
              <p:cNvGrpSpPr/>
              <p:nvPr/>
            </p:nvGrpSpPr>
            <p:grpSpPr>
              <a:xfrm>
                <a:off x="6742440" y="4475880"/>
                <a:ext cx="404280" cy="457200"/>
                <a:chOff x="6742440" y="4475880"/>
                <a:chExt cx="404280" cy="457200"/>
              </a:xfrm>
            </p:grpSpPr>
            <p:sp>
              <p:nvSpPr>
                <p:cNvPr id="3879" name="Rectangle 41"/>
                <p:cNvSpPr/>
                <p:nvPr/>
              </p:nvSpPr>
              <p:spPr>
                <a:xfrm>
                  <a:off x="6742440" y="4528800"/>
                  <a:ext cx="404280" cy="404280"/>
                </a:xfrm>
                <a:prstGeom prst="rect">
                  <a:avLst/>
                </a:prstGeom>
                <a:solidFill>
                  <a:srgbClr val="FF950E"/>
                </a:solidFill>
                <a:ln>
                  <a:solidFill>
                    <a:srgbClr val="000000"/>
                  </a:solidFill>
                </a:ln>
              </p:spPr>
              <p:txBody>
                <a:bodyPr/>
                <a:lstStyle/>
                <a:p>
                  <a:endParaRPr lang="en-US"/>
                </a:p>
              </p:txBody>
            </p:sp>
            <p:sp>
              <p:nvSpPr>
                <p:cNvPr id="3880" name="Rectangle 42"/>
                <p:cNvSpPr/>
                <p:nvPr/>
              </p:nvSpPr>
              <p:spPr>
                <a:xfrm>
                  <a:off x="6918120" y="4475880"/>
                  <a:ext cx="52920" cy="53280"/>
                </a:xfrm>
                <a:prstGeom prst="rect">
                  <a:avLst/>
                </a:prstGeom>
                <a:solidFill>
                  <a:srgbClr val="000000"/>
                </a:solidFill>
                <a:ln>
                  <a:solidFill>
                    <a:srgbClr val="000000"/>
                  </a:solidFill>
                </a:ln>
              </p:spPr>
              <p:txBody>
                <a:bodyPr/>
                <a:lstStyle/>
                <a:p>
                  <a:endParaRPr lang="en-US"/>
                </a:p>
              </p:txBody>
            </p:sp>
            <p:sp>
              <p:nvSpPr>
                <p:cNvPr id="3881" name="TextShape 43"/>
                <p:cNvSpPr txBox="1"/>
                <p:nvPr/>
              </p:nvSpPr>
              <p:spPr>
                <a:xfrm>
                  <a:off x="6903000" y="452880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82" name="TextShape 44"/>
                <p:cNvSpPr txBox="1"/>
                <p:nvPr/>
              </p:nvSpPr>
              <p:spPr>
                <a:xfrm>
                  <a:off x="6742440" y="4645800"/>
                  <a:ext cx="78840" cy="160200"/>
                </a:xfrm>
                <a:prstGeom prst="rect">
                  <a:avLst/>
                </a:prstGeom>
                <a:noFill/>
                <a:ln>
                  <a:noFill/>
                </a:ln>
              </p:spPr>
              <p:txBody>
                <a:bodyPr lIns="8165" tIns="8165" rIns="8165" bIns="8165">
                  <a:noAutofit/>
                </a:bodyPr>
                <a:lstStyle/>
                <a:p>
                  <a:pPr algn="ctr"/>
                  <a:r>
                    <a:rPr lang="en-US" sz="907" spc="-1">
                      <a:latin typeface="Arial"/>
                    </a:rPr>
                    <a:t>E</a:t>
                  </a:r>
                </a:p>
              </p:txBody>
            </p:sp>
          </p:grpSp>
          <p:grpSp>
            <p:nvGrpSpPr>
              <p:cNvPr id="3883" name="Group 45"/>
              <p:cNvGrpSpPr/>
              <p:nvPr/>
            </p:nvGrpSpPr>
            <p:grpSpPr>
              <a:xfrm>
                <a:off x="6285240" y="4071600"/>
                <a:ext cx="457200" cy="423000"/>
                <a:chOff x="6285240" y="4071600"/>
                <a:chExt cx="457200" cy="423000"/>
              </a:xfrm>
            </p:grpSpPr>
            <p:sp>
              <p:nvSpPr>
                <p:cNvPr id="3884" name="Rectangle 46"/>
                <p:cNvSpPr/>
                <p:nvPr/>
              </p:nvSpPr>
              <p:spPr>
                <a:xfrm>
                  <a:off x="6285240" y="4071600"/>
                  <a:ext cx="404280" cy="404280"/>
                </a:xfrm>
                <a:prstGeom prst="rect">
                  <a:avLst/>
                </a:prstGeom>
                <a:solidFill>
                  <a:srgbClr val="FF950E"/>
                </a:solidFill>
                <a:ln>
                  <a:solidFill>
                    <a:srgbClr val="000000"/>
                  </a:solidFill>
                </a:ln>
              </p:spPr>
              <p:txBody>
                <a:bodyPr/>
                <a:lstStyle/>
                <a:p>
                  <a:endParaRPr lang="en-US"/>
                </a:p>
              </p:txBody>
            </p:sp>
            <p:sp>
              <p:nvSpPr>
                <p:cNvPr id="3885" name="Rectangle 47"/>
                <p:cNvSpPr/>
                <p:nvPr/>
              </p:nvSpPr>
              <p:spPr>
                <a:xfrm>
                  <a:off x="6689520" y="4247280"/>
                  <a:ext cx="52920" cy="52920"/>
                </a:xfrm>
                <a:prstGeom prst="rect">
                  <a:avLst/>
                </a:prstGeom>
                <a:solidFill>
                  <a:srgbClr val="000000"/>
                </a:solidFill>
                <a:ln>
                  <a:solidFill>
                    <a:srgbClr val="000000"/>
                  </a:solidFill>
                </a:ln>
              </p:spPr>
              <p:txBody>
                <a:bodyPr/>
                <a:lstStyle/>
                <a:p>
                  <a:endParaRPr lang="en-US"/>
                </a:p>
              </p:txBody>
            </p:sp>
            <p:sp>
              <p:nvSpPr>
                <p:cNvPr id="3886" name="TextShape 48"/>
                <p:cNvSpPr txBox="1"/>
                <p:nvPr/>
              </p:nvSpPr>
              <p:spPr>
                <a:xfrm>
                  <a:off x="6462360" y="433440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887" name="TextShape 49"/>
                <p:cNvSpPr txBox="1"/>
                <p:nvPr/>
              </p:nvSpPr>
              <p:spPr>
                <a:xfrm>
                  <a:off x="6610680" y="4186080"/>
                  <a:ext cx="78840" cy="160200"/>
                </a:xfrm>
                <a:prstGeom prst="rect">
                  <a:avLst/>
                </a:prstGeom>
                <a:noFill/>
                <a:ln>
                  <a:noFill/>
                </a:ln>
              </p:spPr>
              <p:txBody>
                <a:bodyPr lIns="8165" tIns="8165" rIns="8165" bIns="8165">
                  <a:noAutofit/>
                </a:bodyPr>
                <a:lstStyle/>
                <a:p>
                  <a:pPr algn="ctr"/>
                  <a:r>
                    <a:rPr lang="en-US" sz="907" spc="-1">
                      <a:latin typeface="Arial"/>
                    </a:rPr>
                    <a:t>1</a:t>
                  </a:r>
                </a:p>
              </p:txBody>
            </p:sp>
          </p:grpSp>
          <p:grpSp>
            <p:nvGrpSpPr>
              <p:cNvPr id="3888" name="Group 50"/>
              <p:cNvGrpSpPr/>
              <p:nvPr/>
            </p:nvGrpSpPr>
            <p:grpSpPr>
              <a:xfrm>
                <a:off x="6743520" y="4019400"/>
                <a:ext cx="457200" cy="476280"/>
                <a:chOff x="6743520" y="4019400"/>
                <a:chExt cx="457200" cy="476280"/>
              </a:xfrm>
            </p:grpSpPr>
            <p:sp>
              <p:nvSpPr>
                <p:cNvPr id="3889" name="Rectangle 51"/>
                <p:cNvSpPr/>
                <p:nvPr/>
              </p:nvSpPr>
              <p:spPr>
                <a:xfrm>
                  <a:off x="6743520" y="4072680"/>
                  <a:ext cx="404280" cy="404280"/>
                </a:xfrm>
                <a:prstGeom prst="rect">
                  <a:avLst/>
                </a:prstGeom>
                <a:solidFill>
                  <a:srgbClr val="00FF00"/>
                </a:solidFill>
                <a:ln>
                  <a:solidFill>
                    <a:srgbClr val="000000"/>
                  </a:solidFill>
                </a:ln>
              </p:spPr>
              <p:txBody>
                <a:bodyPr/>
                <a:lstStyle/>
                <a:p>
                  <a:endParaRPr lang="en-US"/>
                </a:p>
              </p:txBody>
            </p:sp>
            <p:sp>
              <p:nvSpPr>
                <p:cNvPr id="3890" name="TextShape 52"/>
                <p:cNvSpPr txBox="1"/>
                <p:nvPr/>
              </p:nvSpPr>
              <p:spPr>
                <a:xfrm>
                  <a:off x="6920640" y="43354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891" name="TextShape 53"/>
                <p:cNvSpPr txBox="1"/>
                <p:nvPr/>
              </p:nvSpPr>
              <p:spPr>
                <a:xfrm>
                  <a:off x="6743520" y="418968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892" name="Rectangle 54"/>
                <p:cNvSpPr/>
                <p:nvPr/>
              </p:nvSpPr>
              <p:spPr>
                <a:xfrm>
                  <a:off x="6916680" y="4019400"/>
                  <a:ext cx="52920" cy="53280"/>
                </a:xfrm>
                <a:prstGeom prst="rect">
                  <a:avLst/>
                </a:prstGeom>
                <a:solidFill>
                  <a:srgbClr val="000000"/>
                </a:solidFill>
                <a:ln>
                  <a:solidFill>
                    <a:srgbClr val="000000"/>
                  </a:solidFill>
                </a:ln>
              </p:spPr>
              <p:txBody>
                <a:bodyPr/>
                <a:lstStyle/>
                <a:p>
                  <a:endParaRPr lang="en-US"/>
                </a:p>
              </p:txBody>
            </p:sp>
            <p:sp>
              <p:nvSpPr>
                <p:cNvPr id="3893" name="Rectangle 55"/>
                <p:cNvSpPr/>
                <p:nvPr/>
              </p:nvSpPr>
              <p:spPr>
                <a:xfrm>
                  <a:off x="7147800" y="4242600"/>
                  <a:ext cx="52920" cy="53280"/>
                </a:xfrm>
                <a:prstGeom prst="rect">
                  <a:avLst/>
                </a:prstGeom>
                <a:solidFill>
                  <a:srgbClr val="000000"/>
                </a:solidFill>
                <a:ln>
                  <a:solidFill>
                    <a:srgbClr val="000000"/>
                  </a:solidFill>
                </a:ln>
              </p:spPr>
              <p:txBody>
                <a:bodyPr/>
                <a:lstStyle/>
                <a:p>
                  <a:endParaRPr lang="en-US"/>
                </a:p>
              </p:txBody>
            </p:sp>
            <p:sp>
              <p:nvSpPr>
                <p:cNvPr id="3894" name="TextShape 56"/>
                <p:cNvSpPr txBox="1"/>
                <p:nvPr/>
              </p:nvSpPr>
              <p:spPr>
                <a:xfrm>
                  <a:off x="6997680" y="4179960"/>
                  <a:ext cx="1501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895" name="TextShape 57"/>
                <p:cNvSpPr txBox="1"/>
                <p:nvPr/>
              </p:nvSpPr>
              <p:spPr>
                <a:xfrm>
                  <a:off x="6905880" y="407268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grpSp>
          <p:nvGrpSpPr>
            <p:cNvPr id="3896" name="Group 58"/>
            <p:cNvGrpSpPr/>
            <p:nvPr/>
          </p:nvGrpSpPr>
          <p:grpSpPr>
            <a:xfrm>
              <a:off x="3085920" y="4373640"/>
              <a:ext cx="1776240" cy="1479240"/>
              <a:chOff x="3085920" y="4373640"/>
              <a:chExt cx="1776240" cy="1479240"/>
            </a:xfrm>
          </p:grpSpPr>
          <p:grpSp>
            <p:nvGrpSpPr>
              <p:cNvPr id="3897" name="Group 59"/>
              <p:cNvGrpSpPr/>
              <p:nvPr/>
            </p:nvGrpSpPr>
            <p:grpSpPr>
              <a:xfrm>
                <a:off x="3146760" y="5395680"/>
                <a:ext cx="457200" cy="457200"/>
                <a:chOff x="3146760" y="5395680"/>
                <a:chExt cx="457200" cy="457200"/>
              </a:xfrm>
            </p:grpSpPr>
            <p:sp>
              <p:nvSpPr>
                <p:cNvPr id="3898" name="Rectangle 60"/>
                <p:cNvSpPr/>
                <p:nvPr/>
              </p:nvSpPr>
              <p:spPr>
                <a:xfrm>
                  <a:off x="3146760" y="544860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899" name="Rectangle 61"/>
                <p:cNvSpPr/>
                <p:nvPr/>
              </p:nvSpPr>
              <p:spPr>
                <a:xfrm>
                  <a:off x="3551040" y="5732640"/>
                  <a:ext cx="52920" cy="52920"/>
                </a:xfrm>
                <a:prstGeom prst="rect">
                  <a:avLst/>
                </a:prstGeom>
                <a:solidFill>
                  <a:srgbClr val="000000"/>
                </a:solidFill>
                <a:ln>
                  <a:solidFill>
                    <a:srgbClr val="000000"/>
                  </a:solidFill>
                </a:ln>
              </p:spPr>
              <p:txBody>
                <a:bodyPr/>
                <a:lstStyle/>
                <a:p>
                  <a:endParaRPr lang="en-US"/>
                </a:p>
              </p:txBody>
            </p:sp>
            <p:sp>
              <p:nvSpPr>
                <p:cNvPr id="3900" name="Rectangle 62"/>
                <p:cNvSpPr/>
                <p:nvPr/>
              </p:nvSpPr>
              <p:spPr>
                <a:xfrm>
                  <a:off x="3214080" y="5395680"/>
                  <a:ext cx="52920" cy="52920"/>
                </a:xfrm>
                <a:prstGeom prst="rect">
                  <a:avLst/>
                </a:prstGeom>
                <a:solidFill>
                  <a:srgbClr val="000000"/>
                </a:solidFill>
                <a:ln>
                  <a:solidFill>
                    <a:srgbClr val="000000"/>
                  </a:solidFill>
                </a:ln>
              </p:spPr>
              <p:txBody>
                <a:bodyPr/>
                <a:lstStyle/>
                <a:p>
                  <a:endParaRPr lang="en-US"/>
                </a:p>
              </p:txBody>
            </p:sp>
            <p:sp>
              <p:nvSpPr>
                <p:cNvPr id="3901" name="Rectangle 63"/>
                <p:cNvSpPr/>
                <p:nvPr/>
              </p:nvSpPr>
              <p:spPr>
                <a:xfrm>
                  <a:off x="3430440" y="5395680"/>
                  <a:ext cx="53280" cy="52920"/>
                </a:xfrm>
                <a:prstGeom prst="rect">
                  <a:avLst/>
                </a:prstGeom>
                <a:solidFill>
                  <a:srgbClr val="000000"/>
                </a:solidFill>
                <a:ln>
                  <a:solidFill>
                    <a:srgbClr val="000000"/>
                  </a:solidFill>
                </a:ln>
              </p:spPr>
              <p:txBody>
                <a:bodyPr/>
                <a:lstStyle/>
                <a:p>
                  <a:endParaRPr lang="en-US"/>
                </a:p>
              </p:txBody>
            </p:sp>
            <p:sp>
              <p:nvSpPr>
                <p:cNvPr id="3902" name="Rectangle 64"/>
                <p:cNvSpPr/>
                <p:nvPr/>
              </p:nvSpPr>
              <p:spPr>
                <a:xfrm>
                  <a:off x="3551040" y="5515920"/>
                  <a:ext cx="52920" cy="53280"/>
                </a:xfrm>
                <a:prstGeom prst="rect">
                  <a:avLst/>
                </a:prstGeom>
                <a:solidFill>
                  <a:srgbClr val="000000"/>
                </a:solidFill>
                <a:ln>
                  <a:solidFill>
                    <a:srgbClr val="000000"/>
                  </a:solidFill>
                </a:ln>
              </p:spPr>
              <p:txBody>
                <a:bodyPr/>
                <a:lstStyle/>
                <a:p>
                  <a:endParaRPr lang="en-US"/>
                </a:p>
              </p:txBody>
            </p:sp>
            <p:sp>
              <p:nvSpPr>
                <p:cNvPr id="3903" name="TextShape 65"/>
                <p:cNvSpPr txBox="1"/>
                <p:nvPr/>
              </p:nvSpPr>
              <p:spPr>
                <a:xfrm>
                  <a:off x="3326760" y="544860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04" name="TextShape 66"/>
                <p:cNvSpPr txBox="1"/>
                <p:nvPr/>
              </p:nvSpPr>
              <p:spPr>
                <a:xfrm>
                  <a:off x="3377880" y="5562000"/>
                  <a:ext cx="173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905" name="Group 67"/>
              <p:cNvGrpSpPr/>
              <p:nvPr/>
            </p:nvGrpSpPr>
            <p:grpSpPr>
              <a:xfrm>
                <a:off x="3847680" y="5386320"/>
                <a:ext cx="456840" cy="457200"/>
                <a:chOff x="3847680" y="5386320"/>
                <a:chExt cx="456840" cy="457200"/>
              </a:xfrm>
            </p:grpSpPr>
            <p:sp>
              <p:nvSpPr>
                <p:cNvPr id="3906" name="Rectangle 68"/>
                <p:cNvSpPr/>
                <p:nvPr/>
              </p:nvSpPr>
              <p:spPr>
                <a:xfrm>
                  <a:off x="3900240" y="5439240"/>
                  <a:ext cx="404280" cy="404280"/>
                </a:xfrm>
                <a:prstGeom prst="rect">
                  <a:avLst/>
                </a:prstGeom>
                <a:solidFill>
                  <a:srgbClr val="FF950E"/>
                </a:solidFill>
                <a:ln>
                  <a:solidFill>
                    <a:srgbClr val="000000"/>
                  </a:solidFill>
                </a:ln>
              </p:spPr>
              <p:txBody>
                <a:bodyPr/>
                <a:lstStyle/>
                <a:p>
                  <a:endParaRPr lang="en-US"/>
                </a:p>
              </p:txBody>
            </p:sp>
            <p:sp>
              <p:nvSpPr>
                <p:cNvPr id="3907" name="Rectangle 69"/>
                <p:cNvSpPr/>
                <p:nvPr/>
              </p:nvSpPr>
              <p:spPr>
                <a:xfrm>
                  <a:off x="4075920" y="5386320"/>
                  <a:ext cx="52920" cy="53280"/>
                </a:xfrm>
                <a:prstGeom prst="rect">
                  <a:avLst/>
                </a:prstGeom>
                <a:solidFill>
                  <a:srgbClr val="000000"/>
                </a:solidFill>
                <a:ln>
                  <a:solidFill>
                    <a:srgbClr val="000000"/>
                  </a:solidFill>
                </a:ln>
              </p:spPr>
              <p:txBody>
                <a:bodyPr/>
                <a:lstStyle/>
                <a:p>
                  <a:endParaRPr lang="en-US"/>
                </a:p>
              </p:txBody>
            </p:sp>
            <p:sp>
              <p:nvSpPr>
                <p:cNvPr id="3908" name="TextShape 70"/>
                <p:cNvSpPr txBox="1"/>
                <p:nvPr/>
              </p:nvSpPr>
              <p:spPr>
                <a:xfrm>
                  <a:off x="4060800" y="543924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09" name="TextShape 71"/>
                <p:cNvSpPr txBox="1"/>
                <p:nvPr/>
              </p:nvSpPr>
              <p:spPr>
                <a:xfrm>
                  <a:off x="3900240" y="5556240"/>
                  <a:ext cx="78840" cy="160200"/>
                </a:xfrm>
                <a:prstGeom prst="rect">
                  <a:avLst/>
                </a:prstGeom>
                <a:noFill/>
                <a:ln>
                  <a:noFill/>
                </a:ln>
              </p:spPr>
              <p:txBody>
                <a:bodyPr lIns="8165" tIns="8165" rIns="8165" bIns="8165">
                  <a:noAutofit/>
                </a:bodyPr>
                <a:lstStyle/>
                <a:p>
                  <a:pPr algn="ctr"/>
                  <a:r>
                    <a:rPr lang="en-US" sz="907" spc="-1">
                      <a:latin typeface="Arial"/>
                    </a:rPr>
                    <a:t>E</a:t>
                  </a:r>
                </a:p>
              </p:txBody>
            </p:sp>
            <p:sp>
              <p:nvSpPr>
                <p:cNvPr id="3910" name="Rectangle 72"/>
                <p:cNvSpPr/>
                <p:nvPr/>
              </p:nvSpPr>
              <p:spPr>
                <a:xfrm>
                  <a:off x="3847680" y="5724000"/>
                  <a:ext cx="52920" cy="52920"/>
                </a:xfrm>
                <a:prstGeom prst="rect">
                  <a:avLst/>
                </a:prstGeom>
                <a:solidFill>
                  <a:srgbClr val="000000"/>
                </a:solidFill>
                <a:ln>
                  <a:solidFill>
                    <a:srgbClr val="000000"/>
                  </a:solidFill>
                </a:ln>
              </p:spPr>
              <p:txBody>
                <a:bodyPr/>
                <a:lstStyle/>
                <a:p>
                  <a:endParaRPr lang="en-US"/>
                </a:p>
              </p:txBody>
            </p:sp>
            <p:sp>
              <p:nvSpPr>
                <p:cNvPr id="3911" name="Rectangle 73"/>
                <p:cNvSpPr/>
                <p:nvPr/>
              </p:nvSpPr>
              <p:spPr>
                <a:xfrm>
                  <a:off x="3847680" y="5507280"/>
                  <a:ext cx="52920" cy="53280"/>
                </a:xfrm>
                <a:prstGeom prst="rect">
                  <a:avLst/>
                </a:prstGeom>
                <a:solidFill>
                  <a:srgbClr val="000000"/>
                </a:solidFill>
                <a:ln>
                  <a:solidFill>
                    <a:srgbClr val="000000"/>
                  </a:solidFill>
                </a:ln>
              </p:spPr>
              <p:txBody>
                <a:bodyPr/>
                <a:lstStyle/>
                <a:p>
                  <a:endParaRPr lang="en-US"/>
                </a:p>
              </p:txBody>
            </p:sp>
          </p:grpSp>
          <p:grpSp>
            <p:nvGrpSpPr>
              <p:cNvPr id="3912" name="Group 74"/>
              <p:cNvGrpSpPr/>
              <p:nvPr/>
            </p:nvGrpSpPr>
            <p:grpSpPr>
              <a:xfrm>
                <a:off x="3085920" y="4564080"/>
                <a:ext cx="457200" cy="457200"/>
                <a:chOff x="3085920" y="4564080"/>
                <a:chExt cx="457200" cy="457200"/>
              </a:xfrm>
            </p:grpSpPr>
            <p:sp>
              <p:nvSpPr>
                <p:cNvPr id="3913" name="Rectangle 75"/>
                <p:cNvSpPr/>
                <p:nvPr/>
              </p:nvSpPr>
              <p:spPr>
                <a:xfrm>
                  <a:off x="3085920" y="4564080"/>
                  <a:ext cx="404280" cy="404280"/>
                </a:xfrm>
                <a:prstGeom prst="rect">
                  <a:avLst/>
                </a:prstGeom>
                <a:solidFill>
                  <a:srgbClr val="FF950E"/>
                </a:solidFill>
                <a:ln>
                  <a:solidFill>
                    <a:srgbClr val="000000"/>
                  </a:solidFill>
                </a:ln>
              </p:spPr>
              <p:txBody>
                <a:bodyPr/>
                <a:lstStyle/>
                <a:p>
                  <a:endParaRPr lang="en-US"/>
                </a:p>
              </p:txBody>
            </p:sp>
            <p:sp>
              <p:nvSpPr>
                <p:cNvPr id="3914" name="Rectangle 76"/>
                <p:cNvSpPr/>
                <p:nvPr/>
              </p:nvSpPr>
              <p:spPr>
                <a:xfrm>
                  <a:off x="3490200" y="4739760"/>
                  <a:ext cx="52920" cy="52920"/>
                </a:xfrm>
                <a:prstGeom prst="rect">
                  <a:avLst/>
                </a:prstGeom>
                <a:solidFill>
                  <a:srgbClr val="000000"/>
                </a:solidFill>
                <a:ln>
                  <a:solidFill>
                    <a:srgbClr val="000000"/>
                  </a:solidFill>
                </a:ln>
              </p:spPr>
              <p:txBody>
                <a:bodyPr/>
                <a:lstStyle/>
                <a:p>
                  <a:endParaRPr lang="en-US"/>
                </a:p>
              </p:txBody>
            </p:sp>
            <p:sp>
              <p:nvSpPr>
                <p:cNvPr id="3915" name="TextShape 77"/>
                <p:cNvSpPr txBox="1"/>
                <p:nvPr/>
              </p:nvSpPr>
              <p:spPr>
                <a:xfrm>
                  <a:off x="3263040" y="482688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16" name="TextShape 78"/>
                <p:cNvSpPr txBox="1"/>
                <p:nvPr/>
              </p:nvSpPr>
              <p:spPr>
                <a:xfrm>
                  <a:off x="3411360" y="467856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17" name="Rectangle 79"/>
                <p:cNvSpPr/>
                <p:nvPr/>
              </p:nvSpPr>
              <p:spPr>
                <a:xfrm>
                  <a:off x="3153960" y="4968360"/>
                  <a:ext cx="52920" cy="52920"/>
                </a:xfrm>
                <a:prstGeom prst="rect">
                  <a:avLst/>
                </a:prstGeom>
                <a:solidFill>
                  <a:srgbClr val="000000"/>
                </a:solidFill>
                <a:ln>
                  <a:solidFill>
                    <a:srgbClr val="000000"/>
                  </a:solidFill>
                </a:ln>
              </p:spPr>
              <p:txBody>
                <a:bodyPr/>
                <a:lstStyle/>
                <a:p>
                  <a:endParaRPr lang="en-US"/>
                </a:p>
              </p:txBody>
            </p:sp>
            <p:sp>
              <p:nvSpPr>
                <p:cNvPr id="3918" name="Rectangle 80"/>
                <p:cNvSpPr/>
                <p:nvPr/>
              </p:nvSpPr>
              <p:spPr>
                <a:xfrm>
                  <a:off x="3370320" y="4968360"/>
                  <a:ext cx="53280" cy="52920"/>
                </a:xfrm>
                <a:prstGeom prst="rect">
                  <a:avLst/>
                </a:prstGeom>
                <a:solidFill>
                  <a:srgbClr val="000000"/>
                </a:solidFill>
                <a:ln>
                  <a:solidFill>
                    <a:srgbClr val="000000"/>
                  </a:solidFill>
                </a:ln>
              </p:spPr>
              <p:txBody>
                <a:bodyPr/>
                <a:lstStyle/>
                <a:p>
                  <a:endParaRPr lang="en-US"/>
                </a:p>
              </p:txBody>
            </p:sp>
          </p:grpSp>
          <p:grpSp>
            <p:nvGrpSpPr>
              <p:cNvPr id="3919" name="Group 81"/>
              <p:cNvGrpSpPr/>
              <p:nvPr/>
            </p:nvGrpSpPr>
            <p:grpSpPr>
              <a:xfrm>
                <a:off x="3789720" y="4373640"/>
                <a:ext cx="510120" cy="510840"/>
                <a:chOff x="3789720" y="4373640"/>
                <a:chExt cx="510120" cy="510840"/>
              </a:xfrm>
            </p:grpSpPr>
            <p:sp>
              <p:nvSpPr>
                <p:cNvPr id="3920" name="Rectangle 82"/>
                <p:cNvSpPr/>
                <p:nvPr/>
              </p:nvSpPr>
              <p:spPr>
                <a:xfrm>
                  <a:off x="3842640" y="4426920"/>
                  <a:ext cx="404280" cy="404280"/>
                </a:xfrm>
                <a:prstGeom prst="rect">
                  <a:avLst/>
                </a:prstGeom>
                <a:solidFill>
                  <a:srgbClr val="0099FF"/>
                </a:solidFill>
                <a:ln>
                  <a:solidFill>
                    <a:srgbClr val="000000"/>
                  </a:solidFill>
                </a:ln>
              </p:spPr>
              <p:txBody>
                <a:bodyPr/>
                <a:lstStyle/>
                <a:p>
                  <a:endParaRPr lang="en-US"/>
                </a:p>
              </p:txBody>
            </p:sp>
            <p:sp>
              <p:nvSpPr>
                <p:cNvPr id="3921" name="TextShape 83"/>
                <p:cNvSpPr txBox="1"/>
                <p:nvPr/>
              </p:nvSpPr>
              <p:spPr>
                <a:xfrm>
                  <a:off x="4019760" y="468972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22" name="TextShape 84"/>
                <p:cNvSpPr txBox="1"/>
                <p:nvPr/>
              </p:nvSpPr>
              <p:spPr>
                <a:xfrm>
                  <a:off x="3842640" y="45439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23" name="Rectangle 85"/>
                <p:cNvSpPr/>
                <p:nvPr/>
              </p:nvSpPr>
              <p:spPr>
                <a:xfrm>
                  <a:off x="4022640" y="4831560"/>
                  <a:ext cx="52920" cy="52920"/>
                </a:xfrm>
                <a:prstGeom prst="rect">
                  <a:avLst/>
                </a:prstGeom>
                <a:solidFill>
                  <a:srgbClr val="000000"/>
                </a:solidFill>
                <a:ln>
                  <a:solidFill>
                    <a:srgbClr val="000000"/>
                  </a:solidFill>
                </a:ln>
              </p:spPr>
              <p:txBody>
                <a:bodyPr/>
                <a:lstStyle/>
                <a:p>
                  <a:endParaRPr lang="en-US"/>
                </a:p>
              </p:txBody>
            </p:sp>
            <p:sp>
              <p:nvSpPr>
                <p:cNvPr id="3924" name="Rectangle 86"/>
                <p:cNvSpPr/>
                <p:nvPr/>
              </p:nvSpPr>
              <p:spPr>
                <a:xfrm>
                  <a:off x="3789720" y="4602960"/>
                  <a:ext cx="52920" cy="53280"/>
                </a:xfrm>
                <a:prstGeom prst="rect">
                  <a:avLst/>
                </a:prstGeom>
                <a:solidFill>
                  <a:srgbClr val="000000"/>
                </a:solidFill>
                <a:ln>
                  <a:solidFill>
                    <a:srgbClr val="000000"/>
                  </a:solidFill>
                </a:ln>
              </p:spPr>
              <p:txBody>
                <a:bodyPr/>
                <a:lstStyle/>
                <a:p>
                  <a:endParaRPr lang="en-US"/>
                </a:p>
              </p:txBody>
            </p:sp>
            <p:sp>
              <p:nvSpPr>
                <p:cNvPr id="3925" name="Rectangle 87"/>
                <p:cNvSpPr/>
                <p:nvPr/>
              </p:nvSpPr>
              <p:spPr>
                <a:xfrm>
                  <a:off x="4015800" y="4373640"/>
                  <a:ext cx="52920" cy="53280"/>
                </a:xfrm>
                <a:prstGeom prst="rect">
                  <a:avLst/>
                </a:prstGeom>
                <a:solidFill>
                  <a:srgbClr val="000000"/>
                </a:solidFill>
                <a:ln>
                  <a:solidFill>
                    <a:srgbClr val="000000"/>
                  </a:solidFill>
                </a:ln>
              </p:spPr>
              <p:txBody>
                <a:bodyPr/>
                <a:lstStyle/>
                <a:p>
                  <a:endParaRPr lang="en-US"/>
                </a:p>
              </p:txBody>
            </p:sp>
            <p:sp>
              <p:nvSpPr>
                <p:cNvPr id="3926" name="Rectangle 88"/>
                <p:cNvSpPr/>
                <p:nvPr/>
              </p:nvSpPr>
              <p:spPr>
                <a:xfrm>
                  <a:off x="4246920" y="4596840"/>
                  <a:ext cx="52920" cy="53280"/>
                </a:xfrm>
                <a:prstGeom prst="rect">
                  <a:avLst/>
                </a:prstGeom>
                <a:solidFill>
                  <a:srgbClr val="000000"/>
                </a:solidFill>
                <a:ln>
                  <a:solidFill>
                    <a:srgbClr val="000000"/>
                  </a:solidFill>
                </a:ln>
              </p:spPr>
              <p:txBody>
                <a:bodyPr/>
                <a:lstStyle/>
                <a:p>
                  <a:endParaRPr lang="en-US"/>
                </a:p>
              </p:txBody>
            </p:sp>
            <p:sp>
              <p:nvSpPr>
                <p:cNvPr id="3927" name="TextShape 89"/>
                <p:cNvSpPr txBox="1"/>
                <p:nvPr/>
              </p:nvSpPr>
              <p:spPr>
                <a:xfrm>
                  <a:off x="4130640" y="4534200"/>
                  <a:ext cx="11628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928" name="TextShape 90"/>
                <p:cNvSpPr txBox="1"/>
                <p:nvPr/>
              </p:nvSpPr>
              <p:spPr>
                <a:xfrm>
                  <a:off x="4005000" y="442692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nvGrpSpPr>
              <p:cNvPr id="3929" name="Group 91"/>
              <p:cNvGrpSpPr/>
              <p:nvPr/>
            </p:nvGrpSpPr>
            <p:grpSpPr>
              <a:xfrm>
                <a:off x="4352040" y="4874760"/>
                <a:ext cx="510120" cy="510840"/>
                <a:chOff x="4352040" y="4874760"/>
                <a:chExt cx="510120" cy="510840"/>
              </a:xfrm>
            </p:grpSpPr>
            <p:sp>
              <p:nvSpPr>
                <p:cNvPr id="3930" name="Rectangle 92"/>
                <p:cNvSpPr/>
                <p:nvPr/>
              </p:nvSpPr>
              <p:spPr>
                <a:xfrm>
                  <a:off x="4404960" y="4928040"/>
                  <a:ext cx="404280" cy="404280"/>
                </a:xfrm>
                <a:prstGeom prst="rect">
                  <a:avLst/>
                </a:prstGeom>
                <a:solidFill>
                  <a:srgbClr val="00FF00"/>
                </a:solidFill>
                <a:ln>
                  <a:solidFill>
                    <a:srgbClr val="000000"/>
                  </a:solidFill>
                </a:ln>
              </p:spPr>
              <p:txBody>
                <a:bodyPr/>
                <a:lstStyle/>
                <a:p>
                  <a:endParaRPr lang="en-US"/>
                </a:p>
              </p:txBody>
            </p:sp>
            <p:sp>
              <p:nvSpPr>
                <p:cNvPr id="3931" name="TextShape 93"/>
                <p:cNvSpPr txBox="1"/>
                <p:nvPr/>
              </p:nvSpPr>
              <p:spPr>
                <a:xfrm>
                  <a:off x="4582080" y="519084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32" name="TextShape 94"/>
                <p:cNvSpPr txBox="1"/>
                <p:nvPr/>
              </p:nvSpPr>
              <p:spPr>
                <a:xfrm>
                  <a:off x="4404960" y="504504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33" name="Rectangle 95"/>
                <p:cNvSpPr/>
                <p:nvPr/>
              </p:nvSpPr>
              <p:spPr>
                <a:xfrm>
                  <a:off x="4584960" y="5332680"/>
                  <a:ext cx="52920" cy="52920"/>
                </a:xfrm>
                <a:prstGeom prst="rect">
                  <a:avLst/>
                </a:prstGeom>
                <a:solidFill>
                  <a:srgbClr val="000000"/>
                </a:solidFill>
                <a:ln>
                  <a:solidFill>
                    <a:srgbClr val="000000"/>
                  </a:solidFill>
                </a:ln>
              </p:spPr>
              <p:txBody>
                <a:bodyPr/>
                <a:lstStyle/>
                <a:p>
                  <a:endParaRPr lang="en-US"/>
                </a:p>
              </p:txBody>
            </p:sp>
            <p:sp>
              <p:nvSpPr>
                <p:cNvPr id="3934" name="Rectangle 96"/>
                <p:cNvSpPr/>
                <p:nvPr/>
              </p:nvSpPr>
              <p:spPr>
                <a:xfrm>
                  <a:off x="4352040" y="5104080"/>
                  <a:ext cx="52920" cy="53280"/>
                </a:xfrm>
                <a:prstGeom prst="rect">
                  <a:avLst/>
                </a:prstGeom>
                <a:solidFill>
                  <a:srgbClr val="000000"/>
                </a:solidFill>
                <a:ln>
                  <a:solidFill>
                    <a:srgbClr val="000000"/>
                  </a:solidFill>
                </a:ln>
              </p:spPr>
              <p:txBody>
                <a:bodyPr/>
                <a:lstStyle/>
                <a:p>
                  <a:endParaRPr lang="en-US"/>
                </a:p>
              </p:txBody>
            </p:sp>
            <p:sp>
              <p:nvSpPr>
                <p:cNvPr id="3935" name="Rectangle 97"/>
                <p:cNvSpPr/>
                <p:nvPr/>
              </p:nvSpPr>
              <p:spPr>
                <a:xfrm>
                  <a:off x="4578120" y="4874760"/>
                  <a:ext cx="52920" cy="53280"/>
                </a:xfrm>
                <a:prstGeom prst="rect">
                  <a:avLst/>
                </a:prstGeom>
                <a:solidFill>
                  <a:srgbClr val="000000"/>
                </a:solidFill>
                <a:ln>
                  <a:solidFill>
                    <a:srgbClr val="000000"/>
                  </a:solidFill>
                </a:ln>
              </p:spPr>
              <p:txBody>
                <a:bodyPr/>
                <a:lstStyle/>
                <a:p>
                  <a:endParaRPr lang="en-US"/>
                </a:p>
              </p:txBody>
            </p:sp>
            <p:sp>
              <p:nvSpPr>
                <p:cNvPr id="3936" name="Rectangle 98"/>
                <p:cNvSpPr/>
                <p:nvPr/>
              </p:nvSpPr>
              <p:spPr>
                <a:xfrm>
                  <a:off x="4809240" y="5097960"/>
                  <a:ext cx="52920" cy="53280"/>
                </a:xfrm>
                <a:prstGeom prst="rect">
                  <a:avLst/>
                </a:prstGeom>
                <a:solidFill>
                  <a:srgbClr val="000000"/>
                </a:solidFill>
                <a:ln>
                  <a:solidFill>
                    <a:srgbClr val="000000"/>
                  </a:solidFill>
                </a:ln>
              </p:spPr>
              <p:txBody>
                <a:bodyPr/>
                <a:lstStyle/>
                <a:p>
                  <a:endParaRPr lang="en-US"/>
                </a:p>
              </p:txBody>
            </p:sp>
            <p:sp>
              <p:nvSpPr>
                <p:cNvPr id="3937" name="TextShape 99"/>
                <p:cNvSpPr txBox="1"/>
                <p:nvPr/>
              </p:nvSpPr>
              <p:spPr>
                <a:xfrm>
                  <a:off x="4702320" y="503532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938" name="TextShape 100"/>
                <p:cNvSpPr txBox="1"/>
                <p:nvPr/>
              </p:nvSpPr>
              <p:spPr>
                <a:xfrm>
                  <a:off x="4567320" y="492804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sp>
          <p:nvSpPr>
            <p:cNvPr id="3939" name="CustomShape 101"/>
            <p:cNvSpPr/>
            <p:nvPr/>
          </p:nvSpPr>
          <p:spPr>
            <a:xfrm rot="900000">
              <a:off x="5297040" y="5479200"/>
              <a:ext cx="384480" cy="207720"/>
            </a:xfrm>
            <a:custGeom>
              <a:avLst/>
              <a:gdLst/>
              <a:ahLst/>
              <a:cxnLst/>
              <a:rect l="0" t="0" r="r" b="b"/>
              <a:pathLst>
                <a:path w="1070" h="579">
                  <a:moveTo>
                    <a:pt x="0" y="144"/>
                  </a:moveTo>
                  <a:lnTo>
                    <a:pt x="800" y="144"/>
                  </a:lnTo>
                  <a:lnTo>
                    <a:pt x="801" y="0"/>
                  </a:lnTo>
                  <a:lnTo>
                    <a:pt x="1069" y="289"/>
                  </a:lnTo>
                  <a:lnTo>
                    <a:pt x="800" y="578"/>
                  </a:lnTo>
                  <a:lnTo>
                    <a:pt x="801" y="433"/>
                  </a:lnTo>
                  <a:lnTo>
                    <a:pt x="0" y="433"/>
                  </a:lnTo>
                  <a:lnTo>
                    <a:pt x="0" y="144"/>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940" name="CustomShape 102"/>
            <p:cNvSpPr/>
            <p:nvPr/>
          </p:nvSpPr>
          <p:spPr>
            <a:xfrm rot="20700000">
              <a:off x="5296680" y="4407480"/>
              <a:ext cx="384480" cy="210600"/>
            </a:xfrm>
            <a:custGeom>
              <a:avLst/>
              <a:gdLst/>
              <a:ahLst/>
              <a:cxnLst/>
              <a:rect l="0" t="0" r="r" b="b"/>
              <a:pathLst>
                <a:path w="1070" h="587">
                  <a:moveTo>
                    <a:pt x="0" y="440"/>
                  </a:moveTo>
                  <a:lnTo>
                    <a:pt x="801" y="440"/>
                  </a:lnTo>
                  <a:lnTo>
                    <a:pt x="801" y="586"/>
                  </a:lnTo>
                  <a:lnTo>
                    <a:pt x="1069" y="294"/>
                  </a:lnTo>
                  <a:lnTo>
                    <a:pt x="801" y="0"/>
                  </a:lnTo>
                  <a:lnTo>
                    <a:pt x="801" y="147"/>
                  </a:lnTo>
                  <a:lnTo>
                    <a:pt x="0" y="147"/>
                  </a:lnTo>
                  <a:lnTo>
                    <a:pt x="0" y="440"/>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sp>
        <p:nvSpPr>
          <p:cNvPr id="3941" name="TextShape 103"/>
          <p:cNvSpPr txBox="1"/>
          <p:nvPr/>
        </p:nvSpPr>
        <p:spPr>
          <a:xfrm>
            <a:off x="2000009" y="5814855"/>
            <a:ext cx="8337074" cy="622145"/>
          </a:xfrm>
          <a:prstGeom prst="rect">
            <a:avLst/>
          </a:prstGeom>
          <a:noFill/>
          <a:ln>
            <a:noFill/>
          </a:ln>
        </p:spPr>
        <p:txBody>
          <a:bodyPr lIns="0" tIns="0" rIns="0" bIns="0">
            <a:noAutofit/>
          </a:bodyPr>
          <a:lstStyle/>
          <a:p>
            <a:pPr marL="391910" indent="-293933">
              <a:spcAft>
                <a:spcPts val="1286"/>
              </a:spcAft>
              <a:buClr>
                <a:srgbClr val="FF6633"/>
              </a:buClr>
              <a:buSzPct val="45000"/>
              <a:buFont typeface="Wingdings" charset="2"/>
              <a:buChar char=""/>
            </a:pPr>
            <a:r>
              <a:rPr lang="en-US" sz="2903" spc="-1">
                <a:solidFill>
                  <a:srgbClr val="000080"/>
                </a:solidFill>
                <a:latin typeface="Arial"/>
              </a:rPr>
              <a:t>The tile set </a:t>
            </a:r>
            <a:r>
              <a:rPr lang="en-US" sz="2903" b="1" spc="-1">
                <a:solidFill>
                  <a:srgbClr val="000080"/>
                </a:solidFill>
                <a:latin typeface="Arial"/>
              </a:rPr>
              <a:t>self-assembles</a:t>
            </a:r>
            <a:r>
              <a:rPr lang="en-US" sz="2903" spc="-1">
                <a:solidFill>
                  <a:srgbClr val="000080"/>
                </a:solidFill>
                <a:latin typeface="Arial"/>
              </a:rPr>
              <a:t> a 2 x 2 square.</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40">
                                            <p:txEl>
                                              <p:pRg st="1" end="1"/>
                                            </p:txEl>
                                          </p:spTgt>
                                        </p:tgtEl>
                                        <p:attrNameLst>
                                          <p:attrName>style.visibility</p:attrName>
                                        </p:attrNameLst>
                                      </p:cBhvr>
                                      <p:to>
                                        <p:strVal val="visible"/>
                                      </p:to>
                                    </p:set>
                                    <p:animEffect transition="in" filter="fade">
                                      <p:cBhvr>
                                        <p:cTn id="7" dur="500"/>
                                        <p:tgtEl>
                                          <p:spTgt spid="384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41"/>
                                        </p:tgtEl>
                                        <p:attrNameLst>
                                          <p:attrName>style.visibility</p:attrName>
                                        </p:attrNameLst>
                                      </p:cBhvr>
                                      <p:to>
                                        <p:strVal val="visible"/>
                                      </p:to>
                                    </p:set>
                                    <p:animEffect transition="in" filter="fade">
                                      <p:cBhvr>
                                        <p:cTn id="10" dur="500"/>
                                        <p:tgtEl>
                                          <p:spTgt spid="3841"/>
                                        </p:tgtEl>
                                      </p:cBhvr>
                                    </p:animEffect>
                                  </p:childTnLst>
                                </p:cTn>
                              </p:par>
                              <p:par>
                                <p:cTn id="11" presetID="10" presetClass="entr" presetSubtype="0" fill="hold" nodeType="withEffect">
                                  <p:stCondLst>
                                    <p:cond delay="0"/>
                                  </p:stCondLst>
                                  <p:childTnLst>
                                    <p:set>
                                      <p:cBhvr>
                                        <p:cTn id="12" dur="1" fill="hold">
                                          <p:stCondLst>
                                            <p:cond delay="0"/>
                                          </p:stCondLst>
                                        </p:cTn>
                                        <p:tgtEl>
                                          <p:spTgt spid="3941"/>
                                        </p:tgtEl>
                                        <p:attrNameLst>
                                          <p:attrName>style.visibility</p:attrName>
                                        </p:attrNameLst>
                                      </p:cBhvr>
                                      <p:to>
                                        <p:strVal val="visible"/>
                                      </p:to>
                                    </p:set>
                                    <p:animEffect transition="in" filter="fade">
                                      <p:cBhvr>
                                        <p:cTn id="13" dur="500"/>
                                        <p:tgtEl>
                                          <p:spTgt spid="3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42" name="Group 1"/>
          <p:cNvGrpSpPr/>
          <p:nvPr/>
        </p:nvGrpSpPr>
        <p:grpSpPr>
          <a:xfrm>
            <a:off x="2145666" y="2936984"/>
            <a:ext cx="3525490" cy="2679960"/>
            <a:chOff x="685800" y="3237480"/>
            <a:chExt cx="3886200" cy="2954160"/>
          </a:xfrm>
        </p:grpSpPr>
        <p:grpSp>
          <p:nvGrpSpPr>
            <p:cNvPr id="3943" name="Group 2"/>
            <p:cNvGrpSpPr/>
            <p:nvPr/>
          </p:nvGrpSpPr>
          <p:grpSpPr>
            <a:xfrm>
              <a:off x="1536840" y="4712400"/>
              <a:ext cx="1776240" cy="1479240"/>
              <a:chOff x="1536840" y="4712400"/>
              <a:chExt cx="1776240" cy="1479240"/>
            </a:xfrm>
          </p:grpSpPr>
          <p:grpSp>
            <p:nvGrpSpPr>
              <p:cNvPr id="3944" name="Group 3"/>
              <p:cNvGrpSpPr/>
              <p:nvPr/>
            </p:nvGrpSpPr>
            <p:grpSpPr>
              <a:xfrm>
                <a:off x="1597680" y="5734440"/>
                <a:ext cx="457200" cy="457200"/>
                <a:chOff x="1597680" y="5734440"/>
                <a:chExt cx="457200" cy="457200"/>
              </a:xfrm>
            </p:grpSpPr>
            <p:sp>
              <p:nvSpPr>
                <p:cNvPr id="3945" name="Rectangle 4"/>
                <p:cNvSpPr/>
                <p:nvPr/>
              </p:nvSpPr>
              <p:spPr>
                <a:xfrm>
                  <a:off x="1597680" y="578736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946" name="Rectangle 5"/>
                <p:cNvSpPr/>
                <p:nvPr/>
              </p:nvSpPr>
              <p:spPr>
                <a:xfrm>
                  <a:off x="2001960" y="6071400"/>
                  <a:ext cx="52920" cy="52920"/>
                </a:xfrm>
                <a:prstGeom prst="rect">
                  <a:avLst/>
                </a:prstGeom>
                <a:solidFill>
                  <a:srgbClr val="000000"/>
                </a:solidFill>
                <a:ln>
                  <a:solidFill>
                    <a:srgbClr val="000000"/>
                  </a:solidFill>
                </a:ln>
              </p:spPr>
              <p:txBody>
                <a:bodyPr/>
                <a:lstStyle/>
                <a:p>
                  <a:endParaRPr lang="en-US"/>
                </a:p>
              </p:txBody>
            </p:sp>
            <p:sp>
              <p:nvSpPr>
                <p:cNvPr id="3947" name="Rectangle 6"/>
                <p:cNvSpPr/>
                <p:nvPr/>
              </p:nvSpPr>
              <p:spPr>
                <a:xfrm>
                  <a:off x="1665000" y="5734440"/>
                  <a:ext cx="52920" cy="52920"/>
                </a:xfrm>
                <a:prstGeom prst="rect">
                  <a:avLst/>
                </a:prstGeom>
                <a:solidFill>
                  <a:srgbClr val="000000"/>
                </a:solidFill>
                <a:ln>
                  <a:solidFill>
                    <a:srgbClr val="000000"/>
                  </a:solidFill>
                </a:ln>
              </p:spPr>
              <p:txBody>
                <a:bodyPr/>
                <a:lstStyle/>
                <a:p>
                  <a:endParaRPr lang="en-US"/>
                </a:p>
              </p:txBody>
            </p:sp>
            <p:sp>
              <p:nvSpPr>
                <p:cNvPr id="3948" name="Rectangle 7"/>
                <p:cNvSpPr/>
                <p:nvPr/>
              </p:nvSpPr>
              <p:spPr>
                <a:xfrm>
                  <a:off x="1881360" y="5734440"/>
                  <a:ext cx="53280" cy="52920"/>
                </a:xfrm>
                <a:prstGeom prst="rect">
                  <a:avLst/>
                </a:prstGeom>
                <a:solidFill>
                  <a:srgbClr val="000000"/>
                </a:solidFill>
                <a:ln>
                  <a:solidFill>
                    <a:srgbClr val="000000"/>
                  </a:solidFill>
                </a:ln>
              </p:spPr>
              <p:txBody>
                <a:bodyPr/>
                <a:lstStyle/>
                <a:p>
                  <a:endParaRPr lang="en-US"/>
                </a:p>
              </p:txBody>
            </p:sp>
            <p:sp>
              <p:nvSpPr>
                <p:cNvPr id="3949" name="Rectangle 8"/>
                <p:cNvSpPr/>
                <p:nvPr/>
              </p:nvSpPr>
              <p:spPr>
                <a:xfrm>
                  <a:off x="2001960" y="5854680"/>
                  <a:ext cx="52920" cy="53280"/>
                </a:xfrm>
                <a:prstGeom prst="rect">
                  <a:avLst/>
                </a:prstGeom>
                <a:solidFill>
                  <a:srgbClr val="000000"/>
                </a:solidFill>
                <a:ln>
                  <a:solidFill>
                    <a:srgbClr val="000000"/>
                  </a:solidFill>
                </a:ln>
              </p:spPr>
              <p:txBody>
                <a:bodyPr/>
                <a:lstStyle/>
                <a:p>
                  <a:endParaRPr lang="en-US"/>
                </a:p>
              </p:txBody>
            </p:sp>
            <p:sp>
              <p:nvSpPr>
                <p:cNvPr id="3950" name="TextShape 9"/>
                <p:cNvSpPr txBox="1"/>
                <p:nvPr/>
              </p:nvSpPr>
              <p:spPr>
                <a:xfrm>
                  <a:off x="1777680" y="578736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51" name="TextShape 10"/>
                <p:cNvSpPr txBox="1"/>
                <p:nvPr/>
              </p:nvSpPr>
              <p:spPr>
                <a:xfrm>
                  <a:off x="1828800" y="5900760"/>
                  <a:ext cx="173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3952" name="Group 11"/>
              <p:cNvGrpSpPr/>
              <p:nvPr/>
            </p:nvGrpSpPr>
            <p:grpSpPr>
              <a:xfrm>
                <a:off x="2298600" y="5725080"/>
                <a:ext cx="456840" cy="457200"/>
                <a:chOff x="2298600" y="5725080"/>
                <a:chExt cx="456840" cy="457200"/>
              </a:xfrm>
            </p:grpSpPr>
            <p:sp>
              <p:nvSpPr>
                <p:cNvPr id="3953" name="Rectangle 12"/>
                <p:cNvSpPr/>
                <p:nvPr/>
              </p:nvSpPr>
              <p:spPr>
                <a:xfrm>
                  <a:off x="2351160" y="5778000"/>
                  <a:ext cx="404280" cy="404280"/>
                </a:xfrm>
                <a:prstGeom prst="rect">
                  <a:avLst/>
                </a:prstGeom>
                <a:solidFill>
                  <a:srgbClr val="FF950E"/>
                </a:solidFill>
                <a:ln>
                  <a:solidFill>
                    <a:srgbClr val="000000"/>
                  </a:solidFill>
                </a:ln>
              </p:spPr>
              <p:txBody>
                <a:bodyPr/>
                <a:lstStyle/>
                <a:p>
                  <a:endParaRPr lang="en-US"/>
                </a:p>
              </p:txBody>
            </p:sp>
            <p:sp>
              <p:nvSpPr>
                <p:cNvPr id="3954" name="Rectangle 13"/>
                <p:cNvSpPr/>
                <p:nvPr/>
              </p:nvSpPr>
              <p:spPr>
                <a:xfrm>
                  <a:off x="2526840" y="5725080"/>
                  <a:ext cx="52920" cy="53280"/>
                </a:xfrm>
                <a:prstGeom prst="rect">
                  <a:avLst/>
                </a:prstGeom>
                <a:solidFill>
                  <a:srgbClr val="000000"/>
                </a:solidFill>
                <a:ln>
                  <a:solidFill>
                    <a:srgbClr val="000000"/>
                  </a:solidFill>
                </a:ln>
              </p:spPr>
              <p:txBody>
                <a:bodyPr/>
                <a:lstStyle/>
                <a:p>
                  <a:endParaRPr lang="en-US"/>
                </a:p>
              </p:txBody>
            </p:sp>
            <p:sp>
              <p:nvSpPr>
                <p:cNvPr id="3955" name="TextShape 14"/>
                <p:cNvSpPr txBox="1"/>
                <p:nvPr/>
              </p:nvSpPr>
              <p:spPr>
                <a:xfrm>
                  <a:off x="2511720" y="577800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56" name="TextShape 15"/>
                <p:cNvSpPr txBox="1"/>
                <p:nvPr/>
              </p:nvSpPr>
              <p:spPr>
                <a:xfrm>
                  <a:off x="2351160" y="5895000"/>
                  <a:ext cx="78840" cy="160200"/>
                </a:xfrm>
                <a:prstGeom prst="rect">
                  <a:avLst/>
                </a:prstGeom>
                <a:noFill/>
                <a:ln>
                  <a:noFill/>
                </a:ln>
              </p:spPr>
              <p:txBody>
                <a:bodyPr lIns="8165" tIns="8165" rIns="8165" bIns="8165">
                  <a:noAutofit/>
                </a:bodyPr>
                <a:lstStyle/>
                <a:p>
                  <a:pPr algn="ctr"/>
                  <a:r>
                    <a:rPr lang="en-US" sz="907" spc="-1">
                      <a:latin typeface="Arial"/>
                    </a:rPr>
                    <a:t>E</a:t>
                  </a:r>
                </a:p>
              </p:txBody>
            </p:sp>
            <p:sp>
              <p:nvSpPr>
                <p:cNvPr id="3957" name="Rectangle 16"/>
                <p:cNvSpPr/>
                <p:nvPr/>
              </p:nvSpPr>
              <p:spPr>
                <a:xfrm>
                  <a:off x="2298600" y="6062760"/>
                  <a:ext cx="52920" cy="52920"/>
                </a:xfrm>
                <a:prstGeom prst="rect">
                  <a:avLst/>
                </a:prstGeom>
                <a:solidFill>
                  <a:srgbClr val="000000"/>
                </a:solidFill>
                <a:ln>
                  <a:solidFill>
                    <a:srgbClr val="000000"/>
                  </a:solidFill>
                </a:ln>
              </p:spPr>
              <p:txBody>
                <a:bodyPr/>
                <a:lstStyle/>
                <a:p>
                  <a:endParaRPr lang="en-US"/>
                </a:p>
              </p:txBody>
            </p:sp>
            <p:sp>
              <p:nvSpPr>
                <p:cNvPr id="3958" name="Rectangle 17"/>
                <p:cNvSpPr/>
                <p:nvPr/>
              </p:nvSpPr>
              <p:spPr>
                <a:xfrm>
                  <a:off x="2298600" y="5846040"/>
                  <a:ext cx="52920" cy="53280"/>
                </a:xfrm>
                <a:prstGeom prst="rect">
                  <a:avLst/>
                </a:prstGeom>
                <a:solidFill>
                  <a:srgbClr val="000000"/>
                </a:solidFill>
                <a:ln>
                  <a:solidFill>
                    <a:srgbClr val="000000"/>
                  </a:solidFill>
                </a:ln>
              </p:spPr>
              <p:txBody>
                <a:bodyPr/>
                <a:lstStyle/>
                <a:p>
                  <a:endParaRPr lang="en-US"/>
                </a:p>
              </p:txBody>
            </p:sp>
          </p:grpSp>
          <p:grpSp>
            <p:nvGrpSpPr>
              <p:cNvPr id="3959" name="Group 18"/>
              <p:cNvGrpSpPr/>
              <p:nvPr/>
            </p:nvGrpSpPr>
            <p:grpSpPr>
              <a:xfrm>
                <a:off x="1536840" y="4902840"/>
                <a:ext cx="457200" cy="457200"/>
                <a:chOff x="1536840" y="4902840"/>
                <a:chExt cx="457200" cy="457200"/>
              </a:xfrm>
            </p:grpSpPr>
            <p:sp>
              <p:nvSpPr>
                <p:cNvPr id="3960" name="Rectangle 19"/>
                <p:cNvSpPr/>
                <p:nvPr/>
              </p:nvSpPr>
              <p:spPr>
                <a:xfrm>
                  <a:off x="1536840" y="4902840"/>
                  <a:ext cx="404280" cy="404280"/>
                </a:xfrm>
                <a:prstGeom prst="rect">
                  <a:avLst/>
                </a:prstGeom>
                <a:solidFill>
                  <a:srgbClr val="FF950E"/>
                </a:solidFill>
                <a:ln>
                  <a:solidFill>
                    <a:srgbClr val="000000"/>
                  </a:solidFill>
                </a:ln>
              </p:spPr>
              <p:txBody>
                <a:bodyPr/>
                <a:lstStyle/>
                <a:p>
                  <a:endParaRPr lang="en-US"/>
                </a:p>
              </p:txBody>
            </p:sp>
            <p:sp>
              <p:nvSpPr>
                <p:cNvPr id="3961" name="Rectangle 20"/>
                <p:cNvSpPr/>
                <p:nvPr/>
              </p:nvSpPr>
              <p:spPr>
                <a:xfrm>
                  <a:off x="1941120" y="5078520"/>
                  <a:ext cx="52920" cy="52920"/>
                </a:xfrm>
                <a:prstGeom prst="rect">
                  <a:avLst/>
                </a:prstGeom>
                <a:solidFill>
                  <a:srgbClr val="000000"/>
                </a:solidFill>
                <a:ln>
                  <a:solidFill>
                    <a:srgbClr val="000000"/>
                  </a:solidFill>
                </a:ln>
              </p:spPr>
              <p:txBody>
                <a:bodyPr/>
                <a:lstStyle/>
                <a:p>
                  <a:endParaRPr lang="en-US"/>
                </a:p>
              </p:txBody>
            </p:sp>
            <p:sp>
              <p:nvSpPr>
                <p:cNvPr id="3962" name="TextShape 21"/>
                <p:cNvSpPr txBox="1"/>
                <p:nvPr/>
              </p:nvSpPr>
              <p:spPr>
                <a:xfrm>
                  <a:off x="1713960" y="516564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63" name="TextShape 22"/>
                <p:cNvSpPr txBox="1"/>
                <p:nvPr/>
              </p:nvSpPr>
              <p:spPr>
                <a:xfrm>
                  <a:off x="1862280" y="50173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64" name="Rectangle 23"/>
                <p:cNvSpPr/>
                <p:nvPr/>
              </p:nvSpPr>
              <p:spPr>
                <a:xfrm>
                  <a:off x="1604880" y="5307120"/>
                  <a:ext cx="52920" cy="52920"/>
                </a:xfrm>
                <a:prstGeom prst="rect">
                  <a:avLst/>
                </a:prstGeom>
                <a:solidFill>
                  <a:srgbClr val="000000"/>
                </a:solidFill>
                <a:ln>
                  <a:solidFill>
                    <a:srgbClr val="000000"/>
                  </a:solidFill>
                </a:ln>
              </p:spPr>
              <p:txBody>
                <a:bodyPr/>
                <a:lstStyle/>
                <a:p>
                  <a:endParaRPr lang="en-US"/>
                </a:p>
              </p:txBody>
            </p:sp>
            <p:sp>
              <p:nvSpPr>
                <p:cNvPr id="3965" name="Rectangle 24"/>
                <p:cNvSpPr/>
                <p:nvPr/>
              </p:nvSpPr>
              <p:spPr>
                <a:xfrm>
                  <a:off x="1821240" y="5307120"/>
                  <a:ext cx="53280" cy="52920"/>
                </a:xfrm>
                <a:prstGeom prst="rect">
                  <a:avLst/>
                </a:prstGeom>
                <a:solidFill>
                  <a:srgbClr val="000000"/>
                </a:solidFill>
                <a:ln>
                  <a:solidFill>
                    <a:srgbClr val="000000"/>
                  </a:solidFill>
                </a:ln>
              </p:spPr>
              <p:txBody>
                <a:bodyPr/>
                <a:lstStyle/>
                <a:p>
                  <a:endParaRPr lang="en-US"/>
                </a:p>
              </p:txBody>
            </p:sp>
          </p:grpSp>
          <p:grpSp>
            <p:nvGrpSpPr>
              <p:cNvPr id="3966" name="Group 25"/>
              <p:cNvGrpSpPr/>
              <p:nvPr/>
            </p:nvGrpSpPr>
            <p:grpSpPr>
              <a:xfrm>
                <a:off x="2240640" y="4712400"/>
                <a:ext cx="510120" cy="510840"/>
                <a:chOff x="2240640" y="4712400"/>
                <a:chExt cx="510120" cy="510840"/>
              </a:xfrm>
            </p:grpSpPr>
            <p:sp>
              <p:nvSpPr>
                <p:cNvPr id="3967" name="Rectangle 26"/>
                <p:cNvSpPr/>
                <p:nvPr/>
              </p:nvSpPr>
              <p:spPr>
                <a:xfrm>
                  <a:off x="2293560" y="4765680"/>
                  <a:ext cx="404280" cy="404280"/>
                </a:xfrm>
                <a:prstGeom prst="rect">
                  <a:avLst/>
                </a:prstGeom>
                <a:solidFill>
                  <a:srgbClr val="0099FF"/>
                </a:solidFill>
                <a:ln>
                  <a:solidFill>
                    <a:srgbClr val="000000"/>
                  </a:solidFill>
                </a:ln>
              </p:spPr>
              <p:txBody>
                <a:bodyPr/>
                <a:lstStyle/>
                <a:p>
                  <a:endParaRPr lang="en-US"/>
                </a:p>
              </p:txBody>
            </p:sp>
            <p:sp>
              <p:nvSpPr>
                <p:cNvPr id="3968" name="TextShape 27"/>
                <p:cNvSpPr txBox="1"/>
                <p:nvPr/>
              </p:nvSpPr>
              <p:spPr>
                <a:xfrm>
                  <a:off x="2470680" y="502848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69" name="TextShape 28"/>
                <p:cNvSpPr txBox="1"/>
                <p:nvPr/>
              </p:nvSpPr>
              <p:spPr>
                <a:xfrm>
                  <a:off x="2293560" y="488268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70" name="Rectangle 29"/>
                <p:cNvSpPr/>
                <p:nvPr/>
              </p:nvSpPr>
              <p:spPr>
                <a:xfrm>
                  <a:off x="2473560" y="5170320"/>
                  <a:ext cx="52920" cy="52920"/>
                </a:xfrm>
                <a:prstGeom prst="rect">
                  <a:avLst/>
                </a:prstGeom>
                <a:solidFill>
                  <a:srgbClr val="000000"/>
                </a:solidFill>
                <a:ln>
                  <a:solidFill>
                    <a:srgbClr val="000000"/>
                  </a:solidFill>
                </a:ln>
              </p:spPr>
              <p:txBody>
                <a:bodyPr/>
                <a:lstStyle/>
                <a:p>
                  <a:endParaRPr lang="en-US"/>
                </a:p>
              </p:txBody>
            </p:sp>
            <p:sp>
              <p:nvSpPr>
                <p:cNvPr id="3971" name="Rectangle 30"/>
                <p:cNvSpPr/>
                <p:nvPr/>
              </p:nvSpPr>
              <p:spPr>
                <a:xfrm>
                  <a:off x="2240640" y="4941720"/>
                  <a:ext cx="52920" cy="53280"/>
                </a:xfrm>
                <a:prstGeom prst="rect">
                  <a:avLst/>
                </a:prstGeom>
                <a:solidFill>
                  <a:srgbClr val="000000"/>
                </a:solidFill>
                <a:ln>
                  <a:solidFill>
                    <a:srgbClr val="000000"/>
                  </a:solidFill>
                </a:ln>
              </p:spPr>
              <p:txBody>
                <a:bodyPr/>
                <a:lstStyle/>
                <a:p>
                  <a:endParaRPr lang="en-US"/>
                </a:p>
              </p:txBody>
            </p:sp>
            <p:sp>
              <p:nvSpPr>
                <p:cNvPr id="3972" name="Rectangle 31"/>
                <p:cNvSpPr/>
                <p:nvPr/>
              </p:nvSpPr>
              <p:spPr>
                <a:xfrm>
                  <a:off x="2466720" y="4712400"/>
                  <a:ext cx="52920" cy="53280"/>
                </a:xfrm>
                <a:prstGeom prst="rect">
                  <a:avLst/>
                </a:prstGeom>
                <a:solidFill>
                  <a:srgbClr val="000000"/>
                </a:solidFill>
                <a:ln>
                  <a:solidFill>
                    <a:srgbClr val="000000"/>
                  </a:solidFill>
                </a:ln>
              </p:spPr>
              <p:txBody>
                <a:bodyPr/>
                <a:lstStyle/>
                <a:p>
                  <a:endParaRPr lang="en-US"/>
                </a:p>
              </p:txBody>
            </p:sp>
            <p:sp>
              <p:nvSpPr>
                <p:cNvPr id="3973" name="Rectangle 32"/>
                <p:cNvSpPr/>
                <p:nvPr/>
              </p:nvSpPr>
              <p:spPr>
                <a:xfrm>
                  <a:off x="2697840" y="4935600"/>
                  <a:ext cx="52920" cy="53280"/>
                </a:xfrm>
                <a:prstGeom prst="rect">
                  <a:avLst/>
                </a:prstGeom>
                <a:solidFill>
                  <a:srgbClr val="000000"/>
                </a:solidFill>
                <a:ln>
                  <a:solidFill>
                    <a:srgbClr val="000000"/>
                  </a:solidFill>
                </a:ln>
              </p:spPr>
              <p:txBody>
                <a:bodyPr/>
                <a:lstStyle/>
                <a:p>
                  <a:endParaRPr lang="en-US"/>
                </a:p>
              </p:txBody>
            </p:sp>
            <p:sp>
              <p:nvSpPr>
                <p:cNvPr id="3974" name="TextShape 33"/>
                <p:cNvSpPr txBox="1"/>
                <p:nvPr/>
              </p:nvSpPr>
              <p:spPr>
                <a:xfrm>
                  <a:off x="2581560" y="4872960"/>
                  <a:ext cx="116280" cy="160200"/>
                </a:xfrm>
                <a:prstGeom prst="rect">
                  <a:avLst/>
                </a:prstGeom>
                <a:noFill/>
                <a:ln>
                  <a:noFill/>
                </a:ln>
              </p:spPr>
              <p:txBody>
                <a:bodyPr lIns="81646" tIns="8165" rIns="81646" bIns="8165">
                  <a:noAutofit/>
                </a:bodyPr>
                <a:lstStyle/>
                <a:p>
                  <a:pPr algn="ctr"/>
                  <a:r>
                    <a:rPr lang="en-US" sz="907" spc="-1">
                      <a:latin typeface="Arial"/>
                    </a:rPr>
                    <a:t>Y</a:t>
                  </a:r>
                </a:p>
              </p:txBody>
            </p:sp>
            <p:sp>
              <p:nvSpPr>
                <p:cNvPr id="3975" name="TextShape 34"/>
                <p:cNvSpPr txBox="1"/>
                <p:nvPr/>
              </p:nvSpPr>
              <p:spPr>
                <a:xfrm>
                  <a:off x="2455920" y="4765680"/>
                  <a:ext cx="81720" cy="160200"/>
                </a:xfrm>
                <a:prstGeom prst="rect">
                  <a:avLst/>
                </a:prstGeom>
                <a:noFill/>
                <a:ln>
                  <a:noFill/>
                </a:ln>
              </p:spPr>
              <p:txBody>
                <a:bodyPr lIns="81646" tIns="8165" rIns="81646" bIns="8165">
                  <a:noAutofit/>
                </a:bodyPr>
                <a:lstStyle/>
                <a:p>
                  <a:pPr algn="ctr"/>
                  <a:r>
                    <a:rPr lang="en-US" sz="907" spc="-1">
                      <a:latin typeface="Arial"/>
                    </a:rPr>
                    <a:t>X</a:t>
                  </a:r>
                </a:p>
              </p:txBody>
            </p:sp>
          </p:grpSp>
          <p:grpSp>
            <p:nvGrpSpPr>
              <p:cNvPr id="3976" name="Group 35"/>
              <p:cNvGrpSpPr/>
              <p:nvPr/>
            </p:nvGrpSpPr>
            <p:grpSpPr>
              <a:xfrm>
                <a:off x="2802960" y="5213520"/>
                <a:ext cx="510120" cy="510840"/>
                <a:chOff x="2802960" y="5213520"/>
                <a:chExt cx="510120" cy="510840"/>
              </a:xfrm>
            </p:grpSpPr>
            <p:sp>
              <p:nvSpPr>
                <p:cNvPr id="3977" name="Rectangle 36"/>
                <p:cNvSpPr/>
                <p:nvPr/>
              </p:nvSpPr>
              <p:spPr>
                <a:xfrm>
                  <a:off x="2855880" y="5266800"/>
                  <a:ext cx="404280" cy="404280"/>
                </a:xfrm>
                <a:prstGeom prst="rect">
                  <a:avLst/>
                </a:prstGeom>
                <a:solidFill>
                  <a:srgbClr val="00FF00"/>
                </a:solidFill>
                <a:ln>
                  <a:solidFill>
                    <a:srgbClr val="000000"/>
                  </a:solidFill>
                </a:ln>
              </p:spPr>
              <p:txBody>
                <a:bodyPr/>
                <a:lstStyle/>
                <a:p>
                  <a:endParaRPr lang="en-US"/>
                </a:p>
              </p:txBody>
            </p:sp>
            <p:sp>
              <p:nvSpPr>
                <p:cNvPr id="3978" name="TextShape 37"/>
                <p:cNvSpPr txBox="1"/>
                <p:nvPr/>
              </p:nvSpPr>
              <p:spPr>
                <a:xfrm>
                  <a:off x="3033000" y="552960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3979" name="TextShape 38"/>
                <p:cNvSpPr txBox="1"/>
                <p:nvPr/>
              </p:nvSpPr>
              <p:spPr>
                <a:xfrm>
                  <a:off x="2855880" y="538380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3980" name="Rectangle 39"/>
                <p:cNvSpPr/>
                <p:nvPr/>
              </p:nvSpPr>
              <p:spPr>
                <a:xfrm>
                  <a:off x="3035880" y="5671440"/>
                  <a:ext cx="52920" cy="52920"/>
                </a:xfrm>
                <a:prstGeom prst="rect">
                  <a:avLst/>
                </a:prstGeom>
                <a:solidFill>
                  <a:srgbClr val="000000"/>
                </a:solidFill>
                <a:ln>
                  <a:solidFill>
                    <a:srgbClr val="000000"/>
                  </a:solidFill>
                </a:ln>
              </p:spPr>
              <p:txBody>
                <a:bodyPr/>
                <a:lstStyle/>
                <a:p>
                  <a:endParaRPr lang="en-US"/>
                </a:p>
              </p:txBody>
            </p:sp>
            <p:sp>
              <p:nvSpPr>
                <p:cNvPr id="3981" name="Rectangle 40"/>
                <p:cNvSpPr/>
                <p:nvPr/>
              </p:nvSpPr>
              <p:spPr>
                <a:xfrm>
                  <a:off x="2802960" y="5442840"/>
                  <a:ext cx="52920" cy="53280"/>
                </a:xfrm>
                <a:prstGeom prst="rect">
                  <a:avLst/>
                </a:prstGeom>
                <a:solidFill>
                  <a:srgbClr val="000000"/>
                </a:solidFill>
                <a:ln>
                  <a:solidFill>
                    <a:srgbClr val="000000"/>
                  </a:solidFill>
                </a:ln>
              </p:spPr>
              <p:txBody>
                <a:bodyPr/>
                <a:lstStyle/>
                <a:p>
                  <a:endParaRPr lang="en-US"/>
                </a:p>
              </p:txBody>
            </p:sp>
            <p:sp>
              <p:nvSpPr>
                <p:cNvPr id="3982" name="Rectangle 41"/>
                <p:cNvSpPr/>
                <p:nvPr/>
              </p:nvSpPr>
              <p:spPr>
                <a:xfrm>
                  <a:off x="3029040" y="5213520"/>
                  <a:ext cx="52920" cy="53280"/>
                </a:xfrm>
                <a:prstGeom prst="rect">
                  <a:avLst/>
                </a:prstGeom>
                <a:solidFill>
                  <a:srgbClr val="000000"/>
                </a:solidFill>
                <a:ln>
                  <a:solidFill>
                    <a:srgbClr val="000000"/>
                  </a:solidFill>
                </a:ln>
              </p:spPr>
              <p:txBody>
                <a:bodyPr/>
                <a:lstStyle/>
                <a:p>
                  <a:endParaRPr lang="en-US"/>
                </a:p>
              </p:txBody>
            </p:sp>
            <p:sp>
              <p:nvSpPr>
                <p:cNvPr id="3983" name="Rectangle 42"/>
                <p:cNvSpPr/>
                <p:nvPr/>
              </p:nvSpPr>
              <p:spPr>
                <a:xfrm>
                  <a:off x="3260160" y="5436720"/>
                  <a:ext cx="52920" cy="53280"/>
                </a:xfrm>
                <a:prstGeom prst="rect">
                  <a:avLst/>
                </a:prstGeom>
                <a:solidFill>
                  <a:srgbClr val="000000"/>
                </a:solidFill>
                <a:ln>
                  <a:solidFill>
                    <a:srgbClr val="000000"/>
                  </a:solidFill>
                </a:ln>
              </p:spPr>
              <p:txBody>
                <a:bodyPr/>
                <a:lstStyle/>
                <a:p>
                  <a:endParaRPr lang="en-US"/>
                </a:p>
              </p:txBody>
            </p:sp>
            <p:sp>
              <p:nvSpPr>
                <p:cNvPr id="3984" name="TextShape 43"/>
                <p:cNvSpPr txBox="1"/>
                <p:nvPr/>
              </p:nvSpPr>
              <p:spPr>
                <a:xfrm>
                  <a:off x="3153240" y="537408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3985" name="TextShape 44"/>
                <p:cNvSpPr txBox="1"/>
                <p:nvPr/>
              </p:nvSpPr>
              <p:spPr>
                <a:xfrm>
                  <a:off x="3018240" y="526680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sp>
          <p:nvSpPr>
            <p:cNvPr id="3986" name="TextShape 45"/>
            <p:cNvSpPr txBox="1"/>
            <p:nvPr/>
          </p:nvSpPr>
          <p:spPr>
            <a:xfrm>
              <a:off x="685800" y="3237480"/>
              <a:ext cx="3886200" cy="1340280"/>
            </a:xfrm>
            <a:prstGeom prst="rect">
              <a:avLst/>
            </a:prstGeom>
            <a:noFill/>
            <a:ln>
              <a:noFill/>
            </a:ln>
          </p:spPr>
          <p:txBody>
            <a:bodyPr lIns="81646" tIns="40823" rIns="81646" bIns="40823">
              <a:noAutofit/>
            </a:bodyPr>
            <a:lstStyle/>
            <a:p>
              <a:r>
                <a:rPr lang="en-US" sz="1996" i="1" spc="-1">
                  <a:solidFill>
                    <a:srgbClr val="000080"/>
                  </a:solidFill>
                  <a:latin typeface="Arial"/>
                </a:rPr>
                <a:t>In this example</a:t>
              </a:r>
              <a:r>
                <a:rPr lang="en-US" sz="1996" spc="-1">
                  <a:solidFill>
                    <a:srgbClr val="000080"/>
                  </a:solidFill>
                  <a:latin typeface="Arial"/>
                </a:rPr>
                <a:t>, we can convert this nondeterministic tile set that self-assembles a 2 x 2 square ...</a:t>
              </a:r>
              <a:endParaRPr lang="en-US" sz="1996" spc="-1">
                <a:latin typeface="Arial"/>
              </a:endParaRPr>
            </a:p>
          </p:txBody>
        </p:sp>
      </p:grpSp>
      <p:grpSp>
        <p:nvGrpSpPr>
          <p:cNvPr id="3987" name="Group 46"/>
          <p:cNvGrpSpPr/>
          <p:nvPr/>
        </p:nvGrpSpPr>
        <p:grpSpPr>
          <a:xfrm>
            <a:off x="4847181" y="3708705"/>
            <a:ext cx="5593756" cy="2560103"/>
            <a:chOff x="3663720" y="4088160"/>
            <a:chExt cx="6166080" cy="2822040"/>
          </a:xfrm>
        </p:grpSpPr>
        <p:sp>
          <p:nvSpPr>
            <p:cNvPr id="3988" name="CustomShape 47"/>
            <p:cNvSpPr/>
            <p:nvPr/>
          </p:nvSpPr>
          <p:spPr>
            <a:xfrm>
              <a:off x="4326480" y="5184000"/>
              <a:ext cx="891360" cy="451800"/>
            </a:xfrm>
            <a:custGeom>
              <a:avLst/>
              <a:gdLst/>
              <a:ahLst/>
              <a:cxnLst/>
              <a:rect l="0" t="0" r="r" b="b"/>
              <a:pathLst>
                <a:path w="2478" h="1268">
                  <a:moveTo>
                    <a:pt x="1513" y="0"/>
                  </a:moveTo>
                  <a:lnTo>
                    <a:pt x="2477" y="628"/>
                  </a:lnTo>
                  <a:lnTo>
                    <a:pt x="1513" y="1267"/>
                  </a:lnTo>
                  <a:lnTo>
                    <a:pt x="1513" y="883"/>
                  </a:lnTo>
                  <a:lnTo>
                    <a:pt x="458" y="883"/>
                  </a:lnTo>
                  <a:lnTo>
                    <a:pt x="458" y="372"/>
                  </a:lnTo>
                  <a:lnTo>
                    <a:pt x="1513" y="372"/>
                  </a:lnTo>
                  <a:lnTo>
                    <a:pt x="1513" y="0"/>
                  </a:lnTo>
                  <a:moveTo>
                    <a:pt x="0" y="372"/>
                  </a:moveTo>
                  <a:lnTo>
                    <a:pt x="0" y="883"/>
                  </a:lnTo>
                  <a:lnTo>
                    <a:pt x="114" y="883"/>
                  </a:lnTo>
                  <a:lnTo>
                    <a:pt x="114" y="372"/>
                  </a:lnTo>
                  <a:lnTo>
                    <a:pt x="0" y="372"/>
                  </a:lnTo>
                  <a:moveTo>
                    <a:pt x="229" y="372"/>
                  </a:moveTo>
                  <a:lnTo>
                    <a:pt x="229" y="883"/>
                  </a:lnTo>
                  <a:lnTo>
                    <a:pt x="344" y="883"/>
                  </a:lnTo>
                  <a:lnTo>
                    <a:pt x="344" y="372"/>
                  </a:lnTo>
                  <a:lnTo>
                    <a:pt x="229" y="372"/>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3989" name="TextShape 48"/>
            <p:cNvSpPr txBox="1"/>
            <p:nvPr/>
          </p:nvSpPr>
          <p:spPr>
            <a:xfrm>
              <a:off x="5257800" y="4088160"/>
              <a:ext cx="4572000" cy="715320"/>
            </a:xfrm>
            <a:prstGeom prst="rect">
              <a:avLst/>
            </a:prstGeom>
            <a:noFill/>
            <a:ln>
              <a:noFill/>
            </a:ln>
          </p:spPr>
          <p:txBody>
            <a:bodyPr lIns="81646" tIns="40823" rIns="81646" bIns="40823">
              <a:noAutofit/>
            </a:bodyPr>
            <a:lstStyle/>
            <a:p>
              <a:r>
                <a:rPr lang="en-US" sz="1996" spc="-1">
                  <a:solidFill>
                    <a:srgbClr val="000080"/>
                  </a:solidFill>
                  <a:latin typeface="Arial"/>
                </a:rPr>
                <a:t>... to this deterministic tile set that self-assembles the same shape.</a:t>
              </a:r>
              <a:endParaRPr lang="en-US" sz="1996" spc="-1">
                <a:latin typeface="Arial"/>
              </a:endParaRPr>
            </a:p>
          </p:txBody>
        </p:sp>
        <p:sp>
          <p:nvSpPr>
            <p:cNvPr id="3990" name="TextShape 49"/>
            <p:cNvSpPr txBox="1"/>
            <p:nvPr/>
          </p:nvSpPr>
          <p:spPr>
            <a:xfrm>
              <a:off x="3663720" y="6507360"/>
              <a:ext cx="2286000" cy="402840"/>
            </a:xfrm>
            <a:prstGeom prst="rect">
              <a:avLst/>
            </a:prstGeom>
            <a:noFill/>
            <a:ln>
              <a:noFill/>
            </a:ln>
          </p:spPr>
          <p:txBody>
            <a:bodyPr lIns="81646" tIns="40823" rIns="81646" bIns="40823">
              <a:noAutofit/>
            </a:bodyPr>
            <a:lstStyle/>
            <a:p>
              <a:pPr algn="ctr"/>
              <a:r>
                <a:rPr lang="en-US" sz="1996" spc="-1">
                  <a:solidFill>
                    <a:srgbClr val="000080"/>
                  </a:solidFill>
                  <a:latin typeface="Arial"/>
                </a:rPr>
                <a:t>In general???</a:t>
              </a:r>
              <a:endParaRPr lang="en-US" sz="1996" spc="-1">
                <a:latin typeface="Arial"/>
              </a:endParaRPr>
            </a:p>
          </p:txBody>
        </p:sp>
        <p:grpSp>
          <p:nvGrpSpPr>
            <p:cNvPr id="3991" name="Group 50"/>
            <p:cNvGrpSpPr/>
            <p:nvPr/>
          </p:nvGrpSpPr>
          <p:grpSpPr>
            <a:xfrm>
              <a:off x="6286320" y="4892760"/>
              <a:ext cx="1776240" cy="1288800"/>
              <a:chOff x="6286320" y="4892760"/>
              <a:chExt cx="1776240" cy="1288800"/>
            </a:xfrm>
          </p:grpSpPr>
          <p:grpSp>
            <p:nvGrpSpPr>
              <p:cNvPr id="3992" name="Group 51"/>
              <p:cNvGrpSpPr/>
              <p:nvPr/>
            </p:nvGrpSpPr>
            <p:grpSpPr>
              <a:xfrm>
                <a:off x="6347160" y="5724360"/>
                <a:ext cx="457200" cy="457200"/>
                <a:chOff x="6347160" y="5724360"/>
                <a:chExt cx="457200" cy="457200"/>
              </a:xfrm>
            </p:grpSpPr>
            <p:sp>
              <p:nvSpPr>
                <p:cNvPr id="3993" name="Rectangle 52"/>
                <p:cNvSpPr/>
                <p:nvPr/>
              </p:nvSpPr>
              <p:spPr>
                <a:xfrm>
                  <a:off x="6347160" y="5777280"/>
                  <a:ext cx="404280" cy="404280"/>
                </a:xfrm>
                <a:prstGeom prst="rect">
                  <a:avLst/>
                </a:prstGeom>
                <a:solidFill>
                  <a:srgbClr val="FF950E"/>
                </a:solidFill>
                <a:ln>
                  <a:solidFill>
                    <a:srgbClr val="000000"/>
                  </a:solidFill>
                </a:ln>
              </p:spPr>
              <p:txBody>
                <a:bodyPr lIns="81646" tIns="40823" rIns="81646" bIns="40823" anchor="ctr" anchorCtr="1">
                  <a:noAutofit/>
                </a:bodyPr>
                <a:lstStyle/>
                <a:p>
                  <a:pPr algn="ctr"/>
                  <a:r>
                    <a:rPr lang="en-US" sz="635" spc="-1">
                      <a:latin typeface="Arial"/>
                    </a:rPr>
                    <a:t>seed</a:t>
                  </a:r>
                </a:p>
              </p:txBody>
            </p:sp>
            <p:sp>
              <p:nvSpPr>
                <p:cNvPr id="3994" name="Rectangle 53"/>
                <p:cNvSpPr/>
                <p:nvPr/>
              </p:nvSpPr>
              <p:spPr>
                <a:xfrm>
                  <a:off x="6751440" y="6061320"/>
                  <a:ext cx="52920" cy="52920"/>
                </a:xfrm>
                <a:prstGeom prst="rect">
                  <a:avLst/>
                </a:prstGeom>
                <a:solidFill>
                  <a:srgbClr val="000000"/>
                </a:solidFill>
                <a:ln>
                  <a:solidFill>
                    <a:srgbClr val="000000"/>
                  </a:solidFill>
                </a:ln>
              </p:spPr>
              <p:txBody>
                <a:bodyPr/>
                <a:lstStyle/>
                <a:p>
                  <a:endParaRPr lang="en-US"/>
                </a:p>
              </p:txBody>
            </p:sp>
            <p:sp>
              <p:nvSpPr>
                <p:cNvPr id="3995" name="Rectangle 54"/>
                <p:cNvSpPr/>
                <p:nvPr/>
              </p:nvSpPr>
              <p:spPr>
                <a:xfrm>
                  <a:off x="6414480" y="5724360"/>
                  <a:ext cx="52920" cy="52920"/>
                </a:xfrm>
                <a:prstGeom prst="rect">
                  <a:avLst/>
                </a:prstGeom>
                <a:solidFill>
                  <a:srgbClr val="000000"/>
                </a:solidFill>
                <a:ln>
                  <a:solidFill>
                    <a:srgbClr val="000000"/>
                  </a:solidFill>
                </a:ln>
              </p:spPr>
              <p:txBody>
                <a:bodyPr/>
                <a:lstStyle/>
                <a:p>
                  <a:endParaRPr lang="en-US"/>
                </a:p>
              </p:txBody>
            </p:sp>
            <p:sp>
              <p:nvSpPr>
                <p:cNvPr id="3996" name="Rectangle 55"/>
                <p:cNvSpPr/>
                <p:nvPr/>
              </p:nvSpPr>
              <p:spPr>
                <a:xfrm>
                  <a:off x="6630840" y="5724360"/>
                  <a:ext cx="53280" cy="52920"/>
                </a:xfrm>
                <a:prstGeom prst="rect">
                  <a:avLst/>
                </a:prstGeom>
                <a:solidFill>
                  <a:srgbClr val="000000"/>
                </a:solidFill>
                <a:ln>
                  <a:solidFill>
                    <a:srgbClr val="000000"/>
                  </a:solidFill>
                </a:ln>
              </p:spPr>
              <p:txBody>
                <a:bodyPr/>
                <a:lstStyle/>
                <a:p>
                  <a:endParaRPr lang="en-US"/>
                </a:p>
              </p:txBody>
            </p:sp>
            <p:sp>
              <p:nvSpPr>
                <p:cNvPr id="3997" name="Rectangle 56"/>
                <p:cNvSpPr/>
                <p:nvPr/>
              </p:nvSpPr>
              <p:spPr>
                <a:xfrm>
                  <a:off x="6751440" y="5844600"/>
                  <a:ext cx="52920" cy="53280"/>
                </a:xfrm>
                <a:prstGeom prst="rect">
                  <a:avLst/>
                </a:prstGeom>
                <a:solidFill>
                  <a:srgbClr val="000000"/>
                </a:solidFill>
                <a:ln>
                  <a:solidFill>
                    <a:srgbClr val="000000"/>
                  </a:solidFill>
                </a:ln>
              </p:spPr>
              <p:txBody>
                <a:bodyPr/>
                <a:lstStyle/>
                <a:p>
                  <a:endParaRPr lang="en-US"/>
                </a:p>
              </p:txBody>
            </p:sp>
            <p:sp>
              <p:nvSpPr>
                <p:cNvPr id="3998" name="TextShape 57"/>
                <p:cNvSpPr txBox="1"/>
                <p:nvPr/>
              </p:nvSpPr>
              <p:spPr>
                <a:xfrm>
                  <a:off x="6527160" y="5777280"/>
                  <a:ext cx="673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3999" name="TextShape 58"/>
                <p:cNvSpPr txBox="1"/>
                <p:nvPr/>
              </p:nvSpPr>
              <p:spPr>
                <a:xfrm>
                  <a:off x="6578280" y="5890680"/>
                  <a:ext cx="173160" cy="160200"/>
                </a:xfrm>
                <a:prstGeom prst="rect">
                  <a:avLst/>
                </a:prstGeom>
                <a:noFill/>
                <a:ln>
                  <a:noFill/>
                </a:ln>
              </p:spPr>
              <p:txBody>
                <a:bodyPr lIns="81646" tIns="8165" rIns="81646" bIns="8165">
                  <a:noAutofit/>
                </a:bodyPr>
                <a:lstStyle/>
                <a:p>
                  <a:pPr algn="ctr"/>
                  <a:r>
                    <a:rPr lang="en-US" sz="907" spc="-1">
                      <a:latin typeface="Arial"/>
                    </a:rPr>
                    <a:t>E</a:t>
                  </a:r>
                </a:p>
              </p:txBody>
            </p:sp>
          </p:grpSp>
          <p:grpSp>
            <p:nvGrpSpPr>
              <p:cNvPr id="4000" name="Group 59"/>
              <p:cNvGrpSpPr/>
              <p:nvPr/>
            </p:nvGrpSpPr>
            <p:grpSpPr>
              <a:xfrm>
                <a:off x="7048080" y="5715000"/>
                <a:ext cx="456840" cy="457200"/>
                <a:chOff x="7048080" y="5715000"/>
                <a:chExt cx="456840" cy="457200"/>
              </a:xfrm>
            </p:grpSpPr>
            <p:sp>
              <p:nvSpPr>
                <p:cNvPr id="4001" name="Rectangle 60"/>
                <p:cNvSpPr/>
                <p:nvPr/>
              </p:nvSpPr>
              <p:spPr>
                <a:xfrm>
                  <a:off x="7100640" y="5767920"/>
                  <a:ext cx="404280" cy="404280"/>
                </a:xfrm>
                <a:prstGeom prst="rect">
                  <a:avLst/>
                </a:prstGeom>
                <a:solidFill>
                  <a:srgbClr val="FF950E"/>
                </a:solidFill>
                <a:ln>
                  <a:solidFill>
                    <a:srgbClr val="000000"/>
                  </a:solidFill>
                </a:ln>
              </p:spPr>
              <p:txBody>
                <a:bodyPr/>
                <a:lstStyle/>
                <a:p>
                  <a:endParaRPr lang="en-US"/>
                </a:p>
              </p:txBody>
            </p:sp>
            <p:sp>
              <p:nvSpPr>
                <p:cNvPr id="4002" name="Rectangle 61"/>
                <p:cNvSpPr/>
                <p:nvPr/>
              </p:nvSpPr>
              <p:spPr>
                <a:xfrm>
                  <a:off x="7276320" y="5715000"/>
                  <a:ext cx="52920" cy="53280"/>
                </a:xfrm>
                <a:prstGeom prst="rect">
                  <a:avLst/>
                </a:prstGeom>
                <a:solidFill>
                  <a:srgbClr val="000000"/>
                </a:solidFill>
                <a:ln>
                  <a:solidFill>
                    <a:srgbClr val="000000"/>
                  </a:solidFill>
                </a:ln>
              </p:spPr>
              <p:txBody>
                <a:bodyPr/>
                <a:lstStyle/>
                <a:p>
                  <a:endParaRPr lang="en-US"/>
                </a:p>
              </p:txBody>
            </p:sp>
            <p:sp>
              <p:nvSpPr>
                <p:cNvPr id="4003" name="TextShape 62"/>
                <p:cNvSpPr txBox="1"/>
                <p:nvPr/>
              </p:nvSpPr>
              <p:spPr>
                <a:xfrm>
                  <a:off x="7261200" y="5767920"/>
                  <a:ext cx="8028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4004" name="TextShape 63"/>
                <p:cNvSpPr txBox="1"/>
                <p:nvPr/>
              </p:nvSpPr>
              <p:spPr>
                <a:xfrm>
                  <a:off x="7100640" y="5884920"/>
                  <a:ext cx="78840" cy="160200"/>
                </a:xfrm>
                <a:prstGeom prst="rect">
                  <a:avLst/>
                </a:prstGeom>
                <a:noFill/>
                <a:ln>
                  <a:noFill/>
                </a:ln>
              </p:spPr>
              <p:txBody>
                <a:bodyPr lIns="8165" tIns="8165" rIns="8165" bIns="8165">
                  <a:noAutofit/>
                </a:bodyPr>
                <a:lstStyle/>
                <a:p>
                  <a:pPr algn="ctr"/>
                  <a:r>
                    <a:rPr lang="en-US" sz="907" spc="-1">
                      <a:latin typeface="Arial"/>
                    </a:rPr>
                    <a:t>E</a:t>
                  </a:r>
                </a:p>
              </p:txBody>
            </p:sp>
            <p:sp>
              <p:nvSpPr>
                <p:cNvPr id="4005" name="Rectangle 64"/>
                <p:cNvSpPr/>
                <p:nvPr/>
              </p:nvSpPr>
              <p:spPr>
                <a:xfrm>
                  <a:off x="7048080" y="6052680"/>
                  <a:ext cx="52920" cy="52920"/>
                </a:xfrm>
                <a:prstGeom prst="rect">
                  <a:avLst/>
                </a:prstGeom>
                <a:solidFill>
                  <a:srgbClr val="000000"/>
                </a:solidFill>
                <a:ln>
                  <a:solidFill>
                    <a:srgbClr val="000000"/>
                  </a:solidFill>
                </a:ln>
              </p:spPr>
              <p:txBody>
                <a:bodyPr/>
                <a:lstStyle/>
                <a:p>
                  <a:endParaRPr lang="en-US"/>
                </a:p>
              </p:txBody>
            </p:sp>
            <p:sp>
              <p:nvSpPr>
                <p:cNvPr id="4006" name="Rectangle 65"/>
                <p:cNvSpPr/>
                <p:nvPr/>
              </p:nvSpPr>
              <p:spPr>
                <a:xfrm>
                  <a:off x="7048080" y="5835960"/>
                  <a:ext cx="52920" cy="53280"/>
                </a:xfrm>
                <a:prstGeom prst="rect">
                  <a:avLst/>
                </a:prstGeom>
                <a:solidFill>
                  <a:srgbClr val="000000"/>
                </a:solidFill>
                <a:ln>
                  <a:solidFill>
                    <a:srgbClr val="000000"/>
                  </a:solidFill>
                </a:ln>
              </p:spPr>
              <p:txBody>
                <a:bodyPr/>
                <a:lstStyle/>
                <a:p>
                  <a:endParaRPr lang="en-US"/>
                </a:p>
              </p:txBody>
            </p:sp>
          </p:grpSp>
          <p:grpSp>
            <p:nvGrpSpPr>
              <p:cNvPr id="4007" name="Group 66"/>
              <p:cNvGrpSpPr/>
              <p:nvPr/>
            </p:nvGrpSpPr>
            <p:grpSpPr>
              <a:xfrm>
                <a:off x="6286320" y="4892760"/>
                <a:ext cx="457200" cy="457200"/>
                <a:chOff x="6286320" y="4892760"/>
                <a:chExt cx="457200" cy="457200"/>
              </a:xfrm>
            </p:grpSpPr>
            <p:sp>
              <p:nvSpPr>
                <p:cNvPr id="4008" name="Rectangle 67"/>
                <p:cNvSpPr/>
                <p:nvPr/>
              </p:nvSpPr>
              <p:spPr>
                <a:xfrm>
                  <a:off x="6286320" y="4892760"/>
                  <a:ext cx="404280" cy="404280"/>
                </a:xfrm>
                <a:prstGeom prst="rect">
                  <a:avLst/>
                </a:prstGeom>
                <a:solidFill>
                  <a:srgbClr val="FF950E"/>
                </a:solidFill>
                <a:ln>
                  <a:solidFill>
                    <a:srgbClr val="000000"/>
                  </a:solidFill>
                </a:ln>
              </p:spPr>
              <p:txBody>
                <a:bodyPr/>
                <a:lstStyle/>
                <a:p>
                  <a:endParaRPr lang="en-US"/>
                </a:p>
              </p:txBody>
            </p:sp>
            <p:sp>
              <p:nvSpPr>
                <p:cNvPr id="4009" name="Rectangle 68"/>
                <p:cNvSpPr/>
                <p:nvPr/>
              </p:nvSpPr>
              <p:spPr>
                <a:xfrm>
                  <a:off x="6690600" y="5068440"/>
                  <a:ext cx="52920" cy="52920"/>
                </a:xfrm>
                <a:prstGeom prst="rect">
                  <a:avLst/>
                </a:prstGeom>
                <a:solidFill>
                  <a:srgbClr val="000000"/>
                </a:solidFill>
                <a:ln>
                  <a:solidFill>
                    <a:srgbClr val="000000"/>
                  </a:solidFill>
                </a:ln>
              </p:spPr>
              <p:txBody>
                <a:bodyPr/>
                <a:lstStyle/>
                <a:p>
                  <a:endParaRPr lang="en-US"/>
                </a:p>
              </p:txBody>
            </p:sp>
            <p:sp>
              <p:nvSpPr>
                <p:cNvPr id="4010" name="TextShape 69"/>
                <p:cNvSpPr txBox="1"/>
                <p:nvPr/>
              </p:nvSpPr>
              <p:spPr>
                <a:xfrm>
                  <a:off x="6463440" y="5155560"/>
                  <a:ext cx="63720" cy="160200"/>
                </a:xfrm>
                <a:prstGeom prst="rect">
                  <a:avLst/>
                </a:prstGeom>
                <a:noFill/>
                <a:ln>
                  <a:noFill/>
                </a:ln>
              </p:spPr>
              <p:txBody>
                <a:bodyPr lIns="81646" tIns="8165" rIns="81646" bIns="8165">
                  <a:noAutofit/>
                </a:bodyPr>
                <a:lstStyle/>
                <a:p>
                  <a:pPr algn="ctr"/>
                  <a:r>
                    <a:rPr lang="en-US" sz="907" spc="-1">
                      <a:latin typeface="Arial"/>
                    </a:rPr>
                    <a:t>N</a:t>
                  </a:r>
                </a:p>
              </p:txBody>
            </p:sp>
            <p:sp>
              <p:nvSpPr>
                <p:cNvPr id="4011" name="TextShape 70"/>
                <p:cNvSpPr txBox="1"/>
                <p:nvPr/>
              </p:nvSpPr>
              <p:spPr>
                <a:xfrm>
                  <a:off x="6611760" y="500724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4012" name="Rectangle 71"/>
                <p:cNvSpPr/>
                <p:nvPr/>
              </p:nvSpPr>
              <p:spPr>
                <a:xfrm>
                  <a:off x="6354360" y="5297040"/>
                  <a:ext cx="52920" cy="52920"/>
                </a:xfrm>
                <a:prstGeom prst="rect">
                  <a:avLst/>
                </a:prstGeom>
                <a:solidFill>
                  <a:srgbClr val="000000"/>
                </a:solidFill>
                <a:ln>
                  <a:solidFill>
                    <a:srgbClr val="000000"/>
                  </a:solidFill>
                </a:ln>
              </p:spPr>
              <p:txBody>
                <a:bodyPr/>
                <a:lstStyle/>
                <a:p>
                  <a:endParaRPr lang="en-US"/>
                </a:p>
              </p:txBody>
            </p:sp>
            <p:sp>
              <p:nvSpPr>
                <p:cNvPr id="4013" name="Rectangle 72"/>
                <p:cNvSpPr/>
                <p:nvPr/>
              </p:nvSpPr>
              <p:spPr>
                <a:xfrm>
                  <a:off x="6570720" y="5297040"/>
                  <a:ext cx="53280" cy="52920"/>
                </a:xfrm>
                <a:prstGeom prst="rect">
                  <a:avLst/>
                </a:prstGeom>
                <a:solidFill>
                  <a:srgbClr val="000000"/>
                </a:solidFill>
                <a:ln>
                  <a:solidFill>
                    <a:srgbClr val="000000"/>
                  </a:solidFill>
                </a:ln>
              </p:spPr>
              <p:txBody>
                <a:bodyPr/>
                <a:lstStyle/>
                <a:p>
                  <a:endParaRPr lang="en-US"/>
                </a:p>
              </p:txBody>
            </p:sp>
          </p:grpSp>
          <p:grpSp>
            <p:nvGrpSpPr>
              <p:cNvPr id="4014" name="Group 73"/>
              <p:cNvGrpSpPr/>
              <p:nvPr/>
            </p:nvGrpSpPr>
            <p:grpSpPr>
              <a:xfrm>
                <a:off x="7552440" y="5203440"/>
                <a:ext cx="510120" cy="510840"/>
                <a:chOff x="7552440" y="5203440"/>
                <a:chExt cx="510120" cy="510840"/>
              </a:xfrm>
            </p:grpSpPr>
            <p:sp>
              <p:nvSpPr>
                <p:cNvPr id="4015" name="Rectangle 74"/>
                <p:cNvSpPr/>
                <p:nvPr/>
              </p:nvSpPr>
              <p:spPr>
                <a:xfrm>
                  <a:off x="7605360" y="5256720"/>
                  <a:ext cx="404280" cy="404280"/>
                </a:xfrm>
                <a:prstGeom prst="rect">
                  <a:avLst/>
                </a:prstGeom>
                <a:solidFill>
                  <a:srgbClr val="00FF00"/>
                </a:solidFill>
                <a:ln>
                  <a:solidFill>
                    <a:srgbClr val="000000"/>
                  </a:solidFill>
                </a:ln>
              </p:spPr>
              <p:txBody>
                <a:bodyPr/>
                <a:lstStyle/>
                <a:p>
                  <a:endParaRPr lang="en-US"/>
                </a:p>
              </p:txBody>
            </p:sp>
            <p:sp>
              <p:nvSpPr>
                <p:cNvPr id="4016" name="TextShape 75"/>
                <p:cNvSpPr txBox="1"/>
                <p:nvPr/>
              </p:nvSpPr>
              <p:spPr>
                <a:xfrm>
                  <a:off x="7782480" y="5519520"/>
                  <a:ext cx="63720" cy="160200"/>
                </a:xfrm>
                <a:prstGeom prst="rect">
                  <a:avLst/>
                </a:prstGeom>
                <a:noFill/>
                <a:ln>
                  <a:noFill/>
                </a:ln>
              </p:spPr>
              <p:txBody>
                <a:bodyPr lIns="81646" tIns="8165" rIns="81646" bIns="8165">
                  <a:noAutofit/>
                </a:bodyPr>
                <a:lstStyle/>
                <a:p>
                  <a:pPr algn="ctr"/>
                  <a:r>
                    <a:rPr lang="en-US" sz="907" spc="-1">
                      <a:latin typeface="Arial"/>
                    </a:rPr>
                    <a:t>1</a:t>
                  </a:r>
                </a:p>
              </p:txBody>
            </p:sp>
            <p:sp>
              <p:nvSpPr>
                <p:cNvPr id="4017" name="TextShape 76"/>
                <p:cNvSpPr txBox="1"/>
                <p:nvPr/>
              </p:nvSpPr>
              <p:spPr>
                <a:xfrm>
                  <a:off x="7605360" y="5373720"/>
                  <a:ext cx="78840" cy="160200"/>
                </a:xfrm>
                <a:prstGeom prst="rect">
                  <a:avLst/>
                </a:prstGeom>
                <a:noFill/>
                <a:ln>
                  <a:noFill/>
                </a:ln>
              </p:spPr>
              <p:txBody>
                <a:bodyPr lIns="8165" tIns="8165" rIns="8165" bIns="8165">
                  <a:noAutofit/>
                </a:bodyPr>
                <a:lstStyle/>
                <a:p>
                  <a:pPr algn="ctr"/>
                  <a:r>
                    <a:rPr lang="en-US" sz="907" spc="-1">
                      <a:latin typeface="Arial"/>
                    </a:rPr>
                    <a:t>1</a:t>
                  </a:r>
                </a:p>
              </p:txBody>
            </p:sp>
            <p:sp>
              <p:nvSpPr>
                <p:cNvPr id="4018" name="Rectangle 77"/>
                <p:cNvSpPr/>
                <p:nvPr/>
              </p:nvSpPr>
              <p:spPr>
                <a:xfrm>
                  <a:off x="7785360" y="5661360"/>
                  <a:ext cx="52920" cy="52920"/>
                </a:xfrm>
                <a:prstGeom prst="rect">
                  <a:avLst/>
                </a:prstGeom>
                <a:solidFill>
                  <a:srgbClr val="000000"/>
                </a:solidFill>
                <a:ln>
                  <a:solidFill>
                    <a:srgbClr val="000000"/>
                  </a:solidFill>
                </a:ln>
              </p:spPr>
              <p:txBody>
                <a:bodyPr/>
                <a:lstStyle/>
                <a:p>
                  <a:endParaRPr lang="en-US"/>
                </a:p>
              </p:txBody>
            </p:sp>
            <p:sp>
              <p:nvSpPr>
                <p:cNvPr id="4019" name="Rectangle 78"/>
                <p:cNvSpPr/>
                <p:nvPr/>
              </p:nvSpPr>
              <p:spPr>
                <a:xfrm>
                  <a:off x="7552440" y="5432760"/>
                  <a:ext cx="52920" cy="53280"/>
                </a:xfrm>
                <a:prstGeom prst="rect">
                  <a:avLst/>
                </a:prstGeom>
                <a:solidFill>
                  <a:srgbClr val="000000"/>
                </a:solidFill>
                <a:ln>
                  <a:solidFill>
                    <a:srgbClr val="000000"/>
                  </a:solidFill>
                </a:ln>
              </p:spPr>
              <p:txBody>
                <a:bodyPr/>
                <a:lstStyle/>
                <a:p>
                  <a:endParaRPr lang="en-US"/>
                </a:p>
              </p:txBody>
            </p:sp>
            <p:sp>
              <p:nvSpPr>
                <p:cNvPr id="4020" name="Rectangle 79"/>
                <p:cNvSpPr/>
                <p:nvPr/>
              </p:nvSpPr>
              <p:spPr>
                <a:xfrm>
                  <a:off x="7778520" y="5203440"/>
                  <a:ext cx="52920" cy="53280"/>
                </a:xfrm>
                <a:prstGeom prst="rect">
                  <a:avLst/>
                </a:prstGeom>
                <a:solidFill>
                  <a:srgbClr val="000000"/>
                </a:solidFill>
                <a:ln>
                  <a:solidFill>
                    <a:srgbClr val="000000"/>
                  </a:solidFill>
                </a:ln>
              </p:spPr>
              <p:txBody>
                <a:bodyPr/>
                <a:lstStyle/>
                <a:p>
                  <a:endParaRPr lang="en-US"/>
                </a:p>
              </p:txBody>
            </p:sp>
            <p:sp>
              <p:nvSpPr>
                <p:cNvPr id="4021" name="Rectangle 80"/>
                <p:cNvSpPr/>
                <p:nvPr/>
              </p:nvSpPr>
              <p:spPr>
                <a:xfrm>
                  <a:off x="8009640" y="5426640"/>
                  <a:ext cx="52920" cy="53280"/>
                </a:xfrm>
                <a:prstGeom prst="rect">
                  <a:avLst/>
                </a:prstGeom>
                <a:solidFill>
                  <a:srgbClr val="000000"/>
                </a:solidFill>
                <a:ln>
                  <a:solidFill>
                    <a:srgbClr val="000000"/>
                  </a:solidFill>
                </a:ln>
              </p:spPr>
              <p:txBody>
                <a:bodyPr/>
                <a:lstStyle/>
                <a:p>
                  <a:endParaRPr lang="en-US"/>
                </a:p>
              </p:txBody>
            </p:sp>
            <p:sp>
              <p:nvSpPr>
                <p:cNvPr id="4022" name="TextShape 81"/>
                <p:cNvSpPr txBox="1"/>
                <p:nvPr/>
              </p:nvSpPr>
              <p:spPr>
                <a:xfrm>
                  <a:off x="7902720" y="5364000"/>
                  <a:ext cx="106920" cy="160200"/>
                </a:xfrm>
                <a:prstGeom prst="rect">
                  <a:avLst/>
                </a:prstGeom>
                <a:noFill/>
                <a:ln>
                  <a:noFill/>
                </a:ln>
              </p:spPr>
              <p:txBody>
                <a:bodyPr lIns="81646" tIns="8165" rIns="81646" bIns="8165">
                  <a:noAutofit/>
                </a:bodyPr>
                <a:lstStyle/>
                <a:p>
                  <a:pPr algn="ctr"/>
                  <a:r>
                    <a:rPr lang="en-US" sz="907" spc="-1">
                      <a:latin typeface="Arial"/>
                    </a:rPr>
                    <a:t>B</a:t>
                  </a:r>
                </a:p>
              </p:txBody>
            </p:sp>
            <p:sp>
              <p:nvSpPr>
                <p:cNvPr id="4023" name="TextShape 82"/>
                <p:cNvSpPr txBox="1"/>
                <p:nvPr/>
              </p:nvSpPr>
              <p:spPr>
                <a:xfrm>
                  <a:off x="7767720" y="5256720"/>
                  <a:ext cx="81720" cy="160200"/>
                </a:xfrm>
                <a:prstGeom prst="rect">
                  <a:avLst/>
                </a:prstGeom>
                <a:noFill/>
                <a:ln>
                  <a:noFill/>
                </a:ln>
              </p:spPr>
              <p:txBody>
                <a:bodyPr lIns="81646" tIns="8165" rIns="81646" bIns="8165">
                  <a:noAutofit/>
                </a:bodyPr>
                <a:lstStyle/>
                <a:p>
                  <a:pPr algn="ctr"/>
                  <a:r>
                    <a:rPr lang="en-US" sz="907" spc="-1">
                      <a:latin typeface="Arial"/>
                    </a:rPr>
                    <a:t>A</a:t>
                  </a:r>
                </a:p>
              </p:txBody>
            </p:sp>
          </p:grpSp>
        </p:grpSp>
      </p:grpSp>
      <p:sp>
        <p:nvSpPr>
          <p:cNvPr id="4024" name="TextShape 83"/>
          <p:cNvSpPr txBox="1"/>
          <p:nvPr/>
        </p:nvSpPr>
        <p:spPr>
          <a:xfrm>
            <a:off x="1981067" y="273679"/>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Power of Nondeterminism</a:t>
            </a:r>
          </a:p>
        </p:txBody>
      </p:sp>
      <p:sp>
        <p:nvSpPr>
          <p:cNvPr id="4025" name="TextShape 84"/>
          <p:cNvSpPr txBox="1"/>
          <p:nvPr/>
        </p:nvSpPr>
        <p:spPr>
          <a:xfrm>
            <a:off x="2173752" y="1224696"/>
            <a:ext cx="8163330" cy="1276624"/>
          </a:xfrm>
          <a:prstGeom prst="rect">
            <a:avLst/>
          </a:prstGeom>
          <a:ln/>
        </p:spPr>
        <p:style>
          <a:lnRef idx="1">
            <a:schemeClr val="accent6"/>
          </a:lnRef>
          <a:fillRef idx="2">
            <a:schemeClr val="accent6"/>
          </a:fillRef>
          <a:effectRef idx="1">
            <a:schemeClr val="accent6"/>
          </a:effectRef>
          <a:fontRef idx="minor">
            <a:schemeClr val="dk1"/>
          </a:fontRef>
        </p:style>
        <p:txBody>
          <a:bodyPr lIns="81646" tIns="40823" rIns="81646" bIns="40823">
            <a:noAutofit/>
          </a:bodyPr>
          <a:lstStyle/>
          <a:p>
            <a:r>
              <a:rPr lang="en-US" sz="2540" i="1" spc="-1" dirty="0">
                <a:solidFill>
                  <a:srgbClr val="000080"/>
                </a:solidFill>
                <a:latin typeface="Arial"/>
              </a:rPr>
              <a:t>Question</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 finite shape self-assembled by some nondeterministic tile set. Does some deterministic tile set also self-assemble </a:t>
            </a:r>
            <a:r>
              <a:rPr lang="en-US" sz="2540" i="1" spc="-1" dirty="0">
                <a:solidFill>
                  <a:srgbClr val="000080"/>
                </a:solidFill>
                <a:latin typeface="Arial"/>
              </a:rPr>
              <a:t>S</a:t>
            </a:r>
            <a:r>
              <a:rPr lang="en-US" sz="2540" spc="-1" dirty="0">
                <a:solidFill>
                  <a:srgbClr val="000080"/>
                </a:solidFill>
                <a:latin typeface="Arial"/>
              </a:rPr>
              <a:t>?</a:t>
            </a:r>
            <a:endParaRPr lang="en-US" sz="2540"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2"/>
                                        </p:tgtEl>
                                        <p:attrNameLst>
                                          <p:attrName>style.visibility</p:attrName>
                                        </p:attrNameLst>
                                      </p:cBhvr>
                                      <p:to>
                                        <p:strVal val="visible"/>
                                      </p:to>
                                    </p:set>
                                    <p:animEffect transition="in" filter="fade">
                                      <p:cBhvr>
                                        <p:cTn id="7" dur="500"/>
                                        <p:tgtEl>
                                          <p:spTgt spid="3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7"/>
                                        </p:tgtEl>
                                        <p:attrNameLst>
                                          <p:attrName>style.visibility</p:attrName>
                                        </p:attrNameLst>
                                      </p:cBhvr>
                                      <p:to>
                                        <p:strVal val="visible"/>
                                      </p:to>
                                    </p:set>
                                    <p:animEffect transition="in" filter="fade">
                                      <p:cBhvr>
                                        <p:cTn id="12" dur="500"/>
                                        <p:tgtEl>
                                          <p:spTgt spid="3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6" name="TextShape 1"/>
          <p:cNvSpPr txBox="1"/>
          <p:nvPr/>
        </p:nvSpPr>
        <p:spPr>
          <a:xfrm>
            <a:off x="1981067" y="273679"/>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Power of Nondeterminism</a:t>
            </a:r>
          </a:p>
        </p:txBody>
      </p:sp>
      <p:grpSp>
        <p:nvGrpSpPr>
          <p:cNvPr id="4027" name="Group 2"/>
          <p:cNvGrpSpPr/>
          <p:nvPr/>
        </p:nvGrpSpPr>
        <p:grpSpPr>
          <a:xfrm>
            <a:off x="1905625" y="2700209"/>
            <a:ext cx="8704326" cy="3761285"/>
            <a:chOff x="421200" y="2976480"/>
            <a:chExt cx="9594907" cy="4146120"/>
          </a:xfrm>
        </p:grpSpPr>
        <p:sp>
          <p:nvSpPr>
            <p:cNvPr id="4028" name="TextShape 3"/>
            <p:cNvSpPr txBox="1"/>
            <p:nvPr/>
          </p:nvSpPr>
          <p:spPr>
            <a:xfrm>
              <a:off x="799920" y="2976480"/>
              <a:ext cx="3886200" cy="447840"/>
            </a:xfrm>
            <a:prstGeom prst="rect">
              <a:avLst/>
            </a:prstGeom>
            <a:noFill/>
            <a:ln>
              <a:noFill/>
            </a:ln>
          </p:spPr>
          <p:txBody>
            <a:bodyPr lIns="0" tIns="0" rIns="0" bIns="0">
              <a:noAutofit/>
            </a:bodyPr>
            <a:lstStyle/>
            <a:p>
              <a:r>
                <a:rPr lang="en-US" sz="2540" i="1" spc="-1">
                  <a:solidFill>
                    <a:srgbClr val="800000"/>
                  </a:solidFill>
                  <a:latin typeface="Arial"/>
                </a:rPr>
                <a:t>Answer:</a:t>
              </a:r>
              <a:r>
                <a:rPr lang="en-US" sz="2540" spc="-1">
                  <a:solidFill>
                    <a:srgbClr val="800000"/>
                  </a:solidFill>
                  <a:latin typeface="Arial"/>
                </a:rPr>
                <a:t> Trivially yes.</a:t>
              </a:r>
              <a:endParaRPr lang="en-US" sz="2540" spc="-1">
                <a:solidFill>
                  <a:srgbClr val="000080"/>
                </a:solidFill>
                <a:latin typeface="Arial"/>
              </a:endParaRPr>
            </a:p>
          </p:txBody>
        </p:sp>
        <p:sp>
          <p:nvSpPr>
            <p:cNvPr id="4029" name="CustomShape 4"/>
            <p:cNvSpPr/>
            <p:nvPr/>
          </p:nvSpPr>
          <p:spPr>
            <a:xfrm>
              <a:off x="1225800" y="51793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0" name="CustomShape 5"/>
            <p:cNvSpPr/>
            <p:nvPr/>
          </p:nvSpPr>
          <p:spPr>
            <a:xfrm>
              <a:off x="1797120" y="5408280"/>
              <a:ext cx="343080" cy="34272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1" name="CustomShape 6"/>
            <p:cNvSpPr/>
            <p:nvPr/>
          </p:nvSpPr>
          <p:spPr>
            <a:xfrm>
              <a:off x="1911600" y="6093720"/>
              <a:ext cx="343080" cy="34272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2" name="CustomShape 7"/>
            <p:cNvSpPr/>
            <p:nvPr/>
          </p:nvSpPr>
          <p:spPr>
            <a:xfrm>
              <a:off x="1339920" y="6208200"/>
              <a:ext cx="343080" cy="34272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3" name="CustomShape 8"/>
            <p:cNvSpPr/>
            <p:nvPr/>
          </p:nvSpPr>
          <p:spPr>
            <a:xfrm>
              <a:off x="2381400" y="5522400"/>
              <a:ext cx="891360" cy="451800"/>
            </a:xfrm>
            <a:custGeom>
              <a:avLst/>
              <a:gdLst/>
              <a:ahLst/>
              <a:cxnLst/>
              <a:rect l="0" t="0" r="r" b="b"/>
              <a:pathLst>
                <a:path w="2478" h="1268">
                  <a:moveTo>
                    <a:pt x="1513" y="0"/>
                  </a:moveTo>
                  <a:lnTo>
                    <a:pt x="2477" y="628"/>
                  </a:lnTo>
                  <a:lnTo>
                    <a:pt x="1513" y="1267"/>
                  </a:lnTo>
                  <a:lnTo>
                    <a:pt x="1513" y="883"/>
                  </a:lnTo>
                  <a:lnTo>
                    <a:pt x="458" y="883"/>
                  </a:lnTo>
                  <a:lnTo>
                    <a:pt x="458" y="372"/>
                  </a:lnTo>
                  <a:lnTo>
                    <a:pt x="1513" y="372"/>
                  </a:lnTo>
                  <a:lnTo>
                    <a:pt x="1513" y="0"/>
                  </a:lnTo>
                  <a:moveTo>
                    <a:pt x="0" y="372"/>
                  </a:moveTo>
                  <a:lnTo>
                    <a:pt x="0" y="883"/>
                  </a:lnTo>
                  <a:lnTo>
                    <a:pt x="114" y="883"/>
                  </a:lnTo>
                  <a:lnTo>
                    <a:pt x="114" y="372"/>
                  </a:lnTo>
                  <a:lnTo>
                    <a:pt x="0" y="372"/>
                  </a:lnTo>
                  <a:moveTo>
                    <a:pt x="229" y="372"/>
                  </a:moveTo>
                  <a:lnTo>
                    <a:pt x="229" y="883"/>
                  </a:lnTo>
                  <a:lnTo>
                    <a:pt x="344" y="883"/>
                  </a:lnTo>
                  <a:lnTo>
                    <a:pt x="344" y="372"/>
                  </a:lnTo>
                  <a:lnTo>
                    <a:pt x="229" y="372"/>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4" name="TextShape 9"/>
            <p:cNvSpPr txBox="1"/>
            <p:nvPr/>
          </p:nvSpPr>
          <p:spPr>
            <a:xfrm>
              <a:off x="421200" y="4265280"/>
              <a:ext cx="2703240" cy="790920"/>
            </a:xfrm>
            <a:prstGeom prst="rect">
              <a:avLst/>
            </a:prstGeom>
            <a:noFill/>
            <a:ln>
              <a:noFill/>
            </a:ln>
          </p:spPr>
          <p:txBody>
            <a:bodyPr lIns="0" tIns="0" rIns="0" bIns="0">
              <a:noAutofit/>
            </a:bodyPr>
            <a:lstStyle/>
            <a:p>
              <a:pPr algn="ctr">
                <a:spcAft>
                  <a:spcPts val="1286"/>
                </a:spcAft>
              </a:pPr>
              <a:r>
                <a:rPr lang="en-US" sz="2359" spc="-1">
                  <a:solidFill>
                    <a:srgbClr val="000080"/>
                  </a:solidFill>
                  <a:latin typeface="Arial"/>
                </a:rPr>
                <a:t>nondeterministic tile set</a:t>
              </a:r>
            </a:p>
          </p:txBody>
        </p:sp>
        <p:sp>
          <p:nvSpPr>
            <p:cNvPr id="4035" name="CustomShape 10"/>
            <p:cNvSpPr/>
            <p:nvPr/>
          </p:nvSpPr>
          <p:spPr>
            <a:xfrm>
              <a:off x="3674520" y="67795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6" name="CustomShape 11"/>
            <p:cNvSpPr/>
            <p:nvPr/>
          </p:nvSpPr>
          <p:spPr>
            <a:xfrm>
              <a:off x="3674520" y="643680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7" name="CustomShape 12"/>
            <p:cNvSpPr/>
            <p:nvPr/>
          </p:nvSpPr>
          <p:spPr>
            <a:xfrm>
              <a:off x="4017600" y="67795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8" name="CustomShape 13"/>
            <p:cNvSpPr/>
            <p:nvPr/>
          </p:nvSpPr>
          <p:spPr>
            <a:xfrm>
              <a:off x="4017600" y="643680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39" name="CustomShape 14"/>
            <p:cNvSpPr/>
            <p:nvPr/>
          </p:nvSpPr>
          <p:spPr>
            <a:xfrm>
              <a:off x="3331800" y="643680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0" name="CustomShape 15"/>
            <p:cNvSpPr/>
            <p:nvPr/>
          </p:nvSpPr>
          <p:spPr>
            <a:xfrm>
              <a:off x="3331800" y="6779520"/>
              <a:ext cx="342720" cy="34308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1" name="CustomShape 16"/>
            <p:cNvSpPr/>
            <p:nvPr/>
          </p:nvSpPr>
          <p:spPr>
            <a:xfrm>
              <a:off x="4017600" y="60937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2" name="CustomShape 17"/>
            <p:cNvSpPr/>
            <p:nvPr/>
          </p:nvSpPr>
          <p:spPr>
            <a:xfrm>
              <a:off x="3331800" y="60937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3" name="TextShape 18"/>
            <p:cNvSpPr txBox="1"/>
            <p:nvPr/>
          </p:nvSpPr>
          <p:spPr>
            <a:xfrm>
              <a:off x="3573000" y="4160160"/>
              <a:ext cx="1828800" cy="447840"/>
            </a:xfrm>
            <a:prstGeom prst="rect">
              <a:avLst/>
            </a:prstGeom>
            <a:noFill/>
            <a:ln>
              <a:noFill/>
            </a:ln>
          </p:spPr>
          <p:txBody>
            <a:bodyPr lIns="0" tIns="0" rIns="0" bIns="0">
              <a:noAutofit/>
            </a:bodyPr>
            <a:lstStyle/>
            <a:p>
              <a:pPr algn="ctr">
                <a:spcAft>
                  <a:spcPts val="1286"/>
                </a:spcAft>
              </a:pPr>
              <a:r>
                <a:rPr lang="en-US" sz="2359" spc="-1">
                  <a:solidFill>
                    <a:srgbClr val="000080"/>
                  </a:solidFill>
                  <a:latin typeface="Arial"/>
                </a:rPr>
                <a:t>shape </a:t>
              </a:r>
              <a:r>
                <a:rPr lang="en-US" sz="2359" i="1" spc="-1">
                  <a:solidFill>
                    <a:srgbClr val="000080"/>
                  </a:solidFill>
                  <a:latin typeface="Arial"/>
                </a:rPr>
                <a:t>S</a:t>
              </a:r>
              <a:endParaRPr lang="en-US" sz="2359" spc="-1">
                <a:solidFill>
                  <a:srgbClr val="000080"/>
                </a:solidFill>
                <a:latin typeface="Arial"/>
              </a:endParaRPr>
            </a:p>
          </p:txBody>
        </p:sp>
        <p:sp>
          <p:nvSpPr>
            <p:cNvPr id="4044" name="CustomShape 19"/>
            <p:cNvSpPr/>
            <p:nvPr/>
          </p:nvSpPr>
          <p:spPr>
            <a:xfrm>
              <a:off x="5810040" y="5522400"/>
              <a:ext cx="891360" cy="451800"/>
            </a:xfrm>
            <a:custGeom>
              <a:avLst/>
              <a:gdLst/>
              <a:ahLst/>
              <a:cxnLst/>
              <a:rect l="0" t="0" r="r" b="b"/>
              <a:pathLst>
                <a:path w="2478" h="1268">
                  <a:moveTo>
                    <a:pt x="1513" y="0"/>
                  </a:moveTo>
                  <a:lnTo>
                    <a:pt x="2477" y="628"/>
                  </a:lnTo>
                  <a:lnTo>
                    <a:pt x="1513" y="1267"/>
                  </a:lnTo>
                  <a:lnTo>
                    <a:pt x="1513" y="883"/>
                  </a:lnTo>
                  <a:lnTo>
                    <a:pt x="458" y="883"/>
                  </a:lnTo>
                  <a:lnTo>
                    <a:pt x="458" y="372"/>
                  </a:lnTo>
                  <a:lnTo>
                    <a:pt x="1513" y="372"/>
                  </a:lnTo>
                  <a:lnTo>
                    <a:pt x="1513" y="0"/>
                  </a:lnTo>
                  <a:moveTo>
                    <a:pt x="0" y="372"/>
                  </a:moveTo>
                  <a:lnTo>
                    <a:pt x="0" y="883"/>
                  </a:lnTo>
                  <a:lnTo>
                    <a:pt x="114" y="883"/>
                  </a:lnTo>
                  <a:lnTo>
                    <a:pt x="114" y="372"/>
                  </a:lnTo>
                  <a:lnTo>
                    <a:pt x="0" y="372"/>
                  </a:lnTo>
                  <a:moveTo>
                    <a:pt x="229" y="372"/>
                  </a:moveTo>
                  <a:lnTo>
                    <a:pt x="229" y="883"/>
                  </a:lnTo>
                  <a:lnTo>
                    <a:pt x="344" y="883"/>
                  </a:lnTo>
                  <a:lnTo>
                    <a:pt x="344" y="372"/>
                  </a:lnTo>
                  <a:lnTo>
                    <a:pt x="229" y="372"/>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045" name="Group 20"/>
            <p:cNvGrpSpPr/>
            <p:nvPr/>
          </p:nvGrpSpPr>
          <p:grpSpPr>
            <a:xfrm>
              <a:off x="6959520" y="6276960"/>
              <a:ext cx="457200" cy="114840"/>
              <a:chOff x="6959520" y="6276960"/>
              <a:chExt cx="457200" cy="114840"/>
            </a:xfrm>
          </p:grpSpPr>
          <p:sp>
            <p:nvSpPr>
              <p:cNvPr id="4046" name="CustomShape 21"/>
              <p:cNvSpPr/>
              <p:nvPr/>
            </p:nvSpPr>
            <p:spPr>
              <a:xfrm>
                <a:off x="695952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47" name="CustomShape 22"/>
              <p:cNvSpPr/>
              <p:nvPr/>
            </p:nvSpPr>
            <p:spPr>
              <a:xfrm>
                <a:off x="730224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048" name="Group 23"/>
            <p:cNvGrpSpPr/>
            <p:nvPr/>
          </p:nvGrpSpPr>
          <p:grpSpPr>
            <a:xfrm>
              <a:off x="7531200" y="6505200"/>
              <a:ext cx="114480" cy="457560"/>
              <a:chOff x="7531200" y="6505200"/>
              <a:chExt cx="114480" cy="457560"/>
            </a:xfrm>
          </p:grpSpPr>
          <p:sp>
            <p:nvSpPr>
              <p:cNvPr id="4049" name="CustomShape 24"/>
              <p:cNvSpPr/>
              <p:nvPr/>
            </p:nvSpPr>
            <p:spPr>
              <a:xfrm>
                <a:off x="7531200" y="65052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50" name="CustomShape 25"/>
              <p:cNvSpPr/>
              <p:nvPr/>
            </p:nvSpPr>
            <p:spPr>
              <a:xfrm>
                <a:off x="7531200" y="6847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051" name="Group 26"/>
            <p:cNvGrpSpPr/>
            <p:nvPr/>
          </p:nvGrpSpPr>
          <p:grpSpPr>
            <a:xfrm>
              <a:off x="6845400" y="6391440"/>
              <a:ext cx="685800" cy="685800"/>
              <a:chOff x="6845400" y="6391440"/>
              <a:chExt cx="685800" cy="685800"/>
            </a:xfrm>
          </p:grpSpPr>
          <p:sp>
            <p:nvSpPr>
              <p:cNvPr id="4052" name="CustomShape 27"/>
              <p:cNvSpPr/>
              <p:nvPr/>
            </p:nvSpPr>
            <p:spPr>
              <a:xfrm>
                <a:off x="6845400" y="6391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53" name="TextShape 28"/>
              <p:cNvSpPr txBox="1"/>
              <p:nvPr/>
            </p:nvSpPr>
            <p:spPr>
              <a:xfrm>
                <a:off x="7074000" y="6391800"/>
                <a:ext cx="228600" cy="228240"/>
              </a:xfrm>
              <a:prstGeom prst="rect">
                <a:avLst/>
              </a:prstGeom>
              <a:noFill/>
              <a:ln>
                <a:noFill/>
              </a:ln>
            </p:spPr>
            <p:txBody>
              <a:bodyPr lIns="0" tIns="0" rIns="0" bIns="0" anchor="ctr">
                <a:noAutofit/>
              </a:bodyPr>
              <a:lstStyle/>
              <a:p>
                <a:pPr algn="ctr"/>
                <a:r>
                  <a:rPr lang="en-US" sz="1089" spc="-1">
                    <a:latin typeface="Arial"/>
                  </a:rPr>
                  <a:t>1,1</a:t>
                </a:r>
              </a:p>
            </p:txBody>
          </p:sp>
          <p:sp>
            <p:nvSpPr>
              <p:cNvPr id="4054" name="TextShape 29"/>
              <p:cNvSpPr txBox="1"/>
              <p:nvPr/>
            </p:nvSpPr>
            <p:spPr>
              <a:xfrm rot="5400000">
                <a:off x="7302240" y="6629040"/>
                <a:ext cx="228600" cy="228240"/>
              </a:xfrm>
              <a:prstGeom prst="rect">
                <a:avLst/>
              </a:prstGeom>
              <a:noFill/>
              <a:ln>
                <a:noFill/>
              </a:ln>
            </p:spPr>
            <p:txBody>
              <a:bodyPr lIns="0" tIns="0" rIns="0" bIns="0" anchor="ctr">
                <a:noAutofit/>
              </a:bodyPr>
              <a:lstStyle/>
              <a:p>
                <a:pPr algn="ctr"/>
                <a:r>
                  <a:rPr lang="en-US" sz="1089" spc="-1">
                    <a:latin typeface="Arial"/>
                  </a:rPr>
                  <a:t>1,1</a:t>
                </a:r>
              </a:p>
            </p:txBody>
          </p:sp>
        </p:grpSp>
        <p:grpSp>
          <p:nvGrpSpPr>
            <p:cNvPr id="4055" name="Group 30"/>
            <p:cNvGrpSpPr/>
            <p:nvPr/>
          </p:nvGrpSpPr>
          <p:grpSpPr>
            <a:xfrm>
              <a:off x="6845400" y="4105440"/>
              <a:ext cx="685800" cy="685800"/>
              <a:chOff x="6845400" y="4105440"/>
              <a:chExt cx="685800" cy="685800"/>
            </a:xfrm>
          </p:grpSpPr>
          <p:sp>
            <p:nvSpPr>
              <p:cNvPr id="4056" name="CustomShape 31"/>
              <p:cNvSpPr/>
              <p:nvPr/>
            </p:nvSpPr>
            <p:spPr>
              <a:xfrm>
                <a:off x="6845400" y="4105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57" name="TextShape 32"/>
              <p:cNvSpPr txBox="1"/>
              <p:nvPr/>
            </p:nvSpPr>
            <p:spPr>
              <a:xfrm>
                <a:off x="7074000" y="4563000"/>
                <a:ext cx="228600" cy="228240"/>
              </a:xfrm>
              <a:prstGeom prst="rect">
                <a:avLst/>
              </a:prstGeom>
              <a:noFill/>
              <a:ln>
                <a:noFill/>
              </a:ln>
            </p:spPr>
            <p:txBody>
              <a:bodyPr lIns="0" tIns="0" rIns="0" bIns="0" anchor="ctr">
                <a:noAutofit/>
              </a:bodyPr>
              <a:lstStyle/>
              <a:p>
                <a:pPr algn="ctr"/>
                <a:r>
                  <a:rPr lang="en-US" sz="1089" spc="-1">
                    <a:latin typeface="Arial"/>
                  </a:rPr>
                  <a:t>1,2</a:t>
                </a:r>
              </a:p>
            </p:txBody>
          </p:sp>
        </p:grpSp>
        <p:grpSp>
          <p:nvGrpSpPr>
            <p:cNvPr id="4058" name="Group 33"/>
            <p:cNvGrpSpPr/>
            <p:nvPr/>
          </p:nvGrpSpPr>
          <p:grpSpPr>
            <a:xfrm>
              <a:off x="7988400" y="6391440"/>
              <a:ext cx="685800" cy="685800"/>
              <a:chOff x="7988400" y="6391440"/>
              <a:chExt cx="685800" cy="685800"/>
            </a:xfrm>
          </p:grpSpPr>
          <p:sp>
            <p:nvSpPr>
              <p:cNvPr id="4059" name="CustomShape 34"/>
              <p:cNvSpPr/>
              <p:nvPr/>
            </p:nvSpPr>
            <p:spPr>
              <a:xfrm>
                <a:off x="7988400" y="6391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60" name="TextShape 35"/>
              <p:cNvSpPr txBox="1"/>
              <p:nvPr/>
            </p:nvSpPr>
            <p:spPr>
              <a:xfrm rot="5400000">
                <a:off x="8445600" y="6620400"/>
                <a:ext cx="228600" cy="228240"/>
              </a:xfrm>
              <a:prstGeom prst="rect">
                <a:avLst/>
              </a:prstGeom>
              <a:noFill/>
              <a:ln>
                <a:noFill/>
              </a:ln>
            </p:spPr>
            <p:txBody>
              <a:bodyPr lIns="0" tIns="0" rIns="0" bIns="0" anchor="ctr">
                <a:noAutofit/>
              </a:bodyPr>
              <a:lstStyle/>
              <a:p>
                <a:pPr algn="ctr"/>
                <a:r>
                  <a:rPr lang="en-US" sz="1089" spc="-1">
                    <a:latin typeface="Arial"/>
                  </a:rPr>
                  <a:t>2,1</a:t>
                </a:r>
              </a:p>
            </p:txBody>
          </p:sp>
          <p:sp>
            <p:nvSpPr>
              <p:cNvPr id="4061" name="TextShape 36"/>
              <p:cNvSpPr txBox="1"/>
              <p:nvPr/>
            </p:nvSpPr>
            <p:spPr>
              <a:xfrm rot="5400000">
                <a:off x="7988040" y="6619320"/>
                <a:ext cx="228600" cy="228240"/>
              </a:xfrm>
              <a:prstGeom prst="rect">
                <a:avLst/>
              </a:prstGeom>
              <a:noFill/>
              <a:ln>
                <a:noFill/>
              </a:ln>
            </p:spPr>
            <p:txBody>
              <a:bodyPr lIns="0" tIns="0" rIns="0" bIns="0" anchor="ctr">
                <a:noAutofit/>
              </a:bodyPr>
              <a:lstStyle/>
              <a:p>
                <a:pPr algn="ctr"/>
                <a:r>
                  <a:rPr lang="en-US" sz="1089" spc="-1">
                    <a:latin typeface="Arial"/>
                  </a:rPr>
                  <a:t>1,1</a:t>
                </a:r>
              </a:p>
            </p:txBody>
          </p:sp>
          <p:sp>
            <p:nvSpPr>
              <p:cNvPr id="4062" name="TextShape 37"/>
              <p:cNvSpPr txBox="1"/>
              <p:nvPr/>
            </p:nvSpPr>
            <p:spPr>
              <a:xfrm>
                <a:off x="8217360" y="6392160"/>
                <a:ext cx="228600" cy="228240"/>
              </a:xfrm>
              <a:prstGeom prst="rect">
                <a:avLst/>
              </a:prstGeom>
              <a:noFill/>
              <a:ln>
                <a:noFill/>
              </a:ln>
            </p:spPr>
            <p:txBody>
              <a:bodyPr lIns="0" tIns="0" rIns="0" bIns="0" anchor="ctr">
                <a:noAutofit/>
              </a:bodyPr>
              <a:lstStyle/>
              <a:p>
                <a:pPr algn="ctr"/>
                <a:r>
                  <a:rPr lang="en-US" sz="1089" spc="-1">
                    <a:latin typeface="Arial"/>
                  </a:rPr>
                  <a:t>2,1</a:t>
                </a:r>
              </a:p>
            </p:txBody>
          </p:sp>
        </p:grpSp>
        <p:grpSp>
          <p:nvGrpSpPr>
            <p:cNvPr id="4063" name="Group 38"/>
            <p:cNvGrpSpPr/>
            <p:nvPr/>
          </p:nvGrpSpPr>
          <p:grpSpPr>
            <a:xfrm>
              <a:off x="9131400" y="6391440"/>
              <a:ext cx="685800" cy="685800"/>
              <a:chOff x="9131400" y="6391440"/>
              <a:chExt cx="685800" cy="685800"/>
            </a:xfrm>
          </p:grpSpPr>
          <p:sp>
            <p:nvSpPr>
              <p:cNvPr id="4064" name="CustomShape 39"/>
              <p:cNvSpPr/>
              <p:nvPr/>
            </p:nvSpPr>
            <p:spPr>
              <a:xfrm>
                <a:off x="9131400" y="6391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65" name="TextShape 40"/>
              <p:cNvSpPr txBox="1"/>
              <p:nvPr/>
            </p:nvSpPr>
            <p:spPr>
              <a:xfrm rot="5400000">
                <a:off x="9131040" y="6610680"/>
                <a:ext cx="228600" cy="228240"/>
              </a:xfrm>
              <a:prstGeom prst="rect">
                <a:avLst/>
              </a:prstGeom>
              <a:noFill/>
              <a:ln>
                <a:noFill/>
              </a:ln>
            </p:spPr>
            <p:txBody>
              <a:bodyPr lIns="0" tIns="0" rIns="0" bIns="0" anchor="ctr">
                <a:noAutofit/>
              </a:bodyPr>
              <a:lstStyle/>
              <a:p>
                <a:pPr algn="ctr"/>
                <a:r>
                  <a:rPr lang="en-US" sz="1089" spc="-1">
                    <a:latin typeface="Arial"/>
                  </a:rPr>
                  <a:t>2,1</a:t>
                </a:r>
              </a:p>
            </p:txBody>
          </p:sp>
          <p:sp>
            <p:nvSpPr>
              <p:cNvPr id="4066" name="TextShape 41"/>
              <p:cNvSpPr txBox="1"/>
              <p:nvPr/>
            </p:nvSpPr>
            <p:spPr>
              <a:xfrm>
                <a:off x="9360000" y="6391800"/>
                <a:ext cx="228600" cy="228240"/>
              </a:xfrm>
              <a:prstGeom prst="rect">
                <a:avLst/>
              </a:prstGeom>
              <a:noFill/>
              <a:ln>
                <a:noFill/>
              </a:ln>
            </p:spPr>
            <p:txBody>
              <a:bodyPr lIns="0" tIns="0" rIns="0" bIns="0" anchor="ctr">
                <a:noAutofit/>
              </a:bodyPr>
              <a:lstStyle/>
              <a:p>
                <a:pPr algn="ctr"/>
                <a:r>
                  <a:rPr lang="en-US" sz="1089" spc="-1">
                    <a:latin typeface="Arial"/>
                  </a:rPr>
                  <a:t>3,1</a:t>
                </a:r>
              </a:p>
            </p:txBody>
          </p:sp>
        </p:grpSp>
        <p:grpSp>
          <p:nvGrpSpPr>
            <p:cNvPr id="4067" name="Group 42"/>
            <p:cNvGrpSpPr/>
            <p:nvPr/>
          </p:nvGrpSpPr>
          <p:grpSpPr>
            <a:xfrm>
              <a:off x="6845400" y="5248800"/>
              <a:ext cx="685800" cy="685800"/>
              <a:chOff x="6845400" y="5248800"/>
              <a:chExt cx="685800" cy="685800"/>
            </a:xfrm>
          </p:grpSpPr>
          <p:sp>
            <p:nvSpPr>
              <p:cNvPr id="4068" name="CustomShape 43"/>
              <p:cNvSpPr/>
              <p:nvPr/>
            </p:nvSpPr>
            <p:spPr>
              <a:xfrm>
                <a:off x="6845400" y="524880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69" name="TextShape 44"/>
              <p:cNvSpPr txBox="1"/>
              <p:nvPr/>
            </p:nvSpPr>
            <p:spPr>
              <a:xfrm>
                <a:off x="7073640" y="5706360"/>
                <a:ext cx="228600" cy="228240"/>
              </a:xfrm>
              <a:prstGeom prst="rect">
                <a:avLst/>
              </a:prstGeom>
              <a:noFill/>
              <a:ln>
                <a:noFill/>
              </a:ln>
            </p:spPr>
            <p:txBody>
              <a:bodyPr lIns="0" tIns="0" rIns="0" bIns="0" anchor="ctr">
                <a:noAutofit/>
              </a:bodyPr>
              <a:lstStyle/>
              <a:p>
                <a:pPr algn="ctr"/>
                <a:r>
                  <a:rPr lang="en-US" sz="1089" spc="-1">
                    <a:latin typeface="Arial"/>
                  </a:rPr>
                  <a:t>1,1</a:t>
                </a:r>
              </a:p>
            </p:txBody>
          </p:sp>
          <p:sp>
            <p:nvSpPr>
              <p:cNvPr id="4070" name="TextShape 45"/>
              <p:cNvSpPr txBox="1"/>
              <p:nvPr/>
            </p:nvSpPr>
            <p:spPr>
              <a:xfrm>
                <a:off x="7074000" y="5249160"/>
                <a:ext cx="228600" cy="228240"/>
              </a:xfrm>
              <a:prstGeom prst="rect">
                <a:avLst/>
              </a:prstGeom>
              <a:noFill/>
              <a:ln>
                <a:noFill/>
              </a:ln>
            </p:spPr>
            <p:txBody>
              <a:bodyPr lIns="0" tIns="0" rIns="0" bIns="0" anchor="ctr">
                <a:noAutofit/>
              </a:bodyPr>
              <a:lstStyle/>
              <a:p>
                <a:pPr algn="ctr"/>
                <a:r>
                  <a:rPr lang="en-US" sz="1089" spc="-1">
                    <a:latin typeface="Arial"/>
                  </a:rPr>
                  <a:t>1,2</a:t>
                </a:r>
              </a:p>
            </p:txBody>
          </p:sp>
          <p:sp>
            <p:nvSpPr>
              <p:cNvPr id="4071" name="TextShape 46"/>
              <p:cNvSpPr txBox="1"/>
              <p:nvPr/>
            </p:nvSpPr>
            <p:spPr>
              <a:xfrm rot="5400000">
                <a:off x="7302600" y="5477040"/>
                <a:ext cx="228600" cy="228240"/>
              </a:xfrm>
              <a:prstGeom prst="rect">
                <a:avLst/>
              </a:prstGeom>
              <a:noFill/>
              <a:ln>
                <a:noFill/>
              </a:ln>
            </p:spPr>
            <p:txBody>
              <a:bodyPr lIns="0" tIns="0" rIns="0" bIns="0" anchor="ctr">
                <a:noAutofit/>
              </a:bodyPr>
              <a:lstStyle/>
              <a:p>
                <a:pPr algn="ctr"/>
                <a:r>
                  <a:rPr lang="en-US" sz="1089" spc="-1">
                    <a:latin typeface="Arial"/>
                  </a:rPr>
                  <a:t>1,2</a:t>
                </a:r>
              </a:p>
            </p:txBody>
          </p:sp>
        </p:grpSp>
        <p:grpSp>
          <p:nvGrpSpPr>
            <p:cNvPr id="4072" name="Group 47"/>
            <p:cNvGrpSpPr/>
            <p:nvPr/>
          </p:nvGrpSpPr>
          <p:grpSpPr>
            <a:xfrm>
              <a:off x="9131400" y="4105440"/>
              <a:ext cx="685800" cy="685800"/>
              <a:chOff x="9131400" y="4105440"/>
              <a:chExt cx="685800" cy="685800"/>
            </a:xfrm>
          </p:grpSpPr>
          <p:sp>
            <p:nvSpPr>
              <p:cNvPr id="4073" name="CustomShape 48"/>
              <p:cNvSpPr/>
              <p:nvPr/>
            </p:nvSpPr>
            <p:spPr>
              <a:xfrm>
                <a:off x="9131400" y="4105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74" name="TextShape 49"/>
              <p:cNvSpPr txBox="1"/>
              <p:nvPr/>
            </p:nvSpPr>
            <p:spPr>
              <a:xfrm>
                <a:off x="9359640" y="4563000"/>
                <a:ext cx="228600" cy="228240"/>
              </a:xfrm>
              <a:prstGeom prst="rect">
                <a:avLst/>
              </a:prstGeom>
              <a:noFill/>
              <a:ln>
                <a:noFill/>
              </a:ln>
            </p:spPr>
            <p:txBody>
              <a:bodyPr lIns="0" tIns="0" rIns="0" bIns="0" anchor="ctr">
                <a:noAutofit/>
              </a:bodyPr>
              <a:lstStyle/>
              <a:p>
                <a:pPr algn="ctr"/>
                <a:r>
                  <a:rPr lang="en-US" sz="1089" spc="-1">
                    <a:latin typeface="Arial"/>
                  </a:rPr>
                  <a:t>3,2</a:t>
                </a:r>
              </a:p>
            </p:txBody>
          </p:sp>
        </p:grpSp>
        <p:grpSp>
          <p:nvGrpSpPr>
            <p:cNvPr id="4075" name="Group 50"/>
            <p:cNvGrpSpPr/>
            <p:nvPr/>
          </p:nvGrpSpPr>
          <p:grpSpPr>
            <a:xfrm>
              <a:off x="7988400" y="5248440"/>
              <a:ext cx="685800" cy="685800"/>
              <a:chOff x="7988400" y="5248440"/>
              <a:chExt cx="685800" cy="685800"/>
            </a:xfrm>
          </p:grpSpPr>
          <p:sp>
            <p:nvSpPr>
              <p:cNvPr id="4076" name="CustomShape 51"/>
              <p:cNvSpPr/>
              <p:nvPr/>
            </p:nvSpPr>
            <p:spPr>
              <a:xfrm>
                <a:off x="7988400" y="524844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77" name="TextShape 52"/>
              <p:cNvSpPr txBox="1"/>
              <p:nvPr/>
            </p:nvSpPr>
            <p:spPr>
              <a:xfrm>
                <a:off x="8217000" y="5706000"/>
                <a:ext cx="228600" cy="228240"/>
              </a:xfrm>
              <a:prstGeom prst="rect">
                <a:avLst/>
              </a:prstGeom>
              <a:noFill/>
              <a:ln>
                <a:noFill/>
              </a:ln>
            </p:spPr>
            <p:txBody>
              <a:bodyPr lIns="0" tIns="0" rIns="0" bIns="0" anchor="ctr">
                <a:noAutofit/>
              </a:bodyPr>
              <a:lstStyle/>
              <a:p>
                <a:pPr algn="ctr"/>
                <a:r>
                  <a:rPr lang="en-US" sz="1089" spc="-1">
                    <a:latin typeface="Arial"/>
                  </a:rPr>
                  <a:t>2,1</a:t>
                </a:r>
              </a:p>
            </p:txBody>
          </p:sp>
          <p:sp>
            <p:nvSpPr>
              <p:cNvPr id="4078" name="TextShape 53"/>
              <p:cNvSpPr txBox="1"/>
              <p:nvPr/>
            </p:nvSpPr>
            <p:spPr>
              <a:xfrm rot="5400000">
                <a:off x="7988400" y="5477040"/>
                <a:ext cx="228600" cy="228240"/>
              </a:xfrm>
              <a:prstGeom prst="rect">
                <a:avLst/>
              </a:prstGeom>
              <a:noFill/>
              <a:ln>
                <a:noFill/>
              </a:ln>
            </p:spPr>
            <p:txBody>
              <a:bodyPr lIns="0" tIns="0" rIns="0" bIns="0" anchor="ctr">
                <a:noAutofit/>
              </a:bodyPr>
              <a:lstStyle/>
              <a:p>
                <a:pPr algn="ctr"/>
                <a:r>
                  <a:rPr lang="en-US" sz="1089" spc="-1">
                    <a:latin typeface="Arial"/>
                  </a:rPr>
                  <a:t>1,2</a:t>
                </a:r>
              </a:p>
            </p:txBody>
          </p:sp>
          <p:sp>
            <p:nvSpPr>
              <p:cNvPr id="4079" name="TextShape 54"/>
              <p:cNvSpPr txBox="1"/>
              <p:nvPr/>
            </p:nvSpPr>
            <p:spPr>
              <a:xfrm rot="5400000">
                <a:off x="8445600" y="5476680"/>
                <a:ext cx="228600" cy="228240"/>
              </a:xfrm>
              <a:prstGeom prst="rect">
                <a:avLst/>
              </a:prstGeom>
              <a:noFill/>
              <a:ln>
                <a:noFill/>
              </a:ln>
            </p:spPr>
            <p:txBody>
              <a:bodyPr lIns="0" tIns="0" rIns="0" bIns="0" anchor="ctr">
                <a:noAutofit/>
              </a:bodyPr>
              <a:lstStyle/>
              <a:p>
                <a:pPr algn="ctr"/>
                <a:r>
                  <a:rPr lang="en-US" sz="1089" spc="-1">
                    <a:latin typeface="Arial"/>
                  </a:rPr>
                  <a:t>2,2</a:t>
                </a:r>
              </a:p>
            </p:txBody>
          </p:sp>
        </p:grpSp>
        <p:grpSp>
          <p:nvGrpSpPr>
            <p:cNvPr id="4080" name="Group 55"/>
            <p:cNvGrpSpPr/>
            <p:nvPr/>
          </p:nvGrpSpPr>
          <p:grpSpPr>
            <a:xfrm>
              <a:off x="9131400" y="5248800"/>
              <a:ext cx="685800" cy="685800"/>
              <a:chOff x="9131400" y="5248800"/>
              <a:chExt cx="685800" cy="685800"/>
            </a:xfrm>
          </p:grpSpPr>
          <p:sp>
            <p:nvSpPr>
              <p:cNvPr id="4081" name="CustomShape 56"/>
              <p:cNvSpPr/>
              <p:nvPr/>
            </p:nvSpPr>
            <p:spPr>
              <a:xfrm>
                <a:off x="9131400" y="5248800"/>
                <a:ext cx="685800" cy="685800"/>
              </a:xfrm>
              <a:prstGeom prst="rect">
                <a:avLst/>
              </a:prstGeom>
              <a:solidFill>
                <a:srgbClr val="C0C0C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2" name="TextShape 57"/>
              <p:cNvSpPr txBox="1"/>
              <p:nvPr/>
            </p:nvSpPr>
            <p:spPr>
              <a:xfrm>
                <a:off x="9359640" y="5706000"/>
                <a:ext cx="228600" cy="228240"/>
              </a:xfrm>
              <a:prstGeom prst="rect">
                <a:avLst/>
              </a:prstGeom>
              <a:noFill/>
              <a:ln>
                <a:noFill/>
              </a:ln>
            </p:spPr>
            <p:txBody>
              <a:bodyPr lIns="0" tIns="0" rIns="0" bIns="0" anchor="ctr">
                <a:noAutofit/>
              </a:bodyPr>
              <a:lstStyle/>
              <a:p>
                <a:pPr algn="ctr"/>
                <a:r>
                  <a:rPr lang="en-US" sz="1089" spc="-1">
                    <a:latin typeface="Arial"/>
                  </a:rPr>
                  <a:t>3,1</a:t>
                </a:r>
              </a:p>
            </p:txBody>
          </p:sp>
          <p:sp>
            <p:nvSpPr>
              <p:cNvPr id="4083" name="TextShape 58"/>
              <p:cNvSpPr txBox="1"/>
              <p:nvPr/>
            </p:nvSpPr>
            <p:spPr>
              <a:xfrm>
                <a:off x="9359640" y="5248800"/>
                <a:ext cx="228600" cy="228240"/>
              </a:xfrm>
              <a:prstGeom prst="rect">
                <a:avLst/>
              </a:prstGeom>
              <a:noFill/>
              <a:ln>
                <a:noFill/>
              </a:ln>
            </p:spPr>
            <p:txBody>
              <a:bodyPr lIns="0" tIns="0" rIns="0" bIns="0" anchor="ctr">
                <a:noAutofit/>
              </a:bodyPr>
              <a:lstStyle/>
              <a:p>
                <a:pPr algn="ctr"/>
                <a:r>
                  <a:rPr lang="en-US" sz="1089" spc="-1">
                    <a:latin typeface="Arial"/>
                  </a:rPr>
                  <a:t>3,2</a:t>
                </a:r>
              </a:p>
            </p:txBody>
          </p:sp>
          <p:sp>
            <p:nvSpPr>
              <p:cNvPr id="4084" name="TextShape 59"/>
              <p:cNvSpPr txBox="1"/>
              <p:nvPr/>
            </p:nvSpPr>
            <p:spPr>
              <a:xfrm rot="5400000">
                <a:off x="9131040" y="5477040"/>
                <a:ext cx="228600" cy="228240"/>
              </a:xfrm>
              <a:prstGeom prst="rect">
                <a:avLst/>
              </a:prstGeom>
              <a:noFill/>
              <a:ln>
                <a:noFill/>
              </a:ln>
            </p:spPr>
            <p:txBody>
              <a:bodyPr lIns="0" tIns="0" rIns="0" bIns="0" anchor="ctr">
                <a:noAutofit/>
              </a:bodyPr>
              <a:lstStyle/>
              <a:p>
                <a:pPr algn="ctr"/>
                <a:r>
                  <a:rPr lang="en-US" sz="1089" spc="-1">
                    <a:latin typeface="Arial"/>
                  </a:rPr>
                  <a:t>2,2</a:t>
                </a:r>
              </a:p>
            </p:txBody>
          </p:sp>
        </p:grpSp>
        <p:sp>
          <p:nvSpPr>
            <p:cNvPr id="4085" name="TextShape 60"/>
            <p:cNvSpPr txBox="1"/>
            <p:nvPr/>
          </p:nvSpPr>
          <p:spPr>
            <a:xfrm>
              <a:off x="6874375" y="3115440"/>
              <a:ext cx="3141732" cy="738360"/>
            </a:xfrm>
            <a:prstGeom prst="rect">
              <a:avLst/>
            </a:prstGeom>
            <a:noFill/>
            <a:ln>
              <a:noFill/>
            </a:ln>
          </p:spPr>
          <p:txBody>
            <a:bodyPr lIns="0" tIns="0" rIns="0" bIns="0">
              <a:noAutofit/>
            </a:bodyPr>
            <a:lstStyle/>
            <a:p>
              <a:pPr>
                <a:spcAft>
                  <a:spcPts val="1286"/>
                </a:spcAft>
              </a:pPr>
              <a:r>
                <a:rPr lang="en-US" sz="2400" spc="-1" dirty="0">
                  <a:solidFill>
                    <a:srgbClr val="000080"/>
                  </a:solidFill>
                  <a:latin typeface="Arial"/>
                </a:rPr>
                <a:t>deterministic tile set (hard-coding </a:t>
              </a:r>
              <a:r>
                <a:rPr lang="en-US" sz="2400" i="1" spc="-1" dirty="0">
                  <a:solidFill>
                    <a:srgbClr val="000080"/>
                  </a:solidFill>
                  <a:latin typeface="Arial"/>
                </a:rPr>
                <a:t>S</a:t>
              </a:r>
              <a:r>
                <a:rPr lang="en-US" sz="2400" spc="-1" dirty="0">
                  <a:solidFill>
                    <a:srgbClr val="000080"/>
                  </a:solidFill>
                  <a:latin typeface="Arial"/>
                </a:rPr>
                <a:t>)</a:t>
              </a:r>
            </a:p>
          </p:txBody>
        </p:sp>
        <p:sp>
          <p:nvSpPr>
            <p:cNvPr id="4086" name="CustomShape 61"/>
            <p:cNvSpPr/>
            <p:nvPr/>
          </p:nvSpPr>
          <p:spPr>
            <a:xfrm>
              <a:off x="4360320" y="54079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7" name="CustomShape 62"/>
            <p:cNvSpPr/>
            <p:nvPr/>
          </p:nvSpPr>
          <p:spPr>
            <a:xfrm>
              <a:off x="4360320" y="506520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8" name="CustomShape 63"/>
            <p:cNvSpPr/>
            <p:nvPr/>
          </p:nvSpPr>
          <p:spPr>
            <a:xfrm>
              <a:off x="4703400" y="54079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89" name="CustomShape 64"/>
            <p:cNvSpPr/>
            <p:nvPr/>
          </p:nvSpPr>
          <p:spPr>
            <a:xfrm>
              <a:off x="4703400" y="506520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0" name="CustomShape 65"/>
            <p:cNvSpPr/>
            <p:nvPr/>
          </p:nvSpPr>
          <p:spPr>
            <a:xfrm>
              <a:off x="4017600" y="506520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1" name="CustomShape 66"/>
            <p:cNvSpPr/>
            <p:nvPr/>
          </p:nvSpPr>
          <p:spPr>
            <a:xfrm>
              <a:off x="4017600" y="5407920"/>
              <a:ext cx="342720" cy="34308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2" name="CustomShape 67"/>
            <p:cNvSpPr/>
            <p:nvPr/>
          </p:nvSpPr>
          <p:spPr>
            <a:xfrm>
              <a:off x="4703400" y="47221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3" name="CustomShape 68"/>
            <p:cNvSpPr/>
            <p:nvPr/>
          </p:nvSpPr>
          <p:spPr>
            <a:xfrm>
              <a:off x="4017600" y="472212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4" name="CustomShape 69"/>
            <p:cNvSpPr/>
            <p:nvPr/>
          </p:nvSpPr>
          <p:spPr>
            <a:xfrm>
              <a:off x="4932000" y="65509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5" name="CustomShape 70"/>
            <p:cNvSpPr/>
            <p:nvPr/>
          </p:nvSpPr>
          <p:spPr>
            <a:xfrm>
              <a:off x="4932000" y="620820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6" name="CustomShape 71"/>
            <p:cNvSpPr/>
            <p:nvPr/>
          </p:nvSpPr>
          <p:spPr>
            <a:xfrm>
              <a:off x="5275080" y="65509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7" name="CustomShape 72"/>
            <p:cNvSpPr/>
            <p:nvPr/>
          </p:nvSpPr>
          <p:spPr>
            <a:xfrm>
              <a:off x="5275080" y="620820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8" name="CustomShape 73"/>
            <p:cNvSpPr/>
            <p:nvPr/>
          </p:nvSpPr>
          <p:spPr>
            <a:xfrm>
              <a:off x="4589280" y="6208200"/>
              <a:ext cx="342720" cy="343080"/>
            </a:xfrm>
            <a:prstGeom prst="rect">
              <a:avLst/>
            </a:prstGeom>
            <a:solidFill>
              <a:srgbClr val="00FF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099" name="CustomShape 74"/>
            <p:cNvSpPr/>
            <p:nvPr/>
          </p:nvSpPr>
          <p:spPr>
            <a:xfrm>
              <a:off x="4589280" y="6550920"/>
              <a:ext cx="342720" cy="343080"/>
            </a:xfrm>
            <a:prstGeom prst="rect">
              <a:avLst/>
            </a:prstGeom>
            <a:solidFill>
              <a:srgbClr val="FF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0" name="CustomShape 75"/>
            <p:cNvSpPr/>
            <p:nvPr/>
          </p:nvSpPr>
          <p:spPr>
            <a:xfrm>
              <a:off x="5275080" y="5865120"/>
              <a:ext cx="342720" cy="343080"/>
            </a:xfrm>
            <a:prstGeom prst="rect">
              <a:avLst/>
            </a:pr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1" name="CustomShape 76"/>
            <p:cNvSpPr/>
            <p:nvPr/>
          </p:nvSpPr>
          <p:spPr>
            <a:xfrm>
              <a:off x="4589280" y="5865120"/>
              <a:ext cx="342720" cy="343080"/>
            </a:xfrm>
            <a:prstGeom prst="rect">
              <a:avLst/>
            </a:pr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nvGrpSpPr>
            <p:cNvPr id="4102" name="Group 77"/>
            <p:cNvGrpSpPr/>
            <p:nvPr/>
          </p:nvGrpSpPr>
          <p:grpSpPr>
            <a:xfrm>
              <a:off x="7873920" y="6505200"/>
              <a:ext cx="114480" cy="457560"/>
              <a:chOff x="7873920" y="6505200"/>
              <a:chExt cx="114480" cy="457560"/>
            </a:xfrm>
          </p:grpSpPr>
          <p:sp>
            <p:nvSpPr>
              <p:cNvPr id="4103" name="CustomShape 78"/>
              <p:cNvSpPr/>
              <p:nvPr/>
            </p:nvSpPr>
            <p:spPr>
              <a:xfrm>
                <a:off x="7873920" y="65052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4" name="CustomShape 79"/>
              <p:cNvSpPr/>
              <p:nvPr/>
            </p:nvSpPr>
            <p:spPr>
              <a:xfrm>
                <a:off x="7873920" y="6847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05" name="Group 80"/>
            <p:cNvGrpSpPr/>
            <p:nvPr/>
          </p:nvGrpSpPr>
          <p:grpSpPr>
            <a:xfrm>
              <a:off x="8674200" y="6505560"/>
              <a:ext cx="114480" cy="457560"/>
              <a:chOff x="8674200" y="6505560"/>
              <a:chExt cx="114480" cy="457560"/>
            </a:xfrm>
          </p:grpSpPr>
          <p:sp>
            <p:nvSpPr>
              <p:cNvPr id="4106" name="CustomShape 81"/>
              <p:cNvSpPr/>
              <p:nvPr/>
            </p:nvSpPr>
            <p:spPr>
              <a:xfrm>
                <a:off x="8674200" y="6505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07" name="CustomShape 82"/>
              <p:cNvSpPr/>
              <p:nvPr/>
            </p:nvSpPr>
            <p:spPr>
              <a:xfrm>
                <a:off x="8674200" y="6848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08" name="Group 83"/>
            <p:cNvGrpSpPr/>
            <p:nvPr/>
          </p:nvGrpSpPr>
          <p:grpSpPr>
            <a:xfrm>
              <a:off x="9016920" y="6505560"/>
              <a:ext cx="114480" cy="457560"/>
              <a:chOff x="9016920" y="6505560"/>
              <a:chExt cx="114480" cy="457560"/>
            </a:xfrm>
          </p:grpSpPr>
          <p:sp>
            <p:nvSpPr>
              <p:cNvPr id="4109" name="CustomShape 84"/>
              <p:cNvSpPr/>
              <p:nvPr/>
            </p:nvSpPr>
            <p:spPr>
              <a:xfrm>
                <a:off x="9016920" y="6505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0" name="CustomShape 85"/>
              <p:cNvSpPr/>
              <p:nvPr/>
            </p:nvSpPr>
            <p:spPr>
              <a:xfrm>
                <a:off x="9016920" y="6848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11" name="Group 86"/>
            <p:cNvGrpSpPr/>
            <p:nvPr/>
          </p:nvGrpSpPr>
          <p:grpSpPr>
            <a:xfrm>
              <a:off x="7531200" y="5362560"/>
              <a:ext cx="114480" cy="457560"/>
              <a:chOff x="7531200" y="5362560"/>
              <a:chExt cx="114480" cy="457560"/>
            </a:xfrm>
          </p:grpSpPr>
          <p:sp>
            <p:nvSpPr>
              <p:cNvPr id="4112" name="CustomShape 87"/>
              <p:cNvSpPr/>
              <p:nvPr/>
            </p:nvSpPr>
            <p:spPr>
              <a:xfrm>
                <a:off x="7531200" y="5362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3" name="CustomShape 88"/>
              <p:cNvSpPr/>
              <p:nvPr/>
            </p:nvSpPr>
            <p:spPr>
              <a:xfrm>
                <a:off x="7531200" y="5705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14" name="Group 89"/>
            <p:cNvGrpSpPr/>
            <p:nvPr/>
          </p:nvGrpSpPr>
          <p:grpSpPr>
            <a:xfrm>
              <a:off x="7873920" y="5362560"/>
              <a:ext cx="114480" cy="457560"/>
              <a:chOff x="7873920" y="5362560"/>
              <a:chExt cx="114480" cy="457560"/>
            </a:xfrm>
          </p:grpSpPr>
          <p:sp>
            <p:nvSpPr>
              <p:cNvPr id="4115" name="CustomShape 90"/>
              <p:cNvSpPr/>
              <p:nvPr/>
            </p:nvSpPr>
            <p:spPr>
              <a:xfrm>
                <a:off x="7873920" y="53625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6" name="CustomShape 91"/>
              <p:cNvSpPr/>
              <p:nvPr/>
            </p:nvSpPr>
            <p:spPr>
              <a:xfrm>
                <a:off x="7873920" y="57052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17" name="Group 92"/>
            <p:cNvGrpSpPr/>
            <p:nvPr/>
          </p:nvGrpSpPr>
          <p:grpSpPr>
            <a:xfrm>
              <a:off x="8674200" y="5362920"/>
              <a:ext cx="114480" cy="457560"/>
              <a:chOff x="8674200" y="5362920"/>
              <a:chExt cx="114480" cy="457560"/>
            </a:xfrm>
          </p:grpSpPr>
          <p:sp>
            <p:nvSpPr>
              <p:cNvPr id="4118" name="CustomShape 93"/>
              <p:cNvSpPr/>
              <p:nvPr/>
            </p:nvSpPr>
            <p:spPr>
              <a:xfrm>
                <a:off x="8674200" y="5362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19" name="CustomShape 94"/>
              <p:cNvSpPr/>
              <p:nvPr/>
            </p:nvSpPr>
            <p:spPr>
              <a:xfrm>
                <a:off x="8674200" y="57056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0" name="Group 95"/>
            <p:cNvGrpSpPr/>
            <p:nvPr/>
          </p:nvGrpSpPr>
          <p:grpSpPr>
            <a:xfrm>
              <a:off x="9016920" y="5362920"/>
              <a:ext cx="114480" cy="457560"/>
              <a:chOff x="9016920" y="5362920"/>
              <a:chExt cx="114480" cy="457560"/>
            </a:xfrm>
          </p:grpSpPr>
          <p:sp>
            <p:nvSpPr>
              <p:cNvPr id="4121" name="CustomShape 96"/>
              <p:cNvSpPr/>
              <p:nvPr/>
            </p:nvSpPr>
            <p:spPr>
              <a:xfrm>
                <a:off x="9016920" y="53629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22" name="CustomShape 97"/>
              <p:cNvSpPr/>
              <p:nvPr/>
            </p:nvSpPr>
            <p:spPr>
              <a:xfrm>
                <a:off x="9016920" y="57056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3" name="Group 98"/>
            <p:cNvGrpSpPr/>
            <p:nvPr/>
          </p:nvGrpSpPr>
          <p:grpSpPr>
            <a:xfrm>
              <a:off x="6959520" y="5933520"/>
              <a:ext cx="457200" cy="114840"/>
              <a:chOff x="6959520" y="5933520"/>
              <a:chExt cx="457200" cy="114840"/>
            </a:xfrm>
          </p:grpSpPr>
          <p:sp>
            <p:nvSpPr>
              <p:cNvPr id="4124" name="CustomShape 99"/>
              <p:cNvSpPr/>
              <p:nvPr/>
            </p:nvSpPr>
            <p:spPr>
              <a:xfrm>
                <a:off x="695952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25" name="CustomShape 100"/>
              <p:cNvSpPr/>
              <p:nvPr/>
            </p:nvSpPr>
            <p:spPr>
              <a:xfrm>
                <a:off x="730224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6" name="Group 101"/>
            <p:cNvGrpSpPr/>
            <p:nvPr/>
          </p:nvGrpSpPr>
          <p:grpSpPr>
            <a:xfrm>
              <a:off x="6959520" y="5134680"/>
              <a:ext cx="457200" cy="114840"/>
              <a:chOff x="6959520" y="5134680"/>
              <a:chExt cx="457200" cy="114840"/>
            </a:xfrm>
          </p:grpSpPr>
          <p:sp>
            <p:nvSpPr>
              <p:cNvPr id="4127" name="CustomShape 102"/>
              <p:cNvSpPr/>
              <p:nvPr/>
            </p:nvSpPr>
            <p:spPr>
              <a:xfrm>
                <a:off x="695952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28" name="CustomShape 103"/>
              <p:cNvSpPr/>
              <p:nvPr/>
            </p:nvSpPr>
            <p:spPr>
              <a:xfrm>
                <a:off x="730224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29" name="Group 104"/>
            <p:cNvGrpSpPr/>
            <p:nvPr/>
          </p:nvGrpSpPr>
          <p:grpSpPr>
            <a:xfrm>
              <a:off x="6959520" y="4791240"/>
              <a:ext cx="457200" cy="114840"/>
              <a:chOff x="6959520" y="4791240"/>
              <a:chExt cx="457200" cy="114840"/>
            </a:xfrm>
          </p:grpSpPr>
          <p:sp>
            <p:nvSpPr>
              <p:cNvPr id="4130" name="CustomShape 105"/>
              <p:cNvSpPr/>
              <p:nvPr/>
            </p:nvSpPr>
            <p:spPr>
              <a:xfrm>
                <a:off x="695952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31" name="CustomShape 106"/>
              <p:cNvSpPr/>
              <p:nvPr/>
            </p:nvSpPr>
            <p:spPr>
              <a:xfrm>
                <a:off x="730224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32" name="Group 107"/>
            <p:cNvGrpSpPr/>
            <p:nvPr/>
          </p:nvGrpSpPr>
          <p:grpSpPr>
            <a:xfrm>
              <a:off x="9245520" y="6276960"/>
              <a:ext cx="457200" cy="114840"/>
              <a:chOff x="9245520" y="6276960"/>
              <a:chExt cx="457200" cy="114840"/>
            </a:xfrm>
          </p:grpSpPr>
          <p:sp>
            <p:nvSpPr>
              <p:cNvPr id="4133" name="CustomShape 108"/>
              <p:cNvSpPr/>
              <p:nvPr/>
            </p:nvSpPr>
            <p:spPr>
              <a:xfrm>
                <a:off x="924552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34" name="CustomShape 109"/>
              <p:cNvSpPr/>
              <p:nvPr/>
            </p:nvSpPr>
            <p:spPr>
              <a:xfrm>
                <a:off x="9588240" y="62769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35" name="Group 110"/>
            <p:cNvGrpSpPr/>
            <p:nvPr/>
          </p:nvGrpSpPr>
          <p:grpSpPr>
            <a:xfrm>
              <a:off x="9245520" y="5933520"/>
              <a:ext cx="457200" cy="114840"/>
              <a:chOff x="9245520" y="5933520"/>
              <a:chExt cx="457200" cy="114840"/>
            </a:xfrm>
          </p:grpSpPr>
          <p:sp>
            <p:nvSpPr>
              <p:cNvPr id="4136" name="CustomShape 111"/>
              <p:cNvSpPr/>
              <p:nvPr/>
            </p:nvSpPr>
            <p:spPr>
              <a:xfrm>
                <a:off x="924552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37" name="CustomShape 112"/>
              <p:cNvSpPr/>
              <p:nvPr/>
            </p:nvSpPr>
            <p:spPr>
              <a:xfrm>
                <a:off x="9588240" y="593352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38" name="Group 113"/>
            <p:cNvGrpSpPr/>
            <p:nvPr/>
          </p:nvGrpSpPr>
          <p:grpSpPr>
            <a:xfrm>
              <a:off x="9245520" y="5134680"/>
              <a:ext cx="457200" cy="114840"/>
              <a:chOff x="9245520" y="5134680"/>
              <a:chExt cx="457200" cy="114840"/>
            </a:xfrm>
          </p:grpSpPr>
          <p:sp>
            <p:nvSpPr>
              <p:cNvPr id="4139" name="CustomShape 114"/>
              <p:cNvSpPr/>
              <p:nvPr/>
            </p:nvSpPr>
            <p:spPr>
              <a:xfrm>
                <a:off x="924552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0" name="CustomShape 115"/>
              <p:cNvSpPr/>
              <p:nvPr/>
            </p:nvSpPr>
            <p:spPr>
              <a:xfrm>
                <a:off x="9588240" y="513468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41" name="Group 116"/>
            <p:cNvGrpSpPr/>
            <p:nvPr/>
          </p:nvGrpSpPr>
          <p:grpSpPr>
            <a:xfrm>
              <a:off x="9245520" y="4791240"/>
              <a:ext cx="457200" cy="114840"/>
              <a:chOff x="9245520" y="4791240"/>
              <a:chExt cx="457200" cy="114840"/>
            </a:xfrm>
          </p:grpSpPr>
          <p:sp>
            <p:nvSpPr>
              <p:cNvPr id="4142" name="CustomShape 117"/>
              <p:cNvSpPr/>
              <p:nvPr/>
            </p:nvSpPr>
            <p:spPr>
              <a:xfrm>
                <a:off x="924552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3" name="CustomShape 118"/>
              <p:cNvSpPr/>
              <p:nvPr/>
            </p:nvSpPr>
            <p:spPr>
              <a:xfrm>
                <a:off x="9588240" y="479124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44" name="Group 119"/>
            <p:cNvGrpSpPr/>
            <p:nvPr/>
          </p:nvGrpSpPr>
          <p:grpSpPr>
            <a:xfrm>
              <a:off x="8102520" y="6276600"/>
              <a:ext cx="457200" cy="114840"/>
              <a:chOff x="8102520" y="6276600"/>
              <a:chExt cx="457200" cy="114840"/>
            </a:xfrm>
          </p:grpSpPr>
          <p:sp>
            <p:nvSpPr>
              <p:cNvPr id="4145" name="CustomShape 120"/>
              <p:cNvSpPr/>
              <p:nvPr/>
            </p:nvSpPr>
            <p:spPr>
              <a:xfrm>
                <a:off x="8102520" y="62766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6" name="CustomShape 121"/>
              <p:cNvSpPr/>
              <p:nvPr/>
            </p:nvSpPr>
            <p:spPr>
              <a:xfrm>
                <a:off x="8445240" y="627660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nvGrpSpPr>
            <p:cNvPr id="4147" name="Group 122"/>
            <p:cNvGrpSpPr/>
            <p:nvPr/>
          </p:nvGrpSpPr>
          <p:grpSpPr>
            <a:xfrm>
              <a:off x="8102520" y="5933160"/>
              <a:ext cx="457200" cy="114840"/>
              <a:chOff x="8102520" y="5933160"/>
              <a:chExt cx="457200" cy="114840"/>
            </a:xfrm>
          </p:grpSpPr>
          <p:sp>
            <p:nvSpPr>
              <p:cNvPr id="4148" name="CustomShape 123"/>
              <p:cNvSpPr/>
              <p:nvPr/>
            </p:nvSpPr>
            <p:spPr>
              <a:xfrm>
                <a:off x="8102520" y="59331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149" name="CustomShape 124"/>
              <p:cNvSpPr/>
              <p:nvPr/>
            </p:nvSpPr>
            <p:spPr>
              <a:xfrm>
                <a:off x="8445240" y="5933160"/>
                <a:ext cx="114480" cy="114840"/>
              </a:xfrm>
              <a:prstGeom prst="rect">
                <a:avLst/>
              </a:prstGeom>
              <a:solidFill>
                <a:srgbClr val="00000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pSp>
      </p:grpSp>
      <p:sp>
        <p:nvSpPr>
          <p:cNvPr id="4150" name="TextShape 125"/>
          <p:cNvSpPr txBox="1"/>
          <p:nvPr/>
        </p:nvSpPr>
        <p:spPr>
          <a:xfrm>
            <a:off x="2173752" y="1224369"/>
            <a:ext cx="8163330" cy="1276460"/>
          </a:xfrm>
          <a:prstGeom prst="rect">
            <a:avLst/>
          </a:prstGeom>
          <a:ln/>
        </p:spPr>
        <p:style>
          <a:lnRef idx="1">
            <a:schemeClr val="accent6"/>
          </a:lnRef>
          <a:fillRef idx="2">
            <a:schemeClr val="accent6"/>
          </a:fillRef>
          <a:effectRef idx="1">
            <a:schemeClr val="accent6"/>
          </a:effectRef>
          <a:fontRef idx="minor">
            <a:schemeClr val="dk1"/>
          </a:fontRef>
        </p:style>
        <p:txBody>
          <a:bodyPr lIns="81646" tIns="40823" rIns="81646" bIns="40823">
            <a:noAutofit/>
          </a:bodyPr>
          <a:lstStyle/>
          <a:p>
            <a:r>
              <a:rPr lang="en-US" sz="2540" i="1" spc="-1" dirty="0">
                <a:solidFill>
                  <a:srgbClr val="000080"/>
                </a:solidFill>
                <a:latin typeface="Arial"/>
              </a:rPr>
              <a:t>Question</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 finite shape self-assembled by some nondeterministic tile set. Does some deterministic tile set also self-assemble </a:t>
            </a:r>
            <a:r>
              <a:rPr lang="en-US" sz="2540" i="1" spc="-1" dirty="0">
                <a:solidFill>
                  <a:srgbClr val="000080"/>
                </a:solidFill>
                <a:latin typeface="Arial"/>
              </a:rPr>
              <a:t>S</a:t>
            </a:r>
            <a:r>
              <a:rPr lang="en-US" sz="2540" spc="-1" dirty="0">
                <a:solidFill>
                  <a:srgbClr val="000080"/>
                </a:solidFill>
                <a:latin typeface="Arial"/>
              </a:rPr>
              <a:t>?</a:t>
            </a:r>
            <a:endParaRPr lang="en-US" sz="2540" spc="-1" dirty="0">
              <a:latin typeface="Arial"/>
            </a:endParaRPr>
          </a:p>
        </p:txBody>
      </p:sp>
      <p:sp>
        <p:nvSpPr>
          <p:cNvPr id="4151" name="TextShape 126"/>
          <p:cNvSpPr txBox="1"/>
          <p:nvPr/>
        </p:nvSpPr>
        <p:spPr>
          <a:xfrm>
            <a:off x="3654164" y="2177999"/>
            <a:ext cx="4616286" cy="2168528"/>
          </a:xfrm>
          <a:prstGeom prst="rect">
            <a:avLst/>
          </a:prstGeom>
          <a:solidFill>
            <a:srgbClr val="FFCC99"/>
          </a:solidFill>
          <a:ln w="18360">
            <a:solidFill>
              <a:srgbClr val="000080"/>
            </a:solidFill>
            <a:round/>
          </a:ln>
          <a:effectLst>
            <a:outerShdw dist="155280" dir="2700000">
              <a:srgbClr val="808080"/>
            </a:outerShdw>
          </a:effectLst>
        </p:spPr>
        <p:txBody>
          <a:bodyPr lIns="8165" tIns="8165" rIns="8165" bIns="8165" anchor="ctr">
            <a:noAutofit/>
          </a:bodyPr>
          <a:lstStyle/>
          <a:p>
            <a:pPr algn="ctr"/>
            <a:r>
              <a:rPr lang="en-US" sz="2903" spc="-1">
                <a:solidFill>
                  <a:srgbClr val="000080"/>
                </a:solidFill>
                <a:latin typeface="Arial"/>
              </a:rPr>
              <a:t>Is there </a:t>
            </a:r>
            <a:r>
              <a:rPr lang="en-US" sz="2903" b="1" spc="-1">
                <a:solidFill>
                  <a:srgbClr val="000080"/>
                </a:solidFill>
                <a:latin typeface="Arial"/>
              </a:rPr>
              <a:t>some</a:t>
            </a:r>
            <a:r>
              <a:rPr lang="en-US" sz="2903" spc="-1">
                <a:solidFill>
                  <a:srgbClr val="000080"/>
                </a:solidFill>
                <a:latin typeface="Arial"/>
              </a:rPr>
              <a:t> way that nondeterminism helps to self-assemble shapes?</a:t>
            </a:r>
            <a:endParaRPr lang="en-US" sz="2903"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1"/>
                                        </p:tgtEl>
                                        <p:attrNameLst>
                                          <p:attrName>style.visibility</p:attrName>
                                        </p:attrNameLst>
                                      </p:cBhvr>
                                      <p:to>
                                        <p:strVal val="visible"/>
                                      </p:to>
                                    </p:set>
                                    <p:animEffect transition="in" filter="fade">
                                      <p:cBhvr>
                                        <p:cTn id="7" dur="500"/>
                                        <p:tgtEl>
                                          <p:spTgt spid="4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52" name="Group 1"/>
          <p:cNvGrpSpPr/>
          <p:nvPr/>
        </p:nvGrpSpPr>
        <p:grpSpPr>
          <a:xfrm>
            <a:off x="353961" y="3076436"/>
            <a:ext cx="8055401" cy="3320068"/>
            <a:chOff x="607132" y="3312360"/>
            <a:chExt cx="8879588" cy="3659760"/>
          </a:xfrm>
        </p:grpSpPr>
        <p:sp>
          <p:nvSpPr>
            <p:cNvPr id="4153" name="CustomShape 2"/>
            <p:cNvSpPr/>
            <p:nvPr/>
          </p:nvSpPr>
          <p:spPr>
            <a:xfrm>
              <a:off x="607132" y="4228920"/>
              <a:ext cx="8879588" cy="2743200"/>
            </a:xfrm>
            <a:custGeom>
              <a:avLst/>
              <a:gdLst/>
              <a:ahLst/>
              <a:cxnLst/>
              <a:rect l="0" t="0" r="r" b="b"/>
              <a:pathLst>
                <a:path w="24449" h="7622">
                  <a:moveTo>
                    <a:pt x="951" y="0"/>
                  </a:moveTo>
                  <a:lnTo>
                    <a:pt x="952" y="0"/>
                  </a:lnTo>
                  <a:cubicBezTo>
                    <a:pt x="785" y="0"/>
                    <a:pt x="621" y="44"/>
                    <a:pt x="476" y="128"/>
                  </a:cubicBezTo>
                  <a:cubicBezTo>
                    <a:pt x="331" y="211"/>
                    <a:pt x="211" y="331"/>
                    <a:pt x="128" y="476"/>
                  </a:cubicBezTo>
                  <a:cubicBezTo>
                    <a:pt x="44" y="621"/>
                    <a:pt x="0" y="785"/>
                    <a:pt x="0" y="952"/>
                  </a:cubicBezTo>
                  <a:lnTo>
                    <a:pt x="0" y="6669"/>
                  </a:lnTo>
                  <a:lnTo>
                    <a:pt x="0" y="6669"/>
                  </a:lnTo>
                  <a:cubicBezTo>
                    <a:pt x="0" y="6836"/>
                    <a:pt x="44" y="7000"/>
                    <a:pt x="128" y="7145"/>
                  </a:cubicBezTo>
                  <a:cubicBezTo>
                    <a:pt x="211" y="7290"/>
                    <a:pt x="331" y="7410"/>
                    <a:pt x="476" y="7493"/>
                  </a:cubicBezTo>
                  <a:cubicBezTo>
                    <a:pt x="621" y="7577"/>
                    <a:pt x="785" y="7621"/>
                    <a:pt x="952" y="7621"/>
                  </a:cubicBezTo>
                  <a:lnTo>
                    <a:pt x="23496" y="7621"/>
                  </a:lnTo>
                  <a:lnTo>
                    <a:pt x="23496" y="7621"/>
                  </a:lnTo>
                  <a:cubicBezTo>
                    <a:pt x="23663" y="7621"/>
                    <a:pt x="23827" y="7577"/>
                    <a:pt x="23972" y="7493"/>
                  </a:cubicBezTo>
                  <a:cubicBezTo>
                    <a:pt x="24117" y="7410"/>
                    <a:pt x="24237" y="7290"/>
                    <a:pt x="24320" y="7145"/>
                  </a:cubicBezTo>
                  <a:cubicBezTo>
                    <a:pt x="24404" y="7000"/>
                    <a:pt x="24448" y="6836"/>
                    <a:pt x="24448" y="6669"/>
                  </a:cubicBezTo>
                  <a:lnTo>
                    <a:pt x="24448" y="951"/>
                  </a:lnTo>
                  <a:lnTo>
                    <a:pt x="24448" y="952"/>
                  </a:lnTo>
                  <a:lnTo>
                    <a:pt x="24448" y="952"/>
                  </a:lnTo>
                  <a:cubicBezTo>
                    <a:pt x="24448" y="785"/>
                    <a:pt x="24404" y="621"/>
                    <a:pt x="24320" y="476"/>
                  </a:cubicBezTo>
                  <a:cubicBezTo>
                    <a:pt x="24237" y="331"/>
                    <a:pt x="24117" y="211"/>
                    <a:pt x="23972" y="128"/>
                  </a:cubicBezTo>
                  <a:cubicBezTo>
                    <a:pt x="23827" y="44"/>
                    <a:pt x="23663" y="0"/>
                    <a:pt x="23496" y="0"/>
                  </a:cubicBezTo>
                  <a:lnTo>
                    <a:pt x="951" y="0"/>
                  </a:lnTo>
                </a:path>
              </a:pathLst>
            </a:custGeom>
            <a:solidFill>
              <a:srgbClr val="FF950E">
                <a:alpha val="50000"/>
              </a:srgbClr>
            </a:solidFill>
            <a:ln w="18360">
              <a:solidFill>
                <a:srgbClr val="000080"/>
              </a:solidFill>
              <a:round/>
            </a:ln>
          </p:spPr>
          <p:style>
            <a:lnRef idx="0">
              <a:scrgbClr r="0" g="0" b="0"/>
            </a:lnRef>
            <a:fillRef idx="0">
              <a:scrgbClr r="0" g="0" b="0"/>
            </a:fillRef>
            <a:effectRef idx="0">
              <a:scrgbClr r="0" g="0" b="0"/>
            </a:effectRef>
            <a:fontRef idx="minor"/>
          </p:style>
          <p:txBody>
            <a:bodyPr/>
            <a:lstStyle/>
            <a:p>
              <a:endParaRPr lang="en-US"/>
            </a:p>
          </p:txBody>
        </p:sp>
        <p:sp>
          <p:nvSpPr>
            <p:cNvPr id="4154" name="Line 3"/>
            <p:cNvSpPr/>
            <p:nvPr/>
          </p:nvSpPr>
          <p:spPr>
            <a:xfrm flipH="1">
              <a:off x="7315200" y="3886200"/>
              <a:ext cx="114120" cy="3427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155" name="CustomShape 4"/>
            <p:cNvSpPr/>
            <p:nvPr/>
          </p:nvSpPr>
          <p:spPr>
            <a:xfrm>
              <a:off x="6401160" y="3312360"/>
              <a:ext cx="2971800" cy="573840"/>
            </a:xfrm>
            <a:custGeom>
              <a:avLst/>
              <a:gdLst/>
              <a:ahLst/>
              <a:cxnLst/>
              <a:rect l="0" t="0" r="r" b="b"/>
              <a:pathLst>
                <a:path w="8257" h="1596">
                  <a:moveTo>
                    <a:pt x="265" y="0"/>
                  </a:moveTo>
                  <a:lnTo>
                    <a:pt x="266" y="0"/>
                  </a:lnTo>
                  <a:cubicBezTo>
                    <a:pt x="219" y="0"/>
                    <a:pt x="173" y="12"/>
                    <a:pt x="133" y="36"/>
                  </a:cubicBezTo>
                  <a:cubicBezTo>
                    <a:pt x="93" y="59"/>
                    <a:pt x="59" y="93"/>
                    <a:pt x="36" y="133"/>
                  </a:cubicBezTo>
                  <a:cubicBezTo>
                    <a:pt x="12" y="173"/>
                    <a:pt x="0" y="219"/>
                    <a:pt x="0" y="266"/>
                  </a:cubicBezTo>
                  <a:lnTo>
                    <a:pt x="0" y="1329"/>
                  </a:lnTo>
                  <a:lnTo>
                    <a:pt x="0" y="1329"/>
                  </a:lnTo>
                  <a:cubicBezTo>
                    <a:pt x="0" y="1376"/>
                    <a:pt x="12" y="1422"/>
                    <a:pt x="36" y="1462"/>
                  </a:cubicBezTo>
                  <a:cubicBezTo>
                    <a:pt x="59" y="1502"/>
                    <a:pt x="93" y="1536"/>
                    <a:pt x="133" y="1559"/>
                  </a:cubicBezTo>
                  <a:cubicBezTo>
                    <a:pt x="173" y="1583"/>
                    <a:pt x="219" y="1595"/>
                    <a:pt x="266" y="1595"/>
                  </a:cubicBezTo>
                  <a:lnTo>
                    <a:pt x="7990" y="1595"/>
                  </a:lnTo>
                  <a:lnTo>
                    <a:pt x="7990" y="1595"/>
                  </a:lnTo>
                  <a:cubicBezTo>
                    <a:pt x="8037" y="1595"/>
                    <a:pt x="8083" y="1583"/>
                    <a:pt x="8123" y="1559"/>
                  </a:cubicBezTo>
                  <a:cubicBezTo>
                    <a:pt x="8163" y="1536"/>
                    <a:pt x="8197" y="1502"/>
                    <a:pt x="8220" y="1462"/>
                  </a:cubicBezTo>
                  <a:cubicBezTo>
                    <a:pt x="8244" y="1422"/>
                    <a:pt x="8256" y="1376"/>
                    <a:pt x="8256" y="1329"/>
                  </a:cubicBezTo>
                  <a:lnTo>
                    <a:pt x="8256" y="265"/>
                  </a:lnTo>
                  <a:lnTo>
                    <a:pt x="8256" y="266"/>
                  </a:lnTo>
                  <a:lnTo>
                    <a:pt x="8256" y="266"/>
                  </a:lnTo>
                  <a:cubicBezTo>
                    <a:pt x="8256" y="219"/>
                    <a:pt x="8244" y="173"/>
                    <a:pt x="8220" y="133"/>
                  </a:cubicBezTo>
                  <a:cubicBezTo>
                    <a:pt x="8197" y="93"/>
                    <a:pt x="8163" y="59"/>
                    <a:pt x="8123" y="36"/>
                  </a:cubicBezTo>
                  <a:cubicBezTo>
                    <a:pt x="8083" y="12"/>
                    <a:pt x="8037" y="0"/>
                    <a:pt x="7990" y="0"/>
                  </a:cubicBezTo>
                  <a:lnTo>
                    <a:pt x="265" y="0"/>
                  </a:lnTo>
                </a:path>
              </a:pathLst>
            </a:custGeom>
            <a:solidFill>
              <a:srgbClr val="FF950E">
                <a:alpha val="50000"/>
              </a:srgbClr>
            </a:solidFill>
            <a:ln w="18360">
              <a:solidFill>
                <a:srgbClr val="000080"/>
              </a:solidFill>
              <a:round/>
            </a:ln>
          </p:spPr>
          <p:style>
            <a:lnRef idx="0">
              <a:scrgbClr r="0" g="0" b="0"/>
            </a:lnRef>
            <a:fillRef idx="0">
              <a:scrgbClr r="0" g="0" b="0"/>
            </a:fillRef>
            <a:effectRef idx="0">
              <a:scrgbClr r="0" g="0" b="0"/>
            </a:effectRef>
            <a:fontRef idx="minor"/>
          </p:style>
          <p:txBody>
            <a:bodyPr wrap="none" lIns="89811" tIns="48988" rIns="89811" bIns="48988" anchor="ctr">
              <a:noAutofit/>
            </a:bodyPr>
            <a:lstStyle/>
            <a:p>
              <a:pPr algn="ctr"/>
              <a:r>
                <a:rPr lang="en-US" sz="2540" spc="-1">
                  <a:solidFill>
                    <a:srgbClr val="000080"/>
                  </a:solidFill>
                  <a:latin typeface="Arial"/>
                </a:rPr>
                <a:t>Remainder of talk</a:t>
              </a:r>
              <a:endParaRPr lang="en-US" sz="2540" spc="-1">
                <a:latin typeface="Arial"/>
              </a:endParaRPr>
            </a:p>
          </p:txBody>
        </p:sp>
      </p:grpSp>
      <p:sp>
        <p:nvSpPr>
          <p:cNvPr id="4156" name="TextShape 5"/>
          <p:cNvSpPr txBox="1"/>
          <p:nvPr/>
        </p:nvSpPr>
        <p:spPr>
          <a:xfrm>
            <a:off x="528854" y="2950077"/>
            <a:ext cx="3732872" cy="406272"/>
          </a:xfrm>
          <a:prstGeom prst="rect">
            <a:avLst/>
          </a:prstGeom>
          <a:noFill/>
          <a:ln>
            <a:noFill/>
          </a:ln>
        </p:spPr>
        <p:txBody>
          <a:bodyPr lIns="0" tIns="0" rIns="0" bIns="0">
            <a:noAutofit/>
          </a:bodyPr>
          <a:lstStyle/>
          <a:p>
            <a:r>
              <a:rPr lang="en-US" sz="2540" i="1" u="sng" spc="-1" dirty="0">
                <a:solidFill>
                  <a:srgbClr val="800000"/>
                </a:solidFill>
                <a:latin typeface="Arial"/>
              </a:rPr>
              <a:t>Answer:</a:t>
            </a:r>
            <a:r>
              <a:rPr lang="en-US" sz="2540" u="sng" spc="-1" dirty="0">
                <a:solidFill>
                  <a:srgbClr val="800000"/>
                </a:solidFill>
                <a:latin typeface="Arial"/>
              </a:rPr>
              <a:t> </a:t>
            </a:r>
            <a:r>
              <a:rPr lang="en-US" sz="2540" b="1" u="sng" spc="-1" dirty="0">
                <a:solidFill>
                  <a:srgbClr val="800000"/>
                </a:solidFill>
                <a:latin typeface="Arial"/>
              </a:rPr>
              <a:t>No</a:t>
            </a:r>
            <a:endParaRPr lang="en-US" sz="2540" spc="-1" dirty="0">
              <a:solidFill>
                <a:srgbClr val="000080"/>
              </a:solidFill>
              <a:latin typeface="Arial"/>
            </a:endParaRPr>
          </a:p>
        </p:txBody>
      </p:sp>
      <p:sp>
        <p:nvSpPr>
          <p:cNvPr id="4157" name="TextShape 6"/>
          <p:cNvSpPr txBox="1"/>
          <p:nvPr/>
        </p:nvSpPr>
        <p:spPr>
          <a:xfrm>
            <a:off x="528854" y="5896556"/>
            <a:ext cx="3940254" cy="406272"/>
          </a:xfrm>
          <a:prstGeom prst="rect">
            <a:avLst/>
          </a:prstGeom>
          <a:noFill/>
          <a:ln>
            <a:noFill/>
          </a:ln>
        </p:spPr>
        <p:txBody>
          <a:bodyPr lIns="0" tIns="0" rIns="0" bIns="0">
            <a:noAutofit/>
          </a:bodyPr>
          <a:lstStyle/>
          <a:p>
            <a:r>
              <a:rPr lang="en-US" sz="2540" i="1" u="sng" spc="-1" dirty="0">
                <a:solidFill>
                  <a:srgbClr val="800000"/>
                </a:solidFill>
                <a:latin typeface="Arial"/>
              </a:rPr>
              <a:t>Answer:</a:t>
            </a:r>
            <a:r>
              <a:rPr lang="en-US" sz="2540" u="sng" spc="-1" dirty="0">
                <a:solidFill>
                  <a:srgbClr val="800000"/>
                </a:solidFill>
                <a:latin typeface="Arial"/>
              </a:rPr>
              <a:t> </a:t>
            </a:r>
            <a:r>
              <a:rPr lang="en-US" sz="2540" b="1" u="sng" spc="-1" dirty="0">
                <a:solidFill>
                  <a:srgbClr val="800000"/>
                </a:solidFill>
                <a:latin typeface="Arial"/>
              </a:rPr>
              <a:t>No</a:t>
            </a:r>
            <a:endParaRPr lang="en-US" sz="2540" spc="-1" dirty="0">
              <a:solidFill>
                <a:srgbClr val="000080"/>
              </a:solidFill>
              <a:latin typeface="Arial"/>
            </a:endParaRPr>
          </a:p>
        </p:txBody>
      </p:sp>
      <p:sp>
        <p:nvSpPr>
          <p:cNvPr id="4158" name="TextShape 7"/>
          <p:cNvSpPr txBox="1"/>
          <p:nvPr/>
        </p:nvSpPr>
        <p:spPr>
          <a:xfrm>
            <a:off x="425327" y="1419341"/>
            <a:ext cx="7984036" cy="1619538"/>
          </a:xfrm>
          <a:prstGeom prst="rect">
            <a:avLst/>
          </a:prstGeom>
          <a:noFill/>
          <a:ln>
            <a:noFill/>
          </a:ln>
        </p:spPr>
        <p:txBody>
          <a:bodyPr lIns="0" tIns="0" rIns="0" bIns="0">
            <a:noAutofit/>
          </a:bodyPr>
          <a:lstStyle/>
          <a:p>
            <a:r>
              <a:rPr lang="en-US" sz="2540" i="1" spc="-1" dirty="0">
                <a:solidFill>
                  <a:srgbClr val="000080"/>
                </a:solidFill>
                <a:latin typeface="Arial"/>
              </a:rPr>
              <a:t>Question 1</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an </a:t>
            </a:r>
            <a:r>
              <a:rPr lang="en-US" sz="2540" u="sng" spc="-1" dirty="0">
                <a:solidFill>
                  <a:srgbClr val="000080"/>
                </a:solidFill>
                <a:latin typeface="Arial"/>
              </a:rPr>
              <a:t>infinite</a:t>
            </a:r>
            <a:r>
              <a:rPr lang="en-US" sz="2540" spc="-1" dirty="0">
                <a:solidFill>
                  <a:srgbClr val="000080"/>
                </a:solidFill>
                <a:latin typeface="Arial"/>
              </a:rPr>
              <a:t> shape strictly self-assembled by some nondeterministic tile system. Does some deterministic tile set also self-assemble </a:t>
            </a:r>
            <a:r>
              <a:rPr lang="en-US" sz="2540" i="1" spc="-1" dirty="0">
                <a:solidFill>
                  <a:srgbClr val="000080"/>
                </a:solidFill>
                <a:latin typeface="Arial"/>
              </a:rPr>
              <a:t>S</a:t>
            </a:r>
            <a:r>
              <a:rPr lang="en-US" sz="2540" spc="-1" dirty="0">
                <a:solidFill>
                  <a:srgbClr val="000080"/>
                </a:solidFill>
                <a:latin typeface="Arial"/>
              </a:rPr>
              <a:t>?</a:t>
            </a:r>
          </a:p>
          <a:p>
            <a:r>
              <a:rPr lang="en-US" sz="2540" spc="-1" dirty="0">
                <a:solidFill>
                  <a:srgbClr val="800000"/>
                </a:solidFill>
                <a:latin typeface="Arial"/>
              </a:rPr>
              <a:t>Is </a:t>
            </a:r>
            <a:r>
              <a:rPr lang="en-US" sz="2540" i="1" spc="-1" dirty="0">
                <a:solidFill>
                  <a:srgbClr val="800000"/>
                </a:solidFill>
                <a:latin typeface="Arial"/>
              </a:rPr>
              <a:t>tile computability</a:t>
            </a:r>
            <a:r>
              <a:rPr lang="en-US" sz="2540" spc="-1" dirty="0">
                <a:solidFill>
                  <a:srgbClr val="800000"/>
                </a:solidFill>
                <a:latin typeface="Arial"/>
              </a:rPr>
              <a:t> unaffected by nondeterminism?</a:t>
            </a:r>
            <a:endParaRPr lang="en-US" sz="2540" spc="-1" dirty="0">
              <a:solidFill>
                <a:srgbClr val="000080"/>
              </a:solidFill>
              <a:latin typeface="Arial"/>
            </a:endParaRPr>
          </a:p>
        </p:txBody>
      </p:sp>
      <p:sp>
        <p:nvSpPr>
          <p:cNvPr id="4159" name="TextShape 8"/>
          <p:cNvSpPr txBox="1"/>
          <p:nvPr/>
        </p:nvSpPr>
        <p:spPr>
          <a:xfrm>
            <a:off x="425327" y="3963769"/>
            <a:ext cx="7880507" cy="1820061"/>
          </a:xfrm>
          <a:prstGeom prst="rect">
            <a:avLst/>
          </a:prstGeom>
          <a:noFill/>
          <a:ln>
            <a:noFill/>
          </a:ln>
        </p:spPr>
        <p:txBody>
          <a:bodyPr lIns="0" tIns="0" rIns="0" bIns="0">
            <a:noAutofit/>
          </a:bodyPr>
          <a:lstStyle/>
          <a:p>
            <a:r>
              <a:rPr lang="en-US" sz="2540" i="1" spc="-1" dirty="0">
                <a:solidFill>
                  <a:srgbClr val="000080"/>
                </a:solidFill>
                <a:latin typeface="Arial"/>
              </a:rPr>
              <a:t>Question 2</a:t>
            </a:r>
            <a:r>
              <a:rPr lang="en-US" sz="2540" spc="-1" dirty="0">
                <a:solidFill>
                  <a:srgbClr val="000080"/>
                </a:solidFill>
                <a:latin typeface="Arial"/>
              </a:rPr>
              <a:t>:</a:t>
            </a:r>
            <a:r>
              <a:rPr lang="en-US" sz="2540" b="1" spc="-1" dirty="0">
                <a:solidFill>
                  <a:srgbClr val="000080"/>
                </a:solidFill>
                <a:latin typeface="Arial"/>
              </a:rPr>
              <a:t> </a:t>
            </a:r>
            <a:r>
              <a:rPr lang="en-US" sz="2540" spc="-1" dirty="0">
                <a:solidFill>
                  <a:srgbClr val="000080"/>
                </a:solidFill>
                <a:latin typeface="Arial"/>
              </a:rPr>
              <a:t>Let </a:t>
            </a:r>
            <a:r>
              <a:rPr lang="en-US" sz="2540" i="1" spc="-1" dirty="0">
                <a:solidFill>
                  <a:srgbClr val="000080"/>
                </a:solidFill>
                <a:latin typeface="Arial"/>
              </a:rPr>
              <a:t>S</a:t>
            </a:r>
            <a:r>
              <a:rPr lang="en-US" sz="2540" spc="-1" dirty="0">
                <a:solidFill>
                  <a:srgbClr val="000080"/>
                </a:solidFill>
                <a:latin typeface="Arial"/>
              </a:rPr>
              <a:t> be a </a:t>
            </a:r>
            <a:r>
              <a:rPr lang="en-US" sz="2540" u="sng" spc="-1" dirty="0">
                <a:solidFill>
                  <a:srgbClr val="000080"/>
                </a:solidFill>
                <a:latin typeface="Arial"/>
              </a:rPr>
              <a:t>finite</a:t>
            </a:r>
            <a:r>
              <a:rPr lang="en-US" sz="2540" spc="-1" dirty="0">
                <a:solidFill>
                  <a:srgbClr val="000080"/>
                </a:solidFill>
                <a:latin typeface="Arial"/>
              </a:rPr>
              <a:t> shape strictly self-assembled by some nondeterministic tile system </a:t>
            </a:r>
            <a:r>
              <a:rPr lang="en-US" sz="2540" u="sng" spc="-1" dirty="0">
                <a:solidFill>
                  <a:srgbClr val="000080"/>
                </a:solidFill>
                <a:latin typeface="Arial"/>
              </a:rPr>
              <a:t>with </a:t>
            </a:r>
            <a:r>
              <a:rPr lang="en-US" sz="2540" i="1" u="sng" spc="-1" dirty="0">
                <a:solidFill>
                  <a:srgbClr val="000080"/>
                </a:solidFill>
                <a:latin typeface="Arial"/>
              </a:rPr>
              <a:t>k</a:t>
            </a:r>
            <a:r>
              <a:rPr lang="en-US" sz="2540" u="sng" spc="-1" dirty="0">
                <a:solidFill>
                  <a:srgbClr val="000080"/>
                </a:solidFill>
                <a:latin typeface="Arial"/>
              </a:rPr>
              <a:t> tile types</a:t>
            </a:r>
            <a:r>
              <a:rPr lang="en-US" sz="2540" spc="-1" dirty="0">
                <a:solidFill>
                  <a:srgbClr val="000080"/>
                </a:solidFill>
                <a:latin typeface="Arial"/>
              </a:rPr>
              <a:t>. Does some deterministic tile system </a:t>
            </a:r>
            <a:r>
              <a:rPr lang="en-US" sz="2540" u="sng" spc="-1" dirty="0">
                <a:solidFill>
                  <a:srgbClr val="000080"/>
                </a:solidFill>
                <a:latin typeface="Arial"/>
              </a:rPr>
              <a:t>with at most </a:t>
            </a:r>
            <a:r>
              <a:rPr lang="en-US" sz="2540" i="1" u="sng" spc="-1" dirty="0">
                <a:solidFill>
                  <a:srgbClr val="000080"/>
                </a:solidFill>
                <a:latin typeface="Arial"/>
              </a:rPr>
              <a:t>k</a:t>
            </a:r>
            <a:r>
              <a:rPr lang="en-US" sz="2540" u="sng" spc="-1" dirty="0">
                <a:solidFill>
                  <a:srgbClr val="000080"/>
                </a:solidFill>
                <a:latin typeface="Arial"/>
              </a:rPr>
              <a:t> tile types</a:t>
            </a:r>
            <a:r>
              <a:rPr lang="en-US" sz="2540" b="1" spc="-1" dirty="0">
                <a:solidFill>
                  <a:srgbClr val="000080"/>
                </a:solidFill>
                <a:latin typeface="Arial"/>
              </a:rPr>
              <a:t> </a:t>
            </a:r>
            <a:r>
              <a:rPr lang="en-US" sz="2540" spc="-1" dirty="0">
                <a:solidFill>
                  <a:srgbClr val="000080"/>
                </a:solidFill>
                <a:latin typeface="Arial"/>
              </a:rPr>
              <a:t>also self-assemble </a:t>
            </a:r>
            <a:r>
              <a:rPr lang="en-US" sz="2540" i="1" spc="-1" dirty="0">
                <a:solidFill>
                  <a:srgbClr val="000080"/>
                </a:solidFill>
                <a:latin typeface="Arial"/>
              </a:rPr>
              <a:t>S</a:t>
            </a:r>
            <a:r>
              <a:rPr lang="en-US" sz="2540" spc="-1" dirty="0">
                <a:solidFill>
                  <a:srgbClr val="000080"/>
                </a:solidFill>
                <a:latin typeface="Arial"/>
              </a:rPr>
              <a:t>?</a:t>
            </a:r>
          </a:p>
          <a:p>
            <a:r>
              <a:rPr lang="en-US" sz="2540" spc="-1" dirty="0">
                <a:solidFill>
                  <a:srgbClr val="800000"/>
                </a:solidFill>
                <a:latin typeface="Arial"/>
              </a:rPr>
              <a:t>Is </a:t>
            </a:r>
            <a:r>
              <a:rPr lang="en-US" sz="2540" i="1" spc="-1" dirty="0">
                <a:solidFill>
                  <a:srgbClr val="800000"/>
                </a:solidFill>
                <a:latin typeface="Arial"/>
              </a:rPr>
              <a:t>tile complexity</a:t>
            </a:r>
            <a:r>
              <a:rPr lang="en-US" sz="2540" spc="-1" dirty="0">
                <a:solidFill>
                  <a:srgbClr val="800000"/>
                </a:solidFill>
                <a:latin typeface="Arial"/>
              </a:rPr>
              <a:t> unaffected by nondeterminism?</a:t>
            </a:r>
            <a:endParaRPr lang="en-US" sz="2540" spc="-1" dirty="0">
              <a:solidFill>
                <a:srgbClr val="000080"/>
              </a:solidFill>
              <a:latin typeface="Arial"/>
            </a:endParaRPr>
          </a:p>
        </p:txBody>
      </p:sp>
      <p:sp>
        <p:nvSpPr>
          <p:cNvPr id="4160" name="TextShape 9"/>
          <p:cNvSpPr txBox="1"/>
          <p:nvPr/>
        </p:nvSpPr>
        <p:spPr>
          <a:xfrm>
            <a:off x="1981393" y="274006"/>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Power of Nondeterminism</a:t>
            </a:r>
          </a:p>
        </p:txBody>
      </p:sp>
      <p:sp>
        <p:nvSpPr>
          <p:cNvPr id="2" name="Rectangle: Rounded Corners 1">
            <a:extLst>
              <a:ext uri="{FF2B5EF4-FFF2-40B4-BE49-F238E27FC236}">
                <a16:creationId xmlns:a16="http://schemas.microsoft.com/office/drawing/2014/main" id="{9A2A6D86-7328-4DD4-A7C3-474473483D86}"/>
              </a:ext>
            </a:extLst>
          </p:cNvPr>
          <p:cNvSpPr/>
          <p:nvPr/>
        </p:nvSpPr>
        <p:spPr>
          <a:xfrm>
            <a:off x="8616743" y="1456593"/>
            <a:ext cx="3422324" cy="1561491"/>
          </a:xfrm>
          <a:prstGeom prst="roundRect">
            <a:avLst>
              <a:gd name="adj" fmla="val 85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There is an infinite shape </a:t>
            </a:r>
            <a:r>
              <a:rPr lang="en-US" sz="2400" i="1" dirty="0"/>
              <a:t>S</a:t>
            </a:r>
            <a:r>
              <a:rPr lang="en-US" sz="2400" dirty="0"/>
              <a:t> strictly self-assembled by </a:t>
            </a:r>
            <a:r>
              <a:rPr lang="en-US" sz="2400" u="sng" dirty="0"/>
              <a:t>only</a:t>
            </a:r>
            <a:r>
              <a:rPr lang="en-US" sz="2400" dirty="0"/>
              <a:t> nondeterministic tile systems.</a:t>
            </a:r>
          </a:p>
        </p:txBody>
      </p:sp>
      <p:sp>
        <p:nvSpPr>
          <p:cNvPr id="12" name="Rectangle: Rounded Corners 11">
            <a:extLst>
              <a:ext uri="{FF2B5EF4-FFF2-40B4-BE49-F238E27FC236}">
                <a16:creationId xmlns:a16="http://schemas.microsoft.com/office/drawing/2014/main" id="{8D33921C-8138-4391-9C32-06F81C913D56}"/>
              </a:ext>
            </a:extLst>
          </p:cNvPr>
          <p:cNvSpPr/>
          <p:nvPr/>
        </p:nvSpPr>
        <p:spPr>
          <a:xfrm>
            <a:off x="8616743" y="3863076"/>
            <a:ext cx="3422324" cy="1956247"/>
          </a:xfrm>
          <a:prstGeom prst="roundRect">
            <a:avLst>
              <a:gd name="adj" fmla="val 85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2400" dirty="0"/>
              <a:t>There is a finite shape </a:t>
            </a:r>
            <a:r>
              <a:rPr lang="en-US" sz="2400" i="1" dirty="0"/>
              <a:t>S</a:t>
            </a:r>
            <a:r>
              <a:rPr lang="en-US" sz="2400" dirty="0"/>
              <a:t> strictly self-assembled with at most </a:t>
            </a:r>
            <a:r>
              <a:rPr lang="en-US" sz="2400" i="1" dirty="0"/>
              <a:t>k</a:t>
            </a:r>
            <a:r>
              <a:rPr lang="en-US" sz="2400" dirty="0"/>
              <a:t> tile types by </a:t>
            </a:r>
            <a:r>
              <a:rPr lang="en-US" sz="2400" u="sng" dirty="0"/>
              <a:t>only</a:t>
            </a:r>
            <a:r>
              <a:rPr lang="en-US" sz="2400" dirty="0"/>
              <a:t> nondeterministic tile systems.</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8">
                                            <p:txEl>
                                              <p:pRg st="1" end="1"/>
                                            </p:txEl>
                                          </p:spTgt>
                                        </p:tgtEl>
                                        <p:attrNameLst>
                                          <p:attrName>style.visibility</p:attrName>
                                        </p:attrNameLst>
                                      </p:cBhvr>
                                      <p:to>
                                        <p:strVal val="visible"/>
                                      </p:to>
                                    </p:set>
                                    <p:animEffect transition="in" filter="fade">
                                      <p:cBhvr>
                                        <p:cTn id="7" dur="500"/>
                                        <p:tgtEl>
                                          <p:spTgt spid="41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59">
                                            <p:txEl>
                                              <p:pRg st="0" end="0"/>
                                            </p:txEl>
                                          </p:spTgt>
                                        </p:tgtEl>
                                        <p:attrNameLst>
                                          <p:attrName>style.visibility</p:attrName>
                                        </p:attrNameLst>
                                      </p:cBhvr>
                                      <p:to>
                                        <p:strVal val="visible"/>
                                      </p:to>
                                    </p:set>
                                    <p:animEffect transition="in" filter="fade">
                                      <p:cBhvr>
                                        <p:cTn id="12" dur="500"/>
                                        <p:tgtEl>
                                          <p:spTgt spid="41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59">
                                            <p:txEl>
                                              <p:pRg st="1" end="1"/>
                                            </p:txEl>
                                          </p:spTgt>
                                        </p:tgtEl>
                                        <p:attrNameLst>
                                          <p:attrName>style.visibility</p:attrName>
                                        </p:attrNameLst>
                                      </p:cBhvr>
                                      <p:to>
                                        <p:strVal val="visible"/>
                                      </p:to>
                                    </p:set>
                                    <p:animEffect transition="in" filter="fade">
                                      <p:cBhvr>
                                        <p:cTn id="17" dur="500"/>
                                        <p:tgtEl>
                                          <p:spTgt spid="415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56"/>
                                        </p:tgtEl>
                                        <p:attrNameLst>
                                          <p:attrName>style.visibility</p:attrName>
                                        </p:attrNameLst>
                                      </p:cBhvr>
                                      <p:to>
                                        <p:strVal val="visible"/>
                                      </p:to>
                                    </p:set>
                                    <p:animEffect transition="in" filter="fade">
                                      <p:cBhvr>
                                        <p:cTn id="22" dur="500"/>
                                        <p:tgtEl>
                                          <p:spTgt spid="4156"/>
                                        </p:tgtEl>
                                      </p:cBhvr>
                                    </p:animEffect>
                                  </p:childTnLst>
                                </p:cTn>
                              </p:par>
                              <p:par>
                                <p:cTn id="23" presetID="10" presetClass="entr" presetSubtype="0" fill="hold" nodeType="withEffect">
                                  <p:stCondLst>
                                    <p:cond delay="0"/>
                                  </p:stCondLst>
                                  <p:childTnLst>
                                    <p:set>
                                      <p:cBhvr>
                                        <p:cTn id="24" dur="1" fill="hold">
                                          <p:stCondLst>
                                            <p:cond delay="0"/>
                                          </p:stCondLst>
                                        </p:cTn>
                                        <p:tgtEl>
                                          <p:spTgt spid="4157"/>
                                        </p:tgtEl>
                                        <p:attrNameLst>
                                          <p:attrName>style.visibility</p:attrName>
                                        </p:attrNameLst>
                                      </p:cBhvr>
                                      <p:to>
                                        <p:strVal val="visible"/>
                                      </p:to>
                                    </p:set>
                                    <p:animEffect transition="in" filter="fade">
                                      <p:cBhvr>
                                        <p:cTn id="25" dur="500"/>
                                        <p:tgtEl>
                                          <p:spTgt spid="4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52"/>
                                        </p:tgtEl>
                                        <p:attrNameLst>
                                          <p:attrName>style.visibility</p:attrName>
                                        </p:attrNameLst>
                                      </p:cBhvr>
                                      <p:to>
                                        <p:strVal val="visible"/>
                                      </p:to>
                                    </p:set>
                                    <p:animEffect transition="in" filter="fade">
                                      <p:cBhvr>
                                        <p:cTn id="40" dur="500"/>
                                        <p:tgtEl>
                                          <p:spTgt spid="4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1" name="TextShape 1"/>
          <p:cNvSpPr txBox="1"/>
          <p:nvPr/>
        </p:nvSpPr>
        <p:spPr>
          <a:xfrm>
            <a:off x="1980740" y="314176"/>
            <a:ext cx="8229627" cy="1063362"/>
          </a:xfrm>
          <a:prstGeom prst="rect">
            <a:avLst/>
          </a:prstGeom>
          <a:noFill/>
          <a:ln>
            <a:noFill/>
          </a:ln>
        </p:spPr>
        <p:txBody>
          <a:bodyPr lIns="0" tIns="0" rIns="0" bIns="0" anchor="ctr">
            <a:noAutofit/>
          </a:bodyPr>
          <a:lstStyle/>
          <a:p>
            <a:pPr algn="ctr"/>
            <a:r>
              <a:rPr lang="en-US" sz="3992" spc="-1">
                <a:solidFill>
                  <a:srgbClr val="280099"/>
                </a:solidFill>
                <a:latin typeface="Arial"/>
              </a:rPr>
              <a:t>Optimization Problems</a:t>
            </a:r>
          </a:p>
        </p:txBody>
      </p:sp>
      <p:sp>
        <p:nvSpPr>
          <p:cNvPr id="4162" name="TextShape 2"/>
          <p:cNvSpPr txBox="1"/>
          <p:nvPr/>
        </p:nvSpPr>
        <p:spPr>
          <a:xfrm>
            <a:off x="1602658" y="1451673"/>
            <a:ext cx="9389807" cy="4770107"/>
          </a:xfrm>
          <a:prstGeom prst="rect">
            <a:avLst/>
          </a:prstGeom>
          <a:noFill/>
          <a:ln>
            <a:noFill/>
          </a:ln>
        </p:spPr>
        <p:txBody>
          <a:bodyPr lIns="0" tIns="0" rIns="0" bIns="0">
            <a:noAutofit/>
          </a:bodyPr>
          <a:lstStyle/>
          <a:p>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a:p>
            <a:r>
              <a:rPr lang="en-US" sz="2177" spc="-1" dirty="0">
                <a:solidFill>
                  <a:srgbClr val="000080"/>
                </a:solidFill>
                <a:latin typeface="Arial"/>
              </a:rPr>
              <a:t>    </a:t>
            </a:r>
            <a:r>
              <a:rPr lang="en-US" sz="2177" u="sng" spc="-1" dirty="0">
                <a:solidFill>
                  <a:srgbClr val="000080"/>
                </a:solidFill>
                <a:latin typeface="Arial"/>
              </a:rPr>
              <a:t>Given</a:t>
            </a:r>
            <a:r>
              <a:rPr lang="en-US" sz="2177" spc="-1" dirty="0">
                <a:solidFill>
                  <a:srgbClr val="000080"/>
                </a:solidFill>
                <a:latin typeface="Arial"/>
              </a:rPr>
              <a:t>: finite shape </a:t>
            </a:r>
            <a:r>
              <a:rPr lang="en-US" sz="2177" i="1" spc="-1" dirty="0">
                <a:solidFill>
                  <a:srgbClr val="000080"/>
                </a:solidFill>
                <a:latin typeface="Arial"/>
              </a:rPr>
              <a:t>S</a:t>
            </a:r>
            <a:endParaRPr lang="en-US" sz="2177" spc="-1" dirty="0">
              <a:solidFill>
                <a:srgbClr val="000080"/>
              </a:solidFill>
              <a:latin typeface="Arial"/>
            </a:endParaRPr>
          </a:p>
          <a:p>
            <a:r>
              <a:rPr lang="en-US" sz="2177" spc="-1" dirty="0">
                <a:solidFill>
                  <a:srgbClr val="000080"/>
                </a:solidFill>
                <a:latin typeface="Arial"/>
              </a:rPr>
              <a:t>    </a:t>
            </a:r>
            <a:r>
              <a:rPr lang="en-US" sz="2177" u="sng" spc="-1" dirty="0">
                <a:solidFill>
                  <a:srgbClr val="000080"/>
                </a:solidFill>
                <a:latin typeface="Arial"/>
              </a:rPr>
              <a:t>Find</a:t>
            </a:r>
            <a:r>
              <a:rPr lang="en-US" sz="2177" spc="-1" dirty="0">
                <a:solidFill>
                  <a:srgbClr val="000080"/>
                </a:solidFill>
                <a:latin typeface="Arial"/>
              </a:rPr>
              <a:t>: size of smallest tile system that self-assembles </a:t>
            </a:r>
            <a:r>
              <a:rPr lang="en-US" sz="2177" i="1" spc="-1" dirty="0">
                <a:solidFill>
                  <a:srgbClr val="000080"/>
                </a:solidFill>
                <a:latin typeface="Arial"/>
              </a:rPr>
              <a:t>S</a:t>
            </a:r>
            <a:endParaRPr lang="en-US" sz="2177" spc="-1" dirty="0">
              <a:solidFill>
                <a:srgbClr val="000080"/>
              </a:solidFill>
              <a:latin typeface="Arial"/>
            </a:endParaRPr>
          </a:p>
          <a:p>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a:p>
            <a:r>
              <a:rPr lang="en-US" sz="2177" spc="-1" dirty="0">
                <a:solidFill>
                  <a:srgbClr val="000080"/>
                </a:solidFill>
                <a:latin typeface="Arial"/>
              </a:rPr>
              <a:t>    </a:t>
            </a:r>
            <a:r>
              <a:rPr lang="en-US" sz="2177" u="sng" spc="-1" dirty="0">
                <a:solidFill>
                  <a:srgbClr val="000080"/>
                </a:solidFill>
                <a:latin typeface="Arial"/>
              </a:rPr>
              <a:t>Given</a:t>
            </a:r>
            <a:r>
              <a:rPr lang="en-US" sz="2177" spc="-1" dirty="0">
                <a:solidFill>
                  <a:srgbClr val="000080"/>
                </a:solidFill>
                <a:latin typeface="Arial"/>
              </a:rPr>
              <a:t>: finite shape </a:t>
            </a:r>
            <a:r>
              <a:rPr lang="en-US" sz="2177" i="1" spc="-1" dirty="0">
                <a:solidFill>
                  <a:srgbClr val="000080"/>
                </a:solidFill>
                <a:latin typeface="Arial"/>
              </a:rPr>
              <a:t>S</a:t>
            </a:r>
            <a:endParaRPr lang="en-US" sz="2177" spc="-1" dirty="0">
              <a:solidFill>
                <a:srgbClr val="000080"/>
              </a:solidFill>
              <a:latin typeface="Arial"/>
            </a:endParaRPr>
          </a:p>
          <a:p>
            <a:r>
              <a:rPr lang="en-US" sz="2177" spc="-1" dirty="0">
                <a:solidFill>
                  <a:srgbClr val="000080"/>
                </a:solidFill>
                <a:latin typeface="Arial"/>
              </a:rPr>
              <a:t>    </a:t>
            </a:r>
            <a:r>
              <a:rPr lang="en-US" sz="2177" u="sng" spc="-1" dirty="0">
                <a:solidFill>
                  <a:srgbClr val="000080"/>
                </a:solidFill>
                <a:latin typeface="Arial"/>
              </a:rPr>
              <a:t>Find</a:t>
            </a:r>
            <a:r>
              <a:rPr lang="en-US" sz="2177" spc="-1" dirty="0">
                <a:solidFill>
                  <a:srgbClr val="000080"/>
                </a:solidFill>
                <a:latin typeface="Arial"/>
              </a:rPr>
              <a:t>: size of smallest </a:t>
            </a:r>
            <a:r>
              <a:rPr lang="en-US" sz="2177" b="1" spc="-1" dirty="0">
                <a:solidFill>
                  <a:srgbClr val="000080"/>
                </a:solidFill>
                <a:latin typeface="Arial"/>
              </a:rPr>
              <a:t>deterministic</a:t>
            </a:r>
            <a:r>
              <a:rPr lang="en-US" sz="2177" spc="-1" dirty="0">
                <a:solidFill>
                  <a:srgbClr val="000080"/>
                </a:solidFill>
                <a:latin typeface="Arial"/>
              </a:rPr>
              <a:t> tile system that self-assembles </a:t>
            </a:r>
            <a:r>
              <a:rPr lang="en-US" sz="2177" i="1" spc="-1" dirty="0">
                <a:solidFill>
                  <a:srgbClr val="000080"/>
                </a:solidFill>
                <a:latin typeface="Arial"/>
              </a:rPr>
              <a:t>S</a:t>
            </a:r>
            <a:endParaRPr lang="en-US" sz="2177" spc="-1" dirty="0">
              <a:solidFill>
                <a:srgbClr val="000080"/>
              </a:solidFill>
              <a:latin typeface="Arial"/>
            </a:endParaRPr>
          </a:p>
          <a:p>
            <a:endParaRPr lang="en-US" sz="2540" u="sng" spc="-1" dirty="0">
              <a:solidFill>
                <a:srgbClr val="000080"/>
              </a:solidFill>
              <a:latin typeface="Arial"/>
            </a:endParaRPr>
          </a:p>
          <a:p>
            <a:r>
              <a:rPr lang="en-US" sz="2540" u="sng" spc="-1" dirty="0">
                <a:solidFill>
                  <a:srgbClr val="000080"/>
                </a:solidFill>
                <a:latin typeface="Arial"/>
              </a:rPr>
              <a:t>False statement</a:t>
            </a:r>
            <a:r>
              <a:rPr lang="en-US" sz="2540" spc="-1" dirty="0">
                <a:solidFill>
                  <a:srgbClr val="000080"/>
                </a:solidFill>
                <a:latin typeface="Arial"/>
              </a:rPr>
              <a:t>: </a:t>
            </a:r>
            <a:r>
              <a:rPr lang="en-US" sz="2540" spc="-1" dirty="0">
                <a:solidFill>
                  <a:srgbClr val="800000"/>
                </a:solidFill>
                <a:latin typeface="Arial"/>
              </a:rPr>
              <a:t>Nondeterminism does not affect tile complexity</a:t>
            </a:r>
            <a:r>
              <a:rPr lang="en-US" sz="2540" spc="-1" dirty="0">
                <a:solidFill>
                  <a:srgbClr val="000080"/>
                </a:solidFill>
                <a:latin typeface="Arial"/>
              </a:rPr>
              <a:t>:</a:t>
            </a:r>
            <a:r>
              <a:rPr lang="en-US" sz="2177" spc="-1" dirty="0">
                <a:solidFill>
                  <a:srgbClr val="000080"/>
                </a:solidFill>
                <a:latin typeface="Arial"/>
              </a:rPr>
              <a:t> for every nondeterministic tile set of size </a:t>
            </a:r>
            <a:r>
              <a:rPr lang="en-US" sz="2177" i="1" spc="-1" dirty="0">
                <a:solidFill>
                  <a:srgbClr val="000080"/>
                </a:solidFill>
                <a:latin typeface="Arial"/>
              </a:rPr>
              <a:t>k</a:t>
            </a:r>
            <a:r>
              <a:rPr lang="en-US" sz="2177" spc="-1" dirty="0">
                <a:solidFill>
                  <a:srgbClr val="000080"/>
                </a:solidFill>
                <a:latin typeface="Arial"/>
              </a:rPr>
              <a:t> that self-assembles a shape </a:t>
            </a:r>
            <a:r>
              <a:rPr lang="en-US" sz="2177" i="1" spc="-1" dirty="0">
                <a:solidFill>
                  <a:srgbClr val="000080"/>
                </a:solidFill>
                <a:latin typeface="Arial"/>
              </a:rPr>
              <a:t>S</a:t>
            </a:r>
            <a:r>
              <a:rPr lang="en-US" sz="2177" spc="-1" dirty="0">
                <a:solidFill>
                  <a:srgbClr val="000080"/>
                </a:solidFill>
                <a:latin typeface="Arial"/>
              </a:rPr>
              <a:t>, there is a deterministic tile set of size at most </a:t>
            </a:r>
            <a:r>
              <a:rPr lang="en-US" sz="2177" i="1" spc="-1" dirty="0">
                <a:solidFill>
                  <a:srgbClr val="000080"/>
                </a:solidFill>
                <a:latin typeface="Arial"/>
              </a:rPr>
              <a:t>k</a:t>
            </a:r>
            <a:r>
              <a:rPr lang="en-US" sz="2177" spc="-1" dirty="0">
                <a:solidFill>
                  <a:srgbClr val="000080"/>
                </a:solidFill>
                <a:latin typeface="Arial"/>
              </a:rPr>
              <a:t> that self-assembles </a:t>
            </a:r>
            <a:r>
              <a:rPr lang="en-US" sz="2177" i="1" spc="-1" dirty="0">
                <a:solidFill>
                  <a:srgbClr val="000080"/>
                </a:solidFill>
                <a:latin typeface="Arial"/>
              </a:rPr>
              <a:t>S</a:t>
            </a:r>
            <a:r>
              <a:rPr lang="en-US" sz="2177" spc="-1" dirty="0">
                <a:solidFill>
                  <a:srgbClr val="000080"/>
                </a:solidFill>
                <a:latin typeface="Arial"/>
              </a:rPr>
              <a:t>.</a:t>
            </a:r>
          </a:p>
          <a:p>
            <a:pPr algn="ctr">
              <a:spcAft>
                <a:spcPts val="1286"/>
              </a:spcAft>
            </a:pPr>
            <a:r>
              <a:rPr lang="en-US" sz="2540" spc="-1" dirty="0">
                <a:solidFill>
                  <a:srgbClr val="000080"/>
                </a:solidFill>
                <a:latin typeface="Arial"/>
              </a:rPr>
              <a:t>if true, would imply </a:t>
            </a:r>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 = </a:t>
            </a:r>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2">
                                            <p:txEl>
                                              <p:pRg st="3" end="3"/>
                                            </p:txEl>
                                          </p:spTgt>
                                        </p:tgtEl>
                                        <p:attrNameLst>
                                          <p:attrName>style.visibility</p:attrName>
                                        </p:attrNameLst>
                                      </p:cBhvr>
                                      <p:to>
                                        <p:strVal val="visible"/>
                                      </p:to>
                                    </p:set>
                                    <p:animEffect transition="in" filter="fade">
                                      <p:cBhvr>
                                        <p:cTn id="7" dur="500"/>
                                        <p:tgtEl>
                                          <p:spTgt spid="416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62">
                                            <p:txEl>
                                              <p:pRg st="4" end="4"/>
                                            </p:txEl>
                                          </p:spTgt>
                                        </p:tgtEl>
                                        <p:attrNameLst>
                                          <p:attrName>style.visibility</p:attrName>
                                        </p:attrNameLst>
                                      </p:cBhvr>
                                      <p:to>
                                        <p:strVal val="visible"/>
                                      </p:to>
                                    </p:set>
                                    <p:animEffect transition="in" filter="fade">
                                      <p:cBhvr>
                                        <p:cTn id="10" dur="500"/>
                                        <p:tgtEl>
                                          <p:spTgt spid="416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162">
                                            <p:txEl>
                                              <p:pRg st="5" end="5"/>
                                            </p:txEl>
                                          </p:spTgt>
                                        </p:tgtEl>
                                        <p:attrNameLst>
                                          <p:attrName>style.visibility</p:attrName>
                                        </p:attrNameLst>
                                      </p:cBhvr>
                                      <p:to>
                                        <p:strVal val="visible"/>
                                      </p:to>
                                    </p:set>
                                    <p:animEffect transition="in" filter="fade">
                                      <p:cBhvr>
                                        <p:cTn id="13" dur="500"/>
                                        <p:tgtEl>
                                          <p:spTgt spid="416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62">
                                            <p:txEl>
                                              <p:pRg st="7" end="7"/>
                                            </p:txEl>
                                          </p:spTgt>
                                        </p:tgtEl>
                                        <p:attrNameLst>
                                          <p:attrName>style.visibility</p:attrName>
                                        </p:attrNameLst>
                                      </p:cBhvr>
                                      <p:to>
                                        <p:strVal val="visible"/>
                                      </p:to>
                                    </p:set>
                                    <p:animEffect transition="in" filter="fade">
                                      <p:cBhvr>
                                        <p:cTn id="18" dur="500"/>
                                        <p:tgtEl>
                                          <p:spTgt spid="416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162">
                                            <p:txEl>
                                              <p:pRg st="8" end="8"/>
                                            </p:txEl>
                                          </p:spTgt>
                                        </p:tgtEl>
                                        <p:attrNameLst>
                                          <p:attrName>style.visibility</p:attrName>
                                        </p:attrNameLst>
                                      </p:cBhvr>
                                      <p:to>
                                        <p:strVal val="visible"/>
                                      </p:to>
                                    </p:set>
                                    <p:animEffect transition="in" filter="fade">
                                      <p:cBhvr>
                                        <p:cTn id="23" dur="500"/>
                                        <p:tgtEl>
                                          <p:spTgt spid="41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3" name="TextShape 1"/>
          <p:cNvSpPr txBox="1"/>
          <p:nvPr/>
        </p:nvSpPr>
        <p:spPr>
          <a:xfrm>
            <a:off x="1980740" y="314176"/>
            <a:ext cx="8229627" cy="1063362"/>
          </a:xfrm>
          <a:prstGeom prst="rect">
            <a:avLst/>
          </a:prstGeom>
          <a:noFill/>
          <a:ln>
            <a:noFill/>
          </a:ln>
        </p:spPr>
        <p:txBody>
          <a:bodyPr lIns="0" tIns="0" rIns="0" bIns="0" anchor="ctr">
            <a:noAutofit/>
          </a:bodyPr>
          <a:lstStyle/>
          <a:p>
            <a:pPr algn="ctr"/>
            <a:r>
              <a:rPr lang="en-US" sz="3992" spc="-1">
                <a:solidFill>
                  <a:srgbClr val="280099"/>
                </a:solidFill>
                <a:latin typeface="Arial"/>
              </a:rPr>
              <a:t>Main Result</a:t>
            </a:r>
          </a:p>
        </p:txBody>
      </p:sp>
      <p:sp>
        <p:nvSpPr>
          <p:cNvPr id="4164" name="TextShape 2"/>
          <p:cNvSpPr txBox="1"/>
          <p:nvPr/>
        </p:nvSpPr>
        <p:spPr>
          <a:xfrm>
            <a:off x="2176691" y="1620517"/>
            <a:ext cx="8033676" cy="2912163"/>
          </a:xfrm>
          <a:prstGeom prst="rect">
            <a:avLst/>
          </a:prstGeom>
          <a:noFill/>
          <a:ln>
            <a:noFill/>
          </a:ln>
        </p:spPr>
        <p:txBody>
          <a:bodyPr lIns="0" tIns="0" rIns="0" bIns="0">
            <a:noAutofit/>
          </a:bodyPr>
          <a:lstStyle/>
          <a:p>
            <a:pPr marL="391910" indent="-293933">
              <a:spcAft>
                <a:spcPts val="5225"/>
              </a:spcAft>
              <a:buClr>
                <a:srgbClr val="FF6633"/>
              </a:buClr>
              <a:buSzPct val="45000"/>
              <a:buFont typeface="Wingdings" charset="2"/>
              <a:buChar char=""/>
            </a:pPr>
            <a:r>
              <a:rPr lang="en-US" sz="2903" u="sng" spc="-1" dirty="0">
                <a:solidFill>
                  <a:srgbClr val="000080"/>
                </a:solidFill>
                <a:latin typeface="Arial"/>
              </a:rPr>
              <a:t>We show</a:t>
            </a:r>
            <a:r>
              <a:rPr lang="en-US" sz="2903" spc="-1" dirty="0">
                <a:solidFill>
                  <a:srgbClr val="000080"/>
                </a:solidFill>
                <a:latin typeface="Arial"/>
              </a:rPr>
              <a:t>: 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r>
              <a:rPr lang="en-US" sz="2903" spc="-1" dirty="0">
                <a:solidFill>
                  <a:srgbClr val="000080"/>
                </a:solidFill>
                <a:latin typeface="Arial"/>
              </a:rPr>
              <a:t> is </a:t>
            </a:r>
            <a:r>
              <a:rPr lang="en-US" sz="2903" b="1" spc="-1" dirty="0">
                <a:solidFill>
                  <a:srgbClr val="000080"/>
                </a:solidFill>
                <a:latin typeface="Arial"/>
              </a:rPr>
              <a:t>NP</a:t>
            </a:r>
            <a:r>
              <a:rPr lang="en-US" sz="2903" b="1" spc="-1" baseline="30000" dirty="0">
                <a:solidFill>
                  <a:srgbClr val="000080"/>
                </a:solidFill>
                <a:latin typeface="Arial"/>
              </a:rPr>
              <a:t>NP</a:t>
            </a:r>
            <a:r>
              <a:rPr lang="en-US" sz="2903" spc="-1" dirty="0">
                <a:solidFill>
                  <a:srgbClr val="000080"/>
                </a:solidFill>
                <a:latin typeface="Arial"/>
              </a:rPr>
              <a:t>-complete.</a:t>
            </a:r>
          </a:p>
          <a:p>
            <a:pPr marL="391910" indent="-293933">
              <a:spcAft>
                <a:spcPts val="5225"/>
              </a:spcAft>
              <a:buClr>
                <a:srgbClr val="FF6633"/>
              </a:buClr>
              <a:buSzPct val="45000"/>
              <a:buFont typeface="Wingdings" charset="2"/>
              <a:buChar char=""/>
            </a:pPr>
            <a:r>
              <a:rPr lang="en-US" sz="2903" spc="-1" dirty="0">
                <a:solidFill>
                  <a:srgbClr val="000080"/>
                </a:solidFill>
                <a:latin typeface="Arial"/>
              </a:rPr>
              <a:t>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r>
              <a:rPr lang="en-US" sz="2903" spc="-1" dirty="0">
                <a:solidFill>
                  <a:srgbClr val="000080"/>
                </a:solidFill>
                <a:latin typeface="Arial"/>
              </a:rPr>
              <a:t> is </a:t>
            </a:r>
            <a:r>
              <a:rPr lang="en-US" sz="2903" b="1" spc="-1" dirty="0">
                <a:solidFill>
                  <a:srgbClr val="000080"/>
                </a:solidFill>
                <a:latin typeface="Arial"/>
              </a:rPr>
              <a:t>NP</a:t>
            </a:r>
            <a:r>
              <a:rPr lang="en-US" sz="2903" spc="-1" dirty="0">
                <a:solidFill>
                  <a:srgbClr val="000080"/>
                </a:solidFill>
                <a:latin typeface="Arial"/>
              </a:rPr>
              <a:t>-complete. </a:t>
            </a:r>
            <a:r>
              <a:rPr lang="en-US" sz="1814" spc="-1" dirty="0">
                <a:solidFill>
                  <a:srgbClr val="000080"/>
                </a:solidFill>
                <a:latin typeface="Arial"/>
              </a:rPr>
              <a:t>(</a:t>
            </a:r>
            <a:r>
              <a:rPr lang="en-US" sz="1814" spc="-1" dirty="0" err="1">
                <a:solidFill>
                  <a:srgbClr val="000080"/>
                </a:solidFill>
                <a:latin typeface="Arial"/>
              </a:rPr>
              <a:t>Adleman</a:t>
            </a:r>
            <a:r>
              <a:rPr lang="en-US" sz="1814" spc="-1" dirty="0">
                <a:solidFill>
                  <a:srgbClr val="000080"/>
                </a:solidFill>
                <a:latin typeface="Arial"/>
              </a:rPr>
              <a:t>, Cheng, Goel, Huang, Kempe, </a:t>
            </a:r>
            <a:r>
              <a:rPr lang="en-US" sz="1814" spc="-1" dirty="0" err="1">
                <a:solidFill>
                  <a:srgbClr val="000080"/>
                </a:solidFill>
                <a:latin typeface="Arial"/>
              </a:rPr>
              <a:t>Moisset</a:t>
            </a:r>
            <a:r>
              <a:rPr lang="en-US" sz="1814" spc="-1" dirty="0">
                <a:solidFill>
                  <a:srgbClr val="000080"/>
                </a:solidFill>
                <a:latin typeface="Arial"/>
              </a:rPr>
              <a:t> de </a:t>
            </a:r>
            <a:r>
              <a:rPr lang="en-US" sz="1814" spc="-1" dirty="0" err="1">
                <a:solidFill>
                  <a:srgbClr val="000080"/>
                </a:solidFill>
                <a:latin typeface="Arial"/>
              </a:rPr>
              <a:t>Espanés</a:t>
            </a:r>
            <a:r>
              <a:rPr lang="en-US" sz="1814" spc="-1" dirty="0">
                <a:solidFill>
                  <a:srgbClr val="000080"/>
                </a:solidFill>
                <a:latin typeface="Arial"/>
              </a:rPr>
              <a:t>, </a:t>
            </a:r>
            <a:r>
              <a:rPr lang="en-US" sz="1814" spc="-1" dirty="0" err="1">
                <a:solidFill>
                  <a:srgbClr val="000080"/>
                </a:solidFill>
                <a:latin typeface="Arial"/>
              </a:rPr>
              <a:t>Rothemund</a:t>
            </a:r>
            <a:r>
              <a:rPr lang="en-US" sz="1814" spc="-1" dirty="0">
                <a:solidFill>
                  <a:srgbClr val="000080"/>
                </a:solidFill>
                <a:latin typeface="Arial"/>
              </a:rPr>
              <a:t>, </a:t>
            </a:r>
            <a:r>
              <a:rPr lang="en-US" sz="1814" i="1" spc="-1" dirty="0">
                <a:solidFill>
                  <a:srgbClr val="000080"/>
                </a:solidFill>
                <a:latin typeface="Arial"/>
              </a:rPr>
              <a:t>STOC</a:t>
            </a:r>
            <a:r>
              <a:rPr lang="en-US" sz="1814" spc="-1" dirty="0">
                <a:solidFill>
                  <a:srgbClr val="000080"/>
                </a:solidFill>
                <a:latin typeface="Arial"/>
              </a:rPr>
              <a:t> 2002)</a:t>
            </a:r>
          </a:p>
          <a:p>
            <a:pPr marL="391910" indent="-293933">
              <a:spcAft>
                <a:spcPts val="5225"/>
              </a:spcAft>
              <a:buClr>
                <a:srgbClr val="FF6633"/>
              </a:buClr>
              <a:buSzPct val="45000"/>
              <a:buFont typeface="Wingdings" charset="2"/>
              <a:buChar char=""/>
            </a:pPr>
            <a:r>
              <a:rPr lang="en-US" sz="2903" b="1" spc="-1" dirty="0">
                <a:solidFill>
                  <a:srgbClr val="000080"/>
                </a:solidFill>
                <a:latin typeface="Arial"/>
              </a:rPr>
              <a:t>NP</a:t>
            </a:r>
            <a:r>
              <a:rPr lang="en-US" sz="2903" spc="-1" dirty="0">
                <a:solidFill>
                  <a:srgbClr val="000080"/>
                </a:solidFill>
                <a:latin typeface="Arial"/>
              </a:rPr>
              <a:t> </a:t>
            </a:r>
            <a:r>
              <a:rPr lang="en-US" sz="2903" spc="-1" dirty="0">
                <a:solidFill>
                  <a:srgbClr val="000080"/>
                </a:solidFill>
                <a:latin typeface="Segoe UI"/>
                <a:ea typeface="Segoe UI"/>
              </a:rPr>
              <a:t>≠</a:t>
            </a:r>
            <a:r>
              <a:rPr lang="en-US" sz="2903" spc="-1" dirty="0">
                <a:solidFill>
                  <a:srgbClr val="000080"/>
                </a:solidFill>
                <a:latin typeface="Arial"/>
              </a:rPr>
              <a:t> </a:t>
            </a:r>
            <a:r>
              <a:rPr lang="en-US" sz="2903" b="1" spc="-1" dirty="0">
                <a:solidFill>
                  <a:srgbClr val="000080"/>
                </a:solidFill>
                <a:latin typeface="Arial"/>
              </a:rPr>
              <a:t>NP</a:t>
            </a:r>
            <a:r>
              <a:rPr lang="en-US" sz="2903" b="1" spc="-1" baseline="30000" dirty="0">
                <a:solidFill>
                  <a:srgbClr val="000080"/>
                </a:solidFill>
                <a:latin typeface="Arial"/>
              </a:rPr>
              <a:t>NP</a:t>
            </a:r>
            <a:r>
              <a:rPr lang="en-US" sz="2903" spc="-1" dirty="0">
                <a:solidFill>
                  <a:srgbClr val="000080"/>
                </a:solidFill>
                <a:latin typeface="Arial"/>
              </a:rPr>
              <a:t> ⇒   M</a:t>
            </a:r>
            <a:r>
              <a:rPr lang="en-US" sz="2177" spc="-1" dirty="0">
                <a:solidFill>
                  <a:srgbClr val="000080"/>
                </a:solidFill>
                <a:latin typeface="Arial"/>
              </a:rPr>
              <a:t>IN</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r>
              <a:rPr lang="en-US" sz="2903" spc="-1" dirty="0">
                <a:solidFill>
                  <a:srgbClr val="000080"/>
                </a:solidFill>
                <a:latin typeface="Arial"/>
              </a:rPr>
              <a:t> </a:t>
            </a:r>
            <a:r>
              <a:rPr lang="en-US" sz="2903" spc="-1" dirty="0">
                <a:solidFill>
                  <a:srgbClr val="000080"/>
                </a:solidFill>
                <a:latin typeface="Segoe UI"/>
                <a:ea typeface="Segoe UI"/>
              </a:rPr>
              <a:t>≠</a:t>
            </a:r>
            <a:r>
              <a:rPr lang="en-US" sz="2903" spc="-1" dirty="0">
                <a:solidFill>
                  <a:srgbClr val="000080"/>
                </a:solidFill>
                <a:latin typeface="Arial"/>
              </a:rPr>
              <a:t> M</a:t>
            </a:r>
            <a:r>
              <a:rPr lang="en-US" sz="2177" spc="-1" dirty="0">
                <a:solidFill>
                  <a:srgbClr val="000080"/>
                </a:solidFill>
                <a:latin typeface="Arial"/>
              </a:rPr>
              <a:t>IN</a:t>
            </a:r>
            <a:r>
              <a:rPr lang="en-US" sz="2903" spc="-1" dirty="0">
                <a:solidFill>
                  <a:srgbClr val="000080"/>
                </a:solidFill>
                <a:latin typeface="Arial"/>
              </a:rPr>
              <a:t>D</a:t>
            </a:r>
            <a:r>
              <a:rPr lang="en-US" sz="2177" spc="-1" dirty="0">
                <a:solidFill>
                  <a:srgbClr val="000080"/>
                </a:solidFill>
                <a:latin typeface="Arial"/>
              </a:rPr>
              <a:t>ET</a:t>
            </a:r>
            <a:r>
              <a:rPr lang="en-US" sz="2903" spc="-1" dirty="0">
                <a:solidFill>
                  <a:srgbClr val="000080"/>
                </a:solidFill>
                <a:latin typeface="Arial"/>
              </a:rPr>
              <a:t>T</a:t>
            </a:r>
            <a:r>
              <a:rPr lang="en-US" sz="2177" spc="-1" dirty="0">
                <a:solidFill>
                  <a:srgbClr val="000080"/>
                </a:solidFill>
                <a:latin typeface="Arial"/>
              </a:rPr>
              <a:t>ILE</a:t>
            </a:r>
            <a:r>
              <a:rPr lang="en-US" sz="2903" spc="-1" dirty="0">
                <a:solidFill>
                  <a:srgbClr val="000080"/>
                </a:solidFill>
                <a:latin typeface="Arial"/>
              </a:rPr>
              <a:t>S</a:t>
            </a:r>
            <a:r>
              <a:rPr lang="en-US" sz="2177" spc="-1" dirty="0">
                <a:solidFill>
                  <a:srgbClr val="000080"/>
                </a:solidFill>
                <a:latin typeface="Arial"/>
              </a:rPr>
              <a:t>ET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DA3FA2-D8F8-46DE-9EAD-4C565096DD9D}"/>
                  </a:ext>
                </a:extLst>
              </p:cNvPr>
              <p:cNvSpPr txBox="1"/>
              <p:nvPr/>
            </p:nvSpPr>
            <p:spPr>
              <a:xfrm>
                <a:off x="6366388" y="2062857"/>
                <a:ext cx="1351717" cy="436914"/>
              </a:xfrm>
              <a:prstGeom prst="rect">
                <a:avLst/>
              </a:prstGeom>
              <a:noFill/>
            </p:spPr>
            <p:txBody>
              <a:bodyPr wrap="none" lIns="0" tIns="0" rIns="0" bIns="0" rtlCol="0">
                <a:spAutoFit/>
              </a:bodyPr>
              <a:lstStyle/>
              <a:p>
                <a:r>
                  <a:rPr lang="en-US" sz="2800" b="0" dirty="0"/>
                  <a:t>a.k.a., </a:t>
                </a:r>
                <a14:m>
                  <m:oMath xmlns:m="http://schemas.openxmlformats.org/officeDocument/2006/math">
                    <m:sSubSup>
                      <m:sSubSupPr>
                        <m:ctrlPr>
                          <a:rPr lang="en-US" sz="2800" b="0" i="1" smtClean="0">
                            <a:latin typeface="Cambria Math" panose="02040503050406030204" pitchFamily="18" charset="0"/>
                          </a:rPr>
                        </m:ctrlPr>
                      </m:sSubSupPr>
                      <m:e>
                        <m:r>
                          <m:rPr>
                            <m:sty m:val="p"/>
                          </m:rPr>
                          <a:rPr lang="en-US" sz="2800" b="0" i="0" smtClean="0">
                            <a:latin typeface="Cambria Math" panose="02040503050406030204" pitchFamily="18" charset="0"/>
                          </a:rPr>
                          <m:t>Σ</m:t>
                        </m:r>
                      </m:e>
                      <m:sub>
                        <m:r>
                          <a:rPr lang="en-US" sz="2800" b="0" i="1" smtClean="0">
                            <a:latin typeface="Cambria Math" panose="02040503050406030204" pitchFamily="18" charset="0"/>
                          </a:rPr>
                          <m:t>2</m:t>
                        </m:r>
                      </m:sub>
                      <m:sup>
                        <m:r>
                          <a:rPr lang="en-US" sz="2800" b="0" i="1" smtClean="0">
                            <a:latin typeface="Cambria Math" panose="02040503050406030204" pitchFamily="18" charset="0"/>
                          </a:rPr>
                          <m:t>𝑃</m:t>
                        </m:r>
                      </m:sup>
                    </m:sSubSup>
                  </m:oMath>
                </a14:m>
                <a:endParaRPr lang="en-US" sz="2800" dirty="0"/>
              </a:p>
            </p:txBody>
          </p:sp>
        </mc:Choice>
        <mc:Fallback xmlns="">
          <p:sp>
            <p:nvSpPr>
              <p:cNvPr id="3" name="TextBox 2">
                <a:extLst>
                  <a:ext uri="{FF2B5EF4-FFF2-40B4-BE49-F238E27FC236}">
                    <a16:creationId xmlns:a16="http://schemas.microsoft.com/office/drawing/2014/main" id="{DFDA3FA2-D8F8-46DE-9EAD-4C565096DD9D}"/>
                  </a:ext>
                </a:extLst>
              </p:cNvPr>
              <p:cNvSpPr txBox="1">
                <a:spLocks noRot="1" noChangeAspect="1" noMove="1" noResize="1" noEditPoints="1" noAdjustHandles="1" noChangeArrowheads="1" noChangeShapeType="1" noTextEdit="1"/>
              </p:cNvSpPr>
              <p:nvPr/>
            </p:nvSpPr>
            <p:spPr>
              <a:xfrm>
                <a:off x="6366388" y="2062857"/>
                <a:ext cx="1351717" cy="436914"/>
              </a:xfrm>
              <a:prstGeom prst="rect">
                <a:avLst/>
              </a:prstGeom>
              <a:blipFill>
                <a:blip r:embed="rId2"/>
                <a:stretch>
                  <a:fillRect l="-15766" t="-22222" b="-50000"/>
                </a:stretch>
              </a:blipFill>
            </p:spPr>
            <p:txBody>
              <a:bodyPr/>
              <a:lstStyle/>
              <a:p>
                <a:r>
                  <a:rPr lang="en-US">
                    <a:noFill/>
                  </a:rPr>
                  <a:t> </a:t>
                </a:r>
              </a:p>
            </p:txBody>
          </p:sp>
        </mc:Fallback>
      </mc:AlternateContent>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5" name="TextShape 1"/>
          <p:cNvSpPr txBox="1"/>
          <p:nvPr/>
        </p:nvSpPr>
        <p:spPr>
          <a:xfrm>
            <a:off x="334298" y="436645"/>
            <a:ext cx="11513574" cy="1145009"/>
          </a:xfrm>
          <a:prstGeom prst="rect">
            <a:avLst/>
          </a:prstGeom>
          <a:noFill/>
          <a:ln>
            <a:noFill/>
          </a:ln>
        </p:spPr>
        <p:txBody>
          <a:bodyPr lIns="0" tIns="0" rIns="0" bIns="0" anchor="ctr">
            <a:noAutofit/>
          </a:bodyPr>
          <a:lstStyle/>
          <a:p>
            <a:pPr algn="ctr"/>
            <a:r>
              <a:rPr lang="en-US" sz="3992" spc="-1" dirty="0">
                <a:solidFill>
                  <a:srgbClr val="280099"/>
                </a:solidFill>
                <a:latin typeface="Arial"/>
              </a:rPr>
              <a:t>Nondeterminism in Algorithms and Self-Assembly</a:t>
            </a:r>
          </a:p>
        </p:txBody>
      </p:sp>
      <p:sp>
        <p:nvSpPr>
          <p:cNvPr id="4166" name="TextShape 2"/>
          <p:cNvSpPr txBox="1"/>
          <p:nvPr/>
        </p:nvSpPr>
        <p:spPr>
          <a:xfrm>
            <a:off x="2177018" y="2142075"/>
            <a:ext cx="3920005" cy="2324635"/>
          </a:xfrm>
          <a:prstGeom prst="rect">
            <a:avLst/>
          </a:prstGeom>
          <a:solidFill>
            <a:srgbClr val="E6E6E6"/>
          </a:solidFill>
          <a:ln w="36720">
            <a:solidFill>
              <a:srgbClr val="000080"/>
            </a:solidFill>
            <a:round/>
          </a:ln>
          <a:effectLst>
            <a:outerShdw>
              <a:srgbClr val="000000"/>
            </a:outerShdw>
          </a:effectLst>
        </p:spPr>
        <p:txBody>
          <a:bodyPr tIns="82953" bIns="82953" anchor="ctr">
            <a:noAutofit/>
          </a:bodyPr>
          <a:lstStyle/>
          <a:p>
            <a:r>
              <a:rPr lang="en-US" sz="2903" u="sng" spc="-1">
                <a:solidFill>
                  <a:srgbClr val="000080"/>
                </a:solidFill>
                <a:latin typeface="Arial"/>
              </a:rPr>
              <a:t>Algorithm</a:t>
            </a:r>
            <a:r>
              <a:rPr lang="en-US" sz="2903" spc="-1">
                <a:solidFill>
                  <a:srgbClr val="000080"/>
                </a:solidFill>
                <a:latin typeface="Arial"/>
              </a:rPr>
              <a:t> that flips coins but always produces same output</a:t>
            </a:r>
          </a:p>
          <a:p>
            <a:pPr marL="391910" indent="-293933">
              <a:spcAft>
                <a:spcPts val="1286"/>
              </a:spcAft>
              <a:buClr>
                <a:srgbClr val="FF6633"/>
              </a:buClr>
              <a:buSzPct val="45000"/>
              <a:buFont typeface="Wingdings" charset="2"/>
              <a:buChar char=""/>
            </a:pPr>
            <a:r>
              <a:rPr lang="en-US" sz="2903" spc="-1">
                <a:solidFill>
                  <a:srgbClr val="000080"/>
                </a:solidFill>
                <a:latin typeface="Arial"/>
              </a:rPr>
              <a:t>coin flips </a:t>
            </a:r>
            <a:r>
              <a:rPr lang="en-US" sz="2903" b="1" spc="-1">
                <a:solidFill>
                  <a:srgbClr val="000080"/>
                </a:solidFill>
                <a:latin typeface="Arial"/>
              </a:rPr>
              <a:t>useless</a:t>
            </a:r>
            <a:endParaRPr lang="en-US" sz="2903" spc="-1">
              <a:solidFill>
                <a:srgbClr val="000080"/>
              </a:solidFill>
              <a:latin typeface="Arial"/>
            </a:endParaRPr>
          </a:p>
        </p:txBody>
      </p:sp>
      <p:sp>
        <p:nvSpPr>
          <p:cNvPr id="4167" name="TextShape 3"/>
          <p:cNvSpPr txBox="1"/>
          <p:nvPr/>
        </p:nvSpPr>
        <p:spPr>
          <a:xfrm>
            <a:off x="3962134" y="5149273"/>
            <a:ext cx="4781864" cy="958855"/>
          </a:xfrm>
          <a:prstGeom prst="rect">
            <a:avLst/>
          </a:prstGeom>
          <a:noFill/>
          <a:ln>
            <a:noFill/>
          </a:ln>
        </p:spPr>
        <p:txBody>
          <a:bodyPr lIns="0" tIns="0" rIns="0" bIns="0">
            <a:noAutofit/>
          </a:bodyPr>
          <a:lstStyle/>
          <a:p>
            <a:r>
              <a:rPr lang="en-US" sz="2903" spc="-1">
                <a:solidFill>
                  <a:srgbClr val="000080"/>
                </a:solidFill>
                <a:latin typeface="Arial"/>
              </a:rPr>
              <a:t>But … </a:t>
            </a:r>
            <a:r>
              <a:rPr lang="en-US" sz="2903" spc="-1">
                <a:solidFill>
                  <a:srgbClr val="800000"/>
                </a:solidFill>
                <a:latin typeface="Arial"/>
              </a:rPr>
              <a:t>finding</a:t>
            </a:r>
            <a:r>
              <a:rPr lang="en-US" sz="2903" spc="-1">
                <a:solidFill>
                  <a:srgbClr val="000080"/>
                </a:solidFill>
                <a:latin typeface="Arial"/>
              </a:rPr>
              <a:t> smallest tile set is harder if it flips coins.</a:t>
            </a:r>
          </a:p>
        </p:txBody>
      </p:sp>
      <p:sp>
        <p:nvSpPr>
          <p:cNvPr id="4168" name="TextShape 4"/>
          <p:cNvSpPr txBox="1"/>
          <p:nvPr/>
        </p:nvSpPr>
        <p:spPr>
          <a:xfrm>
            <a:off x="6293628" y="2142075"/>
            <a:ext cx="3920005" cy="2324635"/>
          </a:xfrm>
          <a:prstGeom prst="rect">
            <a:avLst/>
          </a:prstGeom>
          <a:solidFill>
            <a:srgbClr val="E6E6E6"/>
          </a:solidFill>
          <a:ln w="36720">
            <a:solidFill>
              <a:srgbClr val="000080"/>
            </a:solidFill>
            <a:round/>
          </a:ln>
          <a:effectLst>
            <a:outerShdw>
              <a:srgbClr val="000000"/>
            </a:outerShdw>
          </a:effectLst>
        </p:spPr>
        <p:txBody>
          <a:bodyPr tIns="82953" bIns="82953" anchor="ctr">
            <a:noAutofit/>
          </a:bodyPr>
          <a:lstStyle/>
          <a:p>
            <a:r>
              <a:rPr lang="en-US" sz="2903" u="sng" spc="-1">
                <a:solidFill>
                  <a:srgbClr val="000080"/>
                </a:solidFill>
                <a:latin typeface="Arial"/>
              </a:rPr>
              <a:t>Tile set</a:t>
            </a:r>
            <a:r>
              <a:rPr lang="en-US" sz="2903" spc="-1">
                <a:solidFill>
                  <a:srgbClr val="000080"/>
                </a:solidFill>
                <a:latin typeface="Arial"/>
              </a:rPr>
              <a:t> that flips   coins but always produces same shape</a:t>
            </a:r>
          </a:p>
          <a:p>
            <a:pPr marL="391910" indent="-293933">
              <a:spcAft>
                <a:spcPts val="1286"/>
              </a:spcAft>
              <a:buClr>
                <a:srgbClr val="FF6633"/>
              </a:buClr>
              <a:buSzPct val="45000"/>
              <a:buFont typeface="Wingdings" charset="2"/>
              <a:buChar char=""/>
            </a:pPr>
            <a:r>
              <a:rPr lang="en-US" sz="2903" spc="-1">
                <a:solidFill>
                  <a:srgbClr val="000080"/>
                </a:solidFill>
                <a:latin typeface="Arial"/>
              </a:rPr>
              <a:t>coin flips </a:t>
            </a:r>
            <a:r>
              <a:rPr lang="en-US" sz="2903" b="1" spc="-1">
                <a:solidFill>
                  <a:srgbClr val="000080"/>
                </a:solidFill>
                <a:latin typeface="Arial"/>
              </a:rPr>
              <a:t>useful</a:t>
            </a:r>
            <a:endParaRPr lang="en-US" sz="2903" spc="-1">
              <a:solidFill>
                <a:srgbClr val="000080"/>
              </a:solidFill>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9" name="TextShape 1"/>
          <p:cNvSpPr txBox="1"/>
          <p:nvPr/>
        </p:nvSpPr>
        <p:spPr>
          <a:xfrm>
            <a:off x="1980740" y="344875"/>
            <a:ext cx="8229627" cy="1145009"/>
          </a:xfrm>
          <a:prstGeom prst="rect">
            <a:avLst/>
          </a:prstGeom>
          <a:noFill/>
          <a:ln>
            <a:noFill/>
          </a:ln>
        </p:spPr>
        <p:txBody>
          <a:bodyPr lIns="0" tIns="0" rIns="0" bIns="0" anchor="ctr">
            <a:noAutofit/>
          </a:bodyPr>
          <a:lstStyle/>
          <a:p>
            <a:pPr algn="ctr"/>
            <a:r>
              <a:rPr lang="en-US" sz="3266" spc="-1">
                <a:solidFill>
                  <a:srgbClr val="280099"/>
                </a:solidFill>
                <a:latin typeface="Arial"/>
              </a:rPr>
              <a:t>A Finite Shape for which Nondeterminism Affects Tile Complexity</a:t>
            </a:r>
          </a:p>
        </p:txBody>
      </p:sp>
      <p:grpSp>
        <p:nvGrpSpPr>
          <p:cNvPr id="4170" name="Group 2"/>
          <p:cNvGrpSpPr/>
          <p:nvPr/>
        </p:nvGrpSpPr>
        <p:grpSpPr>
          <a:xfrm>
            <a:off x="7122175" y="2402690"/>
            <a:ext cx="2696616" cy="3940254"/>
            <a:chOff x="6171480" y="2648520"/>
            <a:chExt cx="2972520" cy="4343400"/>
          </a:xfrm>
        </p:grpSpPr>
        <p:sp>
          <p:nvSpPr>
            <p:cNvPr id="4171" name="Rectangle 3"/>
            <p:cNvSpPr/>
            <p:nvPr/>
          </p:nvSpPr>
          <p:spPr>
            <a:xfrm rot="16200000">
              <a:off x="7543440" y="6306120"/>
              <a:ext cx="228600" cy="228600"/>
            </a:xfrm>
            <a:prstGeom prst="rect">
              <a:avLst/>
            </a:prstGeom>
            <a:solidFill>
              <a:srgbClr val="FF950E"/>
            </a:solidFill>
            <a:ln>
              <a:solidFill>
                <a:srgbClr val="000000"/>
              </a:solidFill>
            </a:ln>
          </p:spPr>
          <p:txBody>
            <a:bodyPr/>
            <a:lstStyle/>
            <a:p>
              <a:endParaRPr lang="en-US"/>
            </a:p>
          </p:txBody>
        </p:sp>
        <p:sp>
          <p:nvSpPr>
            <p:cNvPr id="4172" name="Rectangle 4"/>
            <p:cNvSpPr/>
            <p:nvPr/>
          </p:nvSpPr>
          <p:spPr>
            <a:xfrm rot="16200000">
              <a:off x="7543440" y="6077520"/>
              <a:ext cx="228600" cy="228600"/>
            </a:xfrm>
            <a:prstGeom prst="rect">
              <a:avLst/>
            </a:prstGeom>
            <a:solidFill>
              <a:srgbClr val="FF950E"/>
            </a:solidFill>
            <a:ln>
              <a:solidFill>
                <a:srgbClr val="000000"/>
              </a:solidFill>
            </a:ln>
          </p:spPr>
          <p:txBody>
            <a:bodyPr/>
            <a:lstStyle/>
            <a:p>
              <a:endParaRPr lang="en-US"/>
            </a:p>
          </p:txBody>
        </p:sp>
        <p:sp>
          <p:nvSpPr>
            <p:cNvPr id="4173" name="Rectangle 5"/>
            <p:cNvSpPr/>
            <p:nvPr/>
          </p:nvSpPr>
          <p:spPr>
            <a:xfrm rot="16200000">
              <a:off x="7543440" y="5848920"/>
              <a:ext cx="228600" cy="228600"/>
            </a:xfrm>
            <a:prstGeom prst="rect">
              <a:avLst/>
            </a:prstGeom>
            <a:solidFill>
              <a:srgbClr val="FF950E"/>
            </a:solidFill>
            <a:ln>
              <a:solidFill>
                <a:srgbClr val="000000"/>
              </a:solidFill>
            </a:ln>
          </p:spPr>
          <p:txBody>
            <a:bodyPr/>
            <a:lstStyle/>
            <a:p>
              <a:endParaRPr lang="en-US"/>
            </a:p>
          </p:txBody>
        </p:sp>
        <p:sp>
          <p:nvSpPr>
            <p:cNvPr id="4174" name="Rectangle 6"/>
            <p:cNvSpPr/>
            <p:nvPr/>
          </p:nvSpPr>
          <p:spPr>
            <a:xfrm rot="16200000">
              <a:off x="7543440" y="5620320"/>
              <a:ext cx="228600" cy="228600"/>
            </a:xfrm>
            <a:prstGeom prst="rect">
              <a:avLst/>
            </a:prstGeom>
            <a:solidFill>
              <a:srgbClr val="FF950E"/>
            </a:solidFill>
            <a:ln>
              <a:solidFill>
                <a:srgbClr val="000000"/>
              </a:solidFill>
            </a:ln>
          </p:spPr>
          <p:txBody>
            <a:bodyPr/>
            <a:lstStyle/>
            <a:p>
              <a:endParaRPr lang="en-US"/>
            </a:p>
          </p:txBody>
        </p:sp>
        <p:sp>
          <p:nvSpPr>
            <p:cNvPr id="4175" name="Rectangle 7"/>
            <p:cNvSpPr/>
            <p:nvPr/>
          </p:nvSpPr>
          <p:spPr>
            <a:xfrm rot="16200000">
              <a:off x="7543440" y="5391720"/>
              <a:ext cx="228600" cy="228600"/>
            </a:xfrm>
            <a:prstGeom prst="rect">
              <a:avLst/>
            </a:prstGeom>
            <a:solidFill>
              <a:srgbClr val="FF950E"/>
            </a:solidFill>
            <a:ln>
              <a:solidFill>
                <a:srgbClr val="000000"/>
              </a:solidFill>
            </a:ln>
          </p:spPr>
          <p:txBody>
            <a:bodyPr/>
            <a:lstStyle/>
            <a:p>
              <a:endParaRPr lang="en-US"/>
            </a:p>
          </p:txBody>
        </p:sp>
        <p:sp>
          <p:nvSpPr>
            <p:cNvPr id="4176" name="Rectangle 8"/>
            <p:cNvSpPr/>
            <p:nvPr/>
          </p:nvSpPr>
          <p:spPr>
            <a:xfrm rot="16200000">
              <a:off x="8000640" y="6306120"/>
              <a:ext cx="228600" cy="228600"/>
            </a:xfrm>
            <a:prstGeom prst="rect">
              <a:avLst/>
            </a:prstGeom>
            <a:solidFill>
              <a:srgbClr val="0099FF"/>
            </a:solidFill>
            <a:ln>
              <a:solidFill>
                <a:srgbClr val="000000"/>
              </a:solidFill>
            </a:ln>
          </p:spPr>
          <p:txBody>
            <a:bodyPr/>
            <a:lstStyle/>
            <a:p>
              <a:endParaRPr lang="en-US"/>
            </a:p>
          </p:txBody>
        </p:sp>
        <p:sp>
          <p:nvSpPr>
            <p:cNvPr id="4177" name="Rectangle 9"/>
            <p:cNvSpPr/>
            <p:nvPr/>
          </p:nvSpPr>
          <p:spPr>
            <a:xfrm rot="16200000">
              <a:off x="8000640" y="6077520"/>
              <a:ext cx="228600" cy="228600"/>
            </a:xfrm>
            <a:prstGeom prst="rect">
              <a:avLst/>
            </a:prstGeom>
            <a:solidFill>
              <a:srgbClr val="0099FF"/>
            </a:solidFill>
            <a:ln>
              <a:solidFill>
                <a:srgbClr val="000000"/>
              </a:solidFill>
            </a:ln>
          </p:spPr>
          <p:txBody>
            <a:bodyPr/>
            <a:lstStyle/>
            <a:p>
              <a:endParaRPr lang="en-US"/>
            </a:p>
          </p:txBody>
        </p:sp>
        <p:sp>
          <p:nvSpPr>
            <p:cNvPr id="4178" name="Rectangle 10"/>
            <p:cNvSpPr/>
            <p:nvPr/>
          </p:nvSpPr>
          <p:spPr>
            <a:xfrm rot="16200000">
              <a:off x="8000640" y="5848920"/>
              <a:ext cx="228600" cy="228600"/>
            </a:xfrm>
            <a:prstGeom prst="rect">
              <a:avLst/>
            </a:prstGeom>
            <a:solidFill>
              <a:srgbClr val="0099FF"/>
            </a:solidFill>
            <a:ln>
              <a:solidFill>
                <a:srgbClr val="000000"/>
              </a:solidFill>
            </a:ln>
          </p:spPr>
          <p:txBody>
            <a:bodyPr/>
            <a:lstStyle/>
            <a:p>
              <a:endParaRPr lang="en-US"/>
            </a:p>
          </p:txBody>
        </p:sp>
        <p:sp>
          <p:nvSpPr>
            <p:cNvPr id="4179" name="Rectangle 11"/>
            <p:cNvSpPr/>
            <p:nvPr/>
          </p:nvSpPr>
          <p:spPr>
            <a:xfrm rot="16200000">
              <a:off x="8000640" y="5620320"/>
              <a:ext cx="228600" cy="228600"/>
            </a:xfrm>
            <a:prstGeom prst="rect">
              <a:avLst/>
            </a:prstGeom>
            <a:solidFill>
              <a:srgbClr val="0099FF"/>
            </a:solidFill>
            <a:ln>
              <a:solidFill>
                <a:srgbClr val="000000"/>
              </a:solidFill>
            </a:ln>
          </p:spPr>
          <p:txBody>
            <a:bodyPr/>
            <a:lstStyle/>
            <a:p>
              <a:endParaRPr lang="en-US"/>
            </a:p>
          </p:txBody>
        </p:sp>
        <p:sp>
          <p:nvSpPr>
            <p:cNvPr id="4180" name="Rectangle 12"/>
            <p:cNvSpPr/>
            <p:nvPr/>
          </p:nvSpPr>
          <p:spPr>
            <a:xfrm rot="16200000">
              <a:off x="8000640" y="5391720"/>
              <a:ext cx="228600" cy="228600"/>
            </a:xfrm>
            <a:prstGeom prst="rect">
              <a:avLst/>
            </a:prstGeom>
            <a:solidFill>
              <a:srgbClr val="0099FF"/>
            </a:solidFill>
            <a:ln>
              <a:solidFill>
                <a:srgbClr val="000000"/>
              </a:solidFill>
            </a:ln>
          </p:spPr>
          <p:txBody>
            <a:bodyPr/>
            <a:lstStyle/>
            <a:p>
              <a:endParaRPr lang="en-US"/>
            </a:p>
          </p:txBody>
        </p:sp>
        <p:sp>
          <p:nvSpPr>
            <p:cNvPr id="4181" name="Rectangle 13"/>
            <p:cNvSpPr/>
            <p:nvPr/>
          </p:nvSpPr>
          <p:spPr>
            <a:xfrm rot="16200000">
              <a:off x="7772040" y="6763320"/>
              <a:ext cx="228600" cy="228600"/>
            </a:xfrm>
            <a:prstGeom prst="rect">
              <a:avLst/>
            </a:prstGeom>
            <a:solidFill>
              <a:srgbClr val="C0C0C0"/>
            </a:solidFill>
            <a:ln>
              <a:solidFill>
                <a:srgbClr val="000000"/>
              </a:solidFill>
            </a:ln>
          </p:spPr>
          <p:txBody>
            <a:bodyPr/>
            <a:lstStyle/>
            <a:p>
              <a:endParaRPr lang="en-US"/>
            </a:p>
          </p:txBody>
        </p:sp>
        <p:sp>
          <p:nvSpPr>
            <p:cNvPr id="4182" name="Rectangle 14"/>
            <p:cNvSpPr/>
            <p:nvPr/>
          </p:nvSpPr>
          <p:spPr>
            <a:xfrm rot="16200000">
              <a:off x="6400080" y="6763320"/>
              <a:ext cx="228600" cy="228240"/>
            </a:xfrm>
            <a:prstGeom prst="rect">
              <a:avLst/>
            </a:prstGeom>
            <a:solidFill>
              <a:srgbClr val="C0C0C0"/>
            </a:solidFill>
            <a:ln>
              <a:solidFill>
                <a:srgbClr val="000000"/>
              </a:solidFill>
            </a:ln>
          </p:spPr>
          <p:txBody>
            <a:bodyPr/>
            <a:lstStyle/>
            <a:p>
              <a:endParaRPr lang="en-US"/>
            </a:p>
          </p:txBody>
        </p:sp>
        <p:sp>
          <p:nvSpPr>
            <p:cNvPr id="4183" name="Rectangle 15"/>
            <p:cNvSpPr/>
            <p:nvPr/>
          </p:nvSpPr>
          <p:spPr>
            <a:xfrm rot="16200000">
              <a:off x="6171840" y="6306120"/>
              <a:ext cx="228600" cy="228600"/>
            </a:xfrm>
            <a:prstGeom prst="rect">
              <a:avLst/>
            </a:prstGeom>
            <a:solidFill>
              <a:srgbClr val="FF950E"/>
            </a:solidFill>
            <a:ln>
              <a:solidFill>
                <a:srgbClr val="000000"/>
              </a:solidFill>
            </a:ln>
          </p:spPr>
          <p:txBody>
            <a:bodyPr/>
            <a:lstStyle/>
            <a:p>
              <a:endParaRPr lang="en-US"/>
            </a:p>
          </p:txBody>
        </p:sp>
        <p:sp>
          <p:nvSpPr>
            <p:cNvPr id="4184" name="Rectangle 16"/>
            <p:cNvSpPr/>
            <p:nvPr/>
          </p:nvSpPr>
          <p:spPr>
            <a:xfrm rot="16200000">
              <a:off x="6171840" y="6077520"/>
              <a:ext cx="228600" cy="228600"/>
            </a:xfrm>
            <a:prstGeom prst="rect">
              <a:avLst/>
            </a:prstGeom>
            <a:solidFill>
              <a:srgbClr val="FF950E"/>
            </a:solidFill>
            <a:ln>
              <a:solidFill>
                <a:srgbClr val="000000"/>
              </a:solidFill>
            </a:ln>
          </p:spPr>
          <p:txBody>
            <a:bodyPr/>
            <a:lstStyle/>
            <a:p>
              <a:endParaRPr lang="en-US"/>
            </a:p>
          </p:txBody>
        </p:sp>
        <p:sp>
          <p:nvSpPr>
            <p:cNvPr id="4185" name="Rectangle 17"/>
            <p:cNvSpPr/>
            <p:nvPr/>
          </p:nvSpPr>
          <p:spPr>
            <a:xfrm rot="16200000">
              <a:off x="6171840" y="5848920"/>
              <a:ext cx="228600" cy="228600"/>
            </a:xfrm>
            <a:prstGeom prst="rect">
              <a:avLst/>
            </a:prstGeom>
            <a:solidFill>
              <a:srgbClr val="FF950E"/>
            </a:solidFill>
            <a:ln>
              <a:solidFill>
                <a:srgbClr val="000000"/>
              </a:solidFill>
            </a:ln>
          </p:spPr>
          <p:txBody>
            <a:bodyPr/>
            <a:lstStyle/>
            <a:p>
              <a:endParaRPr lang="en-US"/>
            </a:p>
          </p:txBody>
        </p:sp>
        <p:sp>
          <p:nvSpPr>
            <p:cNvPr id="4186" name="Rectangle 18"/>
            <p:cNvSpPr/>
            <p:nvPr/>
          </p:nvSpPr>
          <p:spPr>
            <a:xfrm rot="16200000">
              <a:off x="6171840" y="5620320"/>
              <a:ext cx="228600" cy="228600"/>
            </a:xfrm>
            <a:prstGeom prst="rect">
              <a:avLst/>
            </a:prstGeom>
            <a:solidFill>
              <a:srgbClr val="FF950E"/>
            </a:solidFill>
            <a:ln>
              <a:solidFill>
                <a:srgbClr val="000000"/>
              </a:solidFill>
            </a:ln>
          </p:spPr>
          <p:txBody>
            <a:bodyPr/>
            <a:lstStyle/>
            <a:p>
              <a:endParaRPr lang="en-US"/>
            </a:p>
          </p:txBody>
        </p:sp>
        <p:sp>
          <p:nvSpPr>
            <p:cNvPr id="4187" name="Rectangle 19"/>
            <p:cNvSpPr/>
            <p:nvPr/>
          </p:nvSpPr>
          <p:spPr>
            <a:xfrm rot="16200000">
              <a:off x="6171840" y="5391720"/>
              <a:ext cx="228600" cy="228600"/>
            </a:xfrm>
            <a:prstGeom prst="rect">
              <a:avLst/>
            </a:prstGeom>
            <a:solidFill>
              <a:srgbClr val="FF950E"/>
            </a:solidFill>
            <a:ln>
              <a:solidFill>
                <a:srgbClr val="000000"/>
              </a:solidFill>
            </a:ln>
          </p:spPr>
          <p:txBody>
            <a:bodyPr/>
            <a:lstStyle/>
            <a:p>
              <a:endParaRPr lang="en-US"/>
            </a:p>
          </p:txBody>
        </p:sp>
        <p:sp>
          <p:nvSpPr>
            <p:cNvPr id="4188" name="Rectangle 20"/>
            <p:cNvSpPr/>
            <p:nvPr/>
          </p:nvSpPr>
          <p:spPr>
            <a:xfrm rot="16200000">
              <a:off x="6400080" y="2648520"/>
              <a:ext cx="228600" cy="228240"/>
            </a:xfrm>
            <a:prstGeom prst="rect">
              <a:avLst/>
            </a:prstGeom>
            <a:solidFill>
              <a:srgbClr val="FF950E"/>
            </a:solidFill>
            <a:ln>
              <a:solidFill>
                <a:srgbClr val="000000"/>
              </a:solidFill>
            </a:ln>
          </p:spPr>
          <p:txBody>
            <a:bodyPr/>
            <a:lstStyle/>
            <a:p>
              <a:endParaRPr lang="en-US"/>
            </a:p>
          </p:txBody>
        </p:sp>
        <p:sp>
          <p:nvSpPr>
            <p:cNvPr id="4189" name="Rectangle 21"/>
            <p:cNvSpPr/>
            <p:nvPr/>
          </p:nvSpPr>
          <p:spPr>
            <a:xfrm rot="16200000">
              <a:off x="6628680" y="6762960"/>
              <a:ext cx="228600" cy="228960"/>
            </a:xfrm>
            <a:prstGeom prst="rect">
              <a:avLst/>
            </a:prstGeom>
            <a:solidFill>
              <a:srgbClr val="C0C0C0"/>
            </a:solidFill>
            <a:ln>
              <a:solidFill>
                <a:srgbClr val="000000"/>
              </a:solidFill>
            </a:ln>
          </p:spPr>
          <p:txBody>
            <a:bodyPr/>
            <a:lstStyle/>
            <a:p>
              <a:endParaRPr lang="en-US"/>
            </a:p>
          </p:txBody>
        </p:sp>
        <p:sp>
          <p:nvSpPr>
            <p:cNvPr id="4190" name="Rectangle 22"/>
            <p:cNvSpPr/>
            <p:nvPr/>
          </p:nvSpPr>
          <p:spPr>
            <a:xfrm rot="16200000">
              <a:off x="6857280" y="6763320"/>
              <a:ext cx="228600" cy="228240"/>
            </a:xfrm>
            <a:prstGeom prst="rect">
              <a:avLst/>
            </a:prstGeom>
            <a:solidFill>
              <a:srgbClr val="C0C0C0"/>
            </a:solidFill>
            <a:ln>
              <a:solidFill>
                <a:srgbClr val="000000"/>
              </a:solidFill>
            </a:ln>
          </p:spPr>
          <p:txBody>
            <a:bodyPr/>
            <a:lstStyle/>
            <a:p>
              <a:endParaRPr lang="en-US"/>
            </a:p>
          </p:txBody>
        </p:sp>
        <p:sp>
          <p:nvSpPr>
            <p:cNvPr id="4191" name="Rectangle 23"/>
            <p:cNvSpPr/>
            <p:nvPr/>
          </p:nvSpPr>
          <p:spPr>
            <a:xfrm rot="16200000">
              <a:off x="7085880" y="6305760"/>
              <a:ext cx="228600" cy="228960"/>
            </a:xfrm>
            <a:prstGeom prst="rect">
              <a:avLst/>
            </a:prstGeom>
            <a:solidFill>
              <a:srgbClr val="0099FF"/>
            </a:solidFill>
            <a:ln>
              <a:solidFill>
                <a:srgbClr val="000000"/>
              </a:solidFill>
            </a:ln>
          </p:spPr>
          <p:txBody>
            <a:bodyPr/>
            <a:lstStyle/>
            <a:p>
              <a:endParaRPr lang="en-US"/>
            </a:p>
          </p:txBody>
        </p:sp>
        <p:sp>
          <p:nvSpPr>
            <p:cNvPr id="4192" name="Rectangle 24"/>
            <p:cNvSpPr/>
            <p:nvPr/>
          </p:nvSpPr>
          <p:spPr>
            <a:xfrm rot="16200000">
              <a:off x="7085880" y="6077160"/>
              <a:ext cx="228600" cy="228960"/>
            </a:xfrm>
            <a:prstGeom prst="rect">
              <a:avLst/>
            </a:prstGeom>
            <a:solidFill>
              <a:srgbClr val="0099FF"/>
            </a:solidFill>
            <a:ln>
              <a:solidFill>
                <a:srgbClr val="000000"/>
              </a:solidFill>
            </a:ln>
          </p:spPr>
          <p:txBody>
            <a:bodyPr/>
            <a:lstStyle/>
            <a:p>
              <a:endParaRPr lang="en-US"/>
            </a:p>
          </p:txBody>
        </p:sp>
        <p:sp>
          <p:nvSpPr>
            <p:cNvPr id="4193" name="Rectangle 25"/>
            <p:cNvSpPr/>
            <p:nvPr/>
          </p:nvSpPr>
          <p:spPr>
            <a:xfrm rot="16200000">
              <a:off x="7085880" y="5848560"/>
              <a:ext cx="228600" cy="228960"/>
            </a:xfrm>
            <a:prstGeom prst="rect">
              <a:avLst/>
            </a:prstGeom>
            <a:solidFill>
              <a:srgbClr val="0099FF"/>
            </a:solidFill>
            <a:ln>
              <a:solidFill>
                <a:srgbClr val="000000"/>
              </a:solidFill>
            </a:ln>
          </p:spPr>
          <p:txBody>
            <a:bodyPr/>
            <a:lstStyle/>
            <a:p>
              <a:endParaRPr lang="en-US"/>
            </a:p>
          </p:txBody>
        </p:sp>
        <p:sp>
          <p:nvSpPr>
            <p:cNvPr id="4194" name="Rectangle 26"/>
            <p:cNvSpPr/>
            <p:nvPr/>
          </p:nvSpPr>
          <p:spPr>
            <a:xfrm rot="16200000">
              <a:off x="7085880" y="5619960"/>
              <a:ext cx="228600" cy="228960"/>
            </a:xfrm>
            <a:prstGeom prst="rect">
              <a:avLst/>
            </a:prstGeom>
            <a:solidFill>
              <a:srgbClr val="0099FF"/>
            </a:solidFill>
            <a:ln>
              <a:solidFill>
                <a:srgbClr val="000000"/>
              </a:solidFill>
            </a:ln>
          </p:spPr>
          <p:txBody>
            <a:bodyPr/>
            <a:lstStyle/>
            <a:p>
              <a:endParaRPr lang="en-US"/>
            </a:p>
          </p:txBody>
        </p:sp>
        <p:sp>
          <p:nvSpPr>
            <p:cNvPr id="4195" name="Rectangle 27"/>
            <p:cNvSpPr/>
            <p:nvPr/>
          </p:nvSpPr>
          <p:spPr>
            <a:xfrm rot="16200000">
              <a:off x="7085880" y="5391360"/>
              <a:ext cx="228600" cy="228960"/>
            </a:xfrm>
            <a:prstGeom prst="rect">
              <a:avLst/>
            </a:prstGeom>
            <a:solidFill>
              <a:srgbClr val="0099FF"/>
            </a:solidFill>
            <a:ln>
              <a:solidFill>
                <a:srgbClr val="000000"/>
              </a:solidFill>
            </a:ln>
          </p:spPr>
          <p:txBody>
            <a:bodyPr/>
            <a:lstStyle/>
            <a:p>
              <a:endParaRPr lang="en-US"/>
            </a:p>
          </p:txBody>
        </p:sp>
        <p:sp>
          <p:nvSpPr>
            <p:cNvPr id="4196" name="Rectangle 28"/>
            <p:cNvSpPr/>
            <p:nvPr/>
          </p:nvSpPr>
          <p:spPr>
            <a:xfrm rot="16200000">
              <a:off x="6857280" y="2648520"/>
              <a:ext cx="228600" cy="228240"/>
            </a:xfrm>
            <a:prstGeom prst="rect">
              <a:avLst/>
            </a:prstGeom>
            <a:solidFill>
              <a:srgbClr val="0099FF"/>
            </a:solidFill>
            <a:ln>
              <a:solidFill>
                <a:srgbClr val="000000"/>
              </a:solidFill>
            </a:ln>
          </p:spPr>
          <p:txBody>
            <a:bodyPr/>
            <a:lstStyle/>
            <a:p>
              <a:endParaRPr lang="en-US"/>
            </a:p>
          </p:txBody>
        </p:sp>
        <p:sp>
          <p:nvSpPr>
            <p:cNvPr id="4197" name="Rectangle 29"/>
            <p:cNvSpPr/>
            <p:nvPr/>
          </p:nvSpPr>
          <p:spPr>
            <a:xfrm rot="16200000">
              <a:off x="7772040" y="2648520"/>
              <a:ext cx="228600" cy="228600"/>
            </a:xfrm>
            <a:prstGeom prst="rect">
              <a:avLst/>
            </a:prstGeom>
            <a:noFill/>
            <a:ln>
              <a:solidFill>
                <a:srgbClr val="000000"/>
              </a:solidFill>
            </a:ln>
          </p:spPr>
          <p:txBody>
            <a:bodyPr/>
            <a:lstStyle/>
            <a:p>
              <a:endParaRPr lang="en-US"/>
            </a:p>
          </p:txBody>
        </p:sp>
        <p:sp>
          <p:nvSpPr>
            <p:cNvPr id="4198" name="CustomShape 30"/>
            <p:cNvSpPr/>
            <p:nvPr/>
          </p:nvSpPr>
          <p:spPr>
            <a:xfrm>
              <a:off x="8343720" y="2648520"/>
              <a:ext cx="376200" cy="4114800"/>
            </a:xfrm>
            <a:custGeom>
              <a:avLst/>
              <a:gdLst/>
              <a:ahLst/>
              <a:cxnLst/>
              <a:rect l="0" t="0" r="r" b="b"/>
              <a:pathLst>
                <a:path w="1047" h="11432">
                  <a:moveTo>
                    <a:pt x="0" y="0"/>
                  </a:moveTo>
                  <a:cubicBezTo>
                    <a:pt x="261" y="0"/>
                    <a:pt x="523" y="476"/>
                    <a:pt x="523" y="952"/>
                  </a:cubicBezTo>
                  <a:lnTo>
                    <a:pt x="523" y="4762"/>
                  </a:lnTo>
                  <a:cubicBezTo>
                    <a:pt x="523" y="5239"/>
                    <a:pt x="784" y="5715"/>
                    <a:pt x="1046" y="5715"/>
                  </a:cubicBezTo>
                  <a:cubicBezTo>
                    <a:pt x="784" y="5715"/>
                    <a:pt x="523" y="6191"/>
                    <a:pt x="523" y="6668"/>
                  </a:cubicBezTo>
                  <a:lnTo>
                    <a:pt x="523" y="10478"/>
                  </a:lnTo>
                  <a:cubicBezTo>
                    <a:pt x="523" y="10954"/>
                    <a:pt x="261" y="11431"/>
                    <a:pt x="0" y="11431"/>
                  </a:cubicBezTo>
                </a:path>
              </a:pathLst>
            </a:custGeom>
            <a:noFill/>
            <a:ln w="18360">
              <a:solidFill>
                <a:srgbClr val="000000"/>
              </a:solidFill>
              <a:round/>
            </a:ln>
          </p:spPr>
          <p:style>
            <a:lnRef idx="0">
              <a:scrgbClr r="0" g="0" b="0"/>
            </a:lnRef>
            <a:fillRef idx="0">
              <a:scrgbClr r="0" g="0" b="0"/>
            </a:fillRef>
            <a:effectRef idx="0">
              <a:scrgbClr r="0" g="0" b="0"/>
            </a:effectRef>
            <a:fontRef idx="minor"/>
          </p:style>
          <p:txBody>
            <a:bodyPr/>
            <a:lstStyle/>
            <a:p>
              <a:endParaRPr lang="en-US"/>
            </a:p>
          </p:txBody>
        </p:sp>
        <p:sp>
          <p:nvSpPr>
            <p:cNvPr id="4199" name="TextShape 31"/>
            <p:cNvSpPr txBox="1"/>
            <p:nvPr/>
          </p:nvSpPr>
          <p:spPr>
            <a:xfrm>
              <a:off x="8809560" y="4320720"/>
              <a:ext cx="334440" cy="800280"/>
            </a:xfrm>
            <a:prstGeom prst="rect">
              <a:avLst/>
            </a:prstGeom>
            <a:noFill/>
            <a:ln>
              <a:noFill/>
            </a:ln>
          </p:spPr>
          <p:txBody>
            <a:bodyPr lIns="0" tIns="0" rIns="0" bIns="0" anchor="ctr">
              <a:noAutofit/>
            </a:bodyPr>
            <a:lstStyle/>
            <a:p>
              <a:r>
                <a:rPr lang="en-US" sz="3266" i="1" spc="-1">
                  <a:solidFill>
                    <a:srgbClr val="000080"/>
                  </a:solidFill>
                  <a:latin typeface="Arial"/>
                </a:rPr>
                <a:t>h</a:t>
              </a:r>
              <a:endParaRPr lang="en-US" sz="3266" spc="-1">
                <a:latin typeface="Arial"/>
              </a:endParaRPr>
            </a:p>
          </p:txBody>
        </p:sp>
        <p:sp>
          <p:nvSpPr>
            <p:cNvPr id="4200" name="Rectangle 32"/>
            <p:cNvSpPr/>
            <p:nvPr/>
          </p:nvSpPr>
          <p:spPr>
            <a:xfrm>
              <a:off x="7543440" y="6763320"/>
              <a:ext cx="228600" cy="228600"/>
            </a:xfrm>
            <a:prstGeom prst="rect">
              <a:avLst/>
            </a:prstGeom>
            <a:solidFill>
              <a:srgbClr val="C0C0C0"/>
            </a:solidFill>
            <a:ln>
              <a:solidFill>
                <a:srgbClr val="000000"/>
              </a:solidFill>
            </a:ln>
          </p:spPr>
          <p:txBody>
            <a:bodyPr/>
            <a:lstStyle/>
            <a:p>
              <a:endParaRPr lang="en-US"/>
            </a:p>
          </p:txBody>
        </p:sp>
        <p:sp>
          <p:nvSpPr>
            <p:cNvPr id="4201" name="Rectangle 33"/>
            <p:cNvSpPr/>
            <p:nvPr/>
          </p:nvSpPr>
          <p:spPr>
            <a:xfrm>
              <a:off x="7543440" y="6534720"/>
              <a:ext cx="228600" cy="228600"/>
            </a:xfrm>
            <a:prstGeom prst="rect">
              <a:avLst/>
            </a:prstGeom>
            <a:solidFill>
              <a:srgbClr val="FF950E"/>
            </a:solidFill>
            <a:ln>
              <a:solidFill>
                <a:srgbClr val="000000"/>
              </a:solidFill>
            </a:ln>
          </p:spPr>
          <p:txBody>
            <a:bodyPr/>
            <a:lstStyle/>
            <a:p>
              <a:endParaRPr lang="en-US"/>
            </a:p>
          </p:txBody>
        </p:sp>
        <p:sp>
          <p:nvSpPr>
            <p:cNvPr id="4202" name="Rectangle 34"/>
            <p:cNvSpPr/>
            <p:nvPr/>
          </p:nvSpPr>
          <p:spPr>
            <a:xfrm>
              <a:off x="7543440" y="2648520"/>
              <a:ext cx="228600" cy="228600"/>
            </a:xfrm>
            <a:prstGeom prst="rect">
              <a:avLst/>
            </a:prstGeom>
            <a:solidFill>
              <a:srgbClr val="FF950E"/>
            </a:solidFill>
            <a:ln>
              <a:solidFill>
                <a:srgbClr val="000000"/>
              </a:solidFill>
            </a:ln>
          </p:spPr>
          <p:txBody>
            <a:bodyPr/>
            <a:lstStyle/>
            <a:p>
              <a:endParaRPr lang="en-US"/>
            </a:p>
          </p:txBody>
        </p:sp>
        <p:sp>
          <p:nvSpPr>
            <p:cNvPr id="4203" name="Rectangle 35"/>
            <p:cNvSpPr/>
            <p:nvPr/>
          </p:nvSpPr>
          <p:spPr>
            <a:xfrm>
              <a:off x="8000640" y="6763320"/>
              <a:ext cx="228600" cy="228600"/>
            </a:xfrm>
            <a:prstGeom prst="rect">
              <a:avLst/>
            </a:prstGeom>
            <a:solidFill>
              <a:srgbClr val="C0C0C0"/>
            </a:solidFill>
            <a:ln>
              <a:solidFill>
                <a:srgbClr val="000000"/>
              </a:solidFill>
            </a:ln>
          </p:spPr>
          <p:txBody>
            <a:bodyPr/>
            <a:lstStyle/>
            <a:p>
              <a:endParaRPr lang="en-US"/>
            </a:p>
          </p:txBody>
        </p:sp>
        <p:sp>
          <p:nvSpPr>
            <p:cNvPr id="4204" name="Rectangle 36"/>
            <p:cNvSpPr/>
            <p:nvPr/>
          </p:nvSpPr>
          <p:spPr>
            <a:xfrm>
              <a:off x="8000640" y="6534720"/>
              <a:ext cx="228600" cy="228600"/>
            </a:xfrm>
            <a:prstGeom prst="rect">
              <a:avLst/>
            </a:prstGeom>
            <a:solidFill>
              <a:srgbClr val="0099FF"/>
            </a:solidFill>
            <a:ln>
              <a:solidFill>
                <a:srgbClr val="000000"/>
              </a:solidFill>
            </a:ln>
          </p:spPr>
          <p:txBody>
            <a:bodyPr/>
            <a:lstStyle/>
            <a:p>
              <a:endParaRPr lang="en-US"/>
            </a:p>
          </p:txBody>
        </p:sp>
        <p:sp>
          <p:nvSpPr>
            <p:cNvPr id="4205" name="Rectangle 37"/>
            <p:cNvSpPr/>
            <p:nvPr/>
          </p:nvSpPr>
          <p:spPr>
            <a:xfrm>
              <a:off x="8000640" y="2648520"/>
              <a:ext cx="228600" cy="228600"/>
            </a:xfrm>
            <a:prstGeom prst="rect">
              <a:avLst/>
            </a:prstGeom>
            <a:solidFill>
              <a:srgbClr val="0099FF"/>
            </a:solidFill>
            <a:ln>
              <a:solidFill>
                <a:srgbClr val="000000"/>
              </a:solidFill>
            </a:ln>
          </p:spPr>
          <p:txBody>
            <a:bodyPr/>
            <a:lstStyle/>
            <a:p>
              <a:endParaRPr lang="en-US"/>
            </a:p>
          </p:txBody>
        </p:sp>
        <p:sp>
          <p:nvSpPr>
            <p:cNvPr id="4206" name="Rectangle 38"/>
            <p:cNvSpPr/>
            <p:nvPr/>
          </p:nvSpPr>
          <p:spPr>
            <a:xfrm>
              <a:off x="6171840" y="6763320"/>
              <a:ext cx="228600" cy="228600"/>
            </a:xfrm>
            <a:prstGeom prst="rect">
              <a:avLst/>
            </a:prstGeom>
            <a:solidFill>
              <a:srgbClr val="C0C0C0"/>
            </a:solidFill>
            <a:ln>
              <a:solidFill>
                <a:srgbClr val="000000"/>
              </a:solidFill>
            </a:ln>
          </p:spPr>
          <p:txBody>
            <a:bodyPr/>
            <a:lstStyle/>
            <a:p>
              <a:endParaRPr lang="en-US"/>
            </a:p>
          </p:txBody>
        </p:sp>
        <p:sp>
          <p:nvSpPr>
            <p:cNvPr id="4207" name="Rectangle 39"/>
            <p:cNvSpPr/>
            <p:nvPr/>
          </p:nvSpPr>
          <p:spPr>
            <a:xfrm>
              <a:off x="6171840" y="6534720"/>
              <a:ext cx="228600" cy="228600"/>
            </a:xfrm>
            <a:prstGeom prst="rect">
              <a:avLst/>
            </a:prstGeom>
            <a:solidFill>
              <a:srgbClr val="FF950E"/>
            </a:solidFill>
            <a:ln>
              <a:solidFill>
                <a:srgbClr val="000000"/>
              </a:solidFill>
            </a:ln>
          </p:spPr>
          <p:txBody>
            <a:bodyPr/>
            <a:lstStyle/>
            <a:p>
              <a:endParaRPr lang="en-US"/>
            </a:p>
          </p:txBody>
        </p:sp>
        <p:sp>
          <p:nvSpPr>
            <p:cNvPr id="4208" name="Rectangle 40"/>
            <p:cNvSpPr/>
            <p:nvPr/>
          </p:nvSpPr>
          <p:spPr>
            <a:xfrm>
              <a:off x="6171840" y="2648520"/>
              <a:ext cx="228600" cy="228600"/>
            </a:xfrm>
            <a:prstGeom prst="rect">
              <a:avLst/>
            </a:prstGeom>
            <a:solidFill>
              <a:srgbClr val="FF950E"/>
            </a:solidFill>
            <a:ln>
              <a:solidFill>
                <a:srgbClr val="000000"/>
              </a:solidFill>
            </a:ln>
          </p:spPr>
          <p:txBody>
            <a:bodyPr/>
            <a:lstStyle/>
            <a:p>
              <a:endParaRPr lang="en-US"/>
            </a:p>
          </p:txBody>
        </p:sp>
        <p:sp>
          <p:nvSpPr>
            <p:cNvPr id="4209" name="Rectangle 41"/>
            <p:cNvSpPr/>
            <p:nvPr/>
          </p:nvSpPr>
          <p:spPr>
            <a:xfrm>
              <a:off x="7085880" y="6763320"/>
              <a:ext cx="228960" cy="228600"/>
            </a:xfrm>
            <a:prstGeom prst="rect">
              <a:avLst/>
            </a:prstGeom>
            <a:solidFill>
              <a:srgbClr val="C0C0C0"/>
            </a:solidFill>
            <a:ln>
              <a:solidFill>
                <a:srgbClr val="000000"/>
              </a:solidFill>
            </a:ln>
          </p:spPr>
          <p:txBody>
            <a:bodyPr/>
            <a:lstStyle/>
            <a:p>
              <a:endParaRPr lang="en-US"/>
            </a:p>
          </p:txBody>
        </p:sp>
        <p:sp>
          <p:nvSpPr>
            <p:cNvPr id="4210" name="Rectangle 42"/>
            <p:cNvSpPr/>
            <p:nvPr/>
          </p:nvSpPr>
          <p:spPr>
            <a:xfrm>
              <a:off x="7085880" y="6534720"/>
              <a:ext cx="228960" cy="228600"/>
            </a:xfrm>
            <a:prstGeom prst="rect">
              <a:avLst/>
            </a:prstGeom>
            <a:solidFill>
              <a:srgbClr val="0099FF"/>
            </a:solidFill>
            <a:ln>
              <a:solidFill>
                <a:srgbClr val="000000"/>
              </a:solidFill>
            </a:ln>
          </p:spPr>
          <p:txBody>
            <a:bodyPr/>
            <a:lstStyle/>
            <a:p>
              <a:endParaRPr lang="en-US"/>
            </a:p>
          </p:txBody>
        </p:sp>
        <p:sp>
          <p:nvSpPr>
            <p:cNvPr id="4211" name="Rectangle 43"/>
            <p:cNvSpPr/>
            <p:nvPr/>
          </p:nvSpPr>
          <p:spPr>
            <a:xfrm>
              <a:off x="7085880" y="2648520"/>
              <a:ext cx="228960" cy="228600"/>
            </a:xfrm>
            <a:prstGeom prst="rect">
              <a:avLst/>
            </a:prstGeom>
            <a:solidFill>
              <a:srgbClr val="0099FF"/>
            </a:solidFill>
            <a:ln>
              <a:solidFill>
                <a:srgbClr val="000000"/>
              </a:solidFill>
            </a:ln>
          </p:spPr>
          <p:txBody>
            <a:bodyPr/>
            <a:lstStyle/>
            <a:p>
              <a:endParaRPr lang="en-US"/>
            </a:p>
          </p:txBody>
        </p:sp>
        <p:sp>
          <p:nvSpPr>
            <p:cNvPr id="4212" name="Rectangle 44"/>
            <p:cNvSpPr/>
            <p:nvPr/>
          </p:nvSpPr>
          <p:spPr>
            <a:xfrm rot="16200000">
              <a:off x="7543800" y="4706280"/>
              <a:ext cx="228600" cy="228600"/>
            </a:xfrm>
            <a:prstGeom prst="rect">
              <a:avLst/>
            </a:prstGeom>
            <a:solidFill>
              <a:srgbClr val="FF950E"/>
            </a:solidFill>
            <a:ln>
              <a:solidFill>
                <a:srgbClr val="000000"/>
              </a:solidFill>
            </a:ln>
          </p:spPr>
          <p:txBody>
            <a:bodyPr/>
            <a:lstStyle/>
            <a:p>
              <a:endParaRPr lang="en-US"/>
            </a:p>
          </p:txBody>
        </p:sp>
        <p:sp>
          <p:nvSpPr>
            <p:cNvPr id="4213" name="Rectangle 45"/>
            <p:cNvSpPr/>
            <p:nvPr/>
          </p:nvSpPr>
          <p:spPr>
            <a:xfrm rot="16200000">
              <a:off x="7543800" y="4477680"/>
              <a:ext cx="228600" cy="228600"/>
            </a:xfrm>
            <a:prstGeom prst="rect">
              <a:avLst/>
            </a:prstGeom>
            <a:solidFill>
              <a:srgbClr val="FF950E"/>
            </a:solidFill>
            <a:ln>
              <a:solidFill>
                <a:srgbClr val="000000"/>
              </a:solidFill>
            </a:ln>
          </p:spPr>
          <p:txBody>
            <a:bodyPr/>
            <a:lstStyle/>
            <a:p>
              <a:endParaRPr lang="en-US"/>
            </a:p>
          </p:txBody>
        </p:sp>
        <p:sp>
          <p:nvSpPr>
            <p:cNvPr id="4214" name="Rectangle 46"/>
            <p:cNvSpPr/>
            <p:nvPr/>
          </p:nvSpPr>
          <p:spPr>
            <a:xfrm rot="16200000">
              <a:off x="7543800" y="4249080"/>
              <a:ext cx="228600" cy="228600"/>
            </a:xfrm>
            <a:prstGeom prst="rect">
              <a:avLst/>
            </a:prstGeom>
            <a:solidFill>
              <a:srgbClr val="FF950E"/>
            </a:solidFill>
            <a:ln>
              <a:solidFill>
                <a:srgbClr val="000000"/>
              </a:solidFill>
            </a:ln>
          </p:spPr>
          <p:txBody>
            <a:bodyPr/>
            <a:lstStyle/>
            <a:p>
              <a:endParaRPr lang="en-US"/>
            </a:p>
          </p:txBody>
        </p:sp>
        <p:sp>
          <p:nvSpPr>
            <p:cNvPr id="4215" name="Rectangle 47"/>
            <p:cNvSpPr/>
            <p:nvPr/>
          </p:nvSpPr>
          <p:spPr>
            <a:xfrm rot="16200000">
              <a:off x="7543800" y="4020480"/>
              <a:ext cx="228600" cy="228600"/>
            </a:xfrm>
            <a:prstGeom prst="rect">
              <a:avLst/>
            </a:prstGeom>
            <a:solidFill>
              <a:srgbClr val="FF950E"/>
            </a:solidFill>
            <a:ln>
              <a:solidFill>
                <a:srgbClr val="000000"/>
              </a:solidFill>
            </a:ln>
          </p:spPr>
          <p:txBody>
            <a:bodyPr/>
            <a:lstStyle/>
            <a:p>
              <a:endParaRPr lang="en-US"/>
            </a:p>
          </p:txBody>
        </p:sp>
        <p:sp>
          <p:nvSpPr>
            <p:cNvPr id="4216" name="Rectangle 48"/>
            <p:cNvSpPr/>
            <p:nvPr/>
          </p:nvSpPr>
          <p:spPr>
            <a:xfrm rot="16200000">
              <a:off x="7543800" y="3791880"/>
              <a:ext cx="228600" cy="228600"/>
            </a:xfrm>
            <a:prstGeom prst="rect">
              <a:avLst/>
            </a:prstGeom>
            <a:solidFill>
              <a:srgbClr val="FF950E"/>
            </a:solidFill>
            <a:ln>
              <a:solidFill>
                <a:srgbClr val="000000"/>
              </a:solidFill>
            </a:ln>
          </p:spPr>
          <p:txBody>
            <a:bodyPr/>
            <a:lstStyle/>
            <a:p>
              <a:endParaRPr lang="en-US"/>
            </a:p>
          </p:txBody>
        </p:sp>
        <p:sp>
          <p:nvSpPr>
            <p:cNvPr id="4217" name="Rectangle 49"/>
            <p:cNvSpPr/>
            <p:nvPr/>
          </p:nvSpPr>
          <p:spPr>
            <a:xfrm>
              <a:off x="7543800" y="5163480"/>
              <a:ext cx="228600" cy="228600"/>
            </a:xfrm>
            <a:prstGeom prst="rect">
              <a:avLst/>
            </a:prstGeom>
            <a:solidFill>
              <a:srgbClr val="FF950E"/>
            </a:solidFill>
            <a:ln>
              <a:solidFill>
                <a:srgbClr val="000000"/>
              </a:solidFill>
            </a:ln>
          </p:spPr>
          <p:txBody>
            <a:bodyPr/>
            <a:lstStyle/>
            <a:p>
              <a:endParaRPr lang="en-US"/>
            </a:p>
          </p:txBody>
        </p:sp>
        <p:sp>
          <p:nvSpPr>
            <p:cNvPr id="4218" name="Rectangle 50"/>
            <p:cNvSpPr/>
            <p:nvPr/>
          </p:nvSpPr>
          <p:spPr>
            <a:xfrm>
              <a:off x="7543800" y="4934880"/>
              <a:ext cx="228600" cy="228600"/>
            </a:xfrm>
            <a:prstGeom prst="rect">
              <a:avLst/>
            </a:prstGeom>
            <a:solidFill>
              <a:srgbClr val="FF950E"/>
            </a:solidFill>
            <a:ln>
              <a:solidFill>
                <a:srgbClr val="000000"/>
              </a:solidFill>
            </a:ln>
          </p:spPr>
          <p:txBody>
            <a:bodyPr/>
            <a:lstStyle/>
            <a:p>
              <a:endParaRPr lang="en-US"/>
            </a:p>
          </p:txBody>
        </p:sp>
        <p:sp>
          <p:nvSpPr>
            <p:cNvPr id="4219" name="Rectangle 51"/>
            <p:cNvSpPr/>
            <p:nvPr/>
          </p:nvSpPr>
          <p:spPr>
            <a:xfrm rot="16200000">
              <a:off x="7543440" y="3563280"/>
              <a:ext cx="228600" cy="228600"/>
            </a:xfrm>
            <a:prstGeom prst="rect">
              <a:avLst/>
            </a:prstGeom>
            <a:solidFill>
              <a:srgbClr val="FF950E"/>
            </a:solidFill>
            <a:ln>
              <a:solidFill>
                <a:srgbClr val="000000"/>
              </a:solidFill>
            </a:ln>
          </p:spPr>
          <p:txBody>
            <a:bodyPr/>
            <a:lstStyle/>
            <a:p>
              <a:endParaRPr lang="en-US"/>
            </a:p>
          </p:txBody>
        </p:sp>
        <p:sp>
          <p:nvSpPr>
            <p:cNvPr id="4220" name="Rectangle 52"/>
            <p:cNvSpPr/>
            <p:nvPr/>
          </p:nvSpPr>
          <p:spPr>
            <a:xfrm rot="16200000">
              <a:off x="7543440" y="3334680"/>
              <a:ext cx="228600" cy="228600"/>
            </a:xfrm>
            <a:prstGeom prst="rect">
              <a:avLst/>
            </a:prstGeom>
            <a:solidFill>
              <a:srgbClr val="FF950E"/>
            </a:solidFill>
            <a:ln>
              <a:solidFill>
                <a:srgbClr val="000000"/>
              </a:solidFill>
            </a:ln>
          </p:spPr>
          <p:txBody>
            <a:bodyPr/>
            <a:lstStyle/>
            <a:p>
              <a:endParaRPr lang="en-US"/>
            </a:p>
          </p:txBody>
        </p:sp>
        <p:sp>
          <p:nvSpPr>
            <p:cNvPr id="4221" name="Rectangle 53"/>
            <p:cNvSpPr/>
            <p:nvPr/>
          </p:nvSpPr>
          <p:spPr>
            <a:xfrm rot="16200000">
              <a:off x="7543440" y="3106080"/>
              <a:ext cx="228600" cy="228600"/>
            </a:xfrm>
            <a:prstGeom prst="rect">
              <a:avLst/>
            </a:prstGeom>
            <a:solidFill>
              <a:srgbClr val="FF950E"/>
            </a:solidFill>
            <a:ln>
              <a:solidFill>
                <a:srgbClr val="000000"/>
              </a:solidFill>
            </a:ln>
          </p:spPr>
          <p:txBody>
            <a:bodyPr/>
            <a:lstStyle/>
            <a:p>
              <a:endParaRPr lang="en-US"/>
            </a:p>
          </p:txBody>
        </p:sp>
        <p:sp>
          <p:nvSpPr>
            <p:cNvPr id="4222" name="Rectangle 54"/>
            <p:cNvSpPr/>
            <p:nvPr/>
          </p:nvSpPr>
          <p:spPr>
            <a:xfrm rot="16200000">
              <a:off x="7543440" y="2877480"/>
              <a:ext cx="228600" cy="228600"/>
            </a:xfrm>
            <a:prstGeom prst="rect">
              <a:avLst/>
            </a:prstGeom>
            <a:solidFill>
              <a:srgbClr val="FF950E"/>
            </a:solidFill>
            <a:ln>
              <a:solidFill>
                <a:srgbClr val="000000"/>
              </a:solidFill>
            </a:ln>
          </p:spPr>
          <p:txBody>
            <a:bodyPr/>
            <a:lstStyle/>
            <a:p>
              <a:endParaRPr lang="en-US"/>
            </a:p>
          </p:txBody>
        </p:sp>
        <p:sp>
          <p:nvSpPr>
            <p:cNvPr id="4223" name="Rectangle 55"/>
            <p:cNvSpPr/>
            <p:nvPr/>
          </p:nvSpPr>
          <p:spPr>
            <a:xfrm rot="16200000">
              <a:off x="6171840" y="4705920"/>
              <a:ext cx="228600" cy="228600"/>
            </a:xfrm>
            <a:prstGeom prst="rect">
              <a:avLst/>
            </a:prstGeom>
            <a:solidFill>
              <a:srgbClr val="FF950E"/>
            </a:solidFill>
            <a:ln>
              <a:solidFill>
                <a:srgbClr val="000000"/>
              </a:solidFill>
            </a:ln>
          </p:spPr>
          <p:txBody>
            <a:bodyPr/>
            <a:lstStyle/>
            <a:p>
              <a:endParaRPr lang="en-US"/>
            </a:p>
          </p:txBody>
        </p:sp>
        <p:sp>
          <p:nvSpPr>
            <p:cNvPr id="4224" name="Rectangle 56"/>
            <p:cNvSpPr/>
            <p:nvPr/>
          </p:nvSpPr>
          <p:spPr>
            <a:xfrm rot="16200000">
              <a:off x="6171840" y="4477320"/>
              <a:ext cx="228600" cy="228600"/>
            </a:xfrm>
            <a:prstGeom prst="rect">
              <a:avLst/>
            </a:prstGeom>
            <a:solidFill>
              <a:srgbClr val="FF950E"/>
            </a:solidFill>
            <a:ln>
              <a:solidFill>
                <a:srgbClr val="000000"/>
              </a:solidFill>
            </a:ln>
          </p:spPr>
          <p:txBody>
            <a:bodyPr/>
            <a:lstStyle/>
            <a:p>
              <a:endParaRPr lang="en-US"/>
            </a:p>
          </p:txBody>
        </p:sp>
        <p:sp>
          <p:nvSpPr>
            <p:cNvPr id="4225" name="Rectangle 57"/>
            <p:cNvSpPr/>
            <p:nvPr/>
          </p:nvSpPr>
          <p:spPr>
            <a:xfrm rot="16200000">
              <a:off x="6171840" y="4248720"/>
              <a:ext cx="228600" cy="228600"/>
            </a:xfrm>
            <a:prstGeom prst="rect">
              <a:avLst/>
            </a:prstGeom>
            <a:solidFill>
              <a:srgbClr val="FF950E"/>
            </a:solidFill>
            <a:ln>
              <a:solidFill>
                <a:srgbClr val="000000"/>
              </a:solidFill>
            </a:ln>
          </p:spPr>
          <p:txBody>
            <a:bodyPr/>
            <a:lstStyle/>
            <a:p>
              <a:endParaRPr lang="en-US"/>
            </a:p>
          </p:txBody>
        </p:sp>
        <p:sp>
          <p:nvSpPr>
            <p:cNvPr id="4226" name="Rectangle 58"/>
            <p:cNvSpPr/>
            <p:nvPr/>
          </p:nvSpPr>
          <p:spPr>
            <a:xfrm rot="16200000">
              <a:off x="6171840" y="4020120"/>
              <a:ext cx="228600" cy="228600"/>
            </a:xfrm>
            <a:prstGeom prst="rect">
              <a:avLst/>
            </a:prstGeom>
            <a:solidFill>
              <a:srgbClr val="FF950E"/>
            </a:solidFill>
            <a:ln>
              <a:solidFill>
                <a:srgbClr val="000000"/>
              </a:solidFill>
            </a:ln>
          </p:spPr>
          <p:txBody>
            <a:bodyPr/>
            <a:lstStyle/>
            <a:p>
              <a:endParaRPr lang="en-US"/>
            </a:p>
          </p:txBody>
        </p:sp>
        <p:sp>
          <p:nvSpPr>
            <p:cNvPr id="4227" name="Rectangle 59"/>
            <p:cNvSpPr/>
            <p:nvPr/>
          </p:nvSpPr>
          <p:spPr>
            <a:xfrm rot="16200000">
              <a:off x="6171840" y="3791520"/>
              <a:ext cx="228600" cy="228600"/>
            </a:xfrm>
            <a:prstGeom prst="rect">
              <a:avLst/>
            </a:prstGeom>
            <a:solidFill>
              <a:srgbClr val="FF950E"/>
            </a:solidFill>
            <a:ln>
              <a:solidFill>
                <a:srgbClr val="000000"/>
              </a:solidFill>
            </a:ln>
          </p:spPr>
          <p:txBody>
            <a:bodyPr/>
            <a:lstStyle/>
            <a:p>
              <a:endParaRPr lang="en-US"/>
            </a:p>
          </p:txBody>
        </p:sp>
        <p:sp>
          <p:nvSpPr>
            <p:cNvPr id="4228" name="Rectangle 60"/>
            <p:cNvSpPr/>
            <p:nvPr/>
          </p:nvSpPr>
          <p:spPr>
            <a:xfrm>
              <a:off x="6171840" y="5163120"/>
              <a:ext cx="228600" cy="228600"/>
            </a:xfrm>
            <a:prstGeom prst="rect">
              <a:avLst/>
            </a:prstGeom>
            <a:solidFill>
              <a:srgbClr val="FF950E"/>
            </a:solidFill>
            <a:ln>
              <a:solidFill>
                <a:srgbClr val="000000"/>
              </a:solidFill>
            </a:ln>
          </p:spPr>
          <p:txBody>
            <a:bodyPr/>
            <a:lstStyle/>
            <a:p>
              <a:endParaRPr lang="en-US"/>
            </a:p>
          </p:txBody>
        </p:sp>
        <p:sp>
          <p:nvSpPr>
            <p:cNvPr id="4229" name="Rectangle 61"/>
            <p:cNvSpPr/>
            <p:nvPr/>
          </p:nvSpPr>
          <p:spPr>
            <a:xfrm>
              <a:off x="6171840" y="4934520"/>
              <a:ext cx="228600" cy="228600"/>
            </a:xfrm>
            <a:prstGeom prst="rect">
              <a:avLst/>
            </a:prstGeom>
            <a:solidFill>
              <a:srgbClr val="FF950E"/>
            </a:solidFill>
            <a:ln>
              <a:solidFill>
                <a:srgbClr val="000000"/>
              </a:solidFill>
            </a:ln>
          </p:spPr>
          <p:txBody>
            <a:bodyPr/>
            <a:lstStyle/>
            <a:p>
              <a:endParaRPr lang="en-US"/>
            </a:p>
          </p:txBody>
        </p:sp>
        <p:sp>
          <p:nvSpPr>
            <p:cNvPr id="4230" name="Rectangle 62"/>
            <p:cNvSpPr/>
            <p:nvPr/>
          </p:nvSpPr>
          <p:spPr>
            <a:xfrm rot="16200000">
              <a:off x="6171480" y="3562920"/>
              <a:ext cx="228600" cy="228600"/>
            </a:xfrm>
            <a:prstGeom prst="rect">
              <a:avLst/>
            </a:prstGeom>
            <a:solidFill>
              <a:srgbClr val="FF950E"/>
            </a:solidFill>
            <a:ln>
              <a:solidFill>
                <a:srgbClr val="000000"/>
              </a:solidFill>
            </a:ln>
          </p:spPr>
          <p:txBody>
            <a:bodyPr/>
            <a:lstStyle/>
            <a:p>
              <a:endParaRPr lang="en-US"/>
            </a:p>
          </p:txBody>
        </p:sp>
        <p:sp>
          <p:nvSpPr>
            <p:cNvPr id="4231" name="Rectangle 63"/>
            <p:cNvSpPr/>
            <p:nvPr/>
          </p:nvSpPr>
          <p:spPr>
            <a:xfrm rot="16200000">
              <a:off x="6171480" y="3334320"/>
              <a:ext cx="228600" cy="228600"/>
            </a:xfrm>
            <a:prstGeom prst="rect">
              <a:avLst/>
            </a:prstGeom>
            <a:solidFill>
              <a:srgbClr val="FF950E"/>
            </a:solidFill>
            <a:ln>
              <a:solidFill>
                <a:srgbClr val="000000"/>
              </a:solidFill>
            </a:ln>
          </p:spPr>
          <p:txBody>
            <a:bodyPr/>
            <a:lstStyle/>
            <a:p>
              <a:endParaRPr lang="en-US"/>
            </a:p>
          </p:txBody>
        </p:sp>
        <p:sp>
          <p:nvSpPr>
            <p:cNvPr id="4232" name="Rectangle 64"/>
            <p:cNvSpPr/>
            <p:nvPr/>
          </p:nvSpPr>
          <p:spPr>
            <a:xfrm rot="16200000">
              <a:off x="6171480" y="3105720"/>
              <a:ext cx="228600" cy="228600"/>
            </a:xfrm>
            <a:prstGeom prst="rect">
              <a:avLst/>
            </a:prstGeom>
            <a:solidFill>
              <a:srgbClr val="FF950E"/>
            </a:solidFill>
            <a:ln>
              <a:solidFill>
                <a:srgbClr val="000000"/>
              </a:solidFill>
            </a:ln>
          </p:spPr>
          <p:txBody>
            <a:bodyPr/>
            <a:lstStyle/>
            <a:p>
              <a:endParaRPr lang="en-US"/>
            </a:p>
          </p:txBody>
        </p:sp>
        <p:sp>
          <p:nvSpPr>
            <p:cNvPr id="4233" name="Rectangle 65"/>
            <p:cNvSpPr/>
            <p:nvPr/>
          </p:nvSpPr>
          <p:spPr>
            <a:xfrm rot="16200000">
              <a:off x="6171480" y="2877120"/>
              <a:ext cx="228600" cy="228600"/>
            </a:xfrm>
            <a:prstGeom prst="rect">
              <a:avLst/>
            </a:prstGeom>
            <a:solidFill>
              <a:srgbClr val="FF950E"/>
            </a:solidFill>
            <a:ln>
              <a:solidFill>
                <a:srgbClr val="000000"/>
              </a:solidFill>
            </a:ln>
          </p:spPr>
          <p:txBody>
            <a:bodyPr/>
            <a:lstStyle/>
            <a:p>
              <a:endParaRPr lang="en-US"/>
            </a:p>
          </p:txBody>
        </p:sp>
        <p:sp>
          <p:nvSpPr>
            <p:cNvPr id="4234" name="Rectangle 66"/>
            <p:cNvSpPr/>
            <p:nvPr/>
          </p:nvSpPr>
          <p:spPr>
            <a:xfrm rot="16200000">
              <a:off x="8001000" y="4705920"/>
              <a:ext cx="228600" cy="228600"/>
            </a:xfrm>
            <a:prstGeom prst="rect">
              <a:avLst/>
            </a:prstGeom>
            <a:solidFill>
              <a:srgbClr val="0099FF"/>
            </a:solidFill>
            <a:ln>
              <a:solidFill>
                <a:srgbClr val="000000"/>
              </a:solidFill>
            </a:ln>
          </p:spPr>
          <p:txBody>
            <a:bodyPr/>
            <a:lstStyle/>
            <a:p>
              <a:endParaRPr lang="en-US"/>
            </a:p>
          </p:txBody>
        </p:sp>
        <p:sp>
          <p:nvSpPr>
            <p:cNvPr id="4235" name="Rectangle 67"/>
            <p:cNvSpPr/>
            <p:nvPr/>
          </p:nvSpPr>
          <p:spPr>
            <a:xfrm rot="16200000">
              <a:off x="8001000" y="4477320"/>
              <a:ext cx="228600" cy="228600"/>
            </a:xfrm>
            <a:prstGeom prst="rect">
              <a:avLst/>
            </a:prstGeom>
            <a:solidFill>
              <a:srgbClr val="0099FF"/>
            </a:solidFill>
            <a:ln>
              <a:solidFill>
                <a:srgbClr val="000000"/>
              </a:solidFill>
            </a:ln>
          </p:spPr>
          <p:txBody>
            <a:bodyPr/>
            <a:lstStyle/>
            <a:p>
              <a:endParaRPr lang="en-US"/>
            </a:p>
          </p:txBody>
        </p:sp>
        <p:sp>
          <p:nvSpPr>
            <p:cNvPr id="4236" name="Rectangle 68"/>
            <p:cNvSpPr/>
            <p:nvPr/>
          </p:nvSpPr>
          <p:spPr>
            <a:xfrm rot="16200000">
              <a:off x="8001000" y="4248720"/>
              <a:ext cx="228600" cy="228600"/>
            </a:xfrm>
            <a:prstGeom prst="rect">
              <a:avLst/>
            </a:prstGeom>
            <a:solidFill>
              <a:srgbClr val="0099FF"/>
            </a:solidFill>
            <a:ln>
              <a:solidFill>
                <a:srgbClr val="000000"/>
              </a:solidFill>
            </a:ln>
          </p:spPr>
          <p:txBody>
            <a:bodyPr/>
            <a:lstStyle/>
            <a:p>
              <a:endParaRPr lang="en-US"/>
            </a:p>
          </p:txBody>
        </p:sp>
        <p:sp>
          <p:nvSpPr>
            <p:cNvPr id="4237" name="Rectangle 69"/>
            <p:cNvSpPr/>
            <p:nvPr/>
          </p:nvSpPr>
          <p:spPr>
            <a:xfrm rot="16200000">
              <a:off x="8001000" y="4020120"/>
              <a:ext cx="228600" cy="228600"/>
            </a:xfrm>
            <a:prstGeom prst="rect">
              <a:avLst/>
            </a:prstGeom>
            <a:solidFill>
              <a:srgbClr val="0099FF"/>
            </a:solidFill>
            <a:ln>
              <a:solidFill>
                <a:srgbClr val="000000"/>
              </a:solidFill>
            </a:ln>
          </p:spPr>
          <p:txBody>
            <a:bodyPr/>
            <a:lstStyle/>
            <a:p>
              <a:endParaRPr lang="en-US"/>
            </a:p>
          </p:txBody>
        </p:sp>
        <p:sp>
          <p:nvSpPr>
            <p:cNvPr id="4238" name="Rectangle 70"/>
            <p:cNvSpPr/>
            <p:nvPr/>
          </p:nvSpPr>
          <p:spPr>
            <a:xfrm rot="16200000">
              <a:off x="8001000" y="3791520"/>
              <a:ext cx="228600" cy="228600"/>
            </a:xfrm>
            <a:prstGeom prst="rect">
              <a:avLst/>
            </a:prstGeom>
            <a:solidFill>
              <a:srgbClr val="0099FF"/>
            </a:solidFill>
            <a:ln>
              <a:solidFill>
                <a:srgbClr val="000000"/>
              </a:solidFill>
            </a:ln>
          </p:spPr>
          <p:txBody>
            <a:bodyPr/>
            <a:lstStyle/>
            <a:p>
              <a:endParaRPr lang="en-US"/>
            </a:p>
          </p:txBody>
        </p:sp>
        <p:sp>
          <p:nvSpPr>
            <p:cNvPr id="4239" name="Rectangle 71"/>
            <p:cNvSpPr/>
            <p:nvPr/>
          </p:nvSpPr>
          <p:spPr>
            <a:xfrm>
              <a:off x="8001000" y="5163120"/>
              <a:ext cx="228600" cy="228600"/>
            </a:xfrm>
            <a:prstGeom prst="rect">
              <a:avLst/>
            </a:prstGeom>
            <a:solidFill>
              <a:srgbClr val="0099FF"/>
            </a:solidFill>
            <a:ln>
              <a:solidFill>
                <a:srgbClr val="000000"/>
              </a:solidFill>
            </a:ln>
          </p:spPr>
          <p:txBody>
            <a:bodyPr/>
            <a:lstStyle/>
            <a:p>
              <a:endParaRPr lang="en-US"/>
            </a:p>
          </p:txBody>
        </p:sp>
        <p:sp>
          <p:nvSpPr>
            <p:cNvPr id="4240" name="Rectangle 72"/>
            <p:cNvSpPr/>
            <p:nvPr/>
          </p:nvSpPr>
          <p:spPr>
            <a:xfrm>
              <a:off x="8001000" y="4934520"/>
              <a:ext cx="228600" cy="228600"/>
            </a:xfrm>
            <a:prstGeom prst="rect">
              <a:avLst/>
            </a:prstGeom>
            <a:solidFill>
              <a:srgbClr val="0099FF"/>
            </a:solidFill>
            <a:ln>
              <a:solidFill>
                <a:srgbClr val="000000"/>
              </a:solidFill>
            </a:ln>
          </p:spPr>
          <p:txBody>
            <a:bodyPr/>
            <a:lstStyle/>
            <a:p>
              <a:endParaRPr lang="en-US"/>
            </a:p>
          </p:txBody>
        </p:sp>
        <p:sp>
          <p:nvSpPr>
            <p:cNvPr id="4241" name="Rectangle 73"/>
            <p:cNvSpPr/>
            <p:nvPr/>
          </p:nvSpPr>
          <p:spPr>
            <a:xfrm rot="16200000">
              <a:off x="8000640" y="3562920"/>
              <a:ext cx="228600" cy="228600"/>
            </a:xfrm>
            <a:prstGeom prst="rect">
              <a:avLst/>
            </a:prstGeom>
            <a:solidFill>
              <a:srgbClr val="0099FF"/>
            </a:solidFill>
            <a:ln>
              <a:solidFill>
                <a:srgbClr val="000000"/>
              </a:solidFill>
            </a:ln>
          </p:spPr>
          <p:txBody>
            <a:bodyPr/>
            <a:lstStyle/>
            <a:p>
              <a:endParaRPr lang="en-US"/>
            </a:p>
          </p:txBody>
        </p:sp>
        <p:sp>
          <p:nvSpPr>
            <p:cNvPr id="4242" name="Rectangle 74"/>
            <p:cNvSpPr/>
            <p:nvPr/>
          </p:nvSpPr>
          <p:spPr>
            <a:xfrm rot="16200000">
              <a:off x="8000640" y="3334320"/>
              <a:ext cx="228600" cy="228600"/>
            </a:xfrm>
            <a:prstGeom prst="rect">
              <a:avLst/>
            </a:prstGeom>
            <a:solidFill>
              <a:srgbClr val="0099FF"/>
            </a:solidFill>
            <a:ln>
              <a:solidFill>
                <a:srgbClr val="000000"/>
              </a:solidFill>
            </a:ln>
          </p:spPr>
          <p:txBody>
            <a:bodyPr/>
            <a:lstStyle/>
            <a:p>
              <a:endParaRPr lang="en-US"/>
            </a:p>
          </p:txBody>
        </p:sp>
        <p:sp>
          <p:nvSpPr>
            <p:cNvPr id="4243" name="Rectangle 75"/>
            <p:cNvSpPr/>
            <p:nvPr/>
          </p:nvSpPr>
          <p:spPr>
            <a:xfrm rot="16200000">
              <a:off x="8000640" y="3105720"/>
              <a:ext cx="228600" cy="228600"/>
            </a:xfrm>
            <a:prstGeom prst="rect">
              <a:avLst/>
            </a:prstGeom>
            <a:solidFill>
              <a:srgbClr val="0099FF"/>
            </a:solidFill>
            <a:ln>
              <a:solidFill>
                <a:srgbClr val="000000"/>
              </a:solidFill>
            </a:ln>
          </p:spPr>
          <p:txBody>
            <a:bodyPr/>
            <a:lstStyle/>
            <a:p>
              <a:endParaRPr lang="en-US"/>
            </a:p>
          </p:txBody>
        </p:sp>
        <p:sp>
          <p:nvSpPr>
            <p:cNvPr id="4244" name="Rectangle 76"/>
            <p:cNvSpPr/>
            <p:nvPr/>
          </p:nvSpPr>
          <p:spPr>
            <a:xfrm rot="16200000">
              <a:off x="8000640" y="2877120"/>
              <a:ext cx="228600" cy="228600"/>
            </a:xfrm>
            <a:prstGeom prst="rect">
              <a:avLst/>
            </a:prstGeom>
            <a:solidFill>
              <a:srgbClr val="0099FF"/>
            </a:solidFill>
            <a:ln>
              <a:solidFill>
                <a:srgbClr val="000000"/>
              </a:solidFill>
            </a:ln>
          </p:spPr>
          <p:txBody>
            <a:bodyPr/>
            <a:lstStyle/>
            <a:p>
              <a:endParaRPr lang="en-US"/>
            </a:p>
          </p:txBody>
        </p:sp>
        <p:sp>
          <p:nvSpPr>
            <p:cNvPr id="4245" name="Rectangle 77"/>
            <p:cNvSpPr/>
            <p:nvPr/>
          </p:nvSpPr>
          <p:spPr>
            <a:xfrm rot="16200000">
              <a:off x="7086240" y="4705920"/>
              <a:ext cx="228600" cy="228600"/>
            </a:xfrm>
            <a:prstGeom prst="rect">
              <a:avLst/>
            </a:prstGeom>
            <a:solidFill>
              <a:srgbClr val="0099FF"/>
            </a:solidFill>
            <a:ln>
              <a:solidFill>
                <a:srgbClr val="000000"/>
              </a:solidFill>
            </a:ln>
          </p:spPr>
          <p:txBody>
            <a:bodyPr/>
            <a:lstStyle/>
            <a:p>
              <a:endParaRPr lang="en-US"/>
            </a:p>
          </p:txBody>
        </p:sp>
        <p:sp>
          <p:nvSpPr>
            <p:cNvPr id="4246" name="Rectangle 78"/>
            <p:cNvSpPr/>
            <p:nvPr/>
          </p:nvSpPr>
          <p:spPr>
            <a:xfrm rot="16200000">
              <a:off x="7086240" y="4477320"/>
              <a:ext cx="228600" cy="228600"/>
            </a:xfrm>
            <a:prstGeom prst="rect">
              <a:avLst/>
            </a:prstGeom>
            <a:solidFill>
              <a:srgbClr val="0099FF"/>
            </a:solidFill>
            <a:ln>
              <a:solidFill>
                <a:srgbClr val="000000"/>
              </a:solidFill>
            </a:ln>
          </p:spPr>
          <p:txBody>
            <a:bodyPr/>
            <a:lstStyle/>
            <a:p>
              <a:endParaRPr lang="en-US"/>
            </a:p>
          </p:txBody>
        </p:sp>
        <p:sp>
          <p:nvSpPr>
            <p:cNvPr id="4247" name="Rectangle 79"/>
            <p:cNvSpPr/>
            <p:nvPr/>
          </p:nvSpPr>
          <p:spPr>
            <a:xfrm rot="16200000">
              <a:off x="7086240" y="4248720"/>
              <a:ext cx="228600" cy="228600"/>
            </a:xfrm>
            <a:prstGeom prst="rect">
              <a:avLst/>
            </a:prstGeom>
            <a:solidFill>
              <a:srgbClr val="0099FF"/>
            </a:solidFill>
            <a:ln>
              <a:solidFill>
                <a:srgbClr val="000000"/>
              </a:solidFill>
            </a:ln>
          </p:spPr>
          <p:txBody>
            <a:bodyPr/>
            <a:lstStyle/>
            <a:p>
              <a:endParaRPr lang="en-US"/>
            </a:p>
          </p:txBody>
        </p:sp>
        <p:sp>
          <p:nvSpPr>
            <p:cNvPr id="4248" name="Rectangle 80"/>
            <p:cNvSpPr/>
            <p:nvPr/>
          </p:nvSpPr>
          <p:spPr>
            <a:xfrm rot="16200000">
              <a:off x="7086240" y="4020120"/>
              <a:ext cx="228600" cy="228600"/>
            </a:xfrm>
            <a:prstGeom prst="rect">
              <a:avLst/>
            </a:prstGeom>
            <a:solidFill>
              <a:srgbClr val="0099FF"/>
            </a:solidFill>
            <a:ln>
              <a:solidFill>
                <a:srgbClr val="000000"/>
              </a:solidFill>
            </a:ln>
          </p:spPr>
          <p:txBody>
            <a:bodyPr/>
            <a:lstStyle/>
            <a:p>
              <a:endParaRPr lang="en-US"/>
            </a:p>
          </p:txBody>
        </p:sp>
        <p:sp>
          <p:nvSpPr>
            <p:cNvPr id="4249" name="Rectangle 81"/>
            <p:cNvSpPr/>
            <p:nvPr/>
          </p:nvSpPr>
          <p:spPr>
            <a:xfrm rot="16200000">
              <a:off x="7086240" y="3791520"/>
              <a:ext cx="228600" cy="228600"/>
            </a:xfrm>
            <a:prstGeom prst="rect">
              <a:avLst/>
            </a:prstGeom>
            <a:solidFill>
              <a:srgbClr val="0099FF"/>
            </a:solidFill>
            <a:ln>
              <a:solidFill>
                <a:srgbClr val="000000"/>
              </a:solidFill>
            </a:ln>
          </p:spPr>
          <p:txBody>
            <a:bodyPr/>
            <a:lstStyle/>
            <a:p>
              <a:endParaRPr lang="en-US"/>
            </a:p>
          </p:txBody>
        </p:sp>
        <p:sp>
          <p:nvSpPr>
            <p:cNvPr id="4250" name="Rectangle 82"/>
            <p:cNvSpPr/>
            <p:nvPr/>
          </p:nvSpPr>
          <p:spPr>
            <a:xfrm>
              <a:off x="7086240" y="5163120"/>
              <a:ext cx="228600" cy="228600"/>
            </a:xfrm>
            <a:prstGeom prst="rect">
              <a:avLst/>
            </a:prstGeom>
            <a:solidFill>
              <a:srgbClr val="0099FF"/>
            </a:solidFill>
            <a:ln>
              <a:solidFill>
                <a:srgbClr val="000000"/>
              </a:solidFill>
            </a:ln>
          </p:spPr>
          <p:txBody>
            <a:bodyPr/>
            <a:lstStyle/>
            <a:p>
              <a:endParaRPr lang="en-US"/>
            </a:p>
          </p:txBody>
        </p:sp>
        <p:sp>
          <p:nvSpPr>
            <p:cNvPr id="4251" name="Rectangle 83"/>
            <p:cNvSpPr/>
            <p:nvPr/>
          </p:nvSpPr>
          <p:spPr>
            <a:xfrm>
              <a:off x="7086240" y="4934520"/>
              <a:ext cx="228600" cy="228600"/>
            </a:xfrm>
            <a:prstGeom prst="rect">
              <a:avLst/>
            </a:prstGeom>
            <a:solidFill>
              <a:srgbClr val="0099FF"/>
            </a:solidFill>
            <a:ln>
              <a:solidFill>
                <a:srgbClr val="000000"/>
              </a:solidFill>
            </a:ln>
          </p:spPr>
          <p:txBody>
            <a:bodyPr/>
            <a:lstStyle/>
            <a:p>
              <a:endParaRPr lang="en-US"/>
            </a:p>
          </p:txBody>
        </p:sp>
        <p:sp>
          <p:nvSpPr>
            <p:cNvPr id="4252" name="Rectangle 84"/>
            <p:cNvSpPr/>
            <p:nvPr/>
          </p:nvSpPr>
          <p:spPr>
            <a:xfrm rot="16200000">
              <a:off x="7085880" y="3562920"/>
              <a:ext cx="228600" cy="228600"/>
            </a:xfrm>
            <a:prstGeom prst="rect">
              <a:avLst/>
            </a:prstGeom>
            <a:solidFill>
              <a:srgbClr val="0099FF"/>
            </a:solidFill>
            <a:ln>
              <a:solidFill>
                <a:srgbClr val="000000"/>
              </a:solidFill>
            </a:ln>
          </p:spPr>
          <p:txBody>
            <a:bodyPr/>
            <a:lstStyle/>
            <a:p>
              <a:endParaRPr lang="en-US"/>
            </a:p>
          </p:txBody>
        </p:sp>
        <p:sp>
          <p:nvSpPr>
            <p:cNvPr id="4253" name="Rectangle 85"/>
            <p:cNvSpPr/>
            <p:nvPr/>
          </p:nvSpPr>
          <p:spPr>
            <a:xfrm rot="16200000">
              <a:off x="7085880" y="3334320"/>
              <a:ext cx="228600" cy="228600"/>
            </a:xfrm>
            <a:prstGeom prst="rect">
              <a:avLst/>
            </a:prstGeom>
            <a:solidFill>
              <a:srgbClr val="0099FF"/>
            </a:solidFill>
            <a:ln>
              <a:solidFill>
                <a:srgbClr val="000000"/>
              </a:solidFill>
            </a:ln>
          </p:spPr>
          <p:txBody>
            <a:bodyPr/>
            <a:lstStyle/>
            <a:p>
              <a:endParaRPr lang="en-US"/>
            </a:p>
          </p:txBody>
        </p:sp>
        <p:sp>
          <p:nvSpPr>
            <p:cNvPr id="4254" name="Rectangle 86"/>
            <p:cNvSpPr/>
            <p:nvPr/>
          </p:nvSpPr>
          <p:spPr>
            <a:xfrm rot="16200000">
              <a:off x="7085880" y="3105720"/>
              <a:ext cx="228600" cy="228600"/>
            </a:xfrm>
            <a:prstGeom prst="rect">
              <a:avLst/>
            </a:prstGeom>
            <a:solidFill>
              <a:srgbClr val="0099FF"/>
            </a:solidFill>
            <a:ln>
              <a:solidFill>
                <a:srgbClr val="000000"/>
              </a:solidFill>
            </a:ln>
          </p:spPr>
          <p:txBody>
            <a:bodyPr/>
            <a:lstStyle/>
            <a:p>
              <a:endParaRPr lang="en-US"/>
            </a:p>
          </p:txBody>
        </p:sp>
        <p:sp>
          <p:nvSpPr>
            <p:cNvPr id="4255" name="Rectangle 87"/>
            <p:cNvSpPr/>
            <p:nvPr/>
          </p:nvSpPr>
          <p:spPr>
            <a:xfrm rot="16200000">
              <a:off x="7085880" y="2877120"/>
              <a:ext cx="228600" cy="228600"/>
            </a:xfrm>
            <a:prstGeom prst="rect">
              <a:avLst/>
            </a:prstGeom>
            <a:solidFill>
              <a:srgbClr val="0099FF"/>
            </a:solidFill>
            <a:ln>
              <a:solidFill>
                <a:srgbClr val="000000"/>
              </a:solidFill>
            </a:ln>
          </p:spPr>
          <p:txBody>
            <a:bodyPr/>
            <a:lstStyle/>
            <a:p>
              <a:endParaRPr lang="en-US"/>
            </a:p>
          </p:txBody>
        </p:sp>
        <p:sp>
          <p:nvSpPr>
            <p:cNvPr id="4256" name="CustomShape 88"/>
            <p:cNvSpPr/>
            <p:nvPr/>
          </p:nvSpPr>
          <p:spPr>
            <a:xfrm>
              <a:off x="7772040" y="2648520"/>
              <a:ext cx="228600" cy="228600"/>
            </a:xfrm>
            <a:custGeom>
              <a:avLst/>
              <a:gdLst/>
              <a:ahLst/>
              <a:cxnLst/>
              <a:rect l="l" t="t" r="r" b="b"/>
              <a:pathLst>
                <a:path w="21600" h="21600">
                  <a:moveTo>
                    <a:pt x="0" y="0"/>
                  </a:moveTo>
                  <a:lnTo>
                    <a:pt x="21600" y="21600"/>
                  </a:lnTo>
                  <a:lnTo>
                    <a:pt x="0" y="21600"/>
                  </a:lnTo>
                  <a:lnTo>
                    <a:pt x="0" y="0"/>
                  </a:lnTo>
                  <a:close/>
                </a:path>
              </a:pathLst>
            </a:custGeom>
            <a:solidFill>
              <a:srgbClr val="FF950E"/>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257" name="CustomShape 89"/>
            <p:cNvSpPr/>
            <p:nvPr/>
          </p:nvSpPr>
          <p:spPr>
            <a:xfrm rot="10800000">
              <a:off x="7772040" y="2648880"/>
              <a:ext cx="228600" cy="228600"/>
            </a:xfrm>
            <a:custGeom>
              <a:avLst/>
              <a:gdLst/>
              <a:ahLst/>
              <a:cxnLst/>
              <a:rect l="l" t="t" r="r" b="b"/>
              <a:pathLst>
                <a:path w="21600" h="21600">
                  <a:moveTo>
                    <a:pt x="0" y="0"/>
                  </a:moveTo>
                  <a:lnTo>
                    <a:pt x="21600" y="21600"/>
                  </a:lnTo>
                  <a:lnTo>
                    <a:pt x="0" y="21600"/>
                  </a:lnTo>
                  <a:lnTo>
                    <a:pt x="0" y="0"/>
                  </a:lnTo>
                  <a:close/>
                </a:path>
              </a:pathLst>
            </a:custGeom>
            <a:solidFill>
              <a:srgbClr val="0099FF"/>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sp>
          <p:nvSpPr>
            <p:cNvPr id="4258" name="Rectangle 90"/>
            <p:cNvSpPr/>
            <p:nvPr/>
          </p:nvSpPr>
          <p:spPr>
            <a:xfrm>
              <a:off x="7314480" y="6763320"/>
              <a:ext cx="228960" cy="228600"/>
            </a:xfrm>
            <a:prstGeom prst="rect">
              <a:avLst/>
            </a:prstGeom>
            <a:solidFill>
              <a:srgbClr val="C0C0C0"/>
            </a:solidFill>
            <a:ln>
              <a:solidFill>
                <a:srgbClr val="000000"/>
              </a:solidFill>
            </a:ln>
          </p:spPr>
          <p:txBody>
            <a:bodyPr/>
            <a:lstStyle/>
            <a:p>
              <a:endParaRPr lang="en-US"/>
            </a:p>
          </p:txBody>
        </p:sp>
      </p:grpSp>
      <p:sp>
        <p:nvSpPr>
          <p:cNvPr id="4259" name="TextShape 91"/>
          <p:cNvSpPr txBox="1"/>
          <p:nvPr/>
        </p:nvSpPr>
        <p:spPr>
          <a:xfrm>
            <a:off x="2353048" y="2490868"/>
            <a:ext cx="4147635" cy="4041495"/>
          </a:xfrm>
          <a:prstGeom prst="rect">
            <a:avLst/>
          </a:prstGeom>
          <a:noFill/>
          <a:ln>
            <a:noFill/>
          </a:ln>
        </p:spPr>
        <p:txBody>
          <a:bodyPr lIns="0" tIns="0" rIns="0" bIns="0">
            <a:noAutofit/>
          </a:bodyPr>
          <a:lstStyle/>
          <a:p>
            <a:pPr marL="391910" indent="-293933">
              <a:spcAft>
                <a:spcPts val="6532"/>
              </a:spcAft>
              <a:buClr>
                <a:srgbClr val="FF6633"/>
              </a:buClr>
              <a:buSzPct val="45000"/>
              <a:buFont typeface="Wingdings" charset="2"/>
              <a:buChar char=""/>
            </a:pPr>
            <a:r>
              <a:rPr lang="en-US" sz="2903" spc="-1">
                <a:solidFill>
                  <a:srgbClr val="000080"/>
                </a:solidFill>
                <a:latin typeface="Arial"/>
              </a:rPr>
              <a:t>Smallest tile set: </a:t>
            </a:r>
            <a:r>
              <a:rPr lang="en-US" sz="2903" spc="-1">
                <a:solidFill>
                  <a:srgbClr val="000080"/>
                </a:solidFill>
                <a:latin typeface="Segoe UI"/>
                <a:ea typeface="Segoe UI"/>
              </a:rPr>
              <a:t>≈</a:t>
            </a:r>
            <a:r>
              <a:rPr lang="en-US" sz="2903" spc="-1">
                <a:solidFill>
                  <a:srgbClr val="000080"/>
                </a:solidFill>
                <a:latin typeface="Arial"/>
                <a:ea typeface="Segoe UI"/>
              </a:rPr>
              <a:t> </a:t>
            </a:r>
            <a:r>
              <a:rPr lang="en-US" sz="2903" spc="-1">
                <a:solidFill>
                  <a:srgbClr val="000080"/>
                </a:solidFill>
                <a:latin typeface="Arial"/>
              </a:rPr>
              <a:t>2</a:t>
            </a:r>
            <a:r>
              <a:rPr lang="en-US" sz="2903" i="1" spc="-1">
                <a:solidFill>
                  <a:srgbClr val="000080"/>
                </a:solidFill>
                <a:latin typeface="Arial"/>
              </a:rPr>
              <a:t>h</a:t>
            </a:r>
            <a:r>
              <a:rPr lang="en-US" sz="2903" spc="-1">
                <a:solidFill>
                  <a:srgbClr val="000080"/>
                </a:solidFill>
                <a:latin typeface="Arial"/>
              </a:rPr>
              <a:t> tile types</a:t>
            </a:r>
          </a:p>
          <a:p>
            <a:pPr marL="391910" indent="-293933">
              <a:spcAft>
                <a:spcPts val="6532"/>
              </a:spcAft>
              <a:buClr>
                <a:srgbClr val="FF6633"/>
              </a:buClr>
              <a:buSzPct val="45000"/>
              <a:buFont typeface="Wingdings" charset="2"/>
              <a:buChar char=""/>
            </a:pPr>
            <a:r>
              <a:rPr lang="en-US" sz="2903" spc="-1">
                <a:solidFill>
                  <a:srgbClr val="000080"/>
                </a:solidFill>
                <a:latin typeface="Arial"/>
              </a:rPr>
              <a:t>Smallest </a:t>
            </a:r>
            <a:r>
              <a:rPr lang="en-US" sz="2903" i="1" spc="-1">
                <a:solidFill>
                  <a:srgbClr val="000080"/>
                </a:solidFill>
                <a:latin typeface="Arial"/>
              </a:rPr>
              <a:t>deterministic</a:t>
            </a:r>
            <a:r>
              <a:rPr lang="en-US" sz="2903" spc="-1">
                <a:solidFill>
                  <a:srgbClr val="000080"/>
                </a:solidFill>
                <a:latin typeface="Arial"/>
              </a:rPr>
              <a:t> tile set: </a:t>
            </a:r>
            <a:r>
              <a:rPr lang="en-US" sz="2903" spc="-1">
                <a:solidFill>
                  <a:srgbClr val="000080"/>
                </a:solidFill>
                <a:latin typeface="Segoe UI"/>
                <a:ea typeface="Segoe UI"/>
              </a:rPr>
              <a:t>≈</a:t>
            </a:r>
            <a:r>
              <a:rPr lang="en-US" sz="2903" spc="-1">
                <a:solidFill>
                  <a:srgbClr val="000080"/>
                </a:solidFill>
                <a:latin typeface="Arial"/>
                <a:ea typeface="Segoe UI"/>
              </a:rPr>
              <a:t> 3</a:t>
            </a:r>
            <a:r>
              <a:rPr lang="en-US" sz="2903" i="1" spc="-1">
                <a:solidFill>
                  <a:srgbClr val="000080"/>
                </a:solidFill>
                <a:latin typeface="Arial"/>
              </a:rPr>
              <a:t>h</a:t>
            </a:r>
            <a:r>
              <a:rPr lang="en-US" sz="2903" spc="-1">
                <a:solidFill>
                  <a:srgbClr val="000080"/>
                </a:solidFill>
                <a:latin typeface="Arial"/>
              </a:rPr>
              <a:t> tile types</a:t>
            </a:r>
          </a:p>
        </p:txBody>
      </p:sp>
      <p:grpSp>
        <p:nvGrpSpPr>
          <p:cNvPr id="4260" name="Group 92"/>
          <p:cNvGrpSpPr/>
          <p:nvPr/>
        </p:nvGrpSpPr>
        <p:grpSpPr>
          <a:xfrm>
            <a:off x="8574174" y="2403017"/>
            <a:ext cx="414764" cy="3733198"/>
            <a:chOff x="7772040" y="2648880"/>
            <a:chExt cx="457200" cy="4115160"/>
          </a:xfrm>
        </p:grpSpPr>
        <p:sp>
          <p:nvSpPr>
            <p:cNvPr id="4261" name="Rectangle 93"/>
            <p:cNvSpPr/>
            <p:nvPr/>
          </p:nvSpPr>
          <p:spPr>
            <a:xfrm rot="16200000">
              <a:off x="8000280" y="6306840"/>
              <a:ext cx="228600" cy="228600"/>
            </a:xfrm>
            <a:prstGeom prst="rect">
              <a:avLst/>
            </a:prstGeom>
            <a:solidFill>
              <a:srgbClr val="00FF00"/>
            </a:solidFill>
            <a:ln>
              <a:solidFill>
                <a:srgbClr val="000000"/>
              </a:solidFill>
            </a:ln>
          </p:spPr>
          <p:txBody>
            <a:bodyPr/>
            <a:lstStyle/>
            <a:p>
              <a:endParaRPr lang="en-US"/>
            </a:p>
          </p:txBody>
        </p:sp>
        <p:sp>
          <p:nvSpPr>
            <p:cNvPr id="4262" name="Rectangle 94"/>
            <p:cNvSpPr/>
            <p:nvPr/>
          </p:nvSpPr>
          <p:spPr>
            <a:xfrm rot="16200000">
              <a:off x="8000280" y="6078240"/>
              <a:ext cx="228600" cy="228600"/>
            </a:xfrm>
            <a:prstGeom prst="rect">
              <a:avLst/>
            </a:prstGeom>
            <a:solidFill>
              <a:srgbClr val="00FF00"/>
            </a:solidFill>
            <a:ln>
              <a:solidFill>
                <a:srgbClr val="000000"/>
              </a:solidFill>
            </a:ln>
          </p:spPr>
          <p:txBody>
            <a:bodyPr/>
            <a:lstStyle/>
            <a:p>
              <a:endParaRPr lang="en-US"/>
            </a:p>
          </p:txBody>
        </p:sp>
        <p:sp>
          <p:nvSpPr>
            <p:cNvPr id="4263" name="Rectangle 95"/>
            <p:cNvSpPr/>
            <p:nvPr/>
          </p:nvSpPr>
          <p:spPr>
            <a:xfrm rot="16200000">
              <a:off x="8000280" y="5849640"/>
              <a:ext cx="228600" cy="228600"/>
            </a:xfrm>
            <a:prstGeom prst="rect">
              <a:avLst/>
            </a:prstGeom>
            <a:solidFill>
              <a:srgbClr val="00FF00"/>
            </a:solidFill>
            <a:ln>
              <a:solidFill>
                <a:srgbClr val="000000"/>
              </a:solidFill>
            </a:ln>
          </p:spPr>
          <p:txBody>
            <a:bodyPr/>
            <a:lstStyle/>
            <a:p>
              <a:endParaRPr lang="en-US"/>
            </a:p>
          </p:txBody>
        </p:sp>
        <p:sp>
          <p:nvSpPr>
            <p:cNvPr id="4264" name="Rectangle 96"/>
            <p:cNvSpPr/>
            <p:nvPr/>
          </p:nvSpPr>
          <p:spPr>
            <a:xfrm rot="16200000">
              <a:off x="8000280" y="5621040"/>
              <a:ext cx="228600" cy="228600"/>
            </a:xfrm>
            <a:prstGeom prst="rect">
              <a:avLst/>
            </a:prstGeom>
            <a:solidFill>
              <a:srgbClr val="00FF00"/>
            </a:solidFill>
            <a:ln>
              <a:solidFill>
                <a:srgbClr val="000000"/>
              </a:solidFill>
            </a:ln>
          </p:spPr>
          <p:txBody>
            <a:bodyPr/>
            <a:lstStyle/>
            <a:p>
              <a:endParaRPr lang="en-US"/>
            </a:p>
          </p:txBody>
        </p:sp>
        <p:sp>
          <p:nvSpPr>
            <p:cNvPr id="4265" name="Rectangle 97"/>
            <p:cNvSpPr/>
            <p:nvPr/>
          </p:nvSpPr>
          <p:spPr>
            <a:xfrm rot="16200000">
              <a:off x="8000280" y="5392440"/>
              <a:ext cx="228600" cy="228600"/>
            </a:xfrm>
            <a:prstGeom prst="rect">
              <a:avLst/>
            </a:prstGeom>
            <a:solidFill>
              <a:srgbClr val="00FF00"/>
            </a:solidFill>
            <a:ln>
              <a:solidFill>
                <a:srgbClr val="000000"/>
              </a:solidFill>
            </a:ln>
          </p:spPr>
          <p:txBody>
            <a:bodyPr/>
            <a:lstStyle/>
            <a:p>
              <a:endParaRPr lang="en-US"/>
            </a:p>
          </p:txBody>
        </p:sp>
        <p:sp>
          <p:nvSpPr>
            <p:cNvPr id="4266" name="Rectangle 98"/>
            <p:cNvSpPr/>
            <p:nvPr/>
          </p:nvSpPr>
          <p:spPr>
            <a:xfrm>
              <a:off x="8000280" y="6535440"/>
              <a:ext cx="228600" cy="228600"/>
            </a:xfrm>
            <a:prstGeom prst="rect">
              <a:avLst/>
            </a:prstGeom>
            <a:solidFill>
              <a:srgbClr val="00FF00"/>
            </a:solidFill>
            <a:ln>
              <a:solidFill>
                <a:srgbClr val="000000"/>
              </a:solidFill>
            </a:ln>
          </p:spPr>
          <p:txBody>
            <a:bodyPr/>
            <a:lstStyle/>
            <a:p>
              <a:endParaRPr lang="en-US"/>
            </a:p>
          </p:txBody>
        </p:sp>
        <p:sp>
          <p:nvSpPr>
            <p:cNvPr id="4267" name="Rectangle 99"/>
            <p:cNvSpPr/>
            <p:nvPr/>
          </p:nvSpPr>
          <p:spPr>
            <a:xfrm>
              <a:off x="8000280" y="2649240"/>
              <a:ext cx="228600" cy="228600"/>
            </a:xfrm>
            <a:prstGeom prst="rect">
              <a:avLst/>
            </a:prstGeom>
            <a:solidFill>
              <a:srgbClr val="00FF00"/>
            </a:solidFill>
            <a:ln>
              <a:solidFill>
                <a:srgbClr val="000000"/>
              </a:solidFill>
            </a:ln>
          </p:spPr>
          <p:txBody>
            <a:bodyPr/>
            <a:lstStyle/>
            <a:p>
              <a:endParaRPr lang="en-US"/>
            </a:p>
          </p:txBody>
        </p:sp>
        <p:sp>
          <p:nvSpPr>
            <p:cNvPr id="4268" name="Rectangle 100"/>
            <p:cNvSpPr/>
            <p:nvPr/>
          </p:nvSpPr>
          <p:spPr>
            <a:xfrm rot="16200000">
              <a:off x="8000640" y="4706640"/>
              <a:ext cx="228600" cy="228600"/>
            </a:xfrm>
            <a:prstGeom prst="rect">
              <a:avLst/>
            </a:prstGeom>
            <a:solidFill>
              <a:srgbClr val="00FF00"/>
            </a:solidFill>
            <a:ln>
              <a:solidFill>
                <a:srgbClr val="000000"/>
              </a:solidFill>
            </a:ln>
          </p:spPr>
          <p:txBody>
            <a:bodyPr/>
            <a:lstStyle/>
            <a:p>
              <a:endParaRPr lang="en-US"/>
            </a:p>
          </p:txBody>
        </p:sp>
        <p:sp>
          <p:nvSpPr>
            <p:cNvPr id="4269" name="Rectangle 101"/>
            <p:cNvSpPr/>
            <p:nvPr/>
          </p:nvSpPr>
          <p:spPr>
            <a:xfrm rot="16200000">
              <a:off x="8000640" y="4478040"/>
              <a:ext cx="228600" cy="228600"/>
            </a:xfrm>
            <a:prstGeom prst="rect">
              <a:avLst/>
            </a:prstGeom>
            <a:solidFill>
              <a:srgbClr val="00FF00"/>
            </a:solidFill>
            <a:ln>
              <a:solidFill>
                <a:srgbClr val="000000"/>
              </a:solidFill>
            </a:ln>
          </p:spPr>
          <p:txBody>
            <a:bodyPr/>
            <a:lstStyle/>
            <a:p>
              <a:endParaRPr lang="en-US"/>
            </a:p>
          </p:txBody>
        </p:sp>
        <p:sp>
          <p:nvSpPr>
            <p:cNvPr id="4270" name="Rectangle 102"/>
            <p:cNvSpPr/>
            <p:nvPr/>
          </p:nvSpPr>
          <p:spPr>
            <a:xfrm rot="16200000">
              <a:off x="8000640" y="4249440"/>
              <a:ext cx="228600" cy="228600"/>
            </a:xfrm>
            <a:prstGeom prst="rect">
              <a:avLst/>
            </a:prstGeom>
            <a:solidFill>
              <a:srgbClr val="00FF00"/>
            </a:solidFill>
            <a:ln>
              <a:solidFill>
                <a:srgbClr val="000000"/>
              </a:solidFill>
            </a:ln>
          </p:spPr>
          <p:txBody>
            <a:bodyPr/>
            <a:lstStyle/>
            <a:p>
              <a:endParaRPr lang="en-US"/>
            </a:p>
          </p:txBody>
        </p:sp>
        <p:sp>
          <p:nvSpPr>
            <p:cNvPr id="4271" name="Rectangle 103"/>
            <p:cNvSpPr/>
            <p:nvPr/>
          </p:nvSpPr>
          <p:spPr>
            <a:xfrm rot="16200000">
              <a:off x="8000640" y="4020840"/>
              <a:ext cx="228600" cy="228600"/>
            </a:xfrm>
            <a:prstGeom prst="rect">
              <a:avLst/>
            </a:prstGeom>
            <a:solidFill>
              <a:srgbClr val="00FF00"/>
            </a:solidFill>
            <a:ln>
              <a:solidFill>
                <a:srgbClr val="000000"/>
              </a:solidFill>
            </a:ln>
          </p:spPr>
          <p:txBody>
            <a:bodyPr/>
            <a:lstStyle/>
            <a:p>
              <a:endParaRPr lang="en-US"/>
            </a:p>
          </p:txBody>
        </p:sp>
        <p:sp>
          <p:nvSpPr>
            <p:cNvPr id="4272" name="Rectangle 104"/>
            <p:cNvSpPr/>
            <p:nvPr/>
          </p:nvSpPr>
          <p:spPr>
            <a:xfrm rot="16200000">
              <a:off x="8000640" y="3792240"/>
              <a:ext cx="228600" cy="228600"/>
            </a:xfrm>
            <a:prstGeom prst="rect">
              <a:avLst/>
            </a:prstGeom>
            <a:solidFill>
              <a:srgbClr val="00FF00"/>
            </a:solidFill>
            <a:ln>
              <a:solidFill>
                <a:srgbClr val="000000"/>
              </a:solidFill>
            </a:ln>
          </p:spPr>
          <p:txBody>
            <a:bodyPr/>
            <a:lstStyle/>
            <a:p>
              <a:endParaRPr lang="en-US"/>
            </a:p>
          </p:txBody>
        </p:sp>
        <p:sp>
          <p:nvSpPr>
            <p:cNvPr id="4273" name="Rectangle 105"/>
            <p:cNvSpPr/>
            <p:nvPr/>
          </p:nvSpPr>
          <p:spPr>
            <a:xfrm>
              <a:off x="8000640" y="5163840"/>
              <a:ext cx="228600" cy="228600"/>
            </a:xfrm>
            <a:prstGeom prst="rect">
              <a:avLst/>
            </a:prstGeom>
            <a:solidFill>
              <a:srgbClr val="00FF00"/>
            </a:solidFill>
            <a:ln>
              <a:solidFill>
                <a:srgbClr val="000000"/>
              </a:solidFill>
            </a:ln>
          </p:spPr>
          <p:txBody>
            <a:bodyPr/>
            <a:lstStyle/>
            <a:p>
              <a:endParaRPr lang="en-US"/>
            </a:p>
          </p:txBody>
        </p:sp>
        <p:sp>
          <p:nvSpPr>
            <p:cNvPr id="4274" name="Rectangle 106"/>
            <p:cNvSpPr/>
            <p:nvPr/>
          </p:nvSpPr>
          <p:spPr>
            <a:xfrm>
              <a:off x="8000640" y="4935240"/>
              <a:ext cx="228600" cy="228600"/>
            </a:xfrm>
            <a:prstGeom prst="rect">
              <a:avLst/>
            </a:prstGeom>
            <a:solidFill>
              <a:srgbClr val="00FF00"/>
            </a:solidFill>
            <a:ln>
              <a:solidFill>
                <a:srgbClr val="000000"/>
              </a:solidFill>
            </a:ln>
          </p:spPr>
          <p:txBody>
            <a:bodyPr/>
            <a:lstStyle/>
            <a:p>
              <a:endParaRPr lang="en-US"/>
            </a:p>
          </p:txBody>
        </p:sp>
        <p:sp>
          <p:nvSpPr>
            <p:cNvPr id="4275" name="Rectangle 107"/>
            <p:cNvSpPr/>
            <p:nvPr/>
          </p:nvSpPr>
          <p:spPr>
            <a:xfrm rot="16200000">
              <a:off x="8000280" y="3563640"/>
              <a:ext cx="228600" cy="228600"/>
            </a:xfrm>
            <a:prstGeom prst="rect">
              <a:avLst/>
            </a:prstGeom>
            <a:solidFill>
              <a:srgbClr val="00FF00"/>
            </a:solidFill>
            <a:ln>
              <a:solidFill>
                <a:srgbClr val="000000"/>
              </a:solidFill>
            </a:ln>
          </p:spPr>
          <p:txBody>
            <a:bodyPr/>
            <a:lstStyle/>
            <a:p>
              <a:endParaRPr lang="en-US"/>
            </a:p>
          </p:txBody>
        </p:sp>
        <p:sp>
          <p:nvSpPr>
            <p:cNvPr id="4276" name="Rectangle 108"/>
            <p:cNvSpPr/>
            <p:nvPr/>
          </p:nvSpPr>
          <p:spPr>
            <a:xfrm rot="16200000">
              <a:off x="8000280" y="3335040"/>
              <a:ext cx="228600" cy="228600"/>
            </a:xfrm>
            <a:prstGeom prst="rect">
              <a:avLst/>
            </a:prstGeom>
            <a:solidFill>
              <a:srgbClr val="00FF00"/>
            </a:solidFill>
            <a:ln>
              <a:solidFill>
                <a:srgbClr val="000000"/>
              </a:solidFill>
            </a:ln>
          </p:spPr>
          <p:txBody>
            <a:bodyPr/>
            <a:lstStyle/>
            <a:p>
              <a:endParaRPr lang="en-US"/>
            </a:p>
          </p:txBody>
        </p:sp>
        <p:sp>
          <p:nvSpPr>
            <p:cNvPr id="4277" name="Rectangle 109"/>
            <p:cNvSpPr/>
            <p:nvPr/>
          </p:nvSpPr>
          <p:spPr>
            <a:xfrm rot="16200000">
              <a:off x="8000280" y="3106440"/>
              <a:ext cx="228600" cy="228600"/>
            </a:xfrm>
            <a:prstGeom prst="rect">
              <a:avLst/>
            </a:prstGeom>
            <a:solidFill>
              <a:srgbClr val="00FF00"/>
            </a:solidFill>
            <a:ln>
              <a:solidFill>
                <a:srgbClr val="000000"/>
              </a:solidFill>
            </a:ln>
          </p:spPr>
          <p:txBody>
            <a:bodyPr/>
            <a:lstStyle/>
            <a:p>
              <a:endParaRPr lang="en-US"/>
            </a:p>
          </p:txBody>
        </p:sp>
        <p:sp>
          <p:nvSpPr>
            <p:cNvPr id="4278" name="Rectangle 110"/>
            <p:cNvSpPr/>
            <p:nvPr/>
          </p:nvSpPr>
          <p:spPr>
            <a:xfrm rot="16200000">
              <a:off x="8000280" y="2877840"/>
              <a:ext cx="228600" cy="228600"/>
            </a:xfrm>
            <a:prstGeom prst="rect">
              <a:avLst/>
            </a:prstGeom>
            <a:solidFill>
              <a:srgbClr val="00FF00"/>
            </a:solidFill>
            <a:ln>
              <a:solidFill>
                <a:srgbClr val="000000"/>
              </a:solidFill>
            </a:ln>
          </p:spPr>
          <p:txBody>
            <a:bodyPr/>
            <a:lstStyle/>
            <a:p>
              <a:endParaRPr lang="en-US"/>
            </a:p>
          </p:txBody>
        </p:sp>
        <p:sp>
          <p:nvSpPr>
            <p:cNvPr id="4279" name="Rectangle 111"/>
            <p:cNvSpPr/>
            <p:nvPr/>
          </p:nvSpPr>
          <p:spPr>
            <a:xfrm>
              <a:off x="7772040" y="2648880"/>
              <a:ext cx="228600" cy="228600"/>
            </a:xfrm>
            <a:prstGeom prst="rect">
              <a:avLst/>
            </a:prstGeom>
            <a:solidFill>
              <a:srgbClr val="FF950E"/>
            </a:solidFill>
            <a:ln>
              <a:solidFill>
                <a:srgbClr val="000000"/>
              </a:solidFill>
            </a:ln>
          </p:spPr>
          <p:txBody>
            <a:bodyPr/>
            <a:lstStyle/>
            <a:p>
              <a:endParaRPr lang="en-US"/>
            </a:p>
          </p:txBody>
        </p:sp>
      </p:grpSp>
      <p:grpSp>
        <p:nvGrpSpPr>
          <p:cNvPr id="4280" name="Group 112"/>
          <p:cNvGrpSpPr/>
          <p:nvPr/>
        </p:nvGrpSpPr>
        <p:grpSpPr>
          <a:xfrm>
            <a:off x="5372101" y="1489883"/>
            <a:ext cx="4913382" cy="913460"/>
            <a:chOff x="4242347" y="1642320"/>
            <a:chExt cx="5416094" cy="1006920"/>
          </a:xfrm>
        </p:grpSpPr>
        <p:sp>
          <p:nvSpPr>
            <p:cNvPr id="4281" name="TextShape 113"/>
            <p:cNvSpPr txBox="1"/>
            <p:nvPr/>
          </p:nvSpPr>
          <p:spPr>
            <a:xfrm>
              <a:off x="4242347" y="1642320"/>
              <a:ext cx="5416094" cy="715320"/>
            </a:xfrm>
            <a:prstGeom prst="rect">
              <a:avLst/>
            </a:prstGeom>
            <a:noFill/>
            <a:ln>
              <a:noFill/>
            </a:ln>
          </p:spPr>
          <p:txBody>
            <a:bodyPr lIns="81646" tIns="40823" rIns="81646" bIns="40823">
              <a:noAutofit/>
            </a:bodyPr>
            <a:lstStyle/>
            <a:p>
              <a:r>
                <a:rPr lang="en-US" sz="1996" spc="-1" dirty="0">
                  <a:solidFill>
                    <a:srgbClr val="000080"/>
                  </a:solidFill>
                  <a:latin typeface="Arial"/>
                </a:rPr>
                <a:t>in </a:t>
              </a:r>
              <a:r>
                <a:rPr lang="en-US" sz="1996" b="1" spc="-1" dirty="0">
                  <a:solidFill>
                    <a:srgbClr val="000080"/>
                  </a:solidFill>
                  <a:latin typeface="Arial"/>
                </a:rPr>
                <a:t>NP</a:t>
              </a:r>
              <a:r>
                <a:rPr lang="en-US" sz="1996" b="1" spc="-1" baseline="30000" dirty="0">
                  <a:solidFill>
                    <a:srgbClr val="000080"/>
                  </a:solidFill>
                  <a:latin typeface="Arial"/>
                </a:rPr>
                <a:t>NP</a:t>
              </a:r>
              <a:r>
                <a:rPr lang="en-US" sz="1996" spc="-1" dirty="0">
                  <a:solidFill>
                    <a:srgbClr val="000080"/>
                  </a:solidFill>
                  <a:latin typeface="Arial"/>
                </a:rPr>
                <a:t>-hardness reduction, compete to assign bits to variable in Boolean formula</a:t>
              </a:r>
              <a:endParaRPr lang="en-US" sz="1996" spc="-1" dirty="0">
                <a:latin typeface="Arial"/>
              </a:endParaRPr>
            </a:p>
          </p:txBody>
        </p:sp>
        <p:sp>
          <p:nvSpPr>
            <p:cNvPr id="4282" name="Line 114"/>
            <p:cNvSpPr/>
            <p:nvPr/>
          </p:nvSpPr>
          <p:spPr>
            <a:xfrm flipH="1">
              <a:off x="7658280" y="2307600"/>
              <a:ext cx="166320" cy="34092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sp>
          <p:nvSpPr>
            <p:cNvPr id="4283" name="Line 115"/>
            <p:cNvSpPr/>
            <p:nvPr/>
          </p:nvSpPr>
          <p:spPr>
            <a:xfrm>
              <a:off x="7971840" y="2307960"/>
              <a:ext cx="144000" cy="341280"/>
            </a:xfrm>
            <a:prstGeom prst="line">
              <a:avLst/>
            </a:prstGeom>
            <a:ln w="18360">
              <a:solidFill>
                <a:srgbClr val="000000"/>
              </a:solidFill>
              <a:round/>
              <a:tailEnd type="triangle" w="med" len="med"/>
            </a:ln>
          </p:spPr>
          <p:style>
            <a:lnRef idx="0">
              <a:scrgbClr r="0" g="0" b="0"/>
            </a:lnRef>
            <a:fillRef idx="0">
              <a:scrgbClr r="0" g="0" b="0"/>
            </a:fillRef>
            <a:effectRef idx="0">
              <a:scrgbClr r="0" g="0" b="0"/>
            </a:effectRef>
            <a:fontRef idx="minor"/>
          </p:style>
          <p:txBody>
            <a:bodyPr/>
            <a:lstStyle/>
            <a:p>
              <a:endParaRPr lang="en-US"/>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59">
                                            <p:txEl>
                                              <p:pRg st="1" end="1"/>
                                            </p:txEl>
                                          </p:spTgt>
                                        </p:tgtEl>
                                        <p:attrNameLst>
                                          <p:attrName>style.visibility</p:attrName>
                                        </p:attrNameLst>
                                      </p:cBhvr>
                                      <p:to>
                                        <p:strVal val="visible"/>
                                      </p:to>
                                    </p:set>
                                    <p:animEffect transition="in" filter="fade">
                                      <p:cBhvr>
                                        <p:cTn id="7" dur="500"/>
                                        <p:tgtEl>
                                          <p:spTgt spid="425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260"/>
                                        </p:tgtEl>
                                        <p:attrNameLst>
                                          <p:attrName>style.visibility</p:attrName>
                                        </p:attrNameLst>
                                      </p:cBhvr>
                                      <p:to>
                                        <p:strVal val="visible"/>
                                      </p:to>
                                    </p:set>
                                    <p:animEffect transition="in" filter="fade">
                                      <p:cBhvr>
                                        <p:cTn id="10" dur="500"/>
                                        <p:tgtEl>
                                          <p:spTgt spid="42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80"/>
                                        </p:tgtEl>
                                        <p:attrNameLst>
                                          <p:attrName>style.visibility</p:attrName>
                                        </p:attrNameLst>
                                      </p:cBhvr>
                                      <p:to>
                                        <p:strVal val="visible"/>
                                      </p:to>
                                    </p:set>
                                    <p:animEffect transition="in" filter="fade">
                                      <p:cBhvr>
                                        <p:cTn id="15" dur="500"/>
                                        <p:tgtEl>
                                          <p:spTgt spid="4280"/>
                                        </p:tgtEl>
                                      </p:cBhvr>
                                    </p:animEffect>
                                  </p:childTnLst>
                                </p:cTn>
                              </p:par>
                              <p:par>
                                <p:cTn id="16" presetID="10" presetClass="exit" presetSubtype="0" fill="hold" nodeType="withEffect">
                                  <p:stCondLst>
                                    <p:cond delay="0"/>
                                  </p:stCondLst>
                                  <p:childTnLst>
                                    <p:animEffect transition="out" filter="fade">
                                      <p:cBhvr>
                                        <p:cTn id="17" dur="500"/>
                                        <p:tgtEl>
                                          <p:spTgt spid="4260"/>
                                        </p:tgtEl>
                                      </p:cBhvr>
                                    </p:animEffect>
                                    <p:set>
                                      <p:cBhvr>
                                        <p:cTn id="18" dur="1" fill="hold">
                                          <p:stCondLst>
                                            <p:cond delay="499"/>
                                          </p:stCondLst>
                                        </p:cTn>
                                        <p:tgtEl>
                                          <p:spTgt spid="4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4" name="TextShape 1"/>
          <p:cNvSpPr txBox="1"/>
          <p:nvPr/>
        </p:nvSpPr>
        <p:spPr>
          <a:xfrm>
            <a:off x="1980740" y="216200"/>
            <a:ext cx="8229627" cy="1063362"/>
          </a:xfrm>
          <a:prstGeom prst="rect">
            <a:avLst/>
          </a:prstGeom>
          <a:noFill/>
          <a:ln>
            <a:noFill/>
          </a:ln>
        </p:spPr>
        <p:txBody>
          <a:bodyPr lIns="0" tIns="0" rIns="0" bIns="0" anchor="ctr">
            <a:noAutofit/>
          </a:bodyPr>
          <a:lstStyle/>
          <a:p>
            <a:pPr algn="ctr"/>
            <a:r>
              <a:rPr lang="en-US" sz="3992" b="1" spc="-1" dirty="0">
                <a:solidFill>
                  <a:srgbClr val="280099"/>
                </a:solidFill>
                <a:latin typeface="Arial"/>
              </a:rPr>
              <a:t>NP</a:t>
            </a:r>
            <a:r>
              <a:rPr lang="en-US" sz="3992" b="1" spc="-1" baseline="30000" dirty="0">
                <a:solidFill>
                  <a:srgbClr val="280099"/>
                </a:solidFill>
                <a:latin typeface="Arial"/>
              </a:rPr>
              <a:t>NP</a:t>
            </a:r>
            <a:r>
              <a:rPr lang="en-US" sz="3992" spc="-1" dirty="0">
                <a:solidFill>
                  <a:srgbClr val="280099"/>
                </a:solidFill>
                <a:latin typeface="Arial"/>
              </a:rPr>
              <a:t>-hardness Reduction</a:t>
            </a:r>
          </a:p>
        </p:txBody>
      </p:sp>
      <p:sp>
        <p:nvSpPr>
          <p:cNvPr id="4285" name="TextShape 2"/>
          <p:cNvSpPr txBox="1"/>
          <p:nvPr/>
        </p:nvSpPr>
        <p:spPr>
          <a:xfrm>
            <a:off x="1878519" y="1342267"/>
            <a:ext cx="8490569" cy="5288072"/>
          </a:xfrm>
          <a:prstGeom prst="rect">
            <a:avLst/>
          </a:prstGeom>
          <a:noFill/>
          <a:ln>
            <a:noFill/>
          </a:ln>
        </p:spPr>
        <p:txBody>
          <a:bodyPr lIns="0" tIns="0" rIns="0" bIns="0">
            <a:noAutofit/>
          </a:bodyPr>
          <a:lstStyle/>
          <a:p>
            <a:pPr marL="391910" indent="-293933">
              <a:spcAft>
                <a:spcPts val="2613"/>
              </a:spcAft>
              <a:buClr>
                <a:srgbClr val="FF6633"/>
              </a:buClr>
              <a:buSzPct val="45000"/>
              <a:buFont typeface="Wingdings" charset="2"/>
              <a:buChar char=""/>
            </a:pPr>
            <a:r>
              <a:rPr lang="en-US" sz="2800" b="1" spc="-1" dirty="0">
                <a:solidFill>
                  <a:srgbClr val="280099"/>
                </a:solidFill>
                <a:latin typeface="Arial"/>
              </a:rPr>
              <a:t>NP</a:t>
            </a:r>
            <a:r>
              <a:rPr lang="en-US" sz="2800" b="1" spc="-1" baseline="30000" dirty="0">
                <a:solidFill>
                  <a:srgbClr val="280099"/>
                </a:solidFill>
                <a:latin typeface="Arial"/>
              </a:rPr>
              <a:t>NP</a:t>
            </a:r>
            <a:r>
              <a:rPr lang="en-US" sz="2540" spc="-1" dirty="0">
                <a:solidFill>
                  <a:srgbClr val="000080"/>
                </a:solidFill>
                <a:latin typeface="Arial"/>
              </a:rPr>
              <a:t>-complete problem (</a:t>
            </a:r>
            <a:r>
              <a:rPr lang="en-US" sz="2540" spc="-1" dirty="0" err="1">
                <a:solidFill>
                  <a:srgbClr val="000080"/>
                </a:solidFill>
                <a:latin typeface="Arial"/>
              </a:rPr>
              <a:t>Stockmeyer,Wrathall</a:t>
            </a:r>
            <a:r>
              <a:rPr lang="en-US" sz="2540" spc="-1" dirty="0">
                <a:solidFill>
                  <a:srgbClr val="000080"/>
                </a:solidFill>
                <a:latin typeface="Arial"/>
              </a:rPr>
              <a:t> 1976): </a:t>
            </a:r>
            <a:r>
              <a:rPr lang="en-US" sz="2540" b="1" spc="-1" dirty="0">
                <a:solidFill>
                  <a:srgbClr val="000080"/>
                </a:solidFill>
                <a:latin typeface="Arial"/>
              </a:rPr>
              <a:t>∃∀</a:t>
            </a:r>
            <a:r>
              <a:rPr lang="en-US" sz="2540" spc="-1" dirty="0">
                <a:solidFill>
                  <a:srgbClr val="000080"/>
                </a:solidFill>
                <a:latin typeface="Arial"/>
              </a:rPr>
              <a:t>CNF-U</a:t>
            </a:r>
            <a:r>
              <a:rPr lang="en-US" sz="1996" spc="-1" dirty="0">
                <a:solidFill>
                  <a:srgbClr val="000080"/>
                </a:solidFill>
                <a:latin typeface="Arial"/>
              </a:rPr>
              <a:t>NSAT</a:t>
            </a:r>
          </a:p>
          <a:p>
            <a:pPr marL="783821" lvl="1" indent="-261274">
              <a:spcAft>
                <a:spcPts val="2613"/>
              </a:spcAft>
              <a:buClr>
                <a:srgbClr val="FF6633"/>
              </a:buClr>
              <a:buSzPct val="75000"/>
              <a:buFont typeface="Symbol" charset="2"/>
              <a:buChar char=""/>
            </a:pPr>
            <a:r>
              <a:rPr lang="en-US" sz="2540" u="sng" spc="-1" dirty="0">
                <a:solidFill>
                  <a:srgbClr val="000080"/>
                </a:solidFill>
                <a:latin typeface="Arial"/>
              </a:rPr>
              <a:t>Given</a:t>
            </a:r>
            <a:r>
              <a:rPr lang="en-US" sz="2540" spc="-1" dirty="0">
                <a:solidFill>
                  <a:srgbClr val="000080"/>
                </a:solidFill>
                <a:latin typeface="Arial"/>
              </a:rPr>
              <a:t>: CNF Boolean formula </a:t>
            </a:r>
            <a:r>
              <a:rPr lang="en-US" sz="2540" spc="-1" dirty="0">
                <a:solidFill>
                  <a:srgbClr val="000080"/>
                </a:solidFill>
                <a:latin typeface="Times New Roman"/>
                <a:ea typeface="Segoe UI"/>
              </a:rPr>
              <a:t>Φ</a:t>
            </a:r>
            <a:r>
              <a:rPr lang="en-US" sz="2540" spc="-1" dirty="0">
                <a:solidFill>
                  <a:srgbClr val="000080"/>
                </a:solidFill>
                <a:latin typeface="Arial"/>
              </a:rPr>
              <a:t> with </a:t>
            </a:r>
            <a:r>
              <a:rPr lang="en-US" sz="2540" i="1" spc="-1" dirty="0" err="1">
                <a:solidFill>
                  <a:srgbClr val="000080"/>
                </a:solidFill>
                <a:latin typeface="Arial"/>
              </a:rPr>
              <a:t>k</a:t>
            </a:r>
            <a:r>
              <a:rPr lang="en-US" sz="2540" spc="-1" dirty="0" err="1">
                <a:solidFill>
                  <a:srgbClr val="000080"/>
                </a:solidFill>
                <a:latin typeface="Arial"/>
              </a:rPr>
              <a:t>+</a:t>
            </a:r>
            <a:r>
              <a:rPr lang="en-US" sz="2540" i="1" spc="-1" dirty="0" err="1">
                <a:solidFill>
                  <a:srgbClr val="000080"/>
                </a:solidFill>
                <a:latin typeface="Arial"/>
              </a:rPr>
              <a:t>n</a:t>
            </a:r>
            <a:r>
              <a:rPr lang="en-US" sz="2540" spc="-1" dirty="0">
                <a:solidFill>
                  <a:srgbClr val="000080"/>
                </a:solidFill>
                <a:latin typeface="Arial"/>
              </a:rPr>
              <a:t> input bits </a:t>
            </a:r>
            <a:r>
              <a:rPr lang="en-US" sz="2540" i="1" spc="-1" dirty="0">
                <a:solidFill>
                  <a:srgbClr val="000080"/>
                </a:solidFill>
                <a:latin typeface="Arial"/>
              </a:rPr>
              <a:t>x</a:t>
            </a:r>
            <a:r>
              <a:rPr lang="en-US" sz="2540" spc="-1" dirty="0">
                <a:solidFill>
                  <a:srgbClr val="000080"/>
                </a:solidFill>
                <a:latin typeface="Arial"/>
              </a:rPr>
              <a:t>=</a:t>
            </a:r>
            <a:r>
              <a:rPr lang="en-US" sz="2540" i="1" spc="-1" dirty="0">
                <a:solidFill>
                  <a:srgbClr val="000080"/>
                </a:solidFill>
                <a:latin typeface="Arial"/>
              </a:rPr>
              <a:t>x</a:t>
            </a:r>
            <a:r>
              <a:rPr lang="en-US" sz="2540" spc="-1" baseline="-25000" dirty="0">
                <a:solidFill>
                  <a:srgbClr val="000080"/>
                </a:solidFill>
                <a:latin typeface="Arial"/>
              </a:rPr>
              <a:t>1</a:t>
            </a:r>
            <a:r>
              <a:rPr lang="en-US" sz="2540" spc="-1" dirty="0">
                <a:solidFill>
                  <a:srgbClr val="000080"/>
                </a:solidFill>
                <a:latin typeface="Arial"/>
              </a:rPr>
              <a:t>...</a:t>
            </a:r>
            <a:r>
              <a:rPr lang="en-US" sz="2540" i="1" spc="-1" dirty="0" err="1">
                <a:solidFill>
                  <a:srgbClr val="000080"/>
                </a:solidFill>
                <a:latin typeface="Arial"/>
              </a:rPr>
              <a:t>x</a:t>
            </a:r>
            <a:r>
              <a:rPr lang="en-US" sz="2540" i="1" spc="-1" baseline="-25000" dirty="0" err="1">
                <a:solidFill>
                  <a:srgbClr val="000080"/>
                </a:solidFill>
                <a:latin typeface="Arial"/>
              </a:rPr>
              <a:t>k</a:t>
            </a:r>
            <a:r>
              <a:rPr lang="en-US" sz="2540" i="1" spc="-1" dirty="0">
                <a:solidFill>
                  <a:srgbClr val="000080"/>
                </a:solidFill>
                <a:latin typeface="Arial"/>
              </a:rPr>
              <a:t> </a:t>
            </a:r>
            <a:r>
              <a:rPr lang="en-US" sz="2540" spc="-1" dirty="0">
                <a:solidFill>
                  <a:srgbClr val="000080"/>
                </a:solidFill>
                <a:latin typeface="Arial"/>
              </a:rPr>
              <a:t>and </a:t>
            </a:r>
            <a:r>
              <a:rPr lang="en-US" sz="2540" i="1" spc="-1" dirty="0">
                <a:solidFill>
                  <a:srgbClr val="000080"/>
                </a:solidFill>
                <a:latin typeface="Arial"/>
              </a:rPr>
              <a:t>y</a:t>
            </a:r>
            <a:r>
              <a:rPr lang="en-US" sz="2540" spc="-1" dirty="0">
                <a:solidFill>
                  <a:srgbClr val="000080"/>
                </a:solidFill>
                <a:latin typeface="Arial"/>
              </a:rPr>
              <a:t>=</a:t>
            </a:r>
            <a:r>
              <a:rPr lang="en-US" sz="2540" i="1" spc="-1" dirty="0">
                <a:solidFill>
                  <a:srgbClr val="000080"/>
                </a:solidFill>
                <a:latin typeface="Arial"/>
              </a:rPr>
              <a:t>y</a:t>
            </a:r>
            <a:r>
              <a:rPr lang="en-US" sz="2540" spc="-1" baseline="-25000" dirty="0">
                <a:solidFill>
                  <a:srgbClr val="000080"/>
                </a:solidFill>
                <a:latin typeface="Arial"/>
              </a:rPr>
              <a:t>1</a:t>
            </a:r>
            <a:r>
              <a:rPr lang="en-US" sz="2540" spc="-1" dirty="0">
                <a:solidFill>
                  <a:srgbClr val="000080"/>
                </a:solidFill>
                <a:latin typeface="Arial"/>
              </a:rPr>
              <a:t>...</a:t>
            </a:r>
            <a:r>
              <a:rPr lang="en-US" sz="2540" i="1" spc="-1" dirty="0" err="1">
                <a:solidFill>
                  <a:srgbClr val="000080"/>
                </a:solidFill>
                <a:latin typeface="Arial"/>
              </a:rPr>
              <a:t>y</a:t>
            </a:r>
            <a:r>
              <a:rPr lang="en-US" sz="2540" i="1" spc="-1" baseline="-25000" dirty="0" err="1">
                <a:solidFill>
                  <a:srgbClr val="000080"/>
                </a:solidFill>
                <a:latin typeface="Arial"/>
              </a:rPr>
              <a:t>n</a:t>
            </a:r>
            <a:endParaRPr lang="en-US" sz="2540" spc="-1" baseline="-25000" dirty="0">
              <a:solidFill>
                <a:srgbClr val="000080"/>
              </a:solidFill>
              <a:latin typeface="Arial"/>
            </a:endParaRPr>
          </a:p>
          <a:p>
            <a:pPr marL="783821" lvl="1" indent="-261274">
              <a:spcAft>
                <a:spcPts val="2613"/>
              </a:spcAft>
              <a:buClr>
                <a:srgbClr val="FF6633"/>
              </a:buClr>
              <a:buSzPct val="75000"/>
              <a:buFont typeface="Symbol" charset="2"/>
              <a:buChar char=""/>
            </a:pPr>
            <a:r>
              <a:rPr lang="en-US" sz="2540" u="sng" spc="-1" dirty="0">
                <a:solidFill>
                  <a:srgbClr val="000080"/>
                </a:solidFill>
                <a:latin typeface="Arial"/>
              </a:rPr>
              <a:t>Question</a:t>
            </a:r>
            <a:r>
              <a:rPr lang="en-US" sz="2540" spc="-1" dirty="0">
                <a:solidFill>
                  <a:srgbClr val="000080"/>
                </a:solidFill>
                <a:latin typeface="Arial"/>
              </a:rPr>
              <a:t>: is (</a:t>
            </a:r>
            <a:r>
              <a:rPr lang="en-US" sz="2540" b="1" spc="-1" dirty="0">
                <a:solidFill>
                  <a:srgbClr val="000080"/>
                </a:solidFill>
                <a:latin typeface="Arial"/>
              </a:rPr>
              <a:t>∃</a:t>
            </a:r>
            <a:r>
              <a:rPr lang="en-US" sz="2540" i="1" spc="-1" dirty="0">
                <a:solidFill>
                  <a:srgbClr val="000080"/>
                </a:solidFill>
                <a:latin typeface="Arial"/>
              </a:rPr>
              <a:t>x</a:t>
            </a:r>
            <a:r>
              <a:rPr lang="en-US" sz="2540" spc="-1" dirty="0">
                <a:solidFill>
                  <a:srgbClr val="000080"/>
                </a:solidFill>
                <a:latin typeface="Arial"/>
              </a:rPr>
              <a:t>)(</a:t>
            </a:r>
            <a:r>
              <a:rPr lang="en-US" sz="2540" b="1" spc="-1" dirty="0">
                <a:solidFill>
                  <a:srgbClr val="000080"/>
                </a:solidFill>
                <a:latin typeface="Arial"/>
              </a:rPr>
              <a:t>∀</a:t>
            </a:r>
            <a:r>
              <a:rPr lang="en-US" sz="2540" i="1" spc="-1" dirty="0">
                <a:solidFill>
                  <a:srgbClr val="000080"/>
                </a:solidFill>
                <a:latin typeface="Arial"/>
              </a:rPr>
              <a:t>y</a:t>
            </a:r>
            <a:r>
              <a:rPr lang="en-US" sz="2540" spc="-1" dirty="0">
                <a:solidFill>
                  <a:srgbClr val="000080"/>
                </a:solidFill>
                <a:latin typeface="Arial"/>
              </a:rPr>
              <a:t>)¬</a:t>
            </a:r>
            <a:r>
              <a:rPr lang="en-US" sz="2540" spc="-1" dirty="0">
                <a:solidFill>
                  <a:srgbClr val="000080"/>
                </a:solidFill>
                <a:latin typeface="Times New Roman"/>
                <a:ea typeface="Segoe UI"/>
              </a:rPr>
              <a:t>Φ</a:t>
            </a:r>
            <a:r>
              <a:rPr lang="en-US" sz="2540" spc="-1" dirty="0">
                <a:solidFill>
                  <a:srgbClr val="000080"/>
                </a:solidFill>
                <a:latin typeface="Arial"/>
              </a:rPr>
              <a:t>(</a:t>
            </a:r>
            <a:r>
              <a:rPr lang="en-US" sz="2540" i="1" spc="-1" dirty="0" err="1">
                <a:solidFill>
                  <a:srgbClr val="000080"/>
                </a:solidFill>
                <a:latin typeface="Arial"/>
              </a:rPr>
              <a:t>x</a:t>
            </a:r>
            <a:r>
              <a:rPr lang="en-US" sz="2540" spc="-1" dirty="0" err="1">
                <a:solidFill>
                  <a:srgbClr val="000080"/>
                </a:solidFill>
                <a:latin typeface="Arial"/>
              </a:rPr>
              <a:t>,</a:t>
            </a:r>
            <a:r>
              <a:rPr lang="en-US" sz="2540" i="1" spc="-1" dirty="0" err="1">
                <a:solidFill>
                  <a:srgbClr val="000080"/>
                </a:solidFill>
                <a:latin typeface="Arial"/>
              </a:rPr>
              <a:t>y</a:t>
            </a:r>
            <a:r>
              <a:rPr lang="en-US" sz="2540" spc="-1" dirty="0">
                <a:solidFill>
                  <a:srgbClr val="000080"/>
                </a:solidFill>
                <a:latin typeface="Arial"/>
              </a:rPr>
              <a:t>) true?</a:t>
            </a:r>
          </a:p>
          <a:p>
            <a:pPr marL="391910" indent="-293933">
              <a:spcAft>
                <a:spcPts val="2613"/>
              </a:spcAft>
              <a:buClr>
                <a:srgbClr val="FF6633"/>
              </a:buClr>
              <a:buSzPct val="45000"/>
              <a:buFont typeface="Wingdings" charset="2"/>
              <a:buChar char=""/>
            </a:pPr>
            <a:r>
              <a:rPr lang="en-US" sz="2540" b="1" spc="-1" dirty="0">
                <a:solidFill>
                  <a:srgbClr val="000080"/>
                </a:solidFill>
                <a:latin typeface="Arial"/>
              </a:rPr>
              <a:t>Reduction goal:</a:t>
            </a:r>
            <a:r>
              <a:rPr lang="en-US" sz="2540" spc="-1" dirty="0">
                <a:solidFill>
                  <a:srgbClr val="000080"/>
                </a:solidFill>
                <a:latin typeface="Arial"/>
              </a:rPr>
              <a:t> Given </a:t>
            </a:r>
            <a:r>
              <a:rPr lang="en-US" sz="2540" i="1" spc="-1" dirty="0">
                <a:solidFill>
                  <a:srgbClr val="000080"/>
                </a:solidFill>
                <a:latin typeface="Times New Roman"/>
                <a:ea typeface="Segoe UI"/>
              </a:rPr>
              <a:t>Φ</a:t>
            </a:r>
            <a:r>
              <a:rPr lang="en-US" sz="2540" spc="-1" dirty="0">
                <a:solidFill>
                  <a:srgbClr val="000080"/>
                </a:solidFill>
                <a:latin typeface="Arial"/>
              </a:rPr>
              <a:t>, output shape </a:t>
            </a:r>
            <a:r>
              <a:rPr lang="en-US" sz="2540" i="1" spc="-1" dirty="0">
                <a:solidFill>
                  <a:srgbClr val="000080"/>
                </a:solidFill>
                <a:latin typeface="Arial"/>
              </a:rPr>
              <a:t>S</a:t>
            </a:r>
            <a:r>
              <a:rPr lang="en-US" sz="2540" spc="-1" dirty="0">
                <a:solidFill>
                  <a:srgbClr val="000080"/>
                </a:solidFill>
                <a:latin typeface="Arial"/>
              </a:rPr>
              <a:t> and integer </a:t>
            </a:r>
            <a:r>
              <a:rPr lang="en-US" sz="2540" i="1" spc="-1" dirty="0">
                <a:solidFill>
                  <a:srgbClr val="000080"/>
                </a:solidFill>
                <a:latin typeface="Arial"/>
              </a:rPr>
              <a:t>c</a:t>
            </a:r>
            <a:r>
              <a:rPr lang="en-US" sz="2540" spc="-1" dirty="0">
                <a:solidFill>
                  <a:srgbClr val="000080"/>
                </a:solidFill>
                <a:latin typeface="Arial"/>
              </a:rPr>
              <a:t> such that (</a:t>
            </a:r>
            <a:r>
              <a:rPr lang="en-US" sz="2540" b="1" spc="-1" dirty="0">
                <a:solidFill>
                  <a:srgbClr val="000080"/>
                </a:solidFill>
                <a:latin typeface="Arial"/>
              </a:rPr>
              <a:t>∃</a:t>
            </a:r>
            <a:r>
              <a:rPr lang="en-US" sz="2540" i="1" spc="-1" dirty="0">
                <a:solidFill>
                  <a:srgbClr val="000080"/>
                </a:solidFill>
                <a:latin typeface="Arial"/>
              </a:rPr>
              <a:t>x</a:t>
            </a:r>
            <a:r>
              <a:rPr lang="en-US" sz="2540" spc="-1" dirty="0">
                <a:solidFill>
                  <a:srgbClr val="000080"/>
                </a:solidFill>
                <a:latin typeface="Arial"/>
              </a:rPr>
              <a:t>)(</a:t>
            </a:r>
            <a:r>
              <a:rPr lang="en-US" sz="2540" b="1" spc="-1" dirty="0">
                <a:solidFill>
                  <a:srgbClr val="000080"/>
                </a:solidFill>
                <a:latin typeface="Arial"/>
              </a:rPr>
              <a:t>∀</a:t>
            </a:r>
            <a:r>
              <a:rPr lang="en-US" sz="2540" i="1" spc="-1" dirty="0">
                <a:solidFill>
                  <a:srgbClr val="000080"/>
                </a:solidFill>
                <a:latin typeface="Arial"/>
              </a:rPr>
              <a:t>y</a:t>
            </a:r>
            <a:r>
              <a:rPr lang="en-US" sz="2540" spc="-1" dirty="0">
                <a:solidFill>
                  <a:srgbClr val="000080"/>
                </a:solidFill>
                <a:latin typeface="Arial"/>
              </a:rPr>
              <a:t>)¬</a:t>
            </a:r>
            <a:r>
              <a:rPr lang="en-US" sz="2540" spc="-1" dirty="0">
                <a:solidFill>
                  <a:srgbClr val="000080"/>
                </a:solidFill>
                <a:latin typeface="Times New Roman"/>
                <a:ea typeface="Segoe UI"/>
              </a:rPr>
              <a:t>Φ</a:t>
            </a:r>
            <a:r>
              <a:rPr lang="en-US" sz="2540" spc="-1" dirty="0">
                <a:solidFill>
                  <a:srgbClr val="000080"/>
                </a:solidFill>
                <a:latin typeface="Arial"/>
              </a:rPr>
              <a:t>(</a:t>
            </a:r>
            <a:r>
              <a:rPr lang="en-US" sz="2540" i="1" spc="-1" dirty="0" err="1">
                <a:solidFill>
                  <a:srgbClr val="000080"/>
                </a:solidFill>
                <a:latin typeface="Arial"/>
              </a:rPr>
              <a:t>x</a:t>
            </a:r>
            <a:r>
              <a:rPr lang="en-US" sz="2540" spc="-1" dirty="0" err="1">
                <a:solidFill>
                  <a:srgbClr val="000080"/>
                </a:solidFill>
                <a:latin typeface="Arial"/>
              </a:rPr>
              <a:t>,</a:t>
            </a:r>
            <a:r>
              <a:rPr lang="en-US" sz="2540" i="1" spc="-1" dirty="0" err="1">
                <a:solidFill>
                  <a:srgbClr val="000080"/>
                </a:solidFill>
                <a:latin typeface="Arial"/>
              </a:rPr>
              <a:t>y</a:t>
            </a:r>
            <a:r>
              <a:rPr lang="en-US" sz="2540" spc="-1" dirty="0">
                <a:solidFill>
                  <a:srgbClr val="000080"/>
                </a:solidFill>
                <a:latin typeface="Arial"/>
              </a:rPr>
              <a:t>) holds if and only if some tile set of size at most </a:t>
            </a:r>
            <a:r>
              <a:rPr lang="en-US" sz="2540" i="1" spc="-1" dirty="0">
                <a:solidFill>
                  <a:srgbClr val="000080"/>
                </a:solidFill>
                <a:latin typeface="Arial"/>
              </a:rPr>
              <a:t>c </a:t>
            </a:r>
            <a:r>
              <a:rPr lang="en-US" sz="2540" spc="-1" dirty="0">
                <a:solidFill>
                  <a:srgbClr val="000080"/>
                </a:solidFill>
                <a:latin typeface="Arial"/>
              </a:rPr>
              <a:t>self-assembles </a:t>
            </a:r>
            <a:r>
              <a:rPr lang="en-US" sz="2540" i="1" spc="-1" dirty="0">
                <a:solidFill>
                  <a:srgbClr val="000080"/>
                </a:solidFill>
                <a:latin typeface="Arial"/>
              </a:rPr>
              <a:t>S</a:t>
            </a:r>
            <a:r>
              <a:rPr lang="en-US" sz="2540" spc="-1" dirty="0">
                <a:solidFill>
                  <a:srgbClr val="000080"/>
                </a:solidFill>
                <a:latin typeface="Arial"/>
              </a:rPr>
              <a: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5">
                                            <p:txEl>
                                              <p:pRg st="2" end="2"/>
                                            </p:txEl>
                                          </p:spTgt>
                                        </p:tgtEl>
                                        <p:attrNameLst>
                                          <p:attrName>style.visibility</p:attrName>
                                        </p:attrNameLst>
                                      </p:cBhvr>
                                      <p:to>
                                        <p:strVal val="visible"/>
                                      </p:to>
                                    </p:set>
                                    <p:animEffect transition="in" filter="fade">
                                      <p:cBhvr>
                                        <p:cTn id="7" dur="500"/>
                                        <p:tgtEl>
                                          <p:spTgt spid="428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5">
                                            <p:txEl>
                                              <p:pRg st="3" end="3"/>
                                            </p:txEl>
                                          </p:spTgt>
                                        </p:tgtEl>
                                        <p:attrNameLst>
                                          <p:attrName>style.visibility</p:attrName>
                                        </p:attrNameLst>
                                      </p:cBhvr>
                                      <p:to>
                                        <p:strVal val="visible"/>
                                      </p:to>
                                    </p:set>
                                    <p:animEffect transition="in" filter="fade">
                                      <p:cBhvr>
                                        <p:cTn id="12" dur="500"/>
                                        <p:tgtEl>
                                          <p:spTgt spid="42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6" name="TextShape 1"/>
          <p:cNvSpPr txBox="1"/>
          <p:nvPr/>
        </p:nvSpPr>
        <p:spPr>
          <a:xfrm>
            <a:off x="2070224" y="1468002"/>
            <a:ext cx="8283514" cy="5454630"/>
          </a:xfrm>
          <a:prstGeom prst="rect">
            <a:avLst/>
          </a:prstGeom>
          <a:noFill/>
          <a:ln>
            <a:noFill/>
          </a:ln>
        </p:spPr>
        <p:txBody>
          <a:bodyPr lIns="0" tIns="0" rIns="0" bIns="0">
            <a:noAutofit/>
          </a:bodyPr>
          <a:lstStyle/>
          <a:p>
            <a:r>
              <a:rPr lang="en-US" sz="2903" u="sng" spc="-1" dirty="0">
                <a:solidFill>
                  <a:srgbClr val="000080"/>
                </a:solidFill>
                <a:latin typeface="Arial"/>
              </a:rPr>
              <a:t>Main idea</a:t>
            </a:r>
            <a:r>
              <a:rPr lang="en-US" sz="2903" spc="-1" dirty="0">
                <a:solidFill>
                  <a:srgbClr val="000080"/>
                </a:solidFill>
                <a:latin typeface="Arial"/>
              </a:rPr>
              <a:t> (due to </a:t>
            </a:r>
            <a:r>
              <a:rPr lang="en-US" sz="2903" spc="-1" dirty="0" err="1">
                <a:solidFill>
                  <a:srgbClr val="000080"/>
                </a:solidFill>
                <a:latin typeface="Arial"/>
              </a:rPr>
              <a:t>Adleman</a:t>
            </a:r>
            <a:r>
              <a:rPr lang="en-US" sz="2903" spc="-1" dirty="0">
                <a:solidFill>
                  <a:srgbClr val="000080"/>
                </a:solidFill>
                <a:latin typeface="Arial"/>
              </a:rPr>
              <a:t> et al. </a:t>
            </a:r>
            <a:r>
              <a:rPr lang="en-US" sz="2903" i="1" spc="-1" dirty="0">
                <a:solidFill>
                  <a:srgbClr val="000080"/>
                </a:solidFill>
                <a:latin typeface="Arial"/>
              </a:rPr>
              <a:t>STOC</a:t>
            </a:r>
            <a:r>
              <a:rPr lang="en-US" sz="2903" spc="-1" dirty="0">
                <a:solidFill>
                  <a:srgbClr val="000080"/>
                </a:solidFill>
                <a:latin typeface="Arial"/>
              </a:rPr>
              <a:t> 2002):</a:t>
            </a:r>
          </a:p>
          <a:p>
            <a:pPr marL="391910" indent="-293933">
              <a:spcAft>
                <a:spcPts val="1306"/>
              </a:spcAft>
              <a:buClr>
                <a:srgbClr val="FF6633"/>
              </a:buClr>
              <a:buSzPct val="45000"/>
              <a:buFont typeface="Wingdings" charset="2"/>
              <a:buChar char=""/>
            </a:pPr>
            <a:r>
              <a:rPr lang="en-US" sz="2540" spc="-1" dirty="0">
                <a:solidFill>
                  <a:srgbClr val="000080"/>
                </a:solidFill>
                <a:latin typeface="Arial"/>
              </a:rPr>
              <a:t>Given a tree shape (no simple cycles), it is possible to compute its minimum tile set in polynomial time.</a:t>
            </a:r>
          </a:p>
          <a:p>
            <a:pPr marL="391910" indent="-293933">
              <a:spcAft>
                <a:spcPts val="1306"/>
              </a:spcAft>
              <a:buClr>
                <a:srgbClr val="FF6633"/>
              </a:buClr>
              <a:buSzPct val="45000"/>
              <a:buFont typeface="Wingdings" charset="2"/>
              <a:buChar char=""/>
            </a:pPr>
            <a:r>
              <a:rPr lang="en-US" sz="2540" spc="-1" dirty="0">
                <a:solidFill>
                  <a:srgbClr val="000080"/>
                </a:solidFill>
                <a:latin typeface="Arial"/>
              </a:rPr>
              <a:t>Create a tree shape </a:t>
            </a:r>
            <a:r>
              <a:rPr lang="en-US" sz="2540" spc="-1" dirty="0">
                <a:solidFill>
                  <a:srgbClr val="000080"/>
                </a:solidFill>
                <a:latin typeface="Euclid"/>
              </a:rPr>
              <a:t>ϒ </a:t>
            </a:r>
            <a:r>
              <a:rPr lang="en-US" sz="2540" spc="-1" dirty="0">
                <a:solidFill>
                  <a:srgbClr val="000080"/>
                </a:solidFill>
                <a:latin typeface="Arial"/>
              </a:rPr>
              <a:t>that “encodes” </a:t>
            </a:r>
            <a:r>
              <a:rPr lang="en-US" sz="2540" spc="-1" dirty="0">
                <a:solidFill>
                  <a:srgbClr val="000080"/>
                </a:solidFill>
                <a:latin typeface="Times New Roman"/>
                <a:ea typeface="Segoe UI"/>
              </a:rPr>
              <a:t>Φ</a:t>
            </a:r>
            <a:r>
              <a:rPr lang="en-US" sz="2540" spc="-1" dirty="0">
                <a:solidFill>
                  <a:srgbClr val="000080"/>
                </a:solidFill>
                <a:latin typeface="Arial"/>
              </a:rPr>
              <a:t>.</a:t>
            </a:r>
          </a:p>
          <a:p>
            <a:pPr marL="391910" indent="-293933">
              <a:spcAft>
                <a:spcPts val="1306"/>
              </a:spcAft>
              <a:buClr>
                <a:srgbClr val="FF6633"/>
              </a:buClr>
              <a:buSzPct val="45000"/>
              <a:buFont typeface="Wingdings" charset="2"/>
              <a:buChar char=""/>
            </a:pPr>
            <a:r>
              <a:rPr lang="en-US" sz="2540" spc="-1" dirty="0">
                <a:solidFill>
                  <a:srgbClr val="000080"/>
                </a:solidFill>
                <a:latin typeface="Arial"/>
              </a:rPr>
              <a:t>Compute </a:t>
            </a:r>
            <a:r>
              <a:rPr lang="en-US" sz="2540" spc="-1" dirty="0">
                <a:solidFill>
                  <a:srgbClr val="000080"/>
                </a:solidFill>
                <a:latin typeface="Euclid"/>
              </a:rPr>
              <a:t>ϒ</a:t>
            </a:r>
            <a:r>
              <a:rPr lang="en-US" sz="2540" spc="-1" dirty="0">
                <a:solidFill>
                  <a:srgbClr val="000080"/>
                </a:solidFill>
                <a:latin typeface="Arial"/>
              </a:rPr>
              <a:t>'s minimal tile set </a:t>
            </a:r>
            <a:r>
              <a:rPr lang="en-US" sz="2540" i="1" spc="-1" dirty="0">
                <a:solidFill>
                  <a:srgbClr val="000080"/>
                </a:solidFill>
                <a:latin typeface="Arial"/>
              </a:rPr>
              <a:t>T</a:t>
            </a:r>
            <a:r>
              <a:rPr lang="en-US" sz="2540" spc="-1" dirty="0">
                <a:solidFill>
                  <a:srgbClr val="000080"/>
                </a:solidFill>
                <a:latin typeface="Arial"/>
              </a:rPr>
              <a:t>. (</a:t>
            </a:r>
            <a:r>
              <a:rPr lang="en-US" sz="2540" i="1" spc="-1" dirty="0">
                <a:solidFill>
                  <a:srgbClr val="000080"/>
                </a:solidFill>
                <a:latin typeface="Arial"/>
              </a:rPr>
              <a:t>c</a:t>
            </a:r>
            <a:r>
              <a:rPr lang="en-US" sz="2540" spc="-1" dirty="0">
                <a:solidFill>
                  <a:srgbClr val="000080"/>
                </a:solidFill>
                <a:latin typeface="Arial"/>
              </a:rPr>
              <a:t>=</a:t>
            </a:r>
            <a:r>
              <a:rPr lang="en-US" sz="2540" i="1" spc="-1">
                <a:solidFill>
                  <a:srgbClr val="000080"/>
                </a:solidFill>
                <a:latin typeface="Arial"/>
              </a:rPr>
              <a:t>T</a:t>
            </a:r>
            <a:r>
              <a:rPr lang="en-US" sz="2540" spc="-1">
                <a:solidFill>
                  <a:srgbClr val="000080"/>
                </a:solidFill>
                <a:latin typeface="Arial"/>
              </a:rPr>
              <a:t>)</a:t>
            </a:r>
            <a:endParaRPr lang="en-US" sz="2540" spc="-1" dirty="0">
              <a:solidFill>
                <a:srgbClr val="000080"/>
              </a:solidFill>
              <a:latin typeface="Arial"/>
            </a:endParaRPr>
          </a:p>
          <a:p>
            <a:pPr marL="391910" indent="-293933">
              <a:spcAft>
                <a:spcPts val="1306"/>
              </a:spcAft>
              <a:buClr>
                <a:srgbClr val="FF6633"/>
              </a:buClr>
              <a:buSzPct val="45000"/>
              <a:buFont typeface="Wingdings" charset="2"/>
              <a:buChar char=""/>
            </a:pPr>
            <a:r>
              <a:rPr lang="en-US" sz="2540" spc="-1" dirty="0">
                <a:solidFill>
                  <a:srgbClr val="000080"/>
                </a:solidFill>
                <a:latin typeface="Arial"/>
              </a:rPr>
              <a:t>Create shape </a:t>
            </a:r>
            <a:r>
              <a:rPr lang="en-US" sz="2540" i="1" spc="-1" dirty="0">
                <a:solidFill>
                  <a:srgbClr val="000080"/>
                </a:solidFill>
                <a:latin typeface="Arial"/>
              </a:rPr>
              <a:t>S</a:t>
            </a:r>
            <a:r>
              <a:rPr lang="en-US" sz="2540" spc="-1" dirty="0">
                <a:solidFill>
                  <a:srgbClr val="000080"/>
                </a:solidFill>
                <a:latin typeface="Arial"/>
              </a:rPr>
              <a:t> ⊃ </a:t>
            </a:r>
            <a:r>
              <a:rPr lang="en-US" sz="2540" spc="-1" dirty="0">
                <a:solidFill>
                  <a:srgbClr val="000080"/>
                </a:solidFill>
                <a:latin typeface="Euclid"/>
              </a:rPr>
              <a:t>ϒ </a:t>
            </a:r>
            <a:r>
              <a:rPr lang="en-US" sz="2540" spc="-1" dirty="0">
                <a:solidFill>
                  <a:srgbClr val="000080"/>
                </a:solidFill>
                <a:latin typeface="Arial"/>
              </a:rPr>
              <a:t>such that </a:t>
            </a:r>
          </a:p>
          <a:p>
            <a:pPr marL="783821" lvl="1" indent="-261274">
              <a:spcAft>
                <a:spcPts val="1306"/>
              </a:spcAft>
              <a:buClr>
                <a:srgbClr val="FF6633"/>
              </a:buClr>
              <a:buSzPct val="75000"/>
              <a:buFont typeface="Symbol" charset="2"/>
              <a:buChar char=""/>
            </a:pPr>
            <a:r>
              <a:rPr lang="en-US" sz="1996" spc="-1" dirty="0">
                <a:solidFill>
                  <a:srgbClr val="000080"/>
                </a:solidFill>
                <a:latin typeface="Arial"/>
              </a:rPr>
              <a:t>If (</a:t>
            </a:r>
            <a:r>
              <a:rPr lang="en-US" sz="1996" b="1" spc="-1" dirty="0">
                <a:solidFill>
                  <a:srgbClr val="000080"/>
                </a:solidFill>
                <a:latin typeface="Arial"/>
              </a:rPr>
              <a:t>∃</a:t>
            </a:r>
            <a:r>
              <a:rPr lang="en-US" sz="1996" i="1" spc="-1" dirty="0">
                <a:solidFill>
                  <a:srgbClr val="000080"/>
                </a:solidFill>
                <a:latin typeface="Arial"/>
              </a:rPr>
              <a:t>x</a:t>
            </a:r>
            <a:r>
              <a:rPr lang="en-US" sz="1996" spc="-1" dirty="0">
                <a:solidFill>
                  <a:srgbClr val="000080"/>
                </a:solidFill>
                <a:latin typeface="Arial"/>
              </a:rPr>
              <a:t>)(</a:t>
            </a:r>
            <a:r>
              <a:rPr lang="en-US" sz="1996" b="1" spc="-1" dirty="0">
                <a:solidFill>
                  <a:srgbClr val="000080"/>
                </a:solidFill>
                <a:latin typeface="Arial"/>
              </a:rPr>
              <a:t>∀</a:t>
            </a:r>
            <a:r>
              <a:rPr lang="en-US" sz="1996" i="1" spc="-1" dirty="0">
                <a:solidFill>
                  <a:srgbClr val="000080"/>
                </a:solidFill>
                <a:latin typeface="Arial"/>
              </a:rPr>
              <a:t>y</a:t>
            </a:r>
            <a:r>
              <a:rPr lang="en-US" sz="1996" spc="-1" dirty="0">
                <a:solidFill>
                  <a:srgbClr val="000080"/>
                </a:solidFill>
                <a:latin typeface="Arial"/>
              </a:rPr>
              <a:t>)¬</a:t>
            </a:r>
            <a:r>
              <a:rPr lang="en-US" sz="1996" spc="-1" dirty="0">
                <a:solidFill>
                  <a:srgbClr val="000080"/>
                </a:solidFill>
                <a:latin typeface="Times New Roman"/>
                <a:ea typeface="Segoe UI"/>
              </a:rPr>
              <a:t>Φ</a:t>
            </a:r>
            <a:r>
              <a:rPr lang="en-US" sz="1996" spc="-1" dirty="0">
                <a:solidFill>
                  <a:srgbClr val="000080"/>
                </a:solidFill>
                <a:latin typeface="Arial"/>
              </a:rPr>
              <a:t>(</a:t>
            </a:r>
            <a:r>
              <a:rPr lang="en-US" sz="1996" i="1" spc="-1" dirty="0" err="1">
                <a:solidFill>
                  <a:srgbClr val="000080"/>
                </a:solidFill>
                <a:latin typeface="Arial"/>
              </a:rPr>
              <a:t>x</a:t>
            </a:r>
            <a:r>
              <a:rPr lang="en-US" sz="1996" spc="-1" dirty="0" err="1">
                <a:solidFill>
                  <a:srgbClr val="000080"/>
                </a:solidFill>
                <a:latin typeface="Arial"/>
              </a:rPr>
              <a:t>,</a:t>
            </a:r>
            <a:r>
              <a:rPr lang="en-US" sz="1996" i="1" spc="-1" dirty="0" err="1">
                <a:solidFill>
                  <a:srgbClr val="000080"/>
                </a:solidFill>
                <a:latin typeface="Arial"/>
              </a:rPr>
              <a:t>y</a:t>
            </a:r>
            <a:r>
              <a:rPr lang="en-US" sz="1996" spc="-1" dirty="0">
                <a:solidFill>
                  <a:srgbClr val="000080"/>
                </a:solidFill>
                <a:latin typeface="Arial"/>
              </a:rPr>
              <a:t>), tiles from </a:t>
            </a:r>
            <a:r>
              <a:rPr lang="en-US" sz="1996" i="1" spc="-1" dirty="0">
                <a:solidFill>
                  <a:srgbClr val="000080"/>
                </a:solidFill>
                <a:latin typeface="Arial"/>
              </a:rPr>
              <a:t>T</a:t>
            </a:r>
            <a:r>
              <a:rPr lang="en-US" sz="1996" spc="-1" dirty="0">
                <a:solidFill>
                  <a:srgbClr val="000080"/>
                </a:solidFill>
                <a:latin typeface="Arial"/>
              </a:rPr>
              <a:t> can be altered to assemble </a:t>
            </a:r>
            <a:r>
              <a:rPr lang="en-US" sz="1996" i="1" spc="-1" dirty="0">
                <a:solidFill>
                  <a:srgbClr val="000080"/>
                </a:solidFill>
                <a:latin typeface="Arial"/>
              </a:rPr>
              <a:t>S</a:t>
            </a:r>
            <a:r>
              <a:rPr lang="en-US" sz="1996" spc="-1" dirty="0">
                <a:solidFill>
                  <a:srgbClr val="000080"/>
                </a:solidFill>
                <a:latin typeface="Arial"/>
              </a:rPr>
              <a:t>.</a:t>
            </a:r>
          </a:p>
          <a:p>
            <a:pPr marL="783821" lvl="1" indent="-261274">
              <a:spcAft>
                <a:spcPts val="1306"/>
              </a:spcAft>
              <a:buClr>
                <a:srgbClr val="FF6633"/>
              </a:buClr>
              <a:buSzPct val="75000"/>
              <a:buFont typeface="Symbol" charset="2"/>
              <a:buChar char=""/>
            </a:pPr>
            <a:r>
              <a:rPr lang="en-US" sz="1996" spc="-1" dirty="0">
                <a:solidFill>
                  <a:srgbClr val="000080"/>
                </a:solidFill>
                <a:latin typeface="Arial"/>
              </a:rPr>
              <a:t>Otherwise, tiles from </a:t>
            </a:r>
            <a:r>
              <a:rPr lang="en-US" sz="1996" i="1" spc="-1" dirty="0">
                <a:solidFill>
                  <a:srgbClr val="000080"/>
                </a:solidFill>
                <a:latin typeface="Arial"/>
              </a:rPr>
              <a:t>T</a:t>
            </a:r>
            <a:r>
              <a:rPr lang="en-US" sz="1996" spc="-1" dirty="0">
                <a:solidFill>
                  <a:srgbClr val="000080"/>
                </a:solidFill>
                <a:latin typeface="Arial"/>
              </a:rPr>
              <a:t> cannot be altered to assemble </a:t>
            </a:r>
            <a:r>
              <a:rPr lang="en-US" sz="1996" i="1" spc="-1" dirty="0">
                <a:solidFill>
                  <a:srgbClr val="000080"/>
                </a:solidFill>
                <a:latin typeface="Arial"/>
              </a:rPr>
              <a:t>S</a:t>
            </a:r>
            <a:r>
              <a:rPr lang="en-US" sz="1996" spc="-1" dirty="0">
                <a:solidFill>
                  <a:srgbClr val="000080"/>
                </a:solidFill>
                <a:latin typeface="Arial"/>
              </a:rPr>
              <a:t>.</a:t>
            </a:r>
          </a:p>
          <a:p>
            <a:pPr marL="783821" lvl="1" indent="-261274">
              <a:spcAft>
                <a:spcPts val="1306"/>
              </a:spcAft>
              <a:buClr>
                <a:srgbClr val="FF6633"/>
              </a:buClr>
              <a:buSzPct val="75000"/>
              <a:buFont typeface="Symbol" charset="2"/>
              <a:buChar char=""/>
            </a:pPr>
            <a:r>
              <a:rPr lang="en-US" sz="1996" spc="-1" dirty="0">
                <a:solidFill>
                  <a:srgbClr val="000080"/>
                </a:solidFill>
                <a:latin typeface="Arial"/>
              </a:rPr>
              <a:t>“Since </a:t>
            </a:r>
            <a:r>
              <a:rPr lang="en-US" sz="1996" spc="-1" dirty="0">
                <a:solidFill>
                  <a:srgbClr val="000080"/>
                </a:solidFill>
                <a:latin typeface="Euclid"/>
              </a:rPr>
              <a:t>ϒ</a:t>
            </a:r>
            <a:r>
              <a:rPr lang="en-US" sz="1996" spc="-1" dirty="0">
                <a:solidFill>
                  <a:srgbClr val="000080"/>
                </a:solidFill>
                <a:latin typeface="Arial"/>
              </a:rPr>
              <a:t> ⊆ </a:t>
            </a:r>
            <a:r>
              <a:rPr lang="en-US" sz="1996" i="1" spc="-1" dirty="0">
                <a:solidFill>
                  <a:srgbClr val="000080"/>
                </a:solidFill>
                <a:latin typeface="Arial"/>
              </a:rPr>
              <a:t>S</a:t>
            </a:r>
            <a:r>
              <a:rPr lang="en-US" sz="1996" spc="-1" dirty="0">
                <a:solidFill>
                  <a:srgbClr val="000080"/>
                </a:solidFill>
                <a:latin typeface="Arial"/>
              </a:rPr>
              <a:t>,” every tile set that assembles </a:t>
            </a:r>
            <a:r>
              <a:rPr lang="en-US" sz="1996" i="1" spc="-1" dirty="0">
                <a:solidFill>
                  <a:srgbClr val="000080"/>
                </a:solidFill>
                <a:latin typeface="Arial"/>
              </a:rPr>
              <a:t>S</a:t>
            </a:r>
            <a:r>
              <a:rPr lang="en-US" sz="1996" spc="-1" dirty="0">
                <a:solidFill>
                  <a:srgbClr val="000080"/>
                </a:solidFill>
                <a:latin typeface="Arial"/>
              </a:rPr>
              <a:t> contains </a:t>
            </a:r>
            <a:r>
              <a:rPr lang="en-US" sz="1996" i="1" spc="-1" dirty="0">
                <a:solidFill>
                  <a:srgbClr val="000080"/>
                </a:solidFill>
                <a:latin typeface="Arial"/>
              </a:rPr>
              <a:t>T</a:t>
            </a:r>
            <a:r>
              <a:rPr lang="en-US" sz="1996" spc="-1" dirty="0">
                <a:solidFill>
                  <a:srgbClr val="000080"/>
                </a:solidFill>
                <a:latin typeface="Arial"/>
              </a:rPr>
              <a:t>, so if tiles from </a:t>
            </a:r>
            <a:r>
              <a:rPr lang="en-US" sz="1996" i="1" spc="-1" dirty="0">
                <a:solidFill>
                  <a:srgbClr val="000080"/>
                </a:solidFill>
                <a:latin typeface="Arial"/>
              </a:rPr>
              <a:t>T</a:t>
            </a:r>
            <a:r>
              <a:rPr lang="en-US" sz="1996" spc="-1" dirty="0">
                <a:solidFill>
                  <a:srgbClr val="000080"/>
                </a:solidFill>
                <a:latin typeface="Arial"/>
              </a:rPr>
              <a:t> cannot be altered to assemble </a:t>
            </a:r>
            <a:r>
              <a:rPr lang="en-US" sz="1996" i="1" spc="-1" dirty="0">
                <a:solidFill>
                  <a:srgbClr val="000080"/>
                </a:solidFill>
                <a:latin typeface="Arial"/>
              </a:rPr>
              <a:t>S</a:t>
            </a:r>
            <a:r>
              <a:rPr lang="en-US" sz="1996" spc="-1" dirty="0">
                <a:solidFill>
                  <a:srgbClr val="000080"/>
                </a:solidFill>
                <a:latin typeface="Arial"/>
              </a:rPr>
              <a:t> then additional tiles are needed; i.e., </a:t>
            </a:r>
            <a:r>
              <a:rPr lang="en-US" sz="1996" i="1" spc="-1" dirty="0">
                <a:solidFill>
                  <a:srgbClr val="000080"/>
                </a:solidFill>
                <a:latin typeface="Arial"/>
              </a:rPr>
              <a:t>S</a:t>
            </a:r>
            <a:r>
              <a:rPr lang="en-US" sz="1996" spc="-1" dirty="0">
                <a:solidFill>
                  <a:srgbClr val="000080"/>
                </a:solidFill>
                <a:latin typeface="Arial"/>
              </a:rPr>
              <a:t> requires more than </a:t>
            </a:r>
            <a:r>
              <a:rPr lang="en-US" sz="1996" i="1" spc="-1" dirty="0">
                <a:solidFill>
                  <a:srgbClr val="000080"/>
                </a:solidFill>
                <a:latin typeface="Arial"/>
              </a:rPr>
              <a:t>c </a:t>
            </a:r>
            <a:r>
              <a:rPr lang="en-US" sz="1996" spc="-1" dirty="0">
                <a:solidFill>
                  <a:srgbClr val="000080"/>
                </a:solidFill>
                <a:latin typeface="Arial"/>
              </a:rPr>
              <a:t>= |</a:t>
            </a:r>
            <a:r>
              <a:rPr lang="en-US" sz="1996" i="1" spc="-1" dirty="0">
                <a:solidFill>
                  <a:srgbClr val="000080"/>
                </a:solidFill>
                <a:latin typeface="Arial"/>
              </a:rPr>
              <a:t>T</a:t>
            </a:r>
            <a:r>
              <a:rPr lang="en-US" sz="1996" spc="-1" dirty="0">
                <a:solidFill>
                  <a:srgbClr val="000080"/>
                </a:solidFill>
                <a:latin typeface="Arial"/>
              </a:rPr>
              <a:t>| tile types.</a:t>
            </a:r>
          </a:p>
        </p:txBody>
      </p:sp>
      <p:sp>
        <p:nvSpPr>
          <p:cNvPr id="4287" name="TextShape 2"/>
          <p:cNvSpPr txBox="1"/>
          <p:nvPr/>
        </p:nvSpPr>
        <p:spPr>
          <a:xfrm>
            <a:off x="1981067" y="216200"/>
            <a:ext cx="8229627" cy="1063362"/>
          </a:xfrm>
          <a:prstGeom prst="rect">
            <a:avLst/>
          </a:prstGeom>
          <a:noFill/>
          <a:ln>
            <a:noFill/>
          </a:ln>
        </p:spPr>
        <p:txBody>
          <a:bodyPr lIns="0" tIns="0" rIns="0" bIns="0" anchor="ctr">
            <a:noAutofit/>
          </a:bodyPr>
          <a:lstStyle/>
          <a:p>
            <a:pPr algn="ctr"/>
            <a:r>
              <a:rPr lang="en-US" sz="3992" b="1" spc="-1" dirty="0">
                <a:solidFill>
                  <a:srgbClr val="280099"/>
                </a:solidFill>
                <a:latin typeface="Arial"/>
              </a:rPr>
              <a:t>NP</a:t>
            </a:r>
            <a:r>
              <a:rPr lang="en-US" sz="3992" b="1" spc="-1" baseline="30000" dirty="0">
                <a:solidFill>
                  <a:srgbClr val="280099"/>
                </a:solidFill>
                <a:latin typeface="Arial"/>
              </a:rPr>
              <a:t>NP</a:t>
            </a:r>
            <a:r>
              <a:rPr lang="en-US" sz="3992" spc="-1" dirty="0">
                <a:solidFill>
                  <a:srgbClr val="280099"/>
                </a:solidFill>
                <a:latin typeface="Arial"/>
              </a:rPr>
              <a:t>-hardness Reduction</a:t>
            </a:r>
          </a:p>
        </p:txBody>
      </p:sp>
      <p:grpSp>
        <p:nvGrpSpPr>
          <p:cNvPr id="4288" name="Group 3"/>
          <p:cNvGrpSpPr/>
          <p:nvPr/>
        </p:nvGrpSpPr>
        <p:grpSpPr>
          <a:xfrm>
            <a:off x="8459869" y="3787739"/>
            <a:ext cx="1736455" cy="639454"/>
            <a:chOff x="7646040" y="4175280"/>
            <a:chExt cx="1914120" cy="704880"/>
          </a:xfrm>
        </p:grpSpPr>
        <p:sp>
          <p:nvSpPr>
            <p:cNvPr id="4289" name="Rectangle 4"/>
            <p:cNvSpPr/>
            <p:nvPr/>
          </p:nvSpPr>
          <p:spPr>
            <a:xfrm>
              <a:off x="7646040" y="4723920"/>
              <a:ext cx="137160" cy="137160"/>
            </a:xfrm>
            <a:prstGeom prst="rect">
              <a:avLst/>
            </a:prstGeom>
            <a:solidFill>
              <a:srgbClr val="0099FF"/>
            </a:solidFill>
            <a:ln>
              <a:solidFill>
                <a:srgbClr val="000000"/>
              </a:solidFill>
            </a:ln>
          </p:spPr>
          <p:txBody>
            <a:bodyPr/>
            <a:lstStyle/>
            <a:p>
              <a:endParaRPr lang="en-US"/>
            </a:p>
          </p:txBody>
        </p:sp>
        <p:sp>
          <p:nvSpPr>
            <p:cNvPr id="4290" name="Rectangle 5"/>
            <p:cNvSpPr/>
            <p:nvPr/>
          </p:nvSpPr>
          <p:spPr>
            <a:xfrm>
              <a:off x="7783200" y="4724640"/>
              <a:ext cx="137160" cy="137160"/>
            </a:xfrm>
            <a:prstGeom prst="rect">
              <a:avLst/>
            </a:prstGeom>
            <a:solidFill>
              <a:srgbClr val="0099FF"/>
            </a:solidFill>
            <a:ln>
              <a:solidFill>
                <a:srgbClr val="000000"/>
              </a:solidFill>
            </a:ln>
          </p:spPr>
          <p:txBody>
            <a:bodyPr/>
            <a:lstStyle/>
            <a:p>
              <a:endParaRPr lang="en-US"/>
            </a:p>
          </p:txBody>
        </p:sp>
        <p:sp>
          <p:nvSpPr>
            <p:cNvPr id="4291" name="Rectangle 6"/>
            <p:cNvSpPr/>
            <p:nvPr/>
          </p:nvSpPr>
          <p:spPr>
            <a:xfrm>
              <a:off x="7920360" y="4724280"/>
              <a:ext cx="137160" cy="137160"/>
            </a:xfrm>
            <a:prstGeom prst="rect">
              <a:avLst/>
            </a:prstGeom>
            <a:solidFill>
              <a:srgbClr val="0099FF"/>
            </a:solidFill>
            <a:ln>
              <a:solidFill>
                <a:srgbClr val="000000"/>
              </a:solidFill>
            </a:ln>
          </p:spPr>
          <p:txBody>
            <a:bodyPr/>
            <a:lstStyle/>
            <a:p>
              <a:endParaRPr lang="en-US"/>
            </a:p>
          </p:txBody>
        </p:sp>
        <p:sp>
          <p:nvSpPr>
            <p:cNvPr id="4292" name="Rectangle 7"/>
            <p:cNvSpPr/>
            <p:nvPr/>
          </p:nvSpPr>
          <p:spPr>
            <a:xfrm>
              <a:off x="8057880" y="4724640"/>
              <a:ext cx="137160" cy="137160"/>
            </a:xfrm>
            <a:prstGeom prst="rect">
              <a:avLst/>
            </a:prstGeom>
            <a:solidFill>
              <a:srgbClr val="0099FF"/>
            </a:solidFill>
            <a:ln>
              <a:solidFill>
                <a:srgbClr val="000000"/>
              </a:solidFill>
            </a:ln>
          </p:spPr>
          <p:txBody>
            <a:bodyPr/>
            <a:lstStyle/>
            <a:p>
              <a:endParaRPr lang="en-US"/>
            </a:p>
          </p:txBody>
        </p:sp>
        <p:sp>
          <p:nvSpPr>
            <p:cNvPr id="4293" name="Rectangle 8"/>
            <p:cNvSpPr/>
            <p:nvPr/>
          </p:nvSpPr>
          <p:spPr>
            <a:xfrm>
              <a:off x="8195400" y="4723920"/>
              <a:ext cx="137160" cy="137160"/>
            </a:xfrm>
            <a:prstGeom prst="rect">
              <a:avLst/>
            </a:prstGeom>
            <a:solidFill>
              <a:srgbClr val="0099FF"/>
            </a:solidFill>
            <a:ln>
              <a:solidFill>
                <a:srgbClr val="000000"/>
              </a:solidFill>
            </a:ln>
          </p:spPr>
          <p:txBody>
            <a:bodyPr/>
            <a:lstStyle/>
            <a:p>
              <a:endParaRPr lang="en-US"/>
            </a:p>
          </p:txBody>
        </p:sp>
        <p:sp>
          <p:nvSpPr>
            <p:cNvPr id="4294" name="Rectangle 9"/>
            <p:cNvSpPr/>
            <p:nvPr/>
          </p:nvSpPr>
          <p:spPr>
            <a:xfrm>
              <a:off x="8332560" y="4724640"/>
              <a:ext cx="137160" cy="137160"/>
            </a:xfrm>
            <a:prstGeom prst="rect">
              <a:avLst/>
            </a:prstGeom>
            <a:solidFill>
              <a:srgbClr val="0099FF"/>
            </a:solidFill>
            <a:ln>
              <a:solidFill>
                <a:srgbClr val="000000"/>
              </a:solidFill>
            </a:ln>
          </p:spPr>
          <p:txBody>
            <a:bodyPr/>
            <a:lstStyle/>
            <a:p>
              <a:endParaRPr lang="en-US"/>
            </a:p>
          </p:txBody>
        </p:sp>
        <p:sp>
          <p:nvSpPr>
            <p:cNvPr id="4295" name="Rectangle 10"/>
            <p:cNvSpPr/>
            <p:nvPr/>
          </p:nvSpPr>
          <p:spPr>
            <a:xfrm>
              <a:off x="8469720" y="4724280"/>
              <a:ext cx="137160" cy="137160"/>
            </a:xfrm>
            <a:prstGeom prst="rect">
              <a:avLst/>
            </a:prstGeom>
            <a:solidFill>
              <a:srgbClr val="0099FF"/>
            </a:solidFill>
            <a:ln>
              <a:solidFill>
                <a:srgbClr val="000000"/>
              </a:solidFill>
            </a:ln>
          </p:spPr>
          <p:txBody>
            <a:bodyPr/>
            <a:lstStyle/>
            <a:p>
              <a:endParaRPr lang="en-US"/>
            </a:p>
          </p:txBody>
        </p:sp>
        <p:sp>
          <p:nvSpPr>
            <p:cNvPr id="4296" name="Rectangle 11"/>
            <p:cNvSpPr/>
            <p:nvPr/>
          </p:nvSpPr>
          <p:spPr>
            <a:xfrm>
              <a:off x="8607240" y="4724640"/>
              <a:ext cx="137160" cy="137160"/>
            </a:xfrm>
            <a:prstGeom prst="rect">
              <a:avLst/>
            </a:prstGeom>
            <a:solidFill>
              <a:srgbClr val="0099FF"/>
            </a:solidFill>
            <a:ln>
              <a:solidFill>
                <a:srgbClr val="000000"/>
              </a:solidFill>
            </a:ln>
          </p:spPr>
          <p:txBody>
            <a:bodyPr/>
            <a:lstStyle/>
            <a:p>
              <a:endParaRPr lang="en-US"/>
            </a:p>
          </p:txBody>
        </p:sp>
        <p:sp>
          <p:nvSpPr>
            <p:cNvPr id="4297" name="Rectangle 12"/>
            <p:cNvSpPr/>
            <p:nvPr/>
          </p:nvSpPr>
          <p:spPr>
            <a:xfrm>
              <a:off x="8606880" y="4587480"/>
              <a:ext cx="137160" cy="137160"/>
            </a:xfrm>
            <a:prstGeom prst="rect">
              <a:avLst/>
            </a:prstGeom>
            <a:solidFill>
              <a:srgbClr val="0099FF"/>
            </a:solidFill>
            <a:ln>
              <a:solidFill>
                <a:srgbClr val="000000"/>
              </a:solidFill>
            </a:ln>
          </p:spPr>
          <p:txBody>
            <a:bodyPr/>
            <a:lstStyle/>
            <a:p>
              <a:endParaRPr lang="en-US"/>
            </a:p>
          </p:txBody>
        </p:sp>
        <p:sp>
          <p:nvSpPr>
            <p:cNvPr id="4298" name="Rectangle 13"/>
            <p:cNvSpPr/>
            <p:nvPr/>
          </p:nvSpPr>
          <p:spPr>
            <a:xfrm>
              <a:off x="8606880" y="4450320"/>
              <a:ext cx="137160" cy="137160"/>
            </a:xfrm>
            <a:prstGeom prst="rect">
              <a:avLst/>
            </a:prstGeom>
            <a:solidFill>
              <a:srgbClr val="0099FF"/>
            </a:solidFill>
            <a:ln>
              <a:solidFill>
                <a:srgbClr val="000000"/>
              </a:solidFill>
            </a:ln>
          </p:spPr>
          <p:txBody>
            <a:bodyPr/>
            <a:lstStyle/>
            <a:p>
              <a:endParaRPr lang="en-US"/>
            </a:p>
          </p:txBody>
        </p:sp>
        <p:sp>
          <p:nvSpPr>
            <p:cNvPr id="4299" name="Rectangle 14"/>
            <p:cNvSpPr/>
            <p:nvPr/>
          </p:nvSpPr>
          <p:spPr>
            <a:xfrm>
              <a:off x="8469720" y="4450320"/>
              <a:ext cx="137160" cy="137160"/>
            </a:xfrm>
            <a:prstGeom prst="rect">
              <a:avLst/>
            </a:prstGeom>
            <a:solidFill>
              <a:srgbClr val="0099FF"/>
            </a:solidFill>
            <a:ln>
              <a:solidFill>
                <a:srgbClr val="000000"/>
              </a:solidFill>
            </a:ln>
          </p:spPr>
          <p:txBody>
            <a:bodyPr/>
            <a:lstStyle/>
            <a:p>
              <a:endParaRPr lang="en-US"/>
            </a:p>
          </p:txBody>
        </p:sp>
        <p:sp>
          <p:nvSpPr>
            <p:cNvPr id="4300" name="Rectangle 15"/>
            <p:cNvSpPr/>
            <p:nvPr/>
          </p:nvSpPr>
          <p:spPr>
            <a:xfrm>
              <a:off x="8881200" y="4587480"/>
              <a:ext cx="137160" cy="137160"/>
            </a:xfrm>
            <a:prstGeom prst="rect">
              <a:avLst/>
            </a:prstGeom>
            <a:solidFill>
              <a:srgbClr val="0099FF"/>
            </a:solidFill>
            <a:ln>
              <a:solidFill>
                <a:srgbClr val="000000"/>
              </a:solidFill>
            </a:ln>
          </p:spPr>
          <p:txBody>
            <a:bodyPr/>
            <a:lstStyle/>
            <a:p>
              <a:endParaRPr lang="en-US"/>
            </a:p>
          </p:txBody>
        </p:sp>
        <p:sp>
          <p:nvSpPr>
            <p:cNvPr id="4301" name="Rectangle 16"/>
            <p:cNvSpPr/>
            <p:nvPr/>
          </p:nvSpPr>
          <p:spPr>
            <a:xfrm>
              <a:off x="8881200" y="4450320"/>
              <a:ext cx="137160" cy="137160"/>
            </a:xfrm>
            <a:prstGeom prst="rect">
              <a:avLst/>
            </a:prstGeom>
            <a:solidFill>
              <a:srgbClr val="0099FF"/>
            </a:solidFill>
            <a:ln>
              <a:solidFill>
                <a:srgbClr val="000000"/>
              </a:solidFill>
            </a:ln>
          </p:spPr>
          <p:txBody>
            <a:bodyPr/>
            <a:lstStyle/>
            <a:p>
              <a:endParaRPr lang="en-US"/>
            </a:p>
          </p:txBody>
        </p:sp>
        <p:sp>
          <p:nvSpPr>
            <p:cNvPr id="4302" name="Rectangle 17"/>
            <p:cNvSpPr/>
            <p:nvPr/>
          </p:nvSpPr>
          <p:spPr>
            <a:xfrm>
              <a:off x="9018360" y="4450320"/>
              <a:ext cx="137160" cy="137160"/>
            </a:xfrm>
            <a:prstGeom prst="rect">
              <a:avLst/>
            </a:prstGeom>
            <a:solidFill>
              <a:srgbClr val="0099FF"/>
            </a:solidFill>
            <a:ln>
              <a:solidFill>
                <a:srgbClr val="000000"/>
              </a:solidFill>
            </a:ln>
          </p:spPr>
          <p:txBody>
            <a:bodyPr/>
            <a:lstStyle/>
            <a:p>
              <a:endParaRPr lang="en-US"/>
            </a:p>
          </p:txBody>
        </p:sp>
        <p:sp>
          <p:nvSpPr>
            <p:cNvPr id="4303" name="Rectangle 18"/>
            <p:cNvSpPr/>
            <p:nvPr/>
          </p:nvSpPr>
          <p:spPr>
            <a:xfrm>
              <a:off x="8744400" y="4724640"/>
              <a:ext cx="137160" cy="137160"/>
            </a:xfrm>
            <a:prstGeom prst="rect">
              <a:avLst/>
            </a:prstGeom>
            <a:solidFill>
              <a:srgbClr val="0099FF"/>
            </a:solidFill>
            <a:ln>
              <a:solidFill>
                <a:srgbClr val="000000"/>
              </a:solidFill>
            </a:ln>
          </p:spPr>
          <p:txBody>
            <a:bodyPr/>
            <a:lstStyle/>
            <a:p>
              <a:endParaRPr lang="en-US"/>
            </a:p>
          </p:txBody>
        </p:sp>
        <p:sp>
          <p:nvSpPr>
            <p:cNvPr id="4304" name="Rectangle 19"/>
            <p:cNvSpPr/>
            <p:nvPr/>
          </p:nvSpPr>
          <p:spPr>
            <a:xfrm>
              <a:off x="8881560" y="4724640"/>
              <a:ext cx="137160" cy="137160"/>
            </a:xfrm>
            <a:prstGeom prst="rect">
              <a:avLst/>
            </a:prstGeom>
            <a:solidFill>
              <a:srgbClr val="0099FF"/>
            </a:solidFill>
            <a:ln>
              <a:solidFill>
                <a:srgbClr val="000000"/>
              </a:solidFill>
            </a:ln>
          </p:spPr>
          <p:txBody>
            <a:bodyPr/>
            <a:lstStyle/>
            <a:p>
              <a:endParaRPr lang="en-US"/>
            </a:p>
          </p:txBody>
        </p:sp>
        <p:sp>
          <p:nvSpPr>
            <p:cNvPr id="4305" name="Rectangle 20"/>
            <p:cNvSpPr/>
            <p:nvPr/>
          </p:nvSpPr>
          <p:spPr>
            <a:xfrm>
              <a:off x="7646040" y="4586760"/>
              <a:ext cx="137160" cy="137160"/>
            </a:xfrm>
            <a:prstGeom prst="rect">
              <a:avLst/>
            </a:prstGeom>
            <a:solidFill>
              <a:srgbClr val="FF950E"/>
            </a:solidFill>
            <a:ln>
              <a:solidFill>
                <a:srgbClr val="000000"/>
              </a:solidFill>
            </a:ln>
          </p:spPr>
          <p:txBody>
            <a:bodyPr/>
            <a:lstStyle/>
            <a:p>
              <a:endParaRPr lang="en-US"/>
            </a:p>
          </p:txBody>
        </p:sp>
        <p:sp>
          <p:nvSpPr>
            <p:cNvPr id="4306" name="Rectangle 21"/>
            <p:cNvSpPr/>
            <p:nvPr/>
          </p:nvSpPr>
          <p:spPr>
            <a:xfrm>
              <a:off x="7646040" y="4449600"/>
              <a:ext cx="137160" cy="137160"/>
            </a:xfrm>
            <a:prstGeom prst="rect">
              <a:avLst/>
            </a:prstGeom>
            <a:solidFill>
              <a:srgbClr val="FF950E"/>
            </a:solidFill>
            <a:ln>
              <a:solidFill>
                <a:srgbClr val="000000"/>
              </a:solidFill>
            </a:ln>
          </p:spPr>
          <p:txBody>
            <a:bodyPr/>
            <a:lstStyle/>
            <a:p>
              <a:endParaRPr lang="en-US"/>
            </a:p>
          </p:txBody>
        </p:sp>
        <p:sp>
          <p:nvSpPr>
            <p:cNvPr id="4307" name="Rectangle 22"/>
            <p:cNvSpPr/>
            <p:nvPr/>
          </p:nvSpPr>
          <p:spPr>
            <a:xfrm>
              <a:off x="7783200" y="4449600"/>
              <a:ext cx="137160" cy="137160"/>
            </a:xfrm>
            <a:prstGeom prst="rect">
              <a:avLst/>
            </a:prstGeom>
            <a:solidFill>
              <a:srgbClr val="FF950E"/>
            </a:solidFill>
            <a:ln>
              <a:solidFill>
                <a:srgbClr val="000000"/>
              </a:solidFill>
            </a:ln>
          </p:spPr>
          <p:txBody>
            <a:bodyPr/>
            <a:lstStyle/>
            <a:p>
              <a:endParaRPr lang="en-US"/>
            </a:p>
          </p:txBody>
        </p:sp>
        <p:sp>
          <p:nvSpPr>
            <p:cNvPr id="4308" name="Rectangle 23"/>
            <p:cNvSpPr/>
            <p:nvPr/>
          </p:nvSpPr>
          <p:spPr>
            <a:xfrm>
              <a:off x="7921080" y="4586760"/>
              <a:ext cx="137160" cy="137160"/>
            </a:xfrm>
            <a:prstGeom prst="rect">
              <a:avLst/>
            </a:prstGeom>
            <a:solidFill>
              <a:srgbClr val="FF950E"/>
            </a:solidFill>
            <a:ln>
              <a:solidFill>
                <a:srgbClr val="000000"/>
              </a:solidFill>
            </a:ln>
          </p:spPr>
          <p:txBody>
            <a:bodyPr/>
            <a:lstStyle/>
            <a:p>
              <a:endParaRPr lang="en-US"/>
            </a:p>
          </p:txBody>
        </p:sp>
        <p:sp>
          <p:nvSpPr>
            <p:cNvPr id="4309" name="Rectangle 24"/>
            <p:cNvSpPr/>
            <p:nvPr/>
          </p:nvSpPr>
          <p:spPr>
            <a:xfrm>
              <a:off x="7921080" y="4449600"/>
              <a:ext cx="137160" cy="137160"/>
            </a:xfrm>
            <a:prstGeom prst="rect">
              <a:avLst/>
            </a:prstGeom>
            <a:solidFill>
              <a:srgbClr val="FF950E"/>
            </a:solidFill>
            <a:ln>
              <a:solidFill>
                <a:srgbClr val="000000"/>
              </a:solidFill>
            </a:ln>
          </p:spPr>
          <p:txBody>
            <a:bodyPr/>
            <a:lstStyle/>
            <a:p>
              <a:endParaRPr lang="en-US"/>
            </a:p>
          </p:txBody>
        </p:sp>
        <p:sp>
          <p:nvSpPr>
            <p:cNvPr id="4310" name="Rectangle 25"/>
            <p:cNvSpPr/>
            <p:nvPr/>
          </p:nvSpPr>
          <p:spPr>
            <a:xfrm>
              <a:off x="8058240" y="4449600"/>
              <a:ext cx="137160" cy="137160"/>
            </a:xfrm>
            <a:prstGeom prst="rect">
              <a:avLst/>
            </a:prstGeom>
            <a:solidFill>
              <a:srgbClr val="FF950E"/>
            </a:solidFill>
            <a:ln>
              <a:solidFill>
                <a:srgbClr val="000000"/>
              </a:solidFill>
            </a:ln>
          </p:spPr>
          <p:txBody>
            <a:bodyPr/>
            <a:lstStyle/>
            <a:p>
              <a:endParaRPr lang="en-US"/>
            </a:p>
          </p:txBody>
        </p:sp>
        <p:sp>
          <p:nvSpPr>
            <p:cNvPr id="4311" name="Rectangle 26"/>
            <p:cNvSpPr/>
            <p:nvPr/>
          </p:nvSpPr>
          <p:spPr>
            <a:xfrm>
              <a:off x="8058240" y="4312440"/>
              <a:ext cx="137160" cy="137160"/>
            </a:xfrm>
            <a:prstGeom prst="rect">
              <a:avLst/>
            </a:prstGeom>
            <a:solidFill>
              <a:srgbClr val="FF950E"/>
            </a:solidFill>
            <a:ln>
              <a:solidFill>
                <a:srgbClr val="000000"/>
              </a:solidFill>
            </a:ln>
          </p:spPr>
          <p:txBody>
            <a:bodyPr/>
            <a:lstStyle/>
            <a:p>
              <a:endParaRPr lang="en-US"/>
            </a:p>
          </p:txBody>
        </p:sp>
        <p:sp>
          <p:nvSpPr>
            <p:cNvPr id="4312" name="Rectangle 27"/>
            <p:cNvSpPr/>
            <p:nvPr/>
          </p:nvSpPr>
          <p:spPr>
            <a:xfrm>
              <a:off x="8058240" y="4175280"/>
              <a:ext cx="137160" cy="137160"/>
            </a:xfrm>
            <a:prstGeom prst="rect">
              <a:avLst/>
            </a:prstGeom>
            <a:solidFill>
              <a:srgbClr val="FF950E"/>
            </a:solidFill>
            <a:ln>
              <a:solidFill>
                <a:srgbClr val="000000"/>
              </a:solidFill>
            </a:ln>
          </p:spPr>
          <p:txBody>
            <a:bodyPr/>
            <a:lstStyle/>
            <a:p>
              <a:endParaRPr lang="en-US"/>
            </a:p>
          </p:txBody>
        </p:sp>
        <p:sp>
          <p:nvSpPr>
            <p:cNvPr id="4313" name="Rectangle 28"/>
            <p:cNvSpPr/>
            <p:nvPr/>
          </p:nvSpPr>
          <p:spPr>
            <a:xfrm>
              <a:off x="8195400" y="4175280"/>
              <a:ext cx="137160" cy="137160"/>
            </a:xfrm>
            <a:prstGeom prst="rect">
              <a:avLst/>
            </a:prstGeom>
            <a:solidFill>
              <a:srgbClr val="FF950E"/>
            </a:solidFill>
            <a:ln>
              <a:solidFill>
                <a:srgbClr val="000000"/>
              </a:solidFill>
            </a:ln>
          </p:spPr>
          <p:txBody>
            <a:bodyPr/>
            <a:lstStyle/>
            <a:p>
              <a:endParaRPr lang="en-US"/>
            </a:p>
          </p:txBody>
        </p:sp>
        <p:sp>
          <p:nvSpPr>
            <p:cNvPr id="4314" name="Rectangle 29"/>
            <p:cNvSpPr/>
            <p:nvPr/>
          </p:nvSpPr>
          <p:spPr>
            <a:xfrm>
              <a:off x="7783920" y="4312440"/>
              <a:ext cx="137160" cy="137160"/>
            </a:xfrm>
            <a:prstGeom prst="rect">
              <a:avLst/>
            </a:prstGeom>
            <a:solidFill>
              <a:srgbClr val="FF950E"/>
            </a:solidFill>
            <a:ln>
              <a:solidFill>
                <a:srgbClr val="000000"/>
              </a:solidFill>
            </a:ln>
          </p:spPr>
          <p:txBody>
            <a:bodyPr/>
            <a:lstStyle/>
            <a:p>
              <a:endParaRPr lang="en-US"/>
            </a:p>
          </p:txBody>
        </p:sp>
        <p:sp>
          <p:nvSpPr>
            <p:cNvPr id="4315" name="Rectangle 30"/>
            <p:cNvSpPr/>
            <p:nvPr/>
          </p:nvSpPr>
          <p:spPr>
            <a:xfrm>
              <a:off x="7783920" y="4175280"/>
              <a:ext cx="137160" cy="137160"/>
            </a:xfrm>
            <a:prstGeom prst="rect">
              <a:avLst/>
            </a:prstGeom>
            <a:solidFill>
              <a:srgbClr val="FF950E"/>
            </a:solidFill>
            <a:ln>
              <a:solidFill>
                <a:srgbClr val="000000"/>
              </a:solidFill>
            </a:ln>
          </p:spPr>
          <p:txBody>
            <a:bodyPr/>
            <a:lstStyle/>
            <a:p>
              <a:endParaRPr lang="en-US"/>
            </a:p>
          </p:txBody>
        </p:sp>
        <p:sp>
          <p:nvSpPr>
            <p:cNvPr id="4316" name="Rectangle 31"/>
            <p:cNvSpPr/>
            <p:nvPr/>
          </p:nvSpPr>
          <p:spPr>
            <a:xfrm>
              <a:off x="7646760" y="4175280"/>
              <a:ext cx="137160" cy="137160"/>
            </a:xfrm>
            <a:prstGeom prst="rect">
              <a:avLst/>
            </a:prstGeom>
            <a:solidFill>
              <a:srgbClr val="FF950E"/>
            </a:solidFill>
            <a:ln>
              <a:solidFill>
                <a:srgbClr val="000000"/>
              </a:solidFill>
            </a:ln>
          </p:spPr>
          <p:txBody>
            <a:bodyPr/>
            <a:lstStyle/>
            <a:p>
              <a:endParaRPr lang="en-US"/>
            </a:p>
          </p:txBody>
        </p:sp>
        <p:sp>
          <p:nvSpPr>
            <p:cNvPr id="4317" name="Rectangle 32"/>
            <p:cNvSpPr/>
            <p:nvPr/>
          </p:nvSpPr>
          <p:spPr>
            <a:xfrm>
              <a:off x="7921080" y="4175280"/>
              <a:ext cx="137160" cy="137160"/>
            </a:xfrm>
            <a:prstGeom prst="rect">
              <a:avLst/>
            </a:prstGeom>
            <a:solidFill>
              <a:srgbClr val="FF950E"/>
            </a:solidFill>
            <a:ln>
              <a:solidFill>
                <a:srgbClr val="000000"/>
              </a:solidFill>
            </a:ln>
          </p:spPr>
          <p:txBody>
            <a:bodyPr/>
            <a:lstStyle/>
            <a:p>
              <a:endParaRPr lang="en-US"/>
            </a:p>
          </p:txBody>
        </p:sp>
        <p:sp>
          <p:nvSpPr>
            <p:cNvPr id="4318" name="TextShape 33"/>
            <p:cNvSpPr txBox="1"/>
            <p:nvPr/>
          </p:nvSpPr>
          <p:spPr>
            <a:xfrm>
              <a:off x="9155520" y="4450320"/>
              <a:ext cx="404640" cy="429840"/>
            </a:xfrm>
            <a:prstGeom prst="rect">
              <a:avLst/>
            </a:prstGeom>
            <a:noFill/>
            <a:ln>
              <a:noFill/>
            </a:ln>
          </p:spPr>
          <p:txBody>
            <a:bodyPr lIns="0" tIns="0" rIns="0" bIns="0">
              <a:noAutofit/>
            </a:bodyPr>
            <a:lstStyle/>
            <a:p>
              <a:pPr algn="ctr">
                <a:spcAft>
                  <a:spcPts val="915"/>
                </a:spcAft>
              </a:pPr>
              <a:r>
                <a:rPr lang="en-US" sz="2540" i="1" spc="-1">
                  <a:solidFill>
                    <a:srgbClr val="000080"/>
                  </a:solidFill>
                  <a:latin typeface="Arial"/>
                </a:rPr>
                <a:t>S</a:t>
              </a:r>
              <a:endParaRPr lang="en-US" sz="2540" spc="-1">
                <a:solidFill>
                  <a:srgbClr val="000080"/>
                </a:solidFill>
                <a:latin typeface="Arial"/>
              </a:endParaRPr>
            </a:p>
          </p:txBody>
        </p:sp>
      </p:grpSp>
      <p:grpSp>
        <p:nvGrpSpPr>
          <p:cNvPr id="4319" name="Group 34"/>
          <p:cNvGrpSpPr/>
          <p:nvPr/>
        </p:nvGrpSpPr>
        <p:grpSpPr>
          <a:xfrm>
            <a:off x="8440274" y="3086560"/>
            <a:ext cx="1769113" cy="535600"/>
            <a:chOff x="7624440" y="3402360"/>
            <a:chExt cx="1950120" cy="590400"/>
          </a:xfrm>
        </p:grpSpPr>
        <p:sp>
          <p:nvSpPr>
            <p:cNvPr id="4320" name="Rectangle 35"/>
            <p:cNvSpPr/>
            <p:nvPr/>
          </p:nvSpPr>
          <p:spPr>
            <a:xfrm>
              <a:off x="7624440" y="3675960"/>
              <a:ext cx="137160" cy="137160"/>
            </a:xfrm>
            <a:prstGeom prst="rect">
              <a:avLst/>
            </a:prstGeom>
            <a:solidFill>
              <a:srgbClr val="0099FF"/>
            </a:solidFill>
            <a:ln>
              <a:solidFill>
                <a:srgbClr val="000000"/>
              </a:solidFill>
            </a:ln>
          </p:spPr>
          <p:txBody>
            <a:bodyPr/>
            <a:lstStyle/>
            <a:p>
              <a:endParaRPr lang="en-US"/>
            </a:p>
          </p:txBody>
        </p:sp>
        <p:sp>
          <p:nvSpPr>
            <p:cNvPr id="4321" name="Rectangle 36"/>
            <p:cNvSpPr/>
            <p:nvPr/>
          </p:nvSpPr>
          <p:spPr>
            <a:xfrm>
              <a:off x="7761600" y="3676680"/>
              <a:ext cx="137160" cy="137160"/>
            </a:xfrm>
            <a:prstGeom prst="rect">
              <a:avLst/>
            </a:prstGeom>
            <a:solidFill>
              <a:srgbClr val="0099FF"/>
            </a:solidFill>
            <a:ln>
              <a:solidFill>
                <a:srgbClr val="000000"/>
              </a:solidFill>
            </a:ln>
          </p:spPr>
          <p:txBody>
            <a:bodyPr/>
            <a:lstStyle/>
            <a:p>
              <a:endParaRPr lang="en-US"/>
            </a:p>
          </p:txBody>
        </p:sp>
        <p:sp>
          <p:nvSpPr>
            <p:cNvPr id="4322" name="Rectangle 37"/>
            <p:cNvSpPr/>
            <p:nvPr/>
          </p:nvSpPr>
          <p:spPr>
            <a:xfrm>
              <a:off x="7898760" y="3676320"/>
              <a:ext cx="137160" cy="137160"/>
            </a:xfrm>
            <a:prstGeom prst="rect">
              <a:avLst/>
            </a:prstGeom>
            <a:solidFill>
              <a:srgbClr val="0099FF"/>
            </a:solidFill>
            <a:ln>
              <a:solidFill>
                <a:srgbClr val="000000"/>
              </a:solidFill>
            </a:ln>
          </p:spPr>
          <p:txBody>
            <a:bodyPr/>
            <a:lstStyle/>
            <a:p>
              <a:endParaRPr lang="en-US"/>
            </a:p>
          </p:txBody>
        </p:sp>
        <p:sp>
          <p:nvSpPr>
            <p:cNvPr id="4323" name="Rectangle 38"/>
            <p:cNvSpPr/>
            <p:nvPr/>
          </p:nvSpPr>
          <p:spPr>
            <a:xfrm>
              <a:off x="8036280" y="3676680"/>
              <a:ext cx="137160" cy="137160"/>
            </a:xfrm>
            <a:prstGeom prst="rect">
              <a:avLst/>
            </a:prstGeom>
            <a:solidFill>
              <a:srgbClr val="0099FF"/>
            </a:solidFill>
            <a:ln>
              <a:solidFill>
                <a:srgbClr val="000000"/>
              </a:solidFill>
            </a:ln>
          </p:spPr>
          <p:txBody>
            <a:bodyPr/>
            <a:lstStyle/>
            <a:p>
              <a:endParaRPr lang="en-US"/>
            </a:p>
          </p:txBody>
        </p:sp>
        <p:sp>
          <p:nvSpPr>
            <p:cNvPr id="4324" name="Rectangle 39"/>
            <p:cNvSpPr/>
            <p:nvPr/>
          </p:nvSpPr>
          <p:spPr>
            <a:xfrm>
              <a:off x="8173800" y="3675960"/>
              <a:ext cx="137160" cy="137160"/>
            </a:xfrm>
            <a:prstGeom prst="rect">
              <a:avLst/>
            </a:prstGeom>
            <a:solidFill>
              <a:srgbClr val="0099FF"/>
            </a:solidFill>
            <a:ln>
              <a:solidFill>
                <a:srgbClr val="000000"/>
              </a:solidFill>
            </a:ln>
          </p:spPr>
          <p:txBody>
            <a:bodyPr/>
            <a:lstStyle/>
            <a:p>
              <a:endParaRPr lang="en-US"/>
            </a:p>
          </p:txBody>
        </p:sp>
        <p:sp>
          <p:nvSpPr>
            <p:cNvPr id="4325" name="Rectangle 40"/>
            <p:cNvSpPr/>
            <p:nvPr/>
          </p:nvSpPr>
          <p:spPr>
            <a:xfrm>
              <a:off x="8310960" y="3676680"/>
              <a:ext cx="137160" cy="137160"/>
            </a:xfrm>
            <a:prstGeom prst="rect">
              <a:avLst/>
            </a:prstGeom>
            <a:solidFill>
              <a:srgbClr val="0099FF"/>
            </a:solidFill>
            <a:ln>
              <a:solidFill>
                <a:srgbClr val="000000"/>
              </a:solidFill>
            </a:ln>
          </p:spPr>
          <p:txBody>
            <a:bodyPr/>
            <a:lstStyle/>
            <a:p>
              <a:endParaRPr lang="en-US"/>
            </a:p>
          </p:txBody>
        </p:sp>
        <p:sp>
          <p:nvSpPr>
            <p:cNvPr id="4326" name="Rectangle 41"/>
            <p:cNvSpPr/>
            <p:nvPr/>
          </p:nvSpPr>
          <p:spPr>
            <a:xfrm>
              <a:off x="8448120" y="3676320"/>
              <a:ext cx="137160" cy="137160"/>
            </a:xfrm>
            <a:prstGeom prst="rect">
              <a:avLst/>
            </a:prstGeom>
            <a:solidFill>
              <a:srgbClr val="0099FF"/>
            </a:solidFill>
            <a:ln>
              <a:solidFill>
                <a:srgbClr val="000000"/>
              </a:solidFill>
            </a:ln>
          </p:spPr>
          <p:txBody>
            <a:bodyPr/>
            <a:lstStyle/>
            <a:p>
              <a:endParaRPr lang="en-US"/>
            </a:p>
          </p:txBody>
        </p:sp>
        <p:sp>
          <p:nvSpPr>
            <p:cNvPr id="4327" name="Rectangle 42"/>
            <p:cNvSpPr/>
            <p:nvPr/>
          </p:nvSpPr>
          <p:spPr>
            <a:xfrm>
              <a:off x="8585640" y="3676680"/>
              <a:ext cx="137160" cy="137160"/>
            </a:xfrm>
            <a:prstGeom prst="rect">
              <a:avLst/>
            </a:prstGeom>
            <a:solidFill>
              <a:srgbClr val="0099FF"/>
            </a:solidFill>
            <a:ln>
              <a:solidFill>
                <a:srgbClr val="000000"/>
              </a:solidFill>
            </a:ln>
          </p:spPr>
          <p:txBody>
            <a:bodyPr/>
            <a:lstStyle/>
            <a:p>
              <a:endParaRPr lang="en-US"/>
            </a:p>
          </p:txBody>
        </p:sp>
        <p:sp>
          <p:nvSpPr>
            <p:cNvPr id="4328" name="Rectangle 43"/>
            <p:cNvSpPr/>
            <p:nvPr/>
          </p:nvSpPr>
          <p:spPr>
            <a:xfrm>
              <a:off x="8585280" y="3539520"/>
              <a:ext cx="137160" cy="137160"/>
            </a:xfrm>
            <a:prstGeom prst="rect">
              <a:avLst/>
            </a:prstGeom>
            <a:solidFill>
              <a:srgbClr val="0099FF"/>
            </a:solidFill>
            <a:ln>
              <a:solidFill>
                <a:srgbClr val="000000"/>
              </a:solidFill>
            </a:ln>
          </p:spPr>
          <p:txBody>
            <a:bodyPr/>
            <a:lstStyle/>
            <a:p>
              <a:endParaRPr lang="en-US"/>
            </a:p>
          </p:txBody>
        </p:sp>
        <p:sp>
          <p:nvSpPr>
            <p:cNvPr id="4329" name="Rectangle 44"/>
            <p:cNvSpPr/>
            <p:nvPr/>
          </p:nvSpPr>
          <p:spPr>
            <a:xfrm>
              <a:off x="8585280" y="3402360"/>
              <a:ext cx="137160" cy="137160"/>
            </a:xfrm>
            <a:prstGeom prst="rect">
              <a:avLst/>
            </a:prstGeom>
            <a:solidFill>
              <a:srgbClr val="0099FF"/>
            </a:solidFill>
            <a:ln>
              <a:solidFill>
                <a:srgbClr val="000000"/>
              </a:solidFill>
            </a:ln>
          </p:spPr>
          <p:txBody>
            <a:bodyPr/>
            <a:lstStyle/>
            <a:p>
              <a:endParaRPr lang="en-US"/>
            </a:p>
          </p:txBody>
        </p:sp>
        <p:sp>
          <p:nvSpPr>
            <p:cNvPr id="4330" name="Rectangle 45"/>
            <p:cNvSpPr/>
            <p:nvPr/>
          </p:nvSpPr>
          <p:spPr>
            <a:xfrm>
              <a:off x="8448120" y="3402360"/>
              <a:ext cx="137160" cy="137160"/>
            </a:xfrm>
            <a:prstGeom prst="rect">
              <a:avLst/>
            </a:prstGeom>
            <a:solidFill>
              <a:srgbClr val="0099FF"/>
            </a:solidFill>
            <a:ln>
              <a:solidFill>
                <a:srgbClr val="000000"/>
              </a:solidFill>
            </a:ln>
          </p:spPr>
          <p:txBody>
            <a:bodyPr/>
            <a:lstStyle/>
            <a:p>
              <a:endParaRPr lang="en-US"/>
            </a:p>
          </p:txBody>
        </p:sp>
        <p:sp>
          <p:nvSpPr>
            <p:cNvPr id="4331" name="Rectangle 46"/>
            <p:cNvSpPr/>
            <p:nvPr/>
          </p:nvSpPr>
          <p:spPr>
            <a:xfrm>
              <a:off x="8859600" y="3539520"/>
              <a:ext cx="137160" cy="137160"/>
            </a:xfrm>
            <a:prstGeom prst="rect">
              <a:avLst/>
            </a:prstGeom>
            <a:solidFill>
              <a:srgbClr val="0099FF"/>
            </a:solidFill>
            <a:ln>
              <a:solidFill>
                <a:srgbClr val="000000"/>
              </a:solidFill>
            </a:ln>
          </p:spPr>
          <p:txBody>
            <a:bodyPr/>
            <a:lstStyle/>
            <a:p>
              <a:endParaRPr lang="en-US"/>
            </a:p>
          </p:txBody>
        </p:sp>
        <p:sp>
          <p:nvSpPr>
            <p:cNvPr id="4332" name="Rectangle 47"/>
            <p:cNvSpPr/>
            <p:nvPr/>
          </p:nvSpPr>
          <p:spPr>
            <a:xfrm>
              <a:off x="8859600" y="3402360"/>
              <a:ext cx="137160" cy="137160"/>
            </a:xfrm>
            <a:prstGeom prst="rect">
              <a:avLst/>
            </a:prstGeom>
            <a:solidFill>
              <a:srgbClr val="0099FF"/>
            </a:solidFill>
            <a:ln>
              <a:solidFill>
                <a:srgbClr val="000000"/>
              </a:solidFill>
            </a:ln>
          </p:spPr>
          <p:txBody>
            <a:bodyPr/>
            <a:lstStyle/>
            <a:p>
              <a:endParaRPr lang="en-US"/>
            </a:p>
          </p:txBody>
        </p:sp>
        <p:sp>
          <p:nvSpPr>
            <p:cNvPr id="4333" name="Rectangle 48"/>
            <p:cNvSpPr/>
            <p:nvPr/>
          </p:nvSpPr>
          <p:spPr>
            <a:xfrm>
              <a:off x="8996760" y="3402360"/>
              <a:ext cx="137160" cy="137160"/>
            </a:xfrm>
            <a:prstGeom prst="rect">
              <a:avLst/>
            </a:prstGeom>
            <a:solidFill>
              <a:srgbClr val="0099FF"/>
            </a:solidFill>
            <a:ln>
              <a:solidFill>
                <a:srgbClr val="000000"/>
              </a:solidFill>
            </a:ln>
          </p:spPr>
          <p:txBody>
            <a:bodyPr/>
            <a:lstStyle/>
            <a:p>
              <a:endParaRPr lang="en-US"/>
            </a:p>
          </p:txBody>
        </p:sp>
        <p:sp>
          <p:nvSpPr>
            <p:cNvPr id="4334" name="Rectangle 49"/>
            <p:cNvSpPr/>
            <p:nvPr/>
          </p:nvSpPr>
          <p:spPr>
            <a:xfrm>
              <a:off x="8722800" y="3676680"/>
              <a:ext cx="137160" cy="137160"/>
            </a:xfrm>
            <a:prstGeom prst="rect">
              <a:avLst/>
            </a:prstGeom>
            <a:solidFill>
              <a:srgbClr val="0099FF"/>
            </a:solidFill>
            <a:ln>
              <a:solidFill>
                <a:srgbClr val="000000"/>
              </a:solidFill>
            </a:ln>
          </p:spPr>
          <p:txBody>
            <a:bodyPr/>
            <a:lstStyle/>
            <a:p>
              <a:endParaRPr lang="en-US"/>
            </a:p>
          </p:txBody>
        </p:sp>
        <p:sp>
          <p:nvSpPr>
            <p:cNvPr id="4335" name="Rectangle 50"/>
            <p:cNvSpPr/>
            <p:nvPr/>
          </p:nvSpPr>
          <p:spPr>
            <a:xfrm>
              <a:off x="8859960" y="3676680"/>
              <a:ext cx="137160" cy="137160"/>
            </a:xfrm>
            <a:prstGeom prst="rect">
              <a:avLst/>
            </a:prstGeom>
            <a:solidFill>
              <a:srgbClr val="0099FF"/>
            </a:solidFill>
            <a:ln>
              <a:solidFill>
                <a:srgbClr val="000000"/>
              </a:solidFill>
            </a:ln>
          </p:spPr>
          <p:txBody>
            <a:bodyPr/>
            <a:lstStyle/>
            <a:p>
              <a:endParaRPr lang="en-US"/>
            </a:p>
          </p:txBody>
        </p:sp>
        <p:sp>
          <p:nvSpPr>
            <p:cNvPr id="4336" name="TextShape 51"/>
            <p:cNvSpPr txBox="1"/>
            <p:nvPr/>
          </p:nvSpPr>
          <p:spPr>
            <a:xfrm>
              <a:off x="9169920" y="3402360"/>
              <a:ext cx="404640" cy="590400"/>
            </a:xfrm>
            <a:prstGeom prst="rect">
              <a:avLst/>
            </a:prstGeom>
            <a:noFill/>
            <a:ln>
              <a:noFill/>
            </a:ln>
          </p:spPr>
          <p:txBody>
            <a:bodyPr lIns="0" tIns="0" rIns="0" bIns="0">
              <a:noAutofit/>
            </a:bodyPr>
            <a:lstStyle/>
            <a:p>
              <a:pPr algn="ctr">
                <a:spcAft>
                  <a:spcPts val="915"/>
                </a:spcAft>
              </a:pPr>
              <a:r>
                <a:rPr lang="en-US" sz="2540" spc="-1">
                  <a:solidFill>
                    <a:srgbClr val="000080"/>
                  </a:solidFill>
                  <a:latin typeface="Euclid"/>
                </a:rPr>
                <a:t>ϒ</a:t>
              </a:r>
              <a:endParaRPr lang="en-US" sz="2540" spc="-1">
                <a:solidFill>
                  <a:srgbClr val="000080"/>
                </a:solidFill>
                <a:latin typeface="Arial"/>
              </a:endParaRPr>
            </a:p>
          </p:txBody>
        </p:sp>
      </p:gr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6">
                                            <p:txEl>
                                              <p:pRg st="1" end="1"/>
                                            </p:txEl>
                                          </p:spTgt>
                                        </p:tgtEl>
                                        <p:attrNameLst>
                                          <p:attrName>style.visibility</p:attrName>
                                        </p:attrNameLst>
                                      </p:cBhvr>
                                      <p:to>
                                        <p:strVal val="visible"/>
                                      </p:to>
                                    </p:set>
                                    <p:animEffect transition="in" filter="fade">
                                      <p:cBhvr>
                                        <p:cTn id="7" dur="500"/>
                                        <p:tgtEl>
                                          <p:spTgt spid="42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6">
                                            <p:txEl>
                                              <p:pRg st="2" end="2"/>
                                            </p:txEl>
                                          </p:spTgt>
                                        </p:tgtEl>
                                        <p:attrNameLst>
                                          <p:attrName>style.visibility</p:attrName>
                                        </p:attrNameLst>
                                      </p:cBhvr>
                                      <p:to>
                                        <p:strVal val="visible"/>
                                      </p:to>
                                    </p:set>
                                    <p:animEffect transition="in" filter="fade">
                                      <p:cBhvr>
                                        <p:cTn id="12" dur="500"/>
                                        <p:tgtEl>
                                          <p:spTgt spid="428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319"/>
                                        </p:tgtEl>
                                        <p:attrNameLst>
                                          <p:attrName>style.visibility</p:attrName>
                                        </p:attrNameLst>
                                      </p:cBhvr>
                                      <p:to>
                                        <p:strVal val="visible"/>
                                      </p:to>
                                    </p:set>
                                    <p:animEffect transition="in" filter="fade">
                                      <p:cBhvr>
                                        <p:cTn id="15" dur="500"/>
                                        <p:tgtEl>
                                          <p:spTgt spid="43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86">
                                            <p:txEl>
                                              <p:pRg st="3" end="3"/>
                                            </p:txEl>
                                          </p:spTgt>
                                        </p:tgtEl>
                                        <p:attrNameLst>
                                          <p:attrName>style.visibility</p:attrName>
                                        </p:attrNameLst>
                                      </p:cBhvr>
                                      <p:to>
                                        <p:strVal val="visible"/>
                                      </p:to>
                                    </p:set>
                                    <p:animEffect transition="in" filter="fade">
                                      <p:cBhvr>
                                        <p:cTn id="20" dur="500"/>
                                        <p:tgtEl>
                                          <p:spTgt spid="428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286">
                                            <p:txEl>
                                              <p:pRg st="4" end="4"/>
                                            </p:txEl>
                                          </p:spTgt>
                                        </p:tgtEl>
                                        <p:attrNameLst>
                                          <p:attrName>style.visibility</p:attrName>
                                        </p:attrNameLst>
                                      </p:cBhvr>
                                      <p:to>
                                        <p:strVal val="visible"/>
                                      </p:to>
                                    </p:set>
                                    <p:animEffect transition="in" filter="fade">
                                      <p:cBhvr>
                                        <p:cTn id="25" dur="500"/>
                                        <p:tgtEl>
                                          <p:spTgt spid="4286">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288"/>
                                        </p:tgtEl>
                                        <p:attrNameLst>
                                          <p:attrName>style.visibility</p:attrName>
                                        </p:attrNameLst>
                                      </p:cBhvr>
                                      <p:to>
                                        <p:strVal val="visible"/>
                                      </p:to>
                                    </p:set>
                                    <p:animEffect transition="in" filter="fade">
                                      <p:cBhvr>
                                        <p:cTn id="28" dur="500"/>
                                        <p:tgtEl>
                                          <p:spTgt spid="42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286">
                                            <p:txEl>
                                              <p:pRg st="5" end="5"/>
                                            </p:txEl>
                                          </p:spTgt>
                                        </p:tgtEl>
                                        <p:attrNameLst>
                                          <p:attrName>style.visibility</p:attrName>
                                        </p:attrNameLst>
                                      </p:cBhvr>
                                      <p:to>
                                        <p:strVal val="visible"/>
                                      </p:to>
                                    </p:set>
                                    <p:animEffect transition="in" filter="fade">
                                      <p:cBhvr>
                                        <p:cTn id="33" dur="500"/>
                                        <p:tgtEl>
                                          <p:spTgt spid="428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86">
                                            <p:txEl>
                                              <p:pRg st="6" end="6"/>
                                            </p:txEl>
                                          </p:spTgt>
                                        </p:tgtEl>
                                        <p:attrNameLst>
                                          <p:attrName>style.visibility</p:attrName>
                                        </p:attrNameLst>
                                      </p:cBhvr>
                                      <p:to>
                                        <p:strVal val="visible"/>
                                      </p:to>
                                    </p:set>
                                    <p:animEffect transition="in" filter="fade">
                                      <p:cBhvr>
                                        <p:cTn id="38" dur="500"/>
                                        <p:tgtEl>
                                          <p:spTgt spid="4286">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286">
                                            <p:txEl>
                                              <p:pRg st="7" end="7"/>
                                            </p:txEl>
                                          </p:spTgt>
                                        </p:tgtEl>
                                        <p:attrNameLst>
                                          <p:attrName>style.visibility</p:attrName>
                                        </p:attrNameLst>
                                      </p:cBhvr>
                                      <p:to>
                                        <p:strVal val="visible"/>
                                      </p:to>
                                    </p:set>
                                    <p:animEffect transition="in" filter="fade">
                                      <p:cBhvr>
                                        <p:cTn id="43" dur="500"/>
                                        <p:tgtEl>
                                          <p:spTgt spid="428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1524000"/>
            <a:ext cx="515710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298450"/>
            <a:ext cx="10515600" cy="777875"/>
          </a:xfrm>
        </p:spPr>
        <p:txBody>
          <a:bodyPr/>
          <a:lstStyle/>
          <a:p>
            <a:r>
              <a:rPr lang="en-US" dirty="0"/>
              <a:t>Practice of DNA tile self-assembly</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4864" y="1219200"/>
            <a:ext cx="2573337" cy="262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27347" y="1376314"/>
            <a:ext cx="1651907" cy="584775"/>
          </a:xfrm>
          <a:prstGeom prst="rect">
            <a:avLst/>
          </a:prstGeom>
          <a:noFill/>
        </p:spPr>
        <p:txBody>
          <a:bodyPr wrap="square" rtlCol="0">
            <a:spAutoFit/>
          </a:bodyPr>
          <a:lstStyle/>
          <a:p>
            <a:r>
              <a:rPr lang="en-US" sz="3200" u="sng" dirty="0"/>
              <a:t>DNA tile</a:t>
            </a:r>
            <a:endParaRPr lang="en-US" sz="3200" dirty="0"/>
          </a:p>
        </p:txBody>
      </p:sp>
      <p:sp>
        <p:nvSpPr>
          <p:cNvPr id="4" name="TextBox 3"/>
          <p:cNvSpPr txBox="1"/>
          <p:nvPr/>
        </p:nvSpPr>
        <p:spPr>
          <a:xfrm>
            <a:off x="6960054" y="4756541"/>
            <a:ext cx="1219200" cy="369332"/>
          </a:xfrm>
          <a:prstGeom prst="rect">
            <a:avLst/>
          </a:prstGeom>
          <a:noFill/>
        </p:spPr>
        <p:txBody>
          <a:bodyPr wrap="square" rtlCol="0">
            <a:spAutoFit/>
          </a:bodyPr>
          <a:lstStyle/>
          <a:p>
            <a:pPr algn="ctr"/>
            <a:r>
              <a:rPr lang="en-US" dirty="0"/>
              <a:t>sticky end</a:t>
            </a:r>
          </a:p>
        </p:txBody>
      </p:sp>
      <p:sp>
        <p:nvSpPr>
          <p:cNvPr id="6" name="Left Brace 5"/>
          <p:cNvSpPr/>
          <p:nvPr/>
        </p:nvSpPr>
        <p:spPr>
          <a:xfrm rot="16200000">
            <a:off x="7445829" y="4041322"/>
            <a:ext cx="247651" cy="813704"/>
          </a:xfrm>
          <a:prstGeom prst="leftBrace">
            <a:avLst>
              <a:gd name="adj1" fmla="val 333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6527346" y="2052686"/>
            <a:ext cx="2616654" cy="646331"/>
          </a:xfrm>
          <a:prstGeom prst="rect">
            <a:avLst/>
          </a:prstGeom>
          <a:noFill/>
        </p:spPr>
        <p:txBody>
          <a:bodyPr wrap="square" rtlCol="0">
            <a:spAutoFit/>
          </a:bodyPr>
          <a:lstStyle/>
          <a:p>
            <a:r>
              <a:rPr lang="en-US" dirty="0"/>
              <a:t>Ned </a:t>
            </a:r>
            <a:r>
              <a:rPr lang="en-US" dirty="0" err="1"/>
              <a:t>Seeman</a:t>
            </a:r>
            <a:r>
              <a:rPr lang="en-US" dirty="0"/>
              <a:t>, </a:t>
            </a:r>
            <a:r>
              <a:rPr lang="en-US" u="sng" dirty="0"/>
              <a:t>Journal of Theoretical Biology</a:t>
            </a:r>
            <a:r>
              <a:rPr lang="en-US" dirty="0"/>
              <a:t> 1982</a:t>
            </a:r>
          </a:p>
        </p:txBody>
      </p:sp>
      <p:pic>
        <p:nvPicPr>
          <p:cNvPr id="3074" name="Picture 2" descr="http://www.chem-station.com/interviews/images/NedSeema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3662" y="2022643"/>
            <a:ext cx="2183947" cy="2197992"/>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819401" y="3844186"/>
            <a:ext cx="736599"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ounded Rectangle 10"/>
          <p:cNvSpPr/>
          <p:nvPr/>
        </p:nvSpPr>
        <p:spPr>
          <a:xfrm>
            <a:off x="7191383" y="3836619"/>
            <a:ext cx="710821" cy="480162"/>
          </a:xfrm>
          <a:prstGeom prst="roundRect">
            <a:avLst/>
          </a:prstGeom>
          <a:solidFill>
            <a:schemeClr val="accent2">
              <a:alpha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ounded Rectangle 11"/>
          <p:cNvSpPr/>
          <p:nvPr/>
        </p:nvSpPr>
        <p:spPr>
          <a:xfrm rot="5400000">
            <a:off x="5042543" y="1639329"/>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5400000">
            <a:off x="5042543" y="5959870"/>
            <a:ext cx="710821" cy="480162"/>
          </a:xfrm>
          <a:prstGeom prst="round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6326" y="1314757"/>
            <a:ext cx="2098486" cy="461665"/>
          </a:xfrm>
          <a:prstGeom prst="rect">
            <a:avLst/>
          </a:prstGeom>
          <a:noFill/>
        </p:spPr>
        <p:txBody>
          <a:bodyPr wrap="square" rtlCol="0">
            <a:spAutoFit/>
          </a:bodyPr>
          <a:lstStyle/>
          <a:p>
            <a:r>
              <a:rPr lang="en-US" sz="800" dirty="0" err="1">
                <a:solidFill>
                  <a:schemeClr val="tx1">
                    <a:lumMod val="50000"/>
                    <a:lumOff val="50000"/>
                  </a:schemeClr>
                </a:solidFill>
              </a:rPr>
              <a:t>Source:en.wikipedia</a:t>
            </a:r>
            <a:r>
              <a:rPr lang="en-US" sz="800" dirty="0">
                <a:solidFill>
                  <a:schemeClr val="tx1">
                    <a:lumMod val="50000"/>
                    <a:lumOff val="50000"/>
                  </a:schemeClr>
                </a:solidFill>
              </a:rPr>
              <a:t>; Author: </a:t>
            </a:r>
            <a:r>
              <a:rPr lang="en-US" sz="800" dirty="0" err="1">
                <a:solidFill>
                  <a:schemeClr val="tx1">
                    <a:lumMod val="50000"/>
                    <a:lumOff val="50000"/>
                  </a:schemeClr>
                </a:solidFill>
              </a:rPr>
              <a:t>Zephyris</a:t>
            </a:r>
            <a:r>
              <a:rPr lang="en-US" sz="800" dirty="0">
                <a:solidFill>
                  <a:schemeClr val="tx1">
                    <a:lumMod val="50000"/>
                    <a:lumOff val="50000"/>
                  </a:schemeClr>
                </a:solidFill>
              </a:rPr>
              <a:t> at </a:t>
            </a:r>
            <a:r>
              <a:rPr lang="en-US" sz="800" dirty="0" err="1">
                <a:solidFill>
                  <a:schemeClr val="tx1">
                    <a:lumMod val="50000"/>
                    <a:lumOff val="50000"/>
                  </a:schemeClr>
                </a:solidFill>
              </a:rPr>
              <a:t>en.wikipedia</a:t>
            </a:r>
            <a:r>
              <a:rPr lang="en-US" sz="800" dirty="0">
                <a:solidFill>
                  <a:schemeClr val="tx1">
                    <a:lumMod val="50000"/>
                    <a:lumOff val="50000"/>
                  </a:schemeClr>
                </a:solidFill>
              </a:rPr>
              <a:t>; Permission: PDB; Released under the GNU Free Documentation License.</a:t>
            </a:r>
          </a:p>
        </p:txBody>
      </p:sp>
      <p:sp>
        <p:nvSpPr>
          <p:cNvPr id="8" name="Slide Number Placeholder 7">
            <a:extLst>
              <a:ext uri="{FF2B5EF4-FFF2-40B4-BE49-F238E27FC236}">
                <a16:creationId xmlns:a16="http://schemas.microsoft.com/office/drawing/2014/main" id="{12A2CFEA-5765-4032-A658-458A28A1CCB9}"/>
              </a:ext>
            </a:extLst>
          </p:cNvPr>
          <p:cNvSpPr>
            <a:spLocks noGrp="1"/>
          </p:cNvSpPr>
          <p:nvPr>
            <p:ph type="sldNum" sz="quarter" idx="12"/>
          </p:nvPr>
        </p:nvSpPr>
        <p:spPr/>
        <p:txBody>
          <a:bodyPr/>
          <a:lstStyle/>
          <a:p>
            <a:fld id="{DDDDC0DD-A20C-43E8-BBF5-AC705073E80B}" type="slidenum">
              <a:rPr lang="en-US" smtClean="0"/>
              <a:t>9</a:t>
            </a:fld>
            <a:endParaRPr lang="en-US"/>
          </a:p>
        </p:txBody>
      </p:sp>
    </p:spTree>
    <p:custDataLst>
      <p:tags r:id="rId1"/>
    </p:custDataLst>
    <p:extLst>
      <p:ext uri="{BB962C8B-B14F-4D97-AF65-F5344CB8AC3E}">
        <p14:creationId xmlns:p14="http://schemas.microsoft.com/office/powerpoint/2010/main" val="3946529083"/>
      </p:ext>
    </p:extLst>
  </p:cSld>
  <p:clrMapOvr>
    <a:masterClrMapping/>
  </p:clrMapOvr>
  <mc:AlternateContent xmlns:mc="http://schemas.openxmlformats.org/markup-compatibility/2006" xmlns:p14="http://schemas.microsoft.com/office/powerpoint/2010/main">
    <mc:Choice Requires="p14">
      <p:transition p14:dur="0" advTm="31092"/>
    </mc:Choice>
    <mc:Fallback xmlns="">
      <p:transition advTm="310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11" grpId="0" animBg="1"/>
      <p:bldP spid="12" grpId="0" animBg="1"/>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7" name="TextShape 1"/>
          <p:cNvSpPr txBox="1"/>
          <p:nvPr/>
        </p:nvSpPr>
        <p:spPr>
          <a:xfrm>
            <a:off x="1980740" y="273353"/>
            <a:ext cx="8229627" cy="871003"/>
          </a:xfrm>
          <a:prstGeom prst="rect">
            <a:avLst/>
          </a:prstGeom>
          <a:noFill/>
          <a:ln>
            <a:noFill/>
          </a:ln>
        </p:spPr>
        <p:txBody>
          <a:bodyPr lIns="0" tIns="0" rIns="0" bIns="0" anchor="ctr">
            <a:noAutofit/>
          </a:bodyPr>
          <a:lstStyle/>
          <a:p>
            <a:pPr algn="ctr"/>
            <a:r>
              <a:rPr lang="en-US" sz="3992" spc="-1">
                <a:solidFill>
                  <a:srgbClr val="280099"/>
                </a:solidFill>
                <a:latin typeface="Arial"/>
              </a:rPr>
              <a:t>Evaluation of Formula</a:t>
            </a:r>
          </a:p>
        </p:txBody>
      </p:sp>
      <p:sp>
        <p:nvSpPr>
          <p:cNvPr id="4338" name="TextShape 2"/>
          <p:cNvSpPr txBox="1"/>
          <p:nvPr/>
        </p:nvSpPr>
        <p:spPr>
          <a:xfrm>
            <a:off x="796414" y="1193997"/>
            <a:ext cx="10785986" cy="2679913"/>
          </a:xfrm>
          <a:prstGeom prst="rect">
            <a:avLst/>
          </a:prstGeom>
          <a:noFill/>
          <a:ln>
            <a:noFill/>
          </a:ln>
        </p:spPr>
        <p:txBody>
          <a:bodyPr lIns="0" tIns="0" rIns="0" bIns="0">
            <a:noAutofit/>
          </a:bodyPr>
          <a:lstStyle/>
          <a:p>
            <a:pPr marL="391910" indent="-293933">
              <a:spcAft>
                <a:spcPts val="653"/>
              </a:spcAft>
              <a:buClr>
                <a:srgbClr val="FF6633"/>
              </a:buClr>
              <a:buSzPct val="45000"/>
              <a:buFont typeface="Wingdings" charset="2"/>
              <a:buChar char=""/>
            </a:pPr>
            <a:r>
              <a:rPr lang="en-US" sz="2359" spc="-1" dirty="0">
                <a:solidFill>
                  <a:srgbClr val="000080"/>
                </a:solidFill>
                <a:latin typeface="Arial"/>
              </a:rPr>
              <a:t>Order variables </a:t>
            </a:r>
            <a:r>
              <a:rPr lang="en-US" sz="2359" i="1" spc="-1" dirty="0">
                <a:solidFill>
                  <a:srgbClr val="000080"/>
                </a:solidFill>
                <a:latin typeface="Arial"/>
              </a:rPr>
              <a:t>w </a:t>
            </a:r>
            <a:r>
              <a:rPr lang="en-US" sz="2359" spc="-1" dirty="0">
                <a:solidFill>
                  <a:srgbClr val="000080"/>
                </a:solidFill>
                <a:latin typeface="Arial"/>
              </a:rPr>
              <a:t>= </a:t>
            </a:r>
            <a:r>
              <a:rPr lang="en-US" sz="2359" i="1" spc="-1" dirty="0">
                <a:solidFill>
                  <a:srgbClr val="000080"/>
                </a:solidFill>
                <a:latin typeface="Arial"/>
              </a:rPr>
              <a:t>w</a:t>
            </a:r>
            <a:r>
              <a:rPr lang="en-US" sz="2359" spc="-1" baseline="-25000" dirty="0">
                <a:solidFill>
                  <a:srgbClr val="000080"/>
                </a:solidFill>
                <a:latin typeface="Arial"/>
              </a:rPr>
              <a:t>1</a:t>
            </a:r>
            <a:r>
              <a:rPr lang="en-US" sz="2359" spc="-1" dirty="0">
                <a:solidFill>
                  <a:srgbClr val="000080"/>
                </a:solidFill>
                <a:latin typeface="Arial"/>
              </a:rPr>
              <a:t>...</a:t>
            </a:r>
            <a:r>
              <a:rPr lang="en-US" sz="2359" i="1" spc="-1" dirty="0" err="1">
                <a:solidFill>
                  <a:srgbClr val="000080"/>
                </a:solidFill>
                <a:latin typeface="Arial"/>
              </a:rPr>
              <a:t>w</a:t>
            </a:r>
            <a:r>
              <a:rPr lang="en-US" sz="2359" i="1" spc="-1" baseline="-25000" dirty="0" err="1">
                <a:solidFill>
                  <a:srgbClr val="000080"/>
                </a:solidFill>
                <a:latin typeface="Arial"/>
              </a:rPr>
              <a:t>n</a:t>
            </a:r>
            <a:r>
              <a:rPr lang="en-US" sz="2359" i="1" spc="-1" dirty="0">
                <a:solidFill>
                  <a:srgbClr val="000080"/>
                </a:solidFill>
                <a:latin typeface="Arial"/>
              </a:rPr>
              <a:t> </a:t>
            </a:r>
            <a:r>
              <a:rPr lang="en-US" sz="2359" spc="-1" dirty="0">
                <a:solidFill>
                  <a:srgbClr val="000080"/>
                </a:solidFill>
                <a:latin typeface="Arial"/>
              </a:rPr>
              <a:t>(both </a:t>
            </a:r>
            <a:r>
              <a:rPr lang="en-US" sz="2359" b="1" spc="-1" dirty="0">
                <a:solidFill>
                  <a:srgbClr val="000080"/>
                </a:solidFill>
                <a:latin typeface="Arial"/>
              </a:rPr>
              <a:t>∃</a:t>
            </a:r>
            <a:r>
              <a:rPr lang="en-US" sz="2359" spc="-1" dirty="0">
                <a:solidFill>
                  <a:srgbClr val="000080"/>
                </a:solidFill>
                <a:latin typeface="Arial"/>
              </a:rPr>
              <a:t> and </a:t>
            </a:r>
            <a:r>
              <a:rPr lang="en-US" sz="2359" b="1" spc="-1" dirty="0">
                <a:solidFill>
                  <a:srgbClr val="000080"/>
                </a:solidFill>
                <a:latin typeface="Arial"/>
              </a:rPr>
              <a:t>∀</a:t>
            </a:r>
            <a:r>
              <a:rPr lang="en-US" sz="2359" spc="-1" dirty="0">
                <a:solidFill>
                  <a:srgbClr val="000080"/>
                </a:solidFill>
                <a:latin typeface="Arial"/>
              </a:rPr>
              <a:t> variables) and clauses </a:t>
            </a:r>
            <a:r>
              <a:rPr lang="en-US" sz="2359" i="1" spc="-1" dirty="0">
                <a:solidFill>
                  <a:srgbClr val="000080"/>
                </a:solidFill>
                <a:latin typeface="Arial"/>
              </a:rPr>
              <a:t>C</a:t>
            </a:r>
            <a:r>
              <a:rPr lang="en-US" sz="2359" spc="-1" baseline="-25000" dirty="0">
                <a:solidFill>
                  <a:srgbClr val="000080"/>
                </a:solidFill>
                <a:latin typeface="Arial"/>
              </a:rPr>
              <a:t>1</a:t>
            </a:r>
            <a:r>
              <a:rPr lang="en-US" sz="2359" spc="-1" dirty="0">
                <a:solidFill>
                  <a:srgbClr val="000080"/>
                </a:solidFill>
                <a:latin typeface="Arial"/>
              </a:rPr>
              <a:t>… </a:t>
            </a:r>
            <a:r>
              <a:rPr lang="en-US" sz="2359" i="1" spc="-1" dirty="0">
                <a:solidFill>
                  <a:srgbClr val="000080"/>
                </a:solidFill>
                <a:latin typeface="Arial"/>
              </a:rPr>
              <a:t>C</a:t>
            </a:r>
            <a:r>
              <a:rPr lang="en-US" sz="2359" i="1" spc="-1" baseline="-25000" dirty="0">
                <a:solidFill>
                  <a:srgbClr val="000080"/>
                </a:solidFill>
                <a:latin typeface="Arial"/>
              </a:rPr>
              <a:t>m</a:t>
            </a:r>
            <a:r>
              <a:rPr lang="en-US" sz="2359" i="1" spc="-1" dirty="0">
                <a:solidFill>
                  <a:srgbClr val="000080"/>
                </a:solidFill>
                <a:latin typeface="Arial"/>
              </a:rPr>
              <a:t> </a:t>
            </a:r>
            <a:r>
              <a:rPr lang="en-US" sz="2359" spc="-1" dirty="0">
                <a:solidFill>
                  <a:srgbClr val="000080"/>
                </a:solidFill>
                <a:latin typeface="Arial"/>
              </a:rPr>
              <a:t>arbitrarily.</a:t>
            </a:r>
          </a:p>
          <a:p>
            <a:pPr marL="391910" indent="-293933">
              <a:spcAft>
                <a:spcPts val="653"/>
              </a:spcAft>
              <a:buClr>
                <a:srgbClr val="FF6633"/>
              </a:buClr>
              <a:buSzPct val="45000"/>
              <a:buFont typeface="Wingdings" charset="2"/>
              <a:buChar char=""/>
            </a:pPr>
            <a:r>
              <a:rPr lang="en-US" sz="2359" spc="-1" dirty="0">
                <a:solidFill>
                  <a:srgbClr val="000080"/>
                </a:solidFill>
                <a:latin typeface="Arial"/>
              </a:rPr>
              <a:t>Fix an assignment to variables.</a:t>
            </a:r>
          </a:p>
          <a:p>
            <a:pPr marL="391910" indent="-293933">
              <a:spcAft>
                <a:spcPts val="653"/>
              </a:spcAft>
              <a:buClr>
                <a:srgbClr val="FF6633"/>
              </a:buClr>
              <a:buSzPct val="45000"/>
              <a:buFont typeface="Wingdings" charset="2"/>
              <a:buChar char=""/>
            </a:pPr>
            <a:r>
              <a:rPr lang="en-US" sz="2359" spc="-1" dirty="0">
                <a:solidFill>
                  <a:srgbClr val="000080"/>
                </a:solidFill>
                <a:latin typeface="Arial"/>
              </a:rPr>
              <a:t>For each clause </a:t>
            </a:r>
            <a:r>
              <a:rPr lang="en-US" sz="2359" i="1" spc="-1" dirty="0" err="1">
                <a:solidFill>
                  <a:srgbClr val="000080"/>
                </a:solidFill>
                <a:latin typeface="Arial"/>
              </a:rPr>
              <a:t>C</a:t>
            </a:r>
            <a:r>
              <a:rPr lang="en-US" sz="2359" i="1" spc="-1" baseline="-25000" dirty="0" err="1">
                <a:solidFill>
                  <a:srgbClr val="000080"/>
                </a:solidFill>
                <a:latin typeface="Arial"/>
              </a:rPr>
              <a:t>j</a:t>
            </a:r>
            <a:r>
              <a:rPr lang="en-US" sz="2359" spc="-1" dirty="0">
                <a:solidFill>
                  <a:srgbClr val="000080"/>
                </a:solidFill>
                <a:latin typeface="Arial"/>
              </a:rPr>
              <a:t> and variable </a:t>
            </a:r>
            <a:r>
              <a:rPr lang="en-US" sz="2359" i="1" spc="-1" dirty="0" err="1">
                <a:solidFill>
                  <a:srgbClr val="000080"/>
                </a:solidFill>
                <a:latin typeface="Arial"/>
              </a:rPr>
              <a:t>w</a:t>
            </a:r>
            <a:r>
              <a:rPr lang="en-US" sz="2359" i="1" spc="-1" baseline="-25000" dirty="0" err="1">
                <a:solidFill>
                  <a:srgbClr val="000080"/>
                </a:solidFill>
                <a:latin typeface="Arial"/>
              </a:rPr>
              <a:t>i</a:t>
            </a:r>
            <a:r>
              <a:rPr lang="en-US" sz="2359" spc="-1" dirty="0">
                <a:solidFill>
                  <a:srgbClr val="000080"/>
                </a:solidFill>
                <a:latin typeface="Arial"/>
              </a:rPr>
              <a:t>, let </a:t>
            </a:r>
            <a:r>
              <a:rPr lang="en-US" sz="2359" i="1" spc="-1" dirty="0" err="1">
                <a:solidFill>
                  <a:srgbClr val="000080"/>
                </a:solidFill>
                <a:latin typeface="Arial"/>
              </a:rPr>
              <a:t>a</a:t>
            </a:r>
            <a:r>
              <a:rPr lang="en-US" sz="2359" i="1" spc="-1" baseline="-25000" dirty="0" err="1">
                <a:solidFill>
                  <a:srgbClr val="000080"/>
                </a:solidFill>
                <a:latin typeface="Arial"/>
              </a:rPr>
              <a:t>ij</a:t>
            </a:r>
            <a:r>
              <a:rPr lang="en-US" sz="2359" i="1" spc="-1" dirty="0">
                <a:solidFill>
                  <a:srgbClr val="000080"/>
                </a:solidFill>
                <a:latin typeface="Arial"/>
              </a:rPr>
              <a:t> </a:t>
            </a:r>
            <a:r>
              <a:rPr lang="en-US" sz="2359" spc="-1" dirty="0">
                <a:solidFill>
                  <a:srgbClr val="000080"/>
                </a:solidFill>
                <a:latin typeface="Arial"/>
              </a:rPr>
              <a:t>be the pair (U/S, T/F) representing whether </a:t>
            </a:r>
            <a:r>
              <a:rPr lang="en-US" sz="2359" i="1" spc="-1" dirty="0" err="1">
                <a:solidFill>
                  <a:srgbClr val="000080"/>
                </a:solidFill>
                <a:latin typeface="Arial"/>
              </a:rPr>
              <a:t>C</a:t>
            </a:r>
            <a:r>
              <a:rPr lang="en-US" sz="2359" i="1" spc="-1" baseline="-25000" dirty="0" err="1">
                <a:solidFill>
                  <a:srgbClr val="000080"/>
                </a:solidFill>
                <a:latin typeface="Arial"/>
              </a:rPr>
              <a:t>j</a:t>
            </a:r>
            <a:r>
              <a:rPr lang="en-US" sz="2359" i="1" spc="-1" baseline="-25000" dirty="0">
                <a:solidFill>
                  <a:srgbClr val="000080"/>
                </a:solidFill>
                <a:latin typeface="Arial"/>
              </a:rPr>
              <a:t> </a:t>
            </a:r>
            <a:r>
              <a:rPr lang="en-US" sz="2359" spc="-1" dirty="0">
                <a:solidFill>
                  <a:srgbClr val="000080"/>
                </a:solidFill>
                <a:latin typeface="Arial"/>
              </a:rPr>
              <a:t>is satisfied by </a:t>
            </a:r>
            <a:r>
              <a:rPr lang="en-US" sz="2359" i="1" spc="-1" dirty="0" err="1">
                <a:solidFill>
                  <a:srgbClr val="000080"/>
                </a:solidFill>
                <a:latin typeface="Arial"/>
              </a:rPr>
              <a:t>w</a:t>
            </a:r>
            <a:r>
              <a:rPr lang="en-US" sz="2359" i="1" spc="-1" baseline="-25000" dirty="0" err="1">
                <a:solidFill>
                  <a:srgbClr val="000080"/>
                </a:solidFill>
                <a:latin typeface="Arial"/>
              </a:rPr>
              <a:t>k</a:t>
            </a:r>
            <a:r>
              <a:rPr lang="en-US" sz="2359" i="1" spc="-1" dirty="0">
                <a:solidFill>
                  <a:srgbClr val="000080"/>
                </a:solidFill>
                <a:latin typeface="Arial"/>
              </a:rPr>
              <a:t> </a:t>
            </a:r>
            <a:r>
              <a:rPr lang="en-US" sz="2359" spc="-1" dirty="0">
                <a:solidFill>
                  <a:srgbClr val="000080"/>
                </a:solidFill>
                <a:latin typeface="Arial"/>
              </a:rPr>
              <a:t>for </a:t>
            </a:r>
            <a:r>
              <a:rPr lang="en-US" sz="2359" i="1" spc="-1" dirty="0">
                <a:solidFill>
                  <a:srgbClr val="000080"/>
                </a:solidFill>
                <a:latin typeface="Arial"/>
              </a:rPr>
              <a:t>k</a:t>
            </a:r>
            <a:r>
              <a:rPr lang="en-US" sz="2359" spc="-1" dirty="0">
                <a:solidFill>
                  <a:srgbClr val="000080"/>
                </a:solidFill>
                <a:latin typeface="Arial"/>
              </a:rPr>
              <a:t> </a:t>
            </a:r>
            <a:r>
              <a:rPr lang="en-US" sz="2359" spc="-1" dirty="0">
                <a:solidFill>
                  <a:srgbClr val="000080"/>
                </a:solidFill>
                <a:latin typeface="Segoe UI"/>
                <a:ea typeface="Segoe UI"/>
              </a:rPr>
              <a:t>≤</a:t>
            </a:r>
            <a:r>
              <a:rPr lang="en-US" sz="2359" spc="-1" dirty="0">
                <a:solidFill>
                  <a:srgbClr val="000080"/>
                </a:solidFill>
                <a:latin typeface="Arial"/>
              </a:rPr>
              <a:t> </a:t>
            </a:r>
            <a:r>
              <a:rPr lang="en-US" sz="2359" i="1" spc="-1" dirty="0" err="1">
                <a:solidFill>
                  <a:srgbClr val="000080"/>
                </a:solidFill>
                <a:latin typeface="Arial"/>
              </a:rPr>
              <a:t>i</a:t>
            </a:r>
            <a:r>
              <a:rPr lang="en-US" sz="2359" spc="-1" dirty="0">
                <a:solidFill>
                  <a:srgbClr val="000080"/>
                </a:solidFill>
                <a:latin typeface="Arial"/>
              </a:rPr>
              <a:t>, and whether </a:t>
            </a:r>
            <a:r>
              <a:rPr lang="en-US" sz="2359" i="1" spc="-1" dirty="0" err="1">
                <a:solidFill>
                  <a:srgbClr val="000080"/>
                </a:solidFill>
                <a:latin typeface="Arial"/>
              </a:rPr>
              <a:t>w</a:t>
            </a:r>
            <a:r>
              <a:rPr lang="en-US" sz="2359" i="1" spc="-1" baseline="-25000" dirty="0" err="1">
                <a:solidFill>
                  <a:srgbClr val="000080"/>
                </a:solidFill>
                <a:latin typeface="Arial"/>
              </a:rPr>
              <a:t>k</a:t>
            </a:r>
            <a:r>
              <a:rPr lang="en-US" sz="2359" i="1" spc="-1" dirty="0">
                <a:solidFill>
                  <a:srgbClr val="000080"/>
                </a:solidFill>
                <a:latin typeface="Arial"/>
              </a:rPr>
              <a:t> </a:t>
            </a:r>
            <a:r>
              <a:rPr lang="en-US" sz="2359" spc="-1" dirty="0">
                <a:solidFill>
                  <a:srgbClr val="000080"/>
                </a:solidFill>
                <a:latin typeface="Arial"/>
              </a:rPr>
              <a:t>is true or false.</a:t>
            </a:r>
          </a:p>
          <a:p>
            <a:pPr marL="391910" indent="-293933">
              <a:spcAft>
                <a:spcPts val="653"/>
              </a:spcAft>
              <a:buClr>
                <a:srgbClr val="FF6633"/>
              </a:buClr>
              <a:buSzPct val="45000"/>
              <a:buFont typeface="Wingdings" charset="2"/>
              <a:buChar char=""/>
            </a:pPr>
            <a:r>
              <a:rPr lang="en-US" sz="2359" spc="-1" dirty="0">
                <a:solidFill>
                  <a:srgbClr val="000080"/>
                </a:solidFill>
                <a:latin typeface="Arial"/>
              </a:rPr>
              <a:t>The matrix </a:t>
            </a:r>
            <a:r>
              <a:rPr lang="en-US" sz="2359" i="1" spc="-1" dirty="0">
                <a:solidFill>
                  <a:srgbClr val="000080"/>
                </a:solidFill>
                <a:latin typeface="Arial"/>
              </a:rPr>
              <a:t>A</a:t>
            </a:r>
            <a:r>
              <a:rPr lang="en-US" sz="2359" spc="-1" dirty="0">
                <a:solidFill>
                  <a:srgbClr val="000080"/>
                </a:solidFill>
                <a:latin typeface="Arial"/>
              </a:rPr>
              <a:t> = (</a:t>
            </a:r>
            <a:r>
              <a:rPr lang="en-US" sz="2359" i="1" spc="-1" dirty="0" err="1">
                <a:solidFill>
                  <a:srgbClr val="000080"/>
                </a:solidFill>
                <a:latin typeface="Arial"/>
              </a:rPr>
              <a:t>a</a:t>
            </a:r>
            <a:r>
              <a:rPr lang="en-US" sz="2359" i="1" spc="-1" baseline="-25000" dirty="0" err="1">
                <a:solidFill>
                  <a:srgbClr val="000080"/>
                </a:solidFill>
                <a:latin typeface="Arial"/>
              </a:rPr>
              <a:t>ij</a:t>
            </a:r>
            <a:r>
              <a:rPr lang="en-US" sz="2359" spc="-1" dirty="0">
                <a:solidFill>
                  <a:srgbClr val="000080"/>
                </a:solidFill>
                <a:latin typeface="Arial"/>
              </a:rPr>
              <a:t>) looks like</a:t>
            </a:r>
          </a:p>
        </p:txBody>
      </p:sp>
      <p:graphicFrame>
        <p:nvGraphicFramePr>
          <p:cNvPr id="4339" name="Table 3"/>
          <p:cNvGraphicFramePr/>
          <p:nvPr>
            <p:extLst>
              <p:ext uri="{D42A27DB-BD31-4B8C-83A1-F6EECF244321}">
                <p14:modId xmlns:p14="http://schemas.microsoft.com/office/powerpoint/2010/main" val="236480834"/>
              </p:ext>
            </p:extLst>
          </p:nvPr>
        </p:nvGraphicFramePr>
        <p:xfrm>
          <a:off x="7221986" y="4331570"/>
          <a:ext cx="3815824" cy="2007520"/>
        </p:xfrm>
        <a:graphic>
          <a:graphicData uri="http://schemas.openxmlformats.org/drawingml/2006/table">
            <a:tbl>
              <a:tblPr/>
              <a:tblGrid>
                <a:gridCol w="762577">
                  <a:extLst>
                    <a:ext uri="{9D8B030D-6E8A-4147-A177-3AD203B41FA5}">
                      <a16:colId xmlns:a16="http://schemas.microsoft.com/office/drawing/2014/main" val="20000"/>
                    </a:ext>
                  </a:extLst>
                </a:gridCol>
                <a:gridCol w="762577">
                  <a:extLst>
                    <a:ext uri="{9D8B030D-6E8A-4147-A177-3AD203B41FA5}">
                      <a16:colId xmlns:a16="http://schemas.microsoft.com/office/drawing/2014/main" val="20001"/>
                    </a:ext>
                  </a:extLst>
                </a:gridCol>
                <a:gridCol w="762577">
                  <a:extLst>
                    <a:ext uri="{9D8B030D-6E8A-4147-A177-3AD203B41FA5}">
                      <a16:colId xmlns:a16="http://schemas.microsoft.com/office/drawing/2014/main" val="20002"/>
                    </a:ext>
                  </a:extLst>
                </a:gridCol>
                <a:gridCol w="762577">
                  <a:extLst>
                    <a:ext uri="{9D8B030D-6E8A-4147-A177-3AD203B41FA5}">
                      <a16:colId xmlns:a16="http://schemas.microsoft.com/office/drawing/2014/main" val="20003"/>
                    </a:ext>
                  </a:extLst>
                </a:gridCol>
                <a:gridCol w="765516">
                  <a:extLst>
                    <a:ext uri="{9D8B030D-6E8A-4147-A177-3AD203B41FA5}">
                      <a16:colId xmlns:a16="http://schemas.microsoft.com/office/drawing/2014/main" val="20004"/>
                    </a:ext>
                  </a:extLst>
                </a:gridCol>
              </a:tblGrid>
              <a:tr h="50163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3</a:t>
                      </a:r>
                      <a:endParaRPr lang="en-US" sz="2200" b="0" strike="noStrike" spc="-1" dirty="0">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a:txBody>
                    <a:bodyPr/>
                    <a:lstStyle/>
                    <a:p>
                      <a:pPr algn="ctr"/>
                      <a:r>
                        <a:rPr lang="en-US" sz="2200" b="0" strike="noStrike" spc="-1">
                          <a:solidFill>
                            <a:srgbClr val="000080"/>
                          </a:solidFill>
                          <a:latin typeface="Arial"/>
                        </a:rPr>
                        <a:t>SSF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tc>
                  <a:txBody>
                    <a:bodyPr/>
                    <a:lstStyle/>
                    <a:p>
                      <a:pPr algn="ctr"/>
                      <a:r>
                        <a:rPr lang="en-US" sz="2200" b="0" strike="noStrike" spc="-1">
                          <a:solidFill>
                            <a:srgbClr val="000080"/>
                          </a:solidFill>
                          <a:latin typeface="Arial"/>
                        </a:rPr>
                        <a:t>SST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tc>
                  <a:txBody>
                    <a:bodyPr/>
                    <a:lstStyle/>
                    <a:p>
                      <a:pPr algn="ctr"/>
                      <a:r>
                        <a:rPr lang="en-US" sz="2200" b="0" strike="noStrike" spc="-1" dirty="0">
                          <a:solidFill>
                            <a:srgbClr val="000080"/>
                          </a:solidFill>
                          <a:latin typeface="Arial"/>
                        </a:rPr>
                        <a:t>SST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extLst>
                  <a:ext uri="{0D108BD9-81ED-4DB2-BD59-A6C34878D82A}">
                    <a16:rowId xmlns:a16="http://schemas.microsoft.com/office/drawing/2014/main" val="10000"/>
                  </a:ext>
                </a:extLst>
              </a:tr>
              <a:tr h="50163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2</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a:solidFill>
                            <a:srgbClr val="000080"/>
                          </a:solidFill>
                          <a:latin typeface="Arial"/>
                        </a:rPr>
                        <a:t>UUT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C0C0"/>
                    </a:solidFill>
                  </a:tcPr>
                </a:tc>
                <a:extLst>
                  <a:ext uri="{0D108BD9-81ED-4DB2-BD59-A6C34878D82A}">
                    <a16:rowId xmlns:a16="http://schemas.microsoft.com/office/drawing/2014/main" val="10001"/>
                  </a:ext>
                </a:extLst>
              </a:tr>
              <a:tr h="50163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1</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200" b="0" strike="noStrike" spc="-1" dirty="0">
                          <a:solidFill>
                            <a:srgbClr val="000080"/>
                          </a:solidFill>
                          <a:latin typeface="Arial"/>
                        </a:rPr>
                        <a:t>UST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a:txBody>
                    <a:bodyPr/>
                    <a:lstStyle/>
                    <a:p>
                      <a:pPr algn="ctr"/>
                      <a:r>
                        <a:rPr lang="en-US" sz="2200" b="0" strike="noStrike" spc="-1">
                          <a:solidFill>
                            <a:srgbClr val="000080"/>
                          </a:solidFill>
                          <a:latin typeface="Arial"/>
                        </a:rPr>
                        <a:t>SST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6FF"/>
                    </a:solidFill>
                  </a:tcPr>
                </a:tc>
                <a:extLst>
                  <a:ext uri="{0D108BD9-81ED-4DB2-BD59-A6C34878D82A}">
                    <a16:rowId xmlns:a16="http://schemas.microsoft.com/office/drawing/2014/main" val="10002"/>
                  </a:ext>
                </a:extLst>
              </a:tr>
              <a:tr h="502615">
                <a:tc>
                  <a:txBody>
                    <a:bodyPr/>
                    <a:lstStyle/>
                    <a:p>
                      <a:endParaRPr lang="en-US" sz="1600"/>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1</a:t>
                      </a:r>
                      <a:endParaRPr lang="en-US" sz="2400" b="0" i="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2</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3</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4</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4340" name="CustomShape 4"/>
          <p:cNvSpPr/>
          <p:nvPr/>
        </p:nvSpPr>
        <p:spPr>
          <a:xfrm>
            <a:off x="6189407" y="5014407"/>
            <a:ext cx="620186" cy="361204"/>
          </a:xfrm>
          <a:custGeom>
            <a:avLst/>
            <a:gdLst/>
            <a:ahLst/>
            <a:cxnLst/>
            <a:rect l="0" t="0" r="r" b="b"/>
            <a:pathLst>
              <a:path w="1901" h="1108">
                <a:moveTo>
                  <a:pt x="0" y="276"/>
                </a:moveTo>
                <a:lnTo>
                  <a:pt x="1425" y="276"/>
                </a:lnTo>
                <a:lnTo>
                  <a:pt x="1425" y="0"/>
                </a:lnTo>
                <a:lnTo>
                  <a:pt x="1900" y="553"/>
                </a:lnTo>
                <a:lnTo>
                  <a:pt x="1425" y="1107"/>
                </a:lnTo>
                <a:lnTo>
                  <a:pt x="1425" y="830"/>
                </a:lnTo>
                <a:lnTo>
                  <a:pt x="0" y="830"/>
                </a:lnTo>
                <a:lnTo>
                  <a:pt x="0" y="276"/>
                </a:lnTo>
              </a:path>
            </a:pathLst>
          </a:custGeom>
          <a:solidFill>
            <a:srgbClr val="808080"/>
          </a:solidFill>
          <a:ln>
            <a:solidFill>
              <a:srgbClr val="000000"/>
            </a:solidFill>
          </a:ln>
        </p:spPr>
        <p:style>
          <a:lnRef idx="0">
            <a:scrgbClr r="0" g="0" b="0"/>
          </a:lnRef>
          <a:fillRef idx="0">
            <a:scrgbClr r="0" g="0" b="0"/>
          </a:fillRef>
          <a:effectRef idx="0">
            <a:scrgbClr r="0" g="0" b="0"/>
          </a:effectRef>
          <a:fontRef idx="minor"/>
        </p:style>
        <p:txBody>
          <a:bodyPr/>
          <a:lstStyle/>
          <a:p>
            <a:endParaRPr lang="en-US"/>
          </a:p>
        </p:txBody>
      </p:sp>
      <p:graphicFrame>
        <p:nvGraphicFramePr>
          <p:cNvPr id="4341" name="Table 5"/>
          <p:cNvGraphicFramePr/>
          <p:nvPr>
            <p:extLst>
              <p:ext uri="{D42A27DB-BD31-4B8C-83A1-F6EECF244321}">
                <p14:modId xmlns:p14="http://schemas.microsoft.com/office/powerpoint/2010/main" val="3015841073"/>
              </p:ext>
            </p:extLst>
          </p:nvPr>
        </p:nvGraphicFramePr>
        <p:xfrm>
          <a:off x="2581901" y="4366298"/>
          <a:ext cx="2955926" cy="2018626"/>
        </p:xfrm>
        <a:graphic>
          <a:graphicData uri="http://schemas.openxmlformats.org/drawingml/2006/table">
            <a:tbl>
              <a:tblPr/>
              <a:tblGrid>
                <a:gridCol w="591120">
                  <a:extLst>
                    <a:ext uri="{9D8B030D-6E8A-4147-A177-3AD203B41FA5}">
                      <a16:colId xmlns:a16="http://schemas.microsoft.com/office/drawing/2014/main" val="20000"/>
                    </a:ext>
                  </a:extLst>
                </a:gridCol>
                <a:gridCol w="591120">
                  <a:extLst>
                    <a:ext uri="{9D8B030D-6E8A-4147-A177-3AD203B41FA5}">
                      <a16:colId xmlns:a16="http://schemas.microsoft.com/office/drawing/2014/main" val="20001"/>
                    </a:ext>
                  </a:extLst>
                </a:gridCol>
                <a:gridCol w="591120">
                  <a:extLst>
                    <a:ext uri="{9D8B030D-6E8A-4147-A177-3AD203B41FA5}">
                      <a16:colId xmlns:a16="http://schemas.microsoft.com/office/drawing/2014/main" val="20002"/>
                    </a:ext>
                  </a:extLst>
                </a:gridCol>
                <a:gridCol w="591120">
                  <a:extLst>
                    <a:ext uri="{9D8B030D-6E8A-4147-A177-3AD203B41FA5}">
                      <a16:colId xmlns:a16="http://schemas.microsoft.com/office/drawing/2014/main" val="20003"/>
                    </a:ext>
                  </a:extLst>
                </a:gridCol>
                <a:gridCol w="591446">
                  <a:extLst>
                    <a:ext uri="{9D8B030D-6E8A-4147-A177-3AD203B41FA5}">
                      <a16:colId xmlns:a16="http://schemas.microsoft.com/office/drawing/2014/main" val="20004"/>
                    </a:ext>
                  </a:extLst>
                </a:gridCol>
              </a:tblGrid>
              <a:tr h="50457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3</a:t>
                      </a:r>
                      <a:endParaRPr lang="en-US" sz="2200" b="0" strike="noStrike" spc="-1" dirty="0">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a:solidFill>
                            <a:srgbClr val="000080"/>
                          </a:solidFill>
                          <a:latin typeface="Arial"/>
                        </a:rPr>
                        <a:t>SF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extLst>
                  <a:ext uri="{0D108BD9-81ED-4DB2-BD59-A6C34878D82A}">
                    <a16:rowId xmlns:a16="http://schemas.microsoft.com/office/drawing/2014/main" val="10000"/>
                  </a:ext>
                </a:extLst>
              </a:tr>
              <a:tr h="50457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2</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extLst>
                  <a:ext uri="{0D108BD9-81ED-4DB2-BD59-A6C34878D82A}">
                    <a16:rowId xmlns:a16="http://schemas.microsoft.com/office/drawing/2014/main" val="10001"/>
                  </a:ext>
                </a:extLst>
              </a:tr>
              <a:tr h="504575">
                <a:tc>
                  <a:txBody>
                    <a:bodyPr/>
                    <a:lstStyle/>
                    <a:p>
                      <a:pPr algn="ctr"/>
                      <a:r>
                        <a:rPr lang="en-US" sz="2400" i="1" spc="-1" dirty="0">
                          <a:solidFill>
                            <a:srgbClr val="000080"/>
                          </a:solidFill>
                          <a:latin typeface="Arial"/>
                        </a:rPr>
                        <a:t>C</a:t>
                      </a:r>
                      <a:r>
                        <a:rPr lang="en-US" sz="2400" i="0" spc="-1" baseline="-25000" dirty="0">
                          <a:solidFill>
                            <a:srgbClr val="000080"/>
                          </a:solidFill>
                          <a:latin typeface="Arial"/>
                        </a:rPr>
                        <a:t>1</a:t>
                      </a:r>
                      <a:endParaRPr lang="en-US" sz="22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UF</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tc>
                  <a:txBody>
                    <a:bodyPr/>
                    <a:lstStyle/>
                    <a:p>
                      <a:pPr algn="ctr"/>
                      <a:r>
                        <a:rPr lang="en-US" sz="2200" b="0" strike="noStrike" spc="-1" dirty="0">
                          <a:solidFill>
                            <a:srgbClr val="000080"/>
                          </a:solidFill>
                          <a:latin typeface="Arial"/>
                        </a:rPr>
                        <a:t>ST</a:t>
                      </a: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6FF"/>
                    </a:solidFill>
                  </a:tcPr>
                </a:tc>
                <a:extLst>
                  <a:ext uri="{0D108BD9-81ED-4DB2-BD59-A6C34878D82A}">
                    <a16:rowId xmlns:a16="http://schemas.microsoft.com/office/drawing/2014/main" val="10002"/>
                  </a:ext>
                </a:extLst>
              </a:tr>
              <a:tr h="504901">
                <a:tc>
                  <a:txBody>
                    <a:bodyPr/>
                    <a:lstStyle/>
                    <a:p>
                      <a:endParaRPr lang="en-US" sz="1600"/>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1</a:t>
                      </a:r>
                      <a:endParaRPr lang="en-US" sz="2400" b="0" i="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2</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3</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2400" i="1" spc="-1" dirty="0">
                          <a:solidFill>
                            <a:srgbClr val="000080"/>
                          </a:solidFill>
                          <a:latin typeface="Arial"/>
                        </a:rPr>
                        <a:t>w</a:t>
                      </a:r>
                      <a:r>
                        <a:rPr lang="en-US" sz="2400" i="0" spc="-1" baseline="-25000" dirty="0">
                          <a:solidFill>
                            <a:srgbClr val="000080"/>
                          </a:solidFill>
                          <a:latin typeface="Arial"/>
                        </a:rPr>
                        <a:t>4</a:t>
                      </a:r>
                      <a:endParaRPr lang="en-US" sz="2400" b="0" strike="noStrike" spc="-1" dirty="0">
                        <a:solidFill>
                          <a:srgbClr val="000080"/>
                        </a:solidFill>
                        <a:latin typeface="Arial"/>
                      </a:endParaRPr>
                    </a:p>
                  </a:txBody>
                  <a:tcPr marL="32659" marR="32659" marT="41476" marB="41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83DB4139-81FF-4B1D-BCAC-CE2B963E1924}"/>
              </a:ext>
            </a:extLst>
          </p:cNvPr>
          <p:cNvSpPr txBox="1"/>
          <p:nvPr/>
        </p:nvSpPr>
        <p:spPr>
          <a:xfrm>
            <a:off x="7323133" y="3625507"/>
            <a:ext cx="3613530" cy="646331"/>
          </a:xfrm>
          <a:prstGeom prst="rect">
            <a:avLst/>
          </a:prstGeom>
          <a:solidFill>
            <a:schemeClr val="bg2">
              <a:lumMod val="75000"/>
            </a:schemeClr>
          </a:solidFill>
        </p:spPr>
        <p:txBody>
          <a:bodyPr wrap="square">
            <a:spAutoFit/>
          </a:bodyPr>
          <a:lstStyle/>
          <a:p>
            <a:r>
              <a:rPr lang="en-US" sz="1800" spc="-1" dirty="0">
                <a:solidFill>
                  <a:srgbClr val="000080"/>
                </a:solidFill>
                <a:latin typeface="Arial"/>
              </a:rPr>
              <a:t>highlighting when </a:t>
            </a:r>
            <a:r>
              <a:rPr lang="en-US" sz="1800" i="1" spc="-1" dirty="0">
                <a:solidFill>
                  <a:srgbClr val="000080"/>
                </a:solidFill>
                <a:latin typeface="Arial"/>
              </a:rPr>
              <a:t>C</a:t>
            </a:r>
            <a:r>
              <a:rPr lang="en-US" sz="1800" i="1" spc="-1" baseline="-25000" dirty="0">
                <a:solidFill>
                  <a:srgbClr val="000080"/>
                </a:solidFill>
                <a:latin typeface="Arial"/>
              </a:rPr>
              <a:t>i</a:t>
            </a:r>
            <a:r>
              <a:rPr lang="en-US" sz="1800" spc="-1" dirty="0">
                <a:solidFill>
                  <a:srgbClr val="000080"/>
                </a:solidFill>
                <a:latin typeface="Arial"/>
              </a:rPr>
              <a:t> goes from unsatisfied (U) to satisfied (S)</a:t>
            </a:r>
            <a:endParaRPr lang="en-US" dirty="0"/>
          </a:p>
        </p:txBody>
      </p:sp>
      <p:sp>
        <p:nvSpPr>
          <p:cNvPr id="9" name="TextBox 8">
            <a:extLst>
              <a:ext uri="{FF2B5EF4-FFF2-40B4-BE49-F238E27FC236}">
                <a16:creationId xmlns:a16="http://schemas.microsoft.com/office/drawing/2014/main" id="{2AC04C7C-CCAA-4741-8D55-981FED6F600F}"/>
              </a:ext>
            </a:extLst>
          </p:cNvPr>
          <p:cNvSpPr txBox="1"/>
          <p:nvPr/>
        </p:nvSpPr>
        <p:spPr>
          <a:xfrm>
            <a:off x="1382337" y="3635013"/>
            <a:ext cx="4713663" cy="646331"/>
          </a:xfrm>
          <a:prstGeom prst="rect">
            <a:avLst/>
          </a:prstGeom>
          <a:noFill/>
        </p:spPr>
        <p:txBody>
          <a:bodyPr wrap="square">
            <a:spAutoFit/>
          </a:bodyPr>
          <a:lstStyle/>
          <a:p>
            <a:r>
              <a:rPr lang="en-US" sz="1800" i="1" spc="-1" dirty="0">
                <a:ea typeface="Segoe UI"/>
              </a:rPr>
              <a:t>w</a:t>
            </a:r>
            <a:r>
              <a:rPr lang="en-US" sz="1800" spc="-1" dirty="0">
                <a:ea typeface="Segoe UI"/>
              </a:rPr>
              <a:t> = 0011</a:t>
            </a:r>
          </a:p>
          <a:p>
            <a:r>
              <a:rPr lang="en-US" sz="1800" spc="-1" dirty="0">
                <a:latin typeface="Times New Roman" panose="02020603050405020304" pitchFamily="18" charset="0"/>
                <a:ea typeface="Segoe UI"/>
                <a:cs typeface="Times New Roman" panose="02020603050405020304" pitchFamily="18" charset="0"/>
              </a:rPr>
              <a:t>Φ</a:t>
            </a:r>
            <a:r>
              <a:rPr lang="en-US" sz="1800" spc="-1" dirty="0">
                <a:ea typeface="Segoe UI"/>
              </a:rPr>
              <a:t> = (</a:t>
            </a:r>
            <a:r>
              <a:rPr lang="en-US" sz="1800" i="1" spc="-1" dirty="0">
                <a:ea typeface="Segoe UI"/>
              </a:rPr>
              <a:t>w</a:t>
            </a:r>
            <a:r>
              <a:rPr lang="en-US" sz="1800" spc="-1" baseline="-25000" dirty="0">
                <a:ea typeface="Segoe UI"/>
              </a:rPr>
              <a:t>1</a:t>
            </a:r>
            <a:r>
              <a:rPr lang="en-US" sz="1800" spc="-1" dirty="0">
                <a:ea typeface="Segoe UI"/>
              </a:rPr>
              <a:t> </a:t>
            </a:r>
            <a:r>
              <a:rPr lang="en-US" dirty="0">
                <a:solidFill>
                  <a:srgbClr val="202122"/>
                </a:solidFill>
              </a:rPr>
              <a:t>∨ </a:t>
            </a:r>
            <a:r>
              <a:rPr lang="en-US" sz="1800" i="1" spc="-1" dirty="0">
                <a:ea typeface="Segoe UI"/>
              </a:rPr>
              <a:t>w</a:t>
            </a:r>
            <a:r>
              <a:rPr lang="en-US" sz="1800" spc="-1" baseline="-25000" dirty="0">
                <a:ea typeface="Segoe UI"/>
              </a:rPr>
              <a:t>3</a:t>
            </a:r>
            <a:r>
              <a:rPr lang="en-US" dirty="0"/>
              <a:t>) ∧</a:t>
            </a:r>
            <a:r>
              <a:rPr lang="en-US" b="0" i="0" dirty="0">
                <a:solidFill>
                  <a:srgbClr val="202122"/>
                </a:solidFill>
                <a:effectLst/>
              </a:rPr>
              <a:t> (</a:t>
            </a:r>
            <a:r>
              <a:rPr lang="en-US" sz="1800" i="1" spc="-1" dirty="0">
                <a:ea typeface="Segoe UI"/>
              </a:rPr>
              <a:t>w</a:t>
            </a:r>
            <a:r>
              <a:rPr lang="en-US" sz="1800" spc="-1" baseline="-25000" dirty="0">
                <a:ea typeface="Segoe UI"/>
              </a:rPr>
              <a:t>1</a:t>
            </a:r>
            <a:r>
              <a:rPr lang="en-US" sz="1800" spc="-1" dirty="0">
                <a:ea typeface="Segoe UI"/>
              </a:rPr>
              <a:t> </a:t>
            </a:r>
            <a:r>
              <a:rPr lang="en-US" dirty="0">
                <a:solidFill>
                  <a:srgbClr val="202122"/>
                </a:solidFill>
              </a:rPr>
              <a:t>∨</a:t>
            </a:r>
            <a:r>
              <a:rPr lang="en-US" b="0" i="0" dirty="0">
                <a:effectLst/>
              </a:rPr>
              <a:t> </a:t>
            </a:r>
            <a:r>
              <a:rPr lang="en-US" b="0" i="1" dirty="0">
                <a:effectLst/>
              </a:rPr>
              <a:t>w</a:t>
            </a:r>
            <a:r>
              <a:rPr lang="en-US" b="0" i="0" baseline="-25000" dirty="0">
                <a:effectLst/>
              </a:rPr>
              <a:t>2</a:t>
            </a:r>
            <a:r>
              <a:rPr lang="en-US" b="0" i="0" dirty="0">
                <a:effectLst/>
              </a:rPr>
              <a:t> </a:t>
            </a:r>
            <a:r>
              <a:rPr lang="en-US" dirty="0">
                <a:solidFill>
                  <a:srgbClr val="202122"/>
                </a:solidFill>
              </a:rPr>
              <a:t>∨</a:t>
            </a:r>
            <a:r>
              <a:rPr lang="en-US" b="0" i="0" dirty="0">
                <a:effectLst/>
              </a:rPr>
              <a:t> </a:t>
            </a:r>
            <a:r>
              <a:rPr lang="en-US" b="0" i="1" dirty="0">
                <a:effectLst/>
              </a:rPr>
              <a:t>w</a:t>
            </a:r>
            <a:r>
              <a:rPr lang="en-US" b="0" i="0" baseline="-25000" dirty="0">
                <a:effectLst/>
              </a:rPr>
              <a:t>4</a:t>
            </a:r>
            <a:r>
              <a:rPr lang="en-US" b="0" i="0" dirty="0">
                <a:solidFill>
                  <a:srgbClr val="202122"/>
                </a:solidFill>
                <a:effectLst/>
              </a:rPr>
              <a:t>) </a:t>
            </a:r>
            <a:r>
              <a:rPr lang="en-US" dirty="0"/>
              <a:t>∧ </a:t>
            </a:r>
            <a:r>
              <a:rPr lang="en-US" b="0" i="0" dirty="0">
                <a:solidFill>
                  <a:srgbClr val="202122"/>
                </a:solidFill>
                <a:effectLst/>
              </a:rPr>
              <a:t>(</a:t>
            </a:r>
            <a:r>
              <a:rPr lang="en-US" b="0" i="0" dirty="0">
                <a:effectLst/>
              </a:rPr>
              <a:t>¬</a:t>
            </a:r>
            <a:r>
              <a:rPr lang="en-US" sz="1800" i="1" spc="-1" dirty="0">
                <a:ea typeface="Segoe UI"/>
              </a:rPr>
              <a:t>w</a:t>
            </a:r>
            <a:r>
              <a:rPr lang="en-US" sz="1800" spc="-1" baseline="-25000" dirty="0">
                <a:ea typeface="Segoe UI"/>
              </a:rPr>
              <a:t>1</a:t>
            </a:r>
            <a:r>
              <a:rPr lang="en-US" sz="1800" spc="-1" dirty="0">
                <a:ea typeface="Segoe UI"/>
              </a:rPr>
              <a:t> </a:t>
            </a:r>
            <a:r>
              <a:rPr lang="en-US" dirty="0">
                <a:solidFill>
                  <a:srgbClr val="202122"/>
                </a:solidFill>
              </a:rPr>
              <a:t>∨</a:t>
            </a:r>
            <a:r>
              <a:rPr lang="en-US" b="0" i="0" dirty="0">
                <a:effectLst/>
              </a:rPr>
              <a:t> </a:t>
            </a:r>
            <a:r>
              <a:rPr lang="en-US" b="0" i="1" dirty="0">
                <a:effectLst/>
              </a:rPr>
              <a:t>w</a:t>
            </a:r>
            <a:r>
              <a:rPr lang="en-US" b="0" i="0" baseline="-25000" dirty="0">
                <a:effectLst/>
              </a:rPr>
              <a:t>2</a:t>
            </a:r>
            <a:r>
              <a:rPr lang="en-US" b="0" i="0" dirty="0">
                <a:solidFill>
                  <a:srgbClr val="202122"/>
                </a:solidFill>
                <a:effectLst/>
              </a:rPr>
              <a:t>)</a:t>
            </a:r>
            <a:endParaRPr lang="en-US"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38">
                                            <p:txEl>
                                              <p:pRg st="1" end="1"/>
                                            </p:txEl>
                                          </p:spTgt>
                                        </p:tgtEl>
                                        <p:attrNameLst>
                                          <p:attrName>style.visibility</p:attrName>
                                        </p:attrNameLst>
                                      </p:cBhvr>
                                      <p:to>
                                        <p:strVal val="visible"/>
                                      </p:to>
                                    </p:set>
                                    <p:animEffect transition="in" filter="fade">
                                      <p:cBhvr>
                                        <p:cTn id="7" dur="500"/>
                                        <p:tgtEl>
                                          <p:spTgt spid="433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8">
                                            <p:txEl>
                                              <p:pRg st="2" end="2"/>
                                            </p:txEl>
                                          </p:spTgt>
                                        </p:tgtEl>
                                        <p:attrNameLst>
                                          <p:attrName>style.visibility</p:attrName>
                                        </p:attrNameLst>
                                      </p:cBhvr>
                                      <p:to>
                                        <p:strVal val="visible"/>
                                      </p:to>
                                    </p:set>
                                    <p:animEffect transition="in" filter="fade">
                                      <p:cBhvr>
                                        <p:cTn id="12" dur="500"/>
                                        <p:tgtEl>
                                          <p:spTgt spid="433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38">
                                            <p:txEl>
                                              <p:pRg st="3" end="3"/>
                                            </p:txEl>
                                          </p:spTgt>
                                        </p:tgtEl>
                                        <p:attrNameLst>
                                          <p:attrName>style.visibility</p:attrName>
                                        </p:attrNameLst>
                                      </p:cBhvr>
                                      <p:to>
                                        <p:strVal val="visible"/>
                                      </p:to>
                                    </p:set>
                                    <p:animEffect transition="in" filter="fade">
                                      <p:cBhvr>
                                        <p:cTn id="17" dur="500"/>
                                        <p:tgtEl>
                                          <p:spTgt spid="4338">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341"/>
                                        </p:tgtEl>
                                        <p:attrNameLst>
                                          <p:attrName>style.visibility</p:attrName>
                                        </p:attrNameLst>
                                      </p:cBhvr>
                                      <p:to>
                                        <p:strVal val="visible"/>
                                      </p:to>
                                    </p:set>
                                    <p:animEffect transition="in" filter="fade">
                                      <p:cBhvr>
                                        <p:cTn id="20" dur="500"/>
                                        <p:tgtEl>
                                          <p:spTgt spid="434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339"/>
                                        </p:tgtEl>
                                        <p:attrNameLst>
                                          <p:attrName>style.visibility</p:attrName>
                                        </p:attrNameLst>
                                      </p:cBhvr>
                                      <p:to>
                                        <p:strVal val="visible"/>
                                      </p:to>
                                    </p:set>
                                    <p:animEffect transition="in" filter="fade">
                                      <p:cBhvr>
                                        <p:cTn id="28" dur="500"/>
                                        <p:tgtEl>
                                          <p:spTgt spid="4339"/>
                                        </p:tgtEl>
                                      </p:cBhvr>
                                    </p:animEffect>
                                  </p:childTnLst>
                                </p:cTn>
                              </p:par>
                              <p:par>
                                <p:cTn id="29" presetID="10" presetClass="entr" presetSubtype="0" fill="hold" nodeType="withEffect">
                                  <p:stCondLst>
                                    <p:cond delay="0"/>
                                  </p:stCondLst>
                                  <p:childTnLst>
                                    <p:set>
                                      <p:cBhvr>
                                        <p:cTn id="30" dur="1" fill="hold">
                                          <p:stCondLst>
                                            <p:cond delay="0"/>
                                          </p:stCondLst>
                                        </p:cTn>
                                        <p:tgtEl>
                                          <p:spTgt spid="4340"/>
                                        </p:tgtEl>
                                        <p:attrNameLst>
                                          <p:attrName>style.visibility</p:attrName>
                                        </p:attrNameLst>
                                      </p:cBhvr>
                                      <p:to>
                                        <p:strVal val="visible"/>
                                      </p:to>
                                    </p:set>
                                    <p:animEffect transition="in" filter="fade">
                                      <p:cBhvr>
                                        <p:cTn id="31" dur="500"/>
                                        <p:tgtEl>
                                          <p:spTgt spid="43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2"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Gadgets (Adleman et al. 2002)</a:t>
            </a:r>
          </a:p>
        </p:txBody>
      </p:sp>
      <p:pic>
        <p:nvPicPr>
          <p:cNvPr id="4343" name="Picture 4342"/>
          <p:cNvPicPr/>
          <p:nvPr/>
        </p:nvPicPr>
        <p:blipFill>
          <a:blip r:embed="rId2"/>
          <a:stretch/>
        </p:blipFill>
        <p:spPr>
          <a:xfrm>
            <a:off x="558550" y="1418688"/>
            <a:ext cx="11074899" cy="2923948"/>
          </a:xfrm>
          <a:prstGeom prst="rect">
            <a:avLst/>
          </a:prstGeom>
          <a:ln>
            <a:noFill/>
          </a:ln>
        </p:spPr>
      </p:pic>
      <p:sp>
        <p:nvSpPr>
          <p:cNvPr id="4344" name="TextShape 2"/>
          <p:cNvSpPr txBox="1"/>
          <p:nvPr/>
        </p:nvSpPr>
        <p:spPr>
          <a:xfrm>
            <a:off x="2157027" y="5116493"/>
            <a:ext cx="9120573" cy="1289603"/>
          </a:xfrm>
          <a:prstGeom prst="rect">
            <a:avLst/>
          </a:prstGeom>
          <a:noFill/>
          <a:ln>
            <a:noFill/>
          </a:ln>
        </p:spPr>
        <p:txBody>
          <a:bodyPr lIns="0" tIns="0" rIns="0" bIns="0">
            <a:noAutofit/>
          </a:bodyPr>
          <a:lstStyle/>
          <a:p>
            <a:r>
              <a:rPr lang="en-US" sz="2540" spc="-1" dirty="0" err="1">
                <a:solidFill>
                  <a:srgbClr val="000080"/>
                </a:solidFill>
                <a:latin typeface="Arial"/>
              </a:rPr>
              <a:t>SS</a:t>
            </a:r>
            <a:r>
              <a:rPr lang="en-US" sz="2540" i="1" spc="-1" baseline="-25000" dirty="0" err="1">
                <a:solidFill>
                  <a:srgbClr val="000080"/>
                </a:solidFill>
                <a:latin typeface="Arial"/>
              </a:rPr>
              <a:t>ij</a:t>
            </a:r>
            <a:r>
              <a:rPr lang="en-US" sz="2540" spc="-1" dirty="0">
                <a:solidFill>
                  <a:srgbClr val="000080"/>
                </a:solidFill>
                <a:latin typeface="Arial"/>
              </a:rPr>
              <a:t> –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i="1" spc="-1" dirty="0">
                <a:solidFill>
                  <a:srgbClr val="000080"/>
                </a:solidFill>
                <a:latin typeface="Arial"/>
              </a:rPr>
              <a:t> </a:t>
            </a:r>
            <a:r>
              <a:rPr lang="en-US" sz="2540" spc="-1" dirty="0">
                <a:solidFill>
                  <a:srgbClr val="000080"/>
                </a:solidFill>
                <a:latin typeface="Arial"/>
              </a:rPr>
              <a:t>satisfied by a previous variable (</a:t>
            </a:r>
            <a:r>
              <a:rPr lang="en-US" sz="2540" i="1" spc="-1" dirty="0" err="1">
                <a:solidFill>
                  <a:srgbClr val="000080"/>
                </a:solidFill>
                <a:latin typeface="Arial"/>
              </a:rPr>
              <a:t>w</a:t>
            </a:r>
            <a:r>
              <a:rPr lang="en-US" sz="2540" i="1" spc="-1" baseline="-25000" dirty="0" err="1">
                <a:solidFill>
                  <a:srgbClr val="000080"/>
                </a:solidFill>
                <a:latin typeface="Arial"/>
              </a:rPr>
              <a:t>k</a:t>
            </a:r>
            <a:r>
              <a:rPr lang="en-US" sz="2540" i="1" spc="-1" dirty="0">
                <a:solidFill>
                  <a:srgbClr val="000080"/>
                </a:solidFill>
                <a:latin typeface="Arial"/>
              </a:rPr>
              <a:t> </a:t>
            </a:r>
            <a:r>
              <a:rPr lang="en-US" sz="2540" spc="-1" dirty="0">
                <a:solidFill>
                  <a:srgbClr val="000080"/>
                </a:solidFill>
                <a:latin typeface="Arial"/>
              </a:rPr>
              <a:t>for </a:t>
            </a:r>
            <a:r>
              <a:rPr lang="en-US" sz="2540" i="1" spc="-1" dirty="0">
                <a:solidFill>
                  <a:srgbClr val="000080"/>
                </a:solidFill>
                <a:latin typeface="Arial"/>
              </a:rPr>
              <a:t>k</a:t>
            </a:r>
            <a:r>
              <a:rPr lang="en-US" sz="2540" spc="-1" dirty="0">
                <a:solidFill>
                  <a:srgbClr val="000080"/>
                </a:solidFill>
                <a:latin typeface="Arial"/>
              </a:rPr>
              <a:t> &lt; </a:t>
            </a:r>
            <a:r>
              <a:rPr lang="en-US" sz="2540" i="1" spc="-1" dirty="0" err="1">
                <a:solidFill>
                  <a:srgbClr val="000080"/>
                </a:solidFill>
                <a:latin typeface="Arial"/>
              </a:rPr>
              <a:t>i</a:t>
            </a:r>
            <a:r>
              <a:rPr lang="en-US" sz="2540" spc="-1" dirty="0">
                <a:solidFill>
                  <a:srgbClr val="000080"/>
                </a:solidFill>
                <a:latin typeface="Arial"/>
              </a:rPr>
              <a:t>)</a:t>
            </a:r>
          </a:p>
          <a:p>
            <a:r>
              <a:rPr lang="en-US" sz="2540" spc="-1" dirty="0" err="1">
                <a:solidFill>
                  <a:srgbClr val="000080"/>
                </a:solidFill>
                <a:latin typeface="Arial"/>
              </a:rPr>
              <a:t>US</a:t>
            </a:r>
            <a:r>
              <a:rPr lang="en-US" sz="2540" i="1" spc="-1" baseline="-25000" dirty="0" err="1">
                <a:solidFill>
                  <a:srgbClr val="000080"/>
                </a:solidFill>
                <a:latin typeface="Arial"/>
              </a:rPr>
              <a:t>ij</a:t>
            </a:r>
            <a:r>
              <a:rPr lang="en-US" sz="2540" spc="-1" dirty="0">
                <a:solidFill>
                  <a:srgbClr val="000080"/>
                </a:solidFill>
                <a:latin typeface="Arial"/>
              </a:rPr>
              <a:t> –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i="1" spc="-1" dirty="0">
                <a:solidFill>
                  <a:srgbClr val="000080"/>
                </a:solidFill>
                <a:latin typeface="Arial"/>
              </a:rPr>
              <a:t> </a:t>
            </a:r>
            <a:r>
              <a:rPr lang="en-US" sz="2540" spc="-1" dirty="0">
                <a:solidFill>
                  <a:srgbClr val="000080"/>
                </a:solidFill>
                <a:latin typeface="Arial"/>
              </a:rPr>
              <a:t>unsatisfied by previous variables but is satisfied by </a:t>
            </a:r>
            <a:r>
              <a:rPr lang="en-US" sz="2540" i="1" spc="-1" dirty="0" err="1">
                <a:solidFill>
                  <a:srgbClr val="000080"/>
                </a:solidFill>
                <a:latin typeface="Arial"/>
              </a:rPr>
              <a:t>w</a:t>
            </a:r>
            <a:r>
              <a:rPr lang="en-US" sz="2540" i="1" spc="-1" baseline="-25000" dirty="0" err="1">
                <a:solidFill>
                  <a:srgbClr val="000080"/>
                </a:solidFill>
                <a:latin typeface="Arial"/>
              </a:rPr>
              <a:t>i</a:t>
            </a:r>
            <a:endParaRPr lang="en-US" sz="2540" spc="-1" dirty="0">
              <a:solidFill>
                <a:srgbClr val="000080"/>
              </a:solidFill>
              <a:latin typeface="Arial"/>
            </a:endParaRPr>
          </a:p>
          <a:p>
            <a:r>
              <a:rPr lang="en-US" sz="2540" spc="-1" dirty="0" err="1">
                <a:solidFill>
                  <a:srgbClr val="000080"/>
                </a:solidFill>
                <a:latin typeface="Arial"/>
              </a:rPr>
              <a:t>UU</a:t>
            </a:r>
            <a:r>
              <a:rPr lang="en-US" sz="2540" i="1" spc="-1" baseline="-25000" dirty="0" err="1">
                <a:solidFill>
                  <a:srgbClr val="000080"/>
                </a:solidFill>
                <a:latin typeface="Arial"/>
              </a:rPr>
              <a:t>ij</a:t>
            </a:r>
            <a:r>
              <a:rPr lang="en-US" sz="2540" spc="-1" dirty="0">
                <a:solidFill>
                  <a:srgbClr val="000080"/>
                </a:solidFill>
                <a:latin typeface="Arial"/>
              </a:rPr>
              <a:t> –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i="1" spc="-1" dirty="0">
                <a:solidFill>
                  <a:srgbClr val="000080"/>
                </a:solidFill>
                <a:latin typeface="Arial"/>
              </a:rPr>
              <a:t> </a:t>
            </a:r>
            <a:r>
              <a:rPr lang="en-US" sz="2540" spc="-1" dirty="0">
                <a:solidFill>
                  <a:srgbClr val="000080"/>
                </a:solidFill>
                <a:latin typeface="Arial"/>
              </a:rPr>
              <a:t>unsatisfied by previous variables and by </a:t>
            </a:r>
            <a:r>
              <a:rPr lang="en-US" sz="2540" i="1" spc="-1" dirty="0" err="1">
                <a:solidFill>
                  <a:srgbClr val="000080"/>
                </a:solidFill>
                <a:latin typeface="Arial"/>
              </a:rPr>
              <a:t>w</a:t>
            </a:r>
            <a:r>
              <a:rPr lang="en-US" sz="2540" i="1" spc="-1" baseline="-25000" dirty="0" err="1">
                <a:solidFill>
                  <a:srgbClr val="000080"/>
                </a:solidFill>
                <a:latin typeface="Arial"/>
              </a:rPr>
              <a:t>i</a:t>
            </a:r>
            <a:endParaRPr lang="en-US" sz="2540" spc="-1" dirty="0">
              <a:solidFill>
                <a:srgbClr val="000080"/>
              </a:solidFill>
              <a:latin typeface="Arial"/>
            </a:endParaRPr>
          </a:p>
        </p:txBody>
      </p:sp>
      <p:sp>
        <p:nvSpPr>
          <p:cNvPr id="4345" name="TextShape 3"/>
          <p:cNvSpPr txBox="1"/>
          <p:nvPr/>
        </p:nvSpPr>
        <p:spPr>
          <a:xfrm>
            <a:off x="2126001" y="4540070"/>
            <a:ext cx="8067314" cy="466364"/>
          </a:xfrm>
          <a:prstGeom prst="rect">
            <a:avLst/>
          </a:prstGeom>
          <a:noFill/>
          <a:ln>
            <a:noFill/>
          </a:ln>
        </p:spPr>
        <p:txBody>
          <a:bodyPr lIns="0" tIns="0" rIns="0" bIns="0">
            <a:noAutofit/>
          </a:bodyPr>
          <a:lstStyle/>
          <a:p>
            <a:r>
              <a:rPr lang="en-US" sz="2540" spc="-1" dirty="0">
                <a:solidFill>
                  <a:srgbClr val="000080"/>
                </a:solidFill>
                <a:latin typeface="Arial"/>
              </a:rPr>
              <a:t>For each variable </a:t>
            </a:r>
            <a:r>
              <a:rPr lang="en-US" sz="2540" i="1" spc="-1" dirty="0" err="1">
                <a:solidFill>
                  <a:srgbClr val="000080"/>
                </a:solidFill>
                <a:latin typeface="Arial"/>
              </a:rPr>
              <a:t>w</a:t>
            </a:r>
            <a:r>
              <a:rPr lang="en-US" sz="2540" i="1" spc="-1" baseline="-25000" dirty="0" err="1">
                <a:solidFill>
                  <a:srgbClr val="000080"/>
                </a:solidFill>
                <a:latin typeface="Arial"/>
              </a:rPr>
              <a:t>i</a:t>
            </a:r>
            <a:r>
              <a:rPr lang="en-US" sz="2540" i="1" spc="-1" dirty="0">
                <a:solidFill>
                  <a:srgbClr val="000080"/>
                </a:solidFill>
                <a:latin typeface="Arial"/>
              </a:rPr>
              <a:t> </a:t>
            </a:r>
            <a:r>
              <a:rPr lang="en-US" sz="2540" spc="-1" dirty="0">
                <a:solidFill>
                  <a:srgbClr val="000080"/>
                </a:solidFill>
                <a:latin typeface="Arial"/>
              </a:rPr>
              <a:t>and clause </a:t>
            </a:r>
            <a:r>
              <a:rPr lang="en-US" sz="2540" i="1" spc="-1" dirty="0" err="1">
                <a:solidFill>
                  <a:srgbClr val="000080"/>
                </a:solidFill>
                <a:latin typeface="Arial"/>
              </a:rPr>
              <a:t>C</a:t>
            </a:r>
            <a:r>
              <a:rPr lang="en-US" sz="2540" i="1" spc="-1" baseline="-25000" dirty="0" err="1">
                <a:solidFill>
                  <a:srgbClr val="000080"/>
                </a:solidFill>
                <a:latin typeface="Arial"/>
              </a:rPr>
              <a:t>j</a:t>
            </a:r>
            <a:r>
              <a:rPr lang="en-US" sz="2540" spc="-1" dirty="0">
                <a:solidFill>
                  <a:srgbClr val="000080"/>
                </a:solidFill>
                <a:latin typeface="Arial"/>
              </a:rPr>
              <a:t>, value of </a:t>
            </a:r>
            <a:r>
              <a:rPr lang="en-US" sz="2540" i="1" spc="-1" dirty="0" err="1">
                <a:solidFill>
                  <a:srgbClr val="000080"/>
                </a:solidFill>
                <a:latin typeface="Arial"/>
              </a:rPr>
              <a:t>w</a:t>
            </a:r>
            <a:r>
              <a:rPr lang="en-US" sz="2540" i="1" spc="-1" baseline="-25000" dirty="0" err="1">
                <a:solidFill>
                  <a:srgbClr val="000080"/>
                </a:solidFill>
                <a:latin typeface="Arial"/>
              </a:rPr>
              <a:t>i</a:t>
            </a:r>
            <a:r>
              <a:rPr lang="en-US" sz="2540" spc="-1" dirty="0">
                <a:solidFill>
                  <a:srgbClr val="000080"/>
                </a:solidFill>
                <a:latin typeface="Arial"/>
              </a:rPr>
              <a:t> = T/F and</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6" name="TextShape 1"/>
          <p:cNvSpPr txBox="1"/>
          <p:nvPr/>
        </p:nvSpPr>
        <p:spPr>
          <a:xfrm>
            <a:off x="151941" y="1118927"/>
            <a:ext cx="2296292" cy="562389"/>
          </a:xfrm>
          <a:prstGeom prst="rect">
            <a:avLst/>
          </a:prstGeom>
          <a:noFill/>
          <a:ln>
            <a:noFill/>
          </a:ln>
        </p:spPr>
        <p:txBody>
          <a:bodyPr lIns="0" tIns="0" rIns="0" bIns="0" anchor="ctr">
            <a:noAutofit/>
          </a:bodyPr>
          <a:lstStyle/>
          <a:p>
            <a:pPr algn="ctr"/>
            <a:r>
              <a:rPr lang="en-US" sz="3992" spc="-1" dirty="0">
                <a:solidFill>
                  <a:srgbClr val="280099"/>
                </a:solidFill>
                <a:latin typeface="Arial"/>
              </a:rPr>
              <a:t>Shape </a:t>
            </a:r>
            <a:r>
              <a:rPr lang="en-US" sz="3992" i="1" spc="-1" dirty="0">
                <a:solidFill>
                  <a:srgbClr val="280099"/>
                </a:solidFill>
                <a:latin typeface="Arial"/>
              </a:rPr>
              <a:t>S</a:t>
            </a:r>
            <a:endParaRPr lang="en-US" sz="3992" spc="-1" dirty="0">
              <a:solidFill>
                <a:srgbClr val="280099"/>
              </a:solidFill>
              <a:latin typeface="Arial"/>
            </a:endParaRPr>
          </a:p>
        </p:txBody>
      </p:sp>
      <p:pic>
        <p:nvPicPr>
          <p:cNvPr id="4347" name="Picture 4346"/>
          <p:cNvPicPr/>
          <p:nvPr/>
        </p:nvPicPr>
        <p:blipFill>
          <a:blip r:embed="rId2"/>
          <a:stretch/>
        </p:blipFill>
        <p:spPr>
          <a:xfrm>
            <a:off x="2719395" y="141008"/>
            <a:ext cx="9181225" cy="4801708"/>
          </a:xfrm>
          <a:prstGeom prst="rect">
            <a:avLst/>
          </a:prstGeom>
          <a:ln>
            <a:noFill/>
          </a:ln>
        </p:spPr>
      </p:pic>
      <p:sp>
        <p:nvSpPr>
          <p:cNvPr id="4348" name="TextShape 2"/>
          <p:cNvSpPr txBox="1"/>
          <p:nvPr/>
        </p:nvSpPr>
        <p:spPr>
          <a:xfrm>
            <a:off x="1809750" y="5664952"/>
            <a:ext cx="8963025" cy="999352"/>
          </a:xfrm>
          <a:prstGeom prst="rect">
            <a:avLst/>
          </a:prstGeom>
          <a:noFill/>
          <a:ln>
            <a:noFill/>
          </a:ln>
        </p:spPr>
        <p:txBody>
          <a:bodyPr lIns="0" tIns="0" rIns="0" bIns="0" anchor="ctr">
            <a:noAutofit/>
          </a:bodyPr>
          <a:lstStyle/>
          <a:p>
            <a:r>
              <a:rPr lang="en-US" sz="2400" spc="-1" dirty="0">
                <a:solidFill>
                  <a:srgbClr val="280099"/>
                </a:solidFill>
              </a:rPr>
              <a:t>T</a:t>
            </a:r>
            <a:r>
              <a:rPr lang="en-US" sz="2400" spc="-1" baseline="-25000" dirty="0">
                <a:solidFill>
                  <a:srgbClr val="280099"/>
                </a:solidFill>
              </a:rPr>
              <a:t>ϒ</a:t>
            </a:r>
            <a:r>
              <a:rPr lang="en-US" sz="2400" spc="-1" dirty="0">
                <a:solidFill>
                  <a:srgbClr val="280099"/>
                </a:solidFill>
              </a:rPr>
              <a:t> = tile types to self-assemble ϒ; size </a:t>
            </a:r>
            <a:r>
              <a:rPr lang="en-US" sz="2400" i="1" spc="-1" dirty="0">
                <a:solidFill>
                  <a:srgbClr val="280099"/>
                </a:solidFill>
              </a:rPr>
              <a:t>c</a:t>
            </a:r>
            <a:r>
              <a:rPr lang="en-US" sz="2400" spc="-1" dirty="0">
                <a:solidFill>
                  <a:srgbClr val="280099"/>
                </a:solidFill>
              </a:rPr>
              <a:t> = |T</a:t>
            </a:r>
            <a:r>
              <a:rPr lang="en-US" sz="2400" spc="-1" baseline="-25000" dirty="0">
                <a:solidFill>
                  <a:srgbClr val="280099"/>
                </a:solidFill>
              </a:rPr>
              <a:t>ϒ </a:t>
            </a:r>
            <a:r>
              <a:rPr lang="en-US" sz="2400" spc="-1" dirty="0">
                <a:solidFill>
                  <a:srgbClr val="280099"/>
                </a:solidFill>
              </a:rPr>
              <a:t>|</a:t>
            </a:r>
          </a:p>
          <a:p>
            <a:r>
              <a:rPr lang="es-ES" sz="2400" spc="-1" dirty="0">
                <a:solidFill>
                  <a:srgbClr val="280099"/>
                </a:solidFill>
              </a:rPr>
              <a:t>(∃x)(∀y)¬Φ(</a:t>
            </a:r>
            <a:r>
              <a:rPr lang="es-ES" sz="2400" spc="-1" dirty="0" err="1">
                <a:solidFill>
                  <a:srgbClr val="280099"/>
                </a:solidFill>
              </a:rPr>
              <a:t>x,y</a:t>
            </a:r>
            <a:r>
              <a:rPr lang="es-ES" sz="2400" spc="-1" dirty="0">
                <a:solidFill>
                  <a:srgbClr val="280099"/>
                </a:solidFill>
              </a:rPr>
              <a:t>) </a:t>
            </a:r>
            <a:r>
              <a:rPr lang="es-ES" sz="2400" spc="-1" dirty="0" err="1">
                <a:solidFill>
                  <a:srgbClr val="280099"/>
                </a:solidFill>
              </a:rPr>
              <a:t>is</a:t>
            </a:r>
            <a:r>
              <a:rPr lang="es-ES" sz="2400" spc="-1" dirty="0">
                <a:solidFill>
                  <a:srgbClr val="280099"/>
                </a:solidFill>
              </a:rPr>
              <a:t> true </a:t>
            </a:r>
            <a:r>
              <a:rPr lang="en-US" sz="2400" spc="-1" dirty="0">
                <a:solidFill>
                  <a:srgbClr val="280099"/>
                </a:solidFill>
              </a:rPr>
              <a:t>⇔ </a:t>
            </a:r>
            <a:r>
              <a:rPr lang="es-ES" sz="2400" spc="-1" dirty="0">
                <a:solidFill>
                  <a:srgbClr val="280099"/>
                </a:solidFill>
              </a:rPr>
              <a:t>tiles in </a:t>
            </a:r>
            <a:r>
              <a:rPr lang="en-US" sz="2400" spc="-1" dirty="0">
                <a:solidFill>
                  <a:srgbClr val="280099"/>
                </a:solidFill>
              </a:rPr>
              <a:t>T</a:t>
            </a:r>
            <a:r>
              <a:rPr lang="en-US" sz="2400" spc="-1" baseline="-25000" dirty="0">
                <a:solidFill>
                  <a:srgbClr val="280099"/>
                </a:solidFill>
              </a:rPr>
              <a:t>ϒ</a:t>
            </a:r>
            <a:r>
              <a:rPr lang="en-US" sz="2400" spc="-1" dirty="0">
                <a:solidFill>
                  <a:srgbClr val="280099"/>
                </a:solidFill>
              </a:rPr>
              <a:t> </a:t>
            </a:r>
            <a:r>
              <a:rPr lang="es-ES" sz="2400" spc="-1" dirty="0">
                <a:solidFill>
                  <a:srgbClr val="280099"/>
                </a:solidFill>
              </a:rPr>
              <a:t>can be </a:t>
            </a:r>
            <a:r>
              <a:rPr lang="es-ES" sz="2400" spc="-1" dirty="0" err="1">
                <a:solidFill>
                  <a:srgbClr val="280099"/>
                </a:solidFill>
              </a:rPr>
              <a:t>modified</a:t>
            </a:r>
            <a:r>
              <a:rPr lang="es-ES" sz="2400" spc="-1" dirty="0">
                <a:solidFill>
                  <a:srgbClr val="280099"/>
                </a:solidFill>
              </a:rPr>
              <a:t> </a:t>
            </a:r>
            <a:r>
              <a:rPr lang="es-ES" sz="2400" spc="-1" dirty="0" err="1">
                <a:solidFill>
                  <a:srgbClr val="280099"/>
                </a:solidFill>
              </a:rPr>
              <a:t>to</a:t>
            </a:r>
            <a:r>
              <a:rPr lang="es-ES" sz="2400" spc="-1" dirty="0">
                <a:solidFill>
                  <a:srgbClr val="280099"/>
                </a:solidFill>
              </a:rPr>
              <a:t> </a:t>
            </a:r>
            <a:r>
              <a:rPr lang="es-ES" sz="2400" spc="-1" dirty="0" err="1">
                <a:solidFill>
                  <a:srgbClr val="280099"/>
                </a:solidFill>
              </a:rPr>
              <a:t>self-assemble</a:t>
            </a:r>
            <a:r>
              <a:rPr lang="es-ES" sz="2400" spc="-1" dirty="0">
                <a:solidFill>
                  <a:srgbClr val="280099"/>
                </a:solidFill>
              </a:rPr>
              <a:t> S</a:t>
            </a:r>
            <a:endParaRPr lang="en-US" sz="2400" spc="-1" dirty="0">
              <a:solidFill>
                <a:srgbClr val="280099"/>
              </a:solidFill>
            </a:endParaRPr>
          </a:p>
        </p:txBody>
      </p:sp>
      <p:grpSp>
        <p:nvGrpSpPr>
          <p:cNvPr id="21" name="Group 20">
            <a:extLst>
              <a:ext uri="{FF2B5EF4-FFF2-40B4-BE49-F238E27FC236}">
                <a16:creationId xmlns:a16="http://schemas.microsoft.com/office/drawing/2014/main" id="{9FD0A8D4-C987-4F99-A515-359C60CA6050}"/>
              </a:ext>
            </a:extLst>
          </p:cNvPr>
          <p:cNvGrpSpPr/>
          <p:nvPr/>
        </p:nvGrpSpPr>
        <p:grpSpPr>
          <a:xfrm>
            <a:off x="2585891" y="4518382"/>
            <a:ext cx="2400447" cy="948798"/>
            <a:chOff x="2585891" y="4518382"/>
            <a:chExt cx="2400447" cy="948798"/>
          </a:xfrm>
        </p:grpSpPr>
        <p:sp>
          <p:nvSpPr>
            <p:cNvPr id="6" name="TextBox 5">
              <a:extLst>
                <a:ext uri="{FF2B5EF4-FFF2-40B4-BE49-F238E27FC236}">
                  <a16:creationId xmlns:a16="http://schemas.microsoft.com/office/drawing/2014/main" id="{56275F03-71B5-40EF-B9A4-B0E15570ABC9}"/>
                </a:ext>
              </a:extLst>
            </p:cNvPr>
            <p:cNvSpPr txBox="1"/>
            <p:nvPr/>
          </p:nvSpPr>
          <p:spPr>
            <a:xfrm>
              <a:off x="2585891" y="5097848"/>
              <a:ext cx="240044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s-ES" sz="1800" spc="-1" dirty="0" err="1">
                  <a:solidFill>
                    <a:srgbClr val="280099"/>
                  </a:solidFill>
                </a:rPr>
                <a:t>by</a:t>
              </a:r>
              <a:r>
                <a:rPr lang="es-ES" sz="1800" spc="-1" dirty="0">
                  <a:solidFill>
                    <a:srgbClr val="280099"/>
                  </a:solidFill>
                </a:rPr>
                <a:t> </a:t>
              </a:r>
              <a:r>
                <a:rPr lang="es-ES" sz="1800" spc="-1" dirty="0" err="1">
                  <a:solidFill>
                    <a:srgbClr val="280099"/>
                  </a:solidFill>
                </a:rPr>
                <a:t>changing</a:t>
              </a:r>
              <a:r>
                <a:rPr lang="es-ES" sz="1800" spc="-1" dirty="0">
                  <a:solidFill>
                    <a:srgbClr val="280099"/>
                  </a:solidFill>
                </a:rPr>
                <a:t> </a:t>
              </a:r>
              <a:r>
                <a:rPr lang="es-ES" sz="1800" spc="-1" dirty="0" err="1">
                  <a:solidFill>
                    <a:srgbClr val="280099"/>
                  </a:solidFill>
                </a:rPr>
                <a:t>these</a:t>
              </a:r>
              <a:r>
                <a:rPr lang="es-ES" sz="1800" spc="-1" dirty="0">
                  <a:solidFill>
                    <a:srgbClr val="280099"/>
                  </a:solidFill>
                </a:rPr>
                <a:t> </a:t>
              </a:r>
              <a:r>
                <a:rPr lang="es-ES" sz="1800" spc="-1" dirty="0" err="1">
                  <a:solidFill>
                    <a:srgbClr val="280099"/>
                  </a:solidFill>
                </a:rPr>
                <a:t>glues</a:t>
              </a:r>
              <a:endParaRPr lang="en-US" dirty="0"/>
            </a:p>
          </p:txBody>
        </p:sp>
        <p:cxnSp>
          <p:nvCxnSpPr>
            <p:cNvPr id="9" name="Straight Arrow Connector 8">
              <a:extLst>
                <a:ext uri="{FF2B5EF4-FFF2-40B4-BE49-F238E27FC236}">
                  <a16:creationId xmlns:a16="http://schemas.microsoft.com/office/drawing/2014/main" id="{E2FE3BD2-A4A0-4272-8450-0EA7D0BDDC7D}"/>
                </a:ext>
              </a:extLst>
            </p:cNvPr>
            <p:cNvCxnSpPr>
              <a:cxnSpLocks/>
              <a:stCxn id="6" idx="0"/>
            </p:cNvCxnSpPr>
            <p:nvPr/>
          </p:nvCxnSpPr>
          <p:spPr>
            <a:xfrm flipH="1" flipV="1">
              <a:off x="3071815" y="4614864"/>
              <a:ext cx="714300" cy="4829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D83BD2-751C-4963-B4A2-0017DA596844}"/>
                </a:ext>
              </a:extLst>
            </p:cNvPr>
            <p:cNvCxnSpPr>
              <a:cxnSpLocks/>
              <a:stCxn id="6" idx="0"/>
            </p:cNvCxnSpPr>
            <p:nvPr/>
          </p:nvCxnSpPr>
          <p:spPr>
            <a:xfrm flipV="1">
              <a:off x="3786115" y="4614864"/>
              <a:ext cx="633559" cy="4829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3958FF-9995-48AE-B847-6E140DE99C88}"/>
                </a:ext>
              </a:extLst>
            </p:cNvPr>
            <p:cNvSpPr txBox="1"/>
            <p:nvPr/>
          </p:nvSpPr>
          <p:spPr>
            <a:xfrm>
              <a:off x="3557663" y="4518382"/>
              <a:ext cx="456901" cy="523220"/>
            </a:xfrm>
            <a:prstGeom prst="rect">
              <a:avLst/>
            </a:prstGeom>
            <a:noFill/>
          </p:spPr>
          <p:txBody>
            <a:bodyPr wrap="square" rtlCol="0">
              <a:spAutoFit/>
            </a:bodyPr>
            <a:lstStyle/>
            <a:p>
              <a:r>
                <a:rPr lang="en-US" sz="2800"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9" name="TextShape 1"/>
          <p:cNvSpPr txBox="1"/>
          <p:nvPr/>
        </p:nvSpPr>
        <p:spPr>
          <a:xfrm>
            <a:off x="1980740" y="273353"/>
            <a:ext cx="8229627" cy="1145335"/>
          </a:xfrm>
          <a:prstGeom prst="rect">
            <a:avLst/>
          </a:prstGeom>
          <a:noFill/>
          <a:ln>
            <a:noFill/>
          </a:ln>
        </p:spPr>
        <p:txBody>
          <a:bodyPr lIns="0" tIns="0" rIns="0" bIns="0" anchor="ctr">
            <a:noAutofit/>
          </a:bodyPr>
          <a:lstStyle/>
          <a:p>
            <a:pPr algn="ctr"/>
            <a:r>
              <a:rPr lang="en-US" sz="3992" spc="-1">
                <a:solidFill>
                  <a:srgbClr val="280099"/>
                </a:solidFill>
                <a:latin typeface="Arial"/>
              </a:rPr>
              <a:t>Open Questions</a:t>
            </a:r>
          </a:p>
        </p:txBody>
      </p:sp>
      <p:sp>
        <p:nvSpPr>
          <p:cNvPr id="4350" name="TextShape 2"/>
          <p:cNvSpPr txBox="1"/>
          <p:nvPr/>
        </p:nvSpPr>
        <p:spPr>
          <a:xfrm>
            <a:off x="884903" y="1322998"/>
            <a:ext cx="10726994" cy="5261649"/>
          </a:xfrm>
          <a:prstGeom prst="rect">
            <a:avLst/>
          </a:prstGeom>
          <a:noFill/>
          <a:ln>
            <a:noFill/>
          </a:ln>
        </p:spPr>
        <p:txBody>
          <a:bodyPr lIns="0" tIns="0" rIns="0" bIns="0">
            <a:noAutofit/>
          </a:bodyPr>
          <a:lstStyle/>
          <a:p>
            <a:pPr marL="391910" indent="-293933">
              <a:spcAft>
                <a:spcPts val="1960"/>
              </a:spcAft>
              <a:buClr>
                <a:srgbClr val="FF6633"/>
              </a:buClr>
              <a:buSzPct val="45000"/>
              <a:buFont typeface="Wingdings" charset="2"/>
              <a:buChar char=""/>
            </a:pPr>
            <a:r>
              <a:rPr lang="en-US" sz="2177" spc="-1" dirty="0">
                <a:solidFill>
                  <a:srgbClr val="000080"/>
                </a:solidFill>
                <a:latin typeface="Arial"/>
              </a:rPr>
              <a:t>How large is the gap between deterministic tile complexity and unrestricted tile complexity?  our example has ratio 3/2; </a:t>
            </a:r>
            <a:r>
              <a:rPr lang="en-US" sz="2177" spc="-1" dirty="0" err="1">
                <a:solidFill>
                  <a:srgbClr val="000080"/>
                </a:solidFill>
                <a:latin typeface="Arial"/>
              </a:rPr>
              <a:t>Schweller</a:t>
            </a:r>
            <a:r>
              <a:rPr lang="en-US" sz="2177" spc="-1" dirty="0">
                <a:solidFill>
                  <a:srgbClr val="000080"/>
                </a:solidFill>
                <a:latin typeface="Arial"/>
              </a:rPr>
              <a:t> (unpublished) improved to quadratic gap: </a:t>
            </a:r>
            <a:r>
              <a:rPr lang="en-US" sz="2177" spc="-1" dirty="0">
                <a:solidFill>
                  <a:srgbClr val="000080"/>
                </a:solidFill>
                <a:latin typeface="Arial"/>
                <a:hlinkClick r:id="rId2"/>
              </a:rPr>
              <a:t>https://faculty.utrgv.edu/robert.schweller/papers/TheGap.pdf</a:t>
            </a:r>
            <a:r>
              <a:rPr lang="en-US" sz="2177" spc="-1" dirty="0">
                <a:solidFill>
                  <a:srgbClr val="000080"/>
                </a:solidFill>
                <a:latin typeface="Arial"/>
              </a:rPr>
              <a:t> </a:t>
            </a:r>
          </a:p>
          <a:p>
            <a:pPr marL="391910" indent="-293933">
              <a:spcAft>
                <a:spcPts val="1960"/>
              </a:spcAft>
              <a:buClr>
                <a:srgbClr val="FF6633"/>
              </a:buClr>
              <a:buSzPct val="45000"/>
              <a:buFont typeface="Wingdings" charset="2"/>
              <a:buChar char=""/>
            </a:pPr>
            <a:r>
              <a:rPr lang="en-US" sz="2177" spc="-1" dirty="0">
                <a:solidFill>
                  <a:srgbClr val="000080"/>
                </a:solidFill>
                <a:latin typeface="Arial"/>
              </a:rPr>
              <a:t>Hardness of approximation of minimum tile set problem</a:t>
            </a:r>
          </a:p>
          <a:p>
            <a:pPr marL="391910" indent="-293933">
              <a:spcAft>
                <a:spcPts val="1960"/>
              </a:spcAft>
              <a:buClr>
                <a:srgbClr val="FF6633"/>
              </a:buClr>
              <a:buSzPct val="45000"/>
              <a:buFont typeface="Wingdings" charset="2"/>
              <a:buChar char=""/>
            </a:pPr>
            <a:r>
              <a:rPr lang="en-US" sz="2177" spc="-1" dirty="0">
                <a:solidFill>
                  <a:srgbClr val="000080"/>
                </a:solidFill>
                <a:latin typeface="Arial"/>
              </a:rPr>
              <a:t>Minimum tile set problem when shape is a square</a:t>
            </a:r>
          </a:p>
          <a:p>
            <a:pPr marL="783821" lvl="1" indent="-261274">
              <a:spcAft>
                <a:spcPts val="1029"/>
              </a:spcAft>
              <a:buClr>
                <a:srgbClr val="FF6633"/>
              </a:buClr>
              <a:buSzPct val="75000"/>
              <a:buFont typeface="Symbol" charset="2"/>
              <a:buChar char=""/>
            </a:pPr>
            <a:r>
              <a:rPr lang="en-US" sz="1814" spc="-1" dirty="0">
                <a:solidFill>
                  <a:srgbClr val="000080"/>
                </a:solidFill>
                <a:latin typeface="Arial"/>
              </a:rPr>
              <a:t>deterministic case in </a:t>
            </a:r>
            <a:r>
              <a:rPr lang="en-US" sz="1814" b="1" spc="-1" dirty="0">
                <a:solidFill>
                  <a:srgbClr val="000080"/>
                </a:solidFill>
                <a:latin typeface="Arial"/>
              </a:rPr>
              <a:t>P</a:t>
            </a:r>
            <a:r>
              <a:rPr lang="en-US" sz="1814" spc="-1" dirty="0">
                <a:solidFill>
                  <a:srgbClr val="000080"/>
                </a:solidFill>
                <a:latin typeface="Arial"/>
              </a:rPr>
              <a:t>; likely not </a:t>
            </a:r>
            <a:r>
              <a:rPr lang="en-US" sz="1814" b="1" spc="-1" dirty="0">
                <a:solidFill>
                  <a:srgbClr val="000080"/>
                </a:solidFill>
                <a:latin typeface="Arial"/>
              </a:rPr>
              <a:t>NP</a:t>
            </a:r>
            <a:r>
              <a:rPr lang="en-US" sz="1814" spc="-1" dirty="0">
                <a:solidFill>
                  <a:srgbClr val="000080"/>
                </a:solidFill>
                <a:latin typeface="Arial"/>
              </a:rPr>
              <a:t>-hard by Mahaney's theorem (no sparse set is </a:t>
            </a:r>
            <a:r>
              <a:rPr lang="en-US" sz="1814" b="1" spc="-1" dirty="0">
                <a:solidFill>
                  <a:srgbClr val="000080"/>
                </a:solidFill>
                <a:latin typeface="Arial"/>
              </a:rPr>
              <a:t>NP</a:t>
            </a:r>
            <a:r>
              <a:rPr lang="en-US" sz="1814" spc="-1" dirty="0">
                <a:solidFill>
                  <a:srgbClr val="000080"/>
                </a:solidFill>
                <a:latin typeface="Arial"/>
              </a:rPr>
              <a:t>-hard unless </a:t>
            </a:r>
            <a:r>
              <a:rPr lang="en-US" sz="1814" b="1" spc="-1" dirty="0">
                <a:solidFill>
                  <a:srgbClr val="000080"/>
                </a:solidFill>
                <a:latin typeface="Arial"/>
              </a:rPr>
              <a:t>P</a:t>
            </a:r>
            <a:r>
              <a:rPr lang="en-US" sz="1814" spc="-1" dirty="0">
                <a:solidFill>
                  <a:srgbClr val="000080"/>
                </a:solidFill>
                <a:latin typeface="Arial"/>
              </a:rPr>
              <a:t>=</a:t>
            </a:r>
            <a:r>
              <a:rPr lang="en-US" sz="1814" b="1" spc="-1" dirty="0">
                <a:solidFill>
                  <a:srgbClr val="000080"/>
                </a:solidFill>
                <a:latin typeface="Arial"/>
              </a:rPr>
              <a:t>NP</a:t>
            </a:r>
            <a:r>
              <a:rPr lang="en-US" sz="1814" spc="-1" dirty="0">
                <a:solidFill>
                  <a:srgbClr val="000080"/>
                </a:solidFill>
                <a:latin typeface="Arial"/>
              </a:rPr>
              <a:t>)</a:t>
            </a:r>
          </a:p>
          <a:p>
            <a:pPr marL="391910" indent="-293933">
              <a:spcAft>
                <a:spcPts val="1960"/>
              </a:spcAft>
              <a:buClr>
                <a:srgbClr val="FF6633"/>
              </a:buClr>
              <a:buSzPct val="45000"/>
              <a:buFont typeface="Wingdings" charset="2"/>
              <a:buChar char=""/>
            </a:pPr>
            <a:r>
              <a:rPr lang="en-US" sz="2177" i="1" spc="-1" dirty="0">
                <a:solidFill>
                  <a:srgbClr val="000080"/>
                </a:solidFill>
                <a:latin typeface="Arial"/>
              </a:rPr>
              <a:t>Weak self-assembly</a:t>
            </a:r>
            <a:r>
              <a:rPr lang="en-US" sz="2177" spc="-1" dirty="0">
                <a:solidFill>
                  <a:srgbClr val="000080"/>
                </a:solidFill>
                <a:latin typeface="Arial"/>
              </a:rPr>
              <a:t> (pattern painting): paint some tile types “black”, and say “pattern assembled” is set of points with a black tile</a:t>
            </a:r>
          </a:p>
          <a:p>
            <a:pPr marL="783821" lvl="1" indent="-261274">
              <a:spcAft>
                <a:spcPts val="1029"/>
              </a:spcAft>
              <a:buClr>
                <a:srgbClr val="FF6633"/>
              </a:buClr>
              <a:buSzPct val="75000"/>
              <a:buFont typeface="Symbol" charset="2"/>
              <a:buChar char=""/>
            </a:pPr>
            <a:r>
              <a:rPr lang="en-US" sz="1996" i="1" spc="-1" dirty="0">
                <a:solidFill>
                  <a:srgbClr val="000080"/>
                </a:solidFill>
                <a:latin typeface="Arial"/>
              </a:rPr>
              <a:t>Minimum tile set problem:</a:t>
            </a:r>
            <a:r>
              <a:rPr lang="en-US" sz="1996" spc="-1" dirty="0">
                <a:solidFill>
                  <a:srgbClr val="000080"/>
                </a:solidFill>
                <a:latin typeface="Arial"/>
              </a:rPr>
              <a:t> </a:t>
            </a:r>
            <a:r>
              <a:rPr lang="en-US" sz="1996" spc="-1" dirty="0" err="1">
                <a:solidFill>
                  <a:srgbClr val="000080"/>
                </a:solidFill>
                <a:latin typeface="Arial"/>
              </a:rPr>
              <a:t>uncomputable</a:t>
            </a:r>
            <a:r>
              <a:rPr lang="en-US" sz="1996" spc="-1" dirty="0">
                <a:solidFill>
                  <a:srgbClr val="000080"/>
                </a:solidFill>
                <a:latin typeface="Arial"/>
              </a:rPr>
              <a:t>! (</a:t>
            </a:r>
            <a:r>
              <a:rPr lang="en-US" sz="1996" b="1" spc="-1" dirty="0">
                <a:solidFill>
                  <a:srgbClr val="000080"/>
                </a:solidFill>
                <a:latin typeface="Arial"/>
              </a:rPr>
              <a:t>NP</a:t>
            </a:r>
            <a:r>
              <a:rPr lang="en-US" sz="1996" spc="-1" dirty="0">
                <a:solidFill>
                  <a:srgbClr val="000080"/>
                </a:solidFill>
                <a:latin typeface="Arial"/>
              </a:rPr>
              <a:t>-complete with some restrictions: </a:t>
            </a:r>
            <a:r>
              <a:rPr lang="en-US" sz="1996" spc="-1" dirty="0">
                <a:solidFill>
                  <a:srgbClr val="000080"/>
                </a:solidFill>
                <a:latin typeface="Arial"/>
                <a:hlinkClick r:id="rId3"/>
              </a:rPr>
              <a:t>https://arxiv.org/abs/1404.0967</a:t>
            </a:r>
            <a:r>
              <a:rPr lang="en-US" sz="1996" spc="-1" dirty="0">
                <a:solidFill>
                  <a:srgbClr val="000080"/>
                </a:solidFill>
                <a:latin typeface="Arial"/>
              </a:rPr>
              <a:t> )</a:t>
            </a:r>
          </a:p>
          <a:p>
            <a:pPr marL="783821" lvl="1" indent="-261274">
              <a:spcAft>
                <a:spcPts val="1029"/>
              </a:spcAft>
              <a:buClr>
                <a:srgbClr val="FF6633"/>
              </a:buClr>
              <a:buSzPct val="75000"/>
              <a:buFont typeface="Symbol" charset="2"/>
              <a:buChar char=""/>
            </a:pPr>
            <a:r>
              <a:rPr lang="en-US" sz="1996" i="1" spc="-1" dirty="0">
                <a:solidFill>
                  <a:srgbClr val="000080"/>
                </a:solidFill>
                <a:latin typeface="Arial"/>
              </a:rPr>
              <a:t>Power of nondeterminism:</a:t>
            </a:r>
            <a:r>
              <a:rPr lang="en-US" sz="1996" spc="-1" dirty="0">
                <a:solidFill>
                  <a:srgbClr val="000080"/>
                </a:solidFill>
                <a:latin typeface="Arial"/>
              </a:rPr>
              <a:t> is it possible to uniquely paint a pattern, but only by assembling more than one shape on which the pattern is painted?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0">
                                            <p:txEl>
                                              <p:pRg st="1" end="1"/>
                                            </p:txEl>
                                          </p:spTgt>
                                        </p:tgtEl>
                                        <p:attrNameLst>
                                          <p:attrName>style.visibility</p:attrName>
                                        </p:attrNameLst>
                                      </p:cBhvr>
                                      <p:to>
                                        <p:strVal val="visible"/>
                                      </p:to>
                                    </p:set>
                                    <p:animEffect transition="in" filter="fade">
                                      <p:cBhvr>
                                        <p:cTn id="7" dur="500"/>
                                        <p:tgtEl>
                                          <p:spTgt spid="4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50">
                                            <p:txEl>
                                              <p:pRg st="2" end="2"/>
                                            </p:txEl>
                                          </p:spTgt>
                                        </p:tgtEl>
                                        <p:attrNameLst>
                                          <p:attrName>style.visibility</p:attrName>
                                        </p:attrNameLst>
                                      </p:cBhvr>
                                      <p:to>
                                        <p:strVal val="visible"/>
                                      </p:to>
                                    </p:set>
                                    <p:animEffect transition="in" filter="fade">
                                      <p:cBhvr>
                                        <p:cTn id="12" dur="500"/>
                                        <p:tgtEl>
                                          <p:spTgt spid="43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50">
                                            <p:txEl>
                                              <p:pRg st="3" end="3"/>
                                            </p:txEl>
                                          </p:spTgt>
                                        </p:tgtEl>
                                        <p:attrNameLst>
                                          <p:attrName>style.visibility</p:attrName>
                                        </p:attrNameLst>
                                      </p:cBhvr>
                                      <p:to>
                                        <p:strVal val="visible"/>
                                      </p:to>
                                    </p:set>
                                    <p:animEffect transition="in" filter="fade">
                                      <p:cBhvr>
                                        <p:cTn id="17" dur="500"/>
                                        <p:tgtEl>
                                          <p:spTgt spid="43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0">
                                            <p:txEl>
                                              <p:pRg st="4" end="4"/>
                                            </p:txEl>
                                          </p:spTgt>
                                        </p:tgtEl>
                                        <p:attrNameLst>
                                          <p:attrName>style.visibility</p:attrName>
                                        </p:attrNameLst>
                                      </p:cBhvr>
                                      <p:to>
                                        <p:strVal val="visible"/>
                                      </p:to>
                                    </p:set>
                                    <p:animEffect transition="in" filter="fade">
                                      <p:cBhvr>
                                        <p:cTn id="22" dur="500"/>
                                        <p:tgtEl>
                                          <p:spTgt spid="435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50">
                                            <p:txEl>
                                              <p:pRg st="5" end="5"/>
                                            </p:txEl>
                                          </p:spTgt>
                                        </p:tgtEl>
                                        <p:attrNameLst>
                                          <p:attrName>style.visibility</p:attrName>
                                        </p:attrNameLst>
                                      </p:cBhvr>
                                      <p:to>
                                        <p:strVal val="visible"/>
                                      </p:to>
                                    </p:set>
                                    <p:animEffect transition="in" filter="fade">
                                      <p:cBhvr>
                                        <p:cTn id="27" dur="500"/>
                                        <p:tgtEl>
                                          <p:spTgt spid="43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50">
                                            <p:txEl>
                                              <p:pRg st="6" end="6"/>
                                            </p:txEl>
                                          </p:spTgt>
                                        </p:tgtEl>
                                        <p:attrNameLst>
                                          <p:attrName>style.visibility</p:attrName>
                                        </p:attrNameLst>
                                      </p:cBhvr>
                                      <p:to>
                                        <p:strVal val="visible"/>
                                      </p:to>
                                    </p:set>
                                    <p:animEffect transition="in" filter="fade">
                                      <p:cBhvr>
                                        <p:cTn id="32" dur="500"/>
                                        <p:tgtEl>
                                          <p:spTgt spid="43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FC52AB-BED7-4932-A184-B25858CC3D9C}"/>
              </a:ext>
            </a:extLst>
          </p:cNvPr>
          <p:cNvSpPr>
            <a:spLocks noGrp="1"/>
          </p:cNvSpPr>
          <p:nvPr>
            <p:ph type="title"/>
          </p:nvPr>
        </p:nvSpPr>
        <p:spPr/>
        <p:txBody>
          <a:bodyPr>
            <a:normAutofit/>
          </a:bodyPr>
          <a:lstStyle/>
          <a:p>
            <a:r>
              <a:rPr lang="en-US" sz="5400" dirty="0"/>
              <a:t>Errors in algorithmic self-assembly</a:t>
            </a:r>
          </a:p>
        </p:txBody>
      </p:sp>
      <p:sp>
        <p:nvSpPr>
          <p:cNvPr id="5" name="Text Placeholder 4">
            <a:extLst>
              <a:ext uri="{FF2B5EF4-FFF2-40B4-BE49-F238E27FC236}">
                <a16:creationId xmlns:a16="http://schemas.microsoft.com/office/drawing/2014/main" id="{90D768D4-0807-4BC6-AC81-CFF92BB7D899}"/>
              </a:ext>
            </a:extLst>
          </p:cNvPr>
          <p:cNvSpPr>
            <a:spLocks noGrp="1"/>
          </p:cNvSpPr>
          <p:nvPr>
            <p:ph type="body" idx="1"/>
          </p:nvPr>
        </p:nvSpPr>
        <p:spPr/>
        <p:txBody>
          <a:bodyPr/>
          <a:lstStyle/>
          <a:p>
            <a:endParaRPr lang="en-US" dirty="0"/>
          </a:p>
        </p:txBody>
      </p:sp>
      <p:sp>
        <p:nvSpPr>
          <p:cNvPr id="2" name="Slide Number Placeholder 1">
            <a:extLst>
              <a:ext uri="{FF2B5EF4-FFF2-40B4-BE49-F238E27FC236}">
                <a16:creationId xmlns:a16="http://schemas.microsoft.com/office/drawing/2014/main" id="{B911C386-BDD1-4840-A973-B289462123FD}"/>
              </a:ext>
            </a:extLst>
          </p:cNvPr>
          <p:cNvSpPr>
            <a:spLocks noGrp="1"/>
          </p:cNvSpPr>
          <p:nvPr>
            <p:ph type="sldNum" sz="quarter" idx="12"/>
          </p:nvPr>
        </p:nvSpPr>
        <p:spPr/>
        <p:txBody>
          <a:bodyPr/>
          <a:lstStyle/>
          <a:p>
            <a:fld id="{DDDDC0DD-A20C-43E8-BBF5-AC705073E80B}" type="slidenum">
              <a:rPr lang="en-US" smtClean="0"/>
              <a:t>94</a:t>
            </a:fld>
            <a:endParaRPr lang="en-US"/>
          </a:p>
        </p:txBody>
      </p:sp>
    </p:spTree>
    <p:extLst>
      <p:ext uri="{BB962C8B-B14F-4D97-AF65-F5344CB8AC3E}">
        <p14:creationId xmlns:p14="http://schemas.microsoft.com/office/powerpoint/2010/main" val="10213110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930F-CAE7-4BC4-A872-2DB55E3CE4D2}"/>
              </a:ext>
            </a:extLst>
          </p:cNvPr>
          <p:cNvSpPr>
            <a:spLocks noGrp="1"/>
          </p:cNvSpPr>
          <p:nvPr>
            <p:ph type="title"/>
          </p:nvPr>
        </p:nvSpPr>
        <p:spPr>
          <a:xfrm>
            <a:off x="838199" y="365125"/>
            <a:ext cx="10760765" cy="1325563"/>
          </a:xfrm>
        </p:spPr>
        <p:txBody>
          <a:bodyPr/>
          <a:lstStyle/>
          <a:p>
            <a:r>
              <a:rPr lang="en-US" dirty="0"/>
              <a:t>Errors in self-assembly</a:t>
            </a:r>
          </a:p>
        </p:txBody>
      </p:sp>
      <p:sp>
        <p:nvSpPr>
          <p:cNvPr id="3" name="Content Placeholder 2">
            <a:extLst>
              <a:ext uri="{FF2B5EF4-FFF2-40B4-BE49-F238E27FC236}">
                <a16:creationId xmlns:a16="http://schemas.microsoft.com/office/drawing/2014/main" id="{4A2B6FA5-205C-482E-8137-996010EDB650}"/>
              </a:ext>
            </a:extLst>
          </p:cNvPr>
          <p:cNvSpPr>
            <a:spLocks noGrp="1"/>
          </p:cNvSpPr>
          <p:nvPr>
            <p:ph idx="1"/>
          </p:nvPr>
        </p:nvSpPr>
        <p:spPr>
          <a:xfrm>
            <a:off x="838200" y="1825625"/>
            <a:ext cx="5860774" cy="4351338"/>
          </a:xfrm>
        </p:spPr>
        <p:txBody>
          <a:bodyPr/>
          <a:lstStyle/>
          <a:p>
            <a:r>
              <a:rPr lang="en-US" dirty="0"/>
              <a:t>abstract Tile Assembly Model (</a:t>
            </a:r>
            <a:r>
              <a:rPr lang="en-US" dirty="0" err="1"/>
              <a:t>aTAM</a:t>
            </a:r>
            <a:r>
              <a:rPr lang="en-US" dirty="0"/>
              <a:t>, the model we’ve used so far):</a:t>
            </a:r>
          </a:p>
          <a:p>
            <a:pPr lvl="1"/>
            <a:r>
              <a:rPr lang="en-US" dirty="0"/>
              <a:t>tiles attach but never detach</a:t>
            </a:r>
          </a:p>
          <a:p>
            <a:pPr lvl="1"/>
            <a:r>
              <a:rPr lang="en-US" dirty="0"/>
              <a:t>tiles bind only with strength 2 or higher</a:t>
            </a:r>
          </a:p>
          <a:p>
            <a:r>
              <a:rPr lang="en-US" dirty="0"/>
              <a:t>unrealistic… what’s a better model?</a:t>
            </a:r>
          </a:p>
          <a:p>
            <a:r>
              <a:rPr lang="en-US" dirty="0"/>
              <a:t>kinetic Tile Assembly Model (</a:t>
            </a:r>
            <a:r>
              <a:rPr lang="en-US" dirty="0" err="1"/>
              <a:t>kTAM</a:t>
            </a:r>
            <a:r>
              <a:rPr lang="en-US" dirty="0"/>
              <a:t>); essential differences with </a:t>
            </a:r>
            <a:r>
              <a:rPr lang="en-US" dirty="0" err="1"/>
              <a:t>aTAM</a:t>
            </a:r>
            <a:r>
              <a:rPr lang="en-US" dirty="0"/>
              <a:t>:</a:t>
            </a:r>
          </a:p>
          <a:p>
            <a:pPr lvl="1"/>
            <a:r>
              <a:rPr lang="en-US" dirty="0"/>
              <a:t>tiles can detach</a:t>
            </a:r>
          </a:p>
          <a:p>
            <a:pPr lvl="1"/>
            <a:r>
              <a:rPr lang="en-US" dirty="0"/>
              <a:t>tiles can bind with strength 1 </a:t>
            </a:r>
          </a:p>
        </p:txBody>
      </p:sp>
      <p:sp>
        <p:nvSpPr>
          <p:cNvPr id="4" name="Slide Number Placeholder 3">
            <a:extLst>
              <a:ext uri="{FF2B5EF4-FFF2-40B4-BE49-F238E27FC236}">
                <a16:creationId xmlns:a16="http://schemas.microsoft.com/office/drawing/2014/main" id="{DA538EDE-871A-49C2-B562-AD3AC9253120}"/>
              </a:ext>
            </a:extLst>
          </p:cNvPr>
          <p:cNvSpPr>
            <a:spLocks noGrp="1"/>
          </p:cNvSpPr>
          <p:nvPr>
            <p:ph type="sldNum" sz="quarter" idx="12"/>
          </p:nvPr>
        </p:nvSpPr>
        <p:spPr/>
        <p:txBody>
          <a:bodyPr/>
          <a:lstStyle/>
          <a:p>
            <a:fld id="{DDDDC0DD-A20C-43E8-BBF5-AC705073E80B}" type="slidenum">
              <a:rPr lang="en-US" smtClean="0"/>
              <a:t>95</a:t>
            </a:fld>
            <a:endParaRPr lang="en-US"/>
          </a:p>
        </p:txBody>
      </p:sp>
      <p:grpSp>
        <p:nvGrpSpPr>
          <p:cNvPr id="42" name="Group 41">
            <a:extLst>
              <a:ext uri="{FF2B5EF4-FFF2-40B4-BE49-F238E27FC236}">
                <a16:creationId xmlns:a16="http://schemas.microsoft.com/office/drawing/2014/main" id="{F94B3776-436E-4D62-8BE6-3F8F1E833FA3}"/>
              </a:ext>
            </a:extLst>
          </p:cNvPr>
          <p:cNvGrpSpPr/>
          <p:nvPr/>
        </p:nvGrpSpPr>
        <p:grpSpPr>
          <a:xfrm>
            <a:off x="6938733" y="416408"/>
            <a:ext cx="5040042" cy="6122504"/>
            <a:chOff x="6938733" y="416408"/>
            <a:chExt cx="5040042" cy="6122504"/>
          </a:xfrm>
        </p:grpSpPr>
        <p:pic>
          <p:nvPicPr>
            <p:cNvPr id="8" name="Picture 7">
              <a:extLst>
                <a:ext uri="{FF2B5EF4-FFF2-40B4-BE49-F238E27FC236}">
                  <a16:creationId xmlns:a16="http://schemas.microsoft.com/office/drawing/2014/main" id="{C86120B4-F6A4-4252-8103-FA6157C48BD0}"/>
                </a:ext>
              </a:extLst>
            </p:cNvPr>
            <p:cNvPicPr>
              <a:picLocks noChangeAspect="1"/>
            </p:cNvPicPr>
            <p:nvPr/>
          </p:nvPicPr>
          <p:blipFill>
            <a:blip r:embed="rId2"/>
            <a:stretch>
              <a:fillRect/>
            </a:stretch>
          </p:blipFill>
          <p:spPr>
            <a:xfrm>
              <a:off x="6938733" y="416408"/>
              <a:ext cx="1789547" cy="6122504"/>
            </a:xfrm>
            <a:prstGeom prst="rect">
              <a:avLst/>
            </a:prstGeom>
          </p:spPr>
        </p:pic>
        <p:pic>
          <p:nvPicPr>
            <p:cNvPr id="12" name="Picture 11">
              <a:extLst>
                <a:ext uri="{FF2B5EF4-FFF2-40B4-BE49-F238E27FC236}">
                  <a16:creationId xmlns:a16="http://schemas.microsoft.com/office/drawing/2014/main" id="{4212DC88-240E-4017-B810-3EBBBA2727F7}"/>
                </a:ext>
              </a:extLst>
            </p:cNvPr>
            <p:cNvPicPr>
              <a:picLocks noChangeAspect="1"/>
            </p:cNvPicPr>
            <p:nvPr/>
          </p:nvPicPr>
          <p:blipFill rotWithShape="1">
            <a:blip r:embed="rId3"/>
            <a:srcRect t="1" b="4599"/>
            <a:stretch/>
          </p:blipFill>
          <p:spPr>
            <a:xfrm>
              <a:off x="8968039" y="2961059"/>
              <a:ext cx="2906471" cy="664941"/>
            </a:xfrm>
            <a:prstGeom prst="rect">
              <a:avLst/>
            </a:prstGeom>
          </p:spPr>
        </p:pic>
        <p:pic>
          <p:nvPicPr>
            <p:cNvPr id="14" name="Picture 13">
              <a:extLst>
                <a:ext uri="{FF2B5EF4-FFF2-40B4-BE49-F238E27FC236}">
                  <a16:creationId xmlns:a16="http://schemas.microsoft.com/office/drawing/2014/main" id="{4A01D94D-7E06-4E01-AC58-CABA8DD1F052}"/>
                </a:ext>
              </a:extLst>
            </p:cNvPr>
            <p:cNvPicPr>
              <a:picLocks noChangeAspect="1"/>
            </p:cNvPicPr>
            <p:nvPr/>
          </p:nvPicPr>
          <p:blipFill>
            <a:blip r:embed="rId4"/>
            <a:stretch>
              <a:fillRect/>
            </a:stretch>
          </p:blipFill>
          <p:spPr>
            <a:xfrm>
              <a:off x="9021124" y="3843389"/>
              <a:ext cx="2626896" cy="645839"/>
            </a:xfrm>
            <a:prstGeom prst="rect">
              <a:avLst/>
            </a:prstGeom>
          </p:spPr>
        </p:pic>
        <p:pic>
          <p:nvPicPr>
            <p:cNvPr id="16" name="Picture 15">
              <a:extLst>
                <a:ext uri="{FF2B5EF4-FFF2-40B4-BE49-F238E27FC236}">
                  <a16:creationId xmlns:a16="http://schemas.microsoft.com/office/drawing/2014/main" id="{3DB2294F-DDE3-40B6-B7F2-57C7DA201A8F}"/>
                </a:ext>
              </a:extLst>
            </p:cNvPr>
            <p:cNvPicPr>
              <a:picLocks noChangeAspect="1"/>
            </p:cNvPicPr>
            <p:nvPr/>
          </p:nvPicPr>
          <p:blipFill>
            <a:blip r:embed="rId5"/>
            <a:stretch>
              <a:fillRect/>
            </a:stretch>
          </p:blipFill>
          <p:spPr>
            <a:xfrm>
              <a:off x="9073171" y="4489228"/>
              <a:ext cx="2905604" cy="596750"/>
            </a:xfrm>
            <a:prstGeom prst="rect">
              <a:avLst/>
            </a:prstGeom>
          </p:spPr>
        </p:pic>
        <p:grpSp>
          <p:nvGrpSpPr>
            <p:cNvPr id="41" name="Group 40">
              <a:extLst>
                <a:ext uri="{FF2B5EF4-FFF2-40B4-BE49-F238E27FC236}">
                  <a16:creationId xmlns:a16="http://schemas.microsoft.com/office/drawing/2014/main" id="{779DB0F7-2A3E-45ED-9C06-C17F92C432E1}"/>
                </a:ext>
              </a:extLst>
            </p:cNvPr>
            <p:cNvGrpSpPr/>
            <p:nvPr/>
          </p:nvGrpSpPr>
          <p:grpSpPr>
            <a:xfrm>
              <a:off x="8128119" y="1800225"/>
              <a:ext cx="3433759" cy="3093244"/>
              <a:chOff x="8128119" y="1800225"/>
              <a:chExt cx="3433759" cy="3093244"/>
            </a:xfrm>
          </p:grpSpPr>
          <p:sp>
            <p:nvSpPr>
              <p:cNvPr id="17" name="TextBox 16">
                <a:extLst>
                  <a:ext uri="{FF2B5EF4-FFF2-40B4-BE49-F238E27FC236}">
                    <a16:creationId xmlns:a16="http://schemas.microsoft.com/office/drawing/2014/main" id="{D562A140-7537-4265-A2C9-1C7B28A7CE75}"/>
                  </a:ext>
                </a:extLst>
              </p:cNvPr>
              <p:cNvSpPr txBox="1"/>
              <p:nvPr/>
            </p:nvSpPr>
            <p:spPr>
              <a:xfrm>
                <a:off x="9516813" y="1876022"/>
                <a:ext cx="74543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errors</a:t>
                </a:r>
              </a:p>
            </p:txBody>
          </p:sp>
          <p:cxnSp>
            <p:nvCxnSpPr>
              <p:cNvPr id="19" name="Straight Arrow Connector 18">
                <a:extLst>
                  <a:ext uri="{FF2B5EF4-FFF2-40B4-BE49-F238E27FC236}">
                    <a16:creationId xmlns:a16="http://schemas.microsoft.com/office/drawing/2014/main" id="{9B0C6111-0695-44A8-8BC0-109D324C3D86}"/>
                  </a:ext>
                </a:extLst>
              </p:cNvPr>
              <p:cNvCxnSpPr>
                <a:cxnSpLocks/>
                <a:stCxn id="17" idx="1"/>
              </p:cNvCxnSpPr>
              <p:nvPr/>
            </p:nvCxnSpPr>
            <p:spPr>
              <a:xfrm flipH="1" flipV="1">
                <a:off x="8132880" y="1800225"/>
                <a:ext cx="1383933" cy="260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23BF59E-ED6A-4E22-AAE5-C07744A370A8}"/>
                  </a:ext>
                </a:extLst>
              </p:cNvPr>
              <p:cNvCxnSpPr>
                <a:cxnSpLocks/>
                <a:stCxn id="17" idx="2"/>
              </p:cNvCxnSpPr>
              <p:nvPr/>
            </p:nvCxnSpPr>
            <p:spPr>
              <a:xfrm>
                <a:off x="9889531" y="2245354"/>
                <a:ext cx="1095969" cy="1036882"/>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84BA198-67C5-475C-A080-0014D413FE84}"/>
                  </a:ext>
                </a:extLst>
              </p:cNvPr>
              <p:cNvCxnSpPr>
                <a:cxnSpLocks/>
                <a:stCxn id="17" idx="2"/>
              </p:cNvCxnSpPr>
              <p:nvPr/>
            </p:nvCxnSpPr>
            <p:spPr>
              <a:xfrm>
                <a:off x="9889531" y="2245354"/>
                <a:ext cx="1672347" cy="2623235"/>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7AB45CA-5BE8-4AD0-AE47-EBBA818DB125}"/>
                  </a:ext>
                </a:extLst>
              </p:cNvPr>
              <p:cNvCxnSpPr>
                <a:cxnSpLocks/>
                <a:stCxn id="17" idx="2"/>
              </p:cNvCxnSpPr>
              <p:nvPr/>
            </p:nvCxnSpPr>
            <p:spPr>
              <a:xfrm>
                <a:off x="9889531" y="2245354"/>
                <a:ext cx="528935" cy="2648115"/>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BAC701A-8CF1-4710-97C5-0E8C736578DA}"/>
                  </a:ext>
                </a:extLst>
              </p:cNvPr>
              <p:cNvCxnSpPr>
                <a:cxnSpLocks/>
                <a:stCxn id="17" idx="2"/>
              </p:cNvCxnSpPr>
              <p:nvPr/>
            </p:nvCxnSpPr>
            <p:spPr>
              <a:xfrm>
                <a:off x="9889531" y="2245354"/>
                <a:ext cx="759419" cy="2068569"/>
              </a:xfrm>
              <a:prstGeom prst="straightConnector1">
                <a:avLst/>
              </a:prstGeom>
              <a:ln w="28575">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F1B3A45-973B-4208-946A-9CD23920BA9E}"/>
                  </a:ext>
                </a:extLst>
              </p:cNvPr>
              <p:cNvCxnSpPr>
                <a:cxnSpLocks/>
                <a:stCxn id="17" idx="1"/>
              </p:cNvCxnSpPr>
              <p:nvPr/>
            </p:nvCxnSpPr>
            <p:spPr>
              <a:xfrm flipH="1">
                <a:off x="8313421" y="2060688"/>
                <a:ext cx="1203392" cy="16631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D2DF333-43E6-4245-AF33-303F2BE25FAB}"/>
                  </a:ext>
                </a:extLst>
              </p:cNvPr>
              <p:cNvCxnSpPr>
                <a:cxnSpLocks/>
                <a:stCxn id="17" idx="1"/>
              </p:cNvCxnSpPr>
              <p:nvPr/>
            </p:nvCxnSpPr>
            <p:spPr>
              <a:xfrm flipH="1">
                <a:off x="8128119" y="2060688"/>
                <a:ext cx="1388694" cy="21739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8147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687AB7-A968-4FA9-AF10-D9BF5C79E539}"/>
              </a:ext>
            </a:extLst>
          </p:cNvPr>
          <p:cNvPicPr>
            <a:picLocks noChangeAspect="1"/>
          </p:cNvPicPr>
          <p:nvPr/>
        </p:nvPicPr>
        <p:blipFill>
          <a:blip r:embed="rId2"/>
          <a:stretch>
            <a:fillRect/>
          </a:stretch>
        </p:blipFill>
        <p:spPr>
          <a:xfrm>
            <a:off x="6531898" y="1842623"/>
            <a:ext cx="5449848" cy="4696289"/>
          </a:xfrm>
          <a:prstGeom prst="rect">
            <a:avLst/>
          </a:prstGeom>
        </p:spPr>
      </p:pic>
      <p:sp>
        <p:nvSpPr>
          <p:cNvPr id="2" name="Title 1">
            <a:extLst>
              <a:ext uri="{FF2B5EF4-FFF2-40B4-BE49-F238E27FC236}">
                <a16:creationId xmlns:a16="http://schemas.microsoft.com/office/drawing/2014/main" id="{F6A4445D-0F9D-4879-A2E2-48B3E9D5E458}"/>
              </a:ext>
            </a:extLst>
          </p:cNvPr>
          <p:cNvSpPr>
            <a:spLocks noGrp="1"/>
          </p:cNvSpPr>
          <p:nvPr>
            <p:ph type="title"/>
          </p:nvPr>
        </p:nvSpPr>
        <p:spPr/>
        <p:txBody>
          <a:bodyPr/>
          <a:lstStyle/>
          <a:p>
            <a:r>
              <a:rPr lang="en-US" dirty="0"/>
              <a:t>Modeling errors: kinetic Tile Assembly Model</a:t>
            </a:r>
          </a:p>
        </p:txBody>
      </p:sp>
      <p:sp>
        <p:nvSpPr>
          <p:cNvPr id="3" name="Content Placeholder 2">
            <a:extLst>
              <a:ext uri="{FF2B5EF4-FFF2-40B4-BE49-F238E27FC236}">
                <a16:creationId xmlns:a16="http://schemas.microsoft.com/office/drawing/2014/main" id="{68D5D88B-BD38-4793-9CB5-33CA192176BA}"/>
              </a:ext>
            </a:extLst>
          </p:cNvPr>
          <p:cNvSpPr>
            <a:spLocks noGrp="1"/>
          </p:cNvSpPr>
          <p:nvPr>
            <p:ph idx="1"/>
          </p:nvPr>
        </p:nvSpPr>
        <p:spPr>
          <a:xfrm>
            <a:off x="838199" y="1825624"/>
            <a:ext cx="5896897" cy="4895851"/>
          </a:xfrm>
        </p:spPr>
        <p:txBody>
          <a:bodyPr>
            <a:normAutofit/>
          </a:bodyPr>
          <a:lstStyle/>
          <a:p>
            <a:r>
              <a:rPr lang="en-US" sz="2400" dirty="0"/>
              <a:t>All tiles attach with rate r</a:t>
            </a:r>
            <a:r>
              <a:rPr lang="en-US" sz="2400" baseline="-25000" dirty="0"/>
              <a:t>f</a:t>
            </a:r>
            <a:r>
              <a:rPr lang="en-US" sz="2400" dirty="0"/>
              <a:t> (no matter how many glues match)</a:t>
            </a:r>
          </a:p>
          <a:p>
            <a:r>
              <a:rPr lang="en-US" sz="2400"/>
              <a:t>Tiles </a:t>
            </a:r>
            <a:r>
              <a:rPr lang="en-US" sz="2400" dirty="0"/>
              <a:t>detach with rate </a:t>
            </a:r>
            <a:r>
              <a:rPr lang="en-US" sz="2400" dirty="0" err="1"/>
              <a:t>r</a:t>
            </a:r>
            <a:r>
              <a:rPr lang="en-US" sz="2400" baseline="-25000" dirty="0" err="1"/>
              <a:t>r,</a:t>
            </a:r>
            <a:r>
              <a:rPr lang="en-US" sz="2400" i="1" baseline="-25000" dirty="0" err="1"/>
              <a:t>b</a:t>
            </a:r>
            <a:r>
              <a:rPr lang="en-US" sz="2400" dirty="0"/>
              <a:t>, if they are attached by total glue strength </a:t>
            </a:r>
            <a:r>
              <a:rPr lang="en-US" sz="2400" i="1" dirty="0"/>
              <a:t>b</a:t>
            </a:r>
          </a:p>
          <a:p>
            <a:r>
              <a:rPr lang="en-US" sz="2400" dirty="0"/>
              <a:t>“rate” = time until it occurs is exponential random variable with that rate; expected time 1/rate </a:t>
            </a:r>
          </a:p>
          <a:p>
            <a:pPr lvl="1"/>
            <a:r>
              <a:rPr lang="en-US" sz="2000" dirty="0"/>
              <a:t>a.k.a., continuous time Markov process</a:t>
            </a:r>
          </a:p>
          <a:p>
            <a:r>
              <a:rPr lang="en-US" sz="2400" dirty="0"/>
              <a:t>Take home message: tiles bound with fewer glues (potential errors) fall off faster, but could get locked in by subsequent neighboring attachment</a:t>
            </a:r>
          </a:p>
        </p:txBody>
      </p:sp>
      <p:sp>
        <p:nvSpPr>
          <p:cNvPr id="4" name="Slide Number Placeholder 3">
            <a:extLst>
              <a:ext uri="{FF2B5EF4-FFF2-40B4-BE49-F238E27FC236}">
                <a16:creationId xmlns:a16="http://schemas.microsoft.com/office/drawing/2014/main" id="{1B9A444A-4289-4020-8330-2A9E7DF544B2}"/>
              </a:ext>
            </a:extLst>
          </p:cNvPr>
          <p:cNvSpPr>
            <a:spLocks noGrp="1"/>
          </p:cNvSpPr>
          <p:nvPr>
            <p:ph type="sldNum" sz="quarter" idx="12"/>
          </p:nvPr>
        </p:nvSpPr>
        <p:spPr/>
        <p:txBody>
          <a:bodyPr/>
          <a:lstStyle/>
          <a:p>
            <a:fld id="{DDDDC0DD-A20C-43E8-BBF5-AC705073E80B}" type="slidenum">
              <a:rPr lang="en-US" smtClean="0"/>
              <a:t>96</a:t>
            </a:fld>
            <a:endParaRPr lang="en-US"/>
          </a:p>
        </p:txBody>
      </p:sp>
      <p:sp>
        <p:nvSpPr>
          <p:cNvPr id="9" name="Rectangle: Rounded Corners 8">
            <a:extLst>
              <a:ext uri="{FF2B5EF4-FFF2-40B4-BE49-F238E27FC236}">
                <a16:creationId xmlns:a16="http://schemas.microsoft.com/office/drawing/2014/main" id="{621C8BA0-6168-4DFF-8A58-EBE4474EE7FE}"/>
              </a:ext>
            </a:extLst>
          </p:cNvPr>
          <p:cNvSpPr/>
          <p:nvPr/>
        </p:nvSpPr>
        <p:spPr>
          <a:xfrm>
            <a:off x="8436077" y="2231923"/>
            <a:ext cx="884904" cy="87507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C92988-5263-4B9E-8C75-207697F46708}"/>
              </a:ext>
            </a:extLst>
          </p:cNvPr>
          <p:cNvSpPr txBox="1"/>
          <p:nvPr/>
        </p:nvSpPr>
        <p:spPr>
          <a:xfrm>
            <a:off x="8294649" y="1454195"/>
            <a:ext cx="3687097" cy="646331"/>
          </a:xfrm>
          <a:prstGeom prst="rect">
            <a:avLst/>
          </a:prstGeom>
          <a:noFill/>
        </p:spPr>
        <p:txBody>
          <a:bodyPr wrap="square" rtlCol="0">
            <a:spAutoFit/>
          </a:bodyPr>
          <a:lstStyle/>
          <a:p>
            <a:r>
              <a:rPr lang="en-US" dirty="0">
                <a:solidFill>
                  <a:srgbClr val="C00000"/>
                </a:solidFill>
              </a:rPr>
              <a:t>main cause of algorithmic errors: tile matches one glue but not the other</a:t>
            </a:r>
          </a:p>
        </p:txBody>
      </p:sp>
    </p:spTree>
    <p:extLst>
      <p:ext uri="{BB962C8B-B14F-4D97-AF65-F5344CB8AC3E}">
        <p14:creationId xmlns:p14="http://schemas.microsoft.com/office/powerpoint/2010/main" val="225702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78F1-82F0-412D-9D3A-7E16DFBDB3F9}"/>
              </a:ext>
            </a:extLst>
          </p:cNvPr>
          <p:cNvSpPr>
            <a:spLocks noGrp="1"/>
          </p:cNvSpPr>
          <p:nvPr>
            <p:ph type="title"/>
          </p:nvPr>
        </p:nvSpPr>
        <p:spPr/>
        <p:txBody>
          <a:bodyPr/>
          <a:lstStyle/>
          <a:p>
            <a:r>
              <a:rPr lang="en-US" dirty="0" err="1"/>
              <a:t>kTAM</a:t>
            </a:r>
            <a:r>
              <a:rPr lang="en-US" dirty="0"/>
              <a:t> simulators</a:t>
            </a:r>
          </a:p>
        </p:txBody>
      </p:sp>
      <p:sp>
        <p:nvSpPr>
          <p:cNvPr id="3" name="Content Placeholder 2">
            <a:extLst>
              <a:ext uri="{FF2B5EF4-FFF2-40B4-BE49-F238E27FC236}">
                <a16:creationId xmlns:a16="http://schemas.microsoft.com/office/drawing/2014/main" id="{06330678-F252-420A-A6D2-FA09D6CCE675}"/>
              </a:ext>
            </a:extLst>
          </p:cNvPr>
          <p:cNvSpPr>
            <a:spLocks noGrp="1"/>
          </p:cNvSpPr>
          <p:nvPr>
            <p:ph idx="1"/>
          </p:nvPr>
        </p:nvSpPr>
        <p:spPr/>
        <p:txBody>
          <a:bodyPr/>
          <a:lstStyle/>
          <a:p>
            <a:r>
              <a:rPr lang="en-US" dirty="0"/>
              <a:t>ISU TAS (developed by Matt </a:t>
            </a:r>
            <a:r>
              <a:rPr lang="en-US" dirty="0" err="1"/>
              <a:t>Patitz</a:t>
            </a:r>
            <a:r>
              <a:rPr lang="en-US" dirty="0"/>
              <a:t>) also does </a:t>
            </a:r>
            <a:r>
              <a:rPr lang="en-US" dirty="0" err="1"/>
              <a:t>kTAM</a:t>
            </a:r>
            <a:r>
              <a:rPr lang="en-US" dirty="0"/>
              <a:t> simulation: </a:t>
            </a:r>
          </a:p>
          <a:p>
            <a:pPr lvl="1"/>
            <a:r>
              <a:rPr lang="en-US" dirty="0">
                <a:hlinkClick r:id="rId2"/>
              </a:rPr>
              <a:t>http://self-assembly.net/wiki/index.php?title=ISU_TAS</a:t>
            </a:r>
            <a:r>
              <a:rPr lang="en-US" dirty="0"/>
              <a:t> </a:t>
            </a:r>
          </a:p>
          <a:p>
            <a:pPr lvl="1"/>
            <a:r>
              <a:rPr lang="en-US" dirty="0">
                <a:hlinkClick r:id="rId3"/>
              </a:rPr>
              <a:t>http://self-assembly.net/wiki/index.php?title=ISU_TAS_Tutorials</a:t>
            </a:r>
            <a:r>
              <a:rPr lang="en-US" dirty="0"/>
              <a:t> </a:t>
            </a:r>
          </a:p>
          <a:p>
            <a:r>
              <a:rPr lang="en-US" dirty="0" err="1"/>
              <a:t>xgrow</a:t>
            </a:r>
            <a:r>
              <a:rPr lang="en-US" dirty="0"/>
              <a:t> (developed by Erik Winfree)</a:t>
            </a:r>
          </a:p>
          <a:p>
            <a:pPr lvl="1"/>
            <a:r>
              <a:rPr lang="en-US" dirty="0">
                <a:hlinkClick r:id="rId4"/>
              </a:rPr>
              <a:t>https://www.dna.caltech.edu/Xgrow/</a:t>
            </a:r>
            <a:r>
              <a:rPr lang="en-US" dirty="0"/>
              <a:t> </a:t>
            </a:r>
          </a:p>
          <a:p>
            <a:pPr lvl="1"/>
            <a:r>
              <a:rPr lang="en-US" dirty="0"/>
              <a:t>older and a bit less intuitive</a:t>
            </a:r>
          </a:p>
        </p:txBody>
      </p:sp>
      <p:sp>
        <p:nvSpPr>
          <p:cNvPr id="4" name="Slide Number Placeholder 3">
            <a:extLst>
              <a:ext uri="{FF2B5EF4-FFF2-40B4-BE49-F238E27FC236}">
                <a16:creationId xmlns:a16="http://schemas.microsoft.com/office/drawing/2014/main" id="{1A7023EC-AFDD-4E67-AB33-F553CC50BFBE}"/>
              </a:ext>
            </a:extLst>
          </p:cNvPr>
          <p:cNvSpPr>
            <a:spLocks noGrp="1"/>
          </p:cNvSpPr>
          <p:nvPr>
            <p:ph type="sldNum" sz="quarter" idx="12"/>
          </p:nvPr>
        </p:nvSpPr>
        <p:spPr/>
        <p:txBody>
          <a:bodyPr/>
          <a:lstStyle/>
          <a:p>
            <a:fld id="{DDDDC0DD-A20C-43E8-BBF5-AC705073E80B}" type="slidenum">
              <a:rPr lang="en-US" smtClean="0"/>
              <a:t>97</a:t>
            </a:fld>
            <a:endParaRPr lang="en-US"/>
          </a:p>
        </p:txBody>
      </p:sp>
    </p:spTree>
    <p:extLst>
      <p:ext uri="{BB962C8B-B14F-4D97-AF65-F5344CB8AC3E}">
        <p14:creationId xmlns:p14="http://schemas.microsoft.com/office/powerpoint/2010/main" val="1944665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A68F-A047-4C9F-BF40-8E3A1B59E463}"/>
              </a:ext>
            </a:extLst>
          </p:cNvPr>
          <p:cNvSpPr>
            <a:spLocks noGrp="1"/>
          </p:cNvSpPr>
          <p:nvPr>
            <p:ph type="title"/>
          </p:nvPr>
        </p:nvSpPr>
        <p:spPr/>
        <p:txBody>
          <a:bodyPr/>
          <a:lstStyle/>
          <a:p>
            <a:r>
              <a:rPr lang="en-US" dirty="0"/>
              <a:t>Tradeoff between assembly speed and errors</a:t>
            </a:r>
          </a:p>
        </p:txBody>
      </p:sp>
      <p:sp>
        <p:nvSpPr>
          <p:cNvPr id="3" name="Content Placeholder 2">
            <a:extLst>
              <a:ext uri="{FF2B5EF4-FFF2-40B4-BE49-F238E27FC236}">
                <a16:creationId xmlns:a16="http://schemas.microsoft.com/office/drawing/2014/main" id="{BEF517D7-DBC9-4F4D-BF62-A6B9F18822D4}"/>
              </a:ext>
            </a:extLst>
          </p:cNvPr>
          <p:cNvSpPr>
            <a:spLocks noGrp="1"/>
          </p:cNvSpPr>
          <p:nvPr>
            <p:ph idx="1"/>
          </p:nvPr>
        </p:nvSpPr>
        <p:spPr>
          <a:xfrm>
            <a:off x="838200" y="1612490"/>
            <a:ext cx="5415116" cy="4564473"/>
          </a:xfrm>
        </p:spPr>
        <p:txBody>
          <a:bodyPr/>
          <a:lstStyle/>
          <a:p>
            <a:r>
              <a:rPr lang="en-US" sz="2400" dirty="0"/>
              <a:t>attach rate r</a:t>
            </a:r>
            <a:r>
              <a:rPr lang="en-US" sz="2400" baseline="-25000" dirty="0"/>
              <a:t>f</a:t>
            </a:r>
            <a:r>
              <a:rPr lang="en-US" sz="2400" dirty="0"/>
              <a:t> can be controlled through concentrations</a:t>
            </a:r>
          </a:p>
          <a:p>
            <a:pPr lvl="1"/>
            <a:r>
              <a:rPr lang="en-US" sz="2000" dirty="0"/>
              <a:t>“energy” of attachment is called </a:t>
            </a:r>
            <a:r>
              <a:rPr lang="en-US" sz="2000" i="1" dirty="0" err="1"/>
              <a:t>G</a:t>
            </a:r>
            <a:r>
              <a:rPr lang="en-US" sz="2000" baseline="-25000" dirty="0" err="1"/>
              <a:t>mc</a:t>
            </a:r>
            <a:r>
              <a:rPr lang="en-US" sz="2000" dirty="0"/>
              <a:t> (</a:t>
            </a:r>
            <a:r>
              <a:rPr lang="en-US" sz="2000" u="sng" dirty="0"/>
              <a:t>m</a:t>
            </a:r>
            <a:r>
              <a:rPr lang="en-US" sz="2000" dirty="0"/>
              <a:t>onomer </a:t>
            </a:r>
            <a:r>
              <a:rPr lang="en-US" sz="2000" u="sng" dirty="0"/>
              <a:t>c</a:t>
            </a:r>
            <a:r>
              <a:rPr lang="en-US" sz="2000" dirty="0"/>
              <a:t>oncentration): r</a:t>
            </a:r>
            <a:r>
              <a:rPr lang="en-US" sz="2000" baseline="-25000" dirty="0"/>
              <a:t>f</a:t>
            </a:r>
            <a:r>
              <a:rPr lang="en-US" sz="2000" dirty="0"/>
              <a:t> </a:t>
            </a:r>
            <a:r>
              <a:rPr lang="en-US" sz="1600" b="0" i="0" dirty="0">
                <a:solidFill>
                  <a:srgbClr val="202124"/>
                </a:solidFill>
                <a:effectLst/>
                <a:latin typeface="Roboto"/>
              </a:rPr>
              <a:t>∝ </a:t>
            </a:r>
            <a:r>
              <a:rPr lang="en-US" sz="1600" b="0" i="1" dirty="0">
                <a:solidFill>
                  <a:srgbClr val="202124"/>
                </a:solidFill>
                <a:effectLst/>
                <a:latin typeface="Roboto"/>
              </a:rPr>
              <a:t>e</a:t>
            </a:r>
            <a:r>
              <a:rPr lang="en-US" sz="1600" baseline="30000" dirty="0"/>
              <a:t>–</a:t>
            </a:r>
            <a:r>
              <a:rPr lang="en-US" sz="1600" b="0" i="1" baseline="30000" dirty="0" err="1">
                <a:solidFill>
                  <a:srgbClr val="202124"/>
                </a:solidFill>
                <a:effectLst/>
                <a:latin typeface="Roboto"/>
              </a:rPr>
              <a:t>G</a:t>
            </a:r>
            <a:r>
              <a:rPr lang="en-US" sz="1600" b="0" i="0" baseline="30000" dirty="0" err="1">
                <a:solidFill>
                  <a:srgbClr val="202124"/>
                </a:solidFill>
                <a:effectLst/>
                <a:latin typeface="Roboto"/>
              </a:rPr>
              <a:t>mc</a:t>
            </a:r>
            <a:endParaRPr lang="en-US" sz="2000" baseline="30000" dirty="0"/>
          </a:p>
          <a:p>
            <a:r>
              <a:rPr lang="en-US" sz="2400" dirty="0"/>
              <a:t>detach rate </a:t>
            </a:r>
            <a:r>
              <a:rPr lang="en-US" sz="2400" dirty="0" err="1"/>
              <a:t>r</a:t>
            </a:r>
            <a:r>
              <a:rPr lang="en-US" sz="2400" baseline="-25000" dirty="0" err="1"/>
              <a:t>r,</a:t>
            </a:r>
            <a:r>
              <a:rPr lang="en-US" sz="2400" i="1" baseline="-25000" dirty="0" err="1"/>
              <a:t>b</a:t>
            </a:r>
            <a:r>
              <a:rPr lang="en-US" sz="2400" dirty="0"/>
              <a:t> can be controlled through temperature</a:t>
            </a:r>
          </a:p>
          <a:p>
            <a:pPr lvl="1"/>
            <a:r>
              <a:rPr lang="en-US" sz="2000" dirty="0"/>
              <a:t>“energy” of detachment is called </a:t>
            </a:r>
            <a:r>
              <a:rPr lang="en-US" sz="2000" i="1" dirty="0" err="1"/>
              <a:t>G</a:t>
            </a:r>
            <a:r>
              <a:rPr lang="en-US" sz="2000" baseline="-25000" dirty="0" err="1"/>
              <a:t>se</a:t>
            </a:r>
            <a:r>
              <a:rPr lang="en-US" sz="2000" dirty="0"/>
              <a:t>   (</a:t>
            </a:r>
            <a:r>
              <a:rPr lang="en-US" sz="2000" u="sng" dirty="0"/>
              <a:t>s</a:t>
            </a:r>
            <a:r>
              <a:rPr lang="en-US" sz="2000" dirty="0"/>
              <a:t>ticky </a:t>
            </a:r>
            <a:r>
              <a:rPr lang="en-US" sz="2000" u="sng" dirty="0"/>
              <a:t>e</a:t>
            </a:r>
            <a:r>
              <a:rPr lang="en-US" sz="2000" dirty="0"/>
              <a:t>nd): </a:t>
            </a:r>
            <a:r>
              <a:rPr lang="en-US" sz="2000" dirty="0" err="1"/>
              <a:t>r</a:t>
            </a:r>
            <a:r>
              <a:rPr lang="en-US" sz="2000" baseline="-25000" dirty="0" err="1"/>
              <a:t>r,</a:t>
            </a:r>
            <a:r>
              <a:rPr lang="en-US" sz="2000" i="1" baseline="-25000" dirty="0" err="1"/>
              <a:t>b</a:t>
            </a:r>
            <a:r>
              <a:rPr lang="en-US" sz="2000" dirty="0"/>
              <a:t> ∝ </a:t>
            </a:r>
            <a:r>
              <a:rPr lang="en-US" sz="2000" i="1" dirty="0"/>
              <a:t>e</a:t>
            </a:r>
            <a:r>
              <a:rPr lang="en-US" sz="2000" baseline="30000" dirty="0"/>
              <a:t>–</a:t>
            </a:r>
            <a:r>
              <a:rPr lang="en-US" sz="2000" i="1" baseline="30000" dirty="0" err="1"/>
              <a:t>b</a:t>
            </a:r>
            <a:r>
              <a:rPr lang="en-US" sz="2000" baseline="30000" dirty="0" err="1"/>
              <a:t>∙</a:t>
            </a:r>
            <a:r>
              <a:rPr lang="en-US" sz="2000" i="1" baseline="30000" dirty="0" err="1"/>
              <a:t>G</a:t>
            </a:r>
            <a:r>
              <a:rPr lang="en-US" sz="2000" baseline="30000" dirty="0" err="1"/>
              <a:t>se</a:t>
            </a:r>
            <a:endParaRPr lang="en-US" sz="2000" baseline="30000" dirty="0"/>
          </a:p>
          <a:p>
            <a:r>
              <a:rPr lang="en-US" sz="2400" dirty="0"/>
              <a:t>Intuitively, setting r</a:t>
            </a:r>
            <a:r>
              <a:rPr lang="en-US" sz="2400" baseline="-25000" dirty="0"/>
              <a:t>f</a:t>
            </a:r>
            <a:r>
              <a:rPr lang="en-US" sz="2400" dirty="0"/>
              <a:t> ≈ r</a:t>
            </a:r>
            <a:r>
              <a:rPr lang="en-US" sz="2400" baseline="-25000" dirty="0"/>
              <a:t>r,2</a:t>
            </a:r>
            <a:r>
              <a:rPr lang="en-US" sz="2400" dirty="0"/>
              <a:t> is like “temperature </a:t>
            </a:r>
            <a:r>
              <a:rPr lang="el-GR" sz="2400" i="1" dirty="0"/>
              <a:t>τ</a:t>
            </a:r>
            <a:r>
              <a:rPr lang="en-US" sz="2400" dirty="0"/>
              <a:t> = 2” assembly </a:t>
            </a:r>
          </a:p>
          <a:p>
            <a:pPr lvl="1"/>
            <a:r>
              <a:rPr lang="en-US" sz="2000" dirty="0"/>
              <a:t>… but with net zero growth rate</a:t>
            </a:r>
          </a:p>
          <a:p>
            <a:pPr lvl="1"/>
            <a:r>
              <a:rPr lang="en-US" sz="2000" dirty="0"/>
              <a:t>make r</a:t>
            </a:r>
            <a:r>
              <a:rPr lang="en-US" sz="2000" baseline="-25000" dirty="0"/>
              <a:t>f</a:t>
            </a:r>
            <a:r>
              <a:rPr lang="en-US" sz="2000" dirty="0"/>
              <a:t> a little larger, and growth is faster, but error rates go up</a:t>
            </a:r>
          </a:p>
        </p:txBody>
      </p:sp>
      <p:sp>
        <p:nvSpPr>
          <p:cNvPr id="4" name="Slide Number Placeholder 3">
            <a:extLst>
              <a:ext uri="{FF2B5EF4-FFF2-40B4-BE49-F238E27FC236}">
                <a16:creationId xmlns:a16="http://schemas.microsoft.com/office/drawing/2014/main" id="{2E50623A-7FE3-4CC0-AEC7-14D927BF79B7}"/>
              </a:ext>
            </a:extLst>
          </p:cNvPr>
          <p:cNvSpPr>
            <a:spLocks noGrp="1"/>
          </p:cNvSpPr>
          <p:nvPr>
            <p:ph type="sldNum" sz="quarter" idx="12"/>
          </p:nvPr>
        </p:nvSpPr>
        <p:spPr/>
        <p:txBody>
          <a:bodyPr/>
          <a:lstStyle/>
          <a:p>
            <a:fld id="{DDDDC0DD-A20C-43E8-BBF5-AC705073E80B}" type="slidenum">
              <a:rPr lang="en-US" smtClean="0"/>
              <a:t>98</a:t>
            </a:fld>
            <a:endParaRPr lang="en-US"/>
          </a:p>
        </p:txBody>
      </p:sp>
      <p:sp>
        <p:nvSpPr>
          <p:cNvPr id="5" name="Rectangle: Rounded Corners 4">
            <a:extLst>
              <a:ext uri="{FF2B5EF4-FFF2-40B4-BE49-F238E27FC236}">
                <a16:creationId xmlns:a16="http://schemas.microsoft.com/office/drawing/2014/main" id="{1BA66B53-7525-40CF-883A-6ADEB24FEEEF}"/>
              </a:ext>
            </a:extLst>
          </p:cNvPr>
          <p:cNvSpPr/>
          <p:nvPr/>
        </p:nvSpPr>
        <p:spPr>
          <a:xfrm>
            <a:off x="6695768" y="1523999"/>
            <a:ext cx="4562167" cy="132556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000" b="1" dirty="0"/>
              <a:t>Theorem</a:t>
            </a:r>
            <a:r>
              <a:rPr lang="en-US" sz="2000" dirty="0"/>
              <a:t> [Winfree, 1998]: To have total error rate </a:t>
            </a:r>
            <a:r>
              <a:rPr lang="el-GR" sz="2000" i="1" dirty="0"/>
              <a:t>ε</a:t>
            </a:r>
            <a:r>
              <a:rPr lang="en-US" sz="2000" dirty="0"/>
              <a:t>, for fastest assembly speed, set </a:t>
            </a:r>
            <a:r>
              <a:rPr lang="en-US" sz="2000" i="1" dirty="0" err="1"/>
              <a:t>G</a:t>
            </a:r>
            <a:r>
              <a:rPr lang="en-US" sz="2000" baseline="-25000" dirty="0" err="1"/>
              <a:t>se</a:t>
            </a:r>
            <a:r>
              <a:rPr lang="en-US" sz="2000" dirty="0"/>
              <a:t> = ln(4/</a:t>
            </a:r>
            <a:r>
              <a:rPr lang="el-GR" sz="2000" i="1" dirty="0"/>
              <a:t>ε</a:t>
            </a:r>
            <a:r>
              <a:rPr lang="en-US" sz="2000" dirty="0"/>
              <a:t>) and </a:t>
            </a:r>
            <a:r>
              <a:rPr lang="en-US" sz="2000" i="1" dirty="0" err="1"/>
              <a:t>G</a:t>
            </a:r>
            <a:r>
              <a:rPr lang="en-US" sz="2000" baseline="-25000" dirty="0" err="1"/>
              <a:t>mc</a:t>
            </a:r>
            <a:r>
              <a:rPr lang="en-US" sz="2000" dirty="0"/>
              <a:t> = ln(8/</a:t>
            </a:r>
            <a:r>
              <a:rPr lang="el-GR" sz="2000" i="1" dirty="0"/>
              <a:t>ε</a:t>
            </a:r>
            <a:r>
              <a:rPr lang="en-US" sz="2000" baseline="30000" dirty="0"/>
              <a:t>2</a:t>
            </a:r>
            <a:r>
              <a:rPr lang="en-US" sz="2000" dirty="0"/>
              <a:t>), </a:t>
            </a:r>
          </a:p>
          <a:p>
            <a:r>
              <a:rPr lang="en-US" sz="2000" dirty="0"/>
              <a:t>i.e., </a:t>
            </a:r>
            <a:r>
              <a:rPr lang="en-US" sz="2000" i="1" dirty="0" err="1"/>
              <a:t>G</a:t>
            </a:r>
            <a:r>
              <a:rPr lang="en-US" sz="2000" baseline="-25000" dirty="0" err="1"/>
              <a:t>mc</a:t>
            </a:r>
            <a:r>
              <a:rPr lang="en-US" sz="2000" dirty="0"/>
              <a:t> = 2</a:t>
            </a:r>
            <a:r>
              <a:rPr lang="en-US" sz="2000" i="1" dirty="0"/>
              <a:t>G</a:t>
            </a:r>
            <a:r>
              <a:rPr lang="en-US" sz="2000" baseline="-25000" dirty="0"/>
              <a:t>se</a:t>
            </a:r>
            <a:r>
              <a:rPr lang="en-US" sz="2000" dirty="0"/>
              <a:t> – ln 2, i.e., r</a:t>
            </a:r>
            <a:r>
              <a:rPr lang="en-US" sz="2000" baseline="-25000" dirty="0"/>
              <a:t>f</a:t>
            </a:r>
            <a:r>
              <a:rPr lang="en-US" sz="2000" dirty="0"/>
              <a:t>/r</a:t>
            </a:r>
            <a:r>
              <a:rPr lang="en-US" sz="2000" baseline="-25000" dirty="0"/>
              <a:t>r,2</a:t>
            </a:r>
            <a:r>
              <a:rPr lang="en-US" sz="2000" dirty="0"/>
              <a:t> = 2</a:t>
            </a:r>
          </a:p>
        </p:txBody>
      </p:sp>
      <p:pic>
        <p:nvPicPr>
          <p:cNvPr id="9" name="Picture 8">
            <a:extLst>
              <a:ext uri="{FF2B5EF4-FFF2-40B4-BE49-F238E27FC236}">
                <a16:creationId xmlns:a16="http://schemas.microsoft.com/office/drawing/2014/main" id="{B8E7B6A5-2E0C-4679-97AF-A111A9AA3874}"/>
              </a:ext>
            </a:extLst>
          </p:cNvPr>
          <p:cNvPicPr>
            <a:picLocks noChangeAspect="1"/>
          </p:cNvPicPr>
          <p:nvPr/>
        </p:nvPicPr>
        <p:blipFill>
          <a:blip r:embed="rId2"/>
          <a:stretch>
            <a:fillRect/>
          </a:stretch>
        </p:blipFill>
        <p:spPr>
          <a:xfrm>
            <a:off x="6617111" y="2908956"/>
            <a:ext cx="3723094" cy="3938422"/>
          </a:xfrm>
          <a:prstGeom prst="rect">
            <a:avLst/>
          </a:prstGeom>
        </p:spPr>
      </p:pic>
    </p:spTree>
    <p:extLst>
      <p:ext uri="{BB962C8B-B14F-4D97-AF65-F5344CB8AC3E}">
        <p14:creationId xmlns:p14="http://schemas.microsoft.com/office/powerpoint/2010/main" val="1418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9C34F-88F6-4024-97CE-E56B80ADCAE6}"/>
              </a:ext>
            </a:extLst>
          </p:cNvPr>
          <p:cNvSpPr>
            <a:spLocks noGrp="1"/>
          </p:cNvSpPr>
          <p:nvPr>
            <p:ph type="title"/>
          </p:nvPr>
        </p:nvSpPr>
        <p:spPr>
          <a:xfrm>
            <a:off x="838200" y="365126"/>
            <a:ext cx="10515600" cy="826190"/>
          </a:xfrm>
        </p:spPr>
        <p:txBody>
          <a:bodyPr/>
          <a:lstStyle/>
          <a:p>
            <a:r>
              <a:rPr lang="en-US" dirty="0"/>
              <a:t>Proofreading: Algorithmic error correction</a:t>
            </a:r>
          </a:p>
        </p:txBody>
      </p:sp>
      <p:sp>
        <p:nvSpPr>
          <p:cNvPr id="4" name="Slide Number Placeholder 3">
            <a:extLst>
              <a:ext uri="{FF2B5EF4-FFF2-40B4-BE49-F238E27FC236}">
                <a16:creationId xmlns:a16="http://schemas.microsoft.com/office/drawing/2014/main" id="{78807884-0E44-4A5F-B8E5-1C2B504EADAB}"/>
              </a:ext>
            </a:extLst>
          </p:cNvPr>
          <p:cNvSpPr>
            <a:spLocks noGrp="1"/>
          </p:cNvSpPr>
          <p:nvPr>
            <p:ph type="sldNum" sz="quarter" idx="12"/>
          </p:nvPr>
        </p:nvSpPr>
        <p:spPr/>
        <p:txBody>
          <a:bodyPr/>
          <a:lstStyle/>
          <a:p>
            <a:fld id="{DDDDC0DD-A20C-43E8-BBF5-AC705073E80B}" type="slidenum">
              <a:rPr lang="en-US" smtClean="0"/>
              <a:t>99</a:t>
            </a:fld>
            <a:endParaRPr lang="en-US"/>
          </a:p>
        </p:txBody>
      </p:sp>
      <p:pic>
        <p:nvPicPr>
          <p:cNvPr id="6" name="Picture 5">
            <a:extLst>
              <a:ext uri="{FF2B5EF4-FFF2-40B4-BE49-F238E27FC236}">
                <a16:creationId xmlns:a16="http://schemas.microsoft.com/office/drawing/2014/main" id="{E0B53769-2463-480C-8EDA-FCE30A764588}"/>
              </a:ext>
            </a:extLst>
          </p:cNvPr>
          <p:cNvPicPr>
            <a:picLocks noChangeAspect="1"/>
          </p:cNvPicPr>
          <p:nvPr/>
        </p:nvPicPr>
        <p:blipFill>
          <a:blip r:embed="rId2"/>
          <a:stretch>
            <a:fillRect/>
          </a:stretch>
        </p:blipFill>
        <p:spPr>
          <a:xfrm>
            <a:off x="2099836" y="1956612"/>
            <a:ext cx="8306959" cy="2295845"/>
          </a:xfrm>
          <a:prstGeom prst="rect">
            <a:avLst/>
          </a:prstGeom>
        </p:spPr>
      </p:pic>
      <p:sp>
        <p:nvSpPr>
          <p:cNvPr id="7" name="TextBox 6">
            <a:extLst>
              <a:ext uri="{FF2B5EF4-FFF2-40B4-BE49-F238E27FC236}">
                <a16:creationId xmlns:a16="http://schemas.microsoft.com/office/drawing/2014/main" id="{2FA16F4A-49C2-49D9-B48C-5EAB3CC8D63A}"/>
              </a:ext>
            </a:extLst>
          </p:cNvPr>
          <p:cNvSpPr txBox="1"/>
          <p:nvPr/>
        </p:nvSpPr>
        <p:spPr>
          <a:xfrm>
            <a:off x="838200" y="1690688"/>
            <a:ext cx="4694254"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i="1" dirty="0"/>
              <a:t>k</a:t>
            </a:r>
            <a:r>
              <a:rPr lang="en-US" sz="2000" dirty="0"/>
              <a:t> x </a:t>
            </a:r>
            <a:r>
              <a:rPr lang="en-US" sz="2000" i="1" dirty="0"/>
              <a:t>k</a:t>
            </a:r>
            <a:r>
              <a:rPr lang="en-US" sz="2000" dirty="0"/>
              <a:t> proofreading: replace each tile with all strength-1 glues by a </a:t>
            </a:r>
            <a:r>
              <a:rPr lang="en-US" sz="2000" i="1" dirty="0"/>
              <a:t>k</a:t>
            </a:r>
            <a:r>
              <a:rPr lang="en-US" sz="2000" dirty="0"/>
              <a:t> x </a:t>
            </a:r>
            <a:r>
              <a:rPr lang="en-US" sz="2000" i="1" dirty="0"/>
              <a:t>k</a:t>
            </a:r>
            <a:r>
              <a:rPr lang="en-US" sz="2000" dirty="0"/>
              <a:t> block of tiles:</a:t>
            </a:r>
          </a:p>
        </p:txBody>
      </p:sp>
      <p:grpSp>
        <p:nvGrpSpPr>
          <p:cNvPr id="25" name="Group 24">
            <a:extLst>
              <a:ext uri="{FF2B5EF4-FFF2-40B4-BE49-F238E27FC236}">
                <a16:creationId xmlns:a16="http://schemas.microsoft.com/office/drawing/2014/main" id="{6944B2B7-D36C-4F84-B060-B5D93EB42930}"/>
              </a:ext>
            </a:extLst>
          </p:cNvPr>
          <p:cNvGrpSpPr/>
          <p:nvPr/>
        </p:nvGrpSpPr>
        <p:grpSpPr>
          <a:xfrm>
            <a:off x="3468329" y="3014663"/>
            <a:ext cx="2946759" cy="1857661"/>
            <a:chOff x="3468329" y="3014663"/>
            <a:chExt cx="2946759" cy="1857661"/>
          </a:xfrm>
        </p:grpSpPr>
        <p:sp>
          <p:nvSpPr>
            <p:cNvPr id="8" name="TextBox 7">
              <a:extLst>
                <a:ext uri="{FF2B5EF4-FFF2-40B4-BE49-F238E27FC236}">
                  <a16:creationId xmlns:a16="http://schemas.microsoft.com/office/drawing/2014/main" id="{318C7D44-31BC-49B0-AF36-F3BF74D079E6}"/>
                </a:ext>
              </a:extLst>
            </p:cNvPr>
            <p:cNvSpPr txBox="1"/>
            <p:nvPr/>
          </p:nvSpPr>
          <p:spPr>
            <a:xfrm>
              <a:off x="3468329" y="4164438"/>
              <a:ext cx="2352368"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000" dirty="0"/>
                <a:t>glues internal to the block all unique</a:t>
              </a:r>
            </a:p>
          </p:txBody>
        </p:sp>
        <p:cxnSp>
          <p:nvCxnSpPr>
            <p:cNvPr id="10" name="Straight Arrow Connector 9">
              <a:extLst>
                <a:ext uri="{FF2B5EF4-FFF2-40B4-BE49-F238E27FC236}">
                  <a16:creationId xmlns:a16="http://schemas.microsoft.com/office/drawing/2014/main" id="{D853484C-833E-4FDD-AABC-5AE5D9E36B94}"/>
                </a:ext>
              </a:extLst>
            </p:cNvPr>
            <p:cNvCxnSpPr>
              <a:cxnSpLocks/>
              <a:stCxn id="8" idx="0"/>
            </p:cNvCxnSpPr>
            <p:nvPr/>
          </p:nvCxnSpPr>
          <p:spPr>
            <a:xfrm flipV="1">
              <a:off x="4644513" y="3014663"/>
              <a:ext cx="1451487" cy="114977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A28E78-2004-43A2-AA8D-220E6D8F9C55}"/>
                </a:ext>
              </a:extLst>
            </p:cNvPr>
            <p:cNvCxnSpPr>
              <a:cxnSpLocks/>
              <a:stCxn id="8" idx="3"/>
            </p:cNvCxnSpPr>
            <p:nvPr/>
          </p:nvCxnSpPr>
          <p:spPr>
            <a:xfrm flipV="1">
              <a:off x="5820697" y="3690938"/>
              <a:ext cx="594391" cy="82744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E247ABF2-6D91-405C-92C4-C44292F13432}"/>
              </a:ext>
            </a:extLst>
          </p:cNvPr>
          <p:cNvGrpSpPr/>
          <p:nvPr/>
        </p:nvGrpSpPr>
        <p:grpSpPr>
          <a:xfrm>
            <a:off x="6794090" y="1191315"/>
            <a:ext cx="3580330" cy="1735511"/>
            <a:chOff x="6979515" y="4518381"/>
            <a:chExt cx="3580330" cy="1735511"/>
          </a:xfrm>
        </p:grpSpPr>
        <p:sp>
          <p:nvSpPr>
            <p:cNvPr id="9" name="TextBox 8">
              <a:extLst>
                <a:ext uri="{FF2B5EF4-FFF2-40B4-BE49-F238E27FC236}">
                  <a16:creationId xmlns:a16="http://schemas.microsoft.com/office/drawing/2014/main" id="{E81C93F5-EDC3-496D-8C74-DD0B3EAD6DDE}"/>
                </a:ext>
              </a:extLst>
            </p:cNvPr>
            <p:cNvSpPr txBox="1"/>
            <p:nvPr/>
          </p:nvSpPr>
          <p:spPr>
            <a:xfrm>
              <a:off x="7400002" y="4518381"/>
              <a:ext cx="3159843"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dirty="0"/>
                <a:t>glues external to the block come in </a:t>
              </a:r>
              <a:r>
                <a:rPr lang="en-US" sz="2000" i="1" dirty="0"/>
                <a:t>k</a:t>
              </a:r>
              <a:r>
                <a:rPr lang="en-US" sz="2000" dirty="0"/>
                <a:t> versions that each represent an original glue</a:t>
              </a:r>
            </a:p>
          </p:txBody>
        </p:sp>
        <p:cxnSp>
          <p:nvCxnSpPr>
            <p:cNvPr id="19" name="Straight Arrow Connector 18">
              <a:extLst>
                <a:ext uri="{FF2B5EF4-FFF2-40B4-BE49-F238E27FC236}">
                  <a16:creationId xmlns:a16="http://schemas.microsoft.com/office/drawing/2014/main" id="{123A121D-83F8-4512-AD5F-EDBB635631AA}"/>
                </a:ext>
              </a:extLst>
            </p:cNvPr>
            <p:cNvCxnSpPr>
              <a:cxnSpLocks/>
              <a:stCxn id="9" idx="1"/>
            </p:cNvCxnSpPr>
            <p:nvPr/>
          </p:nvCxnSpPr>
          <p:spPr>
            <a:xfrm flipH="1">
              <a:off x="6979515" y="5026213"/>
              <a:ext cx="420487" cy="58193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E4461A-C308-4CBF-88E3-2A946BDBE9A0}"/>
                </a:ext>
              </a:extLst>
            </p:cNvPr>
            <p:cNvCxnSpPr>
              <a:cxnSpLocks/>
              <a:stCxn id="9" idx="2"/>
            </p:cNvCxnSpPr>
            <p:nvPr/>
          </p:nvCxnSpPr>
          <p:spPr>
            <a:xfrm flipH="1">
              <a:off x="7657941" y="5534044"/>
              <a:ext cx="1321983" cy="71984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25766FF8-2D6E-41E6-B65A-487421732460}"/>
              </a:ext>
            </a:extLst>
          </p:cNvPr>
          <p:cNvSpPr txBox="1"/>
          <p:nvPr/>
        </p:nvSpPr>
        <p:spPr>
          <a:xfrm>
            <a:off x="558864" y="5222489"/>
            <a:ext cx="581893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600" b="1" dirty="0"/>
              <a:t>Proposition</a:t>
            </a:r>
            <a:r>
              <a:rPr lang="en-US" sz="1600" dirty="0"/>
              <a:t>: No tiling of the </a:t>
            </a:r>
            <a:r>
              <a:rPr lang="en-US" sz="1600" i="1" dirty="0"/>
              <a:t>k</a:t>
            </a:r>
            <a:r>
              <a:rPr lang="en-US" sz="1600" dirty="0"/>
              <a:t> x </a:t>
            </a:r>
            <a:r>
              <a:rPr lang="en-US" sz="1600" i="1" dirty="0"/>
              <a:t>k</a:t>
            </a:r>
            <a:r>
              <a:rPr lang="en-US" sz="1600" dirty="0"/>
              <a:t> region with “consistent external glues” (all represent the same glue in original tile set) has </a:t>
            </a:r>
            <a:r>
              <a:rPr lang="en-US" sz="1600" i="1" dirty="0"/>
              <a:t>m</a:t>
            </a:r>
            <a:r>
              <a:rPr lang="en-US" sz="1600" dirty="0"/>
              <a:t> mismatches, where 0 &lt; </a:t>
            </a:r>
            <a:r>
              <a:rPr lang="en-US" sz="1600" i="1" dirty="0"/>
              <a:t>m</a:t>
            </a:r>
            <a:r>
              <a:rPr lang="en-US" sz="1600" dirty="0"/>
              <a:t> &lt; </a:t>
            </a:r>
            <a:r>
              <a:rPr lang="en-US" sz="1600" i="1" dirty="0"/>
              <a:t>k</a:t>
            </a:r>
            <a:r>
              <a:rPr lang="en-US" sz="1600" dirty="0"/>
              <a:t>, i.e., if any mismatch occurs, then at least </a:t>
            </a:r>
            <a:r>
              <a:rPr lang="en-US" sz="1600" i="1" dirty="0"/>
              <a:t>k</a:t>
            </a:r>
            <a:r>
              <a:rPr lang="en-US" sz="1600" dirty="0"/>
              <a:t> mismatches occur before the </a:t>
            </a:r>
            <a:r>
              <a:rPr lang="en-US" sz="1600" i="1" dirty="0"/>
              <a:t>k</a:t>
            </a:r>
            <a:r>
              <a:rPr lang="en-US" sz="1600" dirty="0"/>
              <a:t> x </a:t>
            </a:r>
            <a:r>
              <a:rPr lang="en-US" sz="1600" i="1" dirty="0"/>
              <a:t>k</a:t>
            </a:r>
            <a:r>
              <a:rPr lang="en-US" sz="1600" dirty="0"/>
              <a:t> block can be completed to represent the wrong external glue.</a:t>
            </a:r>
          </a:p>
        </p:txBody>
      </p:sp>
      <p:sp>
        <p:nvSpPr>
          <p:cNvPr id="27" name="TextBox 26">
            <a:extLst>
              <a:ext uri="{FF2B5EF4-FFF2-40B4-BE49-F238E27FC236}">
                <a16:creationId xmlns:a16="http://schemas.microsoft.com/office/drawing/2014/main" id="{49616D58-0D92-411B-80D7-6E6384F52594}"/>
              </a:ext>
            </a:extLst>
          </p:cNvPr>
          <p:cNvSpPr txBox="1"/>
          <p:nvPr/>
        </p:nvSpPr>
        <p:spPr>
          <a:xfrm>
            <a:off x="7070701" y="4536839"/>
            <a:ext cx="4487120"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b="1" dirty="0"/>
              <a:t>Theorem(</a:t>
            </a:r>
            <a:r>
              <a:rPr lang="en-US" sz="2000" b="1" dirty="0" err="1"/>
              <a:t>ish</a:t>
            </a:r>
            <a:r>
              <a:rPr lang="en-US" sz="2000" b="1" dirty="0"/>
              <a:t>)</a:t>
            </a:r>
            <a:r>
              <a:rPr lang="en-US" sz="2000" dirty="0"/>
              <a:t>: If the error rate of the original tile system is </a:t>
            </a:r>
            <a:r>
              <a:rPr lang="el-GR" sz="2000" i="1" dirty="0"/>
              <a:t>ε</a:t>
            </a:r>
            <a:r>
              <a:rPr lang="en-US" sz="2000" dirty="0"/>
              <a:t>, the error rate of the </a:t>
            </a:r>
            <a:r>
              <a:rPr lang="en-US" sz="2000" i="1" dirty="0"/>
              <a:t>k</a:t>
            </a:r>
            <a:r>
              <a:rPr lang="en-US" sz="2000" dirty="0"/>
              <a:t> x </a:t>
            </a:r>
            <a:r>
              <a:rPr lang="en-US" sz="2000" i="1" dirty="0"/>
              <a:t>k</a:t>
            </a:r>
            <a:r>
              <a:rPr lang="en-US" sz="2000" dirty="0"/>
              <a:t> proofreading tile system is O(</a:t>
            </a:r>
            <a:r>
              <a:rPr lang="el-GR" sz="2000" i="1" dirty="0"/>
              <a:t>ε</a:t>
            </a:r>
            <a:r>
              <a:rPr lang="en-US" sz="2000" i="1" baseline="30000" dirty="0"/>
              <a:t>k</a:t>
            </a:r>
            <a:r>
              <a:rPr lang="en-US" sz="2000" dirty="0"/>
              <a:t>), e.g., if </a:t>
            </a:r>
            <a:r>
              <a:rPr lang="el-GR" sz="2000" i="1" dirty="0"/>
              <a:t>ε</a:t>
            </a:r>
            <a:r>
              <a:rPr lang="en-US" sz="2000" dirty="0"/>
              <a:t> = 0.01, then 2 x 2 proofreading gets error rate about </a:t>
            </a:r>
            <a:r>
              <a:rPr lang="el-GR" sz="2000" i="1" dirty="0"/>
              <a:t>ε</a:t>
            </a:r>
            <a:r>
              <a:rPr lang="en-US" sz="2000" baseline="30000" dirty="0"/>
              <a:t>2</a:t>
            </a:r>
            <a:r>
              <a:rPr lang="en-US" sz="2000" dirty="0"/>
              <a:t> = 0.0001.</a:t>
            </a:r>
          </a:p>
        </p:txBody>
      </p:sp>
    </p:spTree>
    <p:extLst>
      <p:ext uri="{BB962C8B-B14F-4D97-AF65-F5344CB8AC3E}">
        <p14:creationId xmlns:p14="http://schemas.microsoft.com/office/powerpoint/2010/main" val="8401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9|12"/>
</p:tagLst>
</file>

<file path=ppt/tags/tag10.xml><?xml version="1.0" encoding="utf-8"?>
<p:tagLst xmlns:a="http://schemas.openxmlformats.org/drawingml/2006/main" xmlns:r="http://schemas.openxmlformats.org/officeDocument/2006/relationships" xmlns:p="http://schemas.openxmlformats.org/presentationml/2006/main">
  <p:tag name="TIMING" val="|1.9|2.2"/>
</p:tagLst>
</file>

<file path=ppt/tags/tag11.xml><?xml version="1.0" encoding="utf-8"?>
<p:tagLst xmlns:a="http://schemas.openxmlformats.org/drawingml/2006/main" xmlns:r="http://schemas.openxmlformats.org/officeDocument/2006/relationships" xmlns:p="http://schemas.openxmlformats.org/presentationml/2006/main">
  <p:tag name="TIMING" val="|8.5|4.2|1.3|1.6|1.5|2.7|2|5.8|2.4|9.1|2.5|2.5|1.9|2.4|3.5|3.1|8.2|8.8|3|2.4|2.1|1.9|3.5|2.2|0.8|15.3"/>
</p:tagLst>
</file>

<file path=ppt/tags/tag12.xml><?xml version="1.0" encoding="utf-8"?>
<p:tagLst xmlns:a="http://schemas.openxmlformats.org/drawingml/2006/main" xmlns:r="http://schemas.openxmlformats.org/officeDocument/2006/relationships" xmlns:p="http://schemas.openxmlformats.org/presentationml/2006/main">
  <p:tag name="TIMING" val="|2.9|4.5|14|6.6|1.9|4.1|4.6|4|7.4|3.2"/>
</p:tagLst>
</file>

<file path=ppt/tags/tag13.xml><?xml version="1.0" encoding="utf-8"?>
<p:tagLst xmlns:a="http://schemas.openxmlformats.org/drawingml/2006/main" xmlns:r="http://schemas.openxmlformats.org/officeDocument/2006/relationships" xmlns:p="http://schemas.openxmlformats.org/presentationml/2006/main">
  <p:tag name="TIMING" val="|9.2|3.1|3|4.7|3.2|2.1|5.4|4.6"/>
</p:tagLst>
</file>

<file path=ppt/tags/tag14.xml><?xml version="1.0" encoding="utf-8"?>
<p:tagLst xmlns:a="http://schemas.openxmlformats.org/drawingml/2006/main" xmlns:r="http://schemas.openxmlformats.org/officeDocument/2006/relationships" xmlns:p="http://schemas.openxmlformats.org/presentationml/2006/main">
  <p:tag name="TIMING" val="|5.1|3.1|1.9"/>
</p:tagLst>
</file>

<file path=ppt/tags/tag15.xml><?xml version="1.0" encoding="utf-8"?>
<p:tagLst xmlns:a="http://schemas.openxmlformats.org/drawingml/2006/main" xmlns:r="http://schemas.openxmlformats.org/officeDocument/2006/relationships" xmlns:p="http://schemas.openxmlformats.org/presentationml/2006/main">
  <p:tag name="TIMING" val="|12.3|3.4|4.1"/>
</p:tagLst>
</file>

<file path=ppt/tags/tag16.xml><?xml version="1.0" encoding="utf-8"?>
<p:tagLst xmlns:a="http://schemas.openxmlformats.org/drawingml/2006/main" xmlns:r="http://schemas.openxmlformats.org/officeDocument/2006/relationships" xmlns:p="http://schemas.openxmlformats.org/presentationml/2006/main">
  <p:tag name="TIMING" val="|1.6|3.9|6.2|11.1"/>
</p:tagLst>
</file>

<file path=ppt/tags/tag17.xml><?xml version="1.0" encoding="utf-8"?>
<p:tagLst xmlns:a="http://schemas.openxmlformats.org/drawingml/2006/main" xmlns:r="http://schemas.openxmlformats.org/officeDocument/2006/relationships" xmlns:p="http://schemas.openxmlformats.org/presentationml/2006/main">
  <p:tag name="TIMING" val="|5.8|4.7"/>
</p:tagLst>
</file>

<file path=ppt/tags/tag18.xml><?xml version="1.0" encoding="utf-8"?>
<p:tagLst xmlns:a="http://schemas.openxmlformats.org/drawingml/2006/main" xmlns:r="http://schemas.openxmlformats.org/officeDocument/2006/relationships" xmlns:p="http://schemas.openxmlformats.org/presentationml/2006/main">
  <p:tag name="TIMING" val="|9.6|10.6"/>
</p:tagLst>
</file>

<file path=ppt/tags/tag19.xml><?xml version="1.0" encoding="utf-8"?>
<p:tagLst xmlns:a="http://schemas.openxmlformats.org/drawingml/2006/main" xmlns:r="http://schemas.openxmlformats.org/officeDocument/2006/relationships" xmlns:p="http://schemas.openxmlformats.org/presentationml/2006/main">
  <p:tag name="TIMING" val="|9.6|10.6"/>
</p:tagLst>
</file>

<file path=ppt/tags/tag2.xml><?xml version="1.0" encoding="utf-8"?>
<p:tagLst xmlns:a="http://schemas.openxmlformats.org/drawingml/2006/main" xmlns:r="http://schemas.openxmlformats.org/officeDocument/2006/relationships" xmlns:p="http://schemas.openxmlformats.org/presentationml/2006/main">
  <p:tag name="TIMING" val="|4.3|6.7|4.5|6.7|2|3"/>
</p:tagLst>
</file>

<file path=ppt/tags/tag20.xml><?xml version="1.0" encoding="utf-8"?>
<p:tagLst xmlns:a="http://schemas.openxmlformats.org/drawingml/2006/main" xmlns:r="http://schemas.openxmlformats.org/officeDocument/2006/relationships" xmlns:p="http://schemas.openxmlformats.org/presentationml/2006/main">
  <p:tag name="TIMING" val="|8.2|7.6|2|6.3|6.6|3.3|9.2|3.9|16.8|6.9|5.3|10.3|14.1|3.8"/>
</p:tagLst>
</file>

<file path=ppt/tags/tag21.xml><?xml version="1.0" encoding="utf-8"?>
<p:tagLst xmlns:a="http://schemas.openxmlformats.org/drawingml/2006/main" xmlns:r="http://schemas.openxmlformats.org/officeDocument/2006/relationships" xmlns:p="http://schemas.openxmlformats.org/presentationml/2006/main">
  <p:tag name="TIMING" val="|5.5|6.8|9.8|9.2|6.6"/>
</p:tagLst>
</file>

<file path=ppt/tags/tag22.xml><?xml version="1.0" encoding="utf-8"?>
<p:tagLst xmlns:a="http://schemas.openxmlformats.org/drawingml/2006/main" xmlns:r="http://schemas.openxmlformats.org/officeDocument/2006/relationships" xmlns:p="http://schemas.openxmlformats.org/presentationml/2006/main">
  <p:tag name="TIMING" val="|12.5"/>
</p:tagLst>
</file>

<file path=ppt/tags/tag23.xml><?xml version="1.0" encoding="utf-8"?>
<p:tagLst xmlns:a="http://schemas.openxmlformats.org/drawingml/2006/main" xmlns:r="http://schemas.openxmlformats.org/officeDocument/2006/relationships" xmlns:p="http://schemas.openxmlformats.org/presentationml/2006/main">
  <p:tag name="TIMING" val="|3.9|8.8"/>
</p:tagLst>
</file>

<file path=ppt/tags/tag24.xml><?xml version="1.0" encoding="utf-8"?>
<p:tagLst xmlns:a="http://schemas.openxmlformats.org/drawingml/2006/main" xmlns:r="http://schemas.openxmlformats.org/officeDocument/2006/relationships" xmlns:p="http://schemas.openxmlformats.org/presentationml/2006/main">
  <p:tag name="TIMING" val="|6.6|7.9|11.5|14.7|4.6|5|5.3|6.8|2.3|3.3|10.9"/>
</p:tagLst>
</file>

<file path=ppt/tags/tag25.xml><?xml version="1.0" encoding="utf-8"?>
<p:tagLst xmlns:a="http://schemas.openxmlformats.org/drawingml/2006/main" xmlns:r="http://schemas.openxmlformats.org/officeDocument/2006/relationships" xmlns:p="http://schemas.openxmlformats.org/presentationml/2006/main">
  <p:tag name="TIMING" val="|23.2|5.5|10.7|24.9|5.3"/>
</p:tagLst>
</file>

<file path=ppt/tags/tag26.xml><?xml version="1.0" encoding="utf-8"?>
<p:tagLst xmlns:a="http://schemas.openxmlformats.org/drawingml/2006/main" xmlns:r="http://schemas.openxmlformats.org/officeDocument/2006/relationships" xmlns:p="http://schemas.openxmlformats.org/presentationml/2006/main">
  <p:tag name="TIMING" val="|6.9|6.6|3.1"/>
</p:tagLst>
</file>

<file path=ppt/tags/tag27.xml><?xml version="1.0" encoding="utf-8"?>
<p:tagLst xmlns:a="http://schemas.openxmlformats.org/drawingml/2006/main" xmlns:r="http://schemas.openxmlformats.org/officeDocument/2006/relationships" xmlns:p="http://schemas.openxmlformats.org/presentationml/2006/main">
  <p:tag name="TIMING" val="|32.6|2.8"/>
</p:tagLst>
</file>

<file path=ppt/tags/tag28.xml><?xml version="1.0" encoding="utf-8"?>
<p:tagLst xmlns:a="http://schemas.openxmlformats.org/drawingml/2006/main" xmlns:r="http://schemas.openxmlformats.org/officeDocument/2006/relationships" xmlns:p="http://schemas.openxmlformats.org/presentationml/2006/main">
  <p:tag name="TIMING" val="|7.2|3.8|2.8|3.2"/>
</p:tagLst>
</file>

<file path=ppt/tags/tag29.xml><?xml version="1.0" encoding="utf-8"?>
<p:tagLst xmlns:a="http://schemas.openxmlformats.org/drawingml/2006/main" xmlns:r="http://schemas.openxmlformats.org/officeDocument/2006/relationships" xmlns:p="http://schemas.openxmlformats.org/presentationml/2006/main">
  <p:tag name="TIMING" val="|8.7|5.3|11|5.5"/>
</p:tagLst>
</file>

<file path=ppt/tags/tag3.xml><?xml version="1.0" encoding="utf-8"?>
<p:tagLst xmlns:a="http://schemas.openxmlformats.org/drawingml/2006/main" xmlns:r="http://schemas.openxmlformats.org/officeDocument/2006/relationships" xmlns:p="http://schemas.openxmlformats.org/presentationml/2006/main">
  <p:tag name="TIMING" val="|4.2|1.4|3.2|2.2"/>
</p:tagLst>
</file>

<file path=ppt/tags/tag30.xml><?xml version="1.0" encoding="utf-8"?>
<p:tagLst xmlns:a="http://schemas.openxmlformats.org/drawingml/2006/main" xmlns:r="http://schemas.openxmlformats.org/officeDocument/2006/relationships" xmlns:p="http://schemas.openxmlformats.org/presentationml/2006/main">
  <p:tag name="TIMING" val="|6.9|3.8|6.7"/>
</p:tagLst>
</file>

<file path=ppt/tags/tag31.xml><?xml version="1.0" encoding="utf-8"?>
<p:tagLst xmlns:a="http://schemas.openxmlformats.org/drawingml/2006/main" xmlns:r="http://schemas.openxmlformats.org/officeDocument/2006/relationships" xmlns:p="http://schemas.openxmlformats.org/presentationml/2006/main">
  <p:tag name="TIMING" val="|19.3"/>
</p:tagLst>
</file>

<file path=ppt/tags/tag32.xml><?xml version="1.0" encoding="utf-8"?>
<p:tagLst xmlns:a="http://schemas.openxmlformats.org/drawingml/2006/main" xmlns:r="http://schemas.openxmlformats.org/officeDocument/2006/relationships" xmlns:p="http://schemas.openxmlformats.org/presentationml/2006/main">
  <p:tag name="TIMING" val="|7.4|8.6|8.4|18.7|16.1"/>
</p:tagLst>
</file>

<file path=ppt/tags/tag33.xml><?xml version="1.0" encoding="utf-8"?>
<p:tagLst xmlns:a="http://schemas.openxmlformats.org/drawingml/2006/main" xmlns:r="http://schemas.openxmlformats.org/officeDocument/2006/relationships" xmlns:p="http://schemas.openxmlformats.org/presentationml/2006/main">
  <p:tag name="TIMING" val="|19.6|18.4|18.3"/>
</p:tagLst>
</file>

<file path=ppt/tags/tag4.xml><?xml version="1.0" encoding="utf-8"?>
<p:tagLst xmlns:a="http://schemas.openxmlformats.org/drawingml/2006/main" xmlns:r="http://schemas.openxmlformats.org/officeDocument/2006/relationships" xmlns:p="http://schemas.openxmlformats.org/presentationml/2006/main">
  <p:tag name="TIMING" val="|1.6|6.5"/>
</p:tagLst>
</file>

<file path=ppt/tags/tag5.xml><?xml version="1.0" encoding="utf-8"?>
<p:tagLst xmlns:a="http://schemas.openxmlformats.org/drawingml/2006/main" xmlns:r="http://schemas.openxmlformats.org/officeDocument/2006/relationships" xmlns:p="http://schemas.openxmlformats.org/presentationml/2006/main">
  <p:tag name="TIMING" val="|2.5|4.1"/>
</p:tagLst>
</file>

<file path=ppt/tags/tag6.xml><?xml version="1.0" encoding="utf-8"?>
<p:tagLst xmlns:a="http://schemas.openxmlformats.org/drawingml/2006/main" xmlns:r="http://schemas.openxmlformats.org/officeDocument/2006/relationships" xmlns:p="http://schemas.openxmlformats.org/presentationml/2006/main">
  <p:tag name="TIMING" val="|4.9|13|4.5|4.6|10|2.3|12.3|5.4"/>
</p:tagLst>
</file>

<file path=ppt/tags/tag7.xml><?xml version="1.0" encoding="utf-8"?>
<p:tagLst xmlns:a="http://schemas.openxmlformats.org/drawingml/2006/main" xmlns:r="http://schemas.openxmlformats.org/officeDocument/2006/relationships" xmlns:p="http://schemas.openxmlformats.org/presentationml/2006/main">
  <p:tag name="TIMING" val="|3.8|7.4|5.1|9.7|4.1|8.2"/>
</p:tagLst>
</file>

<file path=ppt/tags/tag8.xml><?xml version="1.0" encoding="utf-8"?>
<p:tagLst xmlns:a="http://schemas.openxmlformats.org/drawingml/2006/main" xmlns:r="http://schemas.openxmlformats.org/officeDocument/2006/relationships" xmlns:p="http://schemas.openxmlformats.org/presentationml/2006/main">
  <p:tag name="TIMING" val="|0.7|1.6"/>
</p:tagLst>
</file>

<file path=ppt/tags/tag9.xml><?xml version="1.0" encoding="utf-8"?>
<p:tagLst xmlns:a="http://schemas.openxmlformats.org/drawingml/2006/main" xmlns:r="http://schemas.openxmlformats.org/officeDocument/2006/relationships" xmlns:p="http://schemas.openxmlformats.org/presentationml/2006/main">
  <p:tag name="TIMING" val="|3|7|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13759</TotalTime>
  <Words>19626</Words>
  <Application>Microsoft Office PowerPoint</Application>
  <PresentationFormat>Widescreen</PresentationFormat>
  <Paragraphs>3675</Paragraphs>
  <Slides>138</Slides>
  <Notes>58</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138</vt:i4>
      </vt:variant>
    </vt:vector>
  </HeadingPairs>
  <TitlesOfParts>
    <vt:vector size="156" baseType="lpstr">
      <vt:lpstr>Arial</vt:lpstr>
      <vt:lpstr>Calibri</vt:lpstr>
      <vt:lpstr>Calibri Light</vt:lpstr>
      <vt:lpstr>Cambria Math</vt:lpstr>
      <vt:lpstr>Consolas</vt:lpstr>
      <vt:lpstr>DejaVu Sans Mono</vt:lpstr>
      <vt:lpstr>DejaVu Serif</vt:lpstr>
      <vt:lpstr>Euclid</vt:lpstr>
      <vt:lpstr>Gill Sans</vt:lpstr>
      <vt:lpstr>Helvetica</vt:lpstr>
      <vt:lpstr>Lucida Grande</vt:lpstr>
      <vt:lpstr>Roboto</vt:lpstr>
      <vt:lpstr>Segoe UI</vt:lpstr>
      <vt:lpstr>Symbol</vt:lpstr>
      <vt:lpstr>Times</vt:lpstr>
      <vt:lpstr>Times New Roman</vt:lpstr>
      <vt:lpstr>Wingdings</vt:lpstr>
      <vt:lpstr>Office Theme</vt:lpstr>
      <vt:lpstr>Structural DNA nanotechnology</vt:lpstr>
      <vt:lpstr>PowerPoint Presentation</vt:lpstr>
      <vt:lpstr>Things that build themselves</vt:lpstr>
      <vt:lpstr>DNA as a building material</vt:lpstr>
      <vt:lpstr>DNA origami</vt:lpstr>
      <vt:lpstr>DNA origami</vt:lpstr>
      <vt:lpstr>Binding graphs</vt:lpstr>
      <vt:lpstr>DNA tile self-assembly</vt:lpstr>
      <vt:lpstr>Practice of DNA tile self-assembly</vt:lpstr>
      <vt:lpstr>Practice of DNA tile self-assembly</vt:lpstr>
      <vt:lpstr>Practice of DNA tile self-assembly</vt:lpstr>
      <vt:lpstr>Practice of DNA tile self-assembly</vt:lpstr>
      <vt:lpstr>Practice of DNA tile self-assembly</vt:lpstr>
      <vt:lpstr>Theory of algorithmic self-assembly</vt:lpstr>
      <vt:lpstr>abstract Tile Assembly Model (aTAM)</vt:lpstr>
      <vt:lpstr>Example tile set</vt:lpstr>
      <vt:lpstr>Example tile set</vt:lpstr>
      <vt:lpstr>PowerPoint Presentation</vt:lpstr>
      <vt:lpstr>Algorithmic self-assembly in action</vt:lpstr>
      <vt:lpstr>aTAM simulator (ISU TAS by Matt Patitz)</vt:lpstr>
      <vt:lpstr>Tile complexity of squares</vt:lpstr>
      <vt:lpstr>Tile complexity</vt:lpstr>
      <vt:lpstr>The program size complexity of self-assembled squares</vt:lpstr>
      <vt:lpstr>Tile complexity at temperature τ = 1 (i.e., no cooperative binding allowed)</vt:lpstr>
      <vt:lpstr>Tile complexity at temperature τ = 1,  where not all adjacent tiles are bound</vt:lpstr>
      <vt:lpstr>Tile complexity at temperature τ = 2 (i.e., cooperative binding allowed)</vt:lpstr>
      <vt:lpstr>Tile complexity at temperature τ = 2</vt:lpstr>
      <vt:lpstr>Logarithmic tile complexity at temperature τ = 2</vt:lpstr>
      <vt:lpstr>Logarithmic tile complexity at temperature τ = 2</vt:lpstr>
      <vt:lpstr>Ω(log n / log log n) tile complexity lower bound for n x n squares</vt:lpstr>
      <vt:lpstr>How many tile systems with k tile types?</vt:lpstr>
      <vt:lpstr>How many tile systems with k tile types?</vt:lpstr>
      <vt:lpstr>“Descriptional Complexity” proof</vt:lpstr>
      <vt:lpstr>Which bound is tight?</vt:lpstr>
      <vt:lpstr>Improved upper bound: self-assembling an    n x n square with O(log n / log log n) tile types </vt:lpstr>
      <vt:lpstr>Creating a row of log n glues with arbitrary bit string s ∈ {0,1}log n using O(log n / log log n) tile types</vt:lpstr>
      <vt:lpstr>Creating a row of log n glues with arbitrary bit string s ∈ {0,1}* using log n / log log n tile types (i.e., base conversion from b to 2)</vt:lpstr>
      <vt:lpstr>Formal definition of aTAM</vt:lpstr>
      <vt:lpstr>abstract Tile Assembly Model (aTAM), formal definition</vt:lpstr>
      <vt:lpstr>abstract Tile Assembly Model (aTAM), formal definition</vt:lpstr>
      <vt:lpstr>abstract Tile Assembly Model (aTAM), formal definition</vt:lpstr>
      <vt:lpstr>Basic stability result</vt:lpstr>
      <vt:lpstr>Basic reachability result</vt:lpstr>
      <vt:lpstr>example of usefulness of Rothemund’s Lemma</vt:lpstr>
      <vt:lpstr>Fair assembly sequences</vt:lpstr>
      <vt:lpstr>How computationally powerful are self-assembling tiles?</vt:lpstr>
      <vt:lpstr>Turing machines</vt:lpstr>
      <vt:lpstr>Tile assembly is Turing-universal</vt:lpstr>
      <vt:lpstr>Complexity of self-assembled shapes</vt:lpstr>
      <vt:lpstr>Complexity of self-assembled shapes</vt:lpstr>
      <vt:lpstr>PowerPoint Presentation</vt:lpstr>
      <vt:lpstr>PowerPoint Presentation</vt:lpstr>
      <vt:lpstr>PowerPoint Presentation</vt:lpstr>
      <vt:lpstr>PowerPoint Presentation</vt:lpstr>
      <vt:lpstr>Two interpretations</vt:lpstr>
      <vt:lpstr>Strict and weak self-assembly</vt:lpstr>
      <vt:lpstr>Strict and weak self-assembly</vt:lpstr>
      <vt:lpstr>Strict self-assembly</vt:lpstr>
      <vt:lpstr>A famous fractal</vt:lpstr>
      <vt:lpstr>The discrete Sierpinkski triangle cannot be strictly self-assembled</vt:lpstr>
      <vt:lpstr>Weak self-assembly</vt:lpstr>
      <vt:lpstr>Randomized self-assembly</vt:lpstr>
      <vt:lpstr>Tile complexity of universal shape construction</vt:lpstr>
      <vt:lpstr>PowerPoint Presentation</vt:lpstr>
      <vt:lpstr>PowerPoint Presentation</vt:lpstr>
      <vt:lpstr>PowerPoint Presentation</vt:lpstr>
      <vt:lpstr>Bounding the probability the length deviates much from its mean</vt:lpstr>
      <vt:lpstr>Chernoff bound</vt:lpstr>
      <vt:lpstr>PowerPoint Presentation</vt:lpstr>
      <vt:lpstr>PowerPoint Presentation</vt:lpstr>
      <vt:lpstr>PowerPoint Presentation</vt:lpstr>
      <vt:lpstr>PowerPoint Presentation</vt:lpstr>
      <vt:lpstr>PowerPoint Presentation</vt:lpstr>
      <vt:lpstr>Other plausible modifications of aTAM model that can reduce tile complexity</vt:lpstr>
      <vt:lpstr>The power of nondeterminism in self-assembly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Errors in algorithmic self-assembly</vt:lpstr>
      <vt:lpstr>Errors in self-assembly</vt:lpstr>
      <vt:lpstr>Modeling errors: kinetic Tile Assembly Model</vt:lpstr>
      <vt:lpstr>kTAM simulators</vt:lpstr>
      <vt:lpstr>Tradeoff between assembly speed and errors</vt:lpstr>
      <vt:lpstr>Proofreading: Algorithmic error correction</vt:lpstr>
      <vt:lpstr>Experimental algorithmic self-assembly</vt:lpstr>
      <vt:lpstr>Crystals that think about how they’re growing</vt:lpstr>
      <vt:lpstr>Acknowledgements </vt:lpstr>
      <vt:lpstr>Hierarchy of abstractions</vt:lpstr>
      <vt:lpstr>Harmonious arrangement</vt:lpstr>
      <vt:lpstr>Odd bits</vt:lpstr>
      <vt:lpstr>Parity</vt:lpstr>
      <vt:lpstr>Circuit model</vt:lpstr>
      <vt:lpstr>Circuit model</vt:lpstr>
      <vt:lpstr>Circuit model</vt:lpstr>
      <vt:lpstr>Circuit model</vt:lpstr>
      <vt:lpstr>Example circuits with same gate in every row</vt:lpstr>
      <vt:lpstr>Example circuits with different gates in each row</vt:lpstr>
      <vt:lpstr>Randomization: “Lazy” sorting</vt:lpstr>
      <vt:lpstr>Deterministic circuits</vt:lpstr>
      <vt:lpstr>Randomized circuits</vt:lpstr>
      <vt:lpstr>PowerPoint Presentation</vt:lpstr>
      <vt:lpstr>Hierarchy of abstractions</vt:lpstr>
      <vt:lpstr>Gates  Tiles</vt:lpstr>
      <vt:lpstr>How tiles compute while growing (algorithmic self-assembly)</vt:lpstr>
      <vt:lpstr>Hierarchy of abstractions</vt:lpstr>
      <vt:lpstr>DNA single-stranded tiles</vt:lpstr>
      <vt:lpstr>Single-stranded tiles for making any shape</vt:lpstr>
      <vt:lpstr>Uniquely addressed self-assembly versus algorithmic</vt:lpstr>
      <vt:lpstr>Single-stranded tile tubes</vt:lpstr>
      <vt:lpstr>Seeded growth</vt:lpstr>
      <vt:lpstr>Tubes to ribbons</vt:lpstr>
      <vt:lpstr>DNA sequence design</vt:lpstr>
      <vt:lpstr>Bar-coding origami seed for imaging multiple samples at once</vt:lpstr>
      <vt:lpstr>Experimental protocol</vt:lpstr>
      <vt:lpstr>Results</vt:lpstr>
      <vt:lpstr>PowerPoint Presentation</vt:lpstr>
      <vt:lpstr>PowerPoint Presentation</vt:lpstr>
      <vt:lpstr>PowerPoint Presentation</vt:lpstr>
      <vt:lpstr>Counting to 63</vt:lpstr>
      <vt:lpstr>Parity tested on all inputs</vt:lpstr>
      <vt:lpstr>PowerPoint Presentation</vt:lpstr>
      <vt:lpstr>What did we learn?</vt:lpstr>
      <vt:lpstr>Next big challenge: Algorithmically control shape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ECS 220: Theory of Computation Chapter 1: Prologue</dc:title>
  <dc:creator>David S. Doty</dc:creator>
  <cp:lastModifiedBy>David Doty</cp:lastModifiedBy>
  <cp:revision>963</cp:revision>
  <dcterms:created xsi:type="dcterms:W3CDTF">2016-12-16T22:36:15Z</dcterms:created>
  <dcterms:modified xsi:type="dcterms:W3CDTF">2023-11-10T00:01:11Z</dcterms:modified>
</cp:coreProperties>
</file>