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305" r:id="rId3"/>
    <p:sldId id="348" r:id="rId4"/>
    <p:sldId id="346" r:id="rId5"/>
    <p:sldId id="311" r:id="rId6"/>
    <p:sldId id="342" r:id="rId7"/>
    <p:sldId id="349" r:id="rId8"/>
    <p:sldId id="304" r:id="rId9"/>
    <p:sldId id="307" r:id="rId10"/>
    <p:sldId id="332" r:id="rId11"/>
    <p:sldId id="350" r:id="rId12"/>
    <p:sldId id="288" r:id="rId13"/>
    <p:sldId id="276" r:id="rId14"/>
    <p:sldId id="292" r:id="rId15"/>
    <p:sldId id="315" r:id="rId16"/>
    <p:sldId id="412" r:id="rId17"/>
    <p:sldId id="351" r:id="rId18"/>
    <p:sldId id="322" r:id="rId19"/>
    <p:sldId id="356" r:id="rId20"/>
    <p:sldId id="357" r:id="rId21"/>
    <p:sldId id="367" r:id="rId22"/>
    <p:sldId id="323" r:id="rId23"/>
    <p:sldId id="324" r:id="rId24"/>
    <p:sldId id="333" r:id="rId25"/>
    <p:sldId id="318" r:id="rId26"/>
    <p:sldId id="319" r:id="rId27"/>
    <p:sldId id="320" r:id="rId28"/>
    <p:sldId id="352" r:id="rId29"/>
    <p:sldId id="312" r:id="rId30"/>
    <p:sldId id="316" r:id="rId31"/>
    <p:sldId id="353" r:id="rId32"/>
    <p:sldId id="361" r:id="rId33"/>
    <p:sldId id="359" r:id="rId34"/>
    <p:sldId id="321" r:id="rId35"/>
    <p:sldId id="317" r:id="rId36"/>
    <p:sldId id="364" r:id="rId37"/>
    <p:sldId id="363" r:id="rId38"/>
    <p:sldId id="360" r:id="rId39"/>
    <p:sldId id="365" r:id="rId40"/>
    <p:sldId id="369" r:id="rId41"/>
    <p:sldId id="408" r:id="rId42"/>
    <p:sldId id="366" r:id="rId43"/>
    <p:sldId id="355" r:id="rId44"/>
    <p:sldId id="277" r:id="rId45"/>
    <p:sldId id="343" r:id="rId46"/>
    <p:sldId id="344" r:id="rId47"/>
    <p:sldId id="279" r:id="rId48"/>
    <p:sldId id="371" r:id="rId49"/>
    <p:sldId id="347" r:id="rId50"/>
    <p:sldId id="280" r:id="rId51"/>
    <p:sldId id="368" r:id="rId52"/>
    <p:sldId id="370" r:id="rId53"/>
    <p:sldId id="372" r:id="rId54"/>
    <p:sldId id="411" r:id="rId55"/>
    <p:sldId id="373" r:id="rId56"/>
    <p:sldId id="374" r:id="rId57"/>
    <p:sldId id="375" r:id="rId58"/>
    <p:sldId id="376" r:id="rId59"/>
    <p:sldId id="358" r:id="rId60"/>
    <p:sldId id="329" r:id="rId61"/>
    <p:sldId id="378" r:id="rId62"/>
    <p:sldId id="379" r:id="rId63"/>
    <p:sldId id="380" r:id="rId64"/>
    <p:sldId id="381" r:id="rId65"/>
    <p:sldId id="382" r:id="rId66"/>
    <p:sldId id="409" r:id="rId67"/>
    <p:sldId id="383" r:id="rId68"/>
    <p:sldId id="384" r:id="rId69"/>
    <p:sldId id="387" r:id="rId70"/>
    <p:sldId id="399" r:id="rId71"/>
    <p:sldId id="398" r:id="rId72"/>
    <p:sldId id="401" r:id="rId73"/>
    <p:sldId id="386" r:id="rId74"/>
    <p:sldId id="385" r:id="rId75"/>
    <p:sldId id="388" r:id="rId76"/>
    <p:sldId id="389" r:id="rId77"/>
    <p:sldId id="410" r:id="rId78"/>
    <p:sldId id="390" r:id="rId79"/>
    <p:sldId id="392" r:id="rId80"/>
    <p:sldId id="393" r:id="rId81"/>
    <p:sldId id="391" r:id="rId82"/>
    <p:sldId id="394" r:id="rId83"/>
    <p:sldId id="395" r:id="rId84"/>
    <p:sldId id="396" r:id="rId85"/>
    <p:sldId id="397" r:id="rId86"/>
    <p:sldId id="400" r:id="rId87"/>
    <p:sldId id="362" r:id="rId88"/>
    <p:sldId id="330" r:id="rId89"/>
    <p:sldId id="331" r:id="rId90"/>
    <p:sldId id="326" r:id="rId91"/>
    <p:sldId id="327" r:id="rId92"/>
    <p:sldId id="335" r:id="rId93"/>
    <p:sldId id="336" r:id="rId94"/>
    <p:sldId id="337" r:id="rId95"/>
    <p:sldId id="325" r:id="rId96"/>
    <p:sldId id="340" r:id="rId97"/>
    <p:sldId id="339" r:id="rId98"/>
    <p:sldId id="341" r:id="rId99"/>
    <p:sldId id="345" r:id="rId100"/>
    <p:sldId id="377" r:id="rId101"/>
    <p:sldId id="265" r:id="rId102"/>
    <p:sldId id="302" r:id="rId103"/>
    <p:sldId id="303" r:id="rId104"/>
    <p:sldId id="402" r:id="rId105"/>
    <p:sldId id="403" r:id="rId106"/>
    <p:sldId id="404" r:id="rId107"/>
    <p:sldId id="306" r:id="rId108"/>
    <p:sldId id="266" r:id="rId109"/>
    <p:sldId id="405" r:id="rId110"/>
    <p:sldId id="406" r:id="rId111"/>
    <p:sldId id="267" r:id="rId112"/>
    <p:sldId id="407" r:id="rId1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5691B33-6712-484C-B2B5-B33ECA5858F6}">
          <p14:sldIdLst>
            <p14:sldId id="256"/>
            <p14:sldId id="305"/>
            <p14:sldId id="348"/>
            <p14:sldId id="346"/>
            <p14:sldId id="311"/>
            <p14:sldId id="342"/>
            <p14:sldId id="349"/>
            <p14:sldId id="304"/>
            <p14:sldId id="307"/>
            <p14:sldId id="332"/>
            <p14:sldId id="350"/>
            <p14:sldId id="288"/>
            <p14:sldId id="276"/>
            <p14:sldId id="292"/>
            <p14:sldId id="315"/>
            <p14:sldId id="412"/>
          </p14:sldIdLst>
        </p14:section>
        <p14:section name="examples of stable CRN computation" id="{72BD8B26-82F8-44D0-AEB1-934E28F48C3F}">
          <p14:sldIdLst>
            <p14:sldId id="351"/>
            <p14:sldId id="322"/>
            <p14:sldId id="356"/>
            <p14:sldId id="357"/>
            <p14:sldId id="367"/>
            <p14:sldId id="323"/>
            <p14:sldId id="324"/>
            <p14:sldId id="333"/>
            <p14:sldId id="318"/>
            <p14:sldId id="319"/>
            <p14:sldId id="320"/>
          </p14:sldIdLst>
        </p14:section>
        <p14:section name="formal definition of CRN computation" id="{5910A05E-40B4-4B66-B1DB-BDFDFA5D7729}">
          <p14:sldIdLst>
            <p14:sldId id="352"/>
            <p14:sldId id="312"/>
            <p14:sldId id="316"/>
            <p14:sldId id="353"/>
            <p14:sldId id="361"/>
            <p14:sldId id="359"/>
            <p14:sldId id="321"/>
            <p14:sldId id="317"/>
          </p14:sldIdLst>
        </p14:section>
        <p14:section name="feedforward CRNs" id="{8695380F-8969-4BC3-A734-1B722A330387}">
          <p14:sldIdLst>
            <p14:sldId id="364"/>
            <p14:sldId id="363"/>
            <p14:sldId id="360"/>
            <p14:sldId id="365"/>
            <p14:sldId id="369"/>
            <p14:sldId id="408"/>
            <p14:sldId id="366"/>
          </p14:sldIdLst>
        </p14:section>
        <p14:section name="time complexity" id="{C0446CAF-68BA-45AF-A320-ED6C9AC7385E}">
          <p14:sldIdLst>
            <p14:sldId id="355"/>
            <p14:sldId id="277"/>
            <p14:sldId id="343"/>
            <p14:sldId id="344"/>
            <p14:sldId id="279"/>
            <p14:sldId id="371"/>
            <p14:sldId id="347"/>
            <p14:sldId id="280"/>
            <p14:sldId id="368"/>
            <p14:sldId id="370"/>
            <p14:sldId id="372"/>
            <p14:sldId id="411"/>
          </p14:sldIdLst>
        </p14:section>
        <p14:section name="time complexity analysis of stably computing CRNs" id="{F9979431-7E6E-4226-A93E-6F3C9C6C60A3}">
          <p14:sldIdLst>
            <p14:sldId id="373"/>
            <p14:sldId id="374"/>
            <p14:sldId id="375"/>
            <p14:sldId id="376"/>
          </p14:sldIdLst>
        </p14:section>
        <p14:section name="possibilities of stable computation: positive results" id="{3CFCA409-30AA-4371-8817-5585A596A844}">
          <p14:sldIdLst>
            <p14:sldId id="358"/>
            <p14:sldId id="329"/>
            <p14:sldId id="378"/>
            <p14:sldId id="379"/>
            <p14:sldId id="380"/>
            <p14:sldId id="381"/>
            <p14:sldId id="382"/>
          </p14:sldIdLst>
        </p14:section>
        <p14:section name="limits of stable computation: positive results" id="{B776B0EF-CFC0-4FD0-9B27-BFA833066C4A}">
          <p14:sldIdLst>
            <p14:sldId id="409"/>
            <p14:sldId id="383"/>
            <p14:sldId id="384"/>
            <p14:sldId id="387"/>
            <p14:sldId id="399"/>
            <p14:sldId id="398"/>
            <p14:sldId id="401"/>
          </p14:sldIdLst>
        </p14:section>
        <p14:section name="limits of stable computation: negative results" id="{D4D7143E-BAF1-4044-9471-A50F4D628D18}">
          <p14:sldIdLst>
            <p14:sldId id="386"/>
            <p14:sldId id="385"/>
            <p14:sldId id="388"/>
            <p14:sldId id="389"/>
            <p14:sldId id="410"/>
            <p14:sldId id="390"/>
            <p14:sldId id="392"/>
            <p14:sldId id="393"/>
            <p14:sldId id="391"/>
            <p14:sldId id="394"/>
            <p14:sldId id="395"/>
            <p14:sldId id="396"/>
            <p14:sldId id="397"/>
            <p14:sldId id="400"/>
          </p14:sldIdLst>
        </p14:section>
        <p14:section name="limits of efficient stable computation" id="{A2E9A58E-1755-4450-B784-689077AF6424}">
          <p14:sldIdLst>
            <p14:sldId id="362"/>
            <p14:sldId id="330"/>
            <p14:sldId id="331"/>
            <p14:sldId id="326"/>
            <p14:sldId id="327"/>
          </p14:sldIdLst>
        </p14:section>
        <p14:section name="other modeling choices" id="{C773E05E-9F98-4787-A777-6F776903D59F}">
          <p14:sldIdLst>
            <p14:sldId id="335"/>
            <p14:sldId id="336"/>
            <p14:sldId id="337"/>
            <p14:sldId id="325"/>
            <p14:sldId id="340"/>
            <p14:sldId id="339"/>
            <p14:sldId id="341"/>
            <p14:sldId id="345"/>
          </p14:sldIdLst>
        </p14:section>
        <p14:section name="computation with small chance of error" id="{F5B194F7-49D9-4987-A315-CDD3B085920D}">
          <p14:sldIdLst>
            <p14:sldId id="377"/>
            <p14:sldId id="265"/>
            <p14:sldId id="302"/>
            <p14:sldId id="303"/>
            <p14:sldId id="402"/>
            <p14:sldId id="403"/>
            <p14:sldId id="404"/>
            <p14:sldId id="306"/>
            <p14:sldId id="266"/>
            <p14:sldId id="405"/>
            <p14:sldId id="406"/>
            <p14:sldId id="267"/>
            <p14:sldId id="4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EB3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0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6D-4B50-B011-80DF97427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45-4145-B9C0-838291384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378-4A6B-97D7-558E6FA75020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378-4A6B-97D7-558E6FA75020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378-4A6B-97D7-558E6FA75020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378-4A6B-97D7-558E6FA75020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378-4A6B-97D7-558E6FA75020}"/>
              </c:ext>
            </c:extLst>
          </c:dPt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78-4A6B-97D7-558E6FA75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6</c:v>
                </c:pt>
                <c:pt idx="8">
                  <c:v>1</c:v>
                </c:pt>
                <c:pt idx="9">
                  <c:v>8</c:v>
                </c:pt>
                <c:pt idx="1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18-44E1-9ACD-4EFECE84F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A5-4B9C-8255-5F378B43F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60-45DE-9C6E-20E082032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57-408C-974B-1DC6E440A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C9-4084-BCA4-E832FA05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Sheet1!$A$2:$A$42</c:f>
              <c:numCache>
                <c:formatCode>General</c:formatCode>
                <c:ptCount val="41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  <c:pt idx="28">
                  <c:v>17</c:v>
                </c:pt>
                <c:pt idx="29">
                  <c:v>19</c:v>
                </c:pt>
                <c:pt idx="30">
                  <c:v>21</c:v>
                </c:pt>
                <c:pt idx="31">
                  <c:v>23</c:v>
                </c:pt>
                <c:pt idx="32">
                  <c:v>25</c:v>
                </c:pt>
                <c:pt idx="33">
                  <c:v>27</c:v>
                </c:pt>
                <c:pt idx="34">
                  <c:v>29</c:v>
                </c:pt>
                <c:pt idx="35">
                  <c:v>22</c:v>
                </c:pt>
                <c:pt idx="36">
                  <c:v>24</c:v>
                </c:pt>
                <c:pt idx="37">
                  <c:v>26</c:v>
                </c:pt>
                <c:pt idx="38">
                  <c:v>28</c:v>
                </c:pt>
                <c:pt idx="39">
                  <c:v>27</c:v>
                </c:pt>
                <c:pt idx="40">
                  <c:v>29</c:v>
                </c:pt>
              </c:numCache>
            </c:numRef>
          </c:xVal>
          <c:yVal>
            <c:numRef>
              <c:f>Sheet1!$B$2:$B$42</c:f>
              <c:numCache>
                <c:formatCode>General</c:formatCode>
                <c:ptCount val="4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14</c:v>
                </c:pt>
                <c:pt idx="29">
                  <c:v>13</c:v>
                </c:pt>
                <c:pt idx="30">
                  <c:v>12</c:v>
                </c:pt>
                <c:pt idx="31">
                  <c:v>11</c:v>
                </c:pt>
                <c:pt idx="32">
                  <c:v>10</c:v>
                </c:pt>
                <c:pt idx="33">
                  <c:v>9</c:v>
                </c:pt>
                <c:pt idx="34">
                  <c:v>8</c:v>
                </c:pt>
                <c:pt idx="35">
                  <c:v>14</c:v>
                </c:pt>
                <c:pt idx="36">
                  <c:v>13</c:v>
                </c:pt>
                <c:pt idx="37">
                  <c:v>12</c:v>
                </c:pt>
                <c:pt idx="38">
                  <c:v>11</c:v>
                </c:pt>
                <c:pt idx="39">
                  <c:v>14</c:v>
                </c:pt>
                <c:pt idx="40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2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5D-40F3-AB64-E27DB7C7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Sheet1!$A$2:$A$63</c:f>
              <c:numCache>
                <c:formatCode>General</c:formatCode>
                <c:ptCount val="62"/>
                <c:pt idx="0">
                  <c:v>8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  <c:pt idx="4">
                  <c:v>7</c:v>
                </c:pt>
              </c:numCache>
            </c:numRef>
          </c:xVal>
          <c:yVal>
            <c:numRef>
              <c:f>Sheet1!$B$2:$B$63</c:f>
              <c:numCache>
                <c:formatCode>General</c:formatCode>
                <c:ptCount val="62"/>
                <c:pt idx="0">
                  <c:v>9</c:v>
                </c:pt>
                <c:pt idx="1">
                  <c:v>7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70-42A3-BB2C-1B679A366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8</c:v>
                </c:pt>
                <c:pt idx="28">
                  <c:v>8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9</c:v>
                </c:pt>
                <c:pt idx="34">
                  <c:v>9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EB-4855-8DFF-7DFCB679F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26-4772-AFBC-41249FA09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0.05654</cdr:x>
      <cdr:y>0.83581</cdr:y>
    </cdr:from>
    <cdr:to>
      <cdr:x>0.12241</cdr:x>
      <cdr:y>0.89578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BD0F6C91-982F-4A33-9097-301108052AC0}"/>
            </a:ext>
          </a:extLst>
        </cdr:cNvPr>
        <cdr:cNvCxnSpPr/>
      </cdr:nvCxnSpPr>
      <cdr:spPr>
        <a:xfrm xmlns:a="http://schemas.openxmlformats.org/drawingml/2006/main" flipV="1">
          <a:off x="379518" y="2991671"/>
          <a:ext cx="442244" cy="21468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0.12064</cdr:x>
      <cdr:y>0.70807</cdr:y>
    </cdr:from>
    <cdr:to>
      <cdr:x>0.18804</cdr:x>
      <cdr:y>0.83913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73D2023-CFB5-4471-99AB-AF8AC96AEC5D}"/>
            </a:ext>
          </a:extLst>
        </cdr:cNvPr>
        <cdr:cNvCxnSpPr/>
      </cdr:nvCxnSpPr>
      <cdr:spPr>
        <a:xfrm xmlns:a="http://schemas.openxmlformats.org/drawingml/2006/main" flipV="1">
          <a:off x="809855" y="2534471"/>
          <a:ext cx="452438" cy="46910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0.72587</cdr:x>
      <cdr:y>0.12788</cdr:y>
    </cdr:from>
    <cdr:to>
      <cdr:x>0.86549</cdr:x>
      <cdr:y>0.38583</cdr:y>
    </cdr:to>
    <cdr:sp macro="" textlink="">
      <cdr:nvSpPr>
        <cdr:cNvPr id="20" name="TextBox 17">
          <a:extLst xmlns:a="http://schemas.openxmlformats.org/drawingml/2006/main">
            <a:ext uri="{FF2B5EF4-FFF2-40B4-BE49-F238E27FC236}">
              <a16:creationId xmlns:a16="http://schemas.microsoft.com/office/drawing/2014/main" id="{3471F065-7596-4FED-86C6-02D37DDA3A37}"/>
            </a:ext>
          </a:extLst>
        </cdr:cNvPr>
        <cdr:cNvSpPr txBox="1"/>
      </cdr:nvSpPr>
      <cdr:spPr>
        <a:xfrm xmlns:a="http://schemas.openxmlformats.org/drawingml/2006/main" rot="8436297">
          <a:off x="4872744" y="457715"/>
          <a:ext cx="93726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0" dirty="0"/>
            <a:t>…</a:t>
          </a:r>
          <a:endParaRPr lang="en-US" dirty="0"/>
        </a:p>
      </cdr:txBody>
    </cdr:sp>
  </cdr:relSizeAnchor>
  <cdr:relSizeAnchor xmlns:cdr="http://schemas.openxmlformats.org/drawingml/2006/chartDrawing">
    <cdr:from>
      <cdr:x>0.12141</cdr:x>
      <cdr:y>0.77753</cdr:y>
    </cdr:from>
    <cdr:to>
      <cdr:x>0.25266</cdr:x>
      <cdr:y>0.8394</cdr:y>
    </cdr:to>
    <cdr:cxnSp macro="">
      <cdr:nvCxnSpPr>
        <cdr:cNvPr id="17" name="Straight Arrow Connector 16">
          <a:extLst xmlns:a="http://schemas.openxmlformats.org/drawingml/2006/main">
            <a:ext uri="{FF2B5EF4-FFF2-40B4-BE49-F238E27FC236}">
              <a16:creationId xmlns:a16="http://schemas.microsoft.com/office/drawing/2014/main" id="{A709A4E8-A544-4E59-B7DA-5F19384689FA}"/>
            </a:ext>
          </a:extLst>
        </cdr:cNvPr>
        <cdr:cNvCxnSpPr/>
      </cdr:nvCxnSpPr>
      <cdr:spPr>
        <a:xfrm xmlns:a="http://schemas.openxmlformats.org/drawingml/2006/main" flipV="1">
          <a:off x="815049" y="2783078"/>
          <a:ext cx="881077" cy="2214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0.18519</cdr:x>
      <cdr:y>0.42279</cdr:y>
    </cdr:from>
    <cdr:to>
      <cdr:x>0.63517</cdr:x>
      <cdr:y>0.67157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7720" y="509891"/>
          <a:ext cx="747712" cy="30003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0.21148</cdr:x>
      <cdr:y>0.32383</cdr:y>
    </cdr:from>
    <cdr:to>
      <cdr:x>0.64971</cdr:x>
      <cdr:y>0.73141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3370" y="448403"/>
          <a:ext cx="628650" cy="5643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0.14029</cdr:x>
      <cdr:y>0.42023</cdr:y>
    </cdr:from>
    <cdr:to>
      <cdr:x>0.7491</cdr:x>
      <cdr:y>0.68826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297179" y="478632"/>
          <a:ext cx="1289685" cy="30527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0.10188</cdr:x>
      <cdr:y>0.63842</cdr:y>
    </cdr:from>
    <cdr:to>
      <cdr:x>0.12541</cdr:x>
      <cdr:y>0.684</cdr:y>
    </cdr:to>
    <cdr:sp macro="" textlink="">
      <cdr:nvSpPr>
        <cdr:cNvPr id="12" name="Oval 11">
          <a:extLst xmlns:a="http://schemas.openxmlformats.org/drawingml/2006/main">
            <a:ext uri="{FF2B5EF4-FFF2-40B4-BE49-F238E27FC236}">
              <a16:creationId xmlns:a16="http://schemas.microsoft.com/office/drawing/2014/main" id="{C46CA00F-E11B-438C-A051-093D13946731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9184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0.25976</cdr:x>
      <cdr:y>0.64163</cdr:y>
    </cdr:from>
    <cdr:to>
      <cdr:x>0.28329</cdr:x>
      <cdr:y>0.68721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9F8EA95D-BBEE-41CF-B3A2-40DC44DC3E6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018993" y="2574458"/>
          <a:ext cx="182884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0.41805</cdr:x>
      <cdr:y>0.64079</cdr:y>
    </cdr:from>
    <cdr:to>
      <cdr:x>0.44158</cdr:x>
      <cdr:y>0.68637</cdr:y>
    </cdr:to>
    <cdr:sp macro="" textlink="">
      <cdr:nvSpPr>
        <cdr:cNvPr id="19" name="Oval 18">
          <a:extLst xmlns:a="http://schemas.openxmlformats.org/drawingml/2006/main">
            <a:ext uri="{FF2B5EF4-FFF2-40B4-BE49-F238E27FC236}">
              <a16:creationId xmlns:a16="http://schemas.microsoft.com/office/drawing/2014/main" id="{968ECC48-EA38-453A-8237-AF1507463EF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3249284" y="2571116"/>
          <a:ext cx="182884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0.60964</cdr:x>
      <cdr:y>0.64237</cdr:y>
    </cdr:from>
    <cdr:to>
      <cdr:x>0.63317</cdr:x>
      <cdr:y>0.68795</cdr:y>
    </cdr:to>
    <cdr:sp macro="" textlink="">
      <cdr:nvSpPr>
        <cdr:cNvPr id="21" name="Oval 20">
          <a:extLst xmlns:a="http://schemas.openxmlformats.org/drawingml/2006/main">
            <a:ext uri="{FF2B5EF4-FFF2-40B4-BE49-F238E27FC236}">
              <a16:creationId xmlns:a16="http://schemas.microsoft.com/office/drawing/2014/main" id="{93B743A5-80B9-4686-B0F5-508AB6484017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4738361" y="2577456"/>
          <a:ext cx="182885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0.76833</cdr:x>
      <cdr:y>0.63684</cdr:y>
    </cdr:from>
    <cdr:to>
      <cdr:x>0.79186</cdr:x>
      <cdr:y>0.68242</cdr:y>
    </cdr:to>
    <cdr:sp macro="" textlink="">
      <cdr:nvSpPr>
        <cdr:cNvPr id="22" name="Oval 21">
          <a:extLst xmlns:a="http://schemas.openxmlformats.org/drawingml/2006/main">
            <a:ext uri="{FF2B5EF4-FFF2-40B4-BE49-F238E27FC236}">
              <a16:creationId xmlns:a16="http://schemas.microsoft.com/office/drawing/2014/main" id="{095B73CD-6969-4D46-A422-0B2EAC17721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5971734" y="2555252"/>
          <a:ext cx="182884" cy="18288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0.92786</cdr:x>
      <cdr:y>0.63842</cdr:y>
    </cdr:from>
    <cdr:to>
      <cdr:x>0.95139</cdr:x>
      <cdr:y>0.684</cdr:y>
    </cdr:to>
    <cdr:sp macro="" textlink="">
      <cdr:nvSpPr>
        <cdr:cNvPr id="23" name="Oval 22">
          <a:extLst xmlns:a="http://schemas.openxmlformats.org/drawingml/2006/main">
            <a:ext uri="{FF2B5EF4-FFF2-40B4-BE49-F238E27FC236}">
              <a16:creationId xmlns:a16="http://schemas.microsoft.com/office/drawing/2014/main" id="{930B6DB1-7075-40A8-82EA-18549561F528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21169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0.1743</cdr:x>
      <cdr:y>0.70949</cdr:y>
    </cdr:from>
    <cdr:to>
      <cdr:x>0.54392</cdr:x>
      <cdr:y>0.87171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534520" y="2019216"/>
          <a:ext cx="1133475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A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0.29666</cdr:x>
      <cdr:y>0.47607</cdr:y>
    </cdr:from>
    <cdr:to>
      <cdr:x>0.29666</cdr:x>
      <cdr:y>0.71123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909749" y="1354885"/>
          <a:ext cx="0" cy="66927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0.47663</cdr:x>
      <cdr:y>0.80267</cdr:y>
    </cdr:from>
    <cdr:to>
      <cdr:x>0.63316</cdr:x>
      <cdr:y>0.80267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461634" y="2284399"/>
          <a:ext cx="48000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0.39044</cdr:x>
      <cdr:y>0.55979</cdr:y>
    </cdr:from>
    <cdr:to>
      <cdr:x>0.4712</cdr:x>
      <cdr:y>0.72828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97315" y="1593153"/>
          <a:ext cx="247650" cy="47952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0.26721</cdr:x>
      <cdr:y>0.39914</cdr:y>
    </cdr:from>
    <cdr:to>
      <cdr:x>0.32599</cdr:x>
      <cdr:y>0.4634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819439" y="1135951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0.45461</cdr:x>
      <cdr:y>0.48978</cdr:y>
    </cdr:from>
    <cdr:to>
      <cdr:x>0.51339</cdr:x>
      <cdr:y>0.55404</cdr:y>
    </cdr:to>
    <cdr:sp macro="" textlink="">
      <cdr:nvSpPr>
        <cdr:cNvPr id="17" name="Oval 16">
          <a:extLst xmlns:a="http://schemas.openxmlformats.org/drawingml/2006/main">
            <a:ext uri="{FF2B5EF4-FFF2-40B4-BE49-F238E27FC236}">
              <a16:creationId xmlns:a16="http://schemas.microsoft.com/office/drawing/2014/main" id="{4E0BFE84-89D6-4575-86C1-FD88F4DF52D5}"/>
            </a:ext>
          </a:extLst>
        </cdr:cNvPr>
        <cdr:cNvSpPr/>
      </cdr:nvSpPr>
      <cdr:spPr>
        <a:xfrm xmlns:a="http://schemas.openxmlformats.org/drawingml/2006/main">
          <a:off x="1394114" y="1393919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0.63735</cdr:x>
      <cdr:y>0.77286</cdr:y>
    </cdr:from>
    <cdr:to>
      <cdr:x>0.69612</cdr:x>
      <cdr:y>0.83712</cdr:y>
    </cdr:to>
    <cdr:sp macro="" textlink="">
      <cdr:nvSpPr>
        <cdr:cNvPr id="18" name="Oval 17">
          <a:extLst xmlns:a="http://schemas.openxmlformats.org/drawingml/2006/main">
            <a:ext uri="{FF2B5EF4-FFF2-40B4-BE49-F238E27FC236}">
              <a16:creationId xmlns:a16="http://schemas.microsoft.com/office/drawing/2014/main" id="{6A0053CC-A0E4-4ADE-B09E-81F15B761E5A}"/>
            </a:ext>
          </a:extLst>
        </cdr:cNvPr>
        <cdr:cNvSpPr/>
      </cdr:nvSpPr>
      <cdr:spPr>
        <a:xfrm xmlns:a="http://schemas.openxmlformats.org/drawingml/2006/main">
          <a:off x="1954502" y="2199576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0.415</cdr:x>
      <cdr:y>0.42265</cdr:y>
    </cdr:from>
    <cdr:to>
      <cdr:x>0.52967</cdr:x>
      <cdr:y>0.58949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1209835" y="1325446"/>
          <a:ext cx="33429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/>
            <a:t>c</a:t>
          </a:r>
          <a:endParaRPr lang="en-US" sz="28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0.19108</cdr:x>
      <cdr:y>0.41113</cdr:y>
    </cdr:from>
    <cdr:to>
      <cdr:x>0.30575</cdr:x>
      <cdr:y>0.50927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557060" y="128931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0.38778</cdr:x>
      <cdr:y>0.51955</cdr:y>
    </cdr:from>
    <cdr:to>
      <cdr:x>0.50245</cdr:x>
      <cdr:y>0.6177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130482" y="162934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0.56204</cdr:x>
      <cdr:y>0.78466</cdr:y>
    </cdr:from>
    <cdr:to>
      <cdr:x>0.67671</cdr:x>
      <cdr:y>0.8828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1638482" y="2460711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0.0951</cdr:x>
      <cdr:y>0.76274</cdr:y>
    </cdr:from>
    <cdr:to>
      <cdr:x>0.46472</cdr:x>
      <cdr:y>0.88517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333377" y="2876294"/>
          <a:ext cx="12957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U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0.21746</cdr:x>
      <cdr:y>0.49453</cdr:y>
    </cdr:from>
    <cdr:to>
      <cdr:x>0.21746</cdr:x>
      <cdr:y>0.77057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762308" y="1864851"/>
          <a:ext cx="0" cy="104094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0.37958</cdr:x>
      <cdr:y>0.8295</cdr:y>
    </cdr:from>
    <cdr:to>
      <cdr:x>0.55706</cdr:x>
      <cdr:y>0.8295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330633" y="3128040"/>
          <a:ext cx="62214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0.32524</cdr:x>
      <cdr:y>0.59628</cdr:y>
    </cdr:from>
    <cdr:to>
      <cdr:x>0.41853</cdr:x>
      <cdr:y>0.77183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40133" y="2248567"/>
          <a:ext cx="327025" cy="66198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0.27265</cdr:x>
      <cdr:y>0.41657</cdr:y>
    </cdr:from>
    <cdr:to>
      <cdr:x>0.32615</cdr:x>
      <cdr:y>0.46629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955780" y="1570861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0.45651</cdr:x>
      <cdr:y>0.50771</cdr:y>
    </cdr:from>
    <cdr:to>
      <cdr:x>0.51001</cdr:x>
      <cdr:y>0.55744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5C8DDB24-7C15-43BA-BE4D-E9968F80EF2A}"/>
            </a:ext>
          </a:extLst>
        </cdr:cNvPr>
        <cdr:cNvSpPr/>
      </cdr:nvSpPr>
      <cdr:spPr>
        <a:xfrm xmlns:a="http://schemas.openxmlformats.org/drawingml/2006/main">
          <a:off x="1600305" y="191455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0.64218</cdr:x>
      <cdr:y>0.78892</cdr:y>
    </cdr:from>
    <cdr:to>
      <cdr:x>0.69568</cdr:x>
      <cdr:y>0.83865</cdr:y>
    </cdr:to>
    <cdr:sp macro="" textlink="">
      <cdr:nvSpPr>
        <cdr:cNvPr id="16" name="Oval 15">
          <a:extLst xmlns:a="http://schemas.openxmlformats.org/drawingml/2006/main">
            <a:ext uri="{FF2B5EF4-FFF2-40B4-BE49-F238E27FC236}">
              <a16:creationId xmlns:a16="http://schemas.microsoft.com/office/drawing/2014/main" id="{ACB1FA6C-6F2B-4679-B126-DA7DEC30BBF2}"/>
            </a:ext>
          </a:extLst>
        </cdr:cNvPr>
        <cdr:cNvSpPr/>
      </cdr:nvSpPr>
      <cdr:spPr>
        <a:xfrm xmlns:a="http://schemas.openxmlformats.org/drawingml/2006/main">
          <a:off x="2251180" y="297500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0.22798</cdr:x>
      <cdr:y>0.4387</cdr:y>
    </cdr:from>
    <cdr:to>
      <cdr:x>0.34265</cdr:x>
      <cdr:y>0.53684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799182" y="1654345"/>
          <a:ext cx="401977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0.41236</cdr:x>
      <cdr:y>0.52939</cdr:y>
    </cdr:from>
    <cdr:to>
      <cdr:x>0.52703</cdr:x>
      <cdr:y>0.62754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445543" y="1996325"/>
          <a:ext cx="401976" cy="3701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0.57413</cdr:x>
      <cdr:y>0.80062</cdr:y>
    </cdr:from>
    <cdr:to>
      <cdr:x>0.6888</cdr:x>
      <cdr:y>0.89876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2012609" y="3019130"/>
          <a:ext cx="401976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0.20334</cdr:x>
      <cdr:y>0.18884</cdr:y>
    </cdr:from>
    <cdr:to>
      <cdr:x>0.20334</cdr:x>
      <cdr:y>0.32392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533C29A4-19B8-4DA9-ACD1-F914AA748B40}"/>
            </a:ext>
          </a:extLst>
        </cdr:cNvPr>
        <cdr:cNvCxnSpPr>
          <a:stCxn xmlns:a="http://schemas.openxmlformats.org/drawingml/2006/main" id="11" idx="0"/>
          <a:endCxn xmlns:a="http://schemas.openxmlformats.org/drawingml/2006/main" id="13" idx="4"/>
        </cdr:cNvCxnSpPr>
      </cdr:nvCxnSpPr>
      <cdr:spPr>
        <a:xfrm xmlns:a="http://schemas.openxmlformats.org/drawingml/2006/main" flipV="1">
          <a:off x="712813" y="712101"/>
          <a:ext cx="0" cy="5094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0.26948</cdr:x>
      <cdr:y>0.41591</cdr:y>
    </cdr:from>
    <cdr:to>
      <cdr:x>0.32687</cdr:x>
      <cdr:y>0.46926</cdr:y>
    </cdr:to>
    <cdr:sp macro="" textlink="">
      <cdr:nvSpPr>
        <cdr:cNvPr id="8" name="Oval 7">
          <a:extLst xmlns:a="http://schemas.openxmlformats.org/drawingml/2006/main">
            <a:ext uri="{FF2B5EF4-FFF2-40B4-BE49-F238E27FC236}">
              <a16:creationId xmlns:a16="http://schemas.microsoft.com/office/drawing/2014/main" id="{427AD72D-7B0F-42FF-B7C5-B75389F58ECF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944666" y="1568397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0.45405</cdr:x>
      <cdr:y>0.50541</cdr:y>
    </cdr:from>
    <cdr:to>
      <cdr:x>0.51144</cdr:x>
      <cdr:y>0.55875</cdr:y>
    </cdr:to>
    <cdr:sp macro="" textlink="">
      <cdr:nvSpPr>
        <cdr:cNvPr id="9" name="Oval 8">
          <a:extLst xmlns:a="http://schemas.openxmlformats.org/drawingml/2006/main">
            <a:ext uri="{FF2B5EF4-FFF2-40B4-BE49-F238E27FC236}">
              <a16:creationId xmlns:a16="http://schemas.microsoft.com/office/drawing/2014/main" id="{FC63D5D8-099D-44CE-B174-E0ECE43DCC5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1591690" y="1905883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0.64147</cdr:x>
      <cdr:y>0.78497</cdr:y>
    </cdr:from>
    <cdr:to>
      <cdr:x>0.69885</cdr:x>
      <cdr:y>0.83831</cdr:y>
    </cdr:to>
    <cdr:sp macro="" textlink="">
      <cdr:nvSpPr>
        <cdr:cNvPr id="10" name="Oval 9">
          <a:extLst xmlns:a="http://schemas.openxmlformats.org/drawingml/2006/main">
            <a:ext uri="{FF2B5EF4-FFF2-40B4-BE49-F238E27FC236}">
              <a16:creationId xmlns:a16="http://schemas.microsoft.com/office/drawing/2014/main" id="{4E5773D1-6E2A-4C06-B95F-F1AC2F89880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248671" y="2960092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0.17204</cdr:x>
      <cdr:y>0.32392</cdr:y>
    </cdr:from>
    <cdr:to>
      <cdr:x>0.23464</cdr:x>
      <cdr:y>0.38212</cdr:y>
    </cdr:to>
    <cdr:sp macro="" textlink="">
      <cdr:nvSpPr>
        <cdr:cNvPr id="11" name="Oval 10">
          <a:extLst xmlns:a="http://schemas.openxmlformats.org/drawingml/2006/main">
            <a:ext uri="{FF2B5EF4-FFF2-40B4-BE49-F238E27FC236}">
              <a16:creationId xmlns:a16="http://schemas.microsoft.com/office/drawing/2014/main" id="{B5E5F273-580E-4E46-86FE-0EAAFB3B2EB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1221501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c</a:t>
          </a:r>
        </a:p>
      </cdr:txBody>
    </cdr:sp>
  </cdr:relSizeAnchor>
  <cdr:relSizeAnchor xmlns:cdr="http://schemas.openxmlformats.org/drawingml/2006/chartDrawing">
    <cdr:from>
      <cdr:x>0.17204</cdr:x>
      <cdr:y>0.13064</cdr:y>
    </cdr:from>
    <cdr:to>
      <cdr:x>0.23464</cdr:x>
      <cdr:y>0.18884</cdr:y>
    </cdr:to>
    <cdr:sp macro="" textlink="">
      <cdr:nvSpPr>
        <cdr:cNvPr id="13" name="Oval 12">
          <a:extLst xmlns:a="http://schemas.openxmlformats.org/drawingml/2006/main">
            <a:ext uri="{FF2B5EF4-FFF2-40B4-BE49-F238E27FC236}">
              <a16:creationId xmlns:a16="http://schemas.microsoft.com/office/drawing/2014/main" id="{7E6EFE17-B7DF-4A2F-8903-03407C615C9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492645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576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0EB5B-B30E-4607-9F6C-24D8C218124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8E487-0D79-49F3-834D-44560FBAB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95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463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9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1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57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[</a:t>
            </a:r>
            <a:r>
              <a:rPr dirty="0"/>
              <a:t>d stands for dimension</a:t>
            </a:r>
            <a:r>
              <a:rPr lang="en-US" dirty="0"/>
              <a:t>]</a:t>
            </a:r>
          </a:p>
          <a:p>
            <a:r>
              <a:rPr lang="en-US" dirty="0"/>
              <a:t>[Transition to next slide:]  Unless otherwise noted, we’ll say that the rate constants are 1. So</a:t>
            </a:r>
            <a:r>
              <a:rPr lang="en-US" baseline="0" dirty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-This is the appropriate notion of determinism</a:t>
            </a:r>
            <a:r>
              <a:rPr lang="en-US" baseline="0" dirty="0"/>
              <a:t> here</a:t>
            </a:r>
            <a:endParaRPr lang="en-US" dirty="0"/>
          </a:p>
          <a:p>
            <a:r>
              <a:rPr lang="en-US" dirty="0"/>
              <a:t>-Say “such that” when talk about there</a:t>
            </a:r>
            <a:r>
              <a:rPr lang="en-US" baseline="0" dirty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30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78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7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39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47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55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8" name="Shape 1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b="0" dirty="0"/>
              <a:t>-Suppose you want A to know there is a B, or in other words for Y to get produced if both A and B are present.</a:t>
            </a:r>
          </a:p>
          <a:p>
            <a:r>
              <a:rPr lang="en-US" b="0" dirty="0"/>
              <a:t>-B recruits X’s to become B,</a:t>
            </a:r>
            <a:r>
              <a:rPr lang="en-US" b="0" baseline="0" dirty="0"/>
              <a:t> which can in turn recruit other X’s...</a:t>
            </a:r>
          </a:p>
          <a:p>
            <a:endParaRPr lang="en-US" b="0" baseline="0" dirty="0"/>
          </a:p>
          <a:p>
            <a:r>
              <a:rPr lang="en-US" b="1" baseline="0" dirty="0"/>
              <a:t>-Exponential amplification!</a:t>
            </a:r>
          </a:p>
          <a:p>
            <a:endParaRPr lang="en-US" b="0" baseline="0" dirty="0"/>
          </a:p>
          <a:p>
            <a:r>
              <a:rPr lang="en-US" b="0" baseline="0" dirty="0"/>
              <a:t>-n is large (Avogadro scale)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1038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BF68-020E-4F6E-8260-1181A5D86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E8EC-C061-4022-A79D-95644DF32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2292F-78F4-4E61-B221-907FFCA4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5C9CF-013D-408F-A06B-BABF72E4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AC46F-392D-49F4-A724-F7089AF1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1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16E9-9951-4C01-8ADE-DEE5F7C7C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E7A50-113B-4E5E-875A-29D4D244C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9E653-AC89-479C-8465-48B8274F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0DEA-A8F4-46B3-BB34-96BF1FED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102EB-0722-44F1-95F6-7C620DD1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0AA71-74A3-4649-9416-93EC27B4D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0C229-5686-4403-91C1-591AF1BD0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51C6-54E4-42C3-9532-7CB55BB1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2A873-5DA7-4FAD-83AF-A3EF96FA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5D44F-309D-4C57-B27C-4D35D1EE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188723" y="1943105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</a:lvl1pPr>
            <a:lvl2pPr>
              <a:spcBef>
                <a:spcPts val="1620"/>
              </a:spcBef>
            </a:lvl2pPr>
            <a:lvl3pPr>
              <a:spcBef>
                <a:spcPts val="1620"/>
              </a:spcBef>
            </a:lvl3pPr>
            <a:lvl4pPr>
              <a:spcBef>
                <a:spcPts val="1620"/>
              </a:spcBef>
            </a:lvl4pPr>
            <a:lvl5pPr>
              <a:spcBef>
                <a:spcPts val="162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56041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10710443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1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359040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07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12BC-03AF-4E5C-8CEB-B51E9D9E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2B8B-5434-4F7B-8346-D14C76380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7CD2-B66D-4DEA-8134-0D283ACE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384D-DA97-45D8-8696-E6E48EC4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D1E70-0C4D-4694-8866-0B2AAFDD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E694-F7F0-4009-98BA-C0518FE7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219C6-F1BB-4D4B-8E27-87C47E92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DAEAF-A16E-4E11-A9BB-02FC1368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8E8D9-AFB0-44BB-8CFF-BC2AF2F2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9B43E-68CD-46D3-9988-95DB0B3E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0846-9E0A-41DF-9EB9-5CA942B6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D7AF7-AC81-4887-9A17-2E62AB26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2D2C3-5416-4E5E-8B80-79E20C0E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3472-F4AD-4511-9EB3-2BBC2C57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F734A-7608-42C3-86A5-9CB58735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7F024-F682-4FD4-88B6-4721AFB3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269C-6CA6-4EB0-9971-E1150311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D369-DE5E-4CD0-AD79-450622F3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31526-A0F8-48C5-8976-4C148D08D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64962-0F91-4668-8797-502D5173D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C1C62-246C-48EB-841D-6457EC9DD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C6AE7-F77C-4C47-B57F-3198E5A8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EC010-21B9-45D2-9C42-17D98FCB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21540-775E-4CB5-8160-D64E92C8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654E-EFFC-4BA9-AA2B-B6F43AFC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4D78D-C437-4B0A-8B0D-9FCE8F01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C2DDD-BBDC-4BCD-9FAF-8E6ED2C2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1785E-722C-40F1-A8B0-E20AC3C8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3BF62-6B18-4798-8414-C4FCD682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E4E87-2AF3-48E4-BF0E-8D819D8E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2CF01-A8DC-4E4D-ADF7-B3FE0505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827-FB0C-4A01-96ED-4BB2A80A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24FA-5E13-48C0-B98F-A80A076C2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8CCF9-BD63-409E-BE9A-CC77D1742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89250-66E4-4898-878E-1D496EF3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F1447-FF2C-4E99-8986-921EF26E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6FF2-DF72-4753-A381-6D1964A2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44B0-D3E0-448A-9949-2EB788E3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D1618-EC34-4CC2-A1EA-D32213DC4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02EBB-A2BB-434F-858D-8C845C617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AE514-A6D2-4F5A-8DDB-F471AAB9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D6070-FDFC-4CBF-8A64-5A22EDDC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D914-68B2-4447-B592-FCB223AD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68631-6AB3-4CB8-A9C3-1C34F898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077B9-3EF1-4A37-BC4E-9FB8C163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C1D5A-A301-4161-B401-4D3D8240F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3153-1FDE-4784-85F4-16CC179BD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1A5D-C8EF-44B1-81E1-E34B265E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dc.org/dijkstra/2020-dijkstra-prize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403F-8CCD-48C2-A047-CDC6E30D0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Computation </a:t>
            </a:r>
            <a:r>
              <a:rPr lang="en-US" dirty="0"/>
              <a:t>with chemistry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3B41D-4084-490F-92BB-69A57B58C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slides © 2021, David Doty</a:t>
            </a:r>
          </a:p>
          <a:p>
            <a:r>
              <a:rPr lang="en-US"/>
              <a:t>ECS 232: </a:t>
            </a:r>
            <a:r>
              <a:rPr lang="en-US" dirty="0"/>
              <a:t>Theory of Molecular Computation, UC Davis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DECA0-5AD4-4DEE-A3DA-E41BA50C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synthetic chemical reaction networks with DNA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6112745" y="1690735"/>
            <a:ext cx="5730068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" name="Rectangle: Rounded Corners 4"/>
          <p:cNvSpPr/>
          <p:nvPr/>
        </p:nvSpPr>
        <p:spPr>
          <a:xfrm>
            <a:off x="319709" y="1690735"/>
            <a:ext cx="5585561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8" y="2266483"/>
            <a:ext cx="2120849" cy="1747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1310" y="5919929"/>
            <a:ext cx="4628493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Programmable chemical controllers made from DNA.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Srinivas, Phillips,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6872" y="5926838"/>
            <a:ext cx="3363532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Enzyme-free nucleic acid dynamical systems.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Srinivas, Parkin,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2017.]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616" y="2287243"/>
            <a:ext cx="5207984" cy="1486467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493328" y="1835998"/>
            <a:ext cx="2700341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/>
              <a:t>Analog majority computation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363615" y="1858077"/>
            <a:ext cx="1803022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33" dirty="0"/>
              <a:t>Chemical oscillator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2038" y="4198581"/>
            <a:ext cx="1833246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95607" y="4078125"/>
            <a:ext cx="1876695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lang="is-IS" sz="2903" i="1" dirty="0">
              <a:solidFill>
                <a:schemeClr val="accent1"/>
              </a:solidFill>
            </a:endParaRP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endParaRPr lang="is-IS" sz="2903" i="1" dirty="0">
              <a:solidFill>
                <a:schemeClr val="accent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149041" y="1899206"/>
            <a:ext cx="2449375" cy="3941284"/>
            <a:chOff x="3471326" y="2093478"/>
            <a:chExt cx="2700054" cy="4344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0776" y="2093478"/>
              <a:ext cx="2370604" cy="19588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776" y="4114497"/>
              <a:ext cx="2370604" cy="197718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23213" y="6059341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2633351" y="3970431"/>
              <a:ext cx="2054738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relative amount (%)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65299" y="3916941"/>
            <a:ext cx="2988309" cy="2349194"/>
            <a:chOff x="9552140" y="4317715"/>
            <a:chExt cx="3294144" cy="2589620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8705683" y="5164172"/>
              <a:ext cx="207170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conc. deriv. (</a:t>
              </a:r>
              <a:r>
                <a:rPr lang="en-US" sz="1633" dirty="0" err="1"/>
                <a:t>nM</a:t>
              </a:r>
              <a:r>
                <a:rPr lang="en-US" sz="1633" dirty="0"/>
                <a:t>/</a:t>
              </a:r>
              <a:r>
                <a:rPr lang="en-US" sz="1633" dirty="0" err="1"/>
                <a:t>hr</a:t>
              </a:r>
              <a:r>
                <a:rPr lang="en-US" sz="1633" dirty="0"/>
                <a:t>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5829" y="4372268"/>
              <a:ext cx="2658062" cy="205640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24692" y="5597090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24692" y="4918145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532361" y="6371537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15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3980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30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835599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45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487218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60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29781" y="6528548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7333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C8CD07-F377-4801-A67B-80287F7D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CRN computation with a small chance of error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479D25-5649-4A0B-80D5-4719D182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76260-043E-487B-991A-7A786E4E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954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182244" y="2148609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3" name="CustomShape 2"/>
          <p:cNvSpPr/>
          <p:nvPr/>
        </p:nvSpPr>
        <p:spPr>
          <a:xfrm>
            <a:off x="2182244" y="26985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4" name="CustomShape 3"/>
          <p:cNvSpPr/>
          <p:nvPr/>
        </p:nvSpPr>
        <p:spPr>
          <a:xfrm>
            <a:off x="2182244" y="3239403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5" name="CustomShape 4"/>
          <p:cNvSpPr/>
          <p:nvPr/>
        </p:nvSpPr>
        <p:spPr>
          <a:xfrm>
            <a:off x="2182244" y="3771084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6" name="CustomShape 5"/>
          <p:cNvSpPr/>
          <p:nvPr/>
        </p:nvSpPr>
        <p:spPr>
          <a:xfrm>
            <a:off x="2182244" y="4330196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7" name="CustomShape 6"/>
          <p:cNvSpPr/>
          <p:nvPr/>
        </p:nvSpPr>
        <p:spPr>
          <a:xfrm>
            <a:off x="2182244" y="4871021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268" name="Group 7"/>
          <p:cNvGrpSpPr/>
          <p:nvPr/>
        </p:nvGrpSpPr>
        <p:grpSpPr>
          <a:xfrm>
            <a:off x="6164626" y="2375583"/>
            <a:ext cx="4126081" cy="2323982"/>
            <a:chOff x="5115960" y="2618640"/>
            <a:chExt cx="4548240" cy="2561760"/>
          </a:xfrm>
        </p:grpSpPr>
        <p:sp>
          <p:nvSpPr>
            <p:cNvPr id="269" name="CustomShape 8"/>
            <p:cNvSpPr/>
            <p:nvPr/>
          </p:nvSpPr>
          <p:spPr>
            <a:xfrm>
              <a:off x="5115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70" name="TextShape 9"/>
            <p:cNvSpPr txBox="1"/>
            <p:nvPr/>
          </p:nvSpPr>
          <p:spPr>
            <a:xfrm>
              <a:off x="568872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FF0000"/>
                  </a:solidFill>
                  <a:latin typeface="Arial"/>
                </a:rPr>
                <a:t>r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1" name="CustomShape 10"/>
            <p:cNvSpPr/>
            <p:nvPr/>
          </p:nvSpPr>
          <p:spPr>
            <a:xfrm>
              <a:off x="6735600" y="335124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72" name="TextShape 11"/>
            <p:cNvSpPr txBox="1"/>
            <p:nvPr/>
          </p:nvSpPr>
          <p:spPr>
            <a:xfrm>
              <a:off x="727308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00FF"/>
                  </a:solidFill>
                  <a:latin typeface="Arial"/>
                </a:rPr>
                <a:t>s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3" name="TextShape 12"/>
            <p:cNvSpPr txBox="1"/>
            <p:nvPr/>
          </p:nvSpPr>
          <p:spPr>
            <a:xfrm>
              <a:off x="889344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6600"/>
                  </a:solidFill>
                  <a:latin typeface="Arial"/>
                </a:rPr>
                <a:t>t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4" name="CustomShape 13"/>
            <p:cNvSpPr/>
            <p:nvPr/>
          </p:nvSpPr>
          <p:spPr>
            <a:xfrm>
              <a:off x="8319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75" name="TextShape 14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000" spc="-1" dirty="0">
                <a:latin typeface="+mj-lt"/>
              </a:rPr>
              <a:t>Counter (register) machine</a:t>
            </a:r>
          </a:p>
        </p:txBody>
      </p:sp>
      <p:sp>
        <p:nvSpPr>
          <p:cNvPr id="276" name="TextShape 15"/>
          <p:cNvSpPr txBox="1"/>
          <p:nvPr/>
        </p:nvSpPr>
        <p:spPr>
          <a:xfrm>
            <a:off x="2135868" y="1730577"/>
            <a:ext cx="3442211" cy="35062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FF000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6600"/>
                </a:solidFill>
                <a:latin typeface="Arial"/>
              </a:rPr>
              <a:t>t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277" name="TextShape 16"/>
          <p:cNvSpPr txBox="1"/>
          <p:nvPr/>
        </p:nvSpPr>
        <p:spPr>
          <a:xfrm>
            <a:off x="3645346" y="2256380"/>
            <a:ext cx="2155464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6</a:t>
            </a:r>
          </a:p>
        </p:txBody>
      </p:sp>
      <p:sp>
        <p:nvSpPr>
          <p:cNvPr id="278" name="TextShape 17"/>
          <p:cNvSpPr txBox="1"/>
          <p:nvPr/>
        </p:nvSpPr>
        <p:spPr>
          <a:xfrm>
            <a:off x="3645673" y="4346853"/>
            <a:ext cx="2155138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1</a:t>
            </a:r>
          </a:p>
        </p:txBody>
      </p:sp>
      <p:sp>
        <p:nvSpPr>
          <p:cNvPr id="279" name="CustomShape 18"/>
          <p:cNvSpPr/>
          <p:nvPr/>
        </p:nvSpPr>
        <p:spPr>
          <a:xfrm>
            <a:off x="6485660" y="4059458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0" name="CustomShape 19"/>
          <p:cNvSpPr/>
          <p:nvPr/>
        </p:nvSpPr>
        <p:spPr>
          <a:xfrm>
            <a:off x="6920345" y="3804721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1" name="CustomShape 20"/>
          <p:cNvSpPr/>
          <p:nvPr/>
        </p:nvSpPr>
        <p:spPr>
          <a:xfrm>
            <a:off x="7824661" y="4320726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2" name="CustomShape 21"/>
          <p:cNvSpPr/>
          <p:nvPr/>
        </p:nvSpPr>
        <p:spPr>
          <a:xfrm>
            <a:off x="8249548" y="4255409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3" name="CustomShape 22"/>
          <p:cNvSpPr/>
          <p:nvPr/>
        </p:nvSpPr>
        <p:spPr>
          <a:xfrm>
            <a:off x="7759670" y="3765531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4" name="CustomShape 23"/>
          <p:cNvSpPr/>
          <p:nvPr/>
        </p:nvSpPr>
        <p:spPr>
          <a:xfrm>
            <a:off x="8151573" y="3275653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5" name="CustomShape 24"/>
          <p:cNvSpPr/>
          <p:nvPr/>
        </p:nvSpPr>
        <p:spPr>
          <a:xfrm>
            <a:off x="8216890" y="383084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6" name="CustomShape 25"/>
          <p:cNvSpPr/>
          <p:nvPr/>
        </p:nvSpPr>
        <p:spPr>
          <a:xfrm>
            <a:off x="8543475" y="405945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7" name="CustomShape 26"/>
          <p:cNvSpPr/>
          <p:nvPr/>
        </p:nvSpPr>
        <p:spPr>
          <a:xfrm>
            <a:off x="8478158" y="3700214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8" name="TextShape 27"/>
          <p:cNvSpPr txBox="1"/>
          <p:nvPr/>
        </p:nvSpPr>
        <p:spPr>
          <a:xfrm>
            <a:off x="6179976" y="4856000"/>
            <a:ext cx="3162327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computes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(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) = 3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+1</a:t>
            </a:r>
          </a:p>
        </p:txBody>
      </p:sp>
      <p:sp>
        <p:nvSpPr>
          <p:cNvPr id="289" name="CustomShape 28"/>
          <p:cNvSpPr/>
          <p:nvPr/>
        </p:nvSpPr>
        <p:spPr>
          <a:xfrm>
            <a:off x="2182244" y="54392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6" tIns="40823" rIns="81646" bIns="40823" anchor="ctr">
            <a:noAutofit/>
          </a:bodyPr>
          <a:lstStyle/>
          <a:p>
            <a:pPr algn="ctr"/>
            <a:r>
              <a:rPr lang="en-US" sz="2177" b="1" spc="-1">
                <a:solidFill>
                  <a:srgbClr val="FF0000"/>
                </a:solidFill>
                <a:latin typeface="Arial"/>
              </a:rPr>
              <a:t>HALT</a:t>
            </a:r>
            <a:endParaRPr lang="en-US" sz="2177" spc="-1">
              <a:latin typeface="Arial"/>
            </a:endParaRPr>
          </a:p>
        </p:txBody>
      </p:sp>
      <p:grpSp>
        <p:nvGrpSpPr>
          <p:cNvPr id="290" name="Group 29"/>
          <p:cNvGrpSpPr/>
          <p:nvPr/>
        </p:nvGrpSpPr>
        <p:grpSpPr>
          <a:xfrm>
            <a:off x="6684224" y="1650890"/>
            <a:ext cx="2270422" cy="1301117"/>
            <a:chOff x="5688720" y="1819800"/>
            <a:chExt cx="2502720" cy="1434240"/>
          </a:xfrm>
        </p:grpSpPr>
        <p:sp>
          <p:nvSpPr>
            <p:cNvPr id="291" name="TextShape 30"/>
            <p:cNvSpPr txBox="1"/>
            <p:nvPr/>
          </p:nvSpPr>
          <p:spPr>
            <a:xfrm>
              <a:off x="5688720" y="1819800"/>
              <a:ext cx="2502720" cy="398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“input” counter</a:t>
              </a:r>
            </a:p>
          </p:txBody>
        </p:sp>
        <p:sp>
          <p:nvSpPr>
            <p:cNvPr id="292" name="Line 31"/>
            <p:cNvSpPr/>
            <p:nvPr/>
          </p:nvSpPr>
          <p:spPr>
            <a:xfrm flipH="1">
              <a:off x="6191280" y="2218320"/>
              <a:ext cx="365040" cy="103572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6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65201"/>
          </a:xfrm>
        </p:spPr>
        <p:txBody>
          <a:bodyPr/>
          <a:lstStyle/>
          <a:p>
            <a:r>
              <a:rPr lang="en-US" dirty="0"/>
              <a:t>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8886"/>
            <a:ext cx="10755923" cy="4808903"/>
          </a:xfrm>
        </p:spPr>
        <p:txBody>
          <a:bodyPr>
            <a:normAutofit/>
          </a:bodyPr>
          <a:lstStyle/>
          <a:p>
            <a:r>
              <a:rPr lang="en-US" sz="2400" dirty="0"/>
              <a:t>Finite state machine with a fixed number of counters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, each holding a nonnegative integer.</a:t>
            </a:r>
          </a:p>
          <a:p>
            <a:r>
              <a:rPr lang="en-US" sz="2400" dirty="0"/>
              <a:t>Start with inputs </a:t>
            </a:r>
            <a:r>
              <a:rPr lang="en-US" sz="2400" i="1" dirty="0"/>
              <a:t>n</a:t>
            </a:r>
            <a:r>
              <a:rPr lang="en-US" sz="2400" baseline="-25000" dirty="0"/>
              <a:t>1</a:t>
            </a:r>
            <a:r>
              <a:rPr lang="en-US" sz="2400" i="1" dirty="0"/>
              <a:t>, n</a:t>
            </a:r>
            <a:r>
              <a:rPr lang="en-US" sz="2400" baseline="-25000" dirty="0"/>
              <a:t>2</a:t>
            </a:r>
            <a:r>
              <a:rPr lang="en-US" sz="2400" i="1" dirty="0"/>
              <a:t>, …, 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l</a:t>
            </a:r>
            <a:r>
              <a:rPr lang="en-US" sz="2400" dirty="0"/>
              <a:t> ∈ ℕ as values of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dirty="0"/>
              <a:t>, and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baseline="-25000" dirty="0"/>
              <a:t>+1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 start 0.</a:t>
            </a:r>
          </a:p>
          <a:p>
            <a:r>
              <a:rPr lang="en-US" sz="2400" dirty="0"/>
              <a:t>Finite-state machine, where each state is one of: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inc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 			increment counter </a:t>
            </a:r>
            <a:r>
              <a:rPr lang="en-US" sz="2000" i="1" dirty="0"/>
              <a:t>c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dec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	 		decrement counter </a:t>
            </a:r>
            <a:r>
              <a:rPr lang="en-US" sz="2000" i="1" dirty="0"/>
              <a:t>c</a:t>
            </a:r>
            <a:r>
              <a:rPr lang="en-US" sz="2000" dirty="0"/>
              <a:t>; no effect if </a:t>
            </a:r>
            <a:r>
              <a:rPr lang="en-US" sz="2000" i="1" dirty="0"/>
              <a:t>c</a:t>
            </a:r>
            <a:r>
              <a:rPr lang="en-US" sz="2000" dirty="0"/>
              <a:t> = 0</a:t>
            </a:r>
          </a:p>
          <a:p>
            <a:pPr lvl="1"/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i</a:t>
            </a:r>
            <a:r>
              <a:rPr lang="en-US" sz="2000" dirty="0"/>
              <a:t>:		if counter </a:t>
            </a:r>
            <a:r>
              <a:rPr lang="en-US" sz="2000" i="1" dirty="0"/>
              <a:t>c</a:t>
            </a:r>
            <a:r>
              <a:rPr lang="en-US" sz="2000" dirty="0"/>
              <a:t> is 0, then jump to state </a:t>
            </a:r>
            <a:r>
              <a:rPr lang="en-US" sz="2000" i="1" dirty="0" err="1"/>
              <a:t>i</a:t>
            </a:r>
            <a:endParaRPr lang="en-US" sz="2000" i="1" dirty="0"/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/>
              <a:t> 			(can be shorthand for </a:t>
            </a:r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unused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en-US" sz="2400" dirty="0"/>
              <a:t>may also have </a:t>
            </a:r>
            <a:r>
              <a:rPr lang="en-US" sz="2400" dirty="0">
                <a:latin typeface="Consolas" panose="020B0609020204030204" pitchFamily="49" charset="0"/>
              </a:rPr>
              <a:t>accept/reject</a:t>
            </a:r>
            <a:r>
              <a:rPr lang="en-US" sz="2400" dirty="0"/>
              <a:t> semantics, or interpret the final value of some counter as the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94"/>
            <a:ext cx="10515600" cy="877521"/>
          </a:xfrm>
        </p:spPr>
        <p:txBody>
          <a:bodyPr/>
          <a:lstStyle/>
          <a:p>
            <a:r>
              <a:rPr lang="en-US" dirty="0"/>
              <a:t>Example counter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449" y="1448514"/>
            <a:ext cx="26289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4647" y="1448514"/>
            <a:ext cx="27571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2670" y="701217"/>
            <a:ext cx="3013097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7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accept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reject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1717" y="3635344"/>
            <a:ext cx="280424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449" y="986849"/>
            <a:ext cx="107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4647" y="986849"/>
            <a:ext cx="120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92671" y="239552"/>
            <a:ext cx="12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1717" y="3173679"/>
            <a:ext cx="157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inputs </a:t>
            </a:r>
            <a:r>
              <a:rPr lang="en-US" sz="2400" dirty="0" err="1"/>
              <a:t>a,b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45585" y="3366670"/>
            <a:ext cx="2805332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 </a:t>
            </a:r>
            <a:r>
              <a:rPr lang="en-US" dirty="0">
                <a:latin typeface="Consolas" panose="020B0609020204030204" pitchFamily="49" charset="0"/>
              </a:rPr>
              <a:t>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</a:p>
          <a:p>
            <a:r>
              <a:rPr lang="en-US" dirty="0"/>
              <a:t>is a shorthand for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</a:t>
            </a:r>
            <a:endParaRPr lang="en-US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>
                <a:latin typeface="Consolas" panose="020B0609020204030204" pitchFamily="49" charset="0"/>
              </a:rPr>
              <a:t>i-1.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2672" y="3465925"/>
            <a:ext cx="280533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Consolas" panose="020B0609020204030204" pitchFamily="49" charset="0"/>
              </a:rPr>
              <a:t>    </a:t>
            </a: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3400" y="3004260"/>
            <a:ext cx="117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9577" y="1048404"/>
            <a:ext cx="1150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3602" y="1040718"/>
            <a:ext cx="141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⌊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8060" y="301107"/>
            <a:ext cx="194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rgbClr val="C00000"/>
                </a:solidFill>
              </a:rPr>
              <a:t>φ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“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 is odd”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9509" y="3215762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 err="1">
                <a:solidFill>
                  <a:srgbClr val="C00000"/>
                </a:solidFill>
              </a:rPr>
              <a:t>a,b</a:t>
            </a:r>
            <a:r>
              <a:rPr lang="en-US" sz="2000" dirty="0">
                <a:solidFill>
                  <a:srgbClr val="C00000"/>
                </a:solidFill>
              </a:rPr>
              <a:t>) = </a:t>
            </a:r>
            <a:r>
              <a:rPr lang="en-US" sz="2000" i="1" dirty="0">
                <a:solidFill>
                  <a:srgbClr val="C00000"/>
                </a:solidFill>
              </a:rPr>
              <a:t>ab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73083" y="3060927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baseline="30000" dirty="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781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formalism of 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1021"/>
          </a:xfrm>
        </p:spPr>
        <p:txBody>
          <a:bodyPr>
            <a:normAutofit/>
          </a:bodyPr>
          <a:lstStyle/>
          <a:p>
            <a:r>
              <a:rPr lang="en-US" dirty="0"/>
              <a:t>I made up the “line number” definition to make this model more palatable to scientists who have programmed, but who have not seen finite-state machines.</a:t>
            </a:r>
          </a:p>
          <a:p>
            <a:r>
              <a:rPr lang="en-US" dirty="0"/>
              <a:t>Equivalent to the following definition: a </a:t>
            </a:r>
            <a:r>
              <a:rPr lang="en-US" i="1" u="sng" dirty="0"/>
              <a:t>k</a:t>
            </a:r>
            <a:r>
              <a:rPr lang="en-US" u="sng" dirty="0"/>
              <a:t>-counter machine</a:t>
            </a:r>
            <a:r>
              <a:rPr lang="en-US" dirty="0"/>
              <a:t> is a triple</a:t>
            </a:r>
          </a:p>
          <a:p>
            <a:pPr lvl="1"/>
            <a:r>
              <a:rPr lang="en-US" i="1" dirty="0"/>
              <a:t>Q</a:t>
            </a:r>
            <a:r>
              <a:rPr lang="en-US" dirty="0"/>
              <a:t>: finite set of states, </a:t>
            </a:r>
          </a:p>
          <a:p>
            <a:pPr lvl="1"/>
            <a:r>
              <a:rPr lang="en-US" i="1" dirty="0"/>
              <a:t>q</a:t>
            </a:r>
            <a:r>
              <a:rPr lang="en-US" baseline="-25000" dirty="0"/>
              <a:t>0</a:t>
            </a:r>
            <a:r>
              <a:rPr lang="en-US" dirty="0"/>
              <a:t>: initial state, </a:t>
            </a:r>
          </a:p>
          <a:p>
            <a:pPr lvl="1"/>
            <a:r>
              <a:rPr lang="el-GR" i="1" dirty="0"/>
              <a:t>δ</a:t>
            </a:r>
            <a:r>
              <a:rPr lang="en-US" dirty="0"/>
              <a:t>: (</a:t>
            </a:r>
            <a:r>
              <a:rPr lang="en-US" i="1" dirty="0"/>
              <a:t>Q \ {</a:t>
            </a:r>
            <a:r>
              <a:rPr lang="en-US" i="1" dirty="0" err="1"/>
              <a:t>q</a:t>
            </a:r>
            <a:r>
              <a:rPr lang="en-US" baseline="-25000" dirty="0" err="1"/>
              <a:t>A</a:t>
            </a:r>
            <a:r>
              <a:rPr lang="en-US" i="1" dirty="0" err="1"/>
              <a:t>,q</a:t>
            </a:r>
            <a:r>
              <a:rPr lang="en-US" baseline="-25000" dirty="0" err="1"/>
              <a:t>R</a:t>
            </a:r>
            <a:r>
              <a:rPr lang="en-US" dirty="0"/>
              <a:t>}) × {</a:t>
            </a:r>
            <a:r>
              <a:rPr lang="en-US" dirty="0" err="1"/>
              <a:t>z,n</a:t>
            </a:r>
            <a:r>
              <a:rPr lang="en-US" dirty="0"/>
              <a:t>}</a:t>
            </a:r>
            <a:r>
              <a:rPr lang="en-US" i="1" baseline="30000" dirty="0"/>
              <a:t>k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×</a:t>
            </a:r>
            <a:r>
              <a:rPr lang="en-US" dirty="0">
                <a:sym typeface="Wingdings" panose="05000000000000000000" pitchFamily="2" charset="2"/>
              </a:rPr>
              <a:t> {+1,</a:t>
            </a:r>
            <a:r>
              <a:rPr lang="en-US" dirty="0"/>
              <a:t>–</a:t>
            </a:r>
            <a:r>
              <a:rPr lang="en-US" dirty="0">
                <a:sym typeface="Wingdings" panose="05000000000000000000" pitchFamily="2" charset="2"/>
              </a:rPr>
              <a:t>1,0}</a:t>
            </a:r>
            <a:r>
              <a:rPr lang="en-US" i="1" baseline="30000" dirty="0">
                <a:sym typeface="Wingdings" panose="05000000000000000000" pitchFamily="2" charset="2"/>
              </a:rPr>
              <a:t>k</a:t>
            </a:r>
          </a:p>
          <a:p>
            <a:r>
              <a:rPr lang="el-GR" i="1" dirty="0"/>
              <a:t>δ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z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n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z</a:t>
            </a:r>
            <a:r>
              <a:rPr lang="en-US" dirty="0"/>
              <a:t>) = (</a:t>
            </a:r>
            <a:r>
              <a:rPr lang="en-US" i="1" dirty="0"/>
              <a:t>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–1</a:t>
            </a:r>
            <a:r>
              <a:rPr lang="en-US" dirty="0"/>
              <a:t>, 0) means:</a:t>
            </a:r>
          </a:p>
          <a:p>
            <a:pPr lvl="1"/>
            <a:r>
              <a:rPr lang="en-US" dirty="0"/>
              <a:t>if the 3-counter machine is in state </a:t>
            </a:r>
            <a:r>
              <a:rPr lang="en-US" i="1" dirty="0"/>
              <a:t>q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counters 1 and 3 are =0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counter 2 is &gt;0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then go to state </a:t>
            </a:r>
            <a:r>
              <a:rPr lang="en-US" i="1" dirty="0"/>
              <a:t>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increment counter 1</a:t>
            </a:r>
            <a:r>
              <a:rPr lang="en-US" dirty="0"/>
              <a:t>,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decrement counter 2</a:t>
            </a:r>
            <a:r>
              <a:rPr lang="en-US" dirty="0"/>
              <a:t>.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1389"/>
            <a:ext cx="10515600" cy="1325563"/>
          </a:xfrm>
        </p:spPr>
        <p:txBody>
          <a:bodyPr/>
          <a:lstStyle/>
          <a:p>
            <a:r>
              <a:rPr lang="en-US" dirty="0"/>
              <a:t>3-counter machines are Turing universal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09204"/>
              </p:ext>
            </p:extLst>
          </p:nvPr>
        </p:nvGraphicFramePr>
        <p:xfrm>
          <a:off x="1403657" y="3206933"/>
          <a:ext cx="2873910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13174798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sp>
        <p:nvSpPr>
          <p:cNvPr id="6" name="Arrow: Down 19"/>
          <p:cNvSpPr/>
          <p:nvPr/>
        </p:nvSpPr>
        <p:spPr>
          <a:xfrm>
            <a:off x="2639571" y="2915945"/>
            <a:ext cx="147638" cy="281353"/>
          </a:xfrm>
          <a:prstGeom prst="downArrow">
            <a:avLst>
              <a:gd name="adj1" fmla="val 38710"/>
              <a:gd name="adj2" fmla="val 6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60759" y="2593070"/>
            <a:ext cx="313690" cy="3136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45720" rtlCol="0" anchor="ctr"/>
          <a:lstStyle/>
          <a:p>
            <a:pPr algn="ctr"/>
            <a:r>
              <a:rPr lang="en-US" i="1" dirty="0"/>
              <a:t>q</a:t>
            </a:r>
            <a:r>
              <a:rPr lang="en-US" baseline="-25000" dirty="0"/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710632"/>
              </p:ext>
            </p:extLst>
          </p:nvPr>
        </p:nvGraphicFramePr>
        <p:xfrm>
          <a:off x="1130802" y="3866900"/>
          <a:ext cx="1711620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5270">
                  <a:extLst>
                    <a:ext uri="{9D8B030D-6E8A-4147-A177-3AD203B41FA5}">
                      <a16:colId xmlns:a16="http://schemas.microsoft.com/office/drawing/2014/main" val="1405582883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45806"/>
              </p:ext>
            </p:extLst>
          </p:nvPr>
        </p:nvGraphicFramePr>
        <p:xfrm>
          <a:off x="2557018" y="4543226"/>
          <a:ext cx="1436955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132599923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flipH="1">
            <a:off x="1415521" y="3557626"/>
            <a:ext cx="3613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26889" y="3568138"/>
            <a:ext cx="0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5" idx="2"/>
          </p:cNvCxnSpPr>
          <p:nvPr/>
        </p:nvCxnSpPr>
        <p:spPr>
          <a:xfrm>
            <a:off x="2840612" y="3577773"/>
            <a:ext cx="1127966" cy="965453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2854287" y="3568138"/>
            <a:ext cx="1128013" cy="975088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7840" y="3849491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/>
              <a:t> =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43594" y="4543980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/>
              <a:t> =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741457"/>
              </p:ext>
            </p:extLst>
          </p:nvPr>
        </p:nvGraphicFramePr>
        <p:xfrm>
          <a:off x="5120741" y="2549887"/>
          <a:ext cx="625650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988">
                  <a:extLst>
                    <a:ext uri="{9D8B030D-6E8A-4147-A177-3AD203B41FA5}">
                      <a16:colId xmlns:a16="http://schemas.microsoft.com/office/drawing/2014/main" val="3249959833"/>
                    </a:ext>
                  </a:extLst>
                </a:gridCol>
                <a:gridCol w="3497518">
                  <a:extLst>
                    <a:ext uri="{9D8B030D-6E8A-4147-A177-3AD203B41FA5}">
                      <a16:colId xmlns:a16="http://schemas.microsoft.com/office/drawing/2014/main" val="4293123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Turing machine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Counter machine 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55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46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change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59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8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test if tape head is on blank and if so, change it 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795169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5190140" y="1834870"/>
            <a:ext cx="6256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Need a third “work” counter </a:t>
            </a:r>
            <a:r>
              <a:rPr lang="en-US" sz="2000" b="1" i="1" dirty="0">
                <a:solidFill>
                  <a:schemeClr val="accent1"/>
                </a:solidFill>
              </a:rPr>
              <a:t>c</a:t>
            </a:r>
            <a:r>
              <a:rPr lang="en-US" sz="2000" dirty="0"/>
              <a:t> to help do the following operations on counters </a:t>
            </a:r>
            <a:r>
              <a:rPr lang="en-US" sz="2000" b="1" i="1" dirty="0">
                <a:solidFill>
                  <a:srgbClr val="C00000"/>
                </a:solidFill>
              </a:rPr>
              <a:t>a</a:t>
            </a:r>
            <a:r>
              <a:rPr lang="en-US" sz="2000" dirty="0"/>
              <a:t> and </a:t>
            </a:r>
            <a:r>
              <a:rPr lang="en-US" sz="2000" b="1" i="1" dirty="0">
                <a:solidFill>
                  <a:srgbClr val="C00000"/>
                </a:solidFill>
              </a:rPr>
              <a:t>b</a:t>
            </a:r>
            <a:r>
              <a:rPr lang="en-US" sz="2000" dirty="0"/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4298" y="40523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01136" y="47096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753" y="1366786"/>
            <a:ext cx="4050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Assume Turing machine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a single blank on rightmost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rightmost blank overwritten, it grows a </a:t>
            </a:r>
            <a:r>
              <a:rPr lang="en-US" i="1" dirty="0"/>
              <a:t>new</a:t>
            </a:r>
            <a:r>
              <a:rPr lang="en-US" dirty="0"/>
              <a:t> blank cell to right</a:t>
            </a:r>
          </a:p>
        </p:txBody>
      </p:sp>
      <p:sp>
        <p:nvSpPr>
          <p:cNvPr id="8" name="Rectangle 7"/>
          <p:cNvSpPr/>
          <p:nvPr/>
        </p:nvSpPr>
        <p:spPr>
          <a:xfrm>
            <a:off x="7914434" y="330540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inc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dec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4434" y="3665289"/>
            <a:ext cx="296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⌊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14434" y="4018047"/>
            <a:ext cx="296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⌊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14434" y="4394510"/>
            <a:ext cx="190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=1 then </a:t>
            </a:r>
          </a:p>
          <a:p>
            <a:r>
              <a:rPr lang="en-US" dirty="0">
                <a:solidFill>
                  <a:srgbClr val="C00000"/>
                </a:solidFill>
              </a:rPr>
              <a:t>    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+ 1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434" y="2912347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is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odd?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EA6CD5-A43C-4A08-8751-02F8569B1109}"/>
              </a:ext>
            </a:extLst>
          </p:cNvPr>
          <p:cNvSpPr/>
          <p:nvPr/>
        </p:nvSpPr>
        <p:spPr>
          <a:xfrm>
            <a:off x="780754" y="4273340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39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1C3DC9-6296-4108-9A0F-B6B4995FCA3B}"/>
              </a:ext>
            </a:extLst>
          </p:cNvPr>
          <p:cNvSpPr/>
          <p:nvPr/>
        </p:nvSpPr>
        <p:spPr>
          <a:xfrm>
            <a:off x="2214299" y="497296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4AFCDA-A8FC-4AD0-B8AE-F5B4CF9FFFF5}"/>
              </a:ext>
            </a:extLst>
          </p:cNvPr>
          <p:cNvSpPr txBox="1"/>
          <p:nvPr/>
        </p:nvSpPr>
        <p:spPr>
          <a:xfrm>
            <a:off x="780754" y="5436495"/>
            <a:ext cx="589245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Interpret tape on each side of tape head as binary number; append new leading 1 to make this mapping 1-1, in case the binary string has no leading 1 already, since 00111</a:t>
            </a:r>
            <a:r>
              <a:rPr lang="en-US" baseline="-25000" dirty="0"/>
              <a:t>2</a:t>
            </a:r>
            <a:r>
              <a:rPr lang="en-US" dirty="0"/>
              <a:t>, 0111</a:t>
            </a:r>
            <a:r>
              <a:rPr lang="en-US" baseline="-25000" dirty="0"/>
              <a:t>2</a:t>
            </a:r>
            <a:r>
              <a:rPr lang="en-US" dirty="0"/>
              <a:t>, and 111</a:t>
            </a:r>
            <a:r>
              <a:rPr lang="en-US" baseline="-25000" dirty="0"/>
              <a:t>2</a:t>
            </a:r>
            <a:r>
              <a:rPr lang="en-US" dirty="0"/>
              <a:t> are all considered the number 7.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27B5D-1162-4B69-B6F1-D1987FF20D8D}"/>
              </a:ext>
            </a:extLst>
          </p:cNvPr>
          <p:cNvSpPr txBox="1"/>
          <p:nvPr/>
        </p:nvSpPr>
        <p:spPr>
          <a:xfrm>
            <a:off x="7628684" y="5580200"/>
            <a:ext cx="286786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1-counter machines are not Turing-universal… why?</a:t>
            </a:r>
          </a:p>
        </p:txBody>
      </p:sp>
    </p:spTree>
    <p:extLst>
      <p:ext uri="{BB962C8B-B14F-4D97-AF65-F5344CB8AC3E}">
        <p14:creationId xmlns:p14="http://schemas.microsoft.com/office/powerpoint/2010/main" val="14610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/>
      <p:bldP spid="25" grpId="0"/>
      <p:bldP spid="35" grpId="0"/>
      <p:bldP spid="3" grpId="0"/>
      <p:bldP spid="19" grpId="0"/>
      <p:bldP spid="21" grpId="0"/>
      <p:bldP spid="8" grpId="0"/>
      <p:bldP spid="11" grpId="0"/>
      <p:bldP spid="12" grpId="0"/>
      <p:bldP spid="13" grpId="0"/>
      <p:bldP spid="26" grpId="0"/>
      <p:bldP spid="27" grpId="0"/>
      <p:bldP spid="28" grpId="0"/>
      <p:bldP spid="40" grpId="0" animBg="1"/>
      <p:bldP spid="4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/>
          </a:bodyPr>
          <a:lstStyle/>
          <a:p>
            <a:r>
              <a:rPr lang="en-US" sz="4000" dirty="0"/>
              <a:t>2-counter machines are (sort of) Turing 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633"/>
            <a:ext cx="10683240" cy="5342841"/>
          </a:xfrm>
        </p:spPr>
        <p:txBody>
          <a:bodyPr>
            <a:normAutofit/>
          </a:bodyPr>
          <a:lstStyle/>
          <a:p>
            <a:r>
              <a:rPr lang="en-US" sz="2400" dirty="0"/>
              <a:t>To represent counter values (</a:t>
            </a:r>
            <a:r>
              <a:rPr lang="en-US" sz="2400" i="1" dirty="0" err="1"/>
              <a:t>a</a:t>
            </a:r>
            <a:r>
              <a:rPr lang="en-US" sz="2400" dirty="0" err="1"/>
              <a:t>,</a:t>
            </a:r>
            <a:r>
              <a:rPr lang="en-US" sz="2400" i="1" dirty="0" err="1"/>
              <a:t>b</a:t>
            </a:r>
            <a:r>
              <a:rPr lang="en-US" sz="2400" dirty="0" err="1"/>
              <a:t>,</a:t>
            </a:r>
            <a:r>
              <a:rPr lang="en-US" sz="2400" i="1" dirty="0" err="1"/>
              <a:t>c</a:t>
            </a:r>
            <a:r>
              <a:rPr lang="en-US" sz="2400" dirty="0"/>
              <a:t>) in a single counter </a:t>
            </a:r>
            <a:r>
              <a:rPr lang="en-US" sz="2400" i="1" dirty="0"/>
              <a:t>x</a:t>
            </a:r>
            <a:r>
              <a:rPr lang="en-US" sz="2400" dirty="0"/>
              <a:t>, let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a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i="1" baseline="30000" dirty="0"/>
              <a:t>b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i="1" baseline="30000" dirty="0"/>
              <a:t>c</a:t>
            </a:r>
            <a:r>
              <a:rPr lang="en-US" sz="2400" dirty="0"/>
              <a:t> and </a:t>
            </a:r>
            <a:r>
              <a:rPr lang="en-US" sz="2400" i="1" dirty="0"/>
              <a:t>y</a:t>
            </a:r>
            <a:r>
              <a:rPr lang="en-US" sz="2400" dirty="0"/>
              <a:t> = 0.</a:t>
            </a:r>
          </a:p>
          <a:p>
            <a:pPr lvl="1"/>
            <a:r>
              <a:rPr lang="en-US" sz="2000" dirty="0"/>
              <a:t>To increment </a:t>
            </a:r>
            <a:r>
              <a:rPr lang="en-US" sz="2000" i="1" dirty="0"/>
              <a:t>b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3</a:t>
            </a:r>
            <a:r>
              <a:rPr lang="en-US" sz="2000" i="1" dirty="0"/>
              <a:t>x</a:t>
            </a:r>
            <a:r>
              <a:rPr lang="en-US" sz="2000" dirty="0"/>
              <a:t>.              (using </a:t>
            </a:r>
            <a:r>
              <a:rPr lang="en-US" sz="2000" i="1" dirty="0"/>
              <a:t>y</a:t>
            </a:r>
            <a:r>
              <a:rPr lang="en-US" sz="2000" dirty="0"/>
              <a:t> as a work counter)</a:t>
            </a:r>
          </a:p>
          <a:p>
            <a:pPr lvl="1"/>
            <a:r>
              <a:rPr lang="en-US" sz="2000" dirty="0"/>
              <a:t>To decrement </a:t>
            </a:r>
            <a:r>
              <a:rPr lang="en-US" sz="2000" i="1" dirty="0"/>
              <a:t>a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⌊</a:t>
            </a:r>
            <a:r>
              <a:rPr lang="en-US" sz="2000" i="1" dirty="0"/>
              <a:t>x</a:t>
            </a:r>
            <a:r>
              <a:rPr lang="en-US" sz="2000" dirty="0"/>
              <a:t>/2⌋.</a:t>
            </a:r>
          </a:p>
          <a:p>
            <a:pPr lvl="1"/>
            <a:r>
              <a:rPr lang="en-US" sz="2000" dirty="0"/>
              <a:t>To test if </a:t>
            </a:r>
            <a:r>
              <a:rPr lang="en-US" sz="2000" i="1" dirty="0"/>
              <a:t>c </a:t>
            </a:r>
            <a:r>
              <a:rPr lang="en-US" sz="2000" dirty="0"/>
              <a:t>= 0, test if </a:t>
            </a:r>
            <a:r>
              <a:rPr lang="en-US" sz="2000" i="1" dirty="0"/>
              <a:t>x</a:t>
            </a:r>
            <a:r>
              <a:rPr lang="en-US" sz="2000" dirty="0"/>
              <a:t> ≡ 0 mod 5.</a:t>
            </a:r>
          </a:p>
          <a:p>
            <a:r>
              <a:rPr lang="en-US" sz="2400" dirty="0"/>
              <a:t>To start with </a:t>
            </a:r>
            <a:r>
              <a:rPr lang="en-US" sz="2400" i="1" dirty="0"/>
              <a:t>a </a:t>
            </a:r>
            <a:r>
              <a:rPr lang="en-US" sz="2400" dirty="0"/>
              <a:t>= </a:t>
            </a:r>
            <a:r>
              <a:rPr lang="en-US" sz="2400" i="1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 </a:t>
            </a:r>
            <a:r>
              <a:rPr lang="en-US" sz="2400" dirty="0"/>
              <a:t>= </a:t>
            </a:r>
            <a:r>
              <a:rPr lang="en-US" sz="2400" i="1" dirty="0"/>
              <a:t>c </a:t>
            </a:r>
            <a:r>
              <a:rPr lang="en-US" sz="2400" dirty="0"/>
              <a:t>= 0, start with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n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baseline="30000" dirty="0"/>
              <a:t>0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baseline="30000" dirty="0"/>
              <a:t>0</a:t>
            </a:r>
            <a:r>
              <a:rPr lang="en-US" sz="2400" dirty="0"/>
              <a:t> 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r>
              <a:rPr lang="en-US" sz="2400" dirty="0"/>
              <a:t>If </a:t>
            </a:r>
            <a:r>
              <a:rPr lang="en-US" sz="2400" i="1" dirty="0"/>
              <a:t>f</a:t>
            </a:r>
            <a:r>
              <a:rPr lang="en-US" sz="2400" dirty="0"/>
              <a:t>:ℕ → ℕ is any computable function, this machine can start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 and halt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f</a:t>
            </a:r>
            <a:r>
              <a:rPr lang="en-US" sz="2400" baseline="30000" dirty="0"/>
              <a:t>(</a:t>
            </a:r>
            <a:r>
              <a:rPr lang="en-US" sz="2400" i="1" baseline="30000" dirty="0"/>
              <a:t>n</a:t>
            </a:r>
            <a:r>
              <a:rPr lang="en-US" sz="2400" baseline="30000" dirty="0"/>
              <a:t>)</a:t>
            </a:r>
            <a:r>
              <a:rPr lang="en-US" sz="2400" dirty="0"/>
              <a:t>.</a:t>
            </a:r>
            <a:endParaRPr lang="en-US" sz="2400" u="sng" dirty="0"/>
          </a:p>
          <a:p>
            <a:r>
              <a:rPr lang="en-US" sz="2400" u="sng" dirty="0"/>
              <a:t>Caveat about encoding</a:t>
            </a:r>
            <a:r>
              <a:rPr lang="en-US" sz="2400" dirty="0"/>
              <a:t>: there is no 2-counter machine that starts with </a:t>
            </a:r>
            <a:r>
              <a:rPr lang="en-US" sz="2400" i="1" dirty="0"/>
              <a:t>x</a:t>
            </a:r>
            <a:r>
              <a:rPr lang="en-US" sz="2400" dirty="0"/>
              <a:t>=</a:t>
            </a:r>
            <a:r>
              <a:rPr lang="en-US" sz="2400" i="1" dirty="0"/>
              <a:t>n</a:t>
            </a:r>
            <a:r>
              <a:rPr lang="en-US" sz="2400" dirty="0"/>
              <a:t> and halts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lvl="1"/>
            <a:r>
              <a:rPr lang="en-US" sz="2000" dirty="0"/>
              <a:t>2-counter machines can do universal computation on </a:t>
            </a:r>
            <a:r>
              <a:rPr lang="en-US" sz="2000" i="1" dirty="0"/>
              <a:t>encoded</a:t>
            </a:r>
            <a:r>
              <a:rPr lang="en-US" sz="2000" dirty="0"/>
              <a:t> inputs (</a:t>
            </a:r>
            <a:r>
              <a:rPr lang="en-US" sz="2000" i="1" dirty="0"/>
              <a:t>n</a:t>
            </a:r>
            <a:r>
              <a:rPr lang="en-US" sz="2000" dirty="0"/>
              <a:t> encoded as 2</a:t>
            </a:r>
            <a:r>
              <a:rPr lang="en-US" sz="2000" i="1" baseline="30000" dirty="0"/>
              <a:t>n</a:t>
            </a:r>
            <a:r>
              <a:rPr lang="en-US" sz="2000" dirty="0"/>
              <a:t>), but they </a:t>
            </a:r>
            <a:r>
              <a:rPr lang="en-US" sz="2000" i="1" dirty="0"/>
              <a:t>cannot compute the encoding/decoding</a:t>
            </a:r>
            <a:r>
              <a:rPr lang="en-US" sz="2000" dirty="0"/>
              <a:t> themselves.</a:t>
            </a:r>
          </a:p>
          <a:p>
            <a:pPr lvl="1"/>
            <a:r>
              <a:rPr lang="en-US" sz="2000" dirty="0"/>
              <a:t>However, the fact that 2-counter machines can simulate arbitrary 3-counter machines implies that the Halting Problem for 2-counter machines is undecidable.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76418" y="4471542"/>
            <a:ext cx="646696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fontAlgn="base"/>
            <a:r>
              <a:rPr lang="en-US" sz="1600" dirty="0">
                <a:solidFill>
                  <a:srgbClr val="000000"/>
                </a:solidFill>
              </a:rPr>
              <a:t>[</a:t>
            </a:r>
            <a:r>
              <a:rPr lang="en-US" sz="1600" dirty="0" err="1"/>
              <a:t>Schroeppel</a:t>
            </a:r>
            <a:r>
              <a:rPr lang="en-US" sz="1600" dirty="0"/>
              <a:t> 1972, </a:t>
            </a:r>
            <a:r>
              <a:rPr lang="en-US" sz="1600" i="1" dirty="0">
                <a:solidFill>
                  <a:srgbClr val="000000"/>
                </a:solidFill>
              </a:rPr>
              <a:t>A Two Counter Machine Cannot Calculate 2</a:t>
            </a:r>
            <a:r>
              <a:rPr lang="en-US" sz="1600" i="1" baseline="30000" dirty="0">
                <a:solidFill>
                  <a:srgbClr val="000000"/>
                </a:solidFill>
              </a:rPr>
              <a:t>N</a:t>
            </a:r>
            <a:r>
              <a:rPr lang="en-US" sz="1600" dirty="0"/>
              <a:t>]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“</a:t>
            </a:r>
            <a:r>
              <a:rPr lang="en-US" sz="1600" b="0" i="0" u="sng" dirty="0">
                <a:solidFill>
                  <a:srgbClr val="000000"/>
                </a:solidFill>
                <a:effectLst/>
              </a:rPr>
              <a:t>Theorem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: Any counter machine can be simulated by a 2-counter machine, 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provided an obscure coding is accepted for the input and output.”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484921" y="971767"/>
            <a:ext cx="554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/>
              <a:t>Minsky 1967, </a:t>
            </a:r>
            <a:r>
              <a:rPr lang="en-US" i="1" dirty="0">
                <a:solidFill>
                  <a:srgbClr val="000000"/>
                </a:solidFill>
              </a:rPr>
              <a:t>Computation: Finite and Infinite Machines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865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65125"/>
            <a:ext cx="1085088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2-counter machines: Finite automata robots on the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69129" y="1690688"/>
            <a:ext cx="59363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Finite automaton occupying a point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∈ ℕ</a:t>
            </a:r>
            <a:r>
              <a:rPr lang="en-US" sz="2000" baseline="30000" dirty="0"/>
              <a:t>2</a:t>
            </a:r>
            <a:r>
              <a:rPr lang="en-US" sz="2000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It cannot write anything, or see anything.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It can sense if it is touching the southern wall, or western wall (or both).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It can move north, south, east, or west based on its current state and 2 “wall bits”, and of course change state:</a:t>
            </a:r>
          </a:p>
          <a:p>
            <a:pPr>
              <a:spcBef>
                <a:spcPts val="1200"/>
              </a:spcBef>
            </a:pPr>
            <a:r>
              <a:rPr lang="el-GR" sz="2000" i="1" dirty="0"/>
              <a:t>δ</a:t>
            </a:r>
            <a:r>
              <a:rPr lang="en-US" sz="2000" dirty="0"/>
              <a:t>: </a:t>
            </a:r>
            <a:r>
              <a:rPr lang="en-US" sz="2000" i="1" dirty="0"/>
              <a:t>S</a:t>
            </a:r>
            <a:r>
              <a:rPr lang="en-US" sz="2000" dirty="0"/>
              <a:t> </a:t>
            </a:r>
            <a:r>
              <a:rPr lang="en-US" sz="1600" dirty="0"/>
              <a:t>×</a:t>
            </a:r>
            <a:r>
              <a:rPr lang="en-US" sz="2000" dirty="0"/>
              <a:t> {wall, no wall}</a:t>
            </a:r>
            <a:r>
              <a:rPr lang="en-US" sz="2000" baseline="30000" dirty="0"/>
              <a:t>2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S </a:t>
            </a:r>
            <a:r>
              <a:rPr lang="en-US" sz="1600" dirty="0"/>
              <a:t>×</a:t>
            </a:r>
            <a:r>
              <a:rPr lang="en-US" sz="1600" b="1" dirty="0"/>
              <a:t> </a:t>
            </a:r>
            <a:r>
              <a:rPr lang="en-US" sz="2000" dirty="0">
                <a:sym typeface="Wingdings" panose="05000000000000000000" pitchFamily="2" charset="2"/>
              </a:rPr>
              <a:t>{,,,}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74454" y="1681449"/>
          <a:ext cx="5424380" cy="4613112"/>
        </p:xfrm>
        <a:graphic>
          <a:graphicData uri="http://schemas.openxmlformats.org/drawingml/2006/table">
            <a:tbl>
              <a:tblPr firstCol="1" lastRow="1">
                <a:tableStyleId>{5C22544A-7EE6-4342-B048-85BDC9FD1C3A}</a:tableStyleId>
              </a:tblPr>
              <a:tblGrid>
                <a:gridCol w="542438">
                  <a:extLst>
                    <a:ext uri="{9D8B030D-6E8A-4147-A177-3AD203B41FA5}">
                      <a16:colId xmlns:a16="http://schemas.microsoft.com/office/drawing/2014/main" val="3833697580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651006073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5677986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4091737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846617799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59313052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83375995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380755905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90034330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1085915826"/>
                    </a:ext>
                  </a:extLst>
                </a:gridCol>
              </a:tblGrid>
              <a:tr h="5766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13099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7283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523003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37375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780470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62756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67256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253164"/>
                  </a:ext>
                </a:extLst>
              </a:tr>
            </a:tbl>
          </a:graphicData>
        </a:graphic>
      </p:graphicFrame>
      <p:sp>
        <p:nvSpPr>
          <p:cNvPr id="11" name="Up Arrow 10"/>
          <p:cNvSpPr/>
          <p:nvPr/>
        </p:nvSpPr>
        <p:spPr>
          <a:xfrm>
            <a:off x="3204225" y="375243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5400000">
            <a:off x="3587693" y="4172573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3196175" y="457649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6200000">
            <a:off x="2791958" y="4172574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gb.images.s3.amazonaws.com/wp-content/uploads/2012/01/WAL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52" y="4000426"/>
            <a:ext cx="553847" cy="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264CB5-6CD8-4453-A9C1-EA014C8C2DB4}"/>
              </a:ext>
            </a:extLst>
          </p:cNvPr>
          <p:cNvSpPr txBox="1"/>
          <p:nvPr/>
        </p:nvSpPr>
        <p:spPr>
          <a:xfrm>
            <a:off x="5869128" y="5069512"/>
            <a:ext cx="585348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ym typeface="Wingdings" panose="05000000000000000000" pitchFamily="2" charset="2"/>
              </a:rPr>
              <a:t>There is an automaton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so that this problem is undecidable: given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r>
              <a:rPr lang="en-US" sz="2400" dirty="0"/>
              <a:t> ∈ ℕ</a:t>
            </a:r>
            <a:r>
              <a:rPr lang="en-US" sz="2400" baseline="30000" dirty="0"/>
              <a:t>2</a:t>
            </a:r>
            <a:r>
              <a:rPr lang="en-US" sz="2400" dirty="0">
                <a:sym typeface="Wingdings" panose="05000000000000000000" pitchFamily="2" charset="2"/>
              </a:rPr>
              <a:t>, if started at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), will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ever visit the lower-left corner?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4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3"/>
          <p:cNvSpPr/>
          <p:nvPr/>
        </p:nvSpPr>
        <p:spPr>
          <a:xfrm>
            <a:off x="3552275" y="3318002"/>
            <a:ext cx="1990865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F36D67-7216-4220-B817-91A97E4263B9}"/>
              </a:ext>
            </a:extLst>
          </p:cNvPr>
          <p:cNvSpPr txBox="1"/>
          <p:nvPr/>
        </p:nvSpPr>
        <p:spPr>
          <a:xfrm>
            <a:off x="2246820" y="2783666"/>
            <a:ext cx="3535375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1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2</a:t>
            </a:r>
          </a:p>
        </p:txBody>
      </p:sp>
      <p:sp>
        <p:nvSpPr>
          <p:cNvPr id="293" name="CustomShape 1"/>
          <p:cNvSpPr/>
          <p:nvPr/>
        </p:nvSpPr>
        <p:spPr>
          <a:xfrm>
            <a:off x="8474892" y="3152530"/>
            <a:ext cx="1541810" cy="1710981"/>
          </a:xfrm>
          <a:custGeom>
            <a:avLst/>
            <a:gdLst/>
            <a:ahLst/>
            <a:cxnLst/>
            <a:rect l="0" t="0" r="r" b="b"/>
            <a:pathLst>
              <a:path w="4723" h="5241">
                <a:moveTo>
                  <a:pt x="787" y="0"/>
                </a:moveTo>
                <a:lnTo>
                  <a:pt x="787" y="0"/>
                </a:lnTo>
                <a:cubicBezTo>
                  <a:pt x="649" y="0"/>
                  <a:pt x="513" y="36"/>
                  <a:pt x="394" y="105"/>
                </a:cubicBezTo>
                <a:cubicBezTo>
                  <a:pt x="274" y="175"/>
                  <a:pt x="175" y="274"/>
                  <a:pt x="105" y="394"/>
                </a:cubicBezTo>
                <a:cubicBezTo>
                  <a:pt x="36" y="513"/>
                  <a:pt x="0" y="649"/>
                  <a:pt x="0" y="787"/>
                </a:cubicBezTo>
                <a:lnTo>
                  <a:pt x="0" y="4453"/>
                </a:lnTo>
                <a:lnTo>
                  <a:pt x="0" y="4453"/>
                </a:lnTo>
                <a:cubicBezTo>
                  <a:pt x="0" y="4591"/>
                  <a:pt x="36" y="4727"/>
                  <a:pt x="105" y="4847"/>
                </a:cubicBezTo>
                <a:cubicBezTo>
                  <a:pt x="175" y="4966"/>
                  <a:pt x="274" y="5065"/>
                  <a:pt x="394" y="5135"/>
                </a:cubicBezTo>
                <a:cubicBezTo>
                  <a:pt x="513" y="5204"/>
                  <a:pt x="649" y="5240"/>
                  <a:pt x="787" y="5240"/>
                </a:cubicBezTo>
                <a:lnTo>
                  <a:pt x="3935" y="5240"/>
                </a:lnTo>
                <a:lnTo>
                  <a:pt x="3935" y="5240"/>
                </a:lnTo>
                <a:cubicBezTo>
                  <a:pt x="4073" y="5240"/>
                  <a:pt x="4209" y="5204"/>
                  <a:pt x="4329" y="5135"/>
                </a:cubicBezTo>
                <a:cubicBezTo>
                  <a:pt x="4448" y="5065"/>
                  <a:pt x="4547" y="4966"/>
                  <a:pt x="4617" y="4847"/>
                </a:cubicBezTo>
                <a:cubicBezTo>
                  <a:pt x="4686" y="4727"/>
                  <a:pt x="4722" y="4591"/>
                  <a:pt x="4722" y="4453"/>
                </a:cubicBezTo>
                <a:lnTo>
                  <a:pt x="4722" y="786"/>
                </a:lnTo>
                <a:lnTo>
                  <a:pt x="4722" y="787"/>
                </a:lnTo>
                <a:lnTo>
                  <a:pt x="4722" y="787"/>
                </a:lnTo>
                <a:cubicBezTo>
                  <a:pt x="4722" y="649"/>
                  <a:pt x="4686" y="513"/>
                  <a:pt x="4617" y="394"/>
                </a:cubicBezTo>
                <a:cubicBezTo>
                  <a:pt x="4547" y="274"/>
                  <a:pt x="4448" y="175"/>
                  <a:pt x="4329" y="105"/>
                </a:cubicBezTo>
                <a:cubicBezTo>
                  <a:pt x="4209" y="36"/>
                  <a:pt x="4073" y="0"/>
                  <a:pt x="3935" y="0"/>
                </a:cubicBezTo>
                <a:lnTo>
                  <a:pt x="787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4" name="TextShape 2"/>
          <p:cNvSpPr txBox="1"/>
          <p:nvPr/>
        </p:nvSpPr>
        <p:spPr>
          <a:xfrm>
            <a:off x="566928" y="469304"/>
            <a:ext cx="11000232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600" spc="-1" dirty="0">
                <a:latin typeface="+mj-lt"/>
              </a:rPr>
              <a:t>CRNs can simulate counter machines with probability &lt; 1</a:t>
            </a:r>
          </a:p>
        </p:txBody>
      </p:sp>
      <p:sp>
        <p:nvSpPr>
          <p:cNvPr id="295" name="TextShape 3"/>
          <p:cNvSpPr txBox="1"/>
          <p:nvPr/>
        </p:nvSpPr>
        <p:spPr>
          <a:xfrm>
            <a:off x="6226678" y="1763562"/>
            <a:ext cx="3526143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CRN: </a:t>
            </a:r>
            <a:endParaRPr lang="en-US" sz="2400" spc="-1" dirty="0"/>
          </a:p>
          <a:p>
            <a:r>
              <a:rPr lang="en-US" sz="2400" spc="-1" dirty="0"/>
              <a:t>initial state {</a:t>
            </a:r>
            <a:r>
              <a:rPr lang="en-US" sz="2400" i="1" spc="-1" dirty="0"/>
              <a:t>n</a:t>
            </a:r>
            <a:r>
              <a:rPr lang="en-US" sz="2400" spc="-1" dirty="0"/>
              <a:t> </a:t>
            </a:r>
            <a:r>
              <a:rPr lang="en-US" sz="2400" i="1" spc="-1" dirty="0"/>
              <a:t>R</a:t>
            </a:r>
            <a:r>
              <a:rPr lang="en-US" sz="2400" spc="-1" dirty="0"/>
              <a:t>, 1 </a:t>
            </a:r>
            <a:r>
              <a:rPr lang="en-US" sz="2400" i="1" spc="-1" dirty="0"/>
              <a:t>L</a:t>
            </a:r>
            <a:r>
              <a:rPr lang="en-US" sz="2400" spc="-1" baseline="-33000" dirty="0"/>
              <a:t>1</a:t>
            </a:r>
            <a:r>
              <a:rPr lang="en-US" sz="2400" spc="-1" dirty="0"/>
              <a:t>}</a:t>
            </a:r>
          </a:p>
        </p:txBody>
      </p:sp>
      <p:sp>
        <p:nvSpPr>
          <p:cNvPr id="296" name="TextShape 4"/>
          <p:cNvSpPr txBox="1"/>
          <p:nvPr/>
        </p:nvSpPr>
        <p:spPr>
          <a:xfrm>
            <a:off x="8572868" y="3770757"/>
            <a:ext cx="1372312" cy="6227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177" spc="-1">
                <a:solidFill>
                  <a:srgbClr val="FF6633"/>
                </a:solidFill>
                <a:latin typeface="Arial"/>
              </a:rPr>
              <a:t>Need to be </a:t>
            </a:r>
            <a:r>
              <a:rPr lang="en-US" sz="2177" b="1" spc="-1">
                <a:solidFill>
                  <a:srgbClr val="FF6633"/>
                </a:solidFill>
                <a:latin typeface="Arial"/>
              </a:rPr>
              <a:t>very</a:t>
            </a:r>
            <a:r>
              <a:rPr lang="en-US" sz="2177" spc="-1">
                <a:solidFill>
                  <a:srgbClr val="FF6633"/>
                </a:solidFill>
                <a:latin typeface="Arial"/>
              </a:rPr>
              <a:t> slow!</a:t>
            </a:r>
            <a:endParaRPr lang="en-US" sz="2177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7" name="TextShape 5"/>
          <p:cNvSpPr txBox="1"/>
          <p:nvPr/>
        </p:nvSpPr>
        <p:spPr>
          <a:xfrm>
            <a:off x="6226678" y="332202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2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8" name="TextShape 6"/>
          <p:cNvSpPr txBox="1"/>
          <p:nvPr/>
        </p:nvSpPr>
        <p:spPr>
          <a:xfrm>
            <a:off x="6226678" y="3813539"/>
            <a:ext cx="2549979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3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9" name="TextShape 7"/>
          <p:cNvSpPr txBox="1"/>
          <p:nvPr/>
        </p:nvSpPr>
        <p:spPr>
          <a:xfrm>
            <a:off x="6226678" y="432823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4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5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0" name="TextShape 8"/>
          <p:cNvSpPr txBox="1"/>
          <p:nvPr/>
        </p:nvSpPr>
        <p:spPr>
          <a:xfrm>
            <a:off x="6227004" y="2791000"/>
            <a:ext cx="2639790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1" name="TextShape 9"/>
          <p:cNvSpPr txBox="1"/>
          <p:nvPr/>
        </p:nvSpPr>
        <p:spPr>
          <a:xfrm>
            <a:off x="113885" y="6452348"/>
            <a:ext cx="10858509" cy="27469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Cook, Winfree, Bruck,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Natural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Eisenstat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2006,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Distributed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2008]</a:t>
            </a:r>
          </a:p>
        </p:txBody>
      </p:sp>
      <p:sp>
        <p:nvSpPr>
          <p:cNvPr id="302" name="TextShape 10"/>
          <p:cNvSpPr txBox="1"/>
          <p:nvPr/>
        </p:nvSpPr>
        <p:spPr>
          <a:xfrm>
            <a:off x="8474892" y="4328238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2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3" name="CustomShape 11"/>
          <p:cNvSpPr/>
          <p:nvPr/>
        </p:nvSpPr>
        <p:spPr>
          <a:xfrm>
            <a:off x="8657453" y="3321701"/>
            <a:ext cx="1244291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04" name="TextShape 12"/>
          <p:cNvSpPr txBox="1"/>
          <p:nvPr/>
        </p:nvSpPr>
        <p:spPr>
          <a:xfrm>
            <a:off x="8491548" y="3321701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 dirty="0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6" name="TextShape 14"/>
          <p:cNvSpPr txBox="1"/>
          <p:nvPr/>
        </p:nvSpPr>
        <p:spPr>
          <a:xfrm>
            <a:off x="2339984" y="1763562"/>
            <a:ext cx="3442211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Counter machine:</a:t>
            </a:r>
            <a:endParaRPr lang="en-US" sz="2400" spc="-1" dirty="0"/>
          </a:p>
          <a:p>
            <a:r>
              <a:rPr lang="en-US" sz="2400" spc="-1" dirty="0"/>
              <a:t>r = input </a:t>
            </a:r>
            <a:r>
              <a:rPr lang="en-US" sz="2400" i="1" spc="-1" dirty="0"/>
              <a:t>n</a:t>
            </a:r>
            <a:r>
              <a:rPr lang="en-US" sz="2400" spc="-1" dirty="0"/>
              <a:t>, start line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9F91B5-AEFD-4250-BB51-54837123F770}"/>
              </a:ext>
            </a:extLst>
          </p:cNvPr>
          <p:cNvSpPr/>
          <p:nvPr/>
        </p:nvSpPr>
        <p:spPr>
          <a:xfrm>
            <a:off x="813916" y="5104493"/>
            <a:ext cx="10681397" cy="974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Error occurs when </a:t>
            </a:r>
            <a:r>
              <a:rPr lang="en-US" sz="2000" i="1" dirty="0"/>
              <a:t>R</a:t>
            </a:r>
            <a:r>
              <a:rPr lang="en-US" sz="2000" dirty="0"/>
              <a:t> is present, but reaction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1</a:t>
            </a:r>
            <a:r>
              <a:rPr lang="en-US" sz="2000" dirty="0"/>
              <a:t> occurs inste</a:t>
            </a:r>
            <a:r>
              <a:rPr lang="en-US" sz="2000" dirty="0">
                <a:solidFill>
                  <a:schemeClr val="tx1"/>
                </a:solidFill>
              </a:rPr>
              <a:t>ad of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000" spc="-1" dirty="0">
                <a:solidFill>
                  <a:schemeClr val="tx1"/>
                </a:solidFill>
              </a:rPr>
              <a:t>+ </a:t>
            </a:r>
            <a:r>
              <a:rPr lang="en-US" sz="2000" i="1" spc="-1" dirty="0">
                <a:solidFill>
                  <a:schemeClr val="tx1"/>
                </a:solidFill>
              </a:rPr>
              <a:t>R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3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Semantic effect on register machine: when </a:t>
            </a:r>
            <a:r>
              <a:rPr lang="en-US" sz="2000" i="1" dirty="0">
                <a:solidFill>
                  <a:schemeClr val="tx1"/>
                </a:solidFill>
              </a:rPr>
              <a:t>r</a:t>
            </a:r>
            <a:r>
              <a:rPr lang="en-US" sz="2000" dirty="0">
                <a:solidFill>
                  <a:schemeClr val="tx1"/>
                </a:solidFill>
              </a:rPr>
              <a:t> &gt; 0, it may jump from line 2 to 1 without decrementing.</a:t>
            </a:r>
          </a:p>
          <a:p>
            <a:r>
              <a:rPr lang="en-US" sz="2000" dirty="0"/>
              <a:t>There’s a positive probability of error; how to reduce it? Need to </a:t>
            </a:r>
            <a:r>
              <a:rPr lang="en-US" sz="2000" u="sng" dirty="0"/>
              <a:t>slow down</a:t>
            </a:r>
            <a:r>
              <a:rPr lang="en-US" sz="2000" dirty="0"/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</a:t>
            </a:r>
            <a:r>
              <a:rPr lang="en-US" sz="2000" spc="-1" dirty="0">
                <a:solidFill>
                  <a:schemeClr val="tx1"/>
                </a:solidFill>
              </a:rPr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  <a:latin typeface="Arial"/>
              </a:rPr>
              <a:t>1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F0F8-1F2D-4F99-AAE8-A622D742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Problem with adjusting rate constant to slow down reactions for achieving Turing-universal computation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142538-F1F2-414D-B017-CA1A6F30F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253592" cy="823912"/>
          </a:xfrm>
        </p:spPr>
        <p:txBody>
          <a:bodyPr>
            <a:normAutofit/>
          </a:bodyPr>
          <a:lstStyle/>
          <a:p>
            <a:r>
              <a:rPr lang="en-US" sz="2800" dirty="0"/>
              <a:t>Could make rate constant </a:t>
            </a:r>
            <a:r>
              <a:rPr lang="en-US" sz="2800" i="1" dirty="0"/>
              <a:t>k</a:t>
            </a:r>
            <a:r>
              <a:rPr lang="en-US" sz="2800" dirty="0"/>
              <a:t> very small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F60CE9-8599-4D0E-9CED-9FA02A7B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6" y="2505075"/>
            <a:ext cx="10304091" cy="3684588"/>
          </a:xfrm>
        </p:spPr>
        <p:txBody>
          <a:bodyPr>
            <a:normAutofit/>
          </a:bodyPr>
          <a:lstStyle/>
          <a:p>
            <a:r>
              <a:rPr lang="en-US" sz="2400" dirty="0"/>
              <a:t>If correct reaction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: 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+</a:t>
            </a:r>
            <a:r>
              <a:rPr lang="en-US" sz="2400" i="1" dirty="0"/>
              <a:t>R </a:t>
            </a:r>
            <a:r>
              <a:rPr lang="en-US" sz="2400" spc="-1" dirty="0">
                <a:latin typeface="Arial"/>
              </a:rPr>
              <a:t>→</a:t>
            </a:r>
            <a:r>
              <a:rPr lang="en-US" sz="2400" dirty="0"/>
              <a:t> </a:t>
            </a:r>
            <a:r>
              <a:rPr lang="en-US" sz="2400" i="1" dirty="0"/>
              <a:t>L</a:t>
            </a:r>
            <a:r>
              <a:rPr lang="en-US" sz="2400" baseline="-25000" dirty="0"/>
              <a:t>3</a:t>
            </a:r>
            <a:r>
              <a:rPr lang="en-US" sz="2400" dirty="0"/>
              <a:t> has rate constant 1, how small should </a:t>
            </a:r>
            <a:r>
              <a:rPr lang="en-US" sz="2400" i="1" dirty="0"/>
              <a:t>k</a:t>
            </a:r>
            <a:r>
              <a:rPr lang="en-US" sz="2400" dirty="0"/>
              <a:t> be to achieve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 occurs instead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] =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? 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∙#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  <a:r>
              <a:rPr lang="en-US" sz="2400" dirty="0"/>
              <a:t> = 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 </a:t>
            </a:r>
            <a:r>
              <a:rPr lang="en-US" sz="2400" dirty="0"/>
              <a:t>≥ 1/</a:t>
            </a:r>
            <a:r>
              <a:rPr lang="en-US" sz="2400" i="1" dirty="0"/>
              <a:t>v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n-US" sz="2400" i="1" dirty="0"/>
              <a:t>k</a:t>
            </a:r>
            <a:r>
              <a:rPr lang="en-US" sz="2400" dirty="0"/>
              <a:t>∙#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i="1" dirty="0"/>
              <a:t>k</a:t>
            </a:r>
            <a:endParaRPr lang="en-US" sz="2400" dirty="0"/>
          </a:p>
          <a:p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 / (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dirty="0"/>
              <a:t> +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dirty="0"/>
              <a:t>)  ≤  </a:t>
            </a:r>
            <a:r>
              <a:rPr lang="en-US" sz="2400" i="1" dirty="0"/>
              <a:t>k</a:t>
            </a:r>
            <a:r>
              <a:rPr lang="en-US" sz="2400" dirty="0"/>
              <a:t> / (</a:t>
            </a:r>
            <a:r>
              <a:rPr lang="en-US" sz="2400" i="1" dirty="0"/>
              <a:t>k</a:t>
            </a:r>
            <a:r>
              <a:rPr lang="en-US" sz="2400" dirty="0"/>
              <a:t> + 1/</a:t>
            </a:r>
            <a:r>
              <a:rPr lang="en-US" sz="2400" i="1" dirty="0"/>
              <a:t>v</a:t>
            </a:r>
            <a:r>
              <a:rPr lang="en-US" sz="2400" dirty="0"/>
              <a:t>)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, set </a:t>
            </a:r>
            <a:r>
              <a:rPr lang="en-US" sz="2400" i="1" dirty="0"/>
              <a:t>k</a:t>
            </a:r>
            <a:r>
              <a:rPr lang="en-US" sz="2400" dirty="0"/>
              <a:t> = </a:t>
            </a:r>
            <a:r>
              <a:rPr lang="el-GR" sz="2400" dirty="0"/>
              <a:t>ε</a:t>
            </a:r>
            <a:r>
              <a:rPr lang="en-US" sz="2400" dirty="0"/>
              <a:t> / (</a:t>
            </a:r>
            <a:r>
              <a:rPr lang="en-US" sz="2400" i="1" dirty="0"/>
              <a:t>v</a:t>
            </a:r>
            <a:r>
              <a:rPr lang="en-US" sz="2400" dirty="0"/>
              <a:t>–</a:t>
            </a:r>
            <a:r>
              <a:rPr lang="en-US" sz="2400" i="1" dirty="0"/>
              <a:t>v</a:t>
            </a:r>
            <a:r>
              <a:rPr lang="el-GR" sz="2400" dirty="0"/>
              <a:t>ε</a:t>
            </a:r>
            <a:r>
              <a:rPr lang="en-US" sz="2400" dirty="0"/>
              <a:t>) ≈ </a:t>
            </a:r>
            <a:r>
              <a:rPr lang="el-GR" sz="2400" dirty="0"/>
              <a:t>ε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1A495-4F37-432C-B2D5-770B73D8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3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2676526" y="3314700"/>
            <a:ext cx="5876924" cy="31781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4295775" y="4857749"/>
            <a:ext cx="4257675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3062287" y="3679358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9B574-43C3-4583-8A98-F90DCAAFA61E}"/>
              </a:ext>
            </a:extLst>
          </p:cNvPr>
          <p:cNvSpPr txBox="1"/>
          <p:nvPr/>
        </p:nvSpPr>
        <p:spPr>
          <a:xfrm>
            <a:off x="4414838" y="2737812"/>
            <a:ext cx="1200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≈</a:t>
            </a:r>
            <a:endParaRPr lang="en-US" sz="4800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E72C6A4A-EF3F-4938-A51B-049CBF7F6D88}"/>
              </a:ext>
            </a:extLst>
          </p:cNvPr>
          <p:cNvSpPr/>
          <p:nvPr/>
        </p:nvSpPr>
        <p:spPr>
          <a:xfrm>
            <a:off x="6096000" y="1819275"/>
            <a:ext cx="628650" cy="149542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3899A904-CC0C-44BA-B618-E557D93AA14D}"/>
              </a:ext>
            </a:extLst>
          </p:cNvPr>
          <p:cNvSpPr/>
          <p:nvPr/>
        </p:nvSpPr>
        <p:spPr>
          <a:xfrm rot="16200000">
            <a:off x="1524002" y="3859679"/>
            <a:ext cx="628650" cy="16764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EA064AB-992C-4A32-B8A8-053955FDD717}"/>
              </a:ext>
            </a:extLst>
          </p:cNvPr>
          <p:cNvSpPr/>
          <p:nvPr/>
        </p:nvSpPr>
        <p:spPr>
          <a:xfrm rot="18670818">
            <a:off x="1625731" y="1572831"/>
            <a:ext cx="628650" cy="221149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651C47-6955-4EAB-99D7-2945AD10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DA29-7737-448F-8904-6F533CA2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257"/>
          </a:xfrm>
        </p:spPr>
        <p:txBody>
          <a:bodyPr>
            <a:noAutofit/>
          </a:bodyPr>
          <a:lstStyle/>
          <a:p>
            <a:r>
              <a:rPr lang="en-US" dirty="0"/>
              <a:t>Problems with simulation scheme so far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F32403-10C3-469D-A311-6F7F8630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450"/>
            <a:ext cx="10737501" cy="325345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Adjusting rate constants means designing new chemicals.</a:t>
            </a:r>
          </a:p>
          <a:p>
            <a:pPr lvl="1"/>
            <a:r>
              <a:rPr lang="en-US" sz="1800" dirty="0"/>
              <a:t>Easier to adjust counts of existing molecules than to design new ones.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Pr</a:t>
            </a:r>
            <a:r>
              <a:rPr lang="en-US" sz="2000" dirty="0"/>
              <a:t>[error in </a:t>
            </a:r>
            <a:r>
              <a:rPr lang="en-US" sz="2000" u="sng" dirty="0"/>
              <a:t>any</a:t>
            </a:r>
            <a:r>
              <a:rPr lang="en-US" sz="2000" dirty="0"/>
              <a:t> time step] increases for longer computations. </a:t>
            </a:r>
          </a:p>
          <a:p>
            <a:pPr lvl="1"/>
            <a:r>
              <a:rPr lang="en-US" sz="1800" dirty="0"/>
              <a:t>By union bound we can only say </a:t>
            </a:r>
            <a:r>
              <a:rPr lang="en-US" sz="1800" dirty="0" err="1"/>
              <a:t>Pr</a:t>
            </a:r>
            <a:r>
              <a:rPr lang="en-US" sz="1800" dirty="0"/>
              <a:t>[error in any time step] ≤ </a:t>
            </a:r>
            <a:r>
              <a:rPr lang="el-GR" sz="1800" dirty="0"/>
              <a:t>ε</a:t>
            </a:r>
            <a:r>
              <a:rPr lang="en-US" sz="1800" dirty="0"/>
              <a:t>∙</a:t>
            </a:r>
            <a:r>
              <a:rPr lang="en-US" sz="1800" i="1" dirty="0"/>
              <a:t>t</a:t>
            </a:r>
            <a:r>
              <a:rPr lang="en-US" sz="1800" dirty="0"/>
              <a:t> (</a:t>
            </a:r>
            <a:r>
              <a:rPr lang="en-US" sz="1800" i="1" dirty="0"/>
              <a:t>t</a:t>
            </a:r>
            <a:r>
              <a:rPr lang="en-US" sz="1800" dirty="0"/>
              <a:t> = running time), so to achieve total error probability ≤ </a:t>
            </a:r>
            <a:r>
              <a:rPr lang="el-GR" sz="1800" dirty="0"/>
              <a:t>δ</a:t>
            </a:r>
            <a:r>
              <a:rPr lang="en-US" sz="1800" dirty="0"/>
              <a:t> over all the computation requires setting </a:t>
            </a:r>
            <a:r>
              <a:rPr lang="el-GR" sz="1800" dirty="0"/>
              <a:t>ε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/t, i.e., </a:t>
            </a:r>
            <a:r>
              <a:rPr lang="en-US" sz="1800" i="1" dirty="0"/>
              <a:t>k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/(</a:t>
            </a:r>
            <a:r>
              <a:rPr lang="en-US" sz="1800" i="1" dirty="0" err="1"/>
              <a:t>t</a:t>
            </a:r>
            <a:r>
              <a:rPr lang="en-US" sz="1800" dirty="0" err="1"/>
              <a:t>∙</a:t>
            </a:r>
            <a:r>
              <a:rPr lang="en-US" sz="1800" i="1" dirty="0" err="1"/>
              <a:t>v</a:t>
            </a:r>
            <a:r>
              <a:rPr lang="en-US" sz="1800" dirty="0"/>
              <a:t>).</a:t>
            </a:r>
          </a:p>
          <a:p>
            <a:pPr lvl="1"/>
            <a:r>
              <a:rPr lang="en-US" sz="1800" u="sng" dirty="0"/>
              <a:t>Universal</a:t>
            </a:r>
            <a:r>
              <a:rPr lang="en-US" sz="1800" dirty="0"/>
              <a:t> computation requires that we can simulate a program without knowing in advance how many steps it will take.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Register machines are exponentially slower than Turing machines.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To store </a:t>
            </a:r>
            <a:r>
              <a:rPr lang="en-US" sz="2000" i="1" dirty="0"/>
              <a:t>b</a:t>
            </a:r>
            <a:r>
              <a:rPr lang="en-US" sz="2000" dirty="0"/>
              <a:t> bits, we need </a:t>
            </a:r>
            <a:r>
              <a:rPr lang="el-GR" sz="2000" dirty="0"/>
              <a:t>Ω</a:t>
            </a:r>
            <a:r>
              <a:rPr lang="en-US" sz="2000" dirty="0"/>
              <a:t>(2</a:t>
            </a:r>
            <a:r>
              <a:rPr lang="en-US" sz="2000" i="1" baseline="30000" dirty="0"/>
              <a:t>b</a:t>
            </a:r>
            <a:r>
              <a:rPr lang="en-US" sz="2000" dirty="0"/>
              <a:t>) molecules.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D517F-4404-48A3-BE21-31CCAC48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110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87C465-FEC0-474B-B806-DE4D8B3469A1}"/>
              </a:ext>
            </a:extLst>
          </p:cNvPr>
          <p:cNvSpPr/>
          <p:nvPr/>
        </p:nvSpPr>
        <p:spPr>
          <a:xfrm>
            <a:off x="1217410" y="4764905"/>
            <a:ext cx="9385161" cy="1469568"/>
          </a:xfrm>
          <a:prstGeom prst="roundRect">
            <a:avLst>
              <a:gd name="adj" fmla="val 83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 4 is fundamental in CRNs: they necessarily store a “unary” encoding of any integer.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Theorem(</a:t>
            </a:r>
            <a:r>
              <a:rPr lang="en-US" b="1" dirty="0" err="1"/>
              <a:t>ish</a:t>
            </a:r>
            <a:r>
              <a:rPr lang="en-US" b="1" dirty="0"/>
              <a:t>)</a:t>
            </a:r>
            <a:r>
              <a:rPr lang="en-US" dirty="0"/>
              <a:t>: There is a CRN solving problems 1–3.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We’ll see how to solve problems 1 and 2 by simulating a register machine more efficiently.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handle Problem 3, see [</a:t>
            </a:r>
            <a:r>
              <a:rPr lang="en-US" dirty="0" err="1"/>
              <a:t>Soloveichik</a:t>
            </a:r>
            <a:r>
              <a:rPr lang="en-US" dirty="0"/>
              <a:t>, Cook, Winfree, Bruck, </a:t>
            </a:r>
            <a:r>
              <a:rPr lang="en-US" i="1" dirty="0"/>
              <a:t>Computation with Finite Stochastic Chemical Reaction Networks</a:t>
            </a:r>
            <a:r>
              <a:rPr lang="en-US" dirty="0"/>
              <a:t>, </a:t>
            </a:r>
            <a:r>
              <a:rPr lang="en-US" u="sng" dirty="0" err="1"/>
              <a:t>NaCo</a:t>
            </a:r>
            <a:r>
              <a:rPr lang="en-US" dirty="0"/>
              <a:t> 2008]</a:t>
            </a:r>
          </a:p>
        </p:txBody>
      </p:sp>
    </p:spTree>
    <p:extLst>
      <p:ext uri="{BB962C8B-B14F-4D97-AF65-F5344CB8AC3E}">
        <p14:creationId xmlns:p14="http://schemas.microsoft.com/office/powerpoint/2010/main" val="922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93619" y="510804"/>
            <a:ext cx="6239415" cy="663622"/>
          </a:xfrm>
          <a:prstGeom prst="rect">
            <a:avLst/>
          </a:pr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0" name="TextShape 3"/>
          <p:cNvSpPr txBox="1"/>
          <p:nvPr/>
        </p:nvSpPr>
        <p:spPr>
          <a:xfrm>
            <a:off x="2176691" y="1374164"/>
            <a:ext cx="2333127" cy="10783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Use a </a:t>
            </a:r>
            <a:r>
              <a:rPr lang="en-US" sz="2903" spc="-1">
                <a:solidFill>
                  <a:srgbClr val="FF0000"/>
                </a:solidFill>
                <a:latin typeface="Arial"/>
              </a:rPr>
              <a:t>clock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:</a:t>
            </a:r>
          </a:p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B</a:t>
            </a:r>
            <a:endParaRPr lang="en-US" sz="2903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1" name="TextShape 4"/>
          <p:cNvSpPr txBox="1"/>
          <p:nvPr/>
        </p:nvSpPr>
        <p:spPr>
          <a:xfrm>
            <a:off x="1759372" y="2763448"/>
            <a:ext cx="8591636" cy="116623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2" name="TextShape 5"/>
          <p:cNvSpPr txBox="1"/>
          <p:nvPr/>
        </p:nvSpPr>
        <p:spPr>
          <a:xfrm>
            <a:off x="6085919" y="1547907"/>
            <a:ext cx="3929389" cy="626391"/>
          </a:xfrm>
          <a:prstGeom prst="rect">
            <a:avLst/>
          </a:prstGeom>
          <a:solidFill>
            <a:srgbClr val="E6E6FF"/>
          </a:solidFill>
          <a:ln w="0">
            <a:solidFill>
              <a:srgbClr val="3465A4"/>
            </a:solidFill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i="1" spc="-1" baseline="-33000">
                <a:solidFill>
                  <a:srgbClr val="000080"/>
                </a:solidFill>
                <a:latin typeface="Arial"/>
              </a:rPr>
              <a:t>k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endParaRPr lang="en-US" sz="3629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3" name="TextShape 6"/>
          <p:cNvSpPr txBox="1"/>
          <p:nvPr/>
        </p:nvSpPr>
        <p:spPr>
          <a:xfrm rot="16200000">
            <a:off x="5692711" y="3740269"/>
            <a:ext cx="532987" cy="414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903" spc="-1">
                <a:solidFill>
                  <a:srgbClr val="000080"/>
                </a:solidFill>
                <a:latin typeface="Arial"/>
              </a:rPr>
              <a:t>…</a:t>
            </a:r>
          </a:p>
        </p:txBody>
      </p:sp>
      <p:grpSp>
        <p:nvGrpSpPr>
          <p:cNvPr id="314" name="Group 7"/>
          <p:cNvGrpSpPr/>
          <p:nvPr/>
        </p:nvGrpSpPr>
        <p:grpSpPr>
          <a:xfrm>
            <a:off x="1200497" y="4663126"/>
            <a:ext cx="4854693" cy="1641419"/>
            <a:chOff x="617760" y="4366440"/>
            <a:chExt cx="5351400" cy="1809360"/>
          </a:xfrm>
        </p:grpSpPr>
        <p:sp>
          <p:nvSpPr>
            <p:cNvPr id="315" name="CustomShape 8"/>
            <p:cNvSpPr/>
            <p:nvPr/>
          </p:nvSpPr>
          <p:spPr>
            <a:xfrm>
              <a:off x="64404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1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6" name="CustomShape 9"/>
            <p:cNvSpPr/>
            <p:nvPr/>
          </p:nvSpPr>
          <p:spPr>
            <a:xfrm>
              <a:off x="182340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2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7" name="CustomShape 10"/>
            <p:cNvSpPr/>
            <p:nvPr/>
          </p:nvSpPr>
          <p:spPr>
            <a:xfrm>
              <a:off x="296532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3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8" name="CustomShape 11"/>
            <p:cNvSpPr/>
            <p:nvPr/>
          </p:nvSpPr>
          <p:spPr>
            <a:xfrm>
              <a:off x="527868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i="1" spc="-1" baseline="-33000">
                  <a:latin typeface="Arial"/>
                </a:rPr>
                <a:t>k</a:t>
              </a:r>
              <a:endParaRPr lang="en-US" sz="2540" spc="-1">
                <a:latin typeface="Arial"/>
              </a:endParaRPr>
            </a:p>
          </p:txBody>
        </p:sp>
        <p:cxnSp>
          <p:nvCxnSpPr>
            <p:cNvPr id="319" name="Line 12"/>
            <p:cNvCxnSpPr>
              <a:stCxn id="315" idx="7"/>
              <a:endCxn id="316" idx="1"/>
            </p:cNvCxnSpPr>
            <p:nvPr/>
          </p:nvCxnSpPr>
          <p:spPr>
            <a:xfrm>
              <a:off x="1233360" y="475272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0" name="Line 13"/>
            <p:cNvCxnSpPr>
              <a:stCxn id="316" idx="7"/>
              <a:endCxn id="317" idx="1"/>
            </p:cNvCxnSpPr>
            <p:nvPr/>
          </p:nvCxnSpPr>
          <p:spPr>
            <a:xfrm>
              <a:off x="2412720" y="475272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1" name="Line 14"/>
            <p:cNvCxnSpPr>
              <a:stCxn id="316" idx="3"/>
              <a:endCxn id="315" idx="5"/>
            </p:cNvCxnSpPr>
            <p:nvPr/>
          </p:nvCxnSpPr>
          <p:spPr>
            <a:xfrm flipH="1">
              <a:off x="1233360" y="528264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2" name="Line 15"/>
            <p:cNvCxnSpPr>
              <a:stCxn id="317" idx="3"/>
              <a:endCxn id="316" idx="5"/>
            </p:cNvCxnSpPr>
            <p:nvPr/>
          </p:nvCxnSpPr>
          <p:spPr>
            <a:xfrm flipH="1">
              <a:off x="2412720" y="528264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4" name="Line 17"/>
            <p:cNvCxnSpPr>
              <a:endCxn id="317" idx="5"/>
            </p:cNvCxnSpPr>
            <p:nvPr/>
          </p:nvCxnSpPr>
          <p:spPr>
            <a:xfrm flipH="1">
              <a:off x="3554640" y="5280120"/>
              <a:ext cx="479880" cy="288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5" name="Line 18"/>
            <p:cNvCxnSpPr>
              <a:endCxn id="318" idx="1"/>
            </p:cNvCxnSpPr>
            <p:nvPr/>
          </p:nvCxnSpPr>
          <p:spPr>
            <a:xfrm>
              <a:off x="4669200" y="475272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6" name="Line 19"/>
            <p:cNvCxnSpPr>
              <a:stCxn id="318" idx="3"/>
            </p:cNvCxnSpPr>
            <p:nvPr/>
          </p:nvCxnSpPr>
          <p:spPr>
            <a:xfrm flipH="1">
              <a:off x="4669200" y="528264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327" name="TextShape 20"/>
            <p:cNvSpPr txBox="1"/>
            <p:nvPr/>
          </p:nvSpPr>
          <p:spPr>
            <a:xfrm>
              <a:off x="4081680" y="4680720"/>
              <a:ext cx="5875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903" spc="-1">
                  <a:solidFill>
                    <a:srgbClr val="000000"/>
                  </a:solidFill>
                  <a:latin typeface="Arial"/>
                </a:rPr>
                <a:t>…</a:t>
              </a:r>
              <a:endParaRPr lang="en-US" sz="2903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28" name="TextShape 21"/>
            <p:cNvSpPr txBox="1"/>
            <p:nvPr/>
          </p:nvSpPr>
          <p:spPr>
            <a:xfrm>
              <a:off x="1334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29" name="TextShape 22"/>
            <p:cNvSpPr txBox="1"/>
            <p:nvPr/>
          </p:nvSpPr>
          <p:spPr>
            <a:xfrm>
              <a:off x="2522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 dirty="0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0" name="TextShape 23"/>
            <p:cNvSpPr txBox="1"/>
            <p:nvPr/>
          </p:nvSpPr>
          <p:spPr>
            <a:xfrm>
              <a:off x="3638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1" name="TextShape 24"/>
            <p:cNvSpPr txBox="1"/>
            <p:nvPr/>
          </p:nvSpPr>
          <p:spPr>
            <a:xfrm>
              <a:off x="4790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2" name="TextShape 25"/>
            <p:cNvSpPr txBox="1"/>
            <p:nvPr/>
          </p:nvSpPr>
          <p:spPr>
            <a:xfrm>
              <a:off x="4849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3" name="TextShape 26"/>
            <p:cNvSpPr txBox="1"/>
            <p:nvPr/>
          </p:nvSpPr>
          <p:spPr>
            <a:xfrm>
              <a:off x="3661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4" name="TextShape 27"/>
            <p:cNvSpPr txBox="1"/>
            <p:nvPr/>
          </p:nvSpPr>
          <p:spPr>
            <a:xfrm>
              <a:off x="2545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5" name="TextShape 28"/>
            <p:cNvSpPr txBox="1"/>
            <p:nvPr/>
          </p:nvSpPr>
          <p:spPr>
            <a:xfrm>
              <a:off x="1357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6" name="TextShape 29"/>
            <p:cNvSpPr txBox="1"/>
            <p:nvPr/>
          </p:nvSpPr>
          <p:spPr>
            <a:xfrm>
              <a:off x="617760" y="5719320"/>
              <a:ext cx="518724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reverse-biased random walk</a:t>
              </a:r>
            </a:p>
          </p:txBody>
        </p:sp>
        <p:cxnSp>
          <p:nvCxnSpPr>
            <p:cNvPr id="34" name="Line 18">
              <a:extLst>
                <a:ext uri="{FF2B5EF4-FFF2-40B4-BE49-F238E27FC236}">
                  <a16:creationId xmlns:a16="http://schemas.microsoft.com/office/drawing/2014/main" id="{3DCBFF14-DAC8-473C-855A-16C13CC4CD82}"/>
                </a:ext>
              </a:extLst>
            </p:cNvPr>
            <p:cNvCxnSpPr/>
            <p:nvPr/>
          </p:nvCxnSpPr>
          <p:spPr>
            <a:xfrm>
              <a:off x="3554640" y="4752359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</p:grpSp>
      <p:sp>
        <p:nvSpPr>
          <p:cNvPr id="337" name="TextShape 30"/>
          <p:cNvSpPr txBox="1"/>
          <p:nvPr/>
        </p:nvSpPr>
        <p:spPr>
          <a:xfrm>
            <a:off x="7268159" y="4825924"/>
            <a:ext cx="3078721" cy="81221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540" i="1" spc="-1" baseline="-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appears after expected time </a:t>
            </a:r>
            <a:r>
              <a:rPr lang="en-US" sz="2540" spc="-1" dirty="0">
                <a:solidFill>
                  <a:srgbClr val="000080"/>
                </a:solidFill>
                <a:latin typeface="Ubuntu"/>
                <a:ea typeface="Ubuntu"/>
              </a:rPr>
              <a:t>≈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i="1" spc="-1" baseline="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baseline="33000" dirty="0">
                <a:solidFill>
                  <a:srgbClr val="000080"/>
                </a:solidFill>
                <a:latin typeface="Arial"/>
              </a:rPr>
              <a:t>-1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338" name="TextShape 31"/>
          <p:cNvSpPr txBox="1"/>
          <p:nvPr/>
        </p:nvSpPr>
        <p:spPr>
          <a:xfrm>
            <a:off x="6938634" y="5889939"/>
            <a:ext cx="3571539" cy="41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177" spc="-1">
                <a:solidFill>
                  <a:srgbClr val="000080"/>
                </a:solidFill>
                <a:latin typeface="Arial"/>
              </a:rPr>
              <a:t> E[time for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R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3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] </a:t>
            </a:r>
            <a:r>
              <a:rPr lang="en-US" sz="2177" spc="-1">
                <a:solidFill>
                  <a:srgbClr val="000080"/>
                </a:solidFill>
                <a:latin typeface="Ubuntu"/>
                <a:ea typeface="Ubuntu"/>
              </a:rPr>
              <a:t>≤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4F6A82E-9D0D-40BA-A6C6-A0C033FE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</p:spPr>
        <p:txBody>
          <a:bodyPr/>
          <a:lstStyle/>
          <a:p>
            <a:r>
              <a:rPr lang="en-US" dirty="0"/>
              <a:t>How to slow down reaction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sz="4400" spc="-1" dirty="0">
                <a:latin typeface="Arial"/>
              </a:rPr>
              <a:t>→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5C78-EAEC-48B4-8782-E5FDC8B9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3"/>
            <a:ext cx="10971684" cy="1390688"/>
          </a:xfrm>
        </p:spPr>
        <p:txBody>
          <a:bodyPr/>
          <a:lstStyle/>
          <a:p>
            <a:r>
              <a:rPr lang="en-US" dirty="0"/>
              <a:t>How to handle the three problems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A60B1-4F26-4621-A7EF-D0A8E97A3F17}"/>
              </a:ext>
            </a:extLst>
          </p:cNvPr>
          <p:cNvSpPr txBox="1"/>
          <p:nvPr/>
        </p:nvSpPr>
        <p:spPr>
          <a:xfrm>
            <a:off x="609562" y="1664041"/>
            <a:ext cx="648081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Recall three problems we claimed we would solve: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Adjusting rate constants means designing new chemicals.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Pr</a:t>
            </a:r>
            <a:r>
              <a:rPr lang="en-US" dirty="0"/>
              <a:t>[error in </a:t>
            </a:r>
            <a:r>
              <a:rPr lang="en-US" u="sng" dirty="0"/>
              <a:t>any</a:t>
            </a:r>
            <a:r>
              <a:rPr lang="en-US" dirty="0"/>
              <a:t> time step] increases for longer computations.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Reducing error slows down the computation “significantly”.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BC33-62F0-4E42-ABC5-2D8ABB1DC5FE}"/>
              </a:ext>
            </a:extLst>
          </p:cNvPr>
          <p:cNvSpPr txBox="1"/>
          <p:nvPr/>
        </p:nvSpPr>
        <p:spPr>
          <a:xfrm>
            <a:off x="633643" y="3053269"/>
            <a:ext cx="531910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2</a:t>
            </a:r>
            <a:r>
              <a:rPr lang="en-US" dirty="0"/>
              <a:t>: How to make </a:t>
            </a:r>
            <a:r>
              <a:rPr lang="en-US" dirty="0" err="1"/>
              <a:t>Pr</a:t>
            </a:r>
            <a:r>
              <a:rPr lang="en-US" dirty="0"/>
              <a:t>[error in any time step] &lt; </a:t>
            </a:r>
            <a:r>
              <a:rPr lang="el-GR" dirty="0"/>
              <a:t>ε</a:t>
            </a:r>
            <a:r>
              <a:rPr lang="en-US" dirty="0"/>
              <a:t>, no matter how long the computation goes?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29A89-8512-486D-A737-AAC64973455E}"/>
              </a:ext>
            </a:extLst>
          </p:cNvPr>
          <p:cNvSpPr txBox="1"/>
          <p:nvPr/>
        </p:nvSpPr>
        <p:spPr>
          <a:xfrm>
            <a:off x="633643" y="4891876"/>
            <a:ext cx="5098498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Two competing reactions,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 incorrect, and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c</a:t>
            </a:r>
            <a:r>
              <a:rPr lang="en-US" sz="1600" dirty="0"/>
              <a:t> correct:</a:t>
            </a:r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i</a:t>
            </a:r>
            <a:r>
              <a:rPr lang="en-US" sz="2000" dirty="0"/>
              <a:t>: </a:t>
            </a:r>
            <a:r>
              <a:rPr lang="en-US" sz="2000" i="1" dirty="0"/>
              <a:t>C</a:t>
            </a:r>
            <a:r>
              <a:rPr lang="en-US" sz="2000" i="1" baseline="-25000" dirty="0"/>
              <a:t>k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1</a:t>
            </a:r>
            <a:endParaRPr lang="en-US" sz="1100" dirty="0"/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c</a:t>
            </a:r>
            <a:r>
              <a:rPr lang="en-US" sz="2000" dirty="0"/>
              <a:t>: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+ </a:t>
            </a:r>
            <a:r>
              <a:rPr lang="en-US" sz="2000" i="1" dirty="0"/>
              <a:t>R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L</a:t>
            </a:r>
            <a:r>
              <a:rPr lang="en-US" sz="2000" baseline="-25000" dirty="0"/>
              <a:t>3</a:t>
            </a:r>
            <a:endParaRPr lang="en-US" sz="2000" dirty="0"/>
          </a:p>
          <a:p>
            <a:r>
              <a:rPr lang="en-US" sz="1600" dirty="0"/>
              <a:t>If both possible, worst case is #</a:t>
            </a:r>
            <a:r>
              <a:rPr lang="en-US" sz="1600" i="1" dirty="0"/>
              <a:t>R</a:t>
            </a:r>
            <a:r>
              <a:rPr lang="en-US" sz="1600" dirty="0"/>
              <a:t>=1, whereas 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0 or 1.</a:t>
            </a:r>
          </a:p>
          <a:p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= </a:t>
            </a:r>
            <a:r>
              <a:rPr lang="en-US" sz="1600" dirty="0" err="1"/>
              <a:t>Pr</a:t>
            </a:r>
            <a:r>
              <a:rPr lang="en-US" sz="1600" dirty="0"/>
              <a:t>[#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1] ≤ 1/</a:t>
            </a:r>
            <a:r>
              <a:rPr lang="en-US" sz="1600" i="1" dirty="0" err="1"/>
              <a:t>n</a:t>
            </a:r>
            <a:r>
              <a:rPr lang="en-US" sz="1600" i="1" baseline="30000" dirty="0" err="1"/>
              <a:t>k</a:t>
            </a:r>
            <a:r>
              <a:rPr lang="en-US" sz="1600" dirty="0"/>
              <a:t>, where n = #</a:t>
            </a:r>
            <a:r>
              <a:rPr lang="en-US" sz="1600" i="1" dirty="0"/>
              <a:t>B</a:t>
            </a:r>
            <a:r>
              <a:rPr lang="en-US" sz="1600" dirty="0"/>
              <a:t>.</a:t>
            </a:r>
          </a:p>
          <a:p>
            <a:r>
              <a:rPr lang="en-US" sz="1600" dirty="0"/>
              <a:t>Setting </a:t>
            </a:r>
            <a:r>
              <a:rPr lang="en-US" sz="1600" i="1" dirty="0"/>
              <a:t>k</a:t>
            </a:r>
            <a:r>
              <a:rPr lang="en-US" sz="1600" dirty="0"/>
              <a:t> = 2, </a:t>
            </a:r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≤ 1/</a:t>
            </a:r>
            <a:r>
              <a:rPr lang="en-US" sz="1600" i="1" dirty="0"/>
              <a:t>n</a:t>
            </a:r>
            <a:r>
              <a:rPr lang="en-US" sz="1600" baseline="30000" dirty="0"/>
              <a:t>2</a:t>
            </a:r>
            <a:r>
              <a:rPr lang="en-US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/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600" u="sng" dirty="0"/>
                  <a:t>Solution</a:t>
                </a:r>
                <a:r>
                  <a:rPr lang="en-US" sz="1600" dirty="0"/>
                  <a:t>: increase </a:t>
                </a:r>
                <a:r>
                  <a:rPr lang="en-US" sz="1600" i="1" dirty="0"/>
                  <a:t>B</a:t>
                </a:r>
                <a:r>
                  <a:rPr lang="en-US" sz="1600" dirty="0"/>
                  <a:t> after every decrement and jump:</a:t>
                </a: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i</a:t>
                </a:r>
                <a:r>
                  <a:rPr lang="en-US" dirty="0"/>
                  <a:t>: </a:t>
                </a:r>
                <a:r>
                  <a:rPr lang="en-US" i="1" dirty="0"/>
                  <a:t>C</a:t>
                </a:r>
                <a:r>
                  <a:rPr lang="en-US" i="1" baseline="-25000" dirty="0"/>
                  <a:t>k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  <a:endParaRPr lang="en-US" sz="1100" i="1" dirty="0">
                  <a:solidFill>
                    <a:srgbClr val="C00000"/>
                  </a:solidFill>
                </a:endParaRP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c</a:t>
                </a:r>
                <a:r>
                  <a:rPr lang="en-US" dirty="0"/>
                  <a:t>: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+ </a:t>
                </a:r>
                <a:r>
                  <a:rPr lang="en-US" i="1" dirty="0"/>
                  <a:t>R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</a:p>
              <a:p>
                <a:r>
                  <a:rPr lang="en-US" sz="1600" dirty="0"/>
                  <a:t>So </a:t>
                </a:r>
                <a:r>
                  <a:rPr lang="en-US" sz="1600" dirty="0" err="1"/>
                  <a:t>Pr</a:t>
                </a:r>
                <a:r>
                  <a:rPr lang="en-US" sz="1600" dirty="0"/>
                  <a:t>[</a:t>
                </a:r>
                <a:r>
                  <a:rPr lang="en-US" sz="1600" i="1" dirty="0" err="1"/>
                  <a:t>r</a:t>
                </a:r>
                <a:r>
                  <a:rPr lang="en-US" sz="1600" baseline="-25000" dirty="0" err="1"/>
                  <a:t>i</a:t>
                </a:r>
                <a:r>
                  <a:rPr lang="en-US" sz="1600" dirty="0"/>
                  <a:t> ever occurs when it shouldn’t] ≤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= </a:t>
                </a:r>
                <a:r>
                  <a:rPr lang="el-GR" sz="1600" dirty="0"/>
                  <a:t>π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/6.</a:t>
                </a:r>
              </a:p>
              <a:p>
                <a:r>
                  <a:rPr lang="en-US" sz="1600" dirty="0"/>
                  <a:t>Still not a great probability bound, but we can scale that to any constant error probability </a:t>
                </a:r>
                <a:r>
                  <a:rPr lang="el-GR" sz="1600" dirty="0"/>
                  <a:t>ε </a:t>
                </a:r>
                <a:r>
                  <a:rPr lang="en-US" sz="1600" dirty="0"/>
                  <a:t>by setting starting value of </a:t>
                </a:r>
                <a:r>
                  <a:rPr lang="en-US" sz="1600" i="1" dirty="0"/>
                  <a:t>B</a:t>
                </a:r>
                <a:r>
                  <a:rPr lang="en-US" sz="1600" dirty="0"/>
                  <a:t>: </a:t>
                </a:r>
              </a:p>
              <a:p>
                <a:r>
                  <a:rPr lang="en-US" sz="1600" dirty="0"/>
                  <a:t>For </a:t>
                </a:r>
                <a:r>
                  <a:rPr lang="el-GR" sz="1600" dirty="0"/>
                  <a:t>ε </a:t>
                </a:r>
                <a:r>
                  <a:rPr lang="en-US" sz="1600" dirty="0"/>
                  <a:t>= 1/100, set initial #B = 102, since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&lt; 0.01.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  <a:blipFill>
                <a:blip r:embed="rId2"/>
                <a:stretch>
                  <a:fillRect l="-930" t="-968" r="-930" b="-2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Shape 4">
            <a:extLst>
              <a:ext uri="{FF2B5EF4-FFF2-40B4-BE49-F238E27FC236}">
                <a16:creationId xmlns:a16="http://schemas.microsoft.com/office/drawing/2014/main" id="{F6B34759-F39B-4565-BC06-0F26F84B8F32}"/>
              </a:ext>
            </a:extLst>
          </p:cNvPr>
          <p:cNvSpPr txBox="1"/>
          <p:nvPr/>
        </p:nvSpPr>
        <p:spPr>
          <a:xfrm>
            <a:off x="759648" y="4026568"/>
            <a:ext cx="4846488" cy="8009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endParaRPr lang="en-US" sz="2200" spc="-1" dirty="0"/>
          </a:p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endParaRPr lang="en-US" sz="2200" spc="-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9F756-94C1-4914-811D-9F89CEAD5BBB}"/>
              </a:ext>
            </a:extLst>
          </p:cNvPr>
          <p:cNvSpPr txBox="1"/>
          <p:nvPr/>
        </p:nvSpPr>
        <p:spPr>
          <a:xfrm>
            <a:off x="6132893" y="5490260"/>
            <a:ext cx="55126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3</a:t>
            </a:r>
            <a:r>
              <a:rPr lang="en-US" dirty="0"/>
              <a:t>: Also solved! i.e., halving error probability no longer doubles computation time (</a:t>
            </a:r>
            <a:r>
              <a:rPr lang="en-US" i="1" dirty="0"/>
              <a:t>derivation not shown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B702B-C97E-406B-8A7A-9FFED1F9E62D}"/>
              </a:ext>
            </a:extLst>
          </p:cNvPr>
          <p:cNvSpPr txBox="1"/>
          <p:nvPr/>
        </p:nvSpPr>
        <p:spPr>
          <a:xfrm>
            <a:off x="7485156" y="1976962"/>
            <a:ext cx="38480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1</a:t>
            </a:r>
            <a:r>
              <a:rPr lang="en-US" dirty="0"/>
              <a:t>: Now all rate constants = 1.</a:t>
            </a:r>
          </a:p>
        </p:txBody>
      </p:sp>
    </p:spTree>
    <p:extLst>
      <p:ext uri="{BB962C8B-B14F-4D97-AF65-F5344CB8AC3E}">
        <p14:creationId xmlns:p14="http://schemas.microsoft.com/office/powerpoint/2010/main" val="20931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506" y="50240"/>
            <a:ext cx="8828639" cy="1271753"/>
          </a:xfrm>
        </p:spPr>
        <p:txBody>
          <a:bodyPr>
            <a:noAutofit/>
          </a:bodyPr>
          <a:lstStyle/>
          <a:p>
            <a:r>
              <a:rPr lang="en-US" sz="3629" dirty="0"/>
              <a:t>Theoretical Computer Science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12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6626494" y="5267386"/>
            <a:ext cx="4849603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What computations necessarily take a long time and what can be done quickly?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Computational complexity theory</a:t>
            </a:r>
            <a:r>
              <a:rPr lang="en-US" sz="2177" dirty="0"/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6014" y="5634862"/>
            <a:ext cx="543626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What computation is possible and what is not?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Computability theory</a:t>
            </a:r>
            <a:r>
              <a:rPr lang="en-US" sz="2177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4325744"/>
            <a:ext cx="1065471" cy="1183438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8444447" y="169417"/>
            <a:ext cx="1213698" cy="11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95277" y="1017103"/>
            <a:ext cx="5268763" cy="3244297"/>
          </a:xfrm>
          <a:prstGeom prst="cloudCallout">
            <a:avLst>
              <a:gd name="adj1" fmla="val -34242"/>
              <a:gd name="adj2" fmla="val 687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872" y="1509857"/>
            <a:ext cx="3584310" cy="2118002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2662595" y="4324951"/>
            <a:ext cx="1239171" cy="11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662240" y="1374610"/>
            <a:ext cx="4849603" cy="3786847"/>
            <a:chOff x="7344078" y="1515193"/>
            <a:chExt cx="5345930" cy="4174407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344078" y="1515193"/>
              <a:ext cx="5345930" cy="4174407"/>
            </a:xfrm>
            <a:prstGeom prst="roundRect">
              <a:avLst>
                <a:gd name="adj" fmla="val 7236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4989" y="2136130"/>
              <a:ext cx="631194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endParaRPr lang="en-US" sz="1633" b="1" dirty="0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278568" y="1737640"/>
              <a:ext cx="4237222" cy="175486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16001" y="1783050"/>
              <a:ext cx="210852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r>
                <a:rPr lang="en-US" sz="2540" dirty="0"/>
                <a:t>-complete</a:t>
              </a:r>
              <a:endParaRPr lang="en-US" sz="1633" dirty="0"/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278568" y="4084293"/>
              <a:ext cx="4237222" cy="136638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18358" y="4132551"/>
              <a:ext cx="39440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P</a:t>
              </a:r>
              <a:endParaRPr lang="en-US" sz="1633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32608" y="2600686"/>
              <a:ext cx="214733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Boolean satisfiability</a:t>
              </a:r>
              <a:endParaRPr lang="en-US" sz="1089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525691" y="3006472"/>
              <a:ext cx="184057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Hamiltonian path</a:t>
              </a:r>
              <a:endParaRPr lang="en-US" sz="1089" i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90490" y="2221642"/>
              <a:ext cx="157657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protein folding</a:t>
              </a:r>
              <a:endParaRPr lang="en-US" sz="1089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453045" y="4154499"/>
              <a:ext cx="1826434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DNA/RNA folding</a:t>
              </a:r>
              <a:endParaRPr lang="en-US" sz="1089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432608" y="5001956"/>
              <a:ext cx="144602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shortest path</a:t>
              </a:r>
              <a:endParaRPr lang="en-US" sz="1089" i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929409" y="4793788"/>
              <a:ext cx="2206493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multiplication</a:t>
              </a:r>
              <a:endParaRPr lang="en-US" sz="1089" i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649320" y="3609032"/>
              <a:ext cx="1762325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factoring</a:t>
              </a:r>
              <a:endParaRPr lang="en-US" sz="1089" i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696384" y="4508034"/>
              <a:ext cx="213637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polynomial factoring</a:t>
              </a:r>
              <a:endParaRPr lang="en-US" sz="1089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243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1129742" y="506068"/>
            <a:ext cx="9932525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992" dirty="0">
                <a:solidFill>
                  <a:schemeClr val="tx1"/>
                </a:solidFill>
              </a:rPr>
              <a:t>Chemical Reaction Networks (</a:t>
            </a:r>
            <a:r>
              <a:rPr lang="en-US" sz="3992" dirty="0">
                <a:solidFill>
                  <a:schemeClr val="tx1"/>
                </a:solidFill>
              </a:rPr>
              <a:t>formal definition</a:t>
            </a:r>
            <a:r>
              <a:rPr sz="3992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9" name="Shape 219"/>
          <p:cNvSpPr/>
          <p:nvPr/>
        </p:nvSpPr>
        <p:spPr>
          <a:xfrm>
            <a:off x="1952023" y="2765396"/>
            <a:ext cx="4223469" cy="483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u="sng" dirty="0"/>
              <a:t>reactions</a:t>
            </a:r>
            <a:r>
              <a:rPr lang="en-US" sz="2540" dirty="0"/>
              <a:t>:   </a:t>
            </a:r>
            <a:r>
              <a:rPr lang="en-US" sz="2540" i="1" dirty="0"/>
              <a:t>e.g.</a:t>
            </a:r>
            <a:r>
              <a:rPr lang="en-US" sz="2540" dirty="0"/>
              <a:t> </a:t>
            </a:r>
            <a:endParaRPr sz="2540" baseline="31999" dirty="0"/>
          </a:p>
        </p:txBody>
      </p:sp>
      <p:sp>
        <p:nvSpPr>
          <p:cNvPr id="220" name="Shape 220"/>
          <p:cNvSpPr/>
          <p:nvPr/>
        </p:nvSpPr>
        <p:spPr>
          <a:xfrm>
            <a:off x="1969881" y="1896295"/>
            <a:ext cx="5886931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i="1" dirty="0"/>
              <a:t>d</a:t>
            </a:r>
            <a:r>
              <a:rPr lang="en-US" sz="2540" dirty="0"/>
              <a:t> </a:t>
            </a:r>
            <a:r>
              <a:rPr lang="en-US" sz="2540" u="sng" dirty="0"/>
              <a:t>species</a:t>
            </a:r>
            <a:r>
              <a:rPr lang="en-US" sz="2540" dirty="0"/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540" dirty="0"/>
              <a:t>{ </a:t>
            </a:r>
            <a:r>
              <a:rPr lang="is-IS" sz="2540" i="1" dirty="0">
                <a:solidFill>
                  <a:srgbClr val="FF2600"/>
                </a:solidFill>
              </a:rPr>
              <a:t>A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A700"/>
                </a:solidFill>
              </a:rPr>
              <a:t>B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00FF"/>
                </a:solidFill>
              </a:rPr>
              <a:t>C</a:t>
            </a:r>
            <a:r>
              <a:rPr lang="en-US" sz="2540" dirty="0"/>
              <a:t>, </a:t>
            </a:r>
            <a:r>
              <a:rPr lang="en-US" sz="2540" i="1" dirty="0"/>
              <a:t>D, </a:t>
            </a:r>
            <a:r>
              <a:rPr lang="en-US" sz="2540" dirty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1965027" y="4837763"/>
            <a:ext cx="8102033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u="sng" dirty="0"/>
              <a:t>configuration</a:t>
            </a:r>
            <a:r>
              <a:rPr lang="en-US" sz="2540" dirty="0"/>
              <a:t> </a:t>
            </a:r>
            <a:r>
              <a:rPr sz="2540" b="1" dirty="0" err="1"/>
              <a:t>x</a:t>
            </a:r>
            <a:r>
              <a:rPr sz="2540" dirty="0" err="1"/>
              <a:t>∈ℕ</a:t>
            </a:r>
            <a:r>
              <a:rPr sz="2540" i="1" baseline="31999" dirty="0" err="1"/>
              <a:t>d</a:t>
            </a:r>
            <a:r>
              <a:rPr lang="en-US" sz="2540" dirty="0"/>
              <a:t>:</a:t>
            </a:r>
            <a:r>
              <a:rPr sz="2540" dirty="0"/>
              <a:t> molecular counts of</a:t>
            </a:r>
            <a:r>
              <a:rPr lang="en-US" sz="2540" dirty="0"/>
              <a:t> </a:t>
            </a:r>
            <a:r>
              <a:rPr sz="2540" dirty="0"/>
              <a:t>each 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13</a:t>
            </a:fld>
            <a:endParaRPr lang="uk-UA" dirty="0"/>
          </a:p>
        </p:txBody>
      </p:sp>
      <p:grpSp>
        <p:nvGrpSpPr>
          <p:cNvPr id="7" name="Group 6"/>
          <p:cNvGrpSpPr/>
          <p:nvPr/>
        </p:nvGrpSpPr>
        <p:grpSpPr>
          <a:xfrm>
            <a:off x="6520223" y="2655262"/>
            <a:ext cx="2207685" cy="650819"/>
            <a:chOff x="7537400" y="4526338"/>
            <a:chExt cx="2433628" cy="717426"/>
          </a:xfrm>
        </p:grpSpPr>
        <p:sp>
          <p:nvSpPr>
            <p:cNvPr id="2" name="Rectangle 1"/>
            <p:cNvSpPr/>
            <p:nvPr/>
          </p:nvSpPr>
          <p:spPr>
            <a:xfrm>
              <a:off x="7537400" y="4526338"/>
              <a:ext cx="2433628" cy="71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51515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492737" y="457767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01080" y="3907589"/>
            <a:ext cx="1858201" cy="650819"/>
            <a:chOff x="7436517" y="6090301"/>
            <a:chExt cx="2048376" cy="717426"/>
          </a:xfrm>
        </p:grpSpPr>
        <p:sp>
          <p:nvSpPr>
            <p:cNvPr id="18" name="TextBox 17"/>
            <p:cNvSpPr txBox="1"/>
            <p:nvPr/>
          </p:nvSpPr>
          <p:spPr>
            <a:xfrm>
              <a:off x="8619186" y="612809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36517" y="6090301"/>
              <a:ext cx="2048376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is-IS" sz="3629" dirty="0"/>
                <a:t>+2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FF26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22923" y="3297426"/>
            <a:ext cx="1664238" cy="650819"/>
            <a:chOff x="8134788" y="5122793"/>
            <a:chExt cx="1834562" cy="717426"/>
          </a:xfrm>
        </p:grpSpPr>
        <p:sp>
          <p:nvSpPr>
            <p:cNvPr id="5" name="Rectangle 4"/>
            <p:cNvSpPr/>
            <p:nvPr/>
          </p:nvSpPr>
          <p:spPr>
            <a:xfrm>
              <a:off x="8134788" y="5122793"/>
              <a:ext cx="1834562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endParaRPr lang="en-US" sz="3629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0361" y="5166773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2</a:t>
              </a:r>
            </a:p>
          </p:txBody>
        </p:sp>
      </p:grpSp>
      <p:sp>
        <p:nvSpPr>
          <p:cNvPr id="16" name="Shape 222">
            <a:extLst>
              <a:ext uri="{FF2B5EF4-FFF2-40B4-BE49-F238E27FC236}">
                <a16:creationId xmlns:a16="http://schemas.microsoft.com/office/drawing/2014/main" id="{4A979945-2C49-457B-8588-8F2970FF5C9D}"/>
              </a:ext>
            </a:extLst>
          </p:cNvPr>
          <p:cNvSpPr/>
          <p:nvPr/>
        </p:nvSpPr>
        <p:spPr>
          <a:xfrm>
            <a:off x="1952023" y="5702163"/>
            <a:ext cx="8472137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reaction is </a:t>
            </a:r>
            <a:r>
              <a:rPr lang="en-US" sz="2540" u="sng" dirty="0"/>
              <a:t>applicable</a:t>
            </a:r>
            <a:r>
              <a:rPr lang="en-US" sz="2540" dirty="0"/>
              <a:t> to </a:t>
            </a:r>
            <a:r>
              <a:rPr sz="2540" b="1" dirty="0"/>
              <a:t>x</a:t>
            </a:r>
            <a:r>
              <a:rPr sz="2540" dirty="0"/>
              <a:t> </a:t>
            </a:r>
            <a:r>
              <a:rPr lang="en-US" sz="2540" dirty="0"/>
              <a:t>if </a:t>
            </a:r>
            <a:r>
              <a:rPr lang="en-US" sz="2540" b="1" dirty="0"/>
              <a:t>x</a:t>
            </a:r>
            <a:r>
              <a:rPr lang="en-US" sz="2540" dirty="0"/>
              <a:t> has enough of each reactant.</a:t>
            </a:r>
            <a:endParaRPr sz="254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110CD4-7DAE-4135-9CBE-1746D6A624A8}"/>
              </a:ext>
            </a:extLst>
          </p:cNvPr>
          <p:cNvSpPr/>
          <p:nvPr/>
        </p:nvSpPr>
        <p:spPr>
          <a:xfrm>
            <a:off x="2527916" y="3591535"/>
            <a:ext cx="3488127" cy="6508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3</a:t>
            </a:r>
            <a:r>
              <a:rPr lang="en-US" dirty="0"/>
              <a:t> are called </a:t>
            </a:r>
            <a:r>
              <a:rPr lang="en-US" u="sng" dirty="0"/>
              <a:t>rate constants</a:t>
            </a:r>
            <a:r>
              <a:rPr lang="en-US" dirty="0"/>
              <a:t>; if not specified, assume = 1.</a:t>
            </a:r>
          </a:p>
        </p:txBody>
      </p: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1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3427120" y="1678832"/>
            <a:ext cx="1638588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00A7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sz="2903" i="1" dirty="0">
              <a:solidFill>
                <a:srgbClr val="515151"/>
              </a:solidFill>
            </a:endParaRPr>
          </a:p>
        </p:txBody>
      </p:sp>
      <p:sp>
        <p:nvSpPr>
          <p:cNvPr id="46" name="Shape 374"/>
          <p:cNvSpPr/>
          <p:nvPr/>
        </p:nvSpPr>
        <p:spPr>
          <a:xfrm>
            <a:off x="3790969" y="2189632"/>
            <a:ext cx="1250661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FF2600"/>
                </a:solidFill>
              </a:rPr>
              <a:t>A</a:t>
            </a:r>
          </a:p>
        </p:txBody>
      </p:sp>
      <p:sp>
        <p:nvSpPr>
          <p:cNvPr id="64" name="Oval 63"/>
          <p:cNvSpPr/>
          <p:nvPr/>
        </p:nvSpPr>
        <p:spPr>
          <a:xfrm>
            <a:off x="5338654" y="4169495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1434086" y="233776"/>
            <a:ext cx="9318318" cy="1297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possible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E</a:t>
            </a:r>
            <a:r>
              <a:rPr sz="3992" dirty="0">
                <a:solidFill>
                  <a:schemeClr val="tx1"/>
                </a:solidFill>
                <a:latin typeface="+mj-lt"/>
              </a:rPr>
              <a:t>xample 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reaction sequence (a.k.a. </a:t>
            </a:r>
            <a:r>
              <a:rPr lang="en-US" sz="3992" i="1" dirty="0">
                <a:solidFill>
                  <a:schemeClr val="tx1"/>
                </a:solidFill>
                <a:latin typeface="+mj-lt"/>
              </a:rPr>
              <a:t>execution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)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2109259" y="1666612"/>
            <a:ext cx="37862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2116473" y="2249526"/>
            <a:ext cx="364200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6814776" y="1527653"/>
            <a:ext cx="2171644" cy="1230171"/>
            <a:chOff x="0" y="142799"/>
            <a:chExt cx="2413000" cy="615066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25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80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241440" y="142799"/>
              <a:ext cx="1790421" cy="28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/>
            <a:p>
              <a:pPr algn="ctr">
                <a:spcBef>
                  <a:spcPts val="810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060" i="1" dirty="0">
                  <a:solidFill>
                    <a:srgbClr val="FF2600"/>
                  </a:solidFill>
                </a:rPr>
                <a:t>A</a:t>
              </a:r>
              <a:r>
                <a:rPr sz="3060" i="1" dirty="0"/>
                <a:t>    </a:t>
              </a:r>
              <a:r>
                <a:rPr lang="en-US" sz="3060" i="1" dirty="0"/>
                <a:t> </a:t>
              </a:r>
              <a:r>
                <a:rPr sz="3060" i="1" dirty="0">
                  <a:solidFill>
                    <a:srgbClr val="00A700"/>
                  </a:solidFill>
                </a:rPr>
                <a:t>B</a:t>
              </a:r>
              <a:r>
                <a:rPr sz="3060" i="1" dirty="0"/>
                <a:t> </a:t>
              </a:r>
              <a:r>
                <a:rPr lang="en-US" sz="3060" i="1" dirty="0"/>
                <a:t>    </a:t>
              </a:r>
              <a:r>
                <a:rPr lang="is-IS" sz="3266" i="1" dirty="0">
                  <a:solidFill>
                    <a:srgbClr val="0000FF"/>
                  </a:solidFill>
                </a:rPr>
                <a:t>C</a:t>
              </a:r>
              <a:endParaRPr sz="3060" i="1" dirty="0">
                <a:solidFill>
                  <a:srgbClr val="515151"/>
                </a:solidFill>
              </a:endParaRP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6814776" y="2681348"/>
            <a:ext cx="2171644" cy="1135365"/>
            <a:chOff x="0" y="0"/>
            <a:chExt cx="2413000" cy="1261549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7811" y="10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6814780" y="3781176"/>
            <a:ext cx="2171644" cy="1123937"/>
            <a:chOff x="0" y="0"/>
            <a:chExt cx="2413000" cy="1248850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5826" y="39150"/>
              <a:ext cx="294246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1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(4, 1, 0)</a:t>
              </a:r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6814776" y="4945157"/>
            <a:ext cx="2171644" cy="1387323"/>
            <a:chOff x="0" y="0"/>
            <a:chExt cx="2413000" cy="1541510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7811" y="264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945890" y="985790"/>
              <a:ext cx="381523" cy="555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6354391" y="2224817"/>
            <a:ext cx="50686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2800"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2800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2887529">
            <a:off x="8717931" y="3747077"/>
            <a:ext cx="62388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3465480" y="5277963"/>
            <a:ext cx="834369" cy="5124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2880" dirty="0"/>
          </a:p>
        </p:txBody>
      </p:sp>
      <p:sp>
        <p:nvSpPr>
          <p:cNvPr id="58" name="Shape 391"/>
          <p:cNvSpPr/>
          <p:nvPr/>
        </p:nvSpPr>
        <p:spPr>
          <a:xfrm>
            <a:off x="9113980" y="4386087"/>
            <a:ext cx="200246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(2, 0, 2)</a:t>
            </a:r>
            <a:endParaRPr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5808" y="1742396"/>
            <a:ext cx="702661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Oval 6"/>
          <p:cNvSpPr/>
          <p:nvPr/>
        </p:nvSpPr>
        <p:spPr>
          <a:xfrm>
            <a:off x="4065274" y="4954821"/>
            <a:ext cx="892967" cy="8794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9" name="Rounded Rectangle 58"/>
          <p:cNvSpPr/>
          <p:nvPr/>
        </p:nvSpPr>
        <p:spPr>
          <a:xfrm>
            <a:off x="3786470" y="2267169"/>
            <a:ext cx="331484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0" name="Rounded Rectangle 59"/>
          <p:cNvSpPr/>
          <p:nvPr/>
        </p:nvSpPr>
        <p:spPr>
          <a:xfrm>
            <a:off x="4331862" y="2267600"/>
            <a:ext cx="703596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1" name="Oval 60"/>
          <p:cNvSpPr/>
          <p:nvPr/>
        </p:nvSpPr>
        <p:spPr>
          <a:xfrm rot="2016236">
            <a:off x="3769744" y="4749545"/>
            <a:ext cx="2623463" cy="114277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3" name="Oval 2"/>
          <p:cNvSpPr/>
          <p:nvPr/>
        </p:nvSpPr>
        <p:spPr>
          <a:xfrm>
            <a:off x="3875735" y="3137215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Oval 61"/>
          <p:cNvSpPr/>
          <p:nvPr/>
        </p:nvSpPr>
        <p:spPr>
          <a:xfrm>
            <a:off x="4149635" y="4760720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688211" y="3283026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/>
          <p:cNvSpPr/>
          <p:nvPr/>
        </p:nvSpPr>
        <p:spPr>
          <a:xfrm>
            <a:off x="4213928" y="5079140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36953" y="4571949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>
                <a:solidFill>
                  <a:schemeClr val="tx1"/>
                </a:solidFill>
              </a:rPr>
              <a:t>A</a:t>
            </a:r>
            <a:endParaRPr lang="en-US" sz="3266" i="1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29578" y="5440280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Oval 68"/>
          <p:cNvSpPr/>
          <p:nvPr/>
        </p:nvSpPr>
        <p:spPr>
          <a:xfrm>
            <a:off x="5501826" y="4153756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5820292">
            <a:off x="4465145" y="4542141"/>
            <a:ext cx="2543914" cy="1142305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45" name="Rounded Rectangle 5"/>
          <p:cNvSpPr/>
          <p:nvPr/>
        </p:nvSpPr>
        <p:spPr>
          <a:xfrm>
            <a:off x="4364359" y="1749930"/>
            <a:ext cx="728305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9" name="Straight Connector 8"/>
          <p:cNvCxnSpPr>
            <a:cxnSpLocks/>
            <a:stCxn id="3" idx="4"/>
            <a:endCxn id="62" idx="0"/>
          </p:cNvCxnSpPr>
          <p:nvPr/>
        </p:nvCxnSpPr>
        <p:spPr>
          <a:xfrm>
            <a:off x="4183015" y="3763394"/>
            <a:ext cx="273900" cy="997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 rot="4892101">
            <a:off x="2758474" y="3845324"/>
            <a:ext cx="3178501" cy="108589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1" name="Straight Connector 50"/>
          <p:cNvCxnSpPr>
            <a:cxnSpLocks/>
            <a:stCxn id="64" idx="4"/>
            <a:endCxn id="67" idx="0"/>
          </p:cNvCxnSpPr>
          <p:nvPr/>
        </p:nvCxnSpPr>
        <p:spPr>
          <a:xfrm flipH="1">
            <a:off x="5636859" y="4795674"/>
            <a:ext cx="9076" cy="64460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hape 385">
            <a:extLst>
              <a:ext uri="{FF2B5EF4-FFF2-40B4-BE49-F238E27FC236}">
                <a16:creationId xmlns:a16="http://schemas.microsoft.com/office/drawing/2014/main" id="{CDB296E9-3E48-4C4E-82A4-69D1CAA936C7}"/>
              </a:ext>
            </a:extLst>
          </p:cNvPr>
          <p:cNvSpPr/>
          <p:nvPr/>
        </p:nvSpPr>
        <p:spPr>
          <a:xfrm>
            <a:off x="9070397" y="3735876"/>
            <a:ext cx="266014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l-GR" sz="2800" dirty="0"/>
              <a:t>α</a:t>
            </a:r>
            <a:r>
              <a:rPr lang="en-US" sz="2800" dirty="0"/>
              <a:t> </a:t>
            </a:r>
            <a:r>
              <a:rPr lang="en-US" sz="2000" dirty="0"/>
              <a:t>(another possibility)</a:t>
            </a:r>
            <a:endParaRPr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B0D379-C516-476D-A0DA-2F840E9CE3D7}"/>
              </a:ext>
            </a:extLst>
          </p:cNvPr>
          <p:cNvSpPr txBox="1"/>
          <p:nvPr/>
        </p:nvSpPr>
        <p:spPr>
          <a:xfrm>
            <a:off x="9031839" y="2245437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 applicable but not</a:t>
            </a:r>
            <a:r>
              <a:rPr lang="el-GR" sz="2400" dirty="0"/>
              <a:t> β</a:t>
            </a:r>
            <a:r>
              <a:rPr lang="en-US" sz="2400" dirty="0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C92139-949E-4439-ACA6-CC95B7D13C36}"/>
              </a:ext>
            </a:extLst>
          </p:cNvPr>
          <p:cNvSpPr txBox="1"/>
          <p:nvPr/>
        </p:nvSpPr>
        <p:spPr>
          <a:xfrm>
            <a:off x="9031839" y="3275392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,</a:t>
            </a:r>
            <a:r>
              <a:rPr lang="el-GR" sz="2400" dirty="0"/>
              <a:t>β</a:t>
            </a:r>
            <a:r>
              <a:rPr lang="en-US" sz="2400" dirty="0"/>
              <a:t> both applicable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CDC1319-A743-41A9-8935-5947513A1A2C}"/>
              </a:ext>
            </a:extLst>
          </p:cNvPr>
          <p:cNvSpPr/>
          <p:nvPr/>
        </p:nvSpPr>
        <p:spPr>
          <a:xfrm>
            <a:off x="475162" y="3874150"/>
            <a:ext cx="3370160" cy="2375833"/>
          </a:xfrm>
          <a:prstGeom prst="roundRect">
            <a:avLst>
              <a:gd name="adj" fmla="val 90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Formally, an </a:t>
            </a:r>
            <a:r>
              <a:rPr lang="en-US" dirty="0">
                <a:solidFill>
                  <a:srgbClr val="C00000"/>
                </a:solidFill>
              </a:rPr>
              <a:t>execution</a:t>
            </a:r>
            <a:r>
              <a:rPr lang="en-US" dirty="0"/>
              <a:t> is a sequence of </a:t>
            </a:r>
            <a:r>
              <a:rPr lang="en-US" i="1" dirty="0"/>
              <a:t>configuration</a:t>
            </a:r>
            <a:r>
              <a:rPr lang="en-US" dirty="0"/>
              <a:t>s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2</a:t>
            </a:r>
            <a:r>
              <a:rPr lang="en-US" dirty="0"/>
              <a:t>, … such that each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by a single reaction. </a:t>
            </a:r>
          </a:p>
          <a:p>
            <a:r>
              <a:rPr lang="en-US" dirty="0"/>
              <a:t>If initial configuration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 is understood, the sequence of </a:t>
            </a:r>
            <a:r>
              <a:rPr lang="en-US" i="1" dirty="0"/>
              <a:t>reactions</a:t>
            </a:r>
            <a:r>
              <a:rPr lang="en-US" dirty="0"/>
              <a:t> is sometimes called the execution.</a:t>
            </a:r>
          </a:p>
        </p:txBody>
      </p: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83" grpId="0" animBg="1" advAuto="0"/>
      <p:bldP spid="387" grpId="0" animBg="1" advAuto="0"/>
      <p:bldP spid="392" grpId="0" animBg="1" advAuto="0"/>
      <p:bldP spid="4" grpId="0"/>
      <p:bldP spid="58" grpId="0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44" grpId="0" animBg="1"/>
      <p:bldP spid="45" grpId="0" animBg="1"/>
      <p:bldP spid="45" grpId="1" animBg="1"/>
      <p:bldP spid="45" grpId="2" animBg="1"/>
      <p:bldP spid="50" grpId="0" animBg="1"/>
      <p:bldP spid="50" grpId="1" animBg="1"/>
      <p:bldP spid="47" grpId="0"/>
      <p:bldP spid="49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ED050BA-895D-46C5-8F1C-7C30C613F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7" y="3201918"/>
            <a:ext cx="4389120" cy="329184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CF9295A4-B8ED-4795-94C0-B5A3FBBD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36" y="3201918"/>
            <a:ext cx="4389120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57" y="3236498"/>
            <a:ext cx="4383646" cy="3205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3" y="3237076"/>
            <a:ext cx="4384500" cy="32061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5398971" cy="1062714"/>
          </a:xfrm>
        </p:spPr>
        <p:txBody>
          <a:bodyPr/>
          <a:lstStyle/>
          <a:p>
            <a:r>
              <a:rPr lang="en-US" dirty="0"/>
              <a:t>Some simple reactions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693358" y="1485231"/>
            <a:ext cx="1472312" cy="744632"/>
            <a:chOff x="2132330" y="2071435"/>
            <a:chExt cx="1622994" cy="820840"/>
          </a:xfrm>
        </p:grpSpPr>
        <p:sp>
          <p:nvSpPr>
            <p:cNvPr id="5" name="TextBox 4"/>
            <p:cNvSpPr txBox="1"/>
            <p:nvPr/>
          </p:nvSpPr>
          <p:spPr>
            <a:xfrm>
              <a:off x="2132330" y="2160270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686050" y="24176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617470" y="2552700"/>
              <a:ext cx="49403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33886" y="20714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3886" y="2513488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8367" y="3097406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= </a:t>
            </a:r>
            <a:r>
              <a:rPr lang="en-US" sz="2177" i="1" dirty="0"/>
              <a:t>n</a:t>
            </a:r>
            <a:r>
              <a:rPr lang="en-US" sz="2177" dirty="0"/>
              <a:t>/2 expected at equilibrium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8367" y="2426288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start with </a:t>
            </a:r>
            <a:r>
              <a:rPr lang="en-US" sz="2177" i="1" dirty="0"/>
              <a:t>n</a:t>
            </a:r>
            <a:r>
              <a:rPr lang="en-US" sz="2177" dirty="0"/>
              <a:t> copies of molecule </a:t>
            </a:r>
            <a:r>
              <a:rPr lang="en-US" sz="2177" i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27621" y="1420841"/>
            <a:ext cx="1488802" cy="1150509"/>
            <a:chOff x="9013730" y="1669859"/>
            <a:chExt cx="1641172" cy="1268256"/>
          </a:xfrm>
        </p:grpSpPr>
        <p:sp>
          <p:nvSpPr>
            <p:cNvPr id="23" name="TextBox 22"/>
            <p:cNvSpPr txBox="1"/>
            <p:nvPr/>
          </p:nvSpPr>
          <p:spPr>
            <a:xfrm>
              <a:off x="9031908" y="166985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9585628" y="202522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633465" y="167900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13730" y="222068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endParaRPr lang="en-US" sz="3266" i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567450" y="25760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627985" y="22298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74702" y="3097046"/>
            <a:ext cx="442356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</a:t>
            </a:r>
            <a:r>
              <a:rPr lang="en-US" sz="2177" u="sng" dirty="0"/>
              <a:t>stabilizes</a:t>
            </a:r>
            <a:r>
              <a:rPr lang="en-US" sz="2177" dirty="0"/>
              <a:t>, with expected value </a:t>
            </a:r>
            <a:r>
              <a:rPr lang="en-US" sz="2177" i="1" dirty="0"/>
              <a:t>n</a:t>
            </a:r>
            <a:r>
              <a:rPr lang="en-US" sz="2177" dirty="0"/>
              <a:t>/2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01836" y="2061344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11996" y="1890766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754190" y="2102789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64351" y="1932212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93023" y="332834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43523" y="2823384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0615879" y="332846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566379" y="2823505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AAF5CA-F5EE-4EE2-AD83-3742F5EC7CFF}"/>
              </a:ext>
            </a:extLst>
          </p:cNvPr>
          <p:cNvSpPr/>
          <p:nvPr/>
        </p:nvSpPr>
        <p:spPr>
          <a:xfrm>
            <a:off x="3566567" y="1459950"/>
            <a:ext cx="1844236" cy="8137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never stabilizes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8C00387-13DE-43FE-BD1E-AC387AF9C818}"/>
              </a:ext>
            </a:extLst>
          </p:cNvPr>
          <p:cNvSpPr/>
          <p:nvPr/>
        </p:nvSpPr>
        <p:spPr>
          <a:xfrm>
            <a:off x="8761550" y="1435954"/>
            <a:ext cx="3125650" cy="1023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stabilizes, but </a:t>
            </a:r>
            <a:r>
              <a:rPr lang="en-US" sz="2000" u="sng" dirty="0"/>
              <a:t>not</a:t>
            </a:r>
            <a:r>
              <a:rPr lang="en-US" sz="2000" dirty="0"/>
              <a:t> to a deterministic value based on initial count of </a:t>
            </a:r>
            <a:r>
              <a:rPr lang="en-US" sz="2000" i="1" dirty="0"/>
              <a:t>X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B3459A-837F-4919-8BD2-9A79913DC282}"/>
              </a:ext>
            </a:extLst>
          </p:cNvPr>
          <p:cNvSpPr/>
          <p:nvPr/>
        </p:nvSpPr>
        <p:spPr>
          <a:xfrm>
            <a:off x="6714309" y="344871"/>
            <a:ext cx="3027384" cy="770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Worse yet, both depend crucially on rate constants.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196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40" grpId="0"/>
      <p:bldP spid="42" grpId="0"/>
      <p:bldP spid="44" grpId="0"/>
      <p:bldP spid="47" grpId="0"/>
      <p:bldP spid="4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BB5A-37D4-D93C-D46B-734CEB14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we don’t know/can’t control rates?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2ED9E-F46F-AFA3-8F22-7EED979C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BECFA-7AAE-A0FE-61FE-7E54CC0939A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b="24320"/>
          <a:stretch>
            <a:fillRect/>
          </a:stretch>
        </p:blipFill>
        <p:spPr>
          <a:xfrm>
            <a:off x="862556" y="3319174"/>
            <a:ext cx="3904200" cy="1352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B4F362-1B85-219E-9D91-2937C8771E6B}"/>
              </a:ext>
            </a:extLst>
          </p:cNvPr>
          <p:cNvGrpSpPr/>
          <p:nvPr/>
        </p:nvGrpSpPr>
        <p:grpSpPr>
          <a:xfrm>
            <a:off x="6234548" y="3319174"/>
            <a:ext cx="3976198" cy="1897200"/>
            <a:chOff x="5333400" y="3630600"/>
            <a:chExt cx="3976198" cy="1897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9D7672-F196-1009-E549-73AC29E22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33400" y="3635640"/>
              <a:ext cx="2770200" cy="1892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0F4092-DC0F-8D6C-5C60-0D86C17EC8D4}"/>
                </a:ext>
              </a:extLst>
            </p:cNvPr>
            <p:cNvSpPr txBox="1"/>
            <p:nvPr/>
          </p:nvSpPr>
          <p:spPr>
            <a:xfrm>
              <a:off x="7914239" y="3630600"/>
              <a:ext cx="1395359" cy="290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>
                  <a:ln>
                    <a:noFill/>
                  </a:ln>
                  <a:solidFill>
                    <a:srgbClr val="009900"/>
                  </a:solidFill>
                  <a:latin typeface="Arial" pitchFamily="18"/>
                  <a:ea typeface="Andale Sans UI" pitchFamily="2"/>
                  <a:cs typeface="Tahoma" pitchFamily="2"/>
                </a:rPr>
                <a:t>predicted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6BDE30-56CF-FA35-D347-91ED93487CE3}"/>
                </a:ext>
              </a:extLst>
            </p:cNvPr>
            <p:cNvSpPr txBox="1"/>
            <p:nvPr/>
          </p:nvSpPr>
          <p:spPr>
            <a:xfrm>
              <a:off x="7914239" y="3843720"/>
              <a:ext cx="1395359" cy="290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>
                  <a:ln>
                    <a:noFill/>
                  </a:ln>
                  <a:solidFill>
                    <a:srgbClr val="009900"/>
                  </a:solidFill>
                  <a:latin typeface="Arial" pitchFamily="18"/>
                  <a:ea typeface="Andale Sans UI" pitchFamily="2"/>
                  <a:cs typeface="Tahoma" pitchFamily="2"/>
                </a:rPr>
                <a:t>measured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222F53-3C6A-C00F-8A73-4DC46C73572A}"/>
              </a:ext>
            </a:extLst>
          </p:cNvPr>
          <p:cNvSpPr txBox="1"/>
          <p:nvPr/>
        </p:nvSpPr>
        <p:spPr>
          <a:xfrm>
            <a:off x="1225826" y="2259496"/>
            <a:ext cx="332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solution may not be well-mixed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2B6F8-3443-D77D-06DF-DEB0B9602175}"/>
              </a:ext>
            </a:extLst>
          </p:cNvPr>
          <p:cNvSpPr txBox="1"/>
          <p:nvPr/>
        </p:nvSpPr>
        <p:spPr>
          <a:xfrm>
            <a:off x="6586330" y="2290898"/>
            <a:ext cx="332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rate constants difficult to engineer precisely</a:t>
            </a:r>
          </a:p>
        </p:txBody>
      </p:sp>
    </p:spTree>
    <p:extLst>
      <p:ext uri="{BB962C8B-B14F-4D97-AF65-F5344CB8AC3E}">
        <p14:creationId xmlns:p14="http://schemas.microsoft.com/office/powerpoint/2010/main" val="18112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58B70C-FCC3-4791-B79A-75C75C43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dirty="0"/>
              <a:t>stable</a:t>
            </a:r>
            <a:r>
              <a:rPr lang="en-US" dirty="0"/>
              <a:t> (</a:t>
            </a:r>
            <a:r>
              <a:rPr lang="en-US" i="1" dirty="0"/>
              <a:t>rate-independent</a:t>
            </a:r>
            <a:r>
              <a:rPr lang="en-US" dirty="0"/>
              <a:t>) CRN computation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49D10-54EA-425D-95C2-287FB9486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B4E1-6E66-4BE3-8CD9-3A8B6342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6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4653" y="1690735"/>
            <a:ext cx="419186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multiplication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2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6208" y="2086223"/>
            <a:ext cx="447635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division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</a:t>
            </a:r>
          </a:p>
          <a:p>
            <a:r>
              <a:rPr lang="en-US" dirty="0"/>
              <a:t>goal</a:t>
            </a:r>
            <a:r>
              <a:rPr lang="en-US" b="0" dirty="0"/>
              <a:t>: end up with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 copies of </a:t>
            </a:r>
            <a:r>
              <a:rPr lang="en-US" sz="2400" b="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93953" y="2722027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728" y="3154005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7871675" y="483324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9209725" y="545048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10173492" y="478006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7860217" y="51134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7870820" y="4483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9490143" y="544713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8847288" y="54538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10240803" y="511169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10152693" y="444241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1399140" y="46440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1399140" y="524644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2768551" y="443666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2779653" y="535724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3930586" y="449399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3515834" y="529016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>
            <a:off x="1606517" y="5058791"/>
            <a:ext cx="0" cy="1876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400278" y="4644273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55" idx="3"/>
            <a:endCxn id="43" idx="7"/>
          </p:cNvCxnSpPr>
          <p:nvPr/>
        </p:nvCxnSpPr>
        <p:spPr>
          <a:xfrm flipH="1">
            <a:off x="3133667" y="4847422"/>
            <a:ext cx="858213" cy="5705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3931141" y="449340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56" name="Oval 55"/>
          <p:cNvSpPr/>
          <p:nvPr/>
        </p:nvSpPr>
        <p:spPr>
          <a:xfrm>
            <a:off x="2768764" y="44366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2" idx="5"/>
            <a:endCxn id="45" idx="1"/>
          </p:cNvCxnSpPr>
          <p:nvPr/>
        </p:nvCxnSpPr>
        <p:spPr>
          <a:xfrm>
            <a:off x="3122565" y="4790675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8134C2-D779-458D-8CD2-B00D9B0210A5}"/>
              </a:ext>
            </a:extLst>
          </p:cNvPr>
          <p:cNvSpPr txBox="1"/>
          <p:nvPr/>
        </p:nvSpPr>
        <p:spPr>
          <a:xfrm>
            <a:off x="3065488" y="2008133"/>
            <a:ext cx="27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⌊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3C23EF-AE8E-47E6-8B05-1B4C28B6F016}"/>
              </a:ext>
            </a:extLst>
          </p:cNvPr>
          <p:cNvSpPr txBox="1"/>
          <p:nvPr/>
        </p:nvSpPr>
        <p:spPr>
          <a:xfrm>
            <a:off x="3608216" y="2008133"/>
            <a:ext cx="236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⌋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7581880-83FF-483D-9DC8-3B55141C46AD}"/>
              </a:ext>
            </a:extLst>
          </p:cNvPr>
          <p:cNvSpPr/>
          <p:nvPr/>
        </p:nvSpPr>
        <p:spPr>
          <a:xfrm>
            <a:off x="2217790" y="392302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348C60-903F-411C-BD4C-C62CC104854D}"/>
              </a:ext>
            </a:extLst>
          </p:cNvPr>
          <p:cNvSpPr txBox="1"/>
          <p:nvPr/>
        </p:nvSpPr>
        <p:spPr>
          <a:xfrm>
            <a:off x="3250878" y="1671764"/>
            <a:ext cx="714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8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2" grpId="0"/>
      <p:bldP spid="11" grpId="0" animBg="1"/>
      <p:bldP spid="11" grpId="1" animBg="1"/>
      <p:bldP spid="22" grpId="0" animBg="1"/>
      <p:bldP spid="22" grpId="1" animBg="1"/>
      <p:bldP spid="23" grpId="0" animBg="1"/>
      <p:bldP spid="23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5" grpId="0" animBg="1"/>
      <p:bldP spid="50" grpId="0" animBg="1"/>
      <p:bldP spid="55" grpId="0" animBg="1"/>
      <p:bldP spid="56" grpId="0" animBg="1"/>
      <p:bldP spid="32" grpId="0"/>
      <p:bldP spid="39" grpId="0"/>
      <p:bldP spid="47" grpId="0" animBg="1"/>
      <p:bldP spid="48" grpId="0"/>
      <p:bldP spid="4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472" y="1625179"/>
            <a:ext cx="4191867" cy="823890"/>
          </a:xfrm>
        </p:spPr>
        <p:txBody>
          <a:bodyPr/>
          <a:lstStyle/>
          <a:p>
            <a:r>
              <a:rPr lang="en-US" dirty="0"/>
              <a:t>multiplication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867697" y="1623689"/>
            <a:ext cx="4476357" cy="823890"/>
          </a:xfrm>
        </p:spPr>
        <p:txBody>
          <a:bodyPr/>
          <a:lstStyle/>
          <a:p>
            <a:r>
              <a:rPr lang="en-US" dirty="0"/>
              <a:t>division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⌊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/3⌋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651556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4667" y="2678552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3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1306079" y="40795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2568170" y="555261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3999932" y="411745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3597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85167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2808613" y="53672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2264375" y="53501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3996489" y="442839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3740728" y="390356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48916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49757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980039" y="43696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22311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28201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727322" y="522311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 flipH="1">
            <a:off x="7577094" y="4903918"/>
            <a:ext cx="306929" cy="593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947291" y="509705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43" idx="2"/>
            <a:endCxn id="41" idx="6"/>
          </p:cNvCxnSpPr>
          <p:nvPr/>
        </p:nvCxnSpPr>
        <p:spPr>
          <a:xfrm flipH="1">
            <a:off x="7784470" y="5430493"/>
            <a:ext cx="950525" cy="2744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728082" y="46357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0" idx="5"/>
            <a:endCxn id="43" idx="1"/>
          </p:cNvCxnSpPr>
          <p:nvPr/>
        </p:nvCxnSpPr>
        <p:spPr>
          <a:xfrm>
            <a:off x="8030660" y="4843179"/>
            <a:ext cx="765074" cy="4406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8672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DCE74F-D29A-410E-A484-FD9B3EAE0604}"/>
              </a:ext>
            </a:extLst>
          </p:cNvPr>
          <p:cNvSpPr/>
          <p:nvPr/>
        </p:nvSpPr>
        <p:spPr>
          <a:xfrm>
            <a:off x="2582761" y="590139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34FE0E-E196-4E87-9451-16DECC63A2FE}"/>
              </a:ext>
            </a:extLst>
          </p:cNvPr>
          <p:cNvSpPr/>
          <p:nvPr/>
        </p:nvSpPr>
        <p:spPr>
          <a:xfrm>
            <a:off x="4259136" y="390356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42" idx="6"/>
            <a:endCxn id="44" idx="2"/>
          </p:cNvCxnSpPr>
          <p:nvPr/>
        </p:nvCxnSpPr>
        <p:spPr>
          <a:xfrm flipV="1">
            <a:off x="9394792" y="4489390"/>
            <a:ext cx="1087834" cy="87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45" idx="7"/>
            <a:endCxn id="44" idx="3"/>
          </p:cNvCxnSpPr>
          <p:nvPr/>
        </p:nvCxnSpPr>
        <p:spPr>
          <a:xfrm flipV="1">
            <a:off x="10081336" y="4636027"/>
            <a:ext cx="462029" cy="647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5" idx="1"/>
            <a:endCxn id="42" idx="5"/>
          </p:cNvCxnSpPr>
          <p:nvPr/>
        </p:nvCxnSpPr>
        <p:spPr>
          <a:xfrm flipH="1" flipV="1">
            <a:off x="9334053" y="4723629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8320242" y="380090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036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11" grpId="0" animBg="1"/>
      <p:bldP spid="22" grpId="0" animBg="1"/>
      <p:bldP spid="2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0" grpId="0" animBg="1"/>
      <p:bldP spid="55" grpId="0" animBg="1"/>
      <p:bldP spid="29" grpId="0" animBg="1"/>
      <p:bldP spid="30" grpId="0" animBg="1"/>
      <p:bldP spid="3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2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351158" y="3054423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R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1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2</a:t>
            </a:r>
            <a:endParaRPr lang="en-US" sz="3629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53625" y="3893036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M</a:t>
            </a:r>
            <a:r>
              <a:rPr lang="en-US" sz="3629" baseline="-25000" dirty="0"/>
              <a:t>1</a:t>
            </a:r>
            <a:r>
              <a:rPr lang="en-US" sz="3629" dirty="0"/>
              <a:t>+</a:t>
            </a:r>
            <a:r>
              <a:rPr lang="en-US" sz="3629" i="1" dirty="0"/>
              <a:t>M</a:t>
            </a:r>
            <a:r>
              <a:rPr lang="en-US" sz="3629" baseline="-25000" dirty="0"/>
              <a:t>2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D</a:t>
            </a:r>
            <a:endParaRPr lang="en-US" sz="3629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92256" y="4741982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C</a:t>
            </a:r>
            <a:r>
              <a:rPr lang="en-US" sz="3629" dirty="0"/>
              <a:t>+</a:t>
            </a:r>
            <a:r>
              <a:rPr lang="en-US" sz="3629" i="1" dirty="0"/>
              <a:t>X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C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Y</a:t>
            </a:r>
            <a:endParaRPr lang="en-US" sz="3629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005289" y="5695923"/>
            <a:ext cx="8204971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Traditionally a descriptive </a:t>
            </a:r>
            <a:r>
              <a:rPr lang="en-US" sz="2540" dirty="0">
                <a:solidFill>
                  <a:srgbClr val="C00000"/>
                </a:solidFill>
              </a:rPr>
              <a:t>modeling</a:t>
            </a:r>
            <a:r>
              <a:rPr lang="en-US" sz="2540" dirty="0"/>
              <a:t> language… </a:t>
            </a:r>
          </a:p>
          <a:p>
            <a:r>
              <a:rPr lang="en-US" sz="2540" dirty="0"/>
              <a:t>Let’s instead use it as a prescriptive </a:t>
            </a:r>
            <a:r>
              <a:rPr lang="en-US" sz="2540" dirty="0">
                <a:solidFill>
                  <a:srgbClr val="C00000"/>
                </a:solidFill>
              </a:rPr>
              <a:t>programming</a:t>
            </a:r>
            <a:r>
              <a:rPr lang="en-US" sz="2540" dirty="0"/>
              <a:t> language</a:t>
            </a:r>
            <a:endParaRPr lang="en-US" sz="254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143029" y="3138183"/>
            <a:ext cx="173055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reactant(s)</a:t>
            </a:r>
            <a:endParaRPr lang="en-US" sz="3629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96366" y="311172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product(s)</a:t>
            </a:r>
            <a:endParaRPr lang="en-US" sz="3629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496366" y="397482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dimer</a:t>
            </a:r>
            <a:endParaRPr lang="en-US" sz="3629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43029" y="3989317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monomers</a:t>
            </a:r>
            <a:endParaRPr lang="en-US" sz="3629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43029" y="481488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catalyst</a:t>
            </a:r>
            <a:endParaRPr lang="en-US" sz="3629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F69F8-9DAE-4A5A-A48E-508F65FA4DAC}"/>
              </a:ext>
            </a:extLst>
          </p:cNvPr>
          <p:cNvSpPr txBox="1"/>
          <p:nvPr/>
        </p:nvSpPr>
        <p:spPr>
          <a:xfrm>
            <a:off x="237263" y="1449807"/>
            <a:ext cx="9038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aTAM</a:t>
            </a:r>
            <a:r>
              <a:rPr lang="en-US" sz="2000" dirty="0"/>
              <a:t> self-assembly describes </a:t>
            </a:r>
            <a:r>
              <a:rPr lang="en-US" sz="2000" dirty="0">
                <a:solidFill>
                  <a:srgbClr val="C00000"/>
                </a:solidFill>
              </a:rPr>
              <a:t>stateless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stick together</a:t>
            </a:r>
            <a:r>
              <a:rPr lang="en-US" sz="20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Chemical reaction network model describes </a:t>
            </a:r>
            <a:r>
              <a:rPr lang="en-US" sz="2000" dirty="0">
                <a:solidFill>
                  <a:srgbClr val="C00000"/>
                </a:solidFill>
              </a:rPr>
              <a:t>stateful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bounce apart</a:t>
            </a:r>
            <a:r>
              <a:rPr lang="en-US" sz="2000" dirty="0"/>
              <a:t>, but that might </a:t>
            </a:r>
            <a:r>
              <a:rPr lang="en-US" sz="2000" dirty="0">
                <a:solidFill>
                  <a:schemeClr val="accent1"/>
                </a:solidFill>
              </a:rPr>
              <a:t>change state</a:t>
            </a:r>
            <a:r>
              <a:rPr lang="en-US" sz="2000" dirty="0"/>
              <a:t> as a result of the collision.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Allow more general reactions that produce/consume molecules.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045B6A2D-4EC6-4E58-8525-CD6E1BC862C3}"/>
              </a:ext>
            </a:extLst>
          </p:cNvPr>
          <p:cNvGrpSpPr/>
          <p:nvPr/>
        </p:nvGrpSpPr>
        <p:grpSpPr>
          <a:xfrm>
            <a:off x="8051703" y="665495"/>
            <a:ext cx="462772" cy="414764"/>
            <a:chOff x="7462080" y="1365840"/>
            <a:chExt cx="510120" cy="457200"/>
          </a:xfrm>
        </p:grpSpPr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33B6E3AB-8EA7-478B-895B-AA267B89947C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19" name="TextShape 9">
              <a:extLst>
                <a:ext uri="{FF2B5EF4-FFF2-40B4-BE49-F238E27FC236}">
                  <a16:creationId xmlns:a16="http://schemas.microsoft.com/office/drawing/2014/main" id="{CA62B7F4-1ECF-4EE9-B1EB-1837ABA78D35}"/>
                </a:ext>
              </a:extLst>
            </p:cNvPr>
            <p:cNvSpPr txBox="1"/>
            <p:nvPr/>
          </p:nvSpPr>
          <p:spPr>
            <a:xfrm>
              <a:off x="7770615" y="1433500"/>
              <a:ext cx="137009" cy="261166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400" spc="-1" dirty="0">
                  <a:latin typeface="Arial"/>
                </a:rPr>
                <a:t>a</a:t>
              </a: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716D15FF-A974-4068-8543-7EA975F98BE7}"/>
                </a:ext>
              </a:extLst>
            </p:cNvPr>
            <p:cNvSpPr/>
            <p:nvPr/>
          </p:nvSpPr>
          <p:spPr>
            <a:xfrm>
              <a:off x="791928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52C82AE8-FA36-43B6-89D5-6F18255DD747}"/>
                </a:ext>
              </a:extLst>
            </p:cNvPr>
            <p:cNvSpPr/>
            <p:nvPr/>
          </p:nvSpPr>
          <p:spPr>
            <a:xfrm>
              <a:off x="791928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FFF87DC8-7815-463E-86B6-4B77F81CD743}"/>
              </a:ext>
            </a:extLst>
          </p:cNvPr>
          <p:cNvGrpSpPr/>
          <p:nvPr/>
        </p:nvGrpSpPr>
        <p:grpSpPr>
          <a:xfrm>
            <a:off x="9218986" y="324555"/>
            <a:ext cx="462772" cy="414764"/>
            <a:chOff x="7409160" y="1365840"/>
            <a:chExt cx="510120" cy="457200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03D0454B-3374-4CC6-BC04-763F48B0E953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28" name="TextShape 10">
              <a:extLst>
                <a:ext uri="{FF2B5EF4-FFF2-40B4-BE49-F238E27FC236}">
                  <a16:creationId xmlns:a16="http://schemas.microsoft.com/office/drawing/2014/main" id="{5029EE43-214F-41B2-B615-277709646952}"/>
                </a:ext>
              </a:extLst>
            </p:cNvPr>
            <p:cNvSpPr txBox="1"/>
            <p:nvPr/>
          </p:nvSpPr>
          <p:spPr>
            <a:xfrm>
              <a:off x="7470707" y="1420757"/>
              <a:ext cx="144728" cy="286902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600" spc="-1" dirty="0">
                  <a:latin typeface="Arial"/>
                </a:rPr>
                <a:t>a</a:t>
              </a:r>
              <a:endParaRPr lang="en-US" sz="1200" spc="-1" dirty="0">
                <a:latin typeface="Arial"/>
              </a:endParaRP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06B714E0-AC53-42C8-8DE0-3629B7DAE501}"/>
                </a:ext>
              </a:extLst>
            </p:cNvPr>
            <p:cNvSpPr/>
            <p:nvPr/>
          </p:nvSpPr>
          <p:spPr>
            <a:xfrm>
              <a:off x="740916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43917717-74AE-49F4-9D86-82F73ECF0FF4}"/>
                </a:ext>
              </a:extLst>
            </p:cNvPr>
            <p:cNvSpPr/>
            <p:nvPr/>
          </p:nvSpPr>
          <p:spPr>
            <a:xfrm>
              <a:off x="740916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7A1A9C-6948-4F8F-A746-BCAFDAAE1A36}"/>
              </a:ext>
            </a:extLst>
          </p:cNvPr>
          <p:cNvGrpSpPr/>
          <p:nvPr/>
        </p:nvGrpSpPr>
        <p:grpSpPr>
          <a:xfrm>
            <a:off x="10912651" y="575975"/>
            <a:ext cx="882298" cy="414764"/>
            <a:chOff x="10292068" y="575975"/>
            <a:chExt cx="882298" cy="414764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CD458B28-B60C-4B4C-B2BB-481056CAD5EC}"/>
                </a:ext>
              </a:extLst>
            </p:cNvPr>
            <p:cNvSpPr/>
            <p:nvPr/>
          </p:nvSpPr>
          <p:spPr>
            <a:xfrm>
              <a:off x="10292068" y="575975"/>
              <a:ext cx="414764" cy="414764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35" name="TextShape 9">
              <a:extLst>
                <a:ext uri="{FF2B5EF4-FFF2-40B4-BE49-F238E27FC236}">
                  <a16:creationId xmlns:a16="http://schemas.microsoft.com/office/drawing/2014/main" id="{BC4AFAB0-3CDB-49FC-B2BB-08DEB219C64E}"/>
                </a:ext>
              </a:extLst>
            </p:cNvPr>
            <p:cNvSpPr txBox="1"/>
            <p:nvPr/>
          </p:nvSpPr>
          <p:spPr>
            <a:xfrm>
              <a:off x="10557475" y="658652"/>
              <a:ext cx="149357" cy="25539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400" spc="-1" dirty="0">
                  <a:latin typeface="Arial"/>
                </a:rPr>
                <a:t>a</a:t>
              </a:r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06C5716F-093A-4A76-B7A7-8BF83DDFFA68}"/>
                </a:ext>
              </a:extLst>
            </p:cNvPr>
            <p:cNvSpPr/>
            <p:nvPr/>
          </p:nvSpPr>
          <p:spPr>
            <a:xfrm>
              <a:off x="10706832" y="654682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014EC945-EBAD-4DF4-A6B6-871AA11D6EA5}"/>
                </a:ext>
              </a:extLst>
            </p:cNvPr>
            <p:cNvSpPr/>
            <p:nvPr/>
          </p:nvSpPr>
          <p:spPr>
            <a:xfrm>
              <a:off x="10706832" y="862064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EBAFD4FE-48FB-45CA-B8D5-781FC7A5BC7C}"/>
                </a:ext>
              </a:extLst>
            </p:cNvPr>
            <p:cNvSpPr/>
            <p:nvPr/>
          </p:nvSpPr>
          <p:spPr>
            <a:xfrm>
              <a:off x="10759602" y="575975"/>
              <a:ext cx="414764" cy="41476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40" name="TextShape 10">
              <a:extLst>
                <a:ext uri="{FF2B5EF4-FFF2-40B4-BE49-F238E27FC236}">
                  <a16:creationId xmlns:a16="http://schemas.microsoft.com/office/drawing/2014/main" id="{A9ED4535-A802-4B6D-BA75-5CB32494AA97}"/>
                </a:ext>
              </a:extLst>
            </p:cNvPr>
            <p:cNvSpPr txBox="1"/>
            <p:nvPr/>
          </p:nvSpPr>
          <p:spPr>
            <a:xfrm>
              <a:off x="10764167" y="657605"/>
              <a:ext cx="134797" cy="228451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1400" spc="-1" dirty="0">
                  <a:latin typeface="Arial"/>
                </a:rPr>
                <a:t>a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13F5CADC-BD42-4E32-B888-50BFB4AC488A}"/>
              </a:ext>
            </a:extLst>
          </p:cNvPr>
          <p:cNvSpPr/>
          <p:nvPr/>
        </p:nvSpPr>
        <p:spPr>
          <a:xfrm>
            <a:off x="10010775" y="654682"/>
            <a:ext cx="557213" cy="2978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8B3C53D-EA98-4E0E-93C4-33AB8EE83E77}"/>
              </a:ext>
            </a:extLst>
          </p:cNvPr>
          <p:cNvCxnSpPr>
            <a:cxnSpLocks/>
          </p:cNvCxnSpPr>
          <p:nvPr/>
        </p:nvCxnSpPr>
        <p:spPr>
          <a:xfrm flipV="1">
            <a:off x="8538769" y="729794"/>
            <a:ext cx="268381" cy="1311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C0E84AE-85A6-4CBE-8AC5-89B9CE9A1509}"/>
              </a:ext>
            </a:extLst>
          </p:cNvPr>
          <p:cNvCxnSpPr>
            <a:cxnSpLocks/>
          </p:cNvCxnSpPr>
          <p:nvPr/>
        </p:nvCxnSpPr>
        <p:spPr>
          <a:xfrm flipH="1">
            <a:off x="8906260" y="551964"/>
            <a:ext cx="285218" cy="1357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21ACA7-BBA2-E185-267F-DE58537145D2}"/>
              </a:ext>
            </a:extLst>
          </p:cNvPr>
          <p:cNvGrpSpPr/>
          <p:nvPr/>
        </p:nvGrpSpPr>
        <p:grpSpPr>
          <a:xfrm>
            <a:off x="7552372" y="1962150"/>
            <a:ext cx="4487768" cy="1295473"/>
            <a:chOff x="8098726" y="1962150"/>
            <a:chExt cx="4487768" cy="129547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2B7E7A-38BF-49E2-9A9E-8FFC04030609}"/>
                </a:ext>
              </a:extLst>
            </p:cNvPr>
            <p:cNvSpPr/>
            <p:nvPr/>
          </p:nvSpPr>
          <p:spPr>
            <a:xfrm>
              <a:off x="8098726" y="2566559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792318-46AC-41EC-8FB1-800A73BB491C}"/>
                </a:ext>
              </a:extLst>
            </p:cNvPr>
            <p:cNvSpPr/>
            <p:nvPr/>
          </p:nvSpPr>
          <p:spPr>
            <a:xfrm>
              <a:off x="8891752" y="2176712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E76A5B23-E80B-48D6-9F25-8324CF869806}"/>
                </a:ext>
              </a:extLst>
            </p:cNvPr>
            <p:cNvSpPr/>
            <p:nvPr/>
          </p:nvSpPr>
          <p:spPr>
            <a:xfrm>
              <a:off x="10804066" y="2405748"/>
              <a:ext cx="347714" cy="29781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EC7A669-E900-4479-B8CC-E0293AC00B43}"/>
                </a:ext>
              </a:extLst>
            </p:cNvPr>
            <p:cNvSpPr/>
            <p:nvPr/>
          </p:nvSpPr>
          <p:spPr>
            <a:xfrm>
              <a:off x="11405780" y="2073913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BBAD881-B08F-4055-B38D-FBF2DF5E1263}"/>
                </a:ext>
              </a:extLst>
            </p:cNvPr>
            <p:cNvSpPr/>
            <p:nvPr/>
          </p:nvSpPr>
          <p:spPr>
            <a:xfrm>
              <a:off x="12024243" y="2664753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b="1" i="1" dirty="0">
                  <a:solidFill>
                    <a:schemeClr val="tx1"/>
                  </a:solidFill>
                </a:rPr>
                <a:t>D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D4EE08-31C2-4530-8EEC-B2123148F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789" y="2593181"/>
              <a:ext cx="157536" cy="77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4C22109-E4D5-444C-A079-79DE633E4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5372" y="2507839"/>
              <a:ext cx="148028" cy="734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60FEEA8-78DE-40B3-93E7-6FEE7C9FD4A5}"/>
                </a:ext>
              </a:extLst>
            </p:cNvPr>
            <p:cNvCxnSpPr>
              <a:cxnSpLocks/>
            </p:cNvCxnSpPr>
            <p:nvPr/>
          </p:nvCxnSpPr>
          <p:spPr>
            <a:xfrm>
              <a:off x="12430246" y="3109140"/>
              <a:ext cx="156248" cy="1484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CB7A1E3-14FB-460B-B833-6F9D6E323B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2994" y="1962150"/>
              <a:ext cx="152786" cy="1497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F47A11-F7B8-E762-CA63-99293F25A2F4}"/>
                </a:ext>
              </a:extLst>
            </p:cNvPr>
            <p:cNvSpPr/>
            <p:nvPr/>
          </p:nvSpPr>
          <p:spPr>
            <a:xfrm>
              <a:off x="9870974" y="2409671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66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6BD024-B28A-046A-F70B-A6B8F726A562}"/>
                </a:ext>
              </a:extLst>
            </p:cNvPr>
            <p:cNvSpPr/>
            <p:nvPr/>
          </p:nvSpPr>
          <p:spPr>
            <a:xfrm>
              <a:off x="10276363" y="2253674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66" i="1" dirty="0">
                <a:solidFill>
                  <a:schemeClr val="tx1"/>
                </a:solidFill>
              </a:endParaRPr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FAF3888F-DDCB-98E1-41D6-C48CCFCBABCB}"/>
                </a:ext>
              </a:extLst>
            </p:cNvPr>
            <p:cNvSpPr/>
            <p:nvPr/>
          </p:nvSpPr>
          <p:spPr>
            <a:xfrm>
              <a:off x="9414921" y="2439718"/>
              <a:ext cx="347714" cy="29781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: 14 Points 42">
              <a:extLst>
                <a:ext uri="{FF2B5EF4-FFF2-40B4-BE49-F238E27FC236}">
                  <a16:creationId xmlns:a16="http://schemas.microsoft.com/office/drawing/2014/main" id="{56942ED3-48E2-FDDE-9A3A-2B1B316F6BEF}"/>
                </a:ext>
              </a:extLst>
            </p:cNvPr>
            <p:cNvSpPr/>
            <p:nvPr/>
          </p:nvSpPr>
          <p:spPr>
            <a:xfrm rot="1226351">
              <a:off x="9960625" y="2237215"/>
              <a:ext cx="722408" cy="613568"/>
            </a:xfrm>
            <a:prstGeom prst="irregularSeal2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8897816" y="48105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0321" y="1387417"/>
            <a:ext cx="5057239" cy="447667"/>
          </a:xfrm>
        </p:spPr>
        <p:txBody>
          <a:bodyPr>
            <a:normAutofit/>
          </a:bodyPr>
          <a:lstStyle/>
          <a:p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 using (≤ 2)-product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372422"/>
            <a:ext cx="1417504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endParaRPr lang="en-US" sz="2903" baseline="-25000" dirty="0">
              <a:solidFill>
                <a:schemeClr val="accent1"/>
              </a:solidFill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r>
              <a:rPr lang="en-US" sz="2903" dirty="0">
                <a:latin typeface="Liberation Sans" pitchFamily="34"/>
                <a:ea typeface="Andale Sans UI" pitchFamily="2"/>
              </a:rPr>
              <a:t>→2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5913" y="2669835"/>
            <a:ext cx="1938351" cy="14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1</a:t>
            </a:r>
          </a:p>
          <a:p>
            <a:r>
              <a:rPr lang="en-US" sz="2903" i="1" dirty="0"/>
              <a:t>L</a:t>
            </a:r>
            <a:r>
              <a:rPr lang="en-US" sz="2903" baseline="-25000" dirty="0"/>
              <a:t>1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2</a:t>
            </a:r>
            <a:endParaRPr lang="en-US" sz="2903" baseline="-25000" dirty="0"/>
          </a:p>
          <a:p>
            <a:r>
              <a:rPr lang="en-US" sz="2903" i="1" dirty="0"/>
              <a:t>L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/>
          </a:p>
        </p:txBody>
      </p:sp>
      <p:sp>
        <p:nvSpPr>
          <p:cNvPr id="11" name="Oval 10"/>
          <p:cNvSpPr/>
          <p:nvPr/>
        </p:nvSpPr>
        <p:spPr>
          <a:xfrm>
            <a:off x="1306079" y="417578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45597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94792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76629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7747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815610" y="48854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50024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55913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990674" y="515761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cxnSpLocks/>
            <a:stCxn id="63" idx="3"/>
            <a:endCxn id="40" idx="7"/>
          </p:cNvCxnSpPr>
          <p:nvPr/>
        </p:nvCxnSpPr>
        <p:spPr>
          <a:xfrm flipH="1">
            <a:off x="8030660" y="4673258"/>
            <a:ext cx="366690" cy="1537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stCxn id="65" idx="3"/>
            <a:endCxn id="42" idx="7"/>
          </p:cNvCxnSpPr>
          <p:nvPr/>
        </p:nvCxnSpPr>
        <p:spPr>
          <a:xfrm flipH="1">
            <a:off x="9169624" y="4678060"/>
            <a:ext cx="203684" cy="26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873006" y="4511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64" idx="3"/>
            <a:endCxn id="41" idx="7"/>
          </p:cNvCxnSpPr>
          <p:nvPr/>
        </p:nvCxnSpPr>
        <p:spPr>
          <a:xfrm flipH="1">
            <a:off x="7723731" y="4678061"/>
            <a:ext cx="1143667" cy="1157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96351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64" idx="5"/>
            <a:endCxn id="45" idx="1"/>
          </p:cNvCxnSpPr>
          <p:nvPr/>
        </p:nvCxnSpPr>
        <p:spPr>
          <a:xfrm>
            <a:off x="9160673" y="4678061"/>
            <a:ext cx="890740" cy="540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65" idx="6"/>
            <a:endCxn id="44" idx="2"/>
          </p:cNvCxnSpPr>
          <p:nvPr/>
        </p:nvCxnSpPr>
        <p:spPr>
          <a:xfrm>
            <a:off x="9727322" y="4531423"/>
            <a:ext cx="755304" cy="2350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3" idx="0"/>
            <a:endCxn id="63" idx="5"/>
          </p:cNvCxnSpPr>
          <p:nvPr/>
        </p:nvCxnSpPr>
        <p:spPr>
          <a:xfrm flipH="1" flipV="1">
            <a:off x="8690625" y="4673258"/>
            <a:ext cx="251747" cy="8269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9245135" y="61004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D501BF-C121-47F5-81F4-BCED2007F853}"/>
              </a:ext>
            </a:extLst>
          </p:cNvPr>
          <p:cNvSpPr txBox="1"/>
          <p:nvPr/>
        </p:nvSpPr>
        <p:spPr>
          <a:xfrm>
            <a:off x="6228100" y="1387418"/>
            <a:ext cx="5763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((≤ 2)-reactant) reactions, starting in config { 1 </a:t>
            </a:r>
            <a:r>
              <a:rPr lang="en-US" sz="2400" b="0" i="1" dirty="0"/>
              <a:t>L</a:t>
            </a:r>
            <a:r>
              <a:rPr lang="en-US" sz="2400" b="0" baseline="-25000" dirty="0"/>
              <a:t>0</a:t>
            </a:r>
            <a:r>
              <a:rPr lang="en-US" sz="2400" b="0" dirty="0"/>
              <a:t>, 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 } (a.k.a., </a:t>
            </a:r>
            <a:r>
              <a:rPr lang="en-US" sz="2400" b="0" i="1" dirty="0"/>
              <a:t>leader-driven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DA789F-7B71-4DF4-81E0-4086BA2F3EBD}"/>
              </a:ext>
            </a:extLst>
          </p:cNvPr>
          <p:cNvSpPr/>
          <p:nvPr/>
        </p:nvSpPr>
        <p:spPr>
          <a:xfrm>
            <a:off x="1317013" y="3963511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05DB8F-EC6C-43A8-91A1-633F74F72161}"/>
              </a:ext>
            </a:extLst>
          </p:cNvPr>
          <p:cNvSpPr/>
          <p:nvPr/>
        </p:nvSpPr>
        <p:spPr>
          <a:xfrm>
            <a:off x="1987374" y="2430154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7577996-4436-4031-B7CF-3B1D3FF77899}"/>
              </a:ext>
            </a:extLst>
          </p:cNvPr>
          <p:cNvSpPr/>
          <p:nvPr/>
        </p:nvSpPr>
        <p:spPr>
          <a:xfrm>
            <a:off x="1994994" y="2866477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80738A0-B0A2-4EDB-8342-F08BF578D851}"/>
              </a:ext>
            </a:extLst>
          </p:cNvPr>
          <p:cNvSpPr/>
          <p:nvPr/>
        </p:nvSpPr>
        <p:spPr>
          <a:xfrm>
            <a:off x="3709816" y="417535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F9E7651-55D2-45A2-876B-D94C374C6FC7}"/>
              </a:ext>
            </a:extLst>
          </p:cNvPr>
          <p:cNvSpPr/>
          <p:nvPr/>
        </p:nvSpPr>
        <p:spPr>
          <a:xfrm>
            <a:off x="3698358" y="44555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53E6241-AAF5-4D73-A06A-AA465727B709}"/>
              </a:ext>
            </a:extLst>
          </p:cNvPr>
          <p:cNvSpPr/>
          <p:nvPr/>
        </p:nvSpPr>
        <p:spPr>
          <a:xfrm>
            <a:off x="3969020" y="394750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61A2D3E-3131-4B84-B252-7B7F6B3D7097}"/>
              </a:ext>
            </a:extLst>
          </p:cNvPr>
          <p:cNvSpPr/>
          <p:nvPr/>
        </p:nvSpPr>
        <p:spPr>
          <a:xfrm>
            <a:off x="3461546" y="396308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847B77E-DB6E-4CB5-B799-E797C948807A}"/>
              </a:ext>
            </a:extLst>
          </p:cNvPr>
          <p:cNvSpPr/>
          <p:nvPr/>
        </p:nvSpPr>
        <p:spPr>
          <a:xfrm>
            <a:off x="3720750" y="3963084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31A5F30-BE9A-4798-81ED-6758D89EC8AA}"/>
              </a:ext>
            </a:extLst>
          </p:cNvPr>
          <p:cNvSpPr/>
          <p:nvPr/>
        </p:nvSpPr>
        <p:spPr>
          <a:xfrm>
            <a:off x="8336611" y="4319244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D6384E2-1216-4E66-AE27-A23EF41F76E4}"/>
              </a:ext>
            </a:extLst>
          </p:cNvPr>
          <p:cNvSpPr/>
          <p:nvPr/>
        </p:nvSpPr>
        <p:spPr>
          <a:xfrm>
            <a:off x="8806659" y="4324047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C9BFE65-56AC-4571-A0AE-A243DF577CE4}"/>
              </a:ext>
            </a:extLst>
          </p:cNvPr>
          <p:cNvSpPr/>
          <p:nvPr/>
        </p:nvSpPr>
        <p:spPr>
          <a:xfrm>
            <a:off x="9312569" y="4324046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2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6EB0E2-0665-4C7A-BB26-78CC5BA1823E}"/>
              </a:ext>
            </a:extLst>
          </p:cNvPr>
          <p:cNvCxnSpPr>
            <a:cxnSpLocks/>
            <a:stCxn id="63" idx="4"/>
            <a:endCxn id="52" idx="1"/>
          </p:cNvCxnSpPr>
          <p:nvPr/>
        </p:nvCxnSpPr>
        <p:spPr>
          <a:xfrm>
            <a:off x="8543988" y="4733997"/>
            <a:ext cx="761886" cy="1427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8606C28-0A26-4F7F-95FE-8D48D1564396}"/>
              </a:ext>
            </a:extLst>
          </p:cNvPr>
          <p:cNvSpPr txBox="1"/>
          <p:nvPr/>
        </p:nvSpPr>
        <p:spPr>
          <a:xfrm>
            <a:off x="9245135" y="2924732"/>
            <a:ext cx="193835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ends with 1 copy of </a:t>
            </a:r>
            <a:r>
              <a:rPr lang="en-US" sz="2000" i="1" dirty="0"/>
              <a:t>L</a:t>
            </a:r>
            <a:r>
              <a:rPr lang="en-US" sz="2000" i="1" baseline="-25000" dirty="0"/>
              <a:t>i</a:t>
            </a:r>
            <a:r>
              <a:rPr lang="en-US" sz="2000" dirty="0"/>
              <a:t> for </a:t>
            </a:r>
            <a:r>
              <a:rPr lang="en-US" sz="2000" i="1" dirty="0" err="1"/>
              <a:t>i</a:t>
            </a:r>
            <a:r>
              <a:rPr lang="en-US" sz="2000" dirty="0"/>
              <a:t> = ???</a:t>
            </a:r>
          </a:p>
        </p:txBody>
      </p:sp>
    </p:spTree>
    <p:extLst>
      <p:ext uri="{BB962C8B-B14F-4D97-AF65-F5344CB8AC3E}">
        <p14:creationId xmlns:p14="http://schemas.microsoft.com/office/powerpoint/2010/main" val="42517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9" grpId="0"/>
      <p:bldP spid="12" grpId="0"/>
      <p:bldP spid="11" grpId="0" animBg="1"/>
      <p:bldP spid="33" grpId="0" animBg="1"/>
      <p:bldP spid="34" grpId="0" animBg="1"/>
      <p:bldP spid="40" grpId="0" animBg="1"/>
      <p:bldP spid="40" grpId="1" animBg="1"/>
      <p:bldP spid="41" grpId="1" animBg="1"/>
      <p:bldP spid="41" grpId="2" animBg="1"/>
      <p:bldP spid="42" grpId="0" animBg="1"/>
      <p:bldP spid="42" grpId="1" animBg="1"/>
      <p:bldP spid="43" grpId="1" animBg="1"/>
      <p:bldP spid="43" grpId="2" animBg="1"/>
      <p:bldP spid="44" grpId="0" animBg="1"/>
      <p:bldP spid="44" grpId="1" animBg="1"/>
      <p:bldP spid="45" grpId="1" animBg="1"/>
      <p:bldP spid="45" grpId="2" animBg="1"/>
      <p:bldP spid="55" grpId="0" animBg="1"/>
      <p:bldP spid="29" grpId="0" animBg="1"/>
      <p:bldP spid="52" grpId="0" animBg="1"/>
      <p:bldP spid="52" grpId="1" animBg="1"/>
      <p:bldP spid="39" grpId="0"/>
      <p:bldP spid="54" grpId="0" animBg="1"/>
      <p:bldP spid="54" grpId="1" animBg="1"/>
      <p:bldP spid="10" grpId="0" animBg="1"/>
      <p:bldP spid="10" grpId="1" animBg="1"/>
      <p:bldP spid="56" grpId="0" animBg="1"/>
      <p:bldP spid="56" grpId="1" animBg="1"/>
      <p:bldP spid="57" grpId="0" animBg="1"/>
      <p:bldP spid="59" grpId="0" animBg="1"/>
      <p:bldP spid="60" grpId="0" animBg="1"/>
      <p:bldP spid="61" grpId="0" animBg="1"/>
      <p:bldP spid="62" grpId="0" animBg="1"/>
      <p:bldP spid="62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5" grpId="0" animBg="1"/>
      <p:bldP spid="65" grpId="1" animBg="1"/>
      <p:bldP spid="65" grpId="2" animBg="1"/>
      <p:bldP spid="65" grpId="3" animBg="1"/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A40C-4DB9-43C4-8D5C-0E5E023D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8A052-88C5-4C65-B2BA-B6E07A70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7AEE9-9B6B-4BB5-A84D-EBFAB030F682}"/>
              </a:ext>
            </a:extLst>
          </p:cNvPr>
          <p:cNvSpPr txBox="1"/>
          <p:nvPr/>
        </p:nvSpPr>
        <p:spPr>
          <a:xfrm>
            <a:off x="839788" y="1759367"/>
            <a:ext cx="682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(≤ 2-reactant) reactions, starting in config {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} (a.k.a., </a:t>
            </a:r>
            <a:r>
              <a:rPr lang="en-US" sz="2400" b="0" i="1" dirty="0"/>
              <a:t>leaderless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DD0835-3D54-49E3-8A24-B7513800818A}"/>
              </a:ext>
            </a:extLst>
          </p:cNvPr>
          <p:cNvSpPr/>
          <p:nvPr/>
        </p:nvSpPr>
        <p:spPr>
          <a:xfrm>
            <a:off x="1420005" y="3362325"/>
            <a:ext cx="1596912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endParaRPr lang="en-US" sz="2903" baseline="-25000" dirty="0">
              <a:latin typeface="Liberation Sans" pitchFamily="34"/>
              <a:ea typeface="Andale Sans UI" pitchFamily="2"/>
            </a:endParaRPr>
          </a:p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CE619-4430-4DE2-AA26-CA15E3B658F4}"/>
              </a:ext>
            </a:extLst>
          </p:cNvPr>
          <p:cNvSpPr/>
          <p:nvPr/>
        </p:nvSpPr>
        <p:spPr>
          <a:xfrm>
            <a:off x="1420005" y="4290958"/>
            <a:ext cx="200407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0C185-10AF-4D93-AAEF-8B76FF5BB62C}"/>
              </a:ext>
            </a:extLst>
          </p:cNvPr>
          <p:cNvSpPr txBox="1"/>
          <p:nvPr/>
        </p:nvSpPr>
        <p:spPr>
          <a:xfrm>
            <a:off x="4857750" y="3552559"/>
            <a:ext cx="7087521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dirty="0"/>
              <a:t>Calling </a:t>
            </a:r>
            <a:r>
              <a:rPr lang="en-US" sz="2400" b="0" i="1" dirty="0"/>
              <a:t>A</a:t>
            </a:r>
            <a:r>
              <a:rPr lang="en-US" sz="2400" b="0" dirty="0"/>
              <a:t> = </a:t>
            </a:r>
            <a:r>
              <a:rPr lang="en-US" sz="2400" b="0" i="1" dirty="0"/>
              <a:t>A</a:t>
            </a:r>
            <a:r>
              <a:rPr lang="en-US" sz="2400" b="0" baseline="-25000" dirty="0"/>
              <a:t>1</a:t>
            </a:r>
            <a:r>
              <a:rPr lang="en-US" sz="2400" b="0" dirty="0"/>
              <a:t>, in general to divide by constant </a:t>
            </a:r>
            <a:r>
              <a:rPr lang="en-US" sz="2400" b="0" i="1" dirty="0"/>
              <a:t>c</a:t>
            </a:r>
            <a:r>
              <a:rPr lang="en-US" sz="2400" b="0" dirty="0"/>
              <a:t>: 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    </a:t>
            </a:r>
            <a:r>
              <a:rPr lang="en-US" sz="2400" baseline="-25000" dirty="0">
                <a:ea typeface="Andale Sans UI" pitchFamily="2"/>
              </a:rPr>
              <a:t>  </a:t>
            </a:r>
            <a:r>
              <a:rPr lang="en-US" sz="2400" dirty="0">
                <a:ea typeface="Andale Sans UI" pitchFamily="2"/>
              </a:rPr>
              <a:t> 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&lt;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&gt;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 </a:t>
            </a:r>
            <a:r>
              <a:rPr lang="en-US" sz="2400" dirty="0">
                <a:ea typeface="Andale Sans UI" pitchFamily="2"/>
              </a:rPr>
              <a:t>–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i="1" dirty="0"/>
              <a:t>    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i</a:t>
            </a:r>
            <a:r>
              <a:rPr lang="en-US" sz="2400" dirty="0" err="1"/>
              <a:t>+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   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dirty="0">
                <a:ea typeface="Andale Sans UI" pitchFamily="2"/>
              </a:rPr>
              <a:t>i.e., </a:t>
            </a:r>
            <a:r>
              <a:rPr lang="en-US" sz="2400" i="1" dirty="0">
                <a:ea typeface="Andale Sans UI" pitchFamily="2"/>
              </a:rPr>
              <a:t>A</a:t>
            </a:r>
            <a:r>
              <a:rPr lang="en-US" sz="2400" dirty="0">
                <a:ea typeface="Andale Sans UI" pitchFamily="2"/>
              </a:rPr>
              <a:t>’s start with 1 “ball” and pass balls to each other;</a:t>
            </a:r>
          </a:p>
          <a:p>
            <a:r>
              <a:rPr lang="en-US" sz="2400" dirty="0">
                <a:ea typeface="Andale Sans UI" pitchFamily="2"/>
              </a:rPr>
              <a:t>whenever someone gets ≥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balls, </a:t>
            </a:r>
          </a:p>
          <a:p>
            <a:r>
              <a:rPr lang="en-US" sz="2400" dirty="0">
                <a:ea typeface="Andale Sans UI" pitchFamily="2"/>
              </a:rPr>
              <a:t>throw away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 and produce a 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400" i="1" dirty="0">
              <a:ea typeface="Andale Sans U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201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2050361"/>
            <a:ext cx="2855912" cy="454713"/>
          </a:xfrm>
        </p:spPr>
        <p:txBody>
          <a:bodyPr/>
          <a:lstStyle/>
          <a:p>
            <a:r>
              <a:rPr lang="en-US" dirty="0"/>
              <a:t>addition: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+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2050387"/>
            <a:ext cx="3257550" cy="454712"/>
          </a:xfrm>
        </p:spPr>
        <p:txBody>
          <a:bodyPr/>
          <a:lstStyle/>
          <a:p>
            <a:r>
              <a:rPr lang="en-US" dirty="0"/>
              <a:t>subtraction: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/>
              <a:t>–</a:t>
            </a:r>
            <a:r>
              <a:rPr lang="en-US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59089" y="2712503"/>
            <a:ext cx="952505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69716" y="2741496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5231" y="3194761"/>
            <a:ext cx="141256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D86E65-58B9-4B91-8076-4D162A340842}"/>
              </a:ext>
            </a:extLst>
          </p:cNvPr>
          <p:cNvSpPr/>
          <p:nvPr/>
        </p:nvSpPr>
        <p:spPr>
          <a:xfrm>
            <a:off x="1116914" y="463659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C99BE6-F3D4-46FE-BAC8-8CA5ABDA73B4}"/>
              </a:ext>
            </a:extLst>
          </p:cNvPr>
          <p:cNvSpPr/>
          <p:nvPr/>
        </p:nvSpPr>
        <p:spPr>
          <a:xfrm>
            <a:off x="2454964" y="52538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254B06-D875-480B-8F01-1142F7F4849E}"/>
              </a:ext>
            </a:extLst>
          </p:cNvPr>
          <p:cNvSpPr/>
          <p:nvPr/>
        </p:nvSpPr>
        <p:spPr>
          <a:xfrm>
            <a:off x="3418731" y="4583421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464C9A-7BF5-4C0F-AEE8-8B387B851EDD}"/>
              </a:ext>
            </a:extLst>
          </p:cNvPr>
          <p:cNvSpPr/>
          <p:nvPr/>
        </p:nvSpPr>
        <p:spPr>
          <a:xfrm>
            <a:off x="1116059" y="428660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1C2A68-9130-4CCC-B14C-5C613A56340F}"/>
              </a:ext>
            </a:extLst>
          </p:cNvPr>
          <p:cNvSpPr/>
          <p:nvPr/>
        </p:nvSpPr>
        <p:spPr>
          <a:xfrm>
            <a:off x="2470927" y="496963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A94FE2-2E99-4B84-9CF4-5B2F8AF9F40C}"/>
              </a:ext>
            </a:extLst>
          </p:cNvPr>
          <p:cNvSpPr/>
          <p:nvPr/>
        </p:nvSpPr>
        <p:spPr>
          <a:xfrm>
            <a:off x="3397932" y="424577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B7FE0D-5A42-4A55-A31D-7EDE774B2522}"/>
              </a:ext>
            </a:extLst>
          </p:cNvPr>
          <p:cNvSpPr/>
          <p:nvPr/>
        </p:nvSpPr>
        <p:spPr>
          <a:xfrm>
            <a:off x="666233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0F4913-DBFB-4DCA-A4E8-389FBC94E424}"/>
              </a:ext>
            </a:extLst>
          </p:cNvPr>
          <p:cNvSpPr/>
          <p:nvPr/>
        </p:nvSpPr>
        <p:spPr>
          <a:xfrm>
            <a:off x="6685996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92CC64-6146-4528-882D-40488449CCBC}"/>
              </a:ext>
            </a:extLst>
          </p:cNvPr>
          <p:cNvSpPr/>
          <p:nvPr/>
        </p:nvSpPr>
        <p:spPr>
          <a:xfrm>
            <a:off x="7404134" y="525048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5284D4-A6F3-4819-B0AA-2D787F8C5E45}"/>
              </a:ext>
            </a:extLst>
          </p:cNvPr>
          <p:cNvSpPr/>
          <p:nvPr/>
        </p:nvSpPr>
        <p:spPr>
          <a:xfrm>
            <a:off x="7384325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DB4105-0135-46D2-8A55-B9D7D967F03C}"/>
              </a:ext>
            </a:extLst>
          </p:cNvPr>
          <p:cNvSpPr/>
          <p:nvPr/>
        </p:nvSpPr>
        <p:spPr>
          <a:xfrm>
            <a:off x="8106311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2222EE-1823-4033-B5B7-8D781C8FAF6C}"/>
              </a:ext>
            </a:extLst>
          </p:cNvPr>
          <p:cNvSpPr/>
          <p:nvPr/>
        </p:nvSpPr>
        <p:spPr>
          <a:xfrm>
            <a:off x="8828297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D99351-4057-44F9-98EC-09E56ABCF554}"/>
              </a:ext>
            </a:extLst>
          </p:cNvPr>
          <p:cNvSpPr/>
          <p:nvPr/>
        </p:nvSpPr>
        <p:spPr>
          <a:xfrm>
            <a:off x="9550283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D31AD3-360F-4923-A3F9-E0D5FAD4E33C}"/>
              </a:ext>
            </a:extLst>
          </p:cNvPr>
          <p:cNvSpPr/>
          <p:nvPr/>
        </p:nvSpPr>
        <p:spPr>
          <a:xfrm>
            <a:off x="1027226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14356B-B5C6-4B1A-AED5-FDDAFB8B7DD0}"/>
              </a:ext>
            </a:extLst>
          </p:cNvPr>
          <p:cNvSpPr/>
          <p:nvPr/>
        </p:nvSpPr>
        <p:spPr>
          <a:xfrm>
            <a:off x="7404135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211E42-4DB1-4A4C-B849-B00D6BDD0A35}"/>
              </a:ext>
            </a:extLst>
          </p:cNvPr>
          <p:cNvSpPr/>
          <p:nvPr/>
        </p:nvSpPr>
        <p:spPr>
          <a:xfrm>
            <a:off x="8122274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E42F3B-BC24-4FB3-B9C8-E183ACC662A8}"/>
              </a:ext>
            </a:extLst>
          </p:cNvPr>
          <p:cNvSpPr/>
          <p:nvPr/>
        </p:nvSpPr>
        <p:spPr>
          <a:xfrm>
            <a:off x="8840413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449716-AB9D-482F-B3C6-4257FE85444D}"/>
              </a:ext>
            </a:extLst>
          </p:cNvPr>
          <p:cNvSpPr/>
          <p:nvPr/>
        </p:nvSpPr>
        <p:spPr>
          <a:xfrm>
            <a:off x="9558552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AF11D6-7992-4688-B113-9D90E6B0AB89}"/>
              </a:ext>
            </a:extLst>
          </p:cNvPr>
          <p:cNvSpPr/>
          <p:nvPr/>
        </p:nvSpPr>
        <p:spPr>
          <a:xfrm>
            <a:off x="10276691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F851DA-9361-4221-BA00-35A07A75E334}"/>
              </a:ext>
            </a:extLst>
          </p:cNvPr>
          <p:cNvSpPr/>
          <p:nvPr/>
        </p:nvSpPr>
        <p:spPr>
          <a:xfrm>
            <a:off x="8840413" y="5250488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D6B350-50DA-4A9B-842F-E644F093FF2B}"/>
              </a:ext>
            </a:extLst>
          </p:cNvPr>
          <p:cNvCxnSpPr>
            <a:cxnSpLocks/>
            <a:stCxn id="28" idx="4"/>
            <a:endCxn id="22" idx="0"/>
          </p:cNvCxnSpPr>
          <p:nvPr/>
        </p:nvCxnSpPr>
        <p:spPr>
          <a:xfrm flipH="1">
            <a:off x="7611511" y="5025879"/>
            <a:ext cx="1" cy="2246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6CE508-6673-40FC-B375-77143C15893F}"/>
              </a:ext>
            </a:extLst>
          </p:cNvPr>
          <p:cNvCxnSpPr>
            <a:cxnSpLocks/>
            <a:stCxn id="30" idx="4"/>
            <a:endCxn id="33" idx="0"/>
          </p:cNvCxnSpPr>
          <p:nvPr/>
        </p:nvCxnSpPr>
        <p:spPr>
          <a:xfrm>
            <a:off x="9047790" y="5025879"/>
            <a:ext cx="0" cy="2246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5B8F0D1-6459-4F2B-835C-3D637895575D}"/>
              </a:ext>
            </a:extLst>
          </p:cNvPr>
          <p:cNvSpPr/>
          <p:nvPr/>
        </p:nvSpPr>
        <p:spPr>
          <a:xfrm>
            <a:off x="6685996" y="5250487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198411B-3A99-4A59-99C4-3F466F29D7D2}"/>
              </a:ext>
            </a:extLst>
          </p:cNvPr>
          <p:cNvSpPr/>
          <p:nvPr/>
        </p:nvSpPr>
        <p:spPr>
          <a:xfrm>
            <a:off x="8122271" y="5249525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C8AEE1-925B-4AB2-B314-1AF6C6BC3A1B}"/>
              </a:ext>
            </a:extLst>
          </p:cNvPr>
          <p:cNvSpPr/>
          <p:nvPr/>
        </p:nvSpPr>
        <p:spPr>
          <a:xfrm>
            <a:off x="9558547" y="5248350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92ECB1-6A2F-46A8-85A1-8F9DB24675A3}"/>
              </a:ext>
            </a:extLst>
          </p:cNvPr>
          <p:cNvSpPr/>
          <p:nvPr/>
        </p:nvSpPr>
        <p:spPr>
          <a:xfrm>
            <a:off x="10276691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F52EFA3-67DD-41D6-88D9-94BDC2F732F2}"/>
              </a:ext>
            </a:extLst>
          </p:cNvPr>
          <p:cNvSpPr/>
          <p:nvPr/>
        </p:nvSpPr>
        <p:spPr>
          <a:xfrm>
            <a:off x="10939047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96046B-33DF-4FDE-92FD-8BE6FF51ED2C}"/>
              </a:ext>
            </a:extLst>
          </p:cNvPr>
          <p:cNvCxnSpPr>
            <a:cxnSpLocks/>
            <a:stCxn id="21" idx="4"/>
            <a:endCxn id="40" idx="0"/>
          </p:cNvCxnSpPr>
          <p:nvPr/>
        </p:nvCxnSpPr>
        <p:spPr>
          <a:xfrm>
            <a:off x="6893373" y="5025879"/>
            <a:ext cx="0" cy="224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3124612-9950-4CCE-8E17-7CAA795CD9AC}"/>
              </a:ext>
            </a:extLst>
          </p:cNvPr>
          <p:cNvCxnSpPr>
            <a:cxnSpLocks/>
            <a:stCxn id="29" idx="4"/>
            <a:endCxn id="41" idx="0"/>
          </p:cNvCxnSpPr>
          <p:nvPr/>
        </p:nvCxnSpPr>
        <p:spPr>
          <a:xfrm flipH="1">
            <a:off x="8329648" y="5025879"/>
            <a:ext cx="3" cy="223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04EF63F-9ADB-4974-A1C3-5B509D19CAEF}"/>
              </a:ext>
            </a:extLst>
          </p:cNvPr>
          <p:cNvCxnSpPr>
            <a:cxnSpLocks/>
            <a:stCxn id="31" idx="4"/>
            <a:endCxn id="42" idx="0"/>
          </p:cNvCxnSpPr>
          <p:nvPr/>
        </p:nvCxnSpPr>
        <p:spPr>
          <a:xfrm flipH="1">
            <a:off x="9765924" y="5025879"/>
            <a:ext cx="5" cy="2224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C1ABBA0-DDC1-40AC-B69A-60332824BA17}"/>
              </a:ext>
            </a:extLst>
          </p:cNvPr>
          <p:cNvCxnSpPr>
            <a:cxnSpLocks/>
            <a:stCxn id="32" idx="4"/>
            <a:endCxn id="43" idx="0"/>
          </p:cNvCxnSpPr>
          <p:nvPr/>
        </p:nvCxnSpPr>
        <p:spPr>
          <a:xfrm>
            <a:off x="10484068" y="5025879"/>
            <a:ext cx="0" cy="2224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88BEB4-3854-4B27-AC01-9DDE35014B95}"/>
              </a:ext>
            </a:extLst>
          </p:cNvPr>
          <p:cNvGrpSpPr/>
          <p:nvPr/>
        </p:nvGrpSpPr>
        <p:grpSpPr>
          <a:xfrm>
            <a:off x="8815597" y="2152650"/>
            <a:ext cx="480803" cy="288925"/>
            <a:chOff x="8815597" y="2152650"/>
            <a:chExt cx="480803" cy="28892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D693861-9247-4094-A3EB-A35260182936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D3252F-0B40-4457-90E9-A2647E46F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12FED5-77F9-44CE-8803-BFA20F732417}"/>
              </a:ext>
            </a:extLst>
          </p:cNvPr>
          <p:cNvSpPr txBox="1"/>
          <p:nvPr/>
        </p:nvSpPr>
        <p:spPr>
          <a:xfrm>
            <a:off x="8754685" y="1624045"/>
            <a:ext cx="675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???</a:t>
            </a:r>
            <a:endParaRPr lang="en-US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DED29B-2B08-41C4-ABB0-0F3C9BA90298}"/>
              </a:ext>
            </a:extLst>
          </p:cNvPr>
          <p:cNvSpPr txBox="1"/>
          <p:nvPr/>
        </p:nvSpPr>
        <p:spPr>
          <a:xfrm>
            <a:off x="9429751" y="2019067"/>
            <a:ext cx="1800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max(0,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a</a:t>
            </a:r>
            <a:r>
              <a:rPr lang="en-US" sz="2400" i="1" dirty="0"/>
              <a:t>–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72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3" grpId="0"/>
      <p:bldP spid="10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70" grpId="0"/>
      <p:bldP spid="70" grpId="1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8485150-EEEE-4222-AC1E-6A9111876E2D}"/>
              </a:ext>
            </a:extLst>
          </p:cNvPr>
          <p:cNvSpPr txBox="1"/>
          <p:nvPr/>
        </p:nvSpPr>
        <p:spPr>
          <a:xfrm>
            <a:off x="9226726" y="1899737"/>
            <a:ext cx="2314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= 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+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–min(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1765" y="5068415"/>
            <a:ext cx="3665536" cy="545034"/>
          </a:xfrm>
        </p:spPr>
        <p:txBody>
          <a:bodyPr>
            <a:normAutofit/>
          </a:bodyPr>
          <a:lstStyle/>
          <a:p>
            <a:r>
              <a:rPr lang="en-US" dirty="0"/>
              <a:t>minimum: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min(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88311" y="1820150"/>
            <a:ext cx="5770264" cy="534980"/>
          </a:xfrm>
        </p:spPr>
        <p:txBody>
          <a:bodyPr>
            <a:normAutofit/>
          </a:bodyPr>
          <a:lstStyle/>
          <a:p>
            <a:r>
              <a:rPr lang="en-US" dirty="0"/>
              <a:t>maximum: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max(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71063" y="5613449"/>
            <a:ext cx="134043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86229" y="2501874"/>
            <a:ext cx="1478290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8700" y="3711295"/>
            <a:ext cx="1603324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700" y="4479131"/>
            <a:ext cx="135165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829774" y="2479528"/>
            <a:ext cx="3775660" cy="101572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 7"/>
          <p:cNvSpPr/>
          <p:nvPr/>
        </p:nvSpPr>
        <p:spPr>
          <a:xfrm>
            <a:off x="8778366" y="2770105"/>
            <a:ext cx="128592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addition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829774" y="3750551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 15"/>
          <p:cNvSpPr/>
          <p:nvPr/>
        </p:nvSpPr>
        <p:spPr>
          <a:xfrm>
            <a:off x="8778366" y="3732573"/>
            <a:ext cx="1457450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minimum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829774" y="4523889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 17"/>
          <p:cNvSpPr/>
          <p:nvPr/>
        </p:nvSpPr>
        <p:spPr>
          <a:xfrm>
            <a:off x="8778365" y="4505911"/>
            <a:ext cx="1689822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subtraction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479305" y="1935709"/>
            <a:ext cx="597990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0109621" y="1935617"/>
            <a:ext cx="1130614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9965960" y="1932644"/>
            <a:ext cx="222033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0AAC9A-82A7-429A-8539-16E4B18D6173}"/>
              </a:ext>
            </a:extLst>
          </p:cNvPr>
          <p:cNvSpPr txBox="1">
            <a:spLocks/>
          </p:cNvSpPr>
          <p:nvPr/>
        </p:nvSpPr>
        <p:spPr>
          <a:xfrm>
            <a:off x="951765" y="1839200"/>
            <a:ext cx="4026842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composition: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= 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DDEE9B-63C5-447D-8B19-5DBD6B146027}"/>
              </a:ext>
            </a:extLst>
          </p:cNvPr>
          <p:cNvSpPr/>
          <p:nvPr/>
        </p:nvSpPr>
        <p:spPr>
          <a:xfrm>
            <a:off x="1771064" y="2378258"/>
            <a:ext cx="1359668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/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9C8597-33EA-489C-B857-E456F329ADB6}"/>
              </a:ext>
            </a:extLst>
          </p:cNvPr>
          <p:cNvSpPr txBox="1"/>
          <p:nvPr/>
        </p:nvSpPr>
        <p:spPr>
          <a:xfrm>
            <a:off x="3616795" y="2272809"/>
            <a:ext cx="1342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–(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/2)</a:t>
            </a:r>
            <a:endParaRPr lang="en-US" sz="2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A28C5D-04A8-45E6-B2E9-4501DA5EB996}"/>
              </a:ext>
            </a:extLst>
          </p:cNvPr>
          <p:cNvGrpSpPr/>
          <p:nvPr/>
        </p:nvGrpSpPr>
        <p:grpSpPr>
          <a:xfrm>
            <a:off x="3740829" y="2023696"/>
            <a:ext cx="631508" cy="288925"/>
            <a:chOff x="8815597" y="2152650"/>
            <a:chExt cx="480803" cy="28892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BC66EE-1173-4C2B-BC2F-FBCCCA81C88D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5E9798E-3645-4CC2-A688-5131F202F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C132ED-8696-48C4-A655-55CE8BDF6C91}"/>
              </a:ext>
            </a:extLst>
          </p:cNvPr>
          <p:cNvSpPr txBox="1"/>
          <p:nvPr/>
        </p:nvSpPr>
        <p:spPr>
          <a:xfrm>
            <a:off x="1588012" y="2825432"/>
            <a:ext cx="4804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826759-0A74-430C-8152-4F4AF62F2325}"/>
              </a:ext>
            </a:extLst>
          </p:cNvPr>
          <p:cNvSpPr txBox="1"/>
          <p:nvPr/>
        </p:nvSpPr>
        <p:spPr>
          <a:xfrm>
            <a:off x="4331074" y="1937599"/>
            <a:ext cx="609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???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293D39-8664-406D-9ADF-7AD815CC9E3F}"/>
              </a:ext>
            </a:extLst>
          </p:cNvPr>
          <p:cNvSpPr/>
          <p:nvPr/>
        </p:nvSpPr>
        <p:spPr>
          <a:xfrm>
            <a:off x="703966" y="3980824"/>
            <a:ext cx="4522439" cy="4914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only linear functions computable?</a:t>
            </a:r>
          </a:p>
        </p:txBody>
      </p:sp>
    </p:spTree>
    <p:extLst>
      <p:ext uri="{BB962C8B-B14F-4D97-AF65-F5344CB8AC3E}">
        <p14:creationId xmlns:p14="http://schemas.microsoft.com/office/powerpoint/2010/main" val="1737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/>
      <p:bldP spid="7" grpId="0" build="p"/>
      <p:bldP spid="9" grpId="0"/>
      <p:bldP spid="12" grpId="0"/>
      <p:bldP spid="3" grpId="0"/>
      <p:bldP spid="6" grpId="0"/>
      <p:bldP spid="14" grpId="0" animBg="1"/>
      <p:bldP spid="8" grpId="0"/>
      <p:bldP spid="15" grpId="0" animBg="1"/>
      <p:bldP spid="16" grpId="0"/>
      <p:bldP spid="17" grpId="0" animBg="1"/>
      <p:bldP spid="18" grpId="0"/>
      <p:bldP spid="22" grpId="0" animBg="1"/>
      <p:bldP spid="22" grpId="1" animBg="1"/>
      <p:bldP spid="23" grpId="0" animBg="1"/>
      <p:bldP spid="23" grpId="1" animBg="1"/>
      <p:bldP spid="24" grpId="0" animBg="1"/>
      <p:bldP spid="25" grpId="0"/>
      <p:bldP spid="27" grpId="0"/>
      <p:bldP spid="31" grpId="0"/>
      <p:bldP spid="33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24</a:t>
            </a:fld>
            <a:endParaRPr lang="en-US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845607" y="1787392"/>
            <a:ext cx="2447126" cy="597147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40" dirty="0"/>
              <a:t>constant:</a:t>
            </a:r>
            <a:r>
              <a:rPr lang="en-US" sz="2540" b="0" dirty="0"/>
              <a:t> </a:t>
            </a:r>
            <a:r>
              <a:rPr lang="en-US" sz="2540" b="0" i="1" dirty="0"/>
              <a:t>f</a:t>
            </a:r>
            <a:r>
              <a:rPr lang="en-US" sz="2540" b="0" dirty="0"/>
              <a:t>(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="0" dirty="0"/>
              <a:t>) = 1</a:t>
            </a:r>
            <a:r>
              <a:rPr lang="en-US" sz="2540" b="0" i="1" dirty="0"/>
              <a:t> </a:t>
            </a:r>
            <a:endParaRPr lang="en-US" sz="254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93171" y="2513107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1753" y="2627544"/>
            <a:ext cx="3235181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 dirty="0"/>
              <a:t>a.k.a.</a:t>
            </a:r>
            <a:r>
              <a:rPr lang="en-US" sz="2540" dirty="0"/>
              <a:t> “leader election”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5976" y="2929357"/>
            <a:ext cx="110799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2E239F-24AA-4F20-AA5E-A1252E53737A}"/>
              </a:ext>
            </a:extLst>
          </p:cNvPr>
          <p:cNvSpPr txBox="1">
            <a:spLocks/>
          </p:cNvSpPr>
          <p:nvPr/>
        </p:nvSpPr>
        <p:spPr>
          <a:xfrm>
            <a:off x="1853468" y="4311514"/>
            <a:ext cx="3794690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subtract constant: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–1</a:t>
            </a:r>
            <a:r>
              <a:rPr lang="en-US" sz="2400" b="0" i="1" dirty="0"/>
              <a:t> </a:t>
            </a:r>
            <a:endParaRPr lang="en-US" sz="24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457E5-9077-4C1E-8960-2235EB7C6840}"/>
              </a:ext>
            </a:extLst>
          </p:cNvPr>
          <p:cNvSpPr/>
          <p:nvPr/>
        </p:nvSpPr>
        <p:spPr>
          <a:xfrm>
            <a:off x="2672767" y="4850572"/>
            <a:ext cx="1542410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23517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540" dirty="0"/>
              <a:t>Detection: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is-IS" sz="2540" b="0" i="1" dirty="0">
                <a:solidFill>
                  <a:srgbClr val="C00000"/>
                </a:solidFill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,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0</a:t>
            </a:r>
            <a:endParaRPr lang="en-US" sz="254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5165" y="2761092"/>
            <a:ext cx="2344750" cy="501638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dirty="0"/>
              <a:t>+</a:t>
            </a:r>
            <a:r>
              <a:rPr lang="is-IS" sz="3266" i="1" dirty="0">
                <a:solidFill>
                  <a:srgbClr val="C00000"/>
                </a:solidFill>
              </a:rPr>
              <a:t>A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dirty="0">
                <a:ea typeface="Andale Sans UI" pitchFamily="2"/>
              </a:rPr>
              <a:t>2</a:t>
            </a: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8938" y="1681209"/>
            <a:ext cx="5183188" cy="823890"/>
          </a:xfrm>
        </p:spPr>
        <p:txBody>
          <a:bodyPr>
            <a:normAutofit/>
          </a:bodyPr>
          <a:lstStyle/>
          <a:p>
            <a:r>
              <a:rPr lang="en-US" sz="2540" dirty="0"/>
              <a:t>Counting: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 err="1">
                <a:solidFill>
                  <a:srgbClr val="C00000"/>
                </a:solidFill>
              </a:rPr>
              <a:t>a</a:t>
            </a:r>
            <a:r>
              <a:rPr lang="en-US" sz="2540" b="0" dirty="0" err="1">
                <a:sym typeface="Wingdings" panose="05000000000000000000" pitchFamily="2" charset="2"/>
              </a:rPr>
              <a:t>,</a:t>
            </a:r>
            <a:r>
              <a:rPr lang="en-US" sz="2540" b="0" i="1" dirty="0" err="1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1</a:t>
            </a:r>
            <a:endParaRPr lang="en-US" sz="254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33216" y="2627154"/>
            <a:ext cx="4574739" cy="1786203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dirty="0"/>
              <a:t>2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25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3520256"/>
            <a:ext cx="3412618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en-US" sz="2540" dirty="0"/>
              <a:t> votes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 votes yes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6683" y="4587925"/>
            <a:ext cx="3949635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is-IS" sz="2540" dirty="0"/>
              <a:t>,</a:t>
            </a:r>
            <a:r>
              <a:rPr lang="is-I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vote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540" dirty="0"/>
              <a:t> votes yes</a:t>
            </a:r>
          </a:p>
        </p:txBody>
      </p:sp>
      <p:sp>
        <p:nvSpPr>
          <p:cNvPr id="16" name="Oval 15"/>
          <p:cNvSpPr/>
          <p:nvPr/>
        </p:nvSpPr>
        <p:spPr>
          <a:xfrm>
            <a:off x="3106538" y="478408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7" name="Oval 16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3823424" y="46281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0" name="Oval 19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1123685" y="469700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5" name="Oval 14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4" name="Oval 23"/>
          <p:cNvSpPr/>
          <p:nvPr/>
        </p:nvSpPr>
        <p:spPr>
          <a:xfrm>
            <a:off x="3107098" y="478408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5" name="Oval 24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6" name="Oval 25"/>
          <p:cNvSpPr/>
          <p:nvPr/>
        </p:nvSpPr>
        <p:spPr>
          <a:xfrm>
            <a:off x="1123685" y="4697058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7" name="Oval 26"/>
          <p:cNvSpPr/>
          <p:nvPr/>
        </p:nvSpPr>
        <p:spPr>
          <a:xfrm>
            <a:off x="3823424" y="46282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8" name="Oval 27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11" name="Straight Connector 10"/>
          <p:cNvCxnSpPr>
            <a:cxnSpLocks/>
            <a:stCxn id="15" idx="5"/>
            <a:endCxn id="23" idx="1"/>
          </p:cNvCxnSpPr>
          <p:nvPr/>
        </p:nvCxnSpPr>
        <p:spPr>
          <a:xfrm>
            <a:off x="2246113" y="5037313"/>
            <a:ext cx="360724" cy="5279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24" idx="3"/>
            <a:endCxn id="23" idx="7"/>
          </p:cNvCxnSpPr>
          <p:nvPr/>
        </p:nvCxnSpPr>
        <p:spPr>
          <a:xfrm flipH="1">
            <a:off x="2900112" y="5138096"/>
            <a:ext cx="267725" cy="4272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15" idx="3"/>
            <a:endCxn id="25" idx="0"/>
          </p:cNvCxnSpPr>
          <p:nvPr/>
        </p:nvCxnSpPr>
        <p:spPr>
          <a:xfrm flipH="1">
            <a:off x="1802778" y="5037313"/>
            <a:ext cx="150060" cy="3651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53A8086-2131-48EB-9DCE-DDD34A57FB72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E68D06-8262-4378-9368-DEAD41702269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8AA115A-9B95-4C7A-90F5-91A3D841A4F6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34DC05-FA09-4734-A891-3C4E73A4F162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3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uiExpand="1" build="p"/>
      <p:bldP spid="8" grpId="0"/>
      <p:bldP spid="9" grpId="0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7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9" y="1471450"/>
            <a:ext cx="5157787" cy="823890"/>
          </a:xfrm>
        </p:spPr>
        <p:txBody>
          <a:bodyPr>
            <a:normAutofit/>
          </a:bodyPr>
          <a:lstStyle/>
          <a:p>
            <a:r>
              <a:rPr lang="en-US" sz="2600" dirty="0"/>
              <a:t>Majority:</a:t>
            </a:r>
            <a:r>
              <a:rPr lang="en-US" sz="2600" b="0" dirty="0"/>
              <a:t> </a:t>
            </a:r>
            <a:r>
              <a:rPr lang="el-GR" sz="2600" b="0" i="1" dirty="0"/>
              <a:t>φ</a:t>
            </a:r>
            <a:r>
              <a:rPr lang="en-US" sz="2600" b="0" dirty="0">
                <a:sym typeface="Wingdings" panose="05000000000000000000" pitchFamily="2" charset="2"/>
              </a:rPr>
              <a:t>(</a:t>
            </a:r>
            <a:r>
              <a:rPr lang="en-US" sz="26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600" b="0" dirty="0" err="1">
                <a:sym typeface="Wingdings" panose="05000000000000000000" pitchFamily="2" charset="2"/>
              </a:rPr>
              <a:t>,</a:t>
            </a:r>
            <a:r>
              <a:rPr lang="en-US" sz="2600" b="0" i="1" dirty="0" err="1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600" b="0" dirty="0">
                <a:sym typeface="Wingdings" panose="05000000000000000000" pitchFamily="2" charset="2"/>
              </a:rPr>
              <a:t>) = yes </a:t>
            </a:r>
            <a:r>
              <a:rPr lang="en-US" sz="2600" dirty="0"/>
              <a:t>⇔</a:t>
            </a:r>
            <a:r>
              <a:rPr lang="en-US" sz="2600" b="0" dirty="0">
                <a:sym typeface="Wingdings" panose="05000000000000000000" pitchFamily="2" charset="2"/>
              </a:rPr>
              <a:t> </a:t>
            </a:r>
            <a:r>
              <a:rPr lang="en-US" sz="2600" b="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600" b="0" dirty="0">
                <a:sym typeface="Wingdings" panose="05000000000000000000" pitchFamily="2" charset="2"/>
              </a:rPr>
              <a:t> ≥ </a:t>
            </a:r>
            <a:r>
              <a:rPr lang="en-US" sz="2600" b="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endParaRPr lang="en-US" sz="2600" b="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295342"/>
            <a:ext cx="10935373" cy="2729454"/>
          </a:xfrm>
        </p:spPr>
        <p:txBody>
          <a:bodyPr>
            <a:normAutofit/>
          </a:bodyPr>
          <a:lstStyle/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177" dirty="0"/>
              <a:t> 		(both become “followers” but </a:t>
            </a:r>
            <a:r>
              <a:rPr lang="en-US" sz="2177" u="sng" dirty="0"/>
              <a:t>preserve difference</a:t>
            </a:r>
            <a:r>
              <a:rPr lang="en-US" sz="2177" dirty="0"/>
              <a:t> between </a:t>
            </a:r>
            <a:r>
              <a:rPr lang="en-US" sz="2177" i="1" dirty="0"/>
              <a:t>A</a:t>
            </a:r>
            <a:r>
              <a:rPr lang="en-US" sz="2177" dirty="0"/>
              <a:t>’s and </a:t>
            </a:r>
            <a:r>
              <a:rPr lang="en-US" sz="2177" i="1" dirty="0"/>
              <a:t>B</a:t>
            </a:r>
            <a:r>
              <a:rPr lang="en-US" sz="2177" dirty="0"/>
              <a:t>’s)</a:t>
            </a:r>
            <a:endParaRPr lang="en-US" sz="3266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 sz="2177" dirty="0"/>
              <a:t>(leader changes vote of follower)</a:t>
            </a:r>
            <a:endParaRPr lang="en-US" sz="2903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baseline="-25000" dirty="0">
                <a:solidFill>
                  <a:srgbClr val="C00000"/>
                </a:solidFill>
              </a:rPr>
              <a:t>		</a:t>
            </a:r>
            <a:r>
              <a:rPr lang="en-US" sz="2177" dirty="0"/>
              <a:t>(leader changes vote of follower)</a:t>
            </a:r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rgbClr val="C00000"/>
                </a:solidFill>
              </a:rPr>
              <a:t>B</a:t>
            </a:r>
            <a:r>
              <a:rPr lang="en-US" sz="2900" baseline="-25000" dirty="0" err="1">
                <a:solidFill>
                  <a:srgbClr val="C00000"/>
                </a:solidFill>
              </a:rPr>
              <a:t>f</a:t>
            </a:r>
            <a:r>
              <a:rPr lang="en-US" sz="29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baseline="-25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200" dirty="0"/>
              <a:t>(tiebreaker if no leaders left when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a</a:t>
            </a:r>
            <a:r>
              <a:rPr lang="en-US" sz="2400" dirty="0">
                <a:sym typeface="Wingdings" panose="05000000000000000000" pitchFamily="2" charset="2"/>
              </a:rPr>
              <a:t>=</a:t>
            </a:r>
            <a:r>
              <a:rPr lang="en-US" sz="240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200" dirty="0"/>
              <a:t>)</a:t>
            </a:r>
            <a:endParaRPr lang="en-US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9788" y="5198661"/>
            <a:ext cx="9533396" cy="109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Draief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Vojnovic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Convergence speed of binary interval consensus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SIAM Journal on Control and Optimization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50(3):1087–1109, 2012]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Mertzios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Nikoletseas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Raptopoulos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Spirakis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Determining Majority in Networks with Local Interactions and very Small Local Memory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Distributed Computing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42754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934386" y="1471450"/>
            <a:ext cx="10421003" cy="823890"/>
          </a:xfrm>
        </p:spPr>
        <p:txBody>
          <a:bodyPr>
            <a:normAutofit/>
          </a:bodyPr>
          <a:lstStyle/>
          <a:p>
            <a:r>
              <a:rPr lang="en-US" sz="2540" dirty="0"/>
              <a:t>Parity: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)=Y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 is odd</a:t>
            </a:r>
            <a:endParaRPr lang="en-US" sz="254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934386" y="2295342"/>
            <a:ext cx="10421003" cy="442621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/>
              <a:t>a = </a:t>
            </a:r>
            <a:r>
              <a:rPr lang="en-US" sz="254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aseline="-2500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540"/>
              <a:t>		</a:t>
            </a:r>
            <a:r>
              <a:rPr lang="en-US" sz="1814"/>
              <a:t>(subscript o/e </a:t>
            </a:r>
            <a:r>
              <a:rPr lang="en-US" sz="1814">
                <a:sym typeface="Wingdings" panose="05000000000000000000" pitchFamily="2" charset="2"/>
              </a:rPr>
              <a:t>means </a:t>
            </a:r>
            <a:r>
              <a:rPr lang="en-US" sz="1814"/>
              <a:t>ODD/EVEN, and capital </a:t>
            </a:r>
            <a:r>
              <a:rPr lang="en-US" sz="1814" i="1"/>
              <a:t>A</a:t>
            </a:r>
            <a:r>
              <a:rPr lang="en-US" sz="1814"/>
              <a:t> means it is </a:t>
            </a:r>
            <a:r>
              <a:rPr lang="en-US" sz="1814" u="sng"/>
              <a:t>leader</a:t>
            </a:r>
            <a:r>
              <a:rPr lang="en-US" sz="1814"/>
              <a:t>)</a:t>
            </a:r>
            <a:endParaRPr lang="en-US" sz="254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27</a:t>
            </a:fld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839790" y="2918973"/>
            <a:ext cx="5988393" cy="14587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838200" y="4685528"/>
            <a:ext cx="5989984" cy="10791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" name="Rectangle 11"/>
          <p:cNvSpPr/>
          <p:nvPr/>
        </p:nvSpPr>
        <p:spPr>
          <a:xfrm>
            <a:off x="3360945" y="3361595"/>
            <a:ext cx="3467238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two leaders XOR their parity, and one becomes follower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60945" y="4848167"/>
            <a:ext cx="2239011" cy="76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dirty="0"/>
              <a:t>leader overwrites </a:t>
            </a:r>
          </a:p>
          <a:p>
            <a:r>
              <a:rPr lang="en-US" sz="2177" dirty="0"/>
              <a:t>bit of follower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982" y="2907555"/>
            <a:ext cx="3873358" cy="14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934386" y="4685528"/>
            <a:ext cx="2591012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33603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E7DB-9540-4104-924B-CE3ADD5D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 of CRN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D0F8-8FA5-4E20-9032-760379902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3486-5138-4F7A-B14F-4240199D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7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07602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“</a:t>
            </a:r>
            <a:r>
              <a:rPr lang="en-US" sz="3266" i="1" dirty="0"/>
              <a:t>Computing with chemistry</a:t>
            </a:r>
            <a:r>
              <a:rPr lang="en-US" sz="3266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0781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</a:t>
            </a:r>
            <a:r>
              <a:rPr lang="en-US" sz="2177" i="1" dirty="0"/>
              <a:t>stochastic</a:t>
            </a:r>
            <a:r>
              <a:rPr lang="en-US" sz="2177" dirty="0"/>
              <a:t>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</a:t>
            </a:r>
            <a:r>
              <a:rPr lang="en-US" sz="2177" i="1" dirty="0"/>
              <a:t>mass-action</a:t>
            </a:r>
            <a:r>
              <a:rPr lang="en-US" sz="2177" dirty="0"/>
              <a:t>”/“</a:t>
            </a:r>
            <a:r>
              <a:rPr lang="en-US" sz="2177" i="1" dirty="0"/>
              <a:t>deterministic</a:t>
            </a:r>
            <a:r>
              <a:rPr lang="en-US" sz="2177" dirty="0"/>
              <a:t>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 </a:t>
            </a:r>
            <a:r>
              <a:rPr lang="en-US" sz="1778" i="1" dirty="0"/>
              <a:t>“#A’s &gt; #B’s?”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 </a:t>
            </a:r>
            <a:r>
              <a:rPr lang="en-US" sz="1778" i="1" dirty="0"/>
              <a:t>“set #Y = #X/2”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input </a:t>
            </a:r>
            <a:r>
              <a:rPr lang="en-US" sz="2177" i="1" dirty="0"/>
              <a:t>a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a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</a:t>
            </a:r>
            <a:r>
              <a:rPr lang="en-US" sz="1778" i="1" dirty="0"/>
              <a:t>A</a:t>
            </a:r>
            <a:r>
              <a:rPr lang="en-US" sz="1778" baseline="-25000" dirty="0"/>
              <a:t>1</a:t>
            </a:r>
            <a:r>
              <a:rPr lang="en-US" sz="1778" dirty="0"/>
              <a:t>, …, </a:t>
            </a:r>
            <a:r>
              <a:rPr lang="en-US" sz="1778" i="1" dirty="0"/>
              <a:t>A</a:t>
            </a:r>
            <a:r>
              <a:rPr lang="en-US" sz="1778" i="1" baseline="-25000" dirty="0"/>
              <a:t>k</a:t>
            </a:r>
            <a:r>
              <a:rPr lang="en-US" sz="1778" dirty="0"/>
              <a:t>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</a:t>
            </a:r>
            <a:r>
              <a:rPr lang="en-US" sz="2177" dirty="0">
                <a:solidFill>
                  <a:srgbClr val="C00000"/>
                </a:solidFill>
              </a:rPr>
              <a:t>exact</a:t>
            </a:r>
            <a:r>
              <a:rPr lang="en-US" sz="2177" dirty="0"/>
              <a:t> numerical answer? or allow an </a:t>
            </a:r>
            <a:r>
              <a:rPr lang="en-US" sz="2177" dirty="0">
                <a:solidFill>
                  <a:srgbClr val="C00000"/>
                </a:solidFill>
              </a:rPr>
              <a:t>approximation</a:t>
            </a:r>
            <a:r>
              <a:rPr lang="en-US" sz="2177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1493110" y="2121090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" name="Rectangle: Rounded Corners 5"/>
          <p:cNvSpPr/>
          <p:nvPr/>
        </p:nvSpPr>
        <p:spPr>
          <a:xfrm>
            <a:off x="1067412" y="1337279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: Rounded Corners 6"/>
          <p:cNvSpPr/>
          <p:nvPr/>
        </p:nvSpPr>
        <p:spPr>
          <a:xfrm>
            <a:off x="1067413" y="2836209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: Rounded Corners 7"/>
          <p:cNvSpPr/>
          <p:nvPr/>
        </p:nvSpPr>
        <p:spPr>
          <a:xfrm>
            <a:off x="1567787" y="3926689"/>
            <a:ext cx="333078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" name="Rectangle: Rounded Corners 8"/>
          <p:cNvSpPr/>
          <p:nvPr/>
        </p:nvSpPr>
        <p:spPr>
          <a:xfrm>
            <a:off x="1546876" y="5279092"/>
            <a:ext cx="5012361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6900447" y="4375747"/>
            <a:ext cx="4615277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we’ll start with these choices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978251" y="5996653"/>
            <a:ext cx="2770586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14719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3762374" y="3429000"/>
            <a:ext cx="4791075" cy="30638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5372100" y="4857749"/>
            <a:ext cx="3181350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4224337" y="3894465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BF039-2FE7-4FEE-A570-1651A059A3CE}"/>
              </a:ext>
            </a:extLst>
          </p:cNvPr>
          <p:cNvSpPr txBox="1"/>
          <p:nvPr/>
        </p:nvSpPr>
        <p:spPr>
          <a:xfrm>
            <a:off x="9401174" y="2137052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we’ll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02744-65B9-4E52-8C54-CBC2B2565784}"/>
              </a:ext>
            </a:extLst>
          </p:cNvPr>
          <p:cNvSpPr txBox="1"/>
          <p:nvPr/>
        </p:nvSpPr>
        <p:spPr>
          <a:xfrm>
            <a:off x="9401174" y="5169663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inspiration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6E32D-3BC0-4BA7-8BAA-9C2D4DAA7D31}"/>
              </a:ext>
            </a:extLst>
          </p:cNvPr>
          <p:cNvSpPr txBox="1"/>
          <p:nvPr/>
        </p:nvSpPr>
        <p:spPr>
          <a:xfrm>
            <a:off x="9401174" y="3694410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ultimate interest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B1FA3-9F55-4563-B45B-E77997AC92EF}"/>
              </a:ext>
            </a:extLst>
          </p:cNvPr>
          <p:cNvCxnSpPr>
            <a:stCxn id="11" idx="1"/>
          </p:cNvCxnSpPr>
          <p:nvPr/>
        </p:nvCxnSpPr>
        <p:spPr>
          <a:xfrm flipH="1">
            <a:off x="8343900" y="2337107"/>
            <a:ext cx="1057274" cy="1751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9B6A9E-F067-472F-B5A6-62FF2464456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343900" y="3894465"/>
            <a:ext cx="1057274" cy="2234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8F26DE-153B-499B-BD8C-3BC080FA967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343900" y="5369718"/>
            <a:ext cx="1057274" cy="2540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702CC-C596-4841-BBE1-2F6982E3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718896" y="1110784"/>
            <a:ext cx="3230577" cy="2527807"/>
          </a:xfrm>
          <a:prstGeom prst="roundRect">
            <a:avLst/>
          </a:prstGeom>
          <a:noFill/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807" y="443615"/>
            <a:ext cx="7819154" cy="837349"/>
          </a:xfrm>
        </p:spPr>
        <p:txBody>
          <a:bodyPr>
            <a:normAutofit/>
          </a:bodyPr>
          <a:lstStyle/>
          <a:p>
            <a:r>
              <a:rPr lang="en-US" sz="4355" dirty="0"/>
              <a:t>Defining </a:t>
            </a:r>
            <a:r>
              <a:rPr lang="en-US" sz="4355" b="1" dirty="0"/>
              <a:t>stable </a:t>
            </a:r>
            <a:r>
              <a:rPr lang="en-US" sz="4355" dirty="0"/>
              <a:t>computation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30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677390" y="2214905"/>
            <a:ext cx="298480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 err="1"/>
              <a:t>i</a:t>
            </a:r>
            <a:endParaRPr lang="en-US" sz="3629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74664" y="2214905"/>
            <a:ext cx="397866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0821" y="2214905"/>
            <a:ext cx="381286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6978" y="2214905"/>
            <a:ext cx="666059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o’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79732" y="2356009"/>
            <a:ext cx="1195050" cy="455689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523844" y="2329162"/>
            <a:ext cx="1195050" cy="48665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7688986" y="2323344"/>
            <a:ext cx="1195050" cy="485648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4433" y="1514184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5441" y="1514184"/>
            <a:ext cx="546945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4630" y="2857072"/>
            <a:ext cx="176599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any reachable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1656" y="2857072"/>
            <a:ext cx="169687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initial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0635" y="2764975"/>
            <a:ext cx="991425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827515" y="2778598"/>
            <a:ext cx="1053943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 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38622" y="1509460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391" y="1135519"/>
            <a:ext cx="171985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b="1" dirty="0"/>
              <a:t>o</a:t>
            </a:r>
            <a:r>
              <a:rPr lang="en-US" sz="2540" dirty="0"/>
              <a:t> is </a:t>
            </a:r>
            <a:r>
              <a:rPr lang="en-US" sz="2540" b="1" dirty="0">
                <a:solidFill>
                  <a:srgbClr val="C00000"/>
                </a:solidFill>
              </a:rPr>
              <a:t>stable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87270" y="5356561"/>
            <a:ext cx="8181547" cy="7992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(assuming finite set of reachable configurations) equivalent to:</a:t>
            </a:r>
          </a:p>
          <a:p>
            <a:r>
              <a:rPr lang="en-US" sz="2177" dirty="0"/>
              <a:t>The system </a:t>
            </a:r>
            <a:r>
              <a:rPr lang="en-US" sz="2177" u="sng" dirty="0"/>
              <a:t>will</a:t>
            </a:r>
            <a:r>
              <a:rPr lang="en-US" sz="2177" dirty="0"/>
              <a:t> reach a correct stable configuration with probability 1.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83203" y="3689457"/>
            <a:ext cx="1684157" cy="1406041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50912" y="3695289"/>
            <a:ext cx="1594209" cy="1411301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8554961" y="3711942"/>
            <a:ext cx="1594209" cy="1411301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26581" y="3742917"/>
            <a:ext cx="1594209" cy="1411301"/>
            <a:chOff x="5890319" y="3404880"/>
            <a:chExt cx="3060720" cy="2813040"/>
          </a:xfrm>
        </p:grpSpPr>
        <p:sp>
          <p:nvSpPr>
            <p:cNvPr id="240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1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2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3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4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5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6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7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8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9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0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1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2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3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4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5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6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7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8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9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0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1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2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3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4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5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6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7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8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9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0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1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2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3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4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5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6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7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8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9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0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1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2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3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4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5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6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7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8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9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0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1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2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1402-7E40-46CD-9100-4D5C9579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Probability-1 correctness can be characterized with only reachability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73C3A1-6743-4378-B772-E2A65EB5BB21}"/>
              </a:ext>
            </a:extLst>
          </p:cNvPr>
          <p:cNvSpPr/>
          <p:nvPr/>
        </p:nvSpPr>
        <p:spPr>
          <a:xfrm>
            <a:off x="574365" y="4315545"/>
            <a:ext cx="5177646" cy="9609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where Reach(</a:t>
            </a:r>
            <a:r>
              <a:rPr lang="en-US" b="1" dirty="0" err="1"/>
              <a:t>i</a:t>
            </a:r>
            <a:r>
              <a:rPr lang="en-US" dirty="0"/>
              <a:t>) is finite, and let </a:t>
            </a:r>
            <a:r>
              <a:rPr lang="en-US" i="1" dirty="0"/>
              <a:t>Y</a:t>
            </a:r>
            <a:r>
              <a:rPr lang="en-US" dirty="0"/>
              <a:t> be a set of configurations. Then </a:t>
            </a:r>
          </a:p>
          <a:p>
            <a:r>
              <a:rPr lang="en-US" dirty="0"/>
              <a:t>(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= 1) 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Y.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452EAF-845C-4A90-80A2-76F8357DAD72}"/>
              </a:ext>
            </a:extLst>
          </p:cNvPr>
          <p:cNvSpPr/>
          <p:nvPr/>
        </p:nvSpPr>
        <p:spPr>
          <a:xfrm>
            <a:off x="574369" y="1831365"/>
            <a:ext cx="4920760" cy="1448165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and </a:t>
            </a:r>
            <a:r>
              <a:rPr lang="en-US" i="1" dirty="0"/>
              <a:t>Y</a:t>
            </a:r>
            <a:r>
              <a:rPr lang="en-US" dirty="0"/>
              <a:t> be a set of configurations. Write 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to denote the probability of the random event that, starting in configuration </a:t>
            </a:r>
            <a:r>
              <a:rPr lang="en-US" b="1" dirty="0" err="1"/>
              <a:t>i</a:t>
            </a:r>
            <a:r>
              <a:rPr lang="en-US" dirty="0"/>
              <a:t>, the CRN eventually reaches some configuration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5B0322-733C-40A9-AF73-AAC5251E4B47}"/>
              </a:ext>
            </a:extLst>
          </p:cNvPr>
          <p:cNvSpPr/>
          <p:nvPr/>
        </p:nvSpPr>
        <p:spPr>
          <a:xfrm>
            <a:off x="574366" y="3455303"/>
            <a:ext cx="4920761" cy="706498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For any configuration </a:t>
            </a:r>
            <a:r>
              <a:rPr lang="en-US" b="1" dirty="0" err="1"/>
              <a:t>i</a:t>
            </a:r>
            <a:r>
              <a:rPr lang="en-US" dirty="0"/>
              <a:t>, let Reach(</a:t>
            </a:r>
            <a:r>
              <a:rPr lang="en-US" b="1" dirty="0" err="1"/>
              <a:t>i</a:t>
            </a:r>
            <a:r>
              <a:rPr lang="en-US" dirty="0"/>
              <a:t>) denote the set of configurations reachable from </a:t>
            </a:r>
            <a:r>
              <a:rPr lang="en-US" b="1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/>
              <p:nvPr/>
            </p:nvSpPr>
            <p:spPr>
              <a:xfrm>
                <a:off x="5859477" y="1776501"/>
                <a:ext cx="5853987" cy="4716374"/>
              </a:xfrm>
              <a:prstGeom prst="roundRect">
                <a:avLst>
                  <a:gd name="adj" fmla="val 3131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(⟹): Assume (∃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(∀</a:t>
                </a:r>
                <a:r>
                  <a:rPr lang="en-US" b="1" dirty="0" err="1"/>
                  <a:t>o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o</a:t>
                </a:r>
                <a:r>
                  <a:rPr lang="en-US" dirty="0"/>
                  <a:t> ∉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Since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b="1" dirty="0"/>
                  <a:t>x</a:t>
                </a:r>
                <a:r>
                  <a:rPr lang="en-US" dirty="0"/>
                  <a:t>] &gt; 0, which prevents ever reaching </a:t>
                </a:r>
                <a:r>
                  <a:rPr lang="en-US" i="1" dirty="0"/>
                  <a:t>Y</a:t>
                </a:r>
                <a:r>
                  <a:rPr lang="en-US" dirty="0"/>
                  <a:t>,           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i="1" dirty="0"/>
                  <a:t>Y</a:t>
                </a:r>
                <a:r>
                  <a:rPr lang="en-US" dirty="0"/>
                  <a:t>] &lt; 1. (</a:t>
                </a:r>
                <a:r>
                  <a:rPr lang="en-US" i="1" dirty="0"/>
                  <a:t>Note this didn’t assume Reach(</a:t>
                </a:r>
                <a:r>
                  <a:rPr lang="en-US" b="1" i="1" dirty="0" err="1"/>
                  <a:t>i</a:t>
                </a:r>
                <a:r>
                  <a:rPr lang="en-US" i="1" dirty="0"/>
                  <a:t>) is finite.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(⟸): Assume (∀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(∃</a:t>
                </a:r>
                <a:r>
                  <a:rPr lang="en-US" b="1" dirty="0" err="1"/>
                  <a:t>o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o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For each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), let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= (</a:t>
                </a:r>
                <a:r>
                  <a:rPr lang="en-US" b="1" dirty="0"/>
                  <a:t>x</a:t>
                </a:r>
                <a:r>
                  <a:rPr lang="en-US" dirty="0"/>
                  <a:t>,…,</a:t>
                </a:r>
                <a:r>
                  <a:rPr lang="en-US" b="1" dirty="0"/>
                  <a:t>o</a:t>
                </a:r>
                <a:r>
                  <a:rPr lang="en-US" dirty="0"/>
                  <a:t>) be any finite execution leading from </a:t>
                </a:r>
                <a:r>
                  <a:rPr lang="en-US" b="1" dirty="0"/>
                  <a:t>x</a:t>
                </a:r>
                <a:r>
                  <a:rPr lang="en-US" dirty="0"/>
                  <a:t> to some </a:t>
                </a:r>
                <a:r>
                  <a:rPr lang="en-US" b="1" dirty="0"/>
                  <a:t>o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k</a:t>
                </a:r>
                <a:r>
                  <a:rPr lang="en-US" dirty="0"/>
                  <a:t> = </a:t>
                </a:r>
                <a:r>
                  <a:rPr lang="en-US" dirty="0" err="1"/>
                  <a:t>max</a:t>
                </a:r>
                <a:r>
                  <a:rPr lang="en-US" b="1" baseline="-25000" dirty="0" err="1"/>
                  <a:t>x</a:t>
                </a:r>
                <a:r>
                  <a:rPr lang="en-US" b="1" baseline="-25000" dirty="0"/>
                  <a:t> </a:t>
                </a:r>
                <a:r>
                  <a:rPr lang="en-US" baseline="-25000" dirty="0"/>
                  <a:t>∈ Reach(</a:t>
                </a:r>
                <a:r>
                  <a:rPr lang="en-US" b="1" baseline="-25000" dirty="0" err="1"/>
                  <a:t>i</a:t>
                </a:r>
                <a:r>
                  <a:rPr lang="en-US" baseline="-25000" dirty="0"/>
                  <a:t>)</a:t>
                </a:r>
                <a:r>
                  <a:rPr lang="en-US" dirty="0"/>
                  <a:t> |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| be the maximum length of any of these finite executions reaching </a:t>
                </a:r>
                <a:r>
                  <a:rPr lang="en-US" b="1" dirty="0"/>
                  <a:t>o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p</a:t>
                </a:r>
                <a:r>
                  <a:rPr lang="en-US" b="1" baseline="-25000" dirty="0"/>
                  <a:t>x</a:t>
                </a:r>
                <a:r>
                  <a:rPr lang="en-US" dirty="0"/>
                  <a:t> =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occurs from </a:t>
                </a:r>
                <a:r>
                  <a:rPr lang="en-US" b="1" dirty="0"/>
                  <a:t>x</a:t>
                </a:r>
                <a:r>
                  <a:rPr lang="en-US" dirty="0"/>
                  <a:t>] &gt; 0.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𝜀 = min</a:t>
                </a:r>
                <a:r>
                  <a:rPr lang="en-US" b="1" baseline="-25000" dirty="0"/>
                  <a:t>x </a:t>
                </a:r>
                <a:r>
                  <a:rPr lang="en-US" baseline="-25000" dirty="0"/>
                  <a:t>∈ Reach(</a:t>
                </a:r>
                <a:r>
                  <a:rPr lang="en-US" b="1" baseline="-25000" dirty="0" err="1"/>
                  <a:t>i</a:t>
                </a:r>
                <a:r>
                  <a:rPr lang="en-US" baseline="-25000" dirty="0"/>
                  <a:t>)</a:t>
                </a:r>
                <a:r>
                  <a:rPr lang="en-US" dirty="0"/>
                  <a:t> </a:t>
                </a:r>
                <a:r>
                  <a:rPr lang="en-US" i="1" dirty="0" err="1"/>
                  <a:t>p</a:t>
                </a:r>
                <a:r>
                  <a:rPr lang="en-US" b="1" baseline="-25000" dirty="0" err="1"/>
                  <a:t>x</a:t>
                </a:r>
                <a:r>
                  <a:rPr lang="en-US" dirty="0"/>
                  <a:t>. Since Reach(</a:t>
                </a:r>
                <a:r>
                  <a:rPr lang="en-US" b="1" dirty="0" err="1"/>
                  <a:t>i</a:t>
                </a:r>
                <a:r>
                  <a:rPr lang="en-US" dirty="0"/>
                  <a:t>) is finite, 𝜀 &gt; 0.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Then for each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),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does not occur from </a:t>
                </a:r>
                <a:r>
                  <a:rPr lang="en-US" b="1" dirty="0"/>
                  <a:t>x</a:t>
                </a:r>
                <a:r>
                  <a:rPr lang="en-US" dirty="0"/>
                  <a:t> after the next </a:t>
                </a:r>
                <a:r>
                  <a:rPr lang="en-US" i="1" dirty="0"/>
                  <a:t>k</a:t>
                </a:r>
                <a:r>
                  <a:rPr lang="en-US" dirty="0"/>
                  <a:t> steps] ≤ 1 – 𝜀 &lt; 1.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So, breaking the infinite execution into segments of length </a:t>
                </a:r>
                <a:r>
                  <a:rPr lang="en-US" i="1" dirty="0"/>
                  <a:t>k</a:t>
                </a:r>
                <a:r>
                  <a:rPr lang="en-US" dirty="0"/>
                  <a:t>, the probability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is </a:t>
                </a:r>
                <a:r>
                  <a:rPr lang="en-US" u="sng" dirty="0"/>
                  <a:t>never</a:t>
                </a:r>
                <a:r>
                  <a:rPr lang="en-US" dirty="0"/>
                  <a:t> followed within </a:t>
                </a:r>
                <a:r>
                  <a:rPr lang="en-US" i="1" dirty="0"/>
                  <a:t>k</a:t>
                </a:r>
                <a:r>
                  <a:rPr lang="en-US" dirty="0"/>
                  <a:t> steps after any visit to an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 is at most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m:rPr>
                            <m:nor/>
                          </m:rPr>
                          <a:rPr lang="en-US"/>
                          <m:t>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= 0.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477" y="1776501"/>
                <a:ext cx="5853987" cy="4716374"/>
              </a:xfrm>
              <a:prstGeom prst="roundRect">
                <a:avLst>
                  <a:gd name="adj" fmla="val 3131"/>
                </a:avLst>
              </a:prstGeom>
              <a:blipFill>
                <a:blip r:embed="rId2"/>
                <a:stretch>
                  <a:fillRect l="-104" t="-1032" r="-3222" b="-1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3A848B-6BDD-4472-BD06-09BA3AC9DBFD}"/>
              </a:ext>
            </a:extLst>
          </p:cNvPr>
          <p:cNvSpPr/>
          <p:nvPr/>
        </p:nvSpPr>
        <p:spPr>
          <a:xfrm>
            <a:off x="574365" y="5457095"/>
            <a:ext cx="5131491" cy="103578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This theorem lets us use (often simpler) reachability arguments and avoid discussing probability, while still ensuring probability-1 correctness.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BF7CC2-C34A-450D-A32B-C1EB8FA4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31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15586-A911-487E-A9FF-6906AC21B5C9}"/>
              </a:ext>
            </a:extLst>
          </p:cNvPr>
          <p:cNvSpPr/>
          <p:nvPr/>
        </p:nvSpPr>
        <p:spPr>
          <a:xfrm>
            <a:off x="5790799" y="1011038"/>
            <a:ext cx="5736255" cy="619125"/>
          </a:xfrm>
          <a:prstGeom prst="roundRect">
            <a:avLst>
              <a:gd name="adj" fmla="val 244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To understand this slide, only need the following fact: if a reaction is applicable, then there is a positive probability it occurs.</a:t>
            </a:r>
          </a:p>
        </p:txBody>
      </p:sp>
    </p:spTree>
    <p:extLst>
      <p:ext uri="{BB962C8B-B14F-4D97-AF65-F5344CB8AC3E}">
        <p14:creationId xmlns:p14="http://schemas.microsoft.com/office/powerpoint/2010/main" val="2536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789B-3BF6-4902-8CBC-35F4ED16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Deterministic computation ≠ all executions correct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CA556-28F9-4CC9-A123-5541B397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873376"/>
            <a:ext cx="11058526" cy="3733799"/>
          </a:xfrm>
        </p:spPr>
        <p:txBody>
          <a:bodyPr/>
          <a:lstStyle/>
          <a:p>
            <a:r>
              <a:rPr lang="en-US" dirty="0"/>
              <a:t>Counterexample??</a:t>
            </a:r>
          </a:p>
          <a:p>
            <a:r>
              <a:rPr lang="en-US" dirty="0"/>
              <a:t>Suppose </a:t>
            </a:r>
            <a:r>
              <a:rPr lang="en-US" b="1" dirty="0" err="1"/>
              <a:t>i</a:t>
            </a:r>
            <a:r>
              <a:rPr lang="en-US" dirty="0"/>
              <a:t> = {</a:t>
            </a:r>
            <a:r>
              <a:rPr lang="en-US" i="1" dirty="0"/>
              <a:t>A</a:t>
            </a:r>
            <a:r>
              <a:rPr lang="en-US" dirty="0"/>
              <a:t>}, with reactions</a:t>
            </a:r>
          </a:p>
          <a:p>
            <a:pPr lvl="1"/>
            <a:r>
              <a:rPr lang="en-US" dirty="0"/>
              <a:t>A</a:t>
            </a:r>
            <a:r>
              <a:rPr lang="en-US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en-US" dirty="0"/>
              <a:t>⇌ </a:t>
            </a:r>
            <a:r>
              <a:rPr lang="en-US" dirty="0">
                <a:sym typeface="Wingdings" panose="05000000000000000000" pitchFamily="2" charset="2"/>
              </a:rPr>
              <a:t>B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sym typeface="Wingdings" panose="05000000000000000000" pitchFamily="2" charset="2"/>
              </a:rPr>
              <a:t>C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Then </a:t>
            </a:r>
            <a:r>
              <a:rPr lang="en-US" dirty="0" err="1">
                <a:sym typeface="Wingdings" panose="05000000000000000000" pitchFamily="2" charset="2"/>
              </a:rPr>
              <a:t>Pr</a:t>
            </a:r>
            <a:r>
              <a:rPr lang="en-US" dirty="0">
                <a:sym typeface="Wingdings" panose="05000000000000000000" pitchFamily="2" charset="2"/>
              </a:rPr>
              <a:t>[</a:t>
            </a:r>
            <a:r>
              <a:rPr lang="en-US" dirty="0"/>
              <a:t>{</a:t>
            </a:r>
            <a:r>
              <a:rPr lang="en-US" i="1" dirty="0"/>
              <a:t>A</a:t>
            </a:r>
            <a:r>
              <a:rPr lang="en-US" dirty="0"/>
              <a:t>} </a:t>
            </a:r>
            <a:r>
              <a:rPr lang="en-US"/>
              <a:t>⟹ {</a:t>
            </a:r>
            <a:r>
              <a:rPr lang="en-US" i="1"/>
              <a:t>C</a:t>
            </a:r>
            <a:r>
              <a:rPr lang="en-US"/>
              <a:t>}</a:t>
            </a:r>
            <a:r>
              <a:rPr lang="en-US">
                <a:sym typeface="Wingdings" panose="05000000000000000000" pitchFamily="2" charset="2"/>
              </a:rPr>
              <a:t>] </a:t>
            </a:r>
            <a:r>
              <a:rPr lang="en-US" dirty="0">
                <a:sym typeface="Wingdings" panose="05000000000000000000" pitchFamily="2" charset="2"/>
              </a:rPr>
              <a:t>= 1, but the execution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… avoids it forever.</a:t>
            </a:r>
            <a:endParaRPr lang="en-US" dirty="0"/>
          </a:p>
          <a:p>
            <a:r>
              <a:rPr lang="en-US" b="1" dirty="0"/>
              <a:t>Lesson</a:t>
            </a:r>
            <a:r>
              <a:rPr lang="en-US" dirty="0"/>
              <a:t>: it is too strict to require </a:t>
            </a:r>
            <a:r>
              <a:rPr lang="en-US" u="sng" dirty="0"/>
              <a:t>all</a:t>
            </a:r>
            <a:r>
              <a:rPr lang="en-US" dirty="0"/>
              <a:t> sufficiently long executions to reach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D612-7F40-411D-A5BB-CB9576A2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09F97-C830-4DE1-9FE6-EA56BF5EF557}"/>
              </a:ext>
            </a:extLst>
          </p:cNvPr>
          <p:cNvSpPr txBox="1"/>
          <p:nvPr/>
        </p:nvSpPr>
        <p:spPr>
          <a:xfrm>
            <a:off x="2333626" y="1547813"/>
            <a:ext cx="718185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False statement</a:t>
            </a:r>
            <a:r>
              <a:rPr lang="en-US" sz="2400" dirty="0"/>
              <a:t>: If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b="1" dirty="0" err="1"/>
              <a:t>i</a:t>
            </a:r>
            <a:r>
              <a:rPr lang="en-US" sz="2400" dirty="0"/>
              <a:t> ⟹ </a:t>
            </a:r>
            <a:r>
              <a:rPr lang="en-US" sz="2400" i="1" dirty="0"/>
              <a:t>Y</a:t>
            </a:r>
            <a:r>
              <a:rPr lang="en-US" sz="2400" dirty="0"/>
              <a:t>] = 1, then every sufficiently long execution starting at </a:t>
            </a:r>
            <a:r>
              <a:rPr lang="en-US" sz="2400" b="1" dirty="0" err="1"/>
              <a:t>i</a:t>
            </a:r>
            <a:r>
              <a:rPr lang="en-US" sz="2400" dirty="0"/>
              <a:t> reaches to some </a:t>
            </a:r>
            <a:r>
              <a:rPr lang="en-US" sz="2400" b="1" dirty="0"/>
              <a:t>c</a:t>
            </a:r>
            <a:r>
              <a:rPr lang="en-US" sz="2400" dirty="0"/>
              <a:t> ∈ </a:t>
            </a:r>
            <a:r>
              <a:rPr lang="en-US" sz="2400" i="1" dirty="0"/>
              <a:t>Y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0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89FF-B53A-4A6C-A9B9-0B4C28FB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31" y="222251"/>
            <a:ext cx="11604172" cy="751498"/>
          </a:xfrm>
        </p:spPr>
        <p:txBody>
          <a:bodyPr>
            <a:noAutofit/>
          </a:bodyPr>
          <a:lstStyle/>
          <a:p>
            <a:r>
              <a:rPr lang="en-US" sz="3200" dirty="0"/>
              <a:t>Fair executions: Alternative characterization of stable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F70C-E1FA-4C16-82CD-C05FD875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E7E921-F551-43B0-97E7-23CD3CACFFD5}"/>
              </a:ext>
            </a:extLst>
          </p:cNvPr>
          <p:cNvSpPr/>
          <p:nvPr/>
        </p:nvSpPr>
        <p:spPr>
          <a:xfrm>
            <a:off x="838201" y="1348874"/>
            <a:ext cx="5181598" cy="132556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configuration, and let </a:t>
            </a:r>
            <a:r>
              <a:rPr lang="en-US" i="1" dirty="0"/>
              <a:t>Y</a:t>
            </a:r>
            <a:r>
              <a:rPr lang="en-US" dirty="0"/>
              <a:t> be a finite set of configurations</a:t>
            </a:r>
            <a:r>
              <a:rPr lang="en-US" i="1" dirty="0"/>
              <a:t>.</a:t>
            </a:r>
            <a:r>
              <a:rPr lang="en-US" dirty="0"/>
              <a:t> Then</a:t>
            </a:r>
          </a:p>
          <a:p>
            <a:r>
              <a:rPr lang="en-US" dirty="0"/>
              <a:t>(every </a:t>
            </a:r>
            <a:r>
              <a:rPr lang="en-US" dirty="0">
                <a:solidFill>
                  <a:srgbClr val="C00000"/>
                </a:solidFill>
              </a:rPr>
              <a:t>fair</a:t>
            </a:r>
            <a:r>
              <a:rPr lang="en-US" dirty="0"/>
              <a:t> execution starting at </a:t>
            </a:r>
            <a:r>
              <a:rPr lang="en-US" b="1" dirty="0" err="1"/>
              <a:t>i</a:t>
            </a:r>
            <a:r>
              <a:rPr lang="en-US" dirty="0"/>
              <a:t> reaches some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)</a:t>
            </a:r>
          </a:p>
          <a:p>
            <a:r>
              <a:rPr lang="en-US" dirty="0"/>
              <a:t>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C9FAC2-43DB-4AE2-AF48-4780D471A98C}"/>
              </a:ext>
            </a:extLst>
          </p:cNvPr>
          <p:cNvSpPr/>
          <p:nvPr/>
        </p:nvSpPr>
        <p:spPr>
          <a:xfrm>
            <a:off x="6433041" y="1348874"/>
            <a:ext cx="4920761" cy="132556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An infinite execution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</a:t>
            </a:r>
            <a:r>
              <a:rPr lang="en-US" u="sng" dirty="0"/>
              <a:t>fair</a:t>
            </a:r>
            <a:r>
              <a:rPr lang="en-US" dirty="0"/>
              <a:t> if</a:t>
            </a:r>
          </a:p>
          <a:p>
            <a:r>
              <a:rPr lang="en-US" dirty="0"/>
              <a:t>(∀</a:t>
            </a:r>
            <a:r>
              <a:rPr lang="en-US" b="1" dirty="0" err="1"/>
              <a:t>o</a:t>
            </a:r>
            <a:r>
              <a:rPr lang="en-US" dirty="0" err="1"/>
              <a:t>∈ℕ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/>
              <a:t>) [(∃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i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</a:t>
            </a:r>
            <a:r>
              <a:rPr lang="en-US" b="1" dirty="0"/>
              <a:t> o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implies 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k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</a:t>
            </a:r>
            <a:r>
              <a:rPr lang="en-US" b="1" dirty="0"/>
              <a:t> o</a:t>
            </a:r>
            <a:r>
              <a:rPr lang="en-US" dirty="0"/>
              <a:t>)]</a:t>
            </a:r>
          </a:p>
          <a:p>
            <a:r>
              <a:rPr lang="en-US" dirty="0"/>
              <a:t>(</a:t>
            </a:r>
            <a:r>
              <a:rPr lang="en-US" i="1" dirty="0"/>
              <a:t>every configuration infinitely often reachable is infinitely often reached</a:t>
            </a:r>
            <a:r>
              <a:rPr lang="en-US" dirty="0"/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6E871-811D-4580-A3BB-A7D1DC8BA040}"/>
              </a:ext>
            </a:extLst>
          </p:cNvPr>
          <p:cNvGrpSpPr/>
          <p:nvPr/>
        </p:nvGrpSpPr>
        <p:grpSpPr>
          <a:xfrm>
            <a:off x="7287630" y="954700"/>
            <a:ext cx="2945423" cy="869472"/>
            <a:chOff x="1807553" y="1116624"/>
            <a:chExt cx="2945423" cy="8694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C6EE8C-B128-400B-BFB0-D4508391FA0D}"/>
                </a:ext>
              </a:extLst>
            </p:cNvPr>
            <p:cNvSpPr txBox="1"/>
            <p:nvPr/>
          </p:nvSpPr>
          <p:spPr>
            <a:xfrm>
              <a:off x="1807553" y="1116624"/>
              <a:ext cx="2945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</a:t>
              </a:r>
              <a:r>
                <a:rPr lang="en-US" i="1" dirty="0"/>
                <a:t>there exist infinitely many</a:t>
              </a:r>
              <a:r>
                <a:rPr lang="en-US" dirty="0"/>
                <a:t>”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E1EECA-BA47-47AF-8AD9-6B9F1A21070F}"/>
                </a:ext>
              </a:extLst>
            </p:cNvPr>
            <p:cNvCxnSpPr>
              <a:cxnSpLocks/>
            </p:cNvCxnSpPr>
            <p:nvPr/>
          </p:nvCxnSpPr>
          <p:spPr>
            <a:xfrm>
              <a:off x="2047054" y="1426368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D0DC7AE-3413-47EC-B764-FDD681F6D414}"/>
                </a:ext>
              </a:extLst>
            </p:cNvPr>
            <p:cNvCxnSpPr>
              <a:cxnSpLocks/>
            </p:cNvCxnSpPr>
            <p:nvPr/>
          </p:nvCxnSpPr>
          <p:spPr>
            <a:xfrm>
              <a:off x="4285429" y="1450315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FF083B-84FD-401F-848D-E9E37AF03CBB}"/>
              </a:ext>
            </a:extLst>
          </p:cNvPr>
          <p:cNvSpPr/>
          <p:nvPr/>
        </p:nvSpPr>
        <p:spPr>
          <a:xfrm>
            <a:off x="2805111" y="2934258"/>
            <a:ext cx="6900591" cy="358618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(⟹): Suppose every fair execution from </a:t>
            </a:r>
            <a:r>
              <a:rPr lang="en-US" b="1" dirty="0" err="1"/>
              <a:t>i</a:t>
            </a:r>
            <a:r>
              <a:rPr lang="en-US" dirty="0"/>
              <a:t> reaches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finite execution can be extended to be fair. (why??)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Thus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)), i.e., for all </a:t>
            </a:r>
            <a:r>
              <a:rPr lang="en-US" b="1" dirty="0"/>
              <a:t>x</a:t>
            </a:r>
            <a:r>
              <a:rPr lang="en-US" dirty="0"/>
              <a:t> reachable via some finite execution starting at </a:t>
            </a:r>
            <a:r>
              <a:rPr lang="en-US" b="1" dirty="0" err="1"/>
              <a:t>i</a:t>
            </a:r>
            <a:r>
              <a:rPr lang="en-US" dirty="0"/>
              <a:t>,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Y, Y</a:t>
            </a:r>
            <a:r>
              <a:rPr lang="en-US" dirty="0"/>
              <a:t> is reachable from </a:t>
            </a:r>
            <a:r>
              <a:rPr lang="en-US" b="1" dirty="0"/>
              <a:t>x</a:t>
            </a:r>
            <a:r>
              <a:rPr lang="en-US" dirty="0"/>
              <a:t> by extending with a fair execution.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(⟸): Suppose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o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 fair execution with </a:t>
            </a:r>
            <a:r>
              <a:rPr lang="en-US" b="1" dirty="0" err="1"/>
              <a:t>i</a:t>
            </a:r>
            <a:r>
              <a:rPr lang="en-US" dirty="0"/>
              <a:t>=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all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), for each </a:t>
            </a:r>
            <a:r>
              <a:rPr lang="en-US" i="1" dirty="0"/>
              <a:t>j</a:t>
            </a:r>
            <a:r>
              <a:rPr lang="en-US" dirty="0"/>
              <a:t>, by hypothesis ∃</a:t>
            </a:r>
            <a:r>
              <a:rPr lang="en-US" b="1" dirty="0" err="1"/>
              <a:t>o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) </a:t>
            </a:r>
            <a:r>
              <a:rPr lang="en-US" b="1" dirty="0" err="1"/>
              <a:t>o</a:t>
            </a:r>
            <a:r>
              <a:rPr lang="en-US" i="1" baseline="-25000" dirty="0" err="1"/>
              <a:t>j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i="1" dirty="0"/>
              <a:t>Y</a:t>
            </a:r>
            <a:r>
              <a:rPr lang="en-US" dirty="0"/>
              <a:t> is finite, some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 </a:t>
            </a:r>
            <a:r>
              <a:rPr lang="en-US" dirty="0"/>
              <a:t>is reachable from infinitely many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fair and </a:t>
            </a:r>
            <a:r>
              <a:rPr lang="en-US" b="1" dirty="0"/>
              <a:t>o</a:t>
            </a:r>
            <a:r>
              <a:rPr lang="en-US" dirty="0"/>
              <a:t> is infinitely often reachable, there is </a:t>
            </a:r>
            <a:r>
              <a:rPr lang="en-US" i="1" dirty="0"/>
              <a:t>k</a:t>
            </a:r>
            <a:r>
              <a:rPr lang="en-US" dirty="0"/>
              <a:t> such that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 </a:t>
            </a:r>
            <a:r>
              <a:rPr lang="en-US" b="1" dirty="0"/>
              <a:t>o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, i.e., the fair execution reaches </a:t>
            </a:r>
            <a:r>
              <a:rPr lang="en-US" i="1" dirty="0"/>
              <a:t>Y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853026-CC0F-4055-811F-189CB4E28301}"/>
              </a:ext>
            </a:extLst>
          </p:cNvPr>
          <p:cNvSpPr txBox="1"/>
          <p:nvPr/>
        </p:nvSpPr>
        <p:spPr>
          <a:xfrm>
            <a:off x="838199" y="907131"/>
            <a:ext cx="533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of definition of </a:t>
            </a:r>
            <a:r>
              <a:rPr lang="en-US" u="sng" dirty="0"/>
              <a:t>fair</a:t>
            </a:r>
            <a:r>
              <a:rPr lang="en-US" dirty="0"/>
              <a:t> is to make this theorem true:</a:t>
            </a:r>
          </a:p>
        </p:txBody>
      </p:sp>
    </p:spTree>
    <p:extLst>
      <p:ext uri="{BB962C8B-B14F-4D97-AF65-F5344CB8AC3E}">
        <p14:creationId xmlns:p14="http://schemas.microsoft.com/office/powerpoint/2010/main" val="35135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function computation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1" y="1825668"/>
            <a:ext cx="10515600" cy="4629308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function </a:t>
            </a:r>
            <a:r>
              <a:rPr lang="en-US" sz="2540" i="1" dirty="0"/>
              <a:t>f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 err="1"/>
              <a:t>ℕ</a:t>
            </a:r>
            <a:r>
              <a:rPr lang="en-US" sz="2540" dirty="0">
                <a:sym typeface="Wingdings" panose="05000000000000000000" pitchFamily="2" charset="2"/>
              </a:rPr>
              <a:t>, e.g., </a:t>
            </a:r>
            <a:r>
              <a:rPr lang="en-US" sz="2540" i="1" dirty="0"/>
              <a:t>f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 = 2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+ 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/2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valid initial configuration </a:t>
            </a:r>
            <a:r>
              <a:rPr lang="en-US" sz="2141" b="1" dirty="0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: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100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  <a:endParaRPr lang="en-US" sz="2141" i="1" dirty="0">
              <a:sym typeface="Wingdings" panose="05000000000000000000" pitchFamily="2" charset="2"/>
            </a:endParaRP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designate one species 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/>
              <a:t>∈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sym typeface="Wingdings" panose="05000000000000000000" pitchFamily="2" charset="2"/>
              </a:rPr>
              <a:t> whose count is the </a:t>
            </a:r>
            <a:r>
              <a:rPr lang="en-US" sz="2540" i="1" dirty="0">
                <a:sym typeface="Wingdings" panose="05000000000000000000" pitchFamily="2" charset="2"/>
              </a:rPr>
              <a:t>output</a:t>
            </a:r>
            <a:endParaRPr lang="en-US" sz="2177" dirty="0">
              <a:sym typeface="Wingdings" panose="05000000000000000000" pitchFamily="2" charset="2"/>
            </a:endParaRPr>
          </a:p>
          <a:p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if,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,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</a:t>
            </a:r>
            <a:endParaRPr lang="en-US" sz="2540" b="1" dirty="0">
              <a:sym typeface="Wingdings" panose="05000000000000000000" pitchFamily="2" charset="2"/>
            </a:endParaRP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n-US" sz="2540" i="1" dirty="0"/>
              <a:t>f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).</a:t>
            </a:r>
          </a:p>
          <a:p>
            <a:pPr lvl="1"/>
            <a:r>
              <a:rPr lang="en-US" sz="2000" b="1" dirty="0"/>
              <a:t>Recall</a:t>
            </a:r>
            <a:r>
              <a:rPr lang="en-US" sz="2000" dirty="0"/>
              <a:t>: this is equivalent to saying that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 with probability 1, </a:t>
            </a:r>
            <a:r>
              <a:rPr lang="en-US" sz="2000" u="sng" dirty="0"/>
              <a:t>and</a:t>
            </a:r>
            <a:r>
              <a:rPr lang="en-US" sz="2000" dirty="0"/>
              <a:t> equivalent to saying that every fair execution from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337"/>
          </a:xfrm>
        </p:spPr>
        <p:txBody>
          <a:bodyPr>
            <a:normAutofit/>
          </a:bodyPr>
          <a:lstStyle/>
          <a:p>
            <a:r>
              <a:rPr lang="en-US" sz="3629" dirty="0"/>
              <a:t>Definition of </a:t>
            </a:r>
            <a:r>
              <a:rPr lang="en-US" sz="3629" i="1" dirty="0"/>
              <a:t>predicate</a:t>
            </a:r>
            <a:r>
              <a:rPr lang="en-US" sz="3629" dirty="0"/>
              <a:t> (decision problem) computation</a:t>
            </a:r>
            <a:endParaRPr lang="en-US" sz="3992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4154" y="1426464"/>
            <a:ext cx="11158464" cy="4929885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predicate </a:t>
            </a:r>
            <a:r>
              <a:rPr lang="el-GR" sz="2540" i="1" dirty="0"/>
              <a:t>φ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{Y,N},     e.g.,   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)=Y   </a:t>
            </a:r>
            <a:r>
              <a:rPr lang="en-US" sz="2540" dirty="0"/>
              <a:t>⇔   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&gt;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in valid initial configurations </a:t>
            </a:r>
            <a:r>
              <a:rPr lang="en-US" sz="2141" b="1" dirty="0" err="1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55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partition species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US" sz="2540" dirty="0">
                <a:sym typeface="Wingdings" panose="05000000000000000000" pitchFamily="2" charset="2"/>
              </a:rPr>
              <a:t>into “yes”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 and “no”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N</a:t>
            </a:r>
            <a:endParaRPr lang="en-US" sz="254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Y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“yes”) if vote is unanimously yes: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N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“no”) if vote is unanimously no: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i="1" dirty="0">
                <a:sym typeface="Wingdings" panose="05000000000000000000" pitchFamily="2" charset="2"/>
              </a:rPr>
              <a:t>undefined</a:t>
            </a:r>
            <a:r>
              <a:rPr lang="en-US" sz="2000" dirty="0">
                <a:sym typeface="Wingdings" panose="05000000000000000000" pitchFamily="2" charset="2"/>
              </a:rPr>
              <a:t> otherwise:    (</a:t>
            </a:r>
            <a:r>
              <a:rPr lang="en-US" sz="2000" dirty="0"/>
              <a:t>∃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sym typeface="Wingdings" panose="05000000000000000000" pitchFamily="2" charset="2"/>
              </a:rPr>
              <a:t>,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and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’)&gt;0 </a:t>
            </a:r>
          </a:p>
          <a:p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) (and is defined)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l-GR" sz="2540" i="1" dirty="0"/>
              <a:t>φ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i="1" dirty="0"/>
              <a:t>φ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 (</a:t>
            </a:r>
            <a:r>
              <a:rPr lang="en-US" sz="2540" b="1" i="1" dirty="0"/>
              <a:t>o</a:t>
            </a:r>
            <a:r>
              <a:rPr lang="en-US" sz="2540" i="1" dirty="0"/>
              <a:t> is correct</a:t>
            </a:r>
            <a:r>
              <a:rPr lang="en-US" sz="2540" dirty="0"/>
              <a:t>).</a:t>
            </a:r>
          </a:p>
          <a:p>
            <a:pPr lvl="1"/>
            <a:r>
              <a:rPr lang="en-US" sz="2140" dirty="0"/>
              <a:t>We say the CRN </a:t>
            </a:r>
            <a:r>
              <a:rPr lang="en-US" sz="2140" dirty="0">
                <a:solidFill>
                  <a:srgbClr val="C00000"/>
                </a:solidFill>
              </a:rPr>
              <a:t>stably decides</a:t>
            </a:r>
            <a:r>
              <a:rPr lang="en-US" sz="2140" dirty="0"/>
              <a:t> the </a:t>
            </a:r>
            <a:r>
              <a:rPr lang="en-US" sz="2140" u="sng" dirty="0"/>
              <a:t>set</a:t>
            </a:r>
            <a:r>
              <a:rPr lang="en-US" sz="2140" dirty="0"/>
              <a:t> </a:t>
            </a:r>
            <a:r>
              <a:rPr lang="el-GR" sz="2140" i="1" dirty="0"/>
              <a:t>φ</a:t>
            </a:r>
            <a:r>
              <a:rPr lang="en-US" sz="2140" baseline="30000" dirty="0"/>
              <a:t>–1</a:t>
            </a:r>
            <a:r>
              <a:rPr lang="en-US" sz="2140" dirty="0"/>
              <a:t>(Y) = set of inputs mapping to output 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238267"/>
            <a:ext cx="10414056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30246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F006C8-6536-4F9A-900E-87D3A84E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Feedforward CRNs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BF526A-8935-4A85-96F3-A08C79B42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class of CRNs with a simpler definition/proofs for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4F854-E738-4AE2-984E-50488761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7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C083-E55B-45D9-A5CE-C3095242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versus terminal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134A-0A0D-47DE-8D22-E1680A40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3D26A6-EEAD-40B9-9DC5-178ED1918F42}"/>
              </a:ext>
            </a:extLst>
          </p:cNvPr>
          <p:cNvSpPr/>
          <p:nvPr/>
        </p:nvSpPr>
        <p:spPr>
          <a:xfrm>
            <a:off x="4006491" y="5008210"/>
            <a:ext cx="470309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Note</a:t>
            </a:r>
            <a:r>
              <a:rPr lang="en-US" sz="2400" dirty="0"/>
              <a:t>: A configuration can be </a:t>
            </a:r>
            <a:r>
              <a:rPr lang="en-US" sz="2400" i="1" dirty="0"/>
              <a:t>stable without being terminal</a:t>
            </a:r>
            <a:r>
              <a:rPr lang="en-US" sz="2400" dirty="0"/>
              <a:t>. Example?</a:t>
            </a:r>
            <a:endParaRPr lang="en-US" sz="2400" i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4AFD16-406B-43EB-A751-271CF0EF84E1}"/>
              </a:ext>
            </a:extLst>
          </p:cNvPr>
          <p:cNvSpPr/>
          <p:nvPr/>
        </p:nvSpPr>
        <p:spPr>
          <a:xfrm>
            <a:off x="1186289" y="3660070"/>
            <a:ext cx="508840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Definition</a:t>
            </a:r>
            <a:r>
              <a:rPr lang="en-US" sz="2400" dirty="0"/>
              <a:t>: A configuration is </a:t>
            </a:r>
            <a:r>
              <a:rPr lang="en-US" sz="2400" u="sng" dirty="0"/>
              <a:t>terminal</a:t>
            </a:r>
            <a:r>
              <a:rPr lang="en-US" sz="2400" dirty="0"/>
              <a:t> if no reaction is applicable to it.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8DEDCC-46FC-4E39-8FC1-03CE6F7B6925}"/>
              </a:ext>
            </a:extLst>
          </p:cNvPr>
          <p:cNvSpPr/>
          <p:nvPr/>
        </p:nvSpPr>
        <p:spPr>
          <a:xfrm>
            <a:off x="6711391" y="3660070"/>
            <a:ext cx="3798417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Observation</a:t>
            </a:r>
            <a:r>
              <a:rPr lang="en-US" sz="2400" dirty="0"/>
              <a:t>: Every terminal configuration is stable.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45560A-B890-4EA6-AA4D-885995309BC1}"/>
              </a:ext>
            </a:extLst>
          </p:cNvPr>
          <p:cNvSpPr/>
          <p:nvPr/>
        </p:nvSpPr>
        <p:spPr>
          <a:xfrm>
            <a:off x="1405364" y="1592934"/>
            <a:ext cx="9104444" cy="154638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All CRNs we’ve seen so far obey a stronger condition than stabilizing (</a:t>
            </a:r>
            <a:r>
              <a:rPr lang="en-US" sz="2400" i="1" dirty="0"/>
              <a:t>no reaction can change the output</a:t>
            </a:r>
            <a:r>
              <a:rPr lang="en-US" sz="2400" dirty="0"/>
              <a:t>): they reach a configuration where </a:t>
            </a:r>
            <a:r>
              <a:rPr lang="en-US" sz="2400" i="1" dirty="0"/>
              <a:t>no reaction can happen at all</a:t>
            </a:r>
            <a:r>
              <a:rPr lang="en-US" sz="2400" dirty="0"/>
              <a:t>. Further, they all have the property that </a:t>
            </a:r>
            <a:r>
              <a:rPr lang="en-US" sz="2400" u="sng" dirty="0"/>
              <a:t>every</a:t>
            </a:r>
            <a:r>
              <a:rPr lang="en-US" sz="2400" dirty="0"/>
              <a:t> sufficiently long execution reaches this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8298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540"/>
            <a:ext cx="4810125" cy="988156"/>
          </a:xfrm>
        </p:spPr>
        <p:txBody>
          <a:bodyPr>
            <a:normAutofit/>
          </a:bodyPr>
          <a:lstStyle/>
          <a:p>
            <a:r>
              <a:rPr lang="en-US" dirty="0"/>
              <a:t>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552450" y="1095696"/>
            <a:ext cx="525780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feed-forward</a:t>
            </a:r>
            <a:r>
              <a:rPr lang="en-US" dirty="0"/>
              <a:t> if reactions can be ordered 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 err="1"/>
              <a:t>r</a:t>
            </a:r>
            <a:r>
              <a:rPr lang="en-US" i="1" baseline="-25000" dirty="0" err="1"/>
              <a:t>n</a:t>
            </a:r>
            <a:r>
              <a:rPr lang="en-US" dirty="0"/>
              <a:t> such that, for all </a:t>
            </a:r>
            <a:r>
              <a:rPr lang="en-US" i="1" dirty="0"/>
              <a:t>k</a:t>
            </a:r>
            <a:r>
              <a:rPr lang="en-US" dirty="0"/>
              <a:t> &lt; </a:t>
            </a:r>
            <a:r>
              <a:rPr lang="en-US" i="1" dirty="0"/>
              <a:t>ℓ</a:t>
            </a:r>
            <a:r>
              <a:rPr lang="en-US" dirty="0"/>
              <a:t>, no reactant of </a:t>
            </a:r>
            <a:r>
              <a:rPr lang="en-US" i="1" dirty="0" err="1"/>
              <a:t>r</a:t>
            </a:r>
            <a:r>
              <a:rPr lang="en-US" i="1" baseline="-25000" dirty="0" err="1"/>
              <a:t>k</a:t>
            </a:r>
            <a:r>
              <a:rPr lang="en-US" dirty="0"/>
              <a:t> appears in </a:t>
            </a:r>
            <a:r>
              <a:rPr lang="en-US" i="1" dirty="0"/>
              <a:t>r</a:t>
            </a:r>
            <a:r>
              <a:rPr lang="en-US" i="1" baseline="-25000" dirty="0"/>
              <a:t>ℓ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i="1" dirty="0"/>
              <a:t>as either reactant or product</a:t>
            </a:r>
            <a:r>
              <a:rPr lang="en-US" dirty="0"/>
              <a:t>).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555504" y="2262091"/>
            <a:ext cx="3584417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don’t appear below)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16968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feed-forward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618694" y="2401100"/>
            <a:ext cx="6866773" cy="3500212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be </a:t>
            </a:r>
            <a:r>
              <a:rPr lang="en-US" sz="1600" u="sng" dirty="0"/>
              <a:t>first</a:t>
            </a:r>
            <a:r>
              <a:rPr lang="en-US" sz="1600" dirty="0"/>
              <a:t> reaction in feed-forward order such that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&lt;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For ease of exposition, assume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has only one reactant 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baseline="-25000" dirty="0"/>
              <a:t>+1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n</a:t>
            </a:r>
            <a:r>
              <a:rPr lang="en-US" sz="1600" dirty="0"/>
              <a:t> do not change #</a:t>
            </a:r>
            <a:r>
              <a:rPr lang="en-US" sz="1600" i="1" dirty="0"/>
              <a:t>A</a:t>
            </a:r>
            <a:r>
              <a:rPr lang="en-US" sz="1600" dirty="0"/>
              <a:t>, by the definition of feed-forward.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can produce but not consume </a:t>
            </a:r>
            <a:r>
              <a:rPr lang="en-US" sz="1600" i="1" dirty="0"/>
              <a:t>A</a:t>
            </a:r>
            <a:r>
              <a:rPr lang="en-US" sz="1600" dirty="0"/>
              <a:t>. (</a:t>
            </a:r>
            <a:r>
              <a:rPr lang="en-US" sz="1600" i="1" dirty="0"/>
              <a:t>why??</a:t>
            </a:r>
            <a:r>
              <a:rPr lang="en-US" sz="1600" dirty="0"/>
              <a:t>)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So only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can increase #</a:t>
            </a:r>
            <a:r>
              <a:rPr lang="en-US" sz="1600" i="1" dirty="0"/>
              <a:t>A</a:t>
            </a:r>
            <a:r>
              <a:rPr lang="en-US" sz="1600" dirty="0"/>
              <a:t>, and only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</a:t>
            </a:r>
            <a:r>
              <a:rPr lang="en-US" sz="1600" dirty="0"/>
              <a:t>can decrease #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m</a:t>
            </a:r>
            <a:r>
              <a:rPr lang="en-US" sz="1600" dirty="0"/>
              <a:t>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); Let </a:t>
            </a:r>
            <a:r>
              <a:rPr lang="en-US" sz="1600" i="1" dirty="0"/>
              <a:t>Q’</a:t>
            </a:r>
            <a:r>
              <a:rPr lang="en-US" sz="1600" dirty="0"/>
              <a:t> be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i="1" baseline="-25000" dirty="0"/>
              <a:t> </a:t>
            </a:r>
            <a:r>
              <a:rPr lang="en-US" sz="1600" dirty="0"/>
              <a:t>by the (</a:t>
            </a:r>
            <a:r>
              <a:rPr lang="en-US" sz="1600" i="1" dirty="0"/>
              <a:t>m</a:t>
            </a:r>
            <a:r>
              <a:rPr lang="en-US" sz="1600" dirty="0"/>
              <a:t>+1)’</a:t>
            </a:r>
            <a:r>
              <a:rPr lang="en-US" sz="1600" dirty="0" err="1"/>
              <a:t>st</a:t>
            </a:r>
            <a:r>
              <a:rPr lang="en-US" sz="1600" dirty="0"/>
              <a:t> execution of reaction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400" b="1" dirty="0" err="1"/>
              <a:t>x</a:t>
            </a:r>
            <a:r>
              <a:rPr lang="en-US" sz="1400" i="1" baseline="-25000" dirty="0" err="1"/>
              <a:t>p</a:t>
            </a:r>
            <a:r>
              <a:rPr lang="en-US" sz="1400" dirty="0"/>
              <a:t> is the config </a:t>
            </a:r>
            <a:r>
              <a:rPr lang="en-US" sz="1400" u="sng" dirty="0"/>
              <a:t>just before</a:t>
            </a:r>
            <a:r>
              <a:rPr lang="en-US" sz="1400" dirty="0"/>
              <a:t> the first time that </a:t>
            </a:r>
            <a:r>
              <a:rPr lang="en-US" sz="1400" i="1" dirty="0" err="1"/>
              <a:t>r</a:t>
            </a:r>
            <a:r>
              <a:rPr lang="en-US" sz="1400" i="1" baseline="-25000" dirty="0" err="1"/>
              <a:t>k</a:t>
            </a:r>
            <a:r>
              <a:rPr lang="en-US" sz="1400" dirty="0"/>
              <a:t> happens more in </a:t>
            </a:r>
            <a:r>
              <a:rPr lang="en-US" sz="1400" i="1" dirty="0"/>
              <a:t>Q</a:t>
            </a:r>
            <a:r>
              <a:rPr lang="en-US" sz="1400" dirty="0"/>
              <a:t> than </a:t>
            </a:r>
            <a:r>
              <a:rPr lang="en-US" sz="1400" i="1" dirty="0"/>
              <a:t>P</a:t>
            </a:r>
            <a:r>
              <a:rPr lang="en-US" sz="1400" dirty="0"/>
              <a:t>.</a:t>
            </a:r>
            <a:endParaRPr lang="en-US" sz="1600" dirty="0"/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Note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</a:t>
            </a:r>
            <a:r>
              <a:rPr lang="en-US" sz="1600" dirty="0"/>
              <a:t>. (#(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</a:t>
            </a:r>
            <a:r>
              <a:rPr lang="en-US" sz="1600" i="1" dirty="0" err="1"/>
              <a:t>i</a:t>
            </a:r>
            <a:r>
              <a:rPr lang="en-US" sz="1600" dirty="0"/>
              <a:t>=1 to </a:t>
            </a:r>
            <a:r>
              <a:rPr lang="en-US" sz="1600" i="1" dirty="0"/>
              <a:t>k</a:t>
            </a:r>
            <a:r>
              <a:rPr lang="en-US" sz="1600" dirty="0"/>
              <a:t>–1)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 (since </a:t>
            </a:r>
            <a:r>
              <a:rPr lang="en-US" sz="1600" i="1" dirty="0"/>
              <a:t>Q’</a:t>
            </a:r>
            <a:r>
              <a:rPr lang="en-US" sz="1600" dirty="0"/>
              <a:t> is prefix of </a:t>
            </a:r>
            <a:r>
              <a:rPr lang="en-US" sz="1600" i="1" dirty="0"/>
              <a:t>Q</a:t>
            </a:r>
            <a:r>
              <a:rPr lang="en-US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Also,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by our choice of </a:t>
            </a:r>
            <a:r>
              <a:rPr lang="en-US" sz="1600" i="1" dirty="0"/>
              <a:t>Q</a:t>
            </a:r>
            <a:r>
              <a:rPr lang="en-US" sz="1600" dirty="0"/>
              <a:t>’.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i="1" dirty="0"/>
              <a:t>A</a:t>
            </a:r>
            <a:r>
              <a:rPr lang="en-US" sz="1600" dirty="0"/>
              <a:t> is present in </a:t>
            </a:r>
            <a:r>
              <a:rPr lang="en-US" sz="1600" b="1" dirty="0"/>
              <a:t>c</a:t>
            </a:r>
            <a:r>
              <a:rPr lang="en-US" sz="1600" dirty="0"/>
              <a:t>, i.e.,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&gt; 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is applicable at </a:t>
            </a:r>
            <a:r>
              <a:rPr lang="en-US" sz="1600" b="1" dirty="0"/>
              <a:t>c</a:t>
            </a:r>
            <a:r>
              <a:rPr lang="en-US" sz="1600" dirty="0"/>
              <a:t>, 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552450" y="4033140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feed-forward CRNs.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643647" y="2308006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occurs in P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85256-E008-5871-78BD-5116CA807C4E}"/>
              </a:ext>
            </a:extLst>
          </p:cNvPr>
          <p:cNvSpPr txBox="1"/>
          <p:nvPr/>
        </p:nvSpPr>
        <p:spPr>
          <a:xfrm>
            <a:off x="461008" y="6269051"/>
            <a:ext cx="1035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Ideas taken from [M.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Vasić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Chalk, A.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Luchsinger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Khurshid, and D.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Programming and training rate-independent chemical reaction networks.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Proceedings of the National Academy of Sciences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119(24):e2111552119, 2022.]</a:t>
            </a:r>
          </a:p>
        </p:txBody>
      </p:sp>
    </p:spTree>
    <p:extLst>
      <p:ext uri="{BB962C8B-B14F-4D97-AF65-F5344CB8AC3E}">
        <p14:creationId xmlns:p14="http://schemas.microsoft.com/office/powerpoint/2010/main" val="19047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9" y="365125"/>
            <a:ext cx="108400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Stable function computation by 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262BF6-306F-4F60-9D7D-76EF3BE7B13D}"/>
              </a:ext>
            </a:extLst>
          </p:cNvPr>
          <p:cNvSpPr/>
          <p:nvPr/>
        </p:nvSpPr>
        <p:spPr>
          <a:xfrm>
            <a:off x="662457" y="3697546"/>
            <a:ext cx="4920761" cy="117582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 2</a:t>
            </a:r>
            <a:r>
              <a:rPr lang="en-US" dirty="0"/>
              <a:t>: If a feed-forward CRN has </a:t>
            </a:r>
            <a:r>
              <a:rPr lang="en-US" u="sng" dirty="0"/>
              <a:t>at least one</a:t>
            </a:r>
            <a:r>
              <a:rPr lang="en-US" dirty="0"/>
              <a:t> terminal configuration reachable from any initial configuration (i.e., exactly one), then the CRN stably computes a function.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678F14-1103-4890-BAC2-9AFAE6AF8B00}"/>
              </a:ext>
            </a:extLst>
          </p:cNvPr>
          <p:cNvSpPr/>
          <p:nvPr/>
        </p:nvSpPr>
        <p:spPr>
          <a:xfrm>
            <a:off x="662457" y="5086949"/>
            <a:ext cx="3222383" cy="40217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Question</a:t>
            </a:r>
            <a:r>
              <a:rPr lang="en-US" dirty="0"/>
              <a:t>: What’s the function?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BA5E32-BAA5-4553-AA90-56499DCE6798}"/>
              </a:ext>
            </a:extLst>
          </p:cNvPr>
          <p:cNvSpPr/>
          <p:nvPr/>
        </p:nvSpPr>
        <p:spPr>
          <a:xfrm>
            <a:off x="6283568" y="1453615"/>
            <a:ext cx="5305249" cy="17467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The CRN: </a:t>
            </a:r>
          </a:p>
          <a:p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</a:p>
          <a:p>
            <a:r>
              <a:rPr lang="en-US" dirty="0"/>
              <a:t>stably computes the function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49FC51-5AFC-4E46-A3F2-027331E4F80D}"/>
              </a:ext>
            </a:extLst>
          </p:cNvPr>
          <p:cNvSpPr/>
          <p:nvPr/>
        </p:nvSpPr>
        <p:spPr>
          <a:xfrm>
            <a:off x="6283568" y="3341428"/>
            <a:ext cx="5305249" cy="3380047"/>
          </a:xfrm>
          <a:prstGeom prst="roundRect">
            <a:avLst>
              <a:gd name="adj" fmla="val 51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 the following reactions: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1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2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3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4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removes all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, (at least one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or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/>
              <a:t>), and </a:t>
            </a:r>
            <a:r>
              <a:rPr lang="en-US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/>
              <a:t>, so this is terminal. By Corollary 2 it stably computes whatever #</a:t>
            </a:r>
            <a:r>
              <a:rPr lang="en-US" i="1" dirty="0">
                <a:solidFill>
                  <a:srgbClr val="FF0000"/>
                </a:solidFill>
              </a:rPr>
              <a:t>Y</a:t>
            </a:r>
            <a:r>
              <a:rPr lang="en-US" dirty="0"/>
              <a:t> is now, which is…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CRN produces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count of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Y </a:t>
            </a:r>
            <a:r>
              <a:rPr lang="en-US" dirty="0"/>
              <a:t>by </a:t>
            </a:r>
            <a:r>
              <a:rPr lang="en-US" dirty="0" err="1"/>
              <a:t>rxns</a:t>
            </a:r>
            <a:r>
              <a:rPr lang="en-US" dirty="0"/>
              <a:t> 1 and 2, and consumes 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dirty="0"/>
              <a:t>’s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</a:t>
            </a:r>
            <a:r>
              <a:rPr lang="en-US" dirty="0"/>
              <a:t>by </a:t>
            </a:r>
            <a:r>
              <a:rPr lang="en-US" dirty="0" err="1"/>
              <a:t>rxn</a:t>
            </a:r>
            <a:r>
              <a:rPr lang="en-US" dirty="0"/>
              <a:t> 4, so computes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–min(#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 </a:t>
            </a:r>
            <a:r>
              <a:rPr lang="en-US" b="1" dirty="0"/>
              <a:t>QED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B205A8-2C4F-4192-8782-80900D3EB2CF}"/>
              </a:ext>
            </a:extLst>
          </p:cNvPr>
          <p:cNvSpPr/>
          <p:nvPr/>
        </p:nvSpPr>
        <p:spPr>
          <a:xfrm>
            <a:off x="662457" y="5662077"/>
            <a:ext cx="4361719" cy="8307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Answer</a:t>
            </a:r>
            <a:r>
              <a:rPr lang="en-US" dirty="0"/>
              <a:t>: Letting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 = the unique terminal configuration reachable from </a:t>
            </a:r>
            <a:r>
              <a:rPr lang="en-US" b="1" dirty="0" err="1"/>
              <a:t>i</a:t>
            </a:r>
            <a:r>
              <a:rPr lang="en-US" dirty="0"/>
              <a:t>, it computes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Y</a:t>
            </a:r>
            <a:r>
              <a:rPr lang="en-US" dirty="0"/>
              <a:t>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F95746-80A4-4E40-9550-6E3DC6E31749}"/>
              </a:ext>
            </a:extLst>
          </p:cNvPr>
          <p:cNvSpPr/>
          <p:nvPr/>
        </p:nvSpPr>
        <p:spPr>
          <a:xfrm>
            <a:off x="662457" y="2568509"/>
            <a:ext cx="4920761" cy="91545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 1</a:t>
            </a:r>
            <a:r>
              <a:rPr lang="en-US" dirty="0"/>
              <a:t>: A feed-forward CRN has </a:t>
            </a:r>
            <a:r>
              <a:rPr lang="en-US" u="sng" dirty="0"/>
              <a:t>at most one</a:t>
            </a:r>
            <a:r>
              <a:rPr lang="en-US" dirty="0"/>
              <a:t> terminal configuration reachable from any initial configuration.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2F7700-635C-418E-983F-0B9BDB0F47DA}"/>
              </a:ext>
            </a:extLst>
          </p:cNvPr>
          <p:cNvSpPr/>
          <p:nvPr/>
        </p:nvSpPr>
        <p:spPr>
          <a:xfrm>
            <a:off x="662458" y="1412987"/>
            <a:ext cx="5433542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</p:spTree>
    <p:extLst>
      <p:ext uri="{BB962C8B-B14F-4D97-AF65-F5344CB8AC3E}">
        <p14:creationId xmlns:p14="http://schemas.microsoft.com/office/powerpoint/2010/main" val="26905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0A84-FAE0-4A53-B19C-74FCEE41F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Computation with chemical reaction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5EDFA-0CEA-4054-B596-87D8145E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22"/>
            <a:ext cx="10515600" cy="2538666"/>
          </a:xfrm>
        </p:spPr>
        <p:txBody>
          <a:bodyPr/>
          <a:lstStyle/>
          <a:p>
            <a:r>
              <a:rPr lang="en-US" dirty="0"/>
              <a:t>Key ideas setting chemical computation apart from others:</a:t>
            </a:r>
          </a:p>
          <a:p>
            <a:pPr lvl="1"/>
            <a:r>
              <a:rPr lang="en-US" u="sng" dirty="0"/>
              <a:t>cannot</a:t>
            </a:r>
            <a:r>
              <a:rPr lang="en-US" dirty="0"/>
              <a:t> control order in which molecules collide</a:t>
            </a:r>
          </a:p>
          <a:p>
            <a:pPr lvl="1"/>
            <a:r>
              <a:rPr lang="en-US" u="sng" dirty="0"/>
              <a:t>can</a:t>
            </a:r>
            <a:r>
              <a:rPr lang="en-US" dirty="0"/>
              <a:t> control how they react when they collide</a:t>
            </a:r>
          </a:p>
          <a:p>
            <a:r>
              <a:rPr lang="en-US" dirty="0"/>
              <a:t>Related model of distributed computing called </a:t>
            </a:r>
            <a:r>
              <a:rPr lang="en-US" i="1" dirty="0"/>
              <a:t>population protocols</a:t>
            </a:r>
          </a:p>
          <a:p>
            <a:pPr lvl="1"/>
            <a:r>
              <a:rPr lang="en-US" dirty="0"/>
              <a:t>originally motivated by mobile wireless sensor networks, e.g., attached to a birds in a flock</a:t>
            </a:r>
          </a:p>
        </p:txBody>
      </p:sp>
      <p:pic>
        <p:nvPicPr>
          <p:cNvPr id="1026" name="Picture 2" descr="Binning and filtering applied to a scene containing a flock of birds |  Download Scientific Diagram">
            <a:extLst>
              <a:ext uri="{FF2B5EF4-FFF2-40B4-BE49-F238E27FC236}">
                <a16:creationId xmlns:a16="http://schemas.microsoft.com/office/drawing/2014/main" id="{6BE3AB4F-4B8A-4DFF-ABD7-62A0C385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25" y="3707842"/>
            <a:ext cx="4474408" cy="29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4BA23-2F7E-4DD8-B6C3-19D4FEC1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4D42-D51B-4576-8B95-1A35DFC0AB9A}"/>
              </a:ext>
            </a:extLst>
          </p:cNvPr>
          <p:cNvSpPr txBox="1"/>
          <p:nvPr/>
        </p:nvSpPr>
        <p:spPr>
          <a:xfrm>
            <a:off x="404446" y="5771575"/>
            <a:ext cx="5503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20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10725150" cy="1463674"/>
          </a:xfrm>
        </p:spPr>
        <p:txBody>
          <a:bodyPr>
            <a:normAutofit/>
          </a:bodyPr>
          <a:lstStyle/>
          <a:p>
            <a:r>
              <a:rPr lang="en-US" sz="4000" dirty="0"/>
              <a:t>In feed-forward CRNs, if there is a terminal configuration, any long enough execution reaches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F76748-C601-4940-A15A-7EAAA75EB358}"/>
              </a:ext>
            </a:extLst>
          </p:cNvPr>
          <p:cNvSpPr/>
          <p:nvPr/>
        </p:nvSpPr>
        <p:spPr>
          <a:xfrm>
            <a:off x="292609" y="2011400"/>
            <a:ext cx="4624753" cy="122929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1CEE83-D5E0-47B6-8C77-86A2B3D0C9D4}"/>
              </a:ext>
            </a:extLst>
          </p:cNvPr>
          <p:cNvSpPr/>
          <p:nvPr/>
        </p:nvSpPr>
        <p:spPr>
          <a:xfrm>
            <a:off x="292609" y="3472180"/>
            <a:ext cx="4624753" cy="2197100"/>
          </a:xfrm>
          <a:prstGeom prst="roundRect">
            <a:avLst>
              <a:gd name="adj" fmla="val 650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In a feed-forward CRN, if there is a terminal configuration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reachable from initial configuration </a:t>
            </a:r>
            <a:r>
              <a:rPr lang="en-US" b="1" dirty="0" err="1"/>
              <a:t>i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is reached by </a:t>
            </a:r>
            <a:r>
              <a:rPr lang="en-US" u="sng" dirty="0"/>
              <a:t>every</a:t>
            </a:r>
            <a:r>
              <a:rPr lang="en-US" dirty="0"/>
              <a:t> sufficiently long execution from </a:t>
            </a:r>
            <a:r>
              <a:rPr lang="en-US" b="1" dirty="0" err="1"/>
              <a:t>i</a:t>
            </a:r>
            <a:r>
              <a:rPr lang="en-US" dirty="0"/>
              <a:t>. Furthermore, all of these executions are permutations of the same number of each reaction type.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C50185-20A3-4620-9F5F-7FE4703F8B3D}"/>
              </a:ext>
            </a:extLst>
          </p:cNvPr>
          <p:cNvSpPr/>
          <p:nvPr/>
        </p:nvSpPr>
        <p:spPr>
          <a:xfrm>
            <a:off x="5125031" y="2011400"/>
            <a:ext cx="6801792" cy="3657880"/>
          </a:xfrm>
          <a:prstGeom prst="roundRect">
            <a:avLst>
              <a:gd name="adj" fmla="val 43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i="1" dirty="0"/>
              <a:t>P</a:t>
            </a:r>
            <a:r>
              <a:rPr lang="en-US" dirty="0"/>
              <a:t> be the execution leading from </a:t>
            </a:r>
            <a:r>
              <a:rPr lang="en-US" b="1" dirty="0" err="1"/>
              <a:t>i</a:t>
            </a:r>
            <a:r>
              <a:rPr lang="en-US" dirty="0"/>
              <a:t> to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</a:t>
            </a:r>
            <a:r>
              <a:rPr lang="en-US" dirty="0" err="1"/>
              <a:t>with</a:t>
            </a:r>
            <a:r>
              <a:rPr lang="en-US" dirty="0"/>
              <a:t> |</a:t>
            </a:r>
            <a:r>
              <a:rPr lang="en-US" i="1" dirty="0"/>
              <a:t>Q</a:t>
            </a:r>
            <a:r>
              <a:rPr lang="en-US" dirty="0"/>
              <a:t>| &gt; |</a:t>
            </a:r>
            <a:r>
              <a:rPr lang="en-US" i="1" dirty="0"/>
              <a:t>P</a:t>
            </a:r>
            <a:r>
              <a:rPr lang="en-US" dirty="0"/>
              <a:t>| must have more of some reaction </a:t>
            </a:r>
            <a:r>
              <a:rPr lang="en-US" i="1" dirty="0"/>
              <a:t>r</a:t>
            </a:r>
            <a:r>
              <a:rPr lang="en-US" dirty="0"/>
              <a:t> by the pigeonhole principle.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By the Lemma, </a:t>
            </a:r>
            <a:r>
              <a:rPr lang="en-US" sz="1600" b="1" dirty="0"/>
              <a:t>c</a:t>
            </a:r>
            <a:r>
              <a:rPr lang="en-US" sz="1600" b="1" baseline="-25000" dirty="0"/>
              <a:t>i</a:t>
            </a:r>
            <a:r>
              <a:rPr lang="en-US" sz="1600" dirty="0"/>
              <a:t> is not terminal, a contradiction.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 no execution </a:t>
            </a:r>
            <a:r>
              <a:rPr lang="en-US" sz="1600" i="1" dirty="0"/>
              <a:t>Q</a:t>
            </a:r>
            <a:r>
              <a:rPr lang="en-US" sz="1600" dirty="0"/>
              <a:t> is longer than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= |</a:t>
            </a:r>
            <a:r>
              <a:rPr lang="en-US" i="1" dirty="0"/>
              <a:t>P</a:t>
            </a:r>
            <a:r>
              <a:rPr lang="en-US" dirty="0"/>
              <a:t>| must be a permutation of </a:t>
            </a:r>
            <a:r>
              <a:rPr lang="en-US" i="1" dirty="0"/>
              <a:t>P</a:t>
            </a:r>
            <a:r>
              <a:rPr lang="en-US" dirty="0"/>
              <a:t>, or else by pigeonhole </a:t>
            </a:r>
            <a:r>
              <a:rPr lang="en-US" i="1" dirty="0"/>
              <a:t>Q</a:t>
            </a:r>
            <a:r>
              <a:rPr lang="en-US" dirty="0"/>
              <a:t> would have more of some reaction, and this would again contradict the terminality of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Finally, to rule out that we might have some </a:t>
            </a:r>
            <a:r>
              <a:rPr lang="en-US" u="sng" dirty="0"/>
              <a:t>shorter</a:t>
            </a:r>
            <a:r>
              <a:rPr lang="en-US" dirty="0"/>
              <a:t> terminal execution, 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&lt; |</a:t>
            </a:r>
            <a:r>
              <a:rPr lang="en-US" i="1" dirty="0"/>
              <a:t>P</a:t>
            </a:r>
            <a:r>
              <a:rPr lang="en-US" dirty="0"/>
              <a:t>| must have some reaction </a:t>
            </a:r>
            <a:r>
              <a:rPr lang="en-US" i="1" dirty="0"/>
              <a:t>r</a:t>
            </a:r>
            <a:r>
              <a:rPr lang="en-US" dirty="0"/>
              <a:t> occurring more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so by the Lemma, </a:t>
            </a:r>
            <a:r>
              <a:rPr lang="en-US" i="1" dirty="0"/>
              <a:t>Q</a:t>
            </a:r>
            <a:r>
              <a:rPr lang="en-US" dirty="0"/>
              <a:t> cannot reach a terminal configuration.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2443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07540"/>
            <a:ext cx="11109199" cy="988156"/>
          </a:xfrm>
        </p:spPr>
        <p:txBody>
          <a:bodyPr>
            <a:noAutofit/>
          </a:bodyPr>
          <a:lstStyle/>
          <a:p>
            <a:r>
              <a:rPr lang="en-US" sz="3600"/>
              <a:t>Noncompetitive CRNs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461009" y="1095696"/>
            <a:ext cx="5617239" cy="138232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non-competitive</a:t>
            </a:r>
            <a:r>
              <a:rPr lang="en-US" dirty="0"/>
              <a:t> if, for every species </a:t>
            </a:r>
            <a:r>
              <a:rPr lang="en-US" i="1" dirty="0"/>
              <a:t>R</a:t>
            </a:r>
            <a:r>
              <a:rPr lang="en-US" dirty="0"/>
              <a:t>, if </a:t>
            </a:r>
            <a:r>
              <a:rPr lang="en-US" i="1" dirty="0"/>
              <a:t>R</a:t>
            </a:r>
            <a:r>
              <a:rPr lang="en-US" dirty="0"/>
              <a:t> is net consumed in some reaction (e.g., 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dirty="0"/>
              <a:t> or 2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R</a:t>
            </a:r>
            <a:r>
              <a:rPr lang="en-US" dirty="0"/>
              <a:t>), then </a:t>
            </a:r>
            <a:r>
              <a:rPr lang="en-US" i="1" dirty="0"/>
              <a:t>R</a:t>
            </a:r>
            <a:r>
              <a:rPr lang="en-US" dirty="0"/>
              <a:t> is not a reactant in any other reaction. </a:t>
            </a:r>
            <a:r>
              <a:rPr lang="en-US" sz="1600" dirty="0"/>
              <a:t>(</a:t>
            </a:r>
            <a:r>
              <a:rPr lang="en-US" sz="1600" i="1" dirty="0"/>
              <a:t>R can be a </a:t>
            </a:r>
            <a:r>
              <a:rPr lang="en-US" sz="1600" i="1" u="sng" dirty="0"/>
              <a:t>non-consumed catalyst</a:t>
            </a:r>
            <a:r>
              <a:rPr lang="en-US" sz="1600" i="1" dirty="0"/>
              <a:t> in any number of reactions, e.g., R</a:t>
            </a:r>
            <a:r>
              <a:rPr lang="en-US" sz="1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600" i="1" dirty="0"/>
              <a:t>2R or R</a:t>
            </a:r>
            <a:r>
              <a:rPr lang="en-US" sz="1600" dirty="0"/>
              <a:t>+</a:t>
            </a:r>
            <a:r>
              <a:rPr lang="en-US" sz="1600" i="1" dirty="0"/>
              <a:t>X</a:t>
            </a:r>
            <a:r>
              <a:rPr lang="en-US" sz="1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600" i="1" dirty="0"/>
              <a:t>R</a:t>
            </a:r>
            <a:r>
              <a:rPr lang="en-US" sz="1600" dirty="0"/>
              <a:t>+</a:t>
            </a:r>
            <a:r>
              <a:rPr lang="en-US" sz="1600" i="1" dirty="0"/>
              <a:t>Y, but then </a:t>
            </a:r>
            <a:r>
              <a:rPr lang="en-US" sz="1600" i="1" u="sng" dirty="0"/>
              <a:t>no</a:t>
            </a:r>
            <a:r>
              <a:rPr lang="en-US" sz="1600" i="1" dirty="0"/>
              <a:t> reaction can net consume it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461009" y="2706773"/>
            <a:ext cx="4137076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aren’t reactants elsewhere)</a:t>
            </a:r>
            <a:endParaRPr lang="en-US" sz="1800" baseline="-25000" dirty="0"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	</a:t>
            </a:r>
            <a:r>
              <a:rPr lang="en-US" sz="1400" dirty="0"/>
              <a:t>(</a:t>
            </a:r>
            <a:r>
              <a:rPr lang="en-US" sz="14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400" dirty="0"/>
              <a:t>,</a:t>
            </a:r>
            <a:r>
              <a:rPr lang="en-US" sz="1400" i="1" dirty="0">
                <a:solidFill>
                  <a:srgbClr val="C00000"/>
                </a:solidFill>
                <a:ea typeface="Andale Sans UI" pitchFamily="2"/>
              </a:rPr>
              <a:t> Y</a:t>
            </a:r>
            <a:r>
              <a:rPr lang="en-US" sz="1400" dirty="0"/>
              <a:t> aren’t reactants elsewhere)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24588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non-competitive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718304" y="2722697"/>
            <a:ext cx="7132320" cy="3039607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1" dirty="0"/>
              <a:t>Q’</a:t>
            </a:r>
            <a:r>
              <a:rPr lang="en-US" sz="1600" dirty="0"/>
              <a:t> = longest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all reactions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i.e.,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is the </a:t>
            </a:r>
            <a:r>
              <a:rPr lang="en-US" sz="1600" u="sng" dirty="0"/>
              <a:t>first</a:t>
            </a:r>
            <a:r>
              <a:rPr lang="en-US" sz="1600" dirty="0"/>
              <a:t> time in </a:t>
            </a:r>
            <a:r>
              <a:rPr lang="en-US" sz="1600" i="1" dirty="0"/>
              <a:t>Q</a:t>
            </a:r>
            <a:r>
              <a:rPr lang="en-US" sz="1600" dirty="0"/>
              <a:t> that some reaction </a:t>
            </a:r>
            <a:r>
              <a:rPr lang="en-US" sz="1600" u="sng" dirty="0"/>
              <a:t>exceeds</a:t>
            </a:r>
            <a:r>
              <a:rPr lang="en-US" sz="1600" dirty="0"/>
              <a:t> its count in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r</a:t>
            </a:r>
            <a:r>
              <a:rPr lang="en-US" sz="1600" dirty="0"/>
              <a:t> be the reaction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via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  <a:endParaRPr lang="en-US" sz="1600" i="1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Note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and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for all other reactions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CRN is non-competitive, no reactant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 can be consumed in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Some other reactions </a:t>
            </a:r>
            <a:r>
              <a:rPr lang="en-US" sz="1600" i="1" dirty="0"/>
              <a:t>t</a:t>
            </a:r>
            <a:r>
              <a:rPr lang="en-US" sz="1600" dirty="0"/>
              <a:t> might </a:t>
            </a:r>
            <a:r>
              <a:rPr lang="en-US" sz="1600" u="sng" dirty="0"/>
              <a:t>produce</a:t>
            </a:r>
            <a:r>
              <a:rPr lang="en-US" sz="1600" dirty="0"/>
              <a:t> </a:t>
            </a:r>
            <a:r>
              <a:rPr lang="en-US" sz="1600" i="1" dirty="0"/>
              <a:t>A</a:t>
            </a:r>
            <a:r>
              <a:rPr lang="en-US" sz="1600" dirty="0"/>
              <a:t>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Since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), each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 </a:t>
            </a:r>
            <a:r>
              <a:rPr lang="en-US" sz="1600" dirty="0"/>
              <a:t>produces at least as much </a:t>
            </a:r>
            <a:r>
              <a:rPr lang="en-US" sz="1600" i="1" dirty="0"/>
              <a:t>A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has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Exactly as much </a:t>
            </a:r>
            <a:r>
              <a:rPr lang="en-US" sz="1600" i="1" dirty="0"/>
              <a:t>A</a:t>
            </a:r>
            <a:r>
              <a:rPr lang="en-US" sz="1600" dirty="0"/>
              <a:t> is consumed by </a:t>
            </a:r>
            <a:r>
              <a:rPr lang="en-US" sz="1600" i="1" dirty="0"/>
              <a:t>r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≤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for all reactants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</a:t>
            </a:r>
            <a:r>
              <a:rPr lang="en-US" sz="1600" i="1" dirty="0"/>
              <a:t>r</a:t>
            </a:r>
            <a:r>
              <a:rPr lang="en-US" sz="1600" dirty="0"/>
              <a:t> is applicable to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, it is applicable to </a:t>
            </a:r>
            <a:r>
              <a:rPr lang="en-US" sz="1600" b="1" dirty="0"/>
              <a:t>c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461009" y="4385536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non-competitive CRNs.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FC279-22A0-4CF3-B15F-C976E7411F3B}"/>
              </a:ext>
            </a:extLst>
          </p:cNvPr>
          <p:cNvSpPr txBox="1"/>
          <p:nvPr/>
        </p:nvSpPr>
        <p:spPr>
          <a:xfrm>
            <a:off x="461008" y="6287339"/>
            <a:ext cx="932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Vasić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Chalk, A.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Luchsinger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Khurshid, and D.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Programming and training rate-independent chemical reaction networks.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Proceedings of the National Academy of Sciences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119(24):e2111552119, 2022.]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725943" y="2631680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r occurs in 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45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A750-FBED-4940-A37E-C988742E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Non-feedforward </a:t>
            </a:r>
            <a:r>
              <a:rPr lang="en-US" dirty="0"/>
              <a:t>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0A8E-074D-4D79-940E-A9550C48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E5842E-3612-41F6-9AB0-221D98A0126F}"/>
              </a:ext>
            </a:extLst>
          </p:cNvPr>
          <p:cNvSpPr/>
          <p:nvPr/>
        </p:nvSpPr>
        <p:spPr>
          <a:xfrm>
            <a:off x="963481" y="1788695"/>
            <a:ext cx="4351469" cy="68646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Example of a non-feedforward CRN that stably computes a function?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878E02-777D-4C56-AB74-C02DA3231C55}"/>
              </a:ext>
            </a:extLst>
          </p:cNvPr>
          <p:cNvSpPr/>
          <p:nvPr/>
        </p:nvSpPr>
        <p:spPr>
          <a:xfrm>
            <a:off x="2323031" y="3306015"/>
            <a:ext cx="1820122" cy="148242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tx1"/>
                </a:solidFill>
              </a:rPr>
              <a:t>f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) =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/2</a:t>
            </a:r>
          </a:p>
          <a:p>
            <a:r>
              <a:rPr lang="en-US" sz="2400" dirty="0">
                <a:solidFill>
                  <a:schemeClr val="tx1"/>
                </a:solidFill>
              </a:rPr>
              <a:t>1.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  <a:ea typeface="Andale Sans UI" pitchFamily="2"/>
              </a:rPr>
              <a:t>Y</a:t>
            </a:r>
            <a:r>
              <a:rPr lang="en-US" sz="2400" dirty="0">
                <a:solidFill>
                  <a:schemeClr val="tx1"/>
                </a:solidFill>
                <a:ea typeface="Andale Sans UI" pitchFamily="2"/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ea typeface="Andale Sans UI" pitchFamily="2"/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olidFill>
                  <a:schemeClr val="tx1"/>
                </a:solidFill>
              </a:rPr>
              <a:t>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4FF0-7A14-4BFE-9B04-5B05DE6DBB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84110" y="2752009"/>
            <a:ext cx="4760963" cy="2730255"/>
          </a:xfrm>
          <a:prstGeom prst="rect">
            <a:avLst/>
          </a:prstGeom>
          <a:ln w="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F3DBDC-5777-4703-ADB9-CAAFCDF8F1A4}"/>
              </a:ext>
            </a:extLst>
          </p:cNvPr>
          <p:cNvGrpSpPr/>
          <p:nvPr/>
        </p:nvGrpSpPr>
        <p:grpSpPr>
          <a:xfrm>
            <a:off x="8454407" y="5090361"/>
            <a:ext cx="2236453" cy="669827"/>
            <a:chOff x="8454407" y="5090361"/>
            <a:chExt cx="2236453" cy="669827"/>
          </a:xfrm>
        </p:grpSpPr>
        <p:sp>
          <p:nvSpPr>
            <p:cNvPr id="8" name="CustomShape 3">
              <a:extLst>
                <a:ext uri="{FF2B5EF4-FFF2-40B4-BE49-F238E27FC236}">
                  <a16:creationId xmlns:a16="http://schemas.microsoft.com/office/drawing/2014/main" id="{04477926-3EB1-4CFE-B9BA-A34F4D859A53}"/>
                </a:ext>
              </a:extLst>
            </p:cNvPr>
            <p:cNvSpPr/>
            <p:nvPr/>
          </p:nvSpPr>
          <p:spPr>
            <a:xfrm>
              <a:off x="8454407" y="5090361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1C85CD3-EFFA-4FAD-98B8-370FF0F4D88A}"/>
                </a:ext>
              </a:extLst>
            </p:cNvPr>
            <p:cNvSpPr/>
            <p:nvPr/>
          </p:nvSpPr>
          <p:spPr>
            <a:xfrm>
              <a:off x="8846309" y="5363060"/>
              <a:ext cx="461139" cy="253757"/>
            </a:xfrm>
            <a:custGeom>
              <a:avLst/>
              <a:gdLst/>
              <a:ahLst/>
              <a:cxnLst/>
              <a:rect l="0" t="0" r="r" b="b"/>
              <a:pathLst>
                <a:path w="1412" h="777">
                  <a:moveTo>
                    <a:pt x="1411" y="776"/>
                  </a:moveTo>
                  <a:lnTo>
                    <a:pt x="0" y="0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Shape 5">
              <a:extLst>
                <a:ext uri="{FF2B5EF4-FFF2-40B4-BE49-F238E27FC236}">
                  <a16:creationId xmlns:a16="http://schemas.microsoft.com/office/drawing/2014/main" id="{BDCFC09E-6CAF-489F-BFC7-97EB66B84496}"/>
                </a:ext>
              </a:extLst>
            </p:cNvPr>
            <p:cNvSpPr txBox="1"/>
            <p:nvPr/>
          </p:nvSpPr>
          <p:spPr>
            <a:xfrm>
              <a:off x="9307121" y="5445686"/>
              <a:ext cx="1383739" cy="314502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initial config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E6360-13E8-42C9-A12C-39A2C07787FD}"/>
              </a:ext>
            </a:extLst>
          </p:cNvPr>
          <p:cNvGrpSpPr/>
          <p:nvPr/>
        </p:nvGrpSpPr>
        <p:grpSpPr>
          <a:xfrm>
            <a:off x="4341176" y="3773711"/>
            <a:ext cx="1697152" cy="647477"/>
            <a:chOff x="4341176" y="3773711"/>
            <a:chExt cx="1697152" cy="647477"/>
          </a:xfrm>
        </p:grpSpPr>
        <p:sp>
          <p:nvSpPr>
            <p:cNvPr id="11" name="CustomShape 6">
              <a:extLst>
                <a:ext uri="{FF2B5EF4-FFF2-40B4-BE49-F238E27FC236}">
                  <a16:creationId xmlns:a16="http://schemas.microsoft.com/office/drawing/2014/main" id="{2C037A99-BC6D-49F7-A329-08052294A5D9}"/>
                </a:ext>
              </a:extLst>
            </p:cNvPr>
            <p:cNvSpPr/>
            <p:nvPr/>
          </p:nvSpPr>
          <p:spPr>
            <a:xfrm>
              <a:off x="5646425" y="4029285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7C0CADE-EC4B-42E4-BECB-3ABE6DB1EAB0}"/>
                </a:ext>
              </a:extLst>
            </p:cNvPr>
            <p:cNvSpPr/>
            <p:nvPr/>
          </p:nvSpPr>
          <p:spPr>
            <a:xfrm>
              <a:off x="4984110" y="4004791"/>
              <a:ext cx="662315" cy="138473"/>
            </a:xfrm>
            <a:custGeom>
              <a:avLst/>
              <a:gdLst/>
              <a:ahLst/>
              <a:cxnLst/>
              <a:rect l="0" t="0" r="r" b="b"/>
              <a:pathLst>
                <a:path w="950" h="1239">
                  <a:moveTo>
                    <a:pt x="0" y="0"/>
                  </a:moveTo>
                  <a:lnTo>
                    <a:pt x="949" y="1238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Shape 8">
              <a:extLst>
                <a:ext uri="{FF2B5EF4-FFF2-40B4-BE49-F238E27FC236}">
                  <a16:creationId xmlns:a16="http://schemas.microsoft.com/office/drawing/2014/main" id="{6B7FF236-4A3B-49DB-8A8E-9D2A30908876}"/>
                </a:ext>
              </a:extLst>
            </p:cNvPr>
            <p:cNvSpPr txBox="1"/>
            <p:nvPr/>
          </p:nvSpPr>
          <p:spPr>
            <a:xfrm>
              <a:off x="4341176" y="3773711"/>
              <a:ext cx="809989" cy="547031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final</a:t>
              </a:r>
            </a:p>
            <a:p>
              <a:r>
                <a:rPr lang="en-US" spc="-1" dirty="0"/>
                <a:t>config</a:t>
              </a:r>
            </a:p>
          </p:txBody>
        </p:sp>
      </p:grpSp>
      <p:sp>
        <p:nvSpPr>
          <p:cNvPr id="14" name="TextShape 9">
            <a:extLst>
              <a:ext uri="{FF2B5EF4-FFF2-40B4-BE49-F238E27FC236}">
                <a16:creationId xmlns:a16="http://schemas.microsoft.com/office/drawing/2014/main" id="{CA194808-0A3A-43EC-B160-0162FE489D17}"/>
              </a:ext>
            </a:extLst>
          </p:cNvPr>
          <p:cNvSpPr txBox="1"/>
          <p:nvPr/>
        </p:nvSpPr>
        <p:spPr>
          <a:xfrm>
            <a:off x="9374071" y="3631178"/>
            <a:ext cx="1798754" cy="933381"/>
          </a:xfrm>
          <a:prstGeom prst="rect">
            <a:avLst/>
          </a:prstGeom>
          <a:noFill/>
          <a:ln w="0">
            <a:noFill/>
          </a:ln>
        </p:spPr>
        <p:txBody>
          <a:bodyPr lIns="81646" tIns="40823" rIns="81646" bIns="40823">
            <a:noAutofit/>
          </a:bodyPr>
          <a:lstStyle/>
          <a:p>
            <a:r>
              <a:rPr lang="en-US" spc="-1" dirty="0"/>
              <a:t>Not a plot of </a:t>
            </a:r>
            <a:r>
              <a:rPr lang="en-US" i="1" spc="-1" dirty="0"/>
              <a:t>f</a:t>
            </a:r>
            <a:r>
              <a:rPr lang="en-US" spc="-1" dirty="0"/>
              <a:t>!    It's the space of </a:t>
            </a:r>
            <a:r>
              <a:rPr lang="en-US" spc="-1" dirty="0">
                <a:solidFill>
                  <a:srgbClr val="FF0000"/>
                </a:solidFill>
              </a:rPr>
              <a:t>reachable</a:t>
            </a:r>
            <a:r>
              <a:rPr lang="en-US" spc="-1" dirty="0">
                <a:solidFill>
                  <a:srgbClr val="000080"/>
                </a:solidFill>
              </a:rPr>
              <a:t> </a:t>
            </a:r>
            <a:r>
              <a:rPr lang="en-US" spc="-1" dirty="0">
                <a:solidFill>
                  <a:srgbClr val="FF0000"/>
                </a:solidFill>
              </a:rPr>
              <a:t>states</a:t>
            </a:r>
            <a:r>
              <a:rPr lang="en-US" spc="-1" dirty="0">
                <a:solidFill>
                  <a:srgbClr val="000080"/>
                </a:solidFill>
              </a:rPr>
              <a:t>.</a:t>
            </a:r>
            <a:endParaRPr lang="en-US" spc="-1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9735425-A6BB-4440-B517-D4AC807F7C6E}"/>
              </a:ext>
            </a:extLst>
          </p:cNvPr>
          <p:cNvSpPr/>
          <p:nvPr/>
        </p:nvSpPr>
        <p:spPr>
          <a:xfrm>
            <a:off x="5739502" y="4004791"/>
            <a:ext cx="3343909" cy="1290992"/>
          </a:xfrm>
          <a:custGeom>
            <a:avLst/>
            <a:gdLst/>
            <a:ahLst/>
            <a:cxnLst/>
            <a:rect l="0" t="0" r="r" b="b"/>
            <a:pathLst>
              <a:path w="10239" h="3953">
                <a:moveTo>
                  <a:pt x="10238" y="0"/>
                </a:moveTo>
                <a:lnTo>
                  <a:pt x="3413" y="360"/>
                </a:lnTo>
                <a:cubicBezTo>
                  <a:pt x="904" y="724"/>
                  <a:pt x="7442" y="1037"/>
                  <a:pt x="5287" y="1396"/>
                </a:cubicBezTo>
                <a:lnTo>
                  <a:pt x="1617" y="1796"/>
                </a:lnTo>
                <a:cubicBezTo>
                  <a:pt x="0" y="1976"/>
                  <a:pt x="4779" y="2158"/>
                  <a:pt x="3509" y="2666"/>
                </a:cubicBezTo>
                <a:cubicBezTo>
                  <a:pt x="1477" y="2920"/>
                  <a:pt x="2694" y="3233"/>
                  <a:pt x="1976" y="3952"/>
                </a:cubicBezTo>
              </a:path>
            </a:pathLst>
          </a:custGeom>
          <a:ln w="54720">
            <a:solidFill>
              <a:srgbClr val="00AE0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D67E68-8F2D-4294-ADB3-FCD1AA8DEFFC}"/>
              </a:ext>
            </a:extLst>
          </p:cNvPr>
          <p:cNvSpPr/>
          <p:nvPr/>
        </p:nvSpPr>
        <p:spPr>
          <a:xfrm>
            <a:off x="1151896" y="5519771"/>
            <a:ext cx="3465311" cy="43271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It’s even non-non-competitive!</a:t>
            </a:r>
          </a:p>
        </p:txBody>
      </p:sp>
    </p:spTree>
    <p:extLst>
      <p:ext uri="{BB962C8B-B14F-4D97-AF65-F5344CB8AC3E}">
        <p14:creationId xmlns:p14="http://schemas.microsoft.com/office/powerpoint/2010/main" val="33217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4193 0.1513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75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04231 -0.1775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1334-02F1-40AB-9723-F604B445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of CRNs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5500C6-7D1B-4A5E-8094-0F3859614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B0511-4FD7-4034-ADB6-5B3064D1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78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43" b="28520"/>
          <a:stretch/>
        </p:blipFill>
        <p:spPr>
          <a:xfrm>
            <a:off x="1496140" y="4676652"/>
            <a:ext cx="414850" cy="3812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3" name="Shape 233"/>
          <p:cNvSpPr/>
          <p:nvPr/>
        </p:nvSpPr>
        <p:spPr>
          <a:xfrm>
            <a:off x="1" y="301300"/>
            <a:ext cx="12192000" cy="13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probable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Stochastic kinetic model of chemical reaction networks</a:t>
            </a:r>
          </a:p>
        </p:txBody>
      </p:sp>
      <p:sp>
        <p:nvSpPr>
          <p:cNvPr id="235" name="Shape 235"/>
          <p:cNvSpPr/>
          <p:nvPr/>
        </p:nvSpPr>
        <p:spPr>
          <a:xfrm>
            <a:off x="2047540" y="5162913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expected </a:t>
            </a:r>
            <a:r>
              <a:rPr sz="1890" dirty="0"/>
              <a:t>time until next reaction is </a:t>
            </a:r>
            <a:r>
              <a:rPr lang="en-US" sz="1890" dirty="0"/>
              <a:t>1 / (</a:t>
            </a:r>
            <a:r>
              <a:rPr lang="en-US" sz="1890" i="1" dirty="0"/>
              <a:t>sum of all reaction rates</a:t>
            </a:r>
            <a:r>
              <a:rPr lang="en-US" sz="1890" dirty="0"/>
              <a:t>) </a:t>
            </a:r>
            <a:endParaRPr sz="1890" dirty="0"/>
          </a:p>
        </p:txBody>
      </p:sp>
      <p:sp>
        <p:nvSpPr>
          <p:cNvPr id="236" name="Shape 236"/>
          <p:cNvSpPr/>
          <p:nvPr/>
        </p:nvSpPr>
        <p:spPr>
          <a:xfrm>
            <a:off x="2047540" y="4679967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 err="1"/>
              <a:t>Pr</a:t>
            </a:r>
            <a:r>
              <a:rPr lang="en-US" sz="1890" dirty="0"/>
              <a:t>[</a:t>
            </a:r>
            <a:r>
              <a:rPr sz="1890" dirty="0"/>
              <a:t>next reaction is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dirty="0"/>
              <a:t> one] =</a:t>
            </a:r>
            <a:r>
              <a:rPr sz="1890" dirty="0"/>
              <a:t> </a:t>
            </a:r>
            <a:r>
              <a:rPr lang="en-US" sz="1890" i="1" dirty="0"/>
              <a:t>rate of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i="1" dirty="0"/>
              <a:t> reaction </a:t>
            </a:r>
            <a:r>
              <a:rPr sz="1890" dirty="0"/>
              <a:t>/</a:t>
            </a:r>
            <a:r>
              <a:rPr lang="en-US" sz="1890" dirty="0"/>
              <a:t> (</a:t>
            </a:r>
            <a:r>
              <a:rPr lang="en-US" sz="1890" i="1" dirty="0"/>
              <a:t>sum of all reaction rates</a:t>
            </a:r>
            <a:r>
              <a:rPr lang="en-US" sz="1890" dirty="0"/>
              <a:t>)</a:t>
            </a:r>
            <a:endParaRPr sz="1890" dirty="0"/>
          </a:p>
        </p:txBody>
      </p:sp>
      <p:sp>
        <p:nvSpPr>
          <p:cNvPr id="237" name="Shape 237"/>
          <p:cNvSpPr/>
          <p:nvPr/>
        </p:nvSpPr>
        <p:spPr>
          <a:xfrm>
            <a:off x="1698276" y="6151465"/>
            <a:ext cx="3869779" cy="22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/>
          <a:lstStyle>
            <a:lvl1pPr algn="ctr">
              <a:defRPr sz="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McQuarrie 1967, van Kampen, Gillespie 1977</a:t>
            </a:r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sz="144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1878921" y="4125213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marL="508000" indent="-355600" defTabSz="469900">
              <a:spcBef>
                <a:spcPts val="3000"/>
              </a:spcBef>
              <a:buSzPct val="151000"/>
              <a:buChar char="•"/>
              <a:tabLst>
                <a:tab pos="12700" algn="l"/>
                <a:tab pos="1397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138262" indent="0">
              <a:buNone/>
            </a:pPr>
            <a:r>
              <a:rPr lang="en-US" sz="2520" dirty="0"/>
              <a:t>S</a:t>
            </a:r>
            <a:r>
              <a:rPr sz="2520" dirty="0"/>
              <a:t>ystem evolves via a continuous time </a:t>
            </a:r>
            <a:r>
              <a:rPr lang="en-US" sz="2520" dirty="0"/>
              <a:t>Markov </a:t>
            </a:r>
            <a:r>
              <a:rPr sz="2520" dirty="0"/>
              <a:t>process:</a:t>
            </a:r>
          </a:p>
        </p:txBody>
      </p:sp>
      <p:sp>
        <p:nvSpPr>
          <p:cNvPr id="239" name="Shape 239"/>
          <p:cNvSpPr/>
          <p:nvPr/>
        </p:nvSpPr>
        <p:spPr>
          <a:xfrm>
            <a:off x="1878921" y="1871742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 marL="137170" defTabSz="422940">
              <a:spcBef>
                <a:spcPts val="2700"/>
              </a:spcBef>
              <a:buSzPct val="151000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20" dirty="0"/>
              <a:t>Solution </a:t>
            </a:r>
            <a:r>
              <a:rPr sz="2520" dirty="0"/>
              <a:t>volume </a:t>
            </a:r>
            <a:r>
              <a:rPr sz="2520" i="1" dirty="0"/>
              <a:t>v</a:t>
            </a:r>
          </a:p>
        </p:txBody>
      </p:sp>
      <p:sp>
        <p:nvSpPr>
          <p:cNvPr id="242" name="Shape 242"/>
          <p:cNvSpPr/>
          <p:nvPr/>
        </p:nvSpPr>
        <p:spPr>
          <a:xfrm>
            <a:off x="3974438" y="2436660"/>
            <a:ext cx="173731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90" dirty="0"/>
              <a:t>reaction type</a:t>
            </a:r>
          </a:p>
        </p:txBody>
      </p:sp>
      <p:sp>
        <p:nvSpPr>
          <p:cNvPr id="243" name="Shape 243"/>
          <p:cNvSpPr/>
          <p:nvPr/>
        </p:nvSpPr>
        <p:spPr>
          <a:xfrm>
            <a:off x="6067855" y="2419198"/>
            <a:ext cx="2141648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 i="1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rate / propensity</a:t>
            </a:r>
            <a:endParaRPr sz="1890" baseline="-25000" dirty="0"/>
          </a:p>
        </p:txBody>
      </p:sp>
      <p:sp>
        <p:nvSpPr>
          <p:cNvPr id="244" name="Shape 244"/>
          <p:cNvSpPr/>
          <p:nvPr/>
        </p:nvSpPr>
        <p:spPr>
          <a:xfrm>
            <a:off x="6146440" y="2924990"/>
            <a:ext cx="1585688" cy="93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endParaRPr sz="2430" dirty="0"/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r>
              <a:rPr sz="2430" dirty="0"/>
              <a:t>⋅</a:t>
            </a:r>
            <a:r>
              <a:rPr lang="en-US" sz="2430" dirty="0"/>
              <a:t> #B</a:t>
            </a:r>
            <a:r>
              <a:rPr sz="2430" dirty="0"/>
              <a:t> / v</a:t>
            </a: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2" t="22431" r="-419" b="1108"/>
          <a:stretch/>
        </p:blipFill>
        <p:spPr>
          <a:xfrm>
            <a:off x="1496139" y="5139056"/>
            <a:ext cx="414850" cy="4078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/>
                </a:solidFill>
              </a:rPr>
              <a:t>44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3974" y="2942452"/>
            <a:ext cx="123122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 </a:t>
            </a:r>
            <a:r>
              <a:rPr lang="en-US" sz="2540" dirty="0">
                <a:sym typeface="Wingdings" panose="05000000000000000000" pitchFamily="2" charset="2"/>
              </a:rPr>
              <a:t>…</a:t>
            </a:r>
            <a:endParaRPr lang="en-US" sz="1633" dirty="0"/>
          </a:p>
        </p:txBody>
      </p:sp>
      <p:sp>
        <p:nvSpPr>
          <p:cNvPr id="5" name="Rectangle 4"/>
          <p:cNvSpPr/>
          <p:nvPr/>
        </p:nvSpPr>
        <p:spPr>
          <a:xfrm>
            <a:off x="4832616" y="2924497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1761" y="3377718"/>
            <a:ext cx="153814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+</a:t>
            </a:r>
            <a:r>
              <a:rPr lang="en-US" sz="2540" i="1" dirty="0"/>
              <a:t>B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 …</a:t>
            </a:r>
            <a:endParaRPr lang="en-US" sz="1633" dirty="0"/>
          </a:p>
        </p:txBody>
      </p:sp>
      <p:sp>
        <p:nvSpPr>
          <p:cNvPr id="21" name="Rectangle 20"/>
          <p:cNvSpPr/>
          <p:nvPr/>
        </p:nvSpPr>
        <p:spPr>
          <a:xfrm>
            <a:off x="4812383" y="3342730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3470" y="365207"/>
            <a:ext cx="11041002" cy="892240"/>
          </a:xfrm>
        </p:spPr>
        <p:txBody>
          <a:bodyPr>
            <a:normAutofit/>
          </a:bodyPr>
          <a:lstStyle/>
          <a:p>
            <a:r>
              <a:rPr lang="en-US" dirty="0"/>
              <a:t>Relationship to distributed computing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519395"/>
            <a:ext cx="10515600" cy="4708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3" dirty="0">
                <a:solidFill>
                  <a:srgbClr val="C00000"/>
                </a:solidFill>
              </a:rPr>
              <a:t>population protocol</a:t>
            </a:r>
            <a:r>
              <a:rPr lang="en-US" sz="2903" dirty="0"/>
              <a:t> = list of </a:t>
            </a:r>
            <a:r>
              <a:rPr lang="en-US" sz="2903" i="1" dirty="0"/>
              <a:t>transitions</a:t>
            </a:r>
            <a:r>
              <a:rPr lang="en-US" sz="2903" dirty="0"/>
              <a:t> such as </a:t>
            </a:r>
          </a:p>
          <a:p>
            <a:pPr marL="0" indent="0">
              <a:buNone/>
            </a:pPr>
            <a:r>
              <a:rPr lang="en-US" sz="2540" dirty="0"/>
              <a:t>    </a:t>
            </a:r>
            <a:r>
              <a:rPr lang="en-US" sz="2540" i="1" dirty="0" err="1"/>
              <a:t>x</a:t>
            </a:r>
            <a:r>
              <a:rPr lang="en-US" sz="2540" dirty="0" err="1"/>
              <a:t>,</a:t>
            </a:r>
            <a:r>
              <a:rPr lang="en-US" sz="2540" i="1" dirty="0" err="1"/>
              <a:t>y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c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d</a:t>
            </a:r>
            <a:r>
              <a:rPr lang="en-US" sz="2540" dirty="0">
                <a:sym typeface="Wingdings" panose="05000000000000000000" pitchFamily="2" charset="2"/>
              </a:rPr>
              <a:t>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   (</a:t>
            </a:r>
            <a:r>
              <a:rPr lang="en-US" sz="2540" i="1" dirty="0">
                <a:sym typeface="Wingdings" panose="05000000000000000000" pitchFamily="2" charset="2"/>
              </a:rPr>
              <a:t>null</a:t>
            </a:r>
            <a:r>
              <a:rPr lang="en-US" sz="2540" dirty="0">
                <a:sym typeface="Wingdings" panose="05000000000000000000" pitchFamily="2" charset="2"/>
              </a:rPr>
              <a:t> transition)</a:t>
            </a:r>
            <a:endParaRPr lang="en-US" sz="2903" dirty="0">
              <a:sym typeface="Wingdings" panose="05000000000000000000" pitchFamily="2" charset="2"/>
            </a:endParaRP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Repeatedly, two </a:t>
            </a:r>
            <a:r>
              <a:rPr lang="en-US" sz="2540" i="1" dirty="0">
                <a:sym typeface="Wingdings" panose="05000000000000000000" pitchFamily="2" charset="2"/>
              </a:rPr>
              <a:t>agents</a:t>
            </a:r>
            <a:r>
              <a:rPr lang="en-US" sz="2540" dirty="0">
                <a:sym typeface="Wingdings" panose="05000000000000000000" pitchFamily="2" charset="2"/>
              </a:rPr>
              <a:t> (molecules) are picked at random to </a:t>
            </a:r>
            <a:r>
              <a:rPr lang="en-US" sz="2540" i="1" dirty="0">
                <a:sym typeface="Wingdings" panose="05000000000000000000" pitchFamily="2" charset="2"/>
              </a:rPr>
              <a:t>interact</a:t>
            </a:r>
            <a:r>
              <a:rPr lang="en-US" sz="2540" dirty="0">
                <a:sym typeface="Wingdings" panose="05000000000000000000" pitchFamily="2" charset="2"/>
              </a:rPr>
              <a:t> (react) and change </a:t>
            </a:r>
            <a:r>
              <a:rPr lang="en-US" sz="2540" i="1" dirty="0">
                <a:sym typeface="Wingdings" panose="05000000000000000000" pitchFamily="2" charset="2"/>
              </a:rPr>
              <a:t>state</a:t>
            </a:r>
            <a:r>
              <a:rPr lang="en-US" sz="2540" dirty="0">
                <a:sym typeface="Wingdings" panose="05000000000000000000" pitchFamily="2" charset="2"/>
              </a:rPr>
              <a:t> (species).</a:t>
            </a:r>
          </a:p>
          <a:p>
            <a:pPr marL="0" indent="0">
              <a:buNone/>
            </a:pPr>
            <a:r>
              <a:rPr lang="en-US" sz="2903" dirty="0">
                <a:sym typeface="Wingdings" panose="05000000000000000000" pitchFamily="2" charset="2"/>
              </a:rPr>
              <a:t>A population protocol </a:t>
            </a:r>
            <a:r>
              <a:rPr lang="en-US" sz="2903" i="1" dirty="0">
                <a:sym typeface="Wingdings" panose="05000000000000000000" pitchFamily="2" charset="2"/>
              </a:rPr>
              <a:t>is</a:t>
            </a:r>
            <a:r>
              <a:rPr lang="en-US" sz="2903" dirty="0">
                <a:sym typeface="Wingdings" panose="05000000000000000000" pitchFamily="2" charset="2"/>
              </a:rPr>
              <a:t> a chemical reaction network with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two reactants, two products per reaction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unit rate constants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volume = </a:t>
            </a:r>
            <a:r>
              <a:rPr lang="en-US" sz="2540" i="1" dirty="0">
                <a:sym typeface="Wingdings" panose="05000000000000000000" pitchFamily="2" charset="2"/>
              </a:rPr>
              <a:t>n</a:t>
            </a:r>
            <a:r>
              <a:rPr lang="en-US" sz="2540" dirty="0">
                <a:sym typeface="Wingdings" panose="05000000000000000000" pitchFamily="2" charset="2"/>
              </a:rPr>
              <a:t> = number of agents (never changes)</a:t>
            </a:r>
          </a:p>
          <a:p>
            <a:pPr marL="0" indent="0">
              <a:buNone/>
            </a:pPr>
            <a:r>
              <a:rPr lang="en-US" sz="2939" dirty="0"/>
              <a:t>population protocols ⊊ chemical reactions, but “most” ideas that apply to one model also apply to the other</a:t>
            </a:r>
            <a:endParaRPr lang="en-US" sz="2939" dirty="0">
              <a:sym typeface="Wingdings" panose="05000000000000000000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182822"/>
            <a:ext cx="10414056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2004]: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Winner of 2020 Dijkstra Prize in Distributed Computing: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https://www.podc.org/dijkstra/2020-dijkstra-prize/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44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368671" y="496852"/>
            <a:ext cx="11509386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</a:rPr>
              <a:t>Time complexity in population protocols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46</a:t>
            </a:fld>
            <a:endParaRPr lang="uk-UA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38201" y="1676419"/>
            <a:ext cx="10698597" cy="4821096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66" dirty="0">
                <a:sym typeface="Wingdings" panose="05000000000000000000" pitchFamily="2" charset="2"/>
              </a:rPr>
              <a:t>pair of agents picked uniformly at random to interact (possibly null interaction)</a:t>
            </a:r>
          </a:p>
          <a:p>
            <a:r>
              <a:rPr lang="en-US" sz="3266" i="1" dirty="0">
                <a:sym typeface="Wingdings" panose="05000000000000000000" pitchFamily="2" charset="2"/>
              </a:rPr>
              <a:t>parallel time</a:t>
            </a:r>
            <a:r>
              <a:rPr lang="en-US" sz="3266" dirty="0">
                <a:sym typeface="Wingdings" panose="05000000000000000000" pitchFamily="2" charset="2"/>
              </a:rPr>
              <a:t> = number of interactions / </a:t>
            </a:r>
            <a:r>
              <a:rPr lang="en-US" sz="3266" i="1" dirty="0">
                <a:sym typeface="Wingdings" panose="05000000000000000000" pitchFamily="2" charset="2"/>
              </a:rPr>
              <a:t>n</a:t>
            </a:r>
            <a:r>
              <a:rPr lang="en-US" sz="3266" dirty="0">
                <a:sym typeface="Wingdings" panose="05000000000000000000" pitchFamily="2" charset="2"/>
              </a:rPr>
              <a:t> </a:t>
            </a:r>
          </a:p>
          <a:p>
            <a:pPr marL="457202" lvl="1" indent="0">
              <a:buNone/>
            </a:pPr>
            <a:r>
              <a:rPr lang="en-US" sz="2540" dirty="0">
                <a:sym typeface="Wingdings" panose="05000000000000000000" pitchFamily="2" charset="2"/>
              </a:rPr>
              <a:t>i.e., each agent has </a:t>
            </a:r>
            <a:r>
              <a:rPr lang="en-US" sz="2540" i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(1) interactions per “unit time”</a:t>
            </a:r>
          </a:p>
        </p:txBody>
      </p:sp>
    </p:spTree>
    <p:extLst>
      <p:ext uri="{BB962C8B-B14F-4D97-AF65-F5344CB8AC3E}">
        <p14:creationId xmlns:p14="http://schemas.microsoft.com/office/powerpoint/2010/main" val="3943547715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47</a:t>
            </a:fld>
            <a:endParaRPr lang="uk-U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83709" y="444751"/>
            <a:ext cx="8229411" cy="8030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992" dirty="0">
                <a:latin typeface="+mj-lt"/>
              </a:rPr>
              <a:t>Speed of computation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7242" y="4026386"/>
            <a:ext cx="8433493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total molecular count</a:t>
            </a:r>
          </a:p>
          <a:p>
            <a:r>
              <a:rPr lang="en-US" sz="2540" dirty="0"/>
              <a:t>reasonable requirement on volume: </a:t>
            </a:r>
            <a:r>
              <a:rPr lang="en-US" sz="2540" i="1" dirty="0"/>
              <a:t>v</a:t>
            </a:r>
            <a:r>
              <a:rPr lang="en-US" sz="2540" dirty="0"/>
              <a:t> = </a:t>
            </a:r>
            <a:r>
              <a:rPr lang="en-US" sz="2540" i="1" dirty="0"/>
              <a:t>O</a:t>
            </a:r>
            <a:r>
              <a:rPr lang="en-US" sz="2540" dirty="0"/>
              <a:t>(</a:t>
            </a:r>
            <a:r>
              <a:rPr lang="en-US" sz="2540" i="1" dirty="0"/>
              <a:t>n</a:t>
            </a:r>
            <a:r>
              <a:rPr lang="en-US" sz="2540" dirty="0"/>
              <a:t>)</a:t>
            </a:r>
          </a:p>
          <a:p>
            <a:r>
              <a:rPr lang="en-US" sz="2540" i="1" dirty="0"/>
              <a:t>i.e.</a:t>
            </a:r>
            <a:r>
              <a:rPr lang="en-US" sz="2540" dirty="0"/>
              <a:t>, </a:t>
            </a:r>
            <a:r>
              <a:rPr lang="en-US" sz="2540" u="sng" dirty="0"/>
              <a:t>require bounded concentration</a:t>
            </a:r>
            <a:r>
              <a:rPr lang="en-US" sz="2540" dirty="0"/>
              <a:t> (finite density constraint)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7245" y="1610313"/>
            <a:ext cx="4316053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dirty="0"/>
              <a:t>How to fairly assess speed?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7242" y="2378834"/>
            <a:ext cx="7647529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Like any respectable computer scientist… </a:t>
            </a:r>
          </a:p>
          <a:p>
            <a:r>
              <a:rPr lang="en-US" sz="2177" dirty="0"/>
              <a:t>1) as a function of input size </a:t>
            </a:r>
            <a:r>
              <a:rPr lang="en-US" sz="2177" i="1" dirty="0"/>
              <a:t>n</a:t>
            </a:r>
            <a:r>
              <a:rPr lang="en-US" sz="2177" dirty="0"/>
              <a:t> (how required time grows with 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</a:p>
          <a:p>
            <a:r>
              <a:rPr lang="en-US" sz="2177" dirty="0"/>
              <a:t>2) ignoring constant factors</a:t>
            </a:r>
          </a:p>
        </p:txBody>
      </p:sp>
      <p:pic>
        <p:nvPicPr>
          <p:cNvPr id="1028" name="Picture 4" descr="Justice, Statue, Lady Justice, Greek Myth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9555" r="12669"/>
          <a:stretch/>
        </p:blipFill>
        <p:spPr bwMode="auto">
          <a:xfrm>
            <a:off x="7917167" y="444751"/>
            <a:ext cx="3152121" cy="22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DA5E-FE4F-4D06-99BC-F05FA9C4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91"/>
            <a:ext cx="10515600" cy="1204019"/>
          </a:xfrm>
        </p:spPr>
        <p:txBody>
          <a:bodyPr>
            <a:normAutofit/>
          </a:bodyPr>
          <a:lstStyle/>
          <a:p>
            <a:r>
              <a:rPr lang="en-US" dirty="0"/>
              <a:t>Full CRN time model (</a:t>
            </a:r>
            <a:r>
              <a:rPr lang="en-US" i="1" dirty="0"/>
              <a:t>Gillespie kinetics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68EC-A0E1-44B4-8367-09C8FBB9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AA6DF-8E93-4023-A674-810AAA3B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624"/>
            <a:ext cx="10515600" cy="5096684"/>
          </a:xfrm>
        </p:spPr>
        <p:txBody>
          <a:bodyPr>
            <a:normAutofit/>
          </a:bodyPr>
          <a:lstStyle/>
          <a:p>
            <a:r>
              <a:rPr lang="en-US" sz="2000" dirty="0"/>
              <a:t>What </a:t>
            </a:r>
            <a:r>
              <a:rPr lang="en-US" sz="2000" i="1" dirty="0"/>
              <a:t>should</a:t>
            </a:r>
            <a:r>
              <a:rPr lang="en-US" sz="2000" dirty="0"/>
              <a:t> influence total rate </a:t>
            </a:r>
            <a:r>
              <a:rPr lang="el-GR" sz="2000" i="1" dirty="0"/>
              <a:t>λ</a:t>
            </a:r>
            <a:r>
              <a:rPr lang="en-US" sz="2000" dirty="0"/>
              <a:t> (a.k.a., propensity) of bimolecular reaction </a:t>
            </a:r>
            <a:r>
              <a:rPr lang="en-US" sz="2000" i="1" dirty="0"/>
              <a:t>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?</a:t>
            </a:r>
          </a:p>
          <a:p>
            <a:pPr lvl="1"/>
            <a:r>
              <a:rPr lang="en-US" sz="1800" dirty="0"/>
              <a:t>molecular counts of reactants: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 </a:t>
            </a:r>
            <a:r>
              <a:rPr lang="en-US" sz="1800" dirty="0"/>
              <a:t>(</a:t>
            </a:r>
            <a:r>
              <a:rPr lang="en-US" sz="1800" i="1" dirty="0"/>
              <a:t>the more there are, the faster collisions happen</a:t>
            </a:r>
            <a:r>
              <a:rPr lang="en-US" sz="1800" dirty="0"/>
              <a:t>)</a:t>
            </a:r>
            <a:endParaRPr lang="en-US" sz="1800" i="1" dirty="0"/>
          </a:p>
          <a:p>
            <a:pPr lvl="1"/>
            <a:r>
              <a:rPr lang="en-US" sz="1800" dirty="0"/>
              <a:t>volume </a:t>
            </a:r>
            <a:r>
              <a:rPr lang="en-US" sz="1800" i="1" dirty="0"/>
              <a:t>v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1/</a:t>
            </a:r>
            <a:r>
              <a:rPr lang="en-US" sz="1800" i="1" dirty="0"/>
              <a:t>v</a:t>
            </a:r>
            <a:r>
              <a:rPr lang="en-US" sz="1800" dirty="0"/>
              <a:t> (</a:t>
            </a:r>
            <a:r>
              <a:rPr lang="en-US" sz="1800" i="1" dirty="0"/>
              <a:t>the bigger the volume, the slower collisions happen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rate constant </a:t>
            </a:r>
            <a:r>
              <a:rPr lang="en-US" sz="1800" i="1" dirty="0"/>
              <a:t>k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</a:t>
            </a:r>
            <a:r>
              <a:rPr lang="en-US" sz="1800" i="1" dirty="0"/>
              <a:t>k</a:t>
            </a:r>
            <a:r>
              <a:rPr lang="en-US" sz="1800" dirty="0"/>
              <a:t> (</a:t>
            </a:r>
            <a:r>
              <a:rPr lang="en-US" sz="1800" i="1" dirty="0"/>
              <a:t>captures things not directly modeled, e.g., diffusion rates, probability that a collision results in a reaction</a:t>
            </a:r>
            <a:r>
              <a:rPr lang="en-US" sz="1800" dirty="0"/>
              <a:t>)</a:t>
            </a:r>
          </a:p>
          <a:p>
            <a:r>
              <a:rPr lang="en-US" sz="2000" dirty="0"/>
              <a:t>For this example reaction</a:t>
            </a:r>
            <a:r>
              <a:rPr lang="en-US" sz="2000" i="1" dirty="0"/>
              <a:t> 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, combining these we get </a:t>
            </a:r>
            <a:r>
              <a:rPr lang="el-GR" sz="2000" i="1" dirty="0"/>
              <a:t>λ </a:t>
            </a:r>
            <a:r>
              <a:rPr lang="en-US" sz="2000" dirty="0"/>
              <a:t>= </a:t>
            </a:r>
            <a:r>
              <a:rPr lang="en-US" sz="2000" i="1" dirty="0"/>
              <a:t>k</a:t>
            </a:r>
            <a:r>
              <a:rPr lang="en-US" sz="2000" dirty="0"/>
              <a:t>∙#</a:t>
            </a:r>
            <a:r>
              <a:rPr lang="en-US" sz="2000" i="1" dirty="0"/>
              <a:t>A</a:t>
            </a:r>
            <a:r>
              <a:rPr lang="en-US" sz="2000" dirty="0"/>
              <a:t>∙#</a:t>
            </a:r>
            <a:r>
              <a:rPr lang="en-US" sz="2000" i="1" dirty="0"/>
              <a:t>B</a:t>
            </a:r>
            <a:r>
              <a:rPr lang="en-US" sz="2000" dirty="0"/>
              <a:t> / </a:t>
            </a:r>
            <a:r>
              <a:rPr lang="en-US" sz="2000" i="1" dirty="0"/>
              <a:t>v</a:t>
            </a:r>
            <a:endParaRPr lang="en-US" sz="2000" dirty="0"/>
          </a:p>
          <a:p>
            <a:r>
              <a:rPr lang="en-US" sz="2000" dirty="0"/>
              <a:t>Other reaction types:</a:t>
            </a:r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∙(#</a:t>
            </a:r>
            <a:r>
              <a:rPr lang="en-US" sz="1800" i="1" dirty="0"/>
              <a:t>A</a:t>
            </a:r>
            <a:r>
              <a:rPr lang="en-US" sz="1800" dirty="0"/>
              <a:t>–1) / </a:t>
            </a:r>
            <a:r>
              <a:rPr lang="en-US" sz="1800" i="1" dirty="0"/>
              <a:t>v		</a:t>
            </a:r>
            <a:r>
              <a:rPr lang="en-US" sz="1800" dirty="0"/>
              <a:t>(</a:t>
            </a:r>
            <a:r>
              <a:rPr lang="en-US" sz="1800" i="1" dirty="0"/>
              <a:t>symmetric bimolecular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#</a:t>
            </a:r>
            <a:r>
              <a:rPr lang="en-US" sz="1600" i="1" dirty="0"/>
              <a:t>A</a:t>
            </a:r>
            <a:r>
              <a:rPr lang="en-US" sz="1600" dirty="0"/>
              <a:t>∙(#</a:t>
            </a:r>
            <a:r>
              <a:rPr lang="en-US" sz="1600" i="1" dirty="0"/>
              <a:t>A</a:t>
            </a:r>
            <a:r>
              <a:rPr lang="en-US" sz="1600" dirty="0"/>
              <a:t>–1)/2 = # ways to pick two A’s to react; factor ½ by convention is put into rate constant </a:t>
            </a:r>
            <a:r>
              <a:rPr lang="en-US" sz="1600" i="1" dirty="0"/>
              <a:t>k</a:t>
            </a:r>
            <a:endParaRPr lang="en-US" sz="1400" i="1" dirty="0"/>
          </a:p>
          <a:p>
            <a:pPr lvl="1"/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			</a:t>
            </a:r>
            <a:r>
              <a:rPr lang="en-US" sz="1800" dirty="0"/>
              <a:t>(</a:t>
            </a:r>
            <a:r>
              <a:rPr lang="en-US" sz="1800" i="1" dirty="0"/>
              <a:t>unimolecular reaction</a:t>
            </a:r>
            <a:r>
              <a:rPr lang="en-US" sz="1800" dirty="0"/>
              <a:t>)</a:t>
            </a:r>
            <a:endParaRPr lang="en-US" sz="1800" i="1" dirty="0"/>
          </a:p>
          <a:p>
            <a:pPr lvl="2"/>
            <a:r>
              <a:rPr lang="en-US" sz="1600" dirty="0"/>
              <a:t>no volume term since no collision required</a:t>
            </a:r>
            <a:endParaRPr lang="en-US" sz="1400" dirty="0"/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B</a:t>
            </a:r>
            <a:r>
              <a:rPr lang="en-US" sz="1800" dirty="0"/>
              <a:t>+</a:t>
            </a:r>
            <a:r>
              <a:rPr lang="en-US" sz="1800" i="1" dirty="0"/>
              <a:t>C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</a:t>
            </a:r>
            <a:r>
              <a:rPr lang="en-US" sz="1800" dirty="0"/>
              <a:t>∙#</a:t>
            </a:r>
            <a:r>
              <a:rPr lang="en-US" sz="1800" i="1" dirty="0"/>
              <a:t>C</a:t>
            </a:r>
            <a:r>
              <a:rPr lang="en-US" sz="1800" dirty="0"/>
              <a:t> / </a:t>
            </a:r>
            <a:r>
              <a:rPr lang="en-US" sz="1800" i="1" dirty="0"/>
              <a:t>v</a:t>
            </a:r>
            <a:r>
              <a:rPr lang="en-US" sz="1800" baseline="30000" dirty="0"/>
              <a:t>2</a:t>
            </a:r>
            <a:r>
              <a:rPr lang="en-US" sz="1800" i="1" dirty="0"/>
              <a:t>		</a:t>
            </a:r>
            <a:r>
              <a:rPr lang="en-US" sz="1800" dirty="0"/>
              <a:t>(</a:t>
            </a:r>
            <a:r>
              <a:rPr lang="en-US" sz="1800" i="1" dirty="0"/>
              <a:t>trimolecular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The volume term is squared because (roughly) if we define coordinate system so position of </a:t>
            </a:r>
            <a:r>
              <a:rPr lang="en-US" sz="1600" i="1" dirty="0"/>
              <a:t>A</a:t>
            </a:r>
            <a:r>
              <a:rPr lang="en-US" sz="1600" dirty="0"/>
              <a:t> is always at the origin, then </a:t>
            </a:r>
            <a:r>
              <a:rPr lang="en-US" sz="1600" i="1" dirty="0"/>
              <a:t>B</a:t>
            </a:r>
            <a:r>
              <a:rPr lang="en-US" sz="1600" dirty="0"/>
              <a:t> and </a:t>
            </a:r>
            <a:r>
              <a:rPr lang="en-US" sz="1600" i="1" dirty="0"/>
              <a:t>C</a:t>
            </a:r>
            <a:r>
              <a:rPr lang="en-US" sz="1600" dirty="0"/>
              <a:t> are randomly moving around through </a:t>
            </a:r>
            <a:r>
              <a:rPr lang="en-US" sz="1600" i="1" dirty="0"/>
              <a:t>v</a:t>
            </a:r>
            <a:r>
              <a:rPr lang="en-US" sz="1600" dirty="0"/>
              <a:t> volume “cells”, and it takes </a:t>
            </a:r>
            <a:r>
              <a:rPr lang="en-US" sz="1600" i="1" dirty="0"/>
              <a:t>v</a:t>
            </a:r>
            <a:r>
              <a:rPr lang="en-US" sz="1600" baseline="30000" dirty="0"/>
              <a:t>2</a:t>
            </a:r>
            <a:r>
              <a:rPr lang="en-US" sz="1600" dirty="0"/>
              <a:t> expected time for them both to occupy the origin, to cause a three-way </a:t>
            </a:r>
            <a:r>
              <a:rPr lang="en-US" sz="1600" i="1" dirty="0"/>
              <a:t>A</a:t>
            </a:r>
            <a:r>
              <a:rPr lang="en-US" sz="1600" dirty="0"/>
              <a:t>-</a:t>
            </a:r>
            <a:r>
              <a:rPr lang="en-US" sz="1600" i="1" dirty="0"/>
              <a:t>B</a:t>
            </a:r>
            <a:r>
              <a:rPr lang="en-US" sz="1600" dirty="0"/>
              <a:t>-</a:t>
            </a:r>
            <a:r>
              <a:rPr lang="en-US" sz="1600" i="1" dirty="0"/>
              <a:t>C</a:t>
            </a:r>
            <a:r>
              <a:rPr lang="en-US" sz="1600" dirty="0"/>
              <a:t> collision</a:t>
            </a:r>
          </a:p>
          <a:p>
            <a:pPr lvl="1"/>
            <a:r>
              <a:rPr lang="en-US" sz="1800" dirty="0"/>
              <a:t>In general, with </a:t>
            </a:r>
            <a:r>
              <a:rPr lang="en-US" sz="1800" i="1" dirty="0"/>
              <a:t>r</a:t>
            </a:r>
            <a:r>
              <a:rPr lang="en-US" sz="1800" dirty="0"/>
              <a:t> reactants, propensity is number of ways to pick reactants, times </a:t>
            </a:r>
            <a:r>
              <a:rPr lang="en-US" sz="1800" i="1" dirty="0"/>
              <a:t>k</a:t>
            </a:r>
            <a:r>
              <a:rPr lang="en-US" sz="1800" dirty="0"/>
              <a:t>, divided by </a:t>
            </a:r>
            <a:r>
              <a:rPr lang="en-US" sz="1800" i="1" dirty="0" err="1"/>
              <a:t>v</a:t>
            </a:r>
            <a:r>
              <a:rPr lang="en-US" sz="1800" i="1" baseline="30000" dirty="0" err="1"/>
              <a:t>r</a:t>
            </a:r>
            <a:r>
              <a:rPr lang="en-US" sz="1800" baseline="30000" dirty="0"/>
              <a:t>–1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9C8E6-F574-4D1D-9DD7-73340D818E6D}"/>
              </a:ext>
            </a:extLst>
          </p:cNvPr>
          <p:cNvSpPr txBox="1"/>
          <p:nvPr/>
        </p:nvSpPr>
        <p:spPr>
          <a:xfrm>
            <a:off x="9560052" y="1414477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AFE51-9CF1-44CB-BF96-C002C943BE42}"/>
              </a:ext>
            </a:extLst>
          </p:cNvPr>
          <p:cNvSpPr txBox="1"/>
          <p:nvPr/>
        </p:nvSpPr>
        <p:spPr>
          <a:xfrm>
            <a:off x="1971294" y="3722122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22BC6-D005-4D3C-972D-89E380C69C4D}"/>
              </a:ext>
            </a:extLst>
          </p:cNvPr>
          <p:cNvSpPr txBox="1"/>
          <p:nvPr/>
        </p:nvSpPr>
        <p:spPr>
          <a:xfrm>
            <a:off x="2188464" y="4894138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E2DB8-07E5-4481-B467-8BC474D42C34}"/>
              </a:ext>
            </a:extLst>
          </p:cNvPr>
          <p:cNvSpPr txBox="1"/>
          <p:nvPr/>
        </p:nvSpPr>
        <p:spPr>
          <a:xfrm>
            <a:off x="1717548" y="4324461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80BE-7F6F-4694-A6CC-9807988BD38D}"/>
              </a:ext>
            </a:extLst>
          </p:cNvPr>
          <p:cNvSpPr txBox="1"/>
          <p:nvPr/>
        </p:nvSpPr>
        <p:spPr>
          <a:xfrm>
            <a:off x="4226052" y="2993743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EF6A-005D-4F63-AFCC-C3FCDAC795FA}"/>
              </a:ext>
            </a:extLst>
          </p:cNvPr>
          <p:cNvGrpSpPr/>
          <p:nvPr/>
        </p:nvGrpSpPr>
        <p:grpSpPr>
          <a:xfrm>
            <a:off x="9888758" y="2943504"/>
            <a:ext cx="2098925" cy="2372076"/>
            <a:chOff x="10003536" y="3147356"/>
            <a:chExt cx="1863823" cy="21240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F53E9-2F6C-4F50-B307-42CE54EB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3536" y="3147356"/>
              <a:ext cx="1863823" cy="2124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D21707-F550-4B29-822F-17EF66BC16D0}"/>
                </a:ext>
              </a:extLst>
            </p:cNvPr>
            <p:cNvSpPr txBox="1"/>
            <p:nvPr/>
          </p:nvSpPr>
          <p:spPr>
            <a:xfrm>
              <a:off x="10628252" y="4834253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A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12704B-4EC2-4D51-8DB1-257C8EFFB67B}"/>
                </a:ext>
              </a:extLst>
            </p:cNvPr>
            <p:cNvSpPr txBox="1"/>
            <p:nvPr/>
          </p:nvSpPr>
          <p:spPr>
            <a:xfrm>
              <a:off x="10355837" y="398212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B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7B900B-BFED-40F6-8723-B9783AE89C56}"/>
                </a:ext>
              </a:extLst>
            </p:cNvPr>
            <p:cNvSpPr txBox="1"/>
            <p:nvPr/>
          </p:nvSpPr>
          <p:spPr>
            <a:xfrm>
              <a:off x="11227388" y="432840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06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F71-625B-4FA8-A4FB-7590B4C8C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72375" cy="900289"/>
          </a:xfrm>
        </p:spPr>
        <p:txBody>
          <a:bodyPr/>
          <a:lstStyle/>
          <a:p>
            <a:r>
              <a:rPr lang="en-US" dirty="0"/>
              <a:t>Discrete versus continuous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D9964-C307-4F23-A0B6-8F6E6745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3068"/>
            <a:ext cx="10606835" cy="4973282"/>
          </a:xfrm>
        </p:spPr>
        <p:txBody>
          <a:bodyPr>
            <a:norm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Time between interactions in CRN model is </a:t>
            </a:r>
            <a:r>
              <a:rPr lang="en-US" sz="2000" u="sng" dirty="0">
                <a:sym typeface="Wingdings" panose="05000000000000000000" pitchFamily="2" charset="2"/>
              </a:rPr>
              <a:t>exponential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r>
              <a:rPr lang="en-US" sz="2000" dirty="0">
                <a:sym typeface="Wingdings" panose="05000000000000000000" pitchFamily="2" charset="2"/>
              </a:rPr>
              <a:t>Time between interactions in PP model is </a:t>
            </a:r>
            <a:r>
              <a:rPr lang="en-US" sz="2000" u="sng" dirty="0">
                <a:sym typeface="Wingdings" panose="05000000000000000000" pitchFamily="2" charset="2"/>
              </a:rPr>
              <a:t>geometric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pPr lvl="1"/>
            <a:r>
              <a:rPr lang="en-US" sz="1600" b="1" dirty="0">
                <a:sym typeface="Wingdings" panose="05000000000000000000" pitchFamily="2" charset="2"/>
              </a:rPr>
              <a:t>T</a:t>
            </a:r>
            <a:r>
              <a:rPr lang="en-US" sz="1600" dirty="0">
                <a:sym typeface="Wingdings" panose="05000000000000000000" pitchFamily="2" charset="2"/>
              </a:rPr>
              <a:t> = # of coin flips until a heads, with </a:t>
            </a:r>
            <a:r>
              <a:rPr lang="en-US" sz="1600" dirty="0" err="1">
                <a:sym typeface="Wingdings" panose="05000000000000000000" pitchFamily="2" charset="2"/>
              </a:rPr>
              <a:t>Pr</a:t>
            </a:r>
            <a:r>
              <a:rPr lang="en-US" sz="1600" dirty="0">
                <a:sym typeface="Wingdings" panose="05000000000000000000" pitchFamily="2" charset="2"/>
              </a:rPr>
              <a:t>[heads] = 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  <a:r>
              <a:rPr lang="en-US" sz="1600" dirty="0">
                <a:sym typeface="Wingdings" panose="05000000000000000000" pitchFamily="2" charset="2"/>
              </a:rPr>
              <a:t>, E[time] = 1/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(essentially the discrete version of an exponential random variable)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in population protocol, heads event = non-null interaction</a:t>
            </a:r>
          </a:p>
          <a:p>
            <a:r>
              <a:rPr lang="en-US" sz="2000" dirty="0"/>
              <a:t>CRN model: time = sum of exponential random variables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define volume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and rate of interaction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as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i.e., expected time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  <a:endParaRPr lang="en-US" sz="1800" dirty="0"/>
          </a:p>
          <a:p>
            <a:r>
              <a:rPr lang="en-US" sz="2000" dirty="0"/>
              <a:t>PP model (time = #interactions / </a:t>
            </a:r>
            <a:r>
              <a:rPr lang="en-US" sz="2000" i="1" dirty="0"/>
              <a:t>n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probability that next interaction is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is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choose 2) = 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–1))</a:t>
            </a:r>
          </a:p>
          <a:p>
            <a:pPr lvl="1"/>
            <a:r>
              <a:rPr lang="en-US" sz="1800" dirty="0"/>
              <a:t>expected interactions until next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</a:t>
            </a:r>
            <a:r>
              <a:rPr lang="en-US" sz="1800" dirty="0"/>
              <a:t>interaction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i.e., time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If we treat interactions symmetrically, (</a:t>
            </a:r>
            <a:r>
              <a:rPr lang="en-US" sz="1800" i="1" dirty="0">
                <a:sym typeface="Wingdings" panose="05000000000000000000" pitchFamily="2" charset="2"/>
              </a:rPr>
              <a:t>i.e., </a:t>
            </a:r>
            <a:r>
              <a:rPr lang="en-US" sz="1800" i="1" dirty="0" err="1">
                <a:sym typeface="Wingdings" panose="05000000000000000000" pitchFamily="2" charset="2"/>
              </a:rPr>
              <a:t>a,b</a:t>
            </a:r>
            <a:r>
              <a:rPr lang="en-US" sz="1800" i="1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ea typeface="Andale Sans UI" pitchFamily="2"/>
                <a:sym typeface="Wingdings" panose="05000000000000000000" pitchFamily="2" charset="2"/>
              </a:rPr>
              <a:t>c</a:t>
            </a:r>
            <a:r>
              <a:rPr lang="en-US" sz="1800" i="1" dirty="0" err="1">
                <a:sym typeface="Wingdings" panose="05000000000000000000" pitchFamily="2" charset="2"/>
              </a:rPr>
              <a:t>,d</a:t>
            </a:r>
            <a:r>
              <a:rPr lang="en-US" sz="1800" i="1" dirty="0">
                <a:sym typeface="Wingdings" panose="05000000000000000000" pitchFamily="2" charset="2"/>
              </a:rPr>
              <a:t> is an interaction if and only if </a:t>
            </a:r>
            <a:r>
              <a:rPr lang="en-US" sz="1800" i="1" dirty="0" err="1">
                <a:sym typeface="Wingdings" panose="05000000000000000000" pitchFamily="2" charset="2"/>
              </a:rPr>
              <a:t>b,a</a:t>
            </a:r>
            <a:r>
              <a:rPr lang="en-US" sz="1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sym typeface="Wingdings" panose="05000000000000000000" pitchFamily="2" charset="2"/>
              </a:rPr>
              <a:t>d,c</a:t>
            </a:r>
            <a:r>
              <a:rPr lang="en-US" sz="1800" i="1" dirty="0">
                <a:sym typeface="Wingdings" panose="05000000000000000000" pitchFamily="2" charset="2"/>
              </a:rPr>
              <a:t> is an interaction</a:t>
            </a:r>
            <a:r>
              <a:rPr lang="en-US" sz="1800" dirty="0">
                <a:sym typeface="Wingdings" panose="05000000000000000000" pitchFamily="2" charset="2"/>
              </a:rPr>
              <a:t>), then we have twice the probability, i.e., expected time becomes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b="0" i="0" dirty="0">
                <a:solidFill>
                  <a:srgbClr val="202122"/>
                </a:solidFill>
                <a:effectLst/>
              </a:rPr>
              <a:t>∼</a:t>
            </a:r>
            <a:r>
              <a:rPr lang="en-US" sz="1800" i="1" dirty="0">
                <a:sym typeface="Wingdings" panose="05000000000000000000" pitchFamily="2" charset="2"/>
              </a:rPr>
              <a:t> 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essentially the same as the CRN model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one possible convention to avoid symmetric interactions is simply define time = 2∙#interactions/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79054-01C4-4D78-A4B7-810CE230DED7}"/>
              </a:ext>
            </a:extLst>
          </p:cNvPr>
          <p:cNvSpPr txBox="1"/>
          <p:nvPr/>
        </p:nvSpPr>
        <p:spPr>
          <a:xfrm>
            <a:off x="8614119" y="1822575"/>
            <a:ext cx="315370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both are </a:t>
            </a:r>
            <a:r>
              <a:rPr lang="en-US" i="1" dirty="0"/>
              <a:t>memoryless</a:t>
            </a:r>
            <a:r>
              <a:rPr lang="en-US" dirty="0"/>
              <a:t>:  </a:t>
            </a:r>
            <a:r>
              <a:rPr lang="en-US" b="0" i="0" dirty="0">
                <a:solidFill>
                  <a:srgbClr val="202124"/>
                </a:solidFill>
                <a:effectLst/>
              </a:rPr>
              <a:t>∀</a:t>
            </a:r>
            <a:r>
              <a:rPr lang="en-US" dirty="0"/>
              <a:t> 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r</a:t>
            </a:r>
            <a:r>
              <a:rPr lang="en-US" dirty="0"/>
              <a:t> &gt; 0</a:t>
            </a:r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</a:t>
            </a:r>
            <a:r>
              <a:rPr lang="en-US" dirty="0"/>
              <a:t> + </a:t>
            </a:r>
            <a:r>
              <a:rPr lang="en-US" i="1" dirty="0"/>
              <a:t>r</a:t>
            </a:r>
            <a:r>
              <a:rPr lang="en-US" dirty="0"/>
              <a:t> |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 </a:t>
            </a:r>
            <a:r>
              <a:rPr lang="en-US" dirty="0"/>
              <a:t>] = </a:t>
            </a:r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r </a:t>
            </a:r>
            <a:r>
              <a:rPr lang="en-US" dirty="0"/>
              <a:t>]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D3A12A5C-FCB7-42E0-9C2F-3E77FBA7DCFD}"/>
              </a:ext>
            </a:extLst>
          </p:cNvPr>
          <p:cNvSpPr/>
          <p:nvPr/>
        </p:nvSpPr>
        <p:spPr>
          <a:xfrm rot="16200000">
            <a:off x="9305305" y="2123302"/>
            <a:ext cx="193431" cy="733428"/>
          </a:xfrm>
          <a:prstGeom prst="leftBrace">
            <a:avLst>
              <a:gd name="adj1" fmla="val 31723"/>
              <a:gd name="adj2" fmla="val 2714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C4EE2D6-C609-4806-B988-DD29D5DBA8B6}"/>
              </a:ext>
            </a:extLst>
          </p:cNvPr>
          <p:cNvSpPr/>
          <p:nvPr/>
        </p:nvSpPr>
        <p:spPr>
          <a:xfrm rot="16200000">
            <a:off x="10066923" y="2287609"/>
            <a:ext cx="193431" cy="404813"/>
          </a:xfrm>
          <a:prstGeom prst="leftBrace">
            <a:avLst>
              <a:gd name="adj1" fmla="val 31723"/>
              <a:gd name="adj2" fmla="val 7070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CFB31CD-700B-424D-AB99-147A7C7634B1}"/>
              </a:ext>
            </a:extLst>
          </p:cNvPr>
          <p:cNvSpPr/>
          <p:nvPr/>
        </p:nvSpPr>
        <p:spPr>
          <a:xfrm rot="16200000">
            <a:off x="11151119" y="2284135"/>
            <a:ext cx="193431" cy="394401"/>
          </a:xfrm>
          <a:prstGeom prst="leftBrace">
            <a:avLst>
              <a:gd name="adj1" fmla="val 31723"/>
              <a:gd name="adj2" fmla="val 5084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A82C5-DA3E-407C-8EB1-1EF937DB33C6}"/>
              </a:ext>
            </a:extLst>
          </p:cNvPr>
          <p:cNvSpPr txBox="1"/>
          <p:nvPr/>
        </p:nvSpPr>
        <p:spPr>
          <a:xfrm>
            <a:off x="10862727" y="2577207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r</a:t>
            </a:r>
            <a:r>
              <a:rPr lang="en-US" sz="1200" dirty="0"/>
              <a:t> secs.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60F3C-5B65-4C8D-9BD1-B1B5AE1F1204}"/>
              </a:ext>
            </a:extLst>
          </p:cNvPr>
          <p:cNvSpPr txBox="1"/>
          <p:nvPr/>
        </p:nvSpPr>
        <p:spPr>
          <a:xfrm>
            <a:off x="9881279" y="2580169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s</a:t>
            </a:r>
            <a:r>
              <a:rPr lang="en-US" sz="1200" dirty="0"/>
              <a:t> secs.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64F2A-E4D6-4B4B-BC35-69F5FE8366BD}"/>
              </a:ext>
            </a:extLst>
          </p:cNvPr>
          <p:cNvSpPr txBox="1"/>
          <p:nvPr/>
        </p:nvSpPr>
        <p:spPr>
          <a:xfrm>
            <a:off x="8708132" y="2586701"/>
            <a:ext cx="1168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after </a:t>
            </a:r>
            <a:r>
              <a:rPr lang="en-US" sz="1200" i="1" dirty="0"/>
              <a:t>r</a:t>
            </a:r>
            <a:r>
              <a:rPr lang="en-US" sz="1200" dirty="0"/>
              <a:t> </a:t>
            </a:r>
            <a:r>
              <a:rPr lang="en-US" sz="1200" u="sng" dirty="0"/>
              <a:t>additional</a:t>
            </a:r>
            <a:r>
              <a:rPr lang="en-US" sz="1200" dirty="0"/>
              <a:t> secs.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1DBB37-D522-4527-9E92-7483D992984E}"/>
              </a:ext>
            </a:extLst>
          </p:cNvPr>
          <p:cNvSpPr txBox="1"/>
          <p:nvPr/>
        </p:nvSpPr>
        <p:spPr>
          <a:xfrm>
            <a:off x="2939306" y="5897712"/>
            <a:ext cx="6096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Can use Chernoff bounds to show it is very likely that they end up taking very close to the same amount of time for any event.</a:t>
            </a:r>
            <a:endParaRPr lang="en-US" sz="1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9C8D2-82BC-4748-884F-AC245424914B}"/>
              </a:ext>
            </a:extLst>
          </p:cNvPr>
          <p:cNvSpPr/>
          <p:nvPr/>
        </p:nvSpPr>
        <p:spPr>
          <a:xfrm>
            <a:off x="9212141" y="3376613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62E48E-5ADA-4E39-8DDE-411F630ACB54}"/>
              </a:ext>
            </a:extLst>
          </p:cNvPr>
          <p:cNvSpPr/>
          <p:nvPr/>
        </p:nvSpPr>
        <p:spPr>
          <a:xfrm>
            <a:off x="10202874" y="4948130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6AD31A-1739-48D5-B4F1-E66844C299FA}"/>
              </a:ext>
            </a:extLst>
          </p:cNvPr>
          <p:cNvCxnSpPr>
            <a:stCxn id="5" idx="2"/>
            <a:endCxn id="19" idx="0"/>
          </p:cNvCxnSpPr>
          <p:nvPr/>
        </p:nvCxnSpPr>
        <p:spPr>
          <a:xfrm>
            <a:off x="9753876" y="3717131"/>
            <a:ext cx="990733" cy="12309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ADD3-B4FF-4F22-83CE-4CDB2FA5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8" grpId="0" animBg="1"/>
      <p:bldP spid="5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5" y="1027970"/>
            <a:ext cx="4558798" cy="33336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Chemical caucusing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78067" y="1858859"/>
            <a:ext cx="224709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2641" y="4781568"/>
            <a:ext cx="8025579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distributed algorithm for </a:t>
            </a:r>
            <a:r>
              <a:rPr lang="en-US" sz="2540" i="1" dirty="0"/>
              <a:t>“approximate majority”</a:t>
            </a:r>
            <a:r>
              <a:rPr lang="en-US" sz="2540" dirty="0"/>
              <a:t>: </a:t>
            </a:r>
          </a:p>
          <a:p>
            <a:r>
              <a:rPr lang="en-US" sz="2540" dirty="0"/>
              <a:t>initial majority (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 or </a:t>
            </a:r>
            <a:r>
              <a:rPr lang="is-I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) quickly overtakes whole population (with high probability)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144614" y="2246838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7" name="Rectangle 56"/>
          <p:cNvSpPr/>
          <p:nvPr/>
        </p:nvSpPr>
        <p:spPr>
          <a:xfrm>
            <a:off x="1139061" y="6021231"/>
            <a:ext cx="969635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simple population protocol for fast robust approximate majority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2007]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8067" y="2785189"/>
            <a:ext cx="2247097" cy="131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AF56C3-D1E8-4283-B10B-170BF7D3FAA9}"/>
              </a:ext>
            </a:extLst>
          </p:cNvPr>
          <p:cNvSpPr txBox="1"/>
          <p:nvPr/>
        </p:nvSpPr>
        <p:spPr>
          <a:xfrm>
            <a:off x="295275" y="1879915"/>
            <a:ext cx="1712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opposite opinions cancel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565C0D-C1F7-4842-B65C-3F5EE61583E9}"/>
              </a:ext>
            </a:extLst>
          </p:cNvPr>
          <p:cNvSpPr txBox="1"/>
          <p:nvPr/>
        </p:nvSpPr>
        <p:spPr>
          <a:xfrm>
            <a:off x="341955" y="2990056"/>
            <a:ext cx="1712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both opinions influence the unopinionated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/>
        </p:nvSpPr>
        <p:spPr>
          <a:xfrm>
            <a:off x="1482190" y="1548932"/>
            <a:ext cx="1866536" cy="74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>
              <a:defRPr sz="2700"/>
            </a:pPr>
            <a:r>
              <a:rPr sz="2177" i="1" dirty="0"/>
              <a:t>n</a:t>
            </a:r>
            <a:r>
              <a:rPr sz="2177" dirty="0"/>
              <a:t> </a:t>
            </a:r>
            <a:r>
              <a:rPr lang="en-US" sz="2177" dirty="0"/>
              <a:t>molecules</a:t>
            </a:r>
          </a:p>
          <a:p>
            <a:pPr>
              <a:defRPr sz="2700"/>
            </a:pPr>
            <a:r>
              <a:rPr lang="en-US" sz="2177" dirty="0"/>
              <a:t>volume </a:t>
            </a:r>
            <a:r>
              <a:rPr lang="en-US" sz="2177" i="1" dirty="0"/>
              <a:t>v </a:t>
            </a:r>
            <a:r>
              <a:rPr lang="en-US" sz="2177" dirty="0"/>
              <a:t>=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  <a:endParaRPr sz="2177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50</a:t>
            </a:fld>
            <a:endParaRPr lang="uk-UA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129628" y="310380"/>
            <a:ext cx="8229411" cy="910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629" dirty="0">
                <a:latin typeface="+mj-lt"/>
              </a:rPr>
              <a:t>An exponential time difference</a:t>
            </a:r>
          </a:p>
        </p:txBody>
      </p:sp>
      <p:sp>
        <p:nvSpPr>
          <p:cNvPr id="65" name="Freeform 64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66" name="Freeform 65"/>
          <p:cNvSpPr/>
          <p:nvPr/>
        </p:nvSpPr>
        <p:spPr>
          <a:xfrm>
            <a:off x="6035727" y="128244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633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862768" y="3635387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8" name="Freeform 67"/>
          <p:cNvSpPr/>
          <p:nvPr/>
        </p:nvSpPr>
        <p:spPr>
          <a:xfrm>
            <a:off x="6967878" y="258590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9" name="Freeform 68"/>
          <p:cNvSpPr/>
          <p:nvPr/>
        </p:nvSpPr>
        <p:spPr>
          <a:xfrm>
            <a:off x="6154710" y="287697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0" name="Freeform 69"/>
          <p:cNvSpPr/>
          <p:nvPr/>
        </p:nvSpPr>
        <p:spPr>
          <a:xfrm>
            <a:off x="8305047" y="2682272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1" name="Freeform 70"/>
          <p:cNvSpPr/>
          <p:nvPr/>
        </p:nvSpPr>
        <p:spPr>
          <a:xfrm>
            <a:off x="7802363" y="183433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2" name="Freeform 71"/>
          <p:cNvSpPr/>
          <p:nvPr/>
        </p:nvSpPr>
        <p:spPr>
          <a:xfrm>
            <a:off x="7802363" y="31646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3" name="Freeform 72"/>
          <p:cNvSpPr/>
          <p:nvPr/>
        </p:nvSpPr>
        <p:spPr>
          <a:xfrm>
            <a:off x="5270269" y="197167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4" name="Freeform 73"/>
          <p:cNvSpPr/>
          <p:nvPr/>
        </p:nvSpPr>
        <p:spPr>
          <a:xfrm>
            <a:off x="4578297" y="367272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5" name="Freeform 74"/>
          <p:cNvSpPr/>
          <p:nvPr/>
        </p:nvSpPr>
        <p:spPr>
          <a:xfrm>
            <a:off x="6154710" y="368197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6" name="Freeform 75"/>
          <p:cNvSpPr/>
          <p:nvPr/>
        </p:nvSpPr>
        <p:spPr>
          <a:xfrm>
            <a:off x="4440184" y="268836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7" name="Freeform 76"/>
          <p:cNvSpPr/>
          <p:nvPr/>
        </p:nvSpPr>
        <p:spPr>
          <a:xfrm>
            <a:off x="5080649" y="254517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8" name="Freeform 77"/>
          <p:cNvSpPr/>
          <p:nvPr/>
        </p:nvSpPr>
        <p:spPr>
          <a:xfrm>
            <a:off x="5903639" y="221336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9" name="Freeform 78"/>
          <p:cNvSpPr/>
          <p:nvPr/>
        </p:nvSpPr>
        <p:spPr>
          <a:xfrm>
            <a:off x="6370414" y="161789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0" name="Freeform 79"/>
          <p:cNvSpPr/>
          <p:nvPr/>
        </p:nvSpPr>
        <p:spPr>
          <a:xfrm>
            <a:off x="5538530" y="370256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1" name="Freeform 80"/>
          <p:cNvSpPr/>
          <p:nvPr/>
        </p:nvSpPr>
        <p:spPr>
          <a:xfrm>
            <a:off x="7636462" y="246905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2" name="Freeform 81"/>
          <p:cNvSpPr/>
          <p:nvPr/>
        </p:nvSpPr>
        <p:spPr>
          <a:xfrm>
            <a:off x="4402373" y="174551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3" name="Freeform 82"/>
          <p:cNvSpPr/>
          <p:nvPr/>
        </p:nvSpPr>
        <p:spPr>
          <a:xfrm>
            <a:off x="5455468" y="14192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4" name="Freeform 83"/>
          <p:cNvSpPr/>
          <p:nvPr/>
        </p:nvSpPr>
        <p:spPr>
          <a:xfrm>
            <a:off x="7116574" y="132252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5" name="Freeform 84"/>
          <p:cNvSpPr/>
          <p:nvPr/>
        </p:nvSpPr>
        <p:spPr>
          <a:xfrm>
            <a:off x="7733908" y="133569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9807" y="4324777"/>
            <a:ext cx="2002293" cy="2143819"/>
            <a:chOff x="6440063" y="4767291"/>
            <a:chExt cx="2207215" cy="2363226"/>
          </a:xfrm>
        </p:grpSpPr>
        <p:sp>
          <p:nvSpPr>
            <p:cNvPr id="1254" name="Shape 1254"/>
            <p:cNvSpPr/>
            <p:nvPr/>
          </p:nvSpPr>
          <p:spPr>
            <a:xfrm>
              <a:off x="6801865" y="6620120"/>
              <a:ext cx="1732038" cy="510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(log 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87" name="Shape 1223"/>
            <p:cNvSpPr/>
            <p:nvPr/>
          </p:nvSpPr>
          <p:spPr>
            <a:xfrm>
              <a:off x="6440063" y="4767291"/>
              <a:ext cx="2207215" cy="1165199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bg2">
                      <a:lumMod val="50000"/>
                    </a:schemeClr>
                  </a:solidFill>
                </a:rPr>
                <a:t>X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sz="2903" i="1" dirty="0">
                <a:solidFill>
                  <a:srgbClr val="FF0000"/>
                </a:solidFill>
              </a:endParaRPr>
            </a:p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is-IS" sz="2903" i="1" dirty="0">
                  <a:solidFill>
                    <a:srgbClr val="FF0000"/>
                  </a:solidFill>
                </a:rPr>
                <a:t>A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i="1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is-IS"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>
            <a:off x="4336174" y="2350470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9" name="Freeform 88"/>
          <p:cNvSpPr/>
          <p:nvPr/>
        </p:nvSpPr>
        <p:spPr>
          <a:xfrm>
            <a:off x="4734175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90" name="Freeform 89"/>
          <p:cNvSpPr/>
          <p:nvPr/>
        </p:nvSpPr>
        <p:spPr>
          <a:xfrm>
            <a:off x="6774702" y="169452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2264" y="4795470"/>
            <a:ext cx="4685179" cy="1673129"/>
            <a:chOff x="263041" y="5286154"/>
            <a:chExt cx="5164679" cy="1844363"/>
          </a:xfrm>
        </p:grpSpPr>
        <p:sp>
          <p:nvSpPr>
            <p:cNvPr id="1223" name="Shape 1223"/>
            <p:cNvSpPr/>
            <p:nvPr/>
          </p:nvSpPr>
          <p:spPr>
            <a:xfrm>
              <a:off x="2677928" y="5286154"/>
              <a:ext cx="2113620" cy="622357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rgbClr val="FF0000"/>
                  </a:solidFill>
                </a:rPr>
                <a:t>A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263041" y="6419323"/>
              <a:ext cx="2989553" cy="6950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r>
                <a:rPr sz="1814" dirty="0"/>
                <a:t>expected time</a:t>
              </a:r>
              <a:r>
                <a:rPr lang="en-US" sz="1814" dirty="0"/>
                <a:t> to </a:t>
              </a:r>
            </a:p>
            <a:p>
              <a:r>
                <a:rPr lang="en-US" sz="1814" dirty="0"/>
                <a:t>produce </a:t>
              </a:r>
              <a:r>
                <a:rPr lang="en-US" sz="1814" i="1" dirty="0"/>
                <a:t>Y</a:t>
              </a:r>
              <a:r>
                <a:rPr sz="1814" dirty="0"/>
                <a:t>:</a:t>
              </a: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221874" y="6620121"/>
              <a:ext cx="888654" cy="5103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693" y="5999618"/>
              <a:ext cx="3313027" cy="409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/>
                <a:t>propensity: #</a:t>
              </a:r>
              <a:r>
                <a:rPr lang="en-US" sz="1814" i="1" dirty="0"/>
                <a:t>A</a:t>
              </a:r>
              <a:r>
                <a:rPr lang="en-US" sz="1814" dirty="0"/>
                <a:t>·#</a:t>
              </a:r>
              <a:r>
                <a:rPr lang="en-US" sz="1814" i="1" dirty="0"/>
                <a:t>B</a:t>
              </a:r>
              <a:r>
                <a:rPr lang="en-US" sz="1814" dirty="0"/>
                <a:t> / </a:t>
              </a:r>
              <a:r>
                <a:rPr lang="en-US" sz="1814" i="1" dirty="0"/>
                <a:t>v</a:t>
              </a:r>
              <a:r>
                <a:rPr lang="en-US" sz="1814" dirty="0"/>
                <a:t> = </a:t>
              </a:r>
              <a:r>
                <a:rPr lang="en-US" sz="1814" i="1" dirty="0"/>
                <a:t>O</a:t>
              </a:r>
              <a:r>
                <a:rPr lang="en-US" sz="1814" dirty="0"/>
                <a:t>(1/</a:t>
              </a:r>
              <a:r>
                <a:rPr lang="en-US" sz="1814" i="1" dirty="0"/>
                <a:t>n</a:t>
              </a:r>
              <a:r>
                <a:rPr lang="en-US" sz="1814" dirty="0"/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36174" y="1322524"/>
            <a:ext cx="4300675" cy="2711844"/>
            <a:chOff x="3100379" y="1457777"/>
            <a:chExt cx="4740822" cy="2989384"/>
          </a:xfrm>
        </p:grpSpPr>
        <p:sp>
          <p:nvSpPr>
            <p:cNvPr id="37" name="Freeform 36"/>
            <p:cNvSpPr/>
            <p:nvPr/>
          </p:nvSpPr>
          <p:spPr>
            <a:xfrm>
              <a:off x="6921311" y="202196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28264" y="243979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5788" y="4081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8978" y="285046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73353" y="192405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42001" y="178337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18603" y="280555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89131" y="400734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475441" y="295464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21311" y="349051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34226" y="156599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787665" y="186785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65335" y="1457777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100379" y="259059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5034" y="2963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36859" y="341978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69095" y="40485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130072" y="217336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105030" y="317131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105030" y="405870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738431" y="272165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845850" y="147229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</p:grpSp>
      <p:sp>
        <p:nvSpPr>
          <p:cNvPr id="60" name="Freeform 59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437535" y="3265541"/>
            <a:ext cx="3005237" cy="76403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4" tIns="40822" rIns="81644" bIns="40822" compatLnSpc="0">
            <a:spAutoFit/>
          </a:bodyPr>
          <a:lstStyle/>
          <a:p>
            <a:pPr hangingPunct="0"/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one of these is always count ≥ </a:t>
            </a:r>
            <a:r>
              <a:rPr lang="en-US" sz="2177" i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/2</a:t>
            </a:r>
          </a:p>
        </p:txBody>
      </p:sp>
      <p:sp>
        <p:nvSpPr>
          <p:cNvPr id="62" name="Straight Connector 61"/>
          <p:cNvSpPr/>
          <p:nvPr/>
        </p:nvSpPr>
        <p:spPr>
          <a:xfrm flipH="1">
            <a:off x="7069998" y="3794426"/>
            <a:ext cx="1364293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Straight Connector 62"/>
          <p:cNvSpPr/>
          <p:nvPr/>
        </p:nvSpPr>
        <p:spPr>
          <a:xfrm flipH="1">
            <a:off x="7398555" y="3794425"/>
            <a:ext cx="1038981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41520" y="4254732"/>
            <a:ext cx="3236536" cy="1488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>
                <a:latin typeface="Calibri" charset="0"/>
                <a:ea typeface="Calibri" charset="0"/>
                <a:cs typeface="Calibri" charset="0"/>
              </a:rPr>
              <a:t>distributed computing terms: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ea typeface="Calibri" charset="0"/>
                <a:cs typeface="Calibri" charset="0"/>
              </a:rPr>
              <a:t>epidemic</a:t>
            </a:r>
            <a:endParaRPr lang="en-US" sz="1814" dirty="0">
              <a:latin typeface="Calibri" charset="0"/>
              <a:ea typeface="Calibri" charset="0"/>
              <a:cs typeface="Calibri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rumor/gossip spreading</a:t>
            </a:r>
          </a:p>
          <a:p>
            <a:r>
              <a:rPr lang="en-US" sz="1814" dirty="0">
                <a:latin typeface="Calibri" charset="0"/>
                <a:cs typeface="Calibri" charset="0"/>
              </a:rPr>
              <a:t>chemical term: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autocatalysis</a:t>
            </a:r>
            <a:endParaRPr lang="en-US" sz="1814" i="1" dirty="0"/>
          </a:p>
        </p:txBody>
      </p:sp>
    </p:spTree>
    <p:extLst>
      <p:ext uri="{BB962C8B-B14F-4D97-AF65-F5344CB8AC3E}">
        <p14:creationId xmlns:p14="http://schemas.microsoft.com/office/powerpoint/2010/main" val="1830957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 animBg="1"/>
      <p:bldP spid="63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65D31-E02B-4196-B974-B28D4B6B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1727"/>
          </a:xfrm>
        </p:spPr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74E4F-1945-43A3-A66A-773F08AE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51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27103132-BBC4-4544-9D81-C46A5CAF8A0C}"/>
              </a:ext>
            </a:extLst>
          </p:cNvPr>
          <p:cNvSpPr/>
          <p:nvPr/>
        </p:nvSpPr>
        <p:spPr>
          <a:xfrm>
            <a:off x="960120" y="1782546"/>
            <a:ext cx="1801368" cy="50302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8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is-IS" sz="2800" dirty="0"/>
              <a:t>+</a:t>
            </a:r>
            <a:r>
              <a:rPr lang="is-IS" sz="2800" i="1" dirty="0"/>
              <a:t>W</a:t>
            </a:r>
            <a:endParaRPr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73528-D97D-4527-B8DE-2E8F1603642B}"/>
              </a:ext>
            </a:extLst>
          </p:cNvPr>
          <p:cNvSpPr txBox="1"/>
          <p:nvPr/>
        </p:nvSpPr>
        <p:spPr>
          <a:xfrm>
            <a:off x="2919504" y="1755182"/>
            <a:ext cx="2796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=1,  #</a:t>
            </a:r>
            <a:r>
              <a:rPr lang="en-US" sz="2800" i="1" dirty="0"/>
              <a:t>X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-2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03156-B549-4417-8543-0DC6EB425748}"/>
              </a:ext>
            </a:extLst>
          </p:cNvPr>
          <p:cNvSpPr/>
          <p:nvPr/>
        </p:nvSpPr>
        <p:spPr>
          <a:xfrm>
            <a:off x="487090" y="2436453"/>
            <a:ext cx="4635516" cy="1793849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time until non-null interaction is geometric random variable with success probability           </a:t>
            </a:r>
            <a:r>
              <a:rPr lang="en-US" i="1" dirty="0"/>
              <a:t>p</a:t>
            </a:r>
            <a:r>
              <a:rPr lang="en-US" dirty="0"/>
              <a:t> = 1 / (</a:t>
            </a:r>
            <a:r>
              <a:rPr lang="en-US" i="1" dirty="0"/>
              <a:t>n</a:t>
            </a:r>
            <a:r>
              <a:rPr lang="en-US" dirty="0"/>
              <a:t> choose 2) = 2 /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</a:t>
            </a:r>
          </a:p>
          <a:p>
            <a:r>
              <a:rPr lang="en-US" dirty="0"/>
              <a:t>E[# interactions] = 1/</a:t>
            </a:r>
            <a:r>
              <a:rPr lang="en-US" i="1" dirty="0"/>
              <a:t>p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 / 2</a:t>
            </a:r>
          </a:p>
          <a:p>
            <a:r>
              <a:rPr lang="en-US" dirty="0"/>
              <a:t>E[time] = E[# interactions]/</a:t>
            </a:r>
            <a:r>
              <a:rPr lang="en-US" i="1" dirty="0"/>
              <a:t>n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 / 2 =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sp>
        <p:nvSpPr>
          <p:cNvPr id="10" name="Shape 1223">
            <a:extLst>
              <a:ext uri="{FF2B5EF4-FFF2-40B4-BE49-F238E27FC236}">
                <a16:creationId xmlns:a16="http://schemas.microsoft.com/office/drawing/2014/main" id="{50107B3B-F778-46BA-9D7B-D86D1DBE89F1}"/>
              </a:ext>
            </a:extLst>
          </p:cNvPr>
          <p:cNvSpPr/>
          <p:nvPr/>
        </p:nvSpPr>
        <p:spPr>
          <a:xfrm>
            <a:off x="7748217" y="1703681"/>
            <a:ext cx="2002293" cy="5645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/>
              <a:t>X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is-IS" sz="2903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E9EDE9-041C-48FB-B3D2-766D59F8FD1E}"/>
              </a:ext>
            </a:extLst>
          </p:cNvPr>
          <p:cNvSpPr/>
          <p:nvPr/>
        </p:nvSpPr>
        <p:spPr>
          <a:xfrm>
            <a:off x="487090" y="4577350"/>
            <a:ext cx="4492147" cy="1487341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CRN time complexity</a:t>
            </a:r>
            <a:r>
              <a:rPr lang="en-US" dirty="0"/>
              <a:t>:</a:t>
            </a:r>
          </a:p>
          <a:p>
            <a:r>
              <a:rPr lang="en-US" dirty="0"/>
              <a:t>time until reaction is exponential random variable with </a:t>
            </a:r>
          </a:p>
          <a:p>
            <a:r>
              <a:rPr lang="en-US" dirty="0"/>
              <a:t>rate </a:t>
            </a:r>
            <a:r>
              <a:rPr lang="el-GR" i="1" dirty="0"/>
              <a:t>λ</a:t>
            </a:r>
            <a:r>
              <a:rPr lang="el-GR" dirty="0"/>
              <a:t> </a:t>
            </a:r>
            <a:r>
              <a:rPr lang="en-US" dirty="0"/>
              <a:t>= #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dirty="0"/>
              <a:t>∙#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= 1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</a:p>
          <a:p>
            <a:r>
              <a:rPr lang="en-US" dirty="0"/>
              <a:t>E[time] = 1/</a:t>
            </a:r>
            <a:r>
              <a:rPr lang="el-GR" i="1" dirty="0"/>
              <a:t>λ</a:t>
            </a:r>
            <a:r>
              <a:rPr lang="en-US" dirty="0"/>
              <a:t> = </a:t>
            </a:r>
            <a:r>
              <a:rPr lang="en-US" i="1" dirty="0"/>
              <a:t>n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134EC-E5E6-4AE3-8A7C-1521AAE83777}"/>
              </a:ext>
            </a:extLst>
          </p:cNvPr>
          <p:cNvSpPr/>
          <p:nvPr/>
        </p:nvSpPr>
        <p:spPr>
          <a:xfrm>
            <a:off x="5476569" y="2416788"/>
            <a:ext cx="6400800" cy="3948270"/>
          </a:xfrm>
          <a:prstGeom prst="roundRect">
            <a:avLst>
              <a:gd name="adj" fmla="val 44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when </a:t>
            </a:r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, we have #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endParaRPr lang="en-US" dirty="0"/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is-IS" dirty="0"/>
              <a:t>→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is next interaction | 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]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choose 2)</a:t>
            </a:r>
          </a:p>
          <a:p>
            <a:r>
              <a:rPr lang="en-US" dirty="0">
                <a:solidFill>
                  <a:schemeClr val="tx1"/>
                </a:solidFill>
              </a:rPr>
              <a:t>= 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one</a:t>
            </a:r>
            <a:r>
              <a:rPr lang="en-US" dirty="0">
                <a:solidFill>
                  <a:schemeClr val="tx1"/>
                </a:solidFill>
              </a:rPr>
              <a:t> X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1/(</a:t>
            </a:r>
            <a:r>
              <a:rPr lang="en-US" i="1" dirty="0" err="1">
                <a:solidFill>
                  <a:schemeClr val="tx1"/>
                </a:solidFill>
              </a:rPr>
              <a:t>n</a:t>
            </a:r>
            <a:r>
              <a:rPr lang="en-US" dirty="0" err="1">
                <a:solidFill>
                  <a:schemeClr val="tx1"/>
                </a:solidFill>
              </a:rPr>
              <a:t>∙probability</a:t>
            </a:r>
            <a:r>
              <a:rPr lang="en-US" dirty="0">
                <a:solidFill>
                  <a:schemeClr val="tx1"/>
                </a:solidFill>
              </a:rPr>
              <a:t>)          =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 / (2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82EB5-C1E8-438A-9647-9E34237E9B81}"/>
              </a:ext>
            </a:extLst>
          </p:cNvPr>
          <p:cNvSpPr txBox="1"/>
          <p:nvPr/>
        </p:nvSpPr>
        <p:spPr>
          <a:xfrm>
            <a:off x="750859" y="1235678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“direct communication”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6DDFB-1FD8-4C0B-A792-5C5BC3FFBAEF}"/>
              </a:ext>
            </a:extLst>
          </p:cNvPr>
          <p:cNvSpPr txBox="1"/>
          <p:nvPr/>
        </p:nvSpPr>
        <p:spPr>
          <a:xfrm>
            <a:off x="6909423" y="1169035"/>
            <a:ext cx="40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“epidemic”, “gossip”, “rumor spreading”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/>
              <p:nvPr/>
            </p:nvSpPr>
            <p:spPr>
              <a:xfrm>
                <a:off x="8504724" y="5605393"/>
                <a:ext cx="11571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724" y="5605393"/>
                <a:ext cx="115715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/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/>
              <p:nvPr/>
            </p:nvSpPr>
            <p:spPr>
              <a:xfrm>
                <a:off x="5707869" y="5298033"/>
                <a:ext cx="3052083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69" y="5298033"/>
                <a:ext cx="3052083" cy="9840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/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48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8" grpId="0"/>
      <p:bldP spid="22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E384-2973-410D-B797-542CA5E0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28DA-9BFD-484B-B882-D7AF134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52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E3720DE8-DBCA-4ACC-AA76-290BF4474152}"/>
              </a:ext>
            </a:extLst>
          </p:cNvPr>
          <p:cNvSpPr/>
          <p:nvPr/>
        </p:nvSpPr>
        <p:spPr>
          <a:xfrm>
            <a:off x="750860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+?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+?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05F53-E873-46FE-8E29-07B9D8E73EB9}"/>
              </a:ext>
            </a:extLst>
          </p:cNvPr>
          <p:cNvSpPr txBox="1"/>
          <p:nvPr/>
        </p:nvSpPr>
        <p:spPr>
          <a:xfrm>
            <a:off x="2919505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156F5-B502-4613-957D-5CC43AC09DCA}"/>
              </a:ext>
            </a:extLst>
          </p:cNvPr>
          <p:cNvSpPr txBox="1"/>
          <p:nvPr/>
        </p:nvSpPr>
        <p:spPr>
          <a:xfrm>
            <a:off x="750859" y="1537127"/>
            <a:ext cx="417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communication”</a:t>
            </a:r>
          </a:p>
          <a:p>
            <a:r>
              <a:rPr lang="en-US" dirty="0"/>
              <a:t>? here means “every species” (including </a:t>
            </a:r>
            <a:r>
              <a:rPr lang="en-US" i="1" dirty="0"/>
              <a:t>A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/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population protocol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non-null interaction is geometric random variable with success probability 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-1) / (</a:t>
                </a:r>
                <a:r>
                  <a:rPr lang="en-US" i="1" dirty="0"/>
                  <a:t>n</a:t>
                </a:r>
                <a:r>
                  <a:rPr lang="en-US" dirty="0"/>
                  <a:t> choose 2) = </a:t>
                </a:r>
                <a:r>
                  <a:rPr lang="en-US" i="1" dirty="0"/>
                  <a:t>k</a:t>
                </a:r>
                <a:r>
                  <a:rPr lang="en-US" dirty="0"/>
                  <a:t> / (2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E[# interactions] = 1/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 / 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until non-null interaction] </a:t>
                </a:r>
              </a:p>
              <a:p>
                <a:r>
                  <a:rPr lang="en-US" dirty="0"/>
                  <a:t>= E[# interactions] / </a:t>
                </a:r>
                <a:r>
                  <a:rPr lang="en-US" i="1" dirty="0"/>
                  <a:t>n</a:t>
                </a:r>
                <a:r>
                  <a:rPr lang="en-US" dirty="0"/>
                  <a:t> = 1 /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to convert all 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] =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(1/2)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120" t="-498" r="-479" b="-2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/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next reaction is exponential random variable with rate </a:t>
                </a:r>
                <a:r>
                  <a:rPr lang="el-GR" i="1" dirty="0"/>
                  <a:t>λ</a:t>
                </a:r>
                <a:r>
                  <a:rPr lang="el-GR" dirty="0"/>
                  <a:t> </a:t>
                </a:r>
                <a:r>
                  <a:rPr lang="en-US" dirty="0"/>
                  <a:t>=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1/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  <a:blipFill>
                <a:blip r:embed="rId3"/>
                <a:stretch>
                  <a:fillRect l="-351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hape 1223">
            <a:extLst>
              <a:ext uri="{FF2B5EF4-FFF2-40B4-BE49-F238E27FC236}">
                <a16:creationId xmlns:a16="http://schemas.microsoft.com/office/drawing/2014/main" id="{37B56C60-B949-44BA-B46C-4E6809FE185A}"/>
              </a:ext>
            </a:extLst>
          </p:cNvPr>
          <p:cNvSpPr/>
          <p:nvPr/>
        </p:nvSpPr>
        <p:spPr>
          <a:xfrm>
            <a:off x="7064893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B5C13-B6A8-43DB-B9DF-B9B184337770}"/>
              </a:ext>
            </a:extLst>
          </p:cNvPr>
          <p:cNvSpPr txBox="1"/>
          <p:nvPr/>
        </p:nvSpPr>
        <p:spPr>
          <a:xfrm>
            <a:off x="9233538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A2A48-D856-462F-AAE7-ABD39A9932C4}"/>
              </a:ext>
            </a:extLst>
          </p:cNvPr>
          <p:cNvSpPr txBox="1"/>
          <p:nvPr/>
        </p:nvSpPr>
        <p:spPr>
          <a:xfrm>
            <a:off x="6835523" y="1535702"/>
            <a:ext cx="477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communication/ unimolecular decay” (unimolecular CRN version)</a:t>
            </a:r>
          </a:p>
        </p:txBody>
      </p:sp>
    </p:spTree>
    <p:extLst>
      <p:ext uri="{BB962C8B-B14F-4D97-AF65-F5344CB8AC3E}">
        <p14:creationId xmlns:p14="http://schemas.microsoft.com/office/powerpoint/2010/main" val="22466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5296-8A12-400C-BE12-3A5B0D5A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53A3-ADE4-4125-9180-B0B2A427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53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8FCAA82B-17F9-401A-B5EA-F89E5D60F840}"/>
              </a:ext>
            </a:extLst>
          </p:cNvPr>
          <p:cNvSpPr/>
          <p:nvPr/>
        </p:nvSpPr>
        <p:spPr>
          <a:xfrm>
            <a:off x="750860" y="207607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4F50C-D5C8-49B2-9D53-E4ED6B1F023A}"/>
              </a:ext>
            </a:extLst>
          </p:cNvPr>
          <p:cNvSpPr txBox="1"/>
          <p:nvPr/>
        </p:nvSpPr>
        <p:spPr>
          <a:xfrm>
            <a:off x="2919504" y="2056631"/>
            <a:ext cx="6154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</a:t>
            </a:r>
            <a:r>
              <a:rPr lang="en-US" sz="2400" dirty="0"/>
              <a:t>total volume = </a:t>
            </a:r>
            <a:r>
              <a:rPr lang="en-US" sz="2400" i="1" dirty="0"/>
              <a:t>O</a:t>
            </a:r>
            <a:r>
              <a:rPr lang="en-US" sz="2400" dirty="0"/>
              <a:t>(total count) = </a:t>
            </a:r>
            <a:r>
              <a:rPr lang="en-US" sz="2400" i="1" dirty="0"/>
              <a:t>n</a:t>
            </a:r>
            <a:endParaRPr lang="en-US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39777-D5CD-4FFA-859E-DBFFDD48B5FE}"/>
              </a:ext>
            </a:extLst>
          </p:cNvPr>
          <p:cNvSpPr txBox="1"/>
          <p:nvPr/>
        </p:nvSpPr>
        <p:spPr>
          <a:xfrm>
            <a:off x="750859" y="1537127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</a:t>
            </a:r>
          </a:p>
        </p:txBody>
      </p:sp>
      <p:sp>
        <p:nvSpPr>
          <p:cNvPr id="8" name="Shape 1223">
            <a:extLst>
              <a:ext uri="{FF2B5EF4-FFF2-40B4-BE49-F238E27FC236}">
                <a16:creationId xmlns:a16="http://schemas.microsoft.com/office/drawing/2014/main" id="{47D9D4F9-269A-4134-9990-7449C7904B99}"/>
              </a:ext>
            </a:extLst>
          </p:cNvPr>
          <p:cNvSpPr/>
          <p:nvPr/>
        </p:nvSpPr>
        <p:spPr>
          <a:xfrm>
            <a:off x="6384891" y="4120403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2C074-F5B2-4FAC-874C-AEB1430DBD0B}"/>
              </a:ext>
            </a:extLst>
          </p:cNvPr>
          <p:cNvSpPr txBox="1"/>
          <p:nvPr/>
        </p:nvSpPr>
        <p:spPr>
          <a:xfrm>
            <a:off x="6384890" y="3581454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 (symmetric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/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=#</a:t>
                </a:r>
                <a:r>
                  <a:rPr lang="en-US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next reaction has rate 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r>
                  <a:rPr lang="en-US" dirty="0"/>
                  <a:t>/</a:t>
                </a:r>
                <a:r>
                  <a:rPr lang="en-US" i="1" dirty="0"/>
                  <a:t>n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/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endParaRPr lang="en-US" i="1" dirty="0"/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= </a:t>
                </a:r>
                <a:r>
                  <a:rPr lang="en-US" i="1" dirty="0"/>
                  <a:t>n</a:t>
                </a:r>
                <a:r>
                  <a:rPr lang="en-US" dirty="0"/>
                  <a:t>∙</a:t>
                </a:r>
                <a:r>
                  <a:rPr lang="el-GR" i="1" dirty="0"/>
                  <a:t>π</a:t>
                </a:r>
                <a:r>
                  <a:rPr lang="en-US" baseline="30000" dirty="0"/>
                  <a:t>2</a:t>
                </a:r>
                <a:r>
                  <a:rPr lang="en-US" dirty="0"/>
                  <a:t>/6 = </a:t>
                </a:r>
                <a:r>
                  <a:rPr lang="el-GR" dirty="0"/>
                  <a:t>Θ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  <a:endParaRPr lang="en-US" i="1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254" t="-304" b="-16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BCC5955-6E6F-4B44-B941-35AB43FB0CF1}"/>
              </a:ext>
            </a:extLst>
          </p:cNvPr>
          <p:cNvSpPr txBox="1"/>
          <p:nvPr/>
        </p:nvSpPr>
        <p:spPr>
          <a:xfrm>
            <a:off x="8447614" y="4195166"/>
            <a:ext cx="172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analysis</a:t>
            </a:r>
          </a:p>
        </p:txBody>
      </p:sp>
    </p:spTree>
    <p:extLst>
      <p:ext uri="{BB962C8B-B14F-4D97-AF65-F5344CB8AC3E}">
        <p14:creationId xmlns:p14="http://schemas.microsoft.com/office/powerpoint/2010/main" val="33411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EED0-CDDC-EB33-24A3-9C52D8F1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E47C6-23F7-0F7E-6294-BB0D854B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54</a:t>
            </a:fld>
            <a:endParaRPr lang="en-US"/>
          </a:p>
        </p:txBody>
      </p:sp>
      <p:sp>
        <p:nvSpPr>
          <p:cNvPr id="7" name="Shape 1223">
            <a:extLst>
              <a:ext uri="{FF2B5EF4-FFF2-40B4-BE49-F238E27FC236}">
                <a16:creationId xmlns:a16="http://schemas.microsoft.com/office/drawing/2014/main" id="{7A5A9E5A-FEAF-421B-6B41-12C88DEBDC4E}"/>
              </a:ext>
            </a:extLst>
          </p:cNvPr>
          <p:cNvSpPr/>
          <p:nvPr/>
        </p:nvSpPr>
        <p:spPr>
          <a:xfrm>
            <a:off x="750860" y="207607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latin typeface="Menlo"/>
              </a:rPr>
              <a:t>L</a:t>
            </a:r>
            <a:r>
              <a:rPr lang="en-US" sz="2800" dirty="0">
                <a:latin typeface="Menlo"/>
              </a:rPr>
              <a:t>+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Menlo"/>
                <a:ea typeface="Andale Sans UI" pitchFamily="2"/>
              </a:rPr>
              <a:t>→</a:t>
            </a:r>
            <a:r>
              <a:rPr lang="en-US" sz="2800" i="1" dirty="0">
                <a:latin typeface="Menlo"/>
              </a:rPr>
              <a:t>L</a:t>
            </a:r>
            <a:r>
              <a:rPr lang="en-US" sz="2800" dirty="0">
                <a:latin typeface="Menlo"/>
                <a:ea typeface="Andale Sans UI" pitchFamily="2"/>
              </a:rPr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sz="2800" i="1" dirty="0">
              <a:latin typeface="Menl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41DAD-0508-0DA3-B826-1EB25AD984DE}"/>
              </a:ext>
            </a:extLst>
          </p:cNvPr>
          <p:cNvSpPr txBox="1"/>
          <p:nvPr/>
        </p:nvSpPr>
        <p:spPr>
          <a:xfrm>
            <a:off x="2919504" y="2056631"/>
            <a:ext cx="7274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/>
              <a:t>L</a:t>
            </a:r>
            <a:r>
              <a:rPr lang="en-US" sz="2800" dirty="0"/>
              <a:t>=1, 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=0, </a:t>
            </a:r>
            <a:r>
              <a:rPr lang="en-US" sz="2400" dirty="0"/>
              <a:t>total volume = </a:t>
            </a:r>
            <a:r>
              <a:rPr lang="en-US" sz="2400" i="1" dirty="0"/>
              <a:t>O</a:t>
            </a:r>
            <a:r>
              <a:rPr lang="en-US" sz="2400" dirty="0"/>
              <a:t>(total count) = </a:t>
            </a:r>
            <a:r>
              <a:rPr lang="en-US" sz="2400" i="1" dirty="0"/>
              <a:t>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740E9-7422-A207-CEAA-B6DF2B7C86AB}"/>
              </a:ext>
            </a:extLst>
          </p:cNvPr>
          <p:cNvSpPr txBox="1"/>
          <p:nvPr/>
        </p:nvSpPr>
        <p:spPr>
          <a:xfrm>
            <a:off x="750859" y="1537127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“coupon collecting”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2A6ED48-5949-A3DA-9ED1-2D40EA9B4B85}"/>
                  </a:ext>
                </a:extLst>
              </p:cNvPr>
              <p:cNvSpPr/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next reaction has rate 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dirty="0"/>
                  <a:t>/</a:t>
                </a:r>
                <a:r>
                  <a:rPr lang="en-US" i="1" dirty="0"/>
                  <a:t>n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/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= </a:t>
                </a:r>
                <a:r>
                  <a:rPr lang="el-GR" dirty="0"/>
                  <a:t>Θ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 log 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  <a:endParaRPr lang="en-US" i="1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2A6ED48-5949-A3DA-9ED1-2D40EA9B4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254" t="-304" b="-16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8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7AA2-D27B-4F0C-BEC9-BCBB23904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683561" cy="2852737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257BA-991C-4855-8A76-08C89FE6C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AD16-951E-47F0-A242-CC52DBA4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2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162A1-0D0C-4ADF-92FD-598CB3F0ED91}"/>
              </a:ext>
            </a:extLst>
          </p:cNvPr>
          <p:cNvSpPr txBox="1"/>
          <p:nvPr/>
        </p:nvSpPr>
        <p:spPr>
          <a:xfrm>
            <a:off x="815260" y="2920498"/>
            <a:ext cx="283464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division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/2</a:t>
            </a:r>
          </a:p>
          <a:p>
            <a:r>
              <a:rPr lang="en-US" sz="2000" dirty="0"/>
              <a:t>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multiplication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2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F3AB75-B263-4E3B-A866-A610D835CFFF}"/>
              </a:ext>
            </a:extLst>
          </p:cNvPr>
          <p:cNvSpPr txBox="1"/>
          <p:nvPr/>
        </p:nvSpPr>
        <p:spPr>
          <a:xfrm>
            <a:off x="815260" y="2318191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unimolecular decay</a:t>
            </a:r>
            <a:r>
              <a:rPr lang="en-US" dirty="0"/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DA7E0-87C9-4C67-9F94-CEE3EECD7B60}"/>
              </a:ext>
            </a:extLst>
          </p:cNvPr>
          <p:cNvSpPr txBox="1"/>
          <p:nvPr/>
        </p:nvSpPr>
        <p:spPr>
          <a:xfrm>
            <a:off x="827452" y="3632535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7601A-349B-4EA3-8FAB-32387FE7E67F}"/>
              </a:ext>
            </a:extLst>
          </p:cNvPr>
          <p:cNvSpPr txBox="1"/>
          <p:nvPr/>
        </p:nvSpPr>
        <p:spPr>
          <a:xfrm>
            <a:off x="827452" y="4391040"/>
            <a:ext cx="283464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addition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+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12AA1-4620-451D-813C-CCC88402672E}"/>
              </a:ext>
            </a:extLst>
          </p:cNvPr>
          <p:cNvSpPr txBox="1"/>
          <p:nvPr/>
        </p:nvSpPr>
        <p:spPr>
          <a:xfrm>
            <a:off x="827452" y="5406703"/>
            <a:ext cx="314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): same as unimolecular decay, just with two names for decaying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EE122-627B-4751-999B-95E4237EFDEC}"/>
              </a:ext>
            </a:extLst>
          </p:cNvPr>
          <p:cNvSpPr txBox="1"/>
          <p:nvPr/>
        </p:nvSpPr>
        <p:spPr>
          <a:xfrm>
            <a:off x="4664886" y="1624367"/>
            <a:ext cx="30693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minimum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min(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FB4F4-5202-461A-BC49-19CFCCCE4C24}"/>
              </a:ext>
            </a:extLst>
          </p:cNvPr>
          <p:cNvSpPr txBox="1"/>
          <p:nvPr/>
        </p:nvSpPr>
        <p:spPr>
          <a:xfrm>
            <a:off x="4664886" y="2346315"/>
            <a:ext cx="314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):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  <a:p>
            <a:r>
              <a:rPr lang="en-US" dirty="0"/>
              <a:t>… worst case if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=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/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O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So it’s no slower… can it be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faster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in some cases?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  <a:blipFill>
                <a:blip r:embed="rId2"/>
                <a:stretch>
                  <a:fillRect l="-1980" t="-879" r="-594" b="-2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/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2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&gt; 2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/3.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unc>
                      <m:func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≤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Intuitively, there’s always a large </a:t>
                </a:r>
                <a:r>
                  <a:rPr lang="el-GR" sz="2000" dirty="0">
                    <a:solidFill>
                      <a:schemeClr val="tx1"/>
                    </a:solidFill>
                    <a:ea typeface="Andale Sans UI" pitchFamily="2"/>
                  </a:rPr>
                  <a:t>Ω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 excess of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“acts like” unimolecular decay of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  <a:blipFill>
                <a:blip r:embed="rId3"/>
                <a:stretch>
                  <a:fillRect l="-1718" t="-672" r="-2577" b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subtraction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–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59" y="2768200"/>
            <a:ext cx="8650287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Unlike addition, this is a nontrivial combination of reactions: rate of second reaction depends how many times first has happened.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To simplify, we assume second reaction cannot happen until first has finished.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Andale Sans UI" pitchFamily="2"/>
              </a:rPr>
              <a:t>This simpler process “</a:t>
            </a:r>
            <a:r>
              <a:rPr lang="en-US" i="1" dirty="0">
                <a:solidFill>
                  <a:schemeClr val="tx1"/>
                </a:solidFill>
                <a:ea typeface="Andale Sans UI" pitchFamily="2"/>
              </a:rPr>
              <a:t>stochastically dominates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” the real process: it takes even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longer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than the real process, so suffices to show a time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upper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bound.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E[time for first to finish] + E[time for second to finish]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first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unimolecular decay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second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in worst case: similar to minimum, worst case when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a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=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b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, but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time if |a–b| = </a:t>
            </a:r>
            <a:r>
              <a:rPr lang="el-GR" sz="2000" dirty="0">
                <a:solidFill>
                  <a:schemeClr val="tx1"/>
                </a:solidFill>
                <a:ea typeface="Andale Sans UI" pitchFamily="2"/>
              </a:rPr>
              <a:t>Ω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4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maximum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max(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chemeClr val="tx1"/>
                </a:solidFill>
              </a:rPr>
              <a:t>1.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dirty="0"/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000" dirty="0"/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  <a:endParaRPr lang="en-US" sz="2000" i="1" dirty="0">
              <a:ea typeface="Andale Sans UI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60" y="3616480"/>
            <a:ext cx="7174521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Assume reaction 3 waits for reactions 1 and 2 before starting, and reaction 4 waits for reaction 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1 and 2]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3]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4]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So 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44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E64677-35AC-4C1F-B270-9EE9F35C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of stable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5F5CB9-30FD-4454-847E-AB1D97C8C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u="sng" dirty="0"/>
              <a:t>can</a:t>
            </a:r>
            <a:r>
              <a:rPr lang="en-US" dirty="0"/>
              <a:t> be stably computed?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12C21-105C-486B-97A0-CA48B844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85851" y="2781113"/>
            <a:ext cx="3173241" cy="2415246"/>
            <a:chOff x="8220495" y="2726347"/>
            <a:chExt cx="4308413" cy="32331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8621" y="2726347"/>
              <a:ext cx="3990464" cy="323310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8220495" y="3853783"/>
              <a:ext cx="579372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1"/>
                  </a:solidFill>
                </a:rPr>
                <a:t>X</a:t>
              </a:r>
              <a:endParaRPr lang="en-US" sz="3629" dirty="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971301" y="3813459"/>
              <a:ext cx="557607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2"/>
                  </a:solidFill>
                </a:rPr>
                <a:t>Y</a:t>
              </a:r>
              <a:endParaRPr lang="en-US" sz="3629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</a:t>
            </a:r>
            <a:r>
              <a:rPr lang="en-US" dirty="0"/>
              <a:t> chemistry compute?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6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117069" y="1526583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52632" y="5912560"/>
            <a:ext cx="5713554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[Dodd,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Micheelsen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Sneppen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Thon.   Theoretical analysis of epigenetic cell memory by nucleosome modification,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2007]</a:t>
            </a:r>
          </a:p>
        </p:txBody>
      </p:sp>
      <p:pic>
        <p:nvPicPr>
          <p:cNvPr id="1026" name="Picture 2" descr="http://ars.els-cdn.com/content/image/1-s2.0-S0092867407004588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0" y="1690735"/>
            <a:ext cx="4873444" cy="41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98050" y="162475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6496" y="5458277"/>
            <a:ext cx="5076196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Csikász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-Nagy.   The cell cycle switch computes approximate majority.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Scientific Reports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5274" y="359322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≈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2073" y="5982113"/>
            <a:ext cx="485175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Morphisms of reaction networks that couple structure to function,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BMC Systems Biology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08420" y="2003228"/>
            <a:ext cx="218008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1"/>
                </a:solidFill>
              </a:rPr>
              <a:t>X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9956" y="2012954"/>
            <a:ext cx="203582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2"/>
                </a:solidFill>
              </a:rPr>
              <a:t>Y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61535" y="1985474"/>
            <a:ext cx="269304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6"/>
                </a:solidFill>
              </a:rPr>
              <a:t>U</a:t>
            </a:r>
            <a:endParaRPr lang="en-US" sz="326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Summary: Possibilities and limits of stable computation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9" y="1257240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1437" y="2081131"/>
            <a:ext cx="5526151" cy="2527323"/>
          </a:xfrm>
        </p:spPr>
        <p:txBody>
          <a:bodyPr>
            <a:normAutofit/>
          </a:bodyPr>
          <a:lstStyle/>
          <a:p>
            <a:r>
              <a:rPr lang="el-GR" sz="2177" i="1" dirty="0"/>
              <a:t>φ</a:t>
            </a:r>
            <a:r>
              <a:rPr lang="en-US" sz="2177" dirty="0"/>
              <a:t> is stably computable if and only if </a:t>
            </a:r>
            <a:r>
              <a:rPr lang="el-GR" sz="2177" i="1" dirty="0"/>
              <a:t>φ</a:t>
            </a:r>
            <a:r>
              <a:rPr lang="en-US" sz="2177" dirty="0"/>
              <a:t> is </a:t>
            </a:r>
            <a:r>
              <a:rPr lang="en-US" sz="2177" i="1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dirty="0" err="1"/>
              <a:t>semilinear</a:t>
            </a:r>
            <a:r>
              <a:rPr lang="en-US" sz="2177" dirty="0"/>
              <a:t> = Boolean combination of </a:t>
            </a:r>
            <a:r>
              <a:rPr lang="en-US" sz="2177" u="sng" dirty="0"/>
              <a:t>threshold</a:t>
            </a:r>
            <a:r>
              <a:rPr lang="en-US" sz="2177" dirty="0"/>
              <a:t> and </a:t>
            </a:r>
            <a:r>
              <a:rPr lang="en-US" sz="2177" u="sng" dirty="0"/>
              <a:t>mod</a:t>
            </a:r>
            <a:r>
              <a:rPr lang="en-US" sz="2177" dirty="0"/>
              <a:t> predicates: take weighted sum </a:t>
            </a:r>
            <a:r>
              <a:rPr lang="en-US" sz="2177" i="1" dirty="0"/>
              <a:t>s</a:t>
            </a:r>
            <a:r>
              <a:rPr lang="en-US" sz="2177" dirty="0"/>
              <a:t> = </a:t>
            </a:r>
            <a:r>
              <a:rPr lang="en-US" sz="2177" i="1" dirty="0"/>
              <a:t>w</a:t>
            </a:r>
            <a:r>
              <a:rPr lang="en-US" sz="2177" baseline="-25000" dirty="0"/>
              <a:t>1</a:t>
            </a:r>
            <a:r>
              <a:rPr lang="en-US" sz="2177" dirty="0"/>
              <a:t>∙</a:t>
            </a:r>
            <a:r>
              <a:rPr lang="en-US" sz="2177" b="1" dirty="0"/>
              <a:t>a</a:t>
            </a:r>
            <a:r>
              <a:rPr lang="en-US" sz="2177" baseline="-25000" dirty="0"/>
              <a:t>1</a:t>
            </a:r>
            <a:r>
              <a:rPr lang="en-US" sz="2177" dirty="0"/>
              <a:t> + … </a:t>
            </a:r>
            <a:r>
              <a:rPr lang="en-US" sz="2177" i="1" dirty="0" err="1"/>
              <a:t>w</a:t>
            </a:r>
            <a:r>
              <a:rPr lang="en-US" sz="2177" i="1" baseline="-25000" dirty="0" err="1"/>
              <a:t>d</a:t>
            </a:r>
            <a:r>
              <a:rPr lang="en-US" sz="2177" dirty="0" err="1"/>
              <a:t>∙</a:t>
            </a:r>
            <a:r>
              <a:rPr lang="en-US" sz="2177" b="1" dirty="0" err="1"/>
              <a:t>a</a:t>
            </a:r>
            <a:r>
              <a:rPr lang="en-US" sz="2177" i="1" baseline="-25000" dirty="0" err="1"/>
              <a:t>d</a:t>
            </a:r>
            <a:r>
              <a:rPr lang="en-US" sz="2177" dirty="0"/>
              <a:t> of inputs and ask if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&gt; </a:t>
            </a:r>
            <a:r>
              <a:rPr lang="en-US" sz="2177" i="1" dirty="0"/>
              <a:t>t</a:t>
            </a:r>
            <a:r>
              <a:rPr lang="en-US" dirty="0"/>
              <a:t>?		(</a:t>
            </a:r>
            <a:r>
              <a:rPr lang="en-US" sz="2177" dirty="0"/>
              <a:t>threshold)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≡ </a:t>
            </a:r>
            <a:r>
              <a:rPr lang="en-US" sz="2177" i="1" dirty="0"/>
              <a:t>c</a:t>
            </a:r>
            <a:r>
              <a:rPr lang="en-US" sz="2177" dirty="0"/>
              <a:t> mod </a:t>
            </a:r>
            <a:r>
              <a:rPr lang="en-US" sz="2177" i="1" dirty="0"/>
              <a:t>m</a:t>
            </a:r>
            <a:r>
              <a:rPr lang="en-US" sz="2177" dirty="0"/>
              <a:t>?	(mod)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1" y="1220373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1" y="2044264"/>
            <a:ext cx="5183188" cy="1458183"/>
          </a:xfrm>
        </p:spPr>
        <p:txBody>
          <a:bodyPr>
            <a:norm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 is stably computable if and only if graph(</a:t>
            </a:r>
            <a:r>
              <a:rPr lang="en-US" sz="2177" i="1" dirty="0"/>
              <a:t>f</a:t>
            </a:r>
            <a:r>
              <a:rPr lang="en-US" sz="2177" dirty="0"/>
              <a:t>) = { (</a:t>
            </a:r>
            <a:r>
              <a:rPr lang="en-US" sz="2177" b="1" i="1" dirty="0" err="1"/>
              <a:t>a</a:t>
            </a:r>
            <a:r>
              <a:rPr lang="en-US" sz="2177" dirty="0" err="1"/>
              <a:t>,</a:t>
            </a:r>
            <a:r>
              <a:rPr lang="en-US" sz="2177" i="1" dirty="0" err="1"/>
              <a:t>y</a:t>
            </a:r>
            <a:r>
              <a:rPr lang="en-US" sz="2177" dirty="0"/>
              <a:t>) |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b="1" i="1" dirty="0"/>
              <a:t>a</a:t>
            </a:r>
            <a:r>
              <a:rPr lang="en-US" sz="2177" dirty="0"/>
              <a:t>)=</a:t>
            </a:r>
            <a:r>
              <a:rPr lang="en-US" sz="2177" i="1" dirty="0"/>
              <a:t>y</a:t>
            </a:r>
            <a:r>
              <a:rPr lang="en-US" sz="2177" dirty="0"/>
              <a:t> }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u="sng"/>
              <a:t>piecewise affine</a:t>
            </a:r>
            <a:r>
              <a:rPr lang="en-US" sz="2177"/>
              <a:t>, </a:t>
            </a:r>
            <a:r>
              <a:rPr lang="en-US" sz="2177" dirty="0"/>
              <a:t>with </a:t>
            </a:r>
            <a:r>
              <a:rPr lang="en-US" sz="2177" dirty="0" err="1"/>
              <a:t>semilinear</a:t>
            </a:r>
            <a:r>
              <a:rPr lang="en-US" sz="2177" dirty="0"/>
              <a:t> predicate to determine which piece.</a:t>
            </a:r>
          </a:p>
          <a:p>
            <a:endParaRPr lang="en-US" sz="2177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60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8441" y="5643443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Stably computable predicates are </a:t>
            </a:r>
            <a:r>
              <a:rPr lang="en-US" sz="1452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semilinear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7589" y="5643442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Deterministic function computation with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Leaderless deterministic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9789" y="4638875"/>
            <a:ext cx="4778496" cy="3715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 </a:t>
            </a:r>
            <a:r>
              <a:rPr lang="en-US" sz="1814" i="1" dirty="0"/>
              <a:t>a</a:t>
            </a:r>
            <a:r>
              <a:rPr lang="en-US" sz="1814" dirty="0"/>
              <a:t>&gt;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 is odd?        </a:t>
            </a:r>
            <a:r>
              <a:rPr lang="en-US" sz="1814" i="1" dirty="0"/>
              <a:t>a</a:t>
            </a:r>
            <a:r>
              <a:rPr lang="en-US" sz="1814" dirty="0"/>
              <a:t>&gt;0?        </a:t>
            </a:r>
            <a:r>
              <a:rPr lang="en-US" sz="1814" i="1" dirty="0"/>
              <a:t>a</a:t>
            </a:r>
            <a:r>
              <a:rPr lang="en-US" sz="1814" dirty="0"/>
              <a:t>&gt;1?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67931" y="3543094"/>
            <a:ext cx="4970140" cy="650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i="1" dirty="0"/>
              <a:t>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      2</a:t>
            </a:r>
            <a:r>
              <a:rPr lang="en-US" sz="1814" i="1" dirty="0"/>
              <a:t>a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/2       min(</a:t>
            </a:r>
            <a:r>
              <a:rPr lang="en-US" sz="1814" i="1" dirty="0" err="1"/>
              <a:t>a</a:t>
            </a:r>
            <a:r>
              <a:rPr lang="en-US" sz="1814" dirty="0" err="1"/>
              <a:t>,</a:t>
            </a:r>
            <a:r>
              <a:rPr lang="en-US" sz="1814" i="1" dirty="0" err="1"/>
              <a:t>b</a:t>
            </a:r>
            <a:r>
              <a:rPr lang="en-US" sz="1814" dirty="0"/>
              <a:t>)     </a:t>
            </a:r>
            <a:r>
              <a:rPr lang="en-US" sz="1814" i="1" dirty="0"/>
              <a:t>a</a:t>
            </a:r>
            <a:r>
              <a:rPr lang="en-US" sz="1814" dirty="0"/>
              <a:t>+1     </a:t>
            </a:r>
            <a:r>
              <a:rPr lang="en-US" sz="1814" i="1" dirty="0"/>
              <a:t>a</a:t>
            </a:r>
            <a:r>
              <a:rPr lang="en-US" sz="1814" dirty="0"/>
              <a:t>–1</a:t>
            </a:r>
          </a:p>
          <a:p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2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/3 if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is odd, else </a:t>
            </a:r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</a:t>
            </a:r>
            <a:r>
              <a:rPr lang="en-US" sz="1814" i="1" dirty="0"/>
              <a:t>a</a:t>
            </a:r>
            <a:r>
              <a:rPr lang="en-US" sz="1814" dirty="0"/>
              <a:t>/4+5</a:t>
            </a:r>
            <a:r>
              <a:rPr lang="en-US" sz="1814" i="1" dirty="0"/>
              <a:t>b</a:t>
            </a:r>
            <a:endParaRPr lang="en-US" sz="1814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67932" y="4910726"/>
            <a:ext cx="4970140" cy="6736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All </a:t>
            </a:r>
            <a:r>
              <a:rPr lang="en-US" sz="2177" dirty="0" err="1"/>
              <a:t>semilinear</a:t>
            </a:r>
            <a:r>
              <a:rPr lang="en-US" sz="2177" dirty="0"/>
              <a:t> predicates/functions are known to be computable in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9788" y="5142073"/>
            <a:ext cx="4778497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baseline="30000" dirty="0"/>
              <a:t>2</a:t>
            </a:r>
            <a:r>
              <a:rPr lang="en-US" sz="1814" dirty="0"/>
              <a:t>?       </a:t>
            </a:r>
            <a:r>
              <a:rPr lang="en-US" sz="1814" i="1" dirty="0"/>
              <a:t>a</a:t>
            </a:r>
            <a:r>
              <a:rPr lang="en-US" sz="1814" dirty="0"/>
              <a:t> is a power of 2?      </a:t>
            </a:r>
            <a:r>
              <a:rPr lang="en-US" sz="1814" i="1" dirty="0"/>
              <a:t>a</a:t>
            </a:r>
            <a:r>
              <a:rPr lang="en-US" sz="1814" dirty="0"/>
              <a:t> is prime?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2201" y="4355953"/>
            <a:ext cx="4970140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baseline="30000" dirty="0"/>
              <a:t>2</a:t>
            </a:r>
            <a:r>
              <a:rPr lang="en-US" sz="1814" dirty="0"/>
              <a:t>             2</a:t>
            </a:r>
            <a:r>
              <a:rPr lang="en-US" sz="1814" i="1" baseline="30000" dirty="0"/>
              <a:t>a</a:t>
            </a:r>
            <a:r>
              <a:rPr lang="en-US" sz="1814" dirty="0"/>
              <a:t>             </a:t>
            </a:r>
            <a:r>
              <a:rPr lang="en-US" sz="1814" dirty="0" err="1"/>
              <a:t>2</a:t>
            </a:r>
            <a:r>
              <a:rPr lang="en-US" sz="1814" i="1" dirty="0" err="1"/>
              <a:t>a</a:t>
            </a:r>
            <a:r>
              <a:rPr lang="en-US" sz="1814" dirty="0"/>
              <a:t> if </a:t>
            </a:r>
            <a:r>
              <a:rPr lang="en-US" sz="1814" i="1" dirty="0"/>
              <a:t>a </a:t>
            </a:r>
            <a:r>
              <a:rPr lang="en-US" sz="1814" dirty="0"/>
              <a:t>is prime, else 3</a:t>
            </a:r>
            <a:r>
              <a:rPr lang="en-US" sz="1814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4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  <p:bldP spid="8" grpId="0"/>
      <p:bldP spid="9" grpId="0"/>
      <p:bldP spid="10" grpId="0" animBg="1"/>
      <p:bldP spid="12" grpId="0" animBg="1"/>
      <p:bldP spid="14" grpId="0" animBg="1"/>
      <p:bldP spid="13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2649294" cy="1325563"/>
          </a:xfrm>
        </p:spPr>
        <p:txBody>
          <a:bodyPr/>
          <a:lstStyle/>
          <a:p>
            <a:r>
              <a:rPr lang="en-US" dirty="0"/>
              <a:t>Linear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4710740" y="1135017"/>
            <a:ext cx="4970140" cy="10726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/>
              <a:t>linear</a:t>
            </a:r>
            <a:r>
              <a:rPr lang="en-US" sz="2000" dirty="0"/>
              <a:t> if there are vectors </a:t>
            </a:r>
            <a:r>
              <a:rPr lang="en-US" sz="2000" b="1" dirty="0"/>
              <a:t>b</a:t>
            </a:r>
            <a:r>
              <a:rPr lang="en-US" sz="2000" dirty="0"/>
              <a:t>, 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b="1" dirty="0"/>
              <a:t>u</a:t>
            </a:r>
            <a:r>
              <a:rPr lang="en-US" sz="2000" i="1" baseline="-25000" dirty="0"/>
              <a:t>p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</a:t>
            </a:r>
            <a:r>
              <a:rPr lang="en-US" sz="2000" b="1" dirty="0"/>
              <a:t>b</a:t>
            </a:r>
            <a:r>
              <a:rPr lang="en-US" sz="2000" dirty="0"/>
              <a:t> + </a:t>
            </a:r>
            <a:r>
              <a:rPr lang="en-US" sz="2000" i="1" dirty="0"/>
              <a:t>n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p</a:t>
            </a:r>
            <a:r>
              <a:rPr lang="en-US" sz="2000" dirty="0" err="1"/>
              <a:t>∙</a:t>
            </a:r>
            <a:r>
              <a:rPr lang="en-US" sz="2000" b="1" dirty="0" err="1"/>
              <a:t>u</a:t>
            </a:r>
            <a:r>
              <a:rPr lang="en-US" sz="2000" i="1" baseline="-25000" dirty="0" err="1"/>
              <a:t>p</a:t>
            </a:r>
            <a:r>
              <a:rPr lang="en-US" sz="2000" dirty="0"/>
              <a:t> |</a:t>
            </a:r>
            <a:r>
              <a:rPr lang="en-US" sz="2000" i="1" dirty="0"/>
              <a:t> n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/>
              <a:t>n</a:t>
            </a:r>
            <a:r>
              <a:rPr lang="en-US" sz="2000" i="1" baseline="-25000" dirty="0"/>
              <a:t>p</a:t>
            </a:r>
            <a:r>
              <a:rPr lang="en-US" sz="2000" dirty="0"/>
              <a:t> ∈ ℕ }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385166"/>
              </p:ext>
            </p:extLst>
          </p:nvPr>
        </p:nvGraphicFramePr>
        <p:xfrm>
          <a:off x="4640826" y="2666192"/>
          <a:ext cx="6712974" cy="357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7BDBD7-BE2A-40A2-9D17-51C4A65981E0}"/>
              </a:ext>
            </a:extLst>
          </p:cNvPr>
          <p:cNvSpPr/>
          <p:nvPr/>
        </p:nvSpPr>
        <p:spPr>
          <a:xfrm>
            <a:off x="712563" y="1499770"/>
            <a:ext cx="3621312" cy="5030787"/>
          </a:xfrm>
          <a:prstGeom prst="roundRect">
            <a:avLst>
              <a:gd name="adj" fmla="val 32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 in dimension </a:t>
            </a:r>
            <a:r>
              <a:rPr lang="en-US" sz="2000" b="1" i="1" dirty="0"/>
              <a:t>d</a:t>
            </a:r>
            <a:r>
              <a:rPr lang="en-US" sz="2000" b="1" dirty="0"/>
              <a:t>=2</a:t>
            </a:r>
            <a:r>
              <a:rPr lang="en-US" sz="2000" dirty="0"/>
              <a:t>: </a:t>
            </a:r>
          </a:p>
          <a:p>
            <a:endParaRPr lang="en-US" sz="2000" dirty="0"/>
          </a:p>
          <a:p>
            <a:r>
              <a:rPr lang="en-US" sz="2000" b="1" dirty="0"/>
              <a:t>b</a:t>
            </a:r>
            <a:r>
              <a:rPr lang="en-US" sz="2000" dirty="0"/>
              <a:t> = (2,1)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= (4,1)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2</a:t>
            </a:r>
            <a:r>
              <a:rPr lang="en-US" sz="2000" dirty="0"/>
              <a:t> = (2,2)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02D59EC-0F4B-48E7-AEB1-59C0541874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353392"/>
              </p:ext>
            </p:extLst>
          </p:nvPr>
        </p:nvGraphicFramePr>
        <p:xfrm>
          <a:off x="2070429" y="1999412"/>
          <a:ext cx="1434527" cy="120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228DDB4-D925-4426-8A33-973D0958C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642316"/>
              </p:ext>
            </p:extLst>
          </p:nvPr>
        </p:nvGraphicFramePr>
        <p:xfrm>
          <a:off x="2054555" y="4911390"/>
          <a:ext cx="1434527" cy="138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4B41E81-C9C1-4CD9-9D11-3FFB7A38D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331179"/>
              </p:ext>
            </p:extLst>
          </p:nvPr>
        </p:nvGraphicFramePr>
        <p:xfrm>
          <a:off x="2051258" y="3574450"/>
          <a:ext cx="2118359" cy="113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F09281-E874-43D4-A39D-EB29609B887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977314" y="2798458"/>
            <a:ext cx="382996" cy="124015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A47022-3F8B-4995-85B5-50F94B8155E7}"/>
              </a:ext>
            </a:extLst>
          </p:cNvPr>
          <p:cNvSpPr txBox="1"/>
          <p:nvPr/>
        </p:nvSpPr>
        <p:spPr>
          <a:xfrm>
            <a:off x="8429932" y="2336793"/>
            <a:ext cx="186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dirty="0"/>
              <a:t> + 3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 + 2</a:t>
            </a:r>
            <a:r>
              <a:rPr lang="en-US" sz="2400" b="1" dirty="0"/>
              <a:t>u</a:t>
            </a:r>
            <a:r>
              <a:rPr lang="en-US" sz="2400" baseline="-25000" dirty="0"/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25A31E-64CB-46E0-99BC-A79B5B0D861E}"/>
              </a:ext>
            </a:extLst>
          </p:cNvPr>
          <p:cNvCxnSpPr/>
          <p:nvPr/>
        </p:nvCxnSpPr>
        <p:spPr>
          <a:xfrm flipV="1">
            <a:off x="6336952" y="5227026"/>
            <a:ext cx="870740" cy="22224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1CA806-78AC-4FFE-A420-63AAEFBB9995}"/>
              </a:ext>
            </a:extLst>
          </p:cNvPr>
          <p:cNvCxnSpPr/>
          <p:nvPr/>
        </p:nvCxnSpPr>
        <p:spPr>
          <a:xfrm flipV="1">
            <a:off x="7195810" y="5008397"/>
            <a:ext cx="878661" cy="22102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D870C3-9B70-4256-A742-0F72055BBD0D}"/>
              </a:ext>
            </a:extLst>
          </p:cNvPr>
          <p:cNvCxnSpPr/>
          <p:nvPr/>
        </p:nvCxnSpPr>
        <p:spPr>
          <a:xfrm flipV="1">
            <a:off x="8076888" y="4572177"/>
            <a:ext cx="438089" cy="4362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04510D-F29B-4870-A795-06AE78E9ED4B}"/>
              </a:ext>
            </a:extLst>
          </p:cNvPr>
          <p:cNvCxnSpPr/>
          <p:nvPr/>
        </p:nvCxnSpPr>
        <p:spPr>
          <a:xfrm flipV="1">
            <a:off x="8519743" y="4132878"/>
            <a:ext cx="428623" cy="4321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ABE2F2-12A3-4416-AD87-8EBC254B6E14}"/>
              </a:ext>
            </a:extLst>
          </p:cNvPr>
          <p:cNvSpPr txBox="1"/>
          <p:nvPr/>
        </p:nvSpPr>
        <p:spPr>
          <a:xfrm>
            <a:off x="9726367" y="1187073"/>
            <a:ext cx="2471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multi-dimensional generalization of </a:t>
            </a:r>
            <a:r>
              <a:rPr lang="en-US" sz="1800" i="1" dirty="0"/>
              <a:t>eventually periodic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Graphic spid="13" grpId="0">
        <p:bldAsOne/>
      </p:bldGraphic>
      <p:bldGraphic spid="14" grpId="0">
        <p:bldAsOne/>
      </p:bldGraphic>
      <p:bldGraphic spid="15" grpId="0">
        <p:bldAsOne/>
      </p:bldGraphic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836612" y="1574137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366919"/>
              </p:ext>
            </p:extLst>
          </p:nvPr>
        </p:nvGraphicFramePr>
        <p:xfrm>
          <a:off x="3018691" y="2526520"/>
          <a:ext cx="7772400" cy="4012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7D74F45-5E04-43AC-B984-AD1513EADC1D}"/>
              </a:ext>
            </a:extLst>
          </p:cNvPr>
          <p:cNvSpPr txBox="1"/>
          <p:nvPr/>
        </p:nvSpPr>
        <p:spPr>
          <a:xfrm>
            <a:off x="1324658" y="3743929"/>
            <a:ext cx="1969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union of two linear sets:</a:t>
            </a:r>
          </a:p>
        </p:txBody>
      </p:sp>
    </p:spTree>
    <p:extLst>
      <p:ext uri="{BB962C8B-B14F-4D97-AF65-F5344CB8AC3E}">
        <p14:creationId xmlns:p14="http://schemas.microsoft.com/office/powerpoint/2010/main" val="1586455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6F4F-0FB1-4AEE-A13C-FDDC5267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336D9-6FD8-46D8-A9B9-47D4C62E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96892F-801D-400B-9F64-AC190D3572E3}"/>
              </a:ext>
            </a:extLst>
          </p:cNvPr>
          <p:cNvSpPr/>
          <p:nvPr/>
        </p:nvSpPr>
        <p:spPr>
          <a:xfrm>
            <a:off x="6383660" y="1608208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2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809835-A6A7-4175-AE0D-2957401AE7E7}"/>
              </a:ext>
            </a:extLst>
          </p:cNvPr>
          <p:cNvSpPr/>
          <p:nvPr/>
        </p:nvSpPr>
        <p:spPr>
          <a:xfrm>
            <a:off x="817240" y="1608208"/>
            <a:ext cx="4970140" cy="137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Boolean combination (through finite unions, intersections, and complements) of threshold and mod sets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15EF3-D168-4B23-91CF-FAA9BF5569A3}"/>
              </a:ext>
            </a:extLst>
          </p:cNvPr>
          <p:cNvSpPr/>
          <p:nvPr/>
        </p:nvSpPr>
        <p:spPr>
          <a:xfrm>
            <a:off x="839788" y="3308421"/>
            <a:ext cx="4970140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1a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threshold</a:t>
            </a:r>
            <a:r>
              <a:rPr lang="en-US" sz="2000" dirty="0"/>
              <a:t> set if there are integers </a:t>
            </a:r>
            <a:r>
              <a:rPr lang="en-US" sz="2000" i="1" dirty="0"/>
              <a:t>t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     </a:t>
            </a:r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053999-2189-4745-A73C-B0B97ED0360A}"/>
              </a:ext>
            </a:extLst>
          </p:cNvPr>
          <p:cNvSpPr/>
          <p:nvPr/>
        </p:nvSpPr>
        <p:spPr>
          <a:xfrm>
            <a:off x="6382074" y="3308421"/>
            <a:ext cx="5550846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1b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mod</a:t>
            </a:r>
            <a:r>
              <a:rPr lang="en-US" sz="2000" dirty="0"/>
              <a:t> set if there are integers </a:t>
            </a:r>
            <a:r>
              <a:rPr lang="en-US" sz="2000" i="1" dirty="0" err="1"/>
              <a:t>c</a:t>
            </a:r>
            <a:r>
              <a:rPr lang="en-US" sz="2000" dirty="0" err="1"/>
              <a:t>,</a:t>
            </a:r>
            <a:r>
              <a:rPr lang="en-US" sz="2000" i="1" dirty="0" err="1"/>
              <a:t>m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c</a:t>
            </a:r>
            <a:r>
              <a:rPr lang="en-US" sz="2000" dirty="0"/>
              <a:t> mod </a:t>
            </a:r>
            <a:r>
              <a:rPr lang="en-US" sz="2000" i="1" dirty="0"/>
              <a:t>m</a:t>
            </a:r>
            <a:r>
              <a:rPr lang="en-US" sz="2000" dirty="0"/>
              <a:t> 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2E792-C2B1-47B8-BAE9-58BACA3DBFF6}"/>
              </a:ext>
            </a:extLst>
          </p:cNvPr>
          <p:cNvSpPr txBox="1"/>
          <p:nvPr/>
        </p:nvSpPr>
        <p:spPr>
          <a:xfrm>
            <a:off x="6382073" y="4550976"/>
            <a:ext cx="528936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odd?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2 more than a multiple of 3? = {2, 5, 8, 11, 14, …}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odd?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1D910-925D-4F14-AD4C-9CD6FD93C051}"/>
              </a:ext>
            </a:extLst>
          </p:cNvPr>
          <p:cNvSpPr txBox="1"/>
          <p:nvPr/>
        </p:nvSpPr>
        <p:spPr>
          <a:xfrm>
            <a:off x="945332" y="4594021"/>
            <a:ext cx="447953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 </a:t>
            </a:r>
            <a:r>
              <a:rPr lang="en-US" dirty="0"/>
              <a:t>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+ 5?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1AE0F-BB81-4E55-AB44-970BA8F0E60C}"/>
              </a:ext>
            </a:extLst>
          </p:cNvPr>
          <p:cNvSpPr txBox="1"/>
          <p:nvPr/>
        </p:nvSpPr>
        <p:spPr>
          <a:xfrm>
            <a:off x="945332" y="580465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odd?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D7A5E-AEA9-462F-B988-E0BDC13ADF8C}"/>
              </a:ext>
            </a:extLst>
          </p:cNvPr>
          <p:cNvSpPr txBox="1"/>
          <p:nvPr/>
        </p:nvSpPr>
        <p:spPr>
          <a:xfrm>
            <a:off x="6382074" y="595456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</a:t>
            </a:r>
            <a:r>
              <a:rPr lang="en-US" u="sng" dirty="0"/>
              <a:t>not</a:t>
            </a:r>
            <a:r>
              <a:rPr lang="en-US" dirty="0"/>
              <a:t> a multiple of 3?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79FE70-8F38-7225-315F-22BD158849B4}"/>
              </a:ext>
            </a:extLst>
          </p:cNvPr>
          <p:cNvSpPr/>
          <p:nvPr/>
        </p:nvSpPr>
        <p:spPr>
          <a:xfrm>
            <a:off x="4215481" y="1067664"/>
            <a:ext cx="5550846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TODO: remove these examples since we already went through them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6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280D-81B5-45C6-8815-CF731CD9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8267E-A8EF-428B-AA79-D9273E57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723E69-EDC6-417F-9E19-66B375111BE1}"/>
              </a:ext>
            </a:extLst>
          </p:cNvPr>
          <p:cNvSpPr/>
          <p:nvPr/>
        </p:nvSpPr>
        <p:spPr>
          <a:xfrm>
            <a:off x="2767784" y="1838848"/>
            <a:ext cx="5650858" cy="18509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3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definable in the first-order theory of </a:t>
            </a:r>
            <a:r>
              <a:rPr lang="en-US" sz="2000" dirty="0" err="1"/>
              <a:t>Presburger</a:t>
            </a:r>
            <a:r>
              <a:rPr lang="en-US" sz="2000" dirty="0"/>
              <a:t> arithmetic. </a:t>
            </a:r>
          </a:p>
          <a:p>
            <a:r>
              <a:rPr lang="en-US" sz="2000" dirty="0"/>
              <a:t>(</a:t>
            </a:r>
            <a:r>
              <a:rPr lang="en-US" sz="2000" i="1" dirty="0"/>
              <a:t>original definition, </a:t>
            </a:r>
          </a:p>
          <a:p>
            <a:r>
              <a:rPr lang="en-US" sz="2000" i="1" dirty="0"/>
              <a:t>hardest to understand; </a:t>
            </a:r>
          </a:p>
          <a:p>
            <a:r>
              <a:rPr lang="en-US" sz="2000" i="1" dirty="0"/>
              <a:t>we won’t use it.</a:t>
            </a:r>
            <a:r>
              <a:rPr lang="en-US" sz="2000" dirty="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1DCA3C-A2F7-48A1-A4EE-7019904E5EC7}"/>
              </a:ext>
            </a:extLst>
          </p:cNvPr>
          <p:cNvSpPr/>
          <p:nvPr/>
        </p:nvSpPr>
        <p:spPr>
          <a:xfrm>
            <a:off x="2315313" y="4245937"/>
            <a:ext cx="6555800" cy="1377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Other places </a:t>
            </a:r>
            <a:r>
              <a:rPr lang="en-US" sz="2000" b="1" dirty="0" err="1"/>
              <a:t>semilinear</a:t>
            </a:r>
            <a:r>
              <a:rPr lang="en-US" sz="2000" b="1" dirty="0"/>
              <a:t> sets show up in computer science</a:t>
            </a:r>
            <a:r>
              <a:rPr lang="en-US" sz="20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Sets decidable by </a:t>
            </a:r>
            <a:r>
              <a:rPr lang="en-US" sz="2000" i="1" dirty="0"/>
              <a:t>reversal-bounded counter machines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2D, they are conjectured to be the sets weakly self-assembled by temperature </a:t>
            </a:r>
            <a:r>
              <a:rPr lang="el-GR" sz="2000" i="1" dirty="0"/>
              <a:t>τ</a:t>
            </a:r>
            <a:r>
              <a:rPr lang="en-US" sz="2000" dirty="0"/>
              <a:t>=1 tile systems.</a:t>
            </a:r>
          </a:p>
        </p:txBody>
      </p:sp>
    </p:spTree>
    <p:extLst>
      <p:ext uri="{BB962C8B-B14F-4D97-AF65-F5344CB8AC3E}">
        <p14:creationId xmlns:p14="http://schemas.microsoft.com/office/powerpoint/2010/main" val="6942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464A-660F-4E28-810E-028EB2EC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48098"/>
          </a:xfrm>
        </p:spPr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1AF1-8840-45B4-8925-67AE4DD7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65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DB8316-DEDC-46BF-88A3-A15A1946373A}"/>
              </a:ext>
            </a:extLst>
          </p:cNvPr>
          <p:cNvSpPr/>
          <p:nvPr/>
        </p:nvSpPr>
        <p:spPr>
          <a:xfrm>
            <a:off x="836612" y="1413223"/>
            <a:ext cx="4558995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1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stably decided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FD3A5-8D2B-4E21-88C0-D22097EFDA7B}"/>
              </a:ext>
            </a:extLst>
          </p:cNvPr>
          <p:cNvSpPr/>
          <p:nvPr/>
        </p:nvSpPr>
        <p:spPr>
          <a:xfrm>
            <a:off x="839788" y="2453642"/>
            <a:ext cx="5071068" cy="1572380"/>
          </a:xfrm>
          <a:prstGeom prst="roundRect">
            <a:avLst>
              <a:gd name="adj" fmla="val 721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Full proof is too complex to do in this course. But we’ll show: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All </a:t>
            </a:r>
            <a:r>
              <a:rPr lang="en-US" dirty="0" err="1"/>
              <a:t>semilinear</a:t>
            </a:r>
            <a:r>
              <a:rPr lang="en-US" dirty="0"/>
              <a:t> sets </a:t>
            </a:r>
            <a:r>
              <a:rPr lang="en-US" u="sng" dirty="0"/>
              <a:t>can</a:t>
            </a:r>
            <a:r>
              <a:rPr lang="en-US" dirty="0"/>
              <a:t> be stably decided.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non-</a:t>
            </a:r>
            <a:r>
              <a:rPr lang="en-US" dirty="0" err="1"/>
              <a:t>semilinear</a:t>
            </a:r>
            <a:r>
              <a:rPr lang="en-US" dirty="0"/>
              <a:t> “squaring” set </a:t>
            </a:r>
            <a:r>
              <a:rPr lang="en-US" i="1" dirty="0"/>
              <a:t>X</a:t>
            </a:r>
            <a:r>
              <a:rPr lang="en-US" dirty="0"/>
              <a:t> =              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y</a:t>
            </a:r>
            <a:r>
              <a:rPr lang="en-US" dirty="0"/>
              <a:t> } </a:t>
            </a:r>
            <a:r>
              <a:rPr lang="en-US" u="sng" dirty="0"/>
              <a:t>cannot</a:t>
            </a:r>
            <a:r>
              <a:rPr lang="en-US" dirty="0"/>
              <a:t> be stably decided.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F18569-82E7-4C1A-B328-5242CF28550E}"/>
              </a:ext>
            </a:extLst>
          </p:cNvPr>
          <p:cNvSpPr/>
          <p:nvPr/>
        </p:nvSpPr>
        <p:spPr>
          <a:xfrm>
            <a:off x="6541415" y="1413223"/>
            <a:ext cx="4157065" cy="10269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2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stably computed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66F8B-67F1-4A22-A042-253A782AA482}"/>
              </a:ext>
            </a:extLst>
          </p:cNvPr>
          <p:cNvSpPr/>
          <p:nvPr/>
        </p:nvSpPr>
        <p:spPr>
          <a:xfrm>
            <a:off x="839788" y="4357502"/>
            <a:ext cx="5071068" cy="7089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graph(</a:t>
            </a:r>
            <a:r>
              <a:rPr lang="en-US" sz="2000" i="1" dirty="0"/>
              <a:t>f</a:t>
            </a:r>
            <a:r>
              <a:rPr lang="en-US" sz="2000" dirty="0"/>
              <a:t>) = { (</a:t>
            </a:r>
            <a:r>
              <a:rPr lang="en-US" sz="2000" b="1" i="1" dirty="0" err="1"/>
              <a:t>a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b="1" i="1" dirty="0"/>
              <a:t>a</a:t>
            </a:r>
            <a:r>
              <a:rPr lang="en-US" sz="2000" dirty="0"/>
              <a:t>)=</a:t>
            </a:r>
            <a:r>
              <a:rPr lang="en-US" sz="2000" i="1" dirty="0"/>
              <a:t>y</a:t>
            </a:r>
            <a:r>
              <a:rPr lang="en-US" sz="2000" dirty="0"/>
              <a:t> } is a </a:t>
            </a:r>
            <a:r>
              <a:rPr lang="en-US" sz="2000" dirty="0" err="1"/>
              <a:t>semilinear</a:t>
            </a:r>
            <a:r>
              <a:rPr lang="en-US" sz="2000" dirty="0"/>
              <a:t> set.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02C0DB-647E-43CF-8659-4A6003B11892}"/>
              </a:ext>
            </a:extLst>
          </p:cNvPr>
          <p:cNvSpPr/>
          <p:nvPr/>
        </p:nvSpPr>
        <p:spPr>
          <a:xfrm>
            <a:off x="839788" y="5520394"/>
            <a:ext cx="5256212" cy="6179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 of function graph</a:t>
            </a:r>
            <a:r>
              <a:rPr lang="en-US" sz="2000" dirty="0"/>
              <a:t>: The squaring set </a:t>
            </a:r>
            <a:r>
              <a:rPr lang="en-US" sz="2000" i="1" dirty="0"/>
              <a:t>X</a:t>
            </a:r>
            <a:r>
              <a:rPr lang="en-US" sz="2000" dirty="0"/>
              <a:t> to the right is the graph of the function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  <a:r>
              <a:rPr lang="en-US" sz="2000" dirty="0"/>
              <a:t>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13E521C-0EA9-4A69-9DC7-EA63E6489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375666"/>
              </p:ext>
            </p:extLst>
          </p:nvPr>
        </p:nvGraphicFramePr>
        <p:xfrm>
          <a:off x="6667604" y="2473243"/>
          <a:ext cx="2225187" cy="450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39E2478-746F-4AC6-BC72-90020EF7E7F6}"/>
              </a:ext>
            </a:extLst>
          </p:cNvPr>
          <p:cNvSpPr txBox="1"/>
          <p:nvPr/>
        </p:nvSpPr>
        <p:spPr>
          <a:xfrm>
            <a:off x="9042986" y="4157447"/>
            <a:ext cx="174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X</a:t>
            </a:r>
            <a:r>
              <a:rPr lang="en-US" sz="2000" dirty="0"/>
              <a:t> = graph(</a:t>
            </a:r>
            <a:r>
              <a:rPr lang="en-US" sz="2000" i="1" dirty="0"/>
              <a:t>f</a:t>
            </a:r>
            <a:r>
              <a:rPr lang="en-US" sz="2000" dirty="0"/>
              <a:t>), where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92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Graphic spid="15" grpId="0">
        <p:bldAsOne/>
      </p:bldGraphic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A796EB2-7A06-E405-4D06-AA91C8CC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of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7389D8-5F87-543F-D5AD-2D9A24E36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 dirty="0" err="1"/>
              <a:t>semilinear</a:t>
            </a:r>
            <a:r>
              <a:rPr lang="en-US" dirty="0"/>
              <a:t> functions/predicates </a:t>
            </a:r>
            <a:r>
              <a:rPr lang="en-US" u="sng" dirty="0"/>
              <a:t>can</a:t>
            </a:r>
            <a:r>
              <a:rPr lang="en-US" dirty="0"/>
              <a:t> be stably computed by CRNs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947E2-E313-F735-D677-605A4732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35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Stably decidable sets are closed under Boolean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/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Theorem</a:t>
                </a:r>
                <a:r>
                  <a:rPr lang="en-US" sz="2000" dirty="0"/>
                  <a:t>: If sets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⊆ </a:t>
                </a:r>
                <a:r>
                  <a:rPr lang="en-US" sz="2000" dirty="0" err="1"/>
                  <a:t>ℕ</a:t>
                </a:r>
                <a:r>
                  <a:rPr lang="en-US" sz="2000" i="1" baseline="30000" dirty="0" err="1"/>
                  <a:t>d</a:t>
                </a:r>
                <a:r>
                  <a:rPr lang="en-US" sz="2000" dirty="0"/>
                  <a:t> are stably decided by some CRN, then so are </a:t>
                </a:r>
              </a:p>
              <a:p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  <a:blipFill>
                <a:blip r:embed="rId2"/>
                <a:stretch>
                  <a:fillRect l="-278" t="-4192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/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Proof</a:t>
                </a:r>
                <a:r>
                  <a:rPr lang="en-US" sz="2000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, swap the yes and no voters.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For ∪ and ∩, let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the reaction </a:t>
                </a:r>
                <a:r>
                  <a:rPr lang="en-US" sz="2000" i="1" dirty="0"/>
                  <a:t>A</a:t>
                </a:r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+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for each input species </a:t>
                </a:r>
                <a:r>
                  <a:rPr lang="en-US" sz="2000" i="1" dirty="0"/>
                  <a:t>A</a:t>
                </a:r>
                <a:r>
                  <a:rPr lang="en-US" sz="2000" dirty="0"/>
                  <a:t>, and let </a:t>
                </a:r>
                <a:r>
                  <a:rPr lang="en-US" sz="2000" i="1" dirty="0"/>
                  <a:t>A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 be the input species for </a:t>
                </a:r>
                <a:r>
                  <a:rPr lang="en-US" sz="2000" i="1" dirty="0"/>
                  <a:t>C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four new species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NN</a:t>
                </a:r>
                <a:r>
                  <a:rPr lang="en-US" sz="2000" dirty="0"/>
                  <a:t>,</a:t>
                </a:r>
                <a:r>
                  <a:rPr lang="en-US" sz="2000" i="1" dirty="0"/>
                  <a:t> 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YN, </a:t>
                </a:r>
                <a:r>
                  <a:rPr lang="en-US" sz="2000" dirty="0"/>
                  <a:t>and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r>
                  <a:rPr lang="en-US" sz="2000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“record” the votes of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S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i="1" baseline="-25000" dirty="0" err="1"/>
                  <a:t>b</a:t>
                </a:r>
                <a:r>
                  <a:rPr lang="en-US" sz="2000" baseline="-25000" dirty="0"/>
                  <a:t>?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S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first vote of V</a:t>
                </a:r>
                <a:r>
                  <a:rPr lang="en-US" sz="1600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T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T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T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baseline="-25000" dirty="0" err="1"/>
                  <a:t>?</a:t>
                </a:r>
                <a:r>
                  <a:rPr lang="en-US" sz="2000" i="1" baseline="-25000" dirty="0" err="1"/>
                  <a:t>b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T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second vote of V</a:t>
                </a:r>
                <a:r>
                  <a:rPr lang="en-US" sz="16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voters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</a:t>
                </a:r>
                <a:r>
                  <a:rPr lang="en-US" sz="2000" dirty="0"/>
                  <a:t>,</a:t>
                </a:r>
                <a:r>
                  <a:rPr lang="en-US" sz="2000" baseline="-25000" dirty="0"/>
                  <a:t>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  <a:blipFill>
                <a:blip r:embed="rId3"/>
                <a:stretch>
                  <a:fillRect l="-241" b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5BC90D-85AD-466D-B19B-EB7ADF3AEA3C}"/>
              </a:ext>
            </a:extLst>
          </p:cNvPr>
          <p:cNvSpPr/>
          <p:nvPr/>
        </p:nvSpPr>
        <p:spPr>
          <a:xfrm>
            <a:off x="1020657" y="1690688"/>
            <a:ext cx="4005725" cy="5199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For this proof, we assume that the voting species can be a </a:t>
            </a:r>
            <a:r>
              <a:rPr lang="en-US" sz="1600" u="sng" dirty="0"/>
              <a:t>strict</a:t>
            </a:r>
            <a:r>
              <a:rPr lang="en-US" sz="1600" dirty="0"/>
              <a:t> subset of all species.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4E4D98-8FC4-45A4-9CB4-457B71D2976D}"/>
              </a:ext>
            </a:extLst>
          </p:cNvPr>
          <p:cNvSpPr/>
          <p:nvPr/>
        </p:nvSpPr>
        <p:spPr>
          <a:xfrm>
            <a:off x="1020656" y="2397074"/>
            <a:ext cx="4005725" cy="305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What if all species are required to vote??</a:t>
            </a:r>
          </a:p>
        </p:txBody>
      </p:sp>
    </p:spTree>
    <p:extLst>
      <p:ext uri="{BB962C8B-B14F-4D97-AF65-F5344CB8AC3E}">
        <p14:creationId xmlns:p14="http://schemas.microsoft.com/office/powerpoint/2010/main" val="36289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4898"/>
          </a:xfrm>
        </p:spPr>
        <p:txBody>
          <a:bodyPr/>
          <a:lstStyle/>
          <a:p>
            <a:r>
              <a:rPr lang="en-US" dirty="0"/>
              <a:t>Mod and threshold sets are stably decidable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B1CA9C-03FB-45DF-9C5D-08B4DC2D410A}"/>
              </a:ext>
            </a:extLst>
          </p:cNvPr>
          <p:cNvSpPr/>
          <p:nvPr/>
        </p:nvSpPr>
        <p:spPr>
          <a:xfrm>
            <a:off x="711758" y="1406180"/>
            <a:ext cx="5076394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mod set </a:t>
            </a:r>
          </a:p>
          <a:p>
            <a:r>
              <a:rPr lang="en-US" sz="2000" i="1" dirty="0"/>
              <a:t>M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c</a:t>
            </a:r>
            <a:r>
              <a:rPr lang="en-US" sz="2000" dirty="0"/>
              <a:t> mod </a:t>
            </a:r>
            <a:r>
              <a:rPr lang="en-US" sz="2000" i="1" dirty="0"/>
              <a:t>m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150920-9A14-4135-8484-7477F972D291}"/>
              </a:ext>
            </a:extLst>
          </p:cNvPr>
          <p:cNvSpPr/>
          <p:nvPr/>
        </p:nvSpPr>
        <p:spPr>
          <a:xfrm>
            <a:off x="711757" y="2732692"/>
            <a:ext cx="5076394" cy="1919062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Start with 1 L</a:t>
            </a:r>
            <a:r>
              <a:rPr lang="en-US" sz="2000" baseline="-25000" dirty="0"/>
              <a:t>0</a:t>
            </a:r>
            <a:r>
              <a:rPr lang="en-US" sz="2000" dirty="0"/>
              <a:t> leader.</a:t>
            </a:r>
          </a:p>
          <a:p>
            <a:pPr lvl="1"/>
            <a:r>
              <a:rPr lang="en-US" sz="1600" dirty="0"/>
              <a:t>The leader will “</a:t>
            </a:r>
            <a:r>
              <a:rPr lang="en-US" sz="1600" i="1" dirty="0"/>
              <a:t>count the (weighted) input mod m</a:t>
            </a:r>
            <a:r>
              <a:rPr lang="en-US" sz="1600" dirty="0"/>
              <a:t>.”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1 ≤ </a:t>
            </a:r>
            <a:r>
              <a:rPr lang="en-US" sz="2000" i="1" dirty="0" err="1"/>
              <a:t>i</a:t>
            </a:r>
            <a:r>
              <a:rPr lang="en-US" sz="2000" dirty="0"/>
              <a:t> ≤ </a:t>
            </a:r>
            <a:r>
              <a:rPr lang="en-US" sz="2000" i="1" dirty="0"/>
              <a:t>d</a:t>
            </a:r>
            <a:r>
              <a:rPr lang="en-US" sz="2000" dirty="0"/>
              <a:t> and 0 ≤ </a:t>
            </a:r>
            <a:r>
              <a:rPr lang="en-US" sz="2000" i="1" dirty="0"/>
              <a:t>j</a:t>
            </a:r>
            <a:r>
              <a:rPr lang="en-US" sz="2000" dirty="0"/>
              <a:t> &lt; </a:t>
            </a:r>
            <a:r>
              <a:rPr lang="en-US" sz="2000" i="1" dirty="0"/>
              <a:t>m</a:t>
            </a:r>
            <a:r>
              <a:rPr lang="en-US" sz="2000" dirty="0"/>
              <a:t>, add the reaction X</a:t>
            </a:r>
            <a:r>
              <a:rPr lang="en-US" sz="2000" i="1" baseline="-25000" dirty="0"/>
              <a:t>i</a:t>
            </a:r>
            <a:r>
              <a:rPr lang="en-US" sz="2000" dirty="0"/>
              <a:t> + 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baseline="-25000" dirty="0" err="1"/>
              <a:t>+</a:t>
            </a:r>
            <a:r>
              <a:rPr lang="en-US" sz="2000" i="1" baseline="-25000" dirty="0" err="1"/>
              <a:t>wi</a:t>
            </a:r>
            <a:r>
              <a:rPr lang="en-US" sz="2000" baseline="-25000" dirty="0"/>
              <a:t> mod </a:t>
            </a:r>
            <a:r>
              <a:rPr lang="en-US" sz="2000" i="1" baseline="-25000" dirty="0"/>
              <a:t>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L</a:t>
            </a:r>
            <a:r>
              <a:rPr lang="en-US" sz="2000" i="1" baseline="-25000" dirty="0"/>
              <a:t>c</a:t>
            </a:r>
            <a:r>
              <a:rPr lang="en-US" sz="2000" dirty="0"/>
              <a:t> vote yes and all others vote no.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E78D8A-33DD-4ADD-8FD7-F8B46B02BEDB}"/>
              </a:ext>
            </a:extLst>
          </p:cNvPr>
          <p:cNvSpPr/>
          <p:nvPr/>
        </p:nvSpPr>
        <p:spPr>
          <a:xfrm>
            <a:off x="6494586" y="1406180"/>
            <a:ext cx="4626517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threshold set </a:t>
            </a:r>
          </a:p>
          <a:p>
            <a:r>
              <a:rPr lang="en-US" sz="2000" i="1" dirty="0"/>
              <a:t>T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45FA85-18C1-41E7-9325-6AC55BA43A34}"/>
              </a:ext>
            </a:extLst>
          </p:cNvPr>
          <p:cNvSpPr/>
          <p:nvPr/>
        </p:nvSpPr>
        <p:spPr>
          <a:xfrm>
            <a:off x="6096000" y="2732691"/>
            <a:ext cx="5665596" cy="3476611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&gt; 0, add reaction </a:t>
            </a:r>
            <a:r>
              <a:rPr lang="en-US" dirty="0" err="1"/>
              <a:t>X</a:t>
            </a:r>
            <a:r>
              <a:rPr lang="en-US" i="1" baseline="-25000" dirty="0" err="1"/>
              <a:t>i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&lt; 0, add reaction X</a:t>
            </a:r>
            <a:r>
              <a:rPr lang="en-US" i="1" baseline="-25000" dirty="0"/>
              <a:t>i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ea typeface="Andale Sans UI" pitchFamily="2"/>
              </a:rPr>
              <a:t>(</a:t>
            </a:r>
            <a:r>
              <a:rPr lang="en-US" dirty="0"/>
              <a:t>–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) 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Need to decide if (#P produced) &gt; (#N produced) + </a:t>
            </a:r>
            <a:r>
              <a:rPr lang="en-US" i="1" dirty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with 1 L</a:t>
            </a:r>
            <a:r>
              <a:rPr lang="en-US" baseline="-25000" dirty="0"/>
              <a:t>N</a:t>
            </a:r>
            <a:r>
              <a:rPr lang="en-US" dirty="0"/>
              <a:t> leader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t</a:t>
            </a:r>
            <a:r>
              <a:rPr lang="en-US" dirty="0"/>
              <a:t> N	if </a:t>
            </a:r>
            <a:r>
              <a:rPr lang="en-US" i="1" dirty="0"/>
              <a:t>t</a:t>
            </a:r>
            <a:r>
              <a:rPr lang="en-US" dirty="0"/>
              <a:t> &gt; 0.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(–</a:t>
            </a:r>
            <a:r>
              <a:rPr lang="en-US" i="1" dirty="0"/>
              <a:t>t</a:t>
            </a:r>
            <a:r>
              <a:rPr lang="en-US" dirty="0"/>
              <a:t>) P	if </a:t>
            </a:r>
            <a:r>
              <a:rPr lang="en-US" i="1" dirty="0"/>
              <a:t>t</a:t>
            </a:r>
            <a:r>
              <a:rPr lang="en-US" dirty="0"/>
              <a:t> &lt; 0.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Now need to decide if #P &gt; #N (</a:t>
            </a:r>
            <a:r>
              <a:rPr lang="en-US" i="1" dirty="0"/>
              <a:t>including those present initially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reactions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Y</a:t>
            </a:r>
            <a:r>
              <a:rPr lang="en-US" dirty="0"/>
              <a:t> + N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N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N</a:t>
            </a:r>
            <a:r>
              <a:rPr lang="en-US" dirty="0"/>
              <a:t> + P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Y</a:t>
            </a:r>
            <a:r>
              <a:rPr lang="en-US" dirty="0"/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0F421-D941-4EA8-98AE-9992FDDA3A6B}"/>
              </a:ext>
            </a:extLst>
          </p:cNvPr>
          <p:cNvSpPr/>
          <p:nvPr/>
        </p:nvSpPr>
        <p:spPr>
          <a:xfrm>
            <a:off x="711758" y="4882017"/>
            <a:ext cx="5076393" cy="9614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 (</a:t>
            </a:r>
            <a:r>
              <a:rPr lang="en-US" i="1" dirty="0"/>
              <a:t>since stably decidable sets are closed under Boolean combinations</a:t>
            </a:r>
            <a:r>
              <a:rPr lang="en-US" sz="2000" dirty="0"/>
              <a:t>): Every </a:t>
            </a:r>
            <a:r>
              <a:rPr lang="en-US" sz="2000" dirty="0" err="1"/>
              <a:t>semilinear</a:t>
            </a:r>
            <a:r>
              <a:rPr lang="en-US" sz="2000" dirty="0"/>
              <a:t> set is stably decided by some CRN.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DFE44-6F9E-4774-AC10-489A3F10DBC2}"/>
              </a:ext>
            </a:extLst>
          </p:cNvPr>
          <p:cNvSpPr txBox="1"/>
          <p:nvPr/>
        </p:nvSpPr>
        <p:spPr>
          <a:xfrm>
            <a:off x="924118" y="5989653"/>
            <a:ext cx="9330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Also true for </a:t>
            </a:r>
            <a:r>
              <a:rPr lang="en-US" sz="1800" u="sng" dirty="0"/>
              <a:t>leaderless</a:t>
            </a:r>
            <a:r>
              <a:rPr lang="en-US" sz="1800" dirty="0"/>
              <a:t> CRNs.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4982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B5C50AA-CF8E-44CD-99E0-E71E7170C79B}"/>
              </a:ext>
            </a:extLst>
          </p:cNvPr>
          <p:cNvGrpSpPr/>
          <p:nvPr/>
        </p:nvGrpSpPr>
        <p:grpSpPr>
          <a:xfrm>
            <a:off x="5883501" y="1517298"/>
            <a:ext cx="4317650" cy="4975577"/>
            <a:chOff x="6260874" y="1517836"/>
            <a:chExt cx="4317650" cy="49755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874FA5-E42A-4333-9513-DCD17BC55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675" y="1553626"/>
              <a:ext cx="3461155" cy="493978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F0DADE-02E5-47A2-AD23-FBE15488AE84}"/>
                </a:ext>
              </a:extLst>
            </p:cNvPr>
            <p:cNvSpPr/>
            <p:nvPr/>
          </p:nvSpPr>
          <p:spPr>
            <a:xfrm>
              <a:off x="9895236" y="155362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14EB63-D075-4E7F-9017-56C2A947F016}"/>
                </a:ext>
              </a:extLst>
            </p:cNvPr>
            <p:cNvSpPr/>
            <p:nvPr/>
          </p:nvSpPr>
          <p:spPr>
            <a:xfrm>
              <a:off x="6260874" y="151783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9EB505-68C1-4FFF-945B-D27065E7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functions are stably computable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CD92D-567B-49E6-9E5F-71959E60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69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0AA9-E794-4680-9733-52ACE2B024F2}"/>
              </a:ext>
            </a:extLst>
          </p:cNvPr>
          <p:cNvSpPr/>
          <p:nvPr/>
        </p:nvSpPr>
        <p:spPr>
          <a:xfrm>
            <a:off x="711758" y="1536805"/>
            <a:ext cx="5154054" cy="2495700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</a:t>
            </a:r>
            <a:r>
              <a:rPr lang="en-US" u="sng" dirty="0"/>
              <a:t>affine</a:t>
            </a:r>
            <a:r>
              <a:rPr lang="en-US" dirty="0"/>
              <a:t> (</a:t>
            </a:r>
            <a:r>
              <a:rPr lang="en-US" i="1" dirty="0"/>
              <a:t>linear with constant offsets</a:t>
            </a:r>
            <a:r>
              <a:rPr lang="en-US" dirty="0"/>
              <a:t>): there are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b,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 </a:t>
            </a:r>
            <a:r>
              <a:rPr lang="en-US" dirty="0"/>
              <a:t>such that each </a:t>
            </a:r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79D7A-4AF2-4CA4-999A-948A9B1139A1}"/>
              </a:ext>
            </a:extLst>
          </p:cNvPr>
          <p:cNvSpPr txBox="1"/>
          <p:nvPr/>
        </p:nvSpPr>
        <p:spPr>
          <a:xfrm>
            <a:off x="839788" y="4751907"/>
            <a:ext cx="5126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We won’t prove this; see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[Chen, Doty,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Deterministic function computation with chemical reaction networks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2012]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3C9729-DAEB-4685-9F74-E1557D00E035}"/>
              </a:ext>
            </a:extLst>
          </p:cNvPr>
          <p:cNvSpPr/>
          <p:nvPr/>
        </p:nvSpPr>
        <p:spPr>
          <a:xfrm>
            <a:off x="8205394" y="3030597"/>
            <a:ext cx="304212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0 mod 2}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1 mod 2}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D0981F-0BAC-4632-BF6C-EA5B6D072F32}"/>
              </a:ext>
            </a:extLst>
          </p:cNvPr>
          <p:cNvSpPr/>
          <p:nvPr/>
        </p:nvSpPr>
        <p:spPr>
          <a:xfrm>
            <a:off x="8205394" y="1758954"/>
            <a:ext cx="202855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</a:t>
            </a:r>
            <a:r>
              <a:rPr lang="en-US" sz="2400" i="1" dirty="0"/>
              <a:t>x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½∙(</a:t>
            </a:r>
            <a:r>
              <a:rPr lang="en-US" sz="2400" i="1" dirty="0"/>
              <a:t>x</a:t>
            </a:r>
            <a:r>
              <a:rPr lang="en-US" sz="2400" dirty="0"/>
              <a:t>–1)</a:t>
            </a:r>
          </a:p>
        </p:txBody>
      </p:sp>
    </p:spTree>
    <p:extLst>
      <p:ext uri="{BB962C8B-B14F-4D97-AF65-F5344CB8AC3E}">
        <p14:creationId xmlns:p14="http://schemas.microsoft.com/office/powerpoint/2010/main" val="13612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251B-C483-42B2-8AB4-C3107556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" y="446202"/>
            <a:ext cx="3935932" cy="11258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</a:t>
            </a:r>
            <a:r>
              <a:rPr lang="en-US" dirty="0"/>
              <a:t> compute with chemistry?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2BFDF-66B3-4EDD-A6DD-C140A515FE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320103" y="526982"/>
            <a:ext cx="1819164" cy="151597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37E89-4CD9-4F2C-B7E2-8D157CF2160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84048" y="446202"/>
            <a:ext cx="1120978" cy="1632617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477B6-975E-42CA-85DB-C5A97E306CBF}"/>
              </a:ext>
            </a:extLst>
          </p:cNvPr>
          <p:cNvSpPr txBox="1"/>
          <p:nvPr/>
        </p:nvSpPr>
        <p:spPr>
          <a:xfrm>
            <a:off x="6971513" y="89820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versus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E09C2-044B-4745-9D12-82F874D96772}"/>
              </a:ext>
            </a:extLst>
          </p:cNvPr>
          <p:cNvSpPr txBox="1"/>
          <p:nvPr/>
        </p:nvSpPr>
        <p:spPr>
          <a:xfrm>
            <a:off x="4284048" y="2239014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slow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51AE9-B4D8-47F3-9E43-B8380981BB26}"/>
              </a:ext>
            </a:extLst>
          </p:cNvPr>
          <p:cNvSpPr txBox="1"/>
          <p:nvPr/>
        </p:nvSpPr>
        <p:spPr>
          <a:xfrm>
            <a:off x="9602104" y="222949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4C5CF-9B84-4667-981B-F9824A192EB7}"/>
              </a:ext>
            </a:extLst>
          </p:cNvPr>
          <p:cNvSpPr txBox="1"/>
          <p:nvPr/>
        </p:nvSpPr>
        <p:spPr>
          <a:xfrm>
            <a:off x="3911451" y="3015562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≈ 10-20 nm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3232-02F4-417D-B5F8-C033F7713F35}"/>
              </a:ext>
            </a:extLst>
          </p:cNvPr>
          <p:cNvSpPr txBox="1"/>
          <p:nvPr/>
        </p:nvSpPr>
        <p:spPr>
          <a:xfrm>
            <a:off x="9229507" y="3006041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≈ 10-20 </a:t>
            </a:r>
            <a:r>
              <a:rPr lang="en-US" sz="2400" dirty="0"/>
              <a:t>nm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C355E-F16B-437A-ADA9-D0CC199EFC74}"/>
              </a:ext>
            </a:extLst>
          </p:cNvPr>
          <p:cNvSpPr txBox="1"/>
          <p:nvPr/>
        </p:nvSpPr>
        <p:spPr>
          <a:xfrm>
            <a:off x="4284048" y="3879130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A89E1-5ED5-4926-9F5C-E63DA2E04B66}"/>
              </a:ext>
            </a:extLst>
          </p:cNvPr>
          <p:cNvSpPr txBox="1"/>
          <p:nvPr/>
        </p:nvSpPr>
        <p:spPr>
          <a:xfrm>
            <a:off x="9377853" y="3822294"/>
            <a:ext cx="181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 easily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C4AB3-5ECD-4F17-A790-931CFBDAAE30}"/>
              </a:ext>
            </a:extLst>
          </p:cNvPr>
          <p:cNvSpPr txBox="1"/>
          <p:nvPr/>
        </p:nvSpPr>
        <p:spPr>
          <a:xfrm>
            <a:off x="6971513" y="2234396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speed?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2C13F-C482-4147-8D0E-A6EE7A634107}"/>
              </a:ext>
            </a:extLst>
          </p:cNvPr>
          <p:cNvSpPr txBox="1"/>
          <p:nvPr/>
        </p:nvSpPr>
        <p:spPr>
          <a:xfrm>
            <a:off x="6263085" y="3010945"/>
            <a:ext cx="26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component size?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B6785-C5D0-4E1C-816A-D6F45CD8FE24}"/>
              </a:ext>
            </a:extLst>
          </p:cNvPr>
          <p:cNvSpPr txBox="1"/>
          <p:nvPr/>
        </p:nvSpPr>
        <p:spPr>
          <a:xfrm>
            <a:off x="6260841" y="3816748"/>
            <a:ext cx="283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compatible with “wet environments”?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8A86D3-EEAB-4CE9-AEB3-30DE934E9C8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78838" y="2935320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E1D36-8019-43A8-8617-55A56D2A98B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56868" y="2149671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4FE0E-A101-43F7-B0F5-1FCE99BBD95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51054" y="3739585"/>
            <a:ext cx="704160" cy="731520"/>
          </a:xfrm>
          <a:prstGeom prst="rect">
            <a:avLst/>
          </a:prstGeom>
          <a:ln w="0"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6AAFBEA-136C-4C84-AF9E-96B9097CA8A8}"/>
              </a:ext>
            </a:extLst>
          </p:cNvPr>
          <p:cNvGrpSpPr/>
          <p:nvPr/>
        </p:nvGrpSpPr>
        <p:grpSpPr>
          <a:xfrm>
            <a:off x="382520" y="2028760"/>
            <a:ext cx="3394107" cy="2020715"/>
            <a:chOff x="576241" y="2239014"/>
            <a:chExt cx="3394107" cy="20207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9374783-AD1B-4863-96FC-1EBEC17B3819}"/>
                </a:ext>
              </a:extLst>
            </p:cNvPr>
            <p:cNvSpPr/>
            <p:nvPr/>
          </p:nvSpPr>
          <p:spPr>
            <a:xfrm>
              <a:off x="576241" y="2239014"/>
              <a:ext cx="3394107" cy="2020715"/>
            </a:xfrm>
            <a:prstGeom prst="roundRect">
              <a:avLst>
                <a:gd name="adj" fmla="val 837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B93B66-FC96-4A7C-BDB9-757A8E503B14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48298" y="2758606"/>
              <a:ext cx="1715792" cy="141039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D0D3A0-C59E-4839-881F-CFC1BD4D08F3}"/>
                </a:ext>
              </a:extLst>
            </p:cNvPr>
            <p:cNvSpPr txBox="1"/>
            <p:nvPr/>
          </p:nvSpPr>
          <p:spPr>
            <a:xfrm>
              <a:off x="982587" y="2239014"/>
              <a:ext cx="124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cells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669BB9-3046-4EB8-B408-AC35C68AA722}"/>
                </a:ext>
              </a:extLst>
            </p:cNvPr>
            <p:cNvSpPr txBox="1"/>
            <p:nvPr/>
          </p:nvSpPr>
          <p:spPr>
            <a:xfrm>
              <a:off x="2453259" y="2668018"/>
              <a:ext cx="1517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smart drug released only in certain cellular conditions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FC2DD0-6665-4FDA-9B32-78A799186BCD}"/>
              </a:ext>
            </a:extLst>
          </p:cNvPr>
          <p:cNvGrpSpPr/>
          <p:nvPr/>
        </p:nvGrpSpPr>
        <p:grpSpPr>
          <a:xfrm>
            <a:off x="382520" y="4667737"/>
            <a:ext cx="5022505" cy="2013522"/>
            <a:chOff x="248072" y="4850143"/>
            <a:chExt cx="4948661" cy="20135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CE08C82-2D16-40F8-87C2-629E4B951596}"/>
                </a:ext>
              </a:extLst>
            </p:cNvPr>
            <p:cNvSpPr/>
            <p:nvPr/>
          </p:nvSpPr>
          <p:spPr>
            <a:xfrm>
              <a:off x="248072" y="4850143"/>
              <a:ext cx="4948661" cy="2013522"/>
            </a:xfrm>
            <a:prstGeom prst="roundRect">
              <a:avLst>
                <a:gd name="adj" fmla="val 840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228FD9C-AC77-46D8-A846-81D78E103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60" y="5325851"/>
              <a:ext cx="2836985" cy="139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5E1DBD-51BB-480C-9FF0-2DDF72F92DB4}"/>
                </a:ext>
              </a:extLst>
            </p:cNvPr>
            <p:cNvSpPr txBox="1"/>
            <p:nvPr/>
          </p:nvSpPr>
          <p:spPr>
            <a:xfrm>
              <a:off x="272118" y="4850143"/>
              <a:ext cx="3082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DNA storage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FBDEA2-730D-452A-8373-4F8418DC86C5}"/>
                </a:ext>
              </a:extLst>
            </p:cNvPr>
            <p:cNvSpPr txBox="1"/>
            <p:nvPr/>
          </p:nvSpPr>
          <p:spPr>
            <a:xfrm>
              <a:off x="3286443" y="5244936"/>
              <a:ext cx="19102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in-place computation replacing expensive read/write lab steps</a:t>
              </a:r>
              <a:endParaRPr lang="en-US" sz="1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3DAAB2-264E-4E1F-A5E4-DC69889C0FA6}"/>
              </a:ext>
            </a:extLst>
          </p:cNvPr>
          <p:cNvGrpSpPr/>
          <p:nvPr/>
        </p:nvGrpSpPr>
        <p:grpSpPr>
          <a:xfrm>
            <a:off x="6270154" y="4724908"/>
            <a:ext cx="4369271" cy="1956351"/>
            <a:chOff x="5876905" y="4724908"/>
            <a:chExt cx="4369271" cy="195635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56D55A6-9DB2-4D54-A4CD-15FF4AD4AF79}"/>
                </a:ext>
              </a:extLst>
            </p:cNvPr>
            <p:cNvSpPr/>
            <p:nvPr/>
          </p:nvSpPr>
          <p:spPr>
            <a:xfrm>
              <a:off x="5876905" y="4724908"/>
              <a:ext cx="4369271" cy="1956351"/>
            </a:xfrm>
            <a:prstGeom prst="roundRect">
              <a:avLst>
                <a:gd name="adj" fmla="val 835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A1494E-5A2A-4602-BC04-134CFDAECC5F}"/>
                </a:ext>
              </a:extLst>
            </p:cNvPr>
            <p:cNvPicPr/>
            <p:nvPr/>
          </p:nvPicPr>
          <p:blipFill rotWithShape="1">
            <a:blip r:embed="rId8"/>
            <a:srcRect l="1855" t="2888" r="1"/>
            <a:stretch/>
          </p:blipFill>
          <p:spPr>
            <a:xfrm>
              <a:off x="6096767" y="5226421"/>
              <a:ext cx="1840551" cy="137434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78DBC5-EB6D-4457-BA3B-4B64F604A3F2}"/>
                </a:ext>
              </a:extLst>
            </p:cNvPr>
            <p:cNvSpPr txBox="1"/>
            <p:nvPr/>
          </p:nvSpPr>
          <p:spPr>
            <a:xfrm>
              <a:off x="6096767" y="4727331"/>
              <a:ext cx="1805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bioreactors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7A2D11-8FEC-4DC8-BD69-6DDC6A5726B8}"/>
                </a:ext>
              </a:extLst>
            </p:cNvPr>
            <p:cNvSpPr txBox="1"/>
            <p:nvPr/>
          </p:nvSpPr>
          <p:spPr>
            <a:xfrm>
              <a:off x="8076118" y="5140435"/>
              <a:ext cx="2170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chemical controller to optimize yield of metabolically produced biofuels/drugs/etc.</a:t>
              </a:r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8C89B46-9DAC-47F2-AAA5-D09B34DD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800C-D5BC-47CD-9A58-DC8C1225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50726"/>
          </a:xfrm>
        </p:spPr>
        <p:txBody>
          <a:bodyPr>
            <a:normAutofit/>
          </a:bodyPr>
          <a:lstStyle/>
          <a:p>
            <a:r>
              <a:rPr lang="en-US" dirty="0" err="1"/>
              <a:t>Semilinear</a:t>
            </a:r>
            <a:r>
              <a:rPr lang="en-US" dirty="0"/>
              <a:t> function examples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0AD1F-BFCA-456F-8B32-C9E087E6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4E1D9E-42A8-4771-9C6E-F0E1C8ACBA11}"/>
              </a:ext>
            </a:extLst>
          </p:cNvPr>
          <p:cNvGrpSpPr/>
          <p:nvPr/>
        </p:nvGrpSpPr>
        <p:grpSpPr>
          <a:xfrm>
            <a:off x="1199305" y="1309425"/>
            <a:ext cx="10539221" cy="4953350"/>
            <a:chOff x="620398" y="1296235"/>
            <a:chExt cx="10539221" cy="49533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DDD3E-71C0-4153-B1A1-6991A9233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612" y="1296235"/>
              <a:ext cx="10323007" cy="49533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DA892-A330-454F-8A4B-3645880C3290}"/>
                </a:ext>
              </a:extLst>
            </p:cNvPr>
            <p:cNvSpPr/>
            <p:nvPr/>
          </p:nvSpPr>
          <p:spPr>
            <a:xfrm>
              <a:off x="620398" y="4983982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424C12-6C47-4F1C-8ADF-296400F2FBF7}"/>
              </a:ext>
            </a:extLst>
          </p:cNvPr>
          <p:cNvSpPr/>
          <p:nvPr/>
        </p:nvSpPr>
        <p:spPr>
          <a:xfrm>
            <a:off x="510415" y="4381081"/>
            <a:ext cx="2419054" cy="1180684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</a:t>
            </a:r>
            <a:r>
              <a:rPr lang="en-US" sz="2400" i="1" dirty="0"/>
              <a:t> x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0</a:t>
            </a:r>
            <a:endParaRPr lang="en-US" sz="2400" baseline="-25000" dirty="0"/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4B6A90-7B82-4F8E-AAFB-3E1738C5BB0D}"/>
              </a:ext>
            </a:extLst>
          </p:cNvPr>
          <p:cNvSpPr/>
          <p:nvPr/>
        </p:nvSpPr>
        <p:spPr>
          <a:xfrm>
            <a:off x="9158322" y="743385"/>
            <a:ext cx="2413280" cy="1175849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820985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8D99-0636-4A87-BC66-C190FA58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affine functions (</a:t>
            </a:r>
            <a:r>
              <a:rPr lang="en-US" i="1" dirty="0"/>
              <a:t>by example</a:t>
            </a:r>
            <a:r>
              <a:rPr lang="en-US" dirty="0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9BC02-7068-4029-AF62-87150B19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BD4725-1B0E-480E-B4ED-088EAA3FAB27}"/>
              </a:ext>
            </a:extLst>
          </p:cNvPr>
          <p:cNvSpPr/>
          <p:nvPr/>
        </p:nvSpPr>
        <p:spPr>
          <a:xfrm>
            <a:off x="1005825" y="1427077"/>
            <a:ext cx="3134096" cy="1527048"/>
          </a:xfrm>
          <a:prstGeom prst="roundRect">
            <a:avLst>
              <a:gd name="adj" fmla="val 8284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linear</a:t>
            </a:r>
            <a:r>
              <a:rPr lang="en-US" dirty="0"/>
              <a:t>:</a:t>
            </a: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2"/>
                </a:solidFill>
              </a:rPr>
              <a:t>c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 </a:t>
            </a:r>
            <a:r>
              <a:rPr lang="en-US" dirty="0"/>
              <a:t>+ (4/3)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</a:t>
            </a:r>
            <a:r>
              <a:rPr lang="en-US" dirty="0"/>
              <a:t>– (5/6)</a:t>
            </a:r>
            <a:r>
              <a:rPr lang="en-US" i="1" dirty="0">
                <a:solidFill>
                  <a:schemeClr val="accent2"/>
                </a:solidFill>
              </a:rPr>
              <a:t>c</a:t>
            </a:r>
          </a:p>
          <a:p>
            <a:r>
              <a:rPr lang="en-US" i="1" dirty="0">
                <a:solidFill>
                  <a:schemeClr val="accent1"/>
                </a:solidFill>
              </a:rPr>
              <a:t>    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sz="1800" dirty="0"/>
          </a:p>
          <a:p>
            <a:r>
              <a:rPr lang="en-US">
                <a:solidFill>
                  <a:schemeClr val="tx1"/>
                </a:solidFill>
              </a:rPr>
              <a:t>                                   6</a:t>
            </a:r>
            <a:r>
              <a:rPr lang="en-US" i="1">
                <a:solidFill>
                  <a:schemeClr val="accent2"/>
                </a:solidFill>
              </a:rPr>
              <a:t>C</a:t>
            </a:r>
            <a:r>
              <a:rPr lang="en-US">
                <a:solidFill>
                  <a:schemeClr val="tx1"/>
                </a:solidFill>
              </a:rPr>
              <a:t>+5</a:t>
            </a:r>
            <a:r>
              <a:rPr lang="en-US" i="1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EF434D-887F-4746-A323-CDC704486E13}"/>
              </a:ext>
            </a:extLst>
          </p:cNvPr>
          <p:cNvSpPr/>
          <p:nvPr/>
        </p:nvSpPr>
        <p:spPr>
          <a:xfrm>
            <a:off x="4506517" y="2579376"/>
            <a:ext cx="6436138" cy="3507360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subtract constant offset </a:t>
            </a:r>
            <a:r>
              <a:rPr lang="en-US" i="1" u="sng" dirty="0"/>
              <a:t>c</a:t>
            </a:r>
            <a:r>
              <a:rPr lang="en-US" i="1" u="sng" baseline="-25000" dirty="0"/>
              <a:t>i</a:t>
            </a:r>
            <a:r>
              <a:rPr lang="en-US" u="sng" dirty="0"/>
              <a:t> from input </a:t>
            </a:r>
            <a:r>
              <a:rPr lang="en-US" i="1" u="sng" dirty="0"/>
              <a:t>x</a:t>
            </a:r>
            <a:r>
              <a:rPr lang="en-US" i="1" u="sng" baseline="-25000" dirty="0"/>
              <a:t>i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i="1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–3) – (5/4)(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–1) + 6</a:t>
            </a:r>
          </a:p>
          <a:p>
            <a:r>
              <a:rPr lang="en-US" i="1" dirty="0">
                <a:solidFill>
                  <a:schemeClr val="tx1"/>
                </a:solidFill>
              </a:rPr>
              <a:t>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 6</a:t>
            </a:r>
            <a:r>
              <a:rPr lang="en-US" i="1" dirty="0">
                <a:solidFill>
                  <a:srgbClr val="C00000"/>
                </a:solidFill>
              </a:rPr>
              <a:t>Y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i="1" dirty="0">
                <a:ea typeface="Andale Sans UI" pitchFamily="2"/>
              </a:rPr>
              <a:t>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i="1" dirty="0">
                <a:ea typeface="Andale Sans UI" pitchFamily="2"/>
              </a:rPr>
              <a:t>create d offset, </a:t>
            </a:r>
            <a:r>
              <a:rPr lang="en-US" i="1" u="sng" dirty="0">
                <a:ea typeface="Andale Sans UI" pitchFamily="2"/>
              </a:rPr>
              <a:t>and</a:t>
            </a:r>
            <a:r>
              <a:rPr lang="en-US" i="1" dirty="0">
                <a:ea typeface="Andale Sans UI" pitchFamily="2"/>
              </a:rPr>
              <a:t> one </a:t>
            </a:r>
            <a:r>
              <a:rPr lang="en-US" sz="1800" i="1" dirty="0">
                <a:ea typeface="Andale Sans UI" pitchFamily="2"/>
              </a:rPr>
              <a:t>leader for each input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3 copies of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</a:t>
            </a:r>
            <a:endParaRPr lang="en-US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  <a:r>
              <a:rPr lang="en-US" dirty="0"/>
              <a:t> + </a:t>
            </a:r>
            <a:r>
              <a:rPr lang="en-US" i="1" dirty="0">
                <a:solidFill>
                  <a:schemeClr val="accent1"/>
                </a:solidFill>
              </a:rPr>
              <a:t>A’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A’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i="1" dirty="0">
                <a:solidFill>
                  <a:schemeClr val="accent1"/>
                </a:solidFill>
              </a:rPr>
              <a:t>		</a:t>
            </a:r>
            <a:r>
              <a:rPr lang="en-US" sz="1800" i="1" dirty="0">
                <a:ea typeface="Andale Sans UI" pitchFamily="2"/>
              </a:rPr>
              <a:t>compute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i="1" dirty="0"/>
              <a:t>–3</a:t>
            </a:r>
            <a:r>
              <a:rPr lang="en-US" sz="1800" i="1" dirty="0">
                <a:ea typeface="Andale Sans UI" pitchFamily="2"/>
              </a:rPr>
              <a:t>) by doubling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dirty="0">
              <a:solidFill>
                <a:srgbClr val="C00000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1 copy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dirty="0"/>
              <a:t> 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>
                <a:latin typeface="Liberation Sans" pitchFamily="34"/>
                <a:ea typeface="Andale Sans UI" pitchFamily="2"/>
              </a:rPr>
              <a:t>5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compute </a:t>
            </a:r>
            <a:r>
              <a:rPr lang="en-US" i="1" dirty="0"/>
              <a:t>(</a:t>
            </a:r>
            <a:r>
              <a:rPr lang="en-US" dirty="0"/>
              <a:t>–</a:t>
            </a:r>
            <a:r>
              <a:rPr lang="en-US" i="1" dirty="0"/>
              <a:t>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i="1" dirty="0"/>
              <a:t>–1</a:t>
            </a:r>
            <a:r>
              <a:rPr lang="en-US" i="1" dirty="0">
                <a:ea typeface="Andale Sans UI" pitchFamily="2"/>
              </a:rPr>
              <a:t>) on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EF3215-0A4D-4F85-B6F5-6DC5299D38D0}"/>
              </a:ext>
            </a:extLst>
          </p:cNvPr>
          <p:cNvSpPr/>
          <p:nvPr/>
        </p:nvSpPr>
        <p:spPr>
          <a:xfrm>
            <a:off x="4506518" y="1427078"/>
            <a:ext cx="4747210" cy="713222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General form</a:t>
            </a:r>
            <a:r>
              <a:rPr lang="en-US" dirty="0"/>
              <a:t>: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</a:t>
            </a:r>
            <a:endParaRPr lang="en-US" dirty="0"/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7B1D34-A688-4C6D-A4CB-538F1EC1F167}"/>
              </a:ext>
            </a:extLst>
          </p:cNvPr>
          <p:cNvSpPr/>
          <p:nvPr/>
        </p:nvSpPr>
        <p:spPr>
          <a:xfrm>
            <a:off x="1005825" y="3280197"/>
            <a:ext cx="3134096" cy="1864558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add constant offset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 + 3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 + 4</a:t>
            </a:r>
          </a:p>
          <a:p>
            <a:r>
              <a:rPr lang="en-US" i="1" dirty="0">
                <a:solidFill>
                  <a:schemeClr val="tx1"/>
                </a:solidFill>
              </a:rPr>
              <a:t>                           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 	</a:t>
            </a:r>
          </a:p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                  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3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3C82-8E3E-450E-A9A3-804BD2FD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33284"/>
          </a:xfrm>
        </p:spPr>
        <p:txBody>
          <a:bodyPr/>
          <a:lstStyle/>
          <a:p>
            <a:r>
              <a:rPr lang="en-US" dirty="0"/>
              <a:t>Combining all affine function computations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5036C-F02E-409B-B6BD-6286288B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73C27-9C26-4A69-AA69-F78B9D0DD9B7}"/>
              </a:ext>
            </a:extLst>
          </p:cNvPr>
          <p:cNvSpPr/>
          <p:nvPr/>
        </p:nvSpPr>
        <p:spPr>
          <a:xfrm>
            <a:off x="6345968" y="1216322"/>
            <a:ext cx="5154054" cy="1496735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003473-A76B-4D28-81B5-2871C3A806B8}"/>
              </a:ext>
            </a:extLst>
          </p:cNvPr>
          <p:cNvSpPr/>
          <p:nvPr/>
        </p:nvSpPr>
        <p:spPr>
          <a:xfrm>
            <a:off x="678180" y="2848226"/>
            <a:ext cx="7932420" cy="2608031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 sketch</a:t>
            </a:r>
            <a:r>
              <a:rPr lang="en-US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To compute whole </a:t>
            </a:r>
            <a:r>
              <a:rPr lang="en-US" dirty="0" err="1"/>
              <a:t>semilinear</a:t>
            </a:r>
            <a:r>
              <a:rPr lang="en-US" dirty="0"/>
              <a:t> function </a:t>
            </a:r>
            <a:r>
              <a:rPr lang="en-US" i="1" dirty="0"/>
              <a:t>f</a:t>
            </a:r>
            <a:r>
              <a:rPr lang="en-US" dirty="0"/>
              <a:t>, compute all these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parallel, storing output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species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in parallel</a:t>
            </a:r>
            <a:r>
              <a:rPr lang="en-US" dirty="0"/>
              <a:t> means: split each input species </a:t>
            </a:r>
            <a:r>
              <a:rPr lang="en-US" i="1" dirty="0"/>
              <a:t>A</a:t>
            </a:r>
            <a:r>
              <a:rPr lang="en-US" dirty="0"/>
              <a:t> via reaction </a:t>
            </a:r>
            <a:r>
              <a:rPr lang="en-US" i="1" dirty="0"/>
              <a:t>A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+ …, where </a:t>
            </a:r>
            <a:r>
              <a:rPr lang="en-US" i="1" dirty="0"/>
              <a:t>A</a:t>
            </a:r>
            <a:r>
              <a:rPr lang="en-US" i="1" baseline="-25000" dirty="0"/>
              <a:t>i</a:t>
            </a:r>
            <a:r>
              <a:rPr lang="en-US" dirty="0"/>
              <a:t> is used as input for computing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Also in parallel, for each domain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, compute the predicate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Yes-voters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and no-voters 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for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 do: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         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 	</a:t>
            </a:r>
            <a:r>
              <a:rPr lang="en-US" i="1" dirty="0"/>
              <a:t>convert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i="1" dirty="0" err="1"/>
              <a:t>’s</a:t>
            </a:r>
            <a:r>
              <a:rPr lang="en-US" i="1" dirty="0"/>
              <a:t> output Y</a:t>
            </a:r>
            <a:r>
              <a:rPr lang="en-US" i="1" baseline="-25000" dirty="0"/>
              <a:t>i </a:t>
            </a:r>
            <a:r>
              <a:rPr lang="en-US" i="1" dirty="0"/>
              <a:t>to “global” output 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		</a:t>
            </a:r>
            <a:r>
              <a:rPr lang="en-US" i="1" dirty="0"/>
              <a:t>convert back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9FBEB9-5604-4893-A32C-02D369B2CD52}"/>
              </a:ext>
            </a:extLst>
          </p:cNvPr>
          <p:cNvSpPr/>
          <p:nvPr/>
        </p:nvSpPr>
        <p:spPr>
          <a:xfrm>
            <a:off x="691979" y="1899610"/>
            <a:ext cx="5154054" cy="813447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some CRN stably computes </a:t>
            </a:r>
            <a:r>
              <a:rPr lang="en-US" i="1" dirty="0"/>
              <a:t>f</a:t>
            </a:r>
            <a:r>
              <a:rPr lang="en-US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179FB-6FA3-4AB5-A36D-6E9B90CE6728}"/>
              </a:ext>
            </a:extLst>
          </p:cNvPr>
          <p:cNvSpPr txBox="1"/>
          <p:nvPr/>
        </p:nvSpPr>
        <p:spPr>
          <a:xfrm rot="10800000">
            <a:off x="5896304" y="2034041"/>
            <a:ext cx="469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02124"/>
                </a:solidFill>
                <a:effectLst/>
              </a:rPr>
              <a:t>⇒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C39BD-EEF0-48F7-86A4-5A7F5837C05E}"/>
              </a:ext>
            </a:extLst>
          </p:cNvPr>
          <p:cNvSpPr txBox="1"/>
          <p:nvPr/>
        </p:nvSpPr>
        <p:spPr>
          <a:xfrm>
            <a:off x="8784541" y="3105834"/>
            <a:ext cx="243946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1</a:t>
            </a:r>
            <a:r>
              <a:rPr lang="en-US" dirty="0"/>
              <a:t>: what’s the point of species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F6FAB-21BE-4700-BA8F-7C5448C7C91A}"/>
              </a:ext>
            </a:extLst>
          </p:cNvPr>
          <p:cNvSpPr txBox="1"/>
          <p:nvPr/>
        </p:nvSpPr>
        <p:spPr>
          <a:xfrm>
            <a:off x="8784541" y="4190593"/>
            <a:ext cx="285959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2</a:t>
            </a:r>
            <a:r>
              <a:rPr lang="en-US" dirty="0"/>
              <a:t>: Something else doesn’t work as described… what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12D1E-F0FA-4F60-966F-F5BE2089AD48}"/>
              </a:ext>
            </a:extLst>
          </p:cNvPr>
          <p:cNvSpPr txBox="1"/>
          <p:nvPr/>
        </p:nvSpPr>
        <p:spPr>
          <a:xfrm>
            <a:off x="3149321" y="5641678"/>
            <a:ext cx="54612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Answer 2</a:t>
            </a:r>
            <a:r>
              <a:rPr lang="en-US" dirty="0"/>
              <a:t>: Consuming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 can disrupt computation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</a:t>
            </a:r>
          </a:p>
          <a:p>
            <a:r>
              <a:rPr lang="en-US" dirty="0"/>
              <a:t>Can be solved using </a:t>
            </a:r>
            <a:r>
              <a:rPr lang="en-US" i="1" dirty="0"/>
              <a:t>dual-rail encoding</a:t>
            </a:r>
            <a:r>
              <a:rPr lang="en-US" dirty="0"/>
              <a:t>. (not shown)</a:t>
            </a:r>
          </a:p>
        </p:txBody>
      </p:sp>
    </p:spTree>
    <p:extLst>
      <p:ext uri="{BB962C8B-B14F-4D97-AF65-F5344CB8AC3E}">
        <p14:creationId xmlns:p14="http://schemas.microsoft.com/office/powerpoint/2010/main" val="3386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85CBE6-BD17-4767-9872-DF0E0953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D14DF8-E235-4361-90F7-2E8F4E600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</a:t>
            </a:r>
            <a:r>
              <a:rPr lang="en-US" dirty="0" err="1"/>
              <a:t>semilinear</a:t>
            </a:r>
            <a:r>
              <a:rPr lang="en-US" dirty="0"/>
              <a:t> functions/predicates </a:t>
            </a:r>
            <a:r>
              <a:rPr lang="en-US" u="sng" dirty="0"/>
              <a:t>cannot</a:t>
            </a:r>
            <a:r>
              <a:rPr lang="en-US" dirty="0"/>
              <a:t> be stably computed by CRNs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A48F9-7D58-457E-AC8A-D5B61FD3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1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non-</a:t>
            </a:r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D82135-D6D0-4A1E-9A49-AE43E20952AD}"/>
              </a:ext>
            </a:extLst>
          </p:cNvPr>
          <p:cNvSpPr/>
          <p:nvPr/>
        </p:nvSpPr>
        <p:spPr>
          <a:xfrm>
            <a:off x="711758" y="2245435"/>
            <a:ext cx="6171363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decidable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711758" y="4961107"/>
            <a:ext cx="7166150" cy="5331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AFA2F-42ED-4817-9B86-B22A2A93CDEA}"/>
              </a:ext>
            </a:extLst>
          </p:cNvPr>
          <p:cNvSpPr txBox="1"/>
          <p:nvPr/>
        </p:nvSpPr>
        <p:spPr>
          <a:xfrm>
            <a:off x="711757" y="3226874"/>
            <a:ext cx="7270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We won’t prove this in full generality, but we will prove the simpler corollary that the “squaring set” </a:t>
            </a:r>
            <a:r>
              <a:rPr lang="en-US" i="1" dirty="0"/>
              <a:t>X</a:t>
            </a:r>
            <a:r>
              <a:rPr lang="en-US" dirty="0"/>
              <a:t> =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b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b</a:t>
            </a:r>
            <a:r>
              <a:rPr lang="en-US" dirty="0"/>
              <a:t> } is not stably decidable</a:t>
            </a:r>
            <a:r>
              <a:rPr lang="en-US" sz="1800" dirty="0"/>
              <a:t>.</a:t>
            </a:r>
          </a:p>
          <a:p>
            <a:endParaRPr lang="en-US" dirty="0"/>
          </a:p>
          <a:p>
            <a:r>
              <a:rPr lang="en-US" sz="1800" dirty="0"/>
              <a:t>To start, we use </a:t>
            </a:r>
            <a:r>
              <a:rPr lang="en-US" dirty="0"/>
              <a:t>the above theorem</a:t>
            </a:r>
            <a:r>
              <a:rPr lang="en-US" sz="1800" dirty="0"/>
              <a:t> to prove the following: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013"/>
            <a:ext cx="10515600" cy="788161"/>
          </a:xfrm>
        </p:spPr>
        <p:txBody>
          <a:bodyPr>
            <a:normAutofit/>
          </a:bodyPr>
          <a:lstStyle/>
          <a:p>
            <a:r>
              <a:rPr lang="en-US" sz="3200" dirty="0"/>
              <a:t>Impossibility of stably computing non-</a:t>
            </a:r>
            <a:r>
              <a:rPr lang="en-US" sz="3200" dirty="0" err="1"/>
              <a:t>semilinear</a:t>
            </a:r>
            <a:r>
              <a:rPr lang="en-US" sz="3200" dirty="0"/>
              <a:t> functions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75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838200" y="1029454"/>
            <a:ext cx="7147641" cy="5289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k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E10911-C76F-469B-A8AF-DF8DFABA1AA1}"/>
              </a:ext>
            </a:extLst>
          </p:cNvPr>
          <p:cNvSpPr/>
          <p:nvPr/>
        </p:nvSpPr>
        <p:spPr>
          <a:xfrm>
            <a:off x="458961" y="1776036"/>
            <a:ext cx="11418191" cy="4794951"/>
          </a:xfrm>
          <a:prstGeom prst="roundRect">
            <a:avLst>
              <a:gd name="adj" fmla="val 40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</a:t>
            </a:r>
            <a:r>
              <a:rPr lang="en-US" sz="2000" i="1" dirty="0"/>
              <a:t>C</a:t>
            </a:r>
            <a:r>
              <a:rPr lang="en-US" sz="2000" dirty="0"/>
              <a:t> be a CRN stably computing </a:t>
            </a:r>
            <a:r>
              <a:rPr lang="en-US" sz="2000" i="1" dirty="0"/>
              <a:t>f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We convert </a:t>
            </a:r>
            <a:r>
              <a:rPr lang="en-US" sz="2000" i="1" dirty="0"/>
              <a:t>C</a:t>
            </a:r>
            <a:r>
              <a:rPr lang="en-US" sz="2000" dirty="0"/>
              <a:t> to a CRN </a:t>
            </a:r>
            <a:r>
              <a:rPr lang="en-US" sz="2000" i="1" dirty="0"/>
              <a:t>D</a:t>
            </a:r>
            <a:r>
              <a:rPr lang="en-US" sz="2000" dirty="0"/>
              <a:t> stably deciding graph(</a:t>
            </a:r>
            <a:r>
              <a:rPr lang="en-US" sz="2000" i="1" dirty="0"/>
              <a:t>f</a:t>
            </a:r>
            <a:r>
              <a:rPr lang="en-US" sz="2000" dirty="0"/>
              <a:t>)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i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,…,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k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∈ ℕ</a:t>
            </a:r>
            <a:r>
              <a:rPr lang="en-US" sz="2000" i="1" baseline="30000" dirty="0"/>
              <a:t>k</a:t>
            </a:r>
            <a:r>
              <a:rPr lang="en-US" sz="2000" baseline="30000" dirty="0"/>
              <a:t>+1</a:t>
            </a:r>
            <a:r>
              <a:rPr lang="en-US" sz="2000" dirty="0"/>
              <a:t> |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i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,…,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k</a:t>
            </a:r>
            <a:r>
              <a:rPr lang="en-US" sz="2000" dirty="0"/>
              <a:t>) = </a:t>
            </a:r>
            <a:r>
              <a:rPr lang="en-US" sz="2000" i="1" dirty="0"/>
              <a:t>y</a:t>
            </a:r>
            <a:r>
              <a:rPr lang="en-US" sz="2000" dirty="0"/>
              <a:t> }.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Then graph(</a:t>
            </a:r>
            <a:r>
              <a:rPr lang="en-US" sz="2000" i="1" dirty="0"/>
              <a:t>f</a:t>
            </a:r>
            <a:r>
              <a:rPr lang="en-US" sz="2000" dirty="0"/>
              <a:t>) must be </a:t>
            </a:r>
            <a:r>
              <a:rPr lang="en-US" sz="2000" dirty="0" err="1"/>
              <a:t>semilinear</a:t>
            </a:r>
            <a:r>
              <a:rPr lang="en-US" sz="2000" dirty="0"/>
              <a:t>, since a CRN stably decides it. (</a:t>
            </a:r>
            <a:r>
              <a:rPr lang="en-US" sz="2000" i="1" dirty="0"/>
              <a:t>By first theorem on previous slide.</a:t>
            </a:r>
            <a:r>
              <a:rPr lang="en-US" sz="20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Key challenge</a:t>
            </a:r>
            <a:r>
              <a:rPr lang="en-US" dirty="0"/>
              <a:t>: </a:t>
            </a:r>
            <a:r>
              <a:rPr lang="en-US" i="1" dirty="0"/>
              <a:t>D</a:t>
            </a:r>
            <a:r>
              <a:rPr lang="en-US" dirty="0"/>
              <a:t> will run </a:t>
            </a:r>
            <a:r>
              <a:rPr lang="en-US" i="1" dirty="0"/>
              <a:t>C</a:t>
            </a:r>
            <a:r>
              <a:rPr lang="en-US" dirty="0"/>
              <a:t> with </a:t>
            </a:r>
            <a:r>
              <a:rPr lang="en-US" i="1" dirty="0"/>
              <a:t>D</a:t>
            </a:r>
            <a:r>
              <a:rPr lang="en-US" dirty="0"/>
              <a:t>’s first </a:t>
            </a:r>
            <a:r>
              <a:rPr lang="en-US" i="1" dirty="0"/>
              <a:t>k</a:t>
            </a:r>
            <a:r>
              <a:rPr lang="en-US" dirty="0"/>
              <a:t> inputs. But </a:t>
            </a:r>
            <a:r>
              <a:rPr lang="en-US" i="1" dirty="0"/>
              <a:t>D</a:t>
            </a:r>
            <a:r>
              <a:rPr lang="en-US" dirty="0"/>
              <a:t> has to test the count of </a:t>
            </a:r>
            <a:r>
              <a:rPr lang="en-US" i="1" dirty="0"/>
              <a:t>C</a:t>
            </a:r>
            <a:r>
              <a:rPr lang="en-US" dirty="0"/>
              <a:t>’s output </a:t>
            </a:r>
            <a:r>
              <a:rPr lang="en-US" i="1" dirty="0"/>
              <a:t>Y</a:t>
            </a:r>
            <a:r>
              <a:rPr lang="en-US" dirty="0"/>
              <a:t> to compare it to </a:t>
            </a:r>
            <a:r>
              <a:rPr lang="en-US" i="1" dirty="0"/>
              <a:t>D</a:t>
            </a:r>
            <a:r>
              <a:rPr lang="en-US" dirty="0"/>
              <a:t>’s last input, </a:t>
            </a:r>
            <a:r>
              <a:rPr lang="en-US" u="sng" dirty="0"/>
              <a:t>without consuming </a:t>
            </a:r>
            <a:r>
              <a:rPr lang="en-US" i="1" u="sng" dirty="0"/>
              <a:t>Y</a:t>
            </a:r>
            <a:r>
              <a:rPr lang="en-US" dirty="0"/>
              <a:t>, since consuming </a:t>
            </a:r>
            <a:r>
              <a:rPr lang="en-US" i="1" dirty="0"/>
              <a:t>Y</a:t>
            </a:r>
            <a:r>
              <a:rPr lang="en-US" dirty="0"/>
              <a:t> could disrupt the correctness of </a:t>
            </a:r>
            <a:r>
              <a:rPr lang="en-US" i="1" dirty="0"/>
              <a:t>C</a:t>
            </a:r>
            <a:r>
              <a:rPr lang="en-US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Solution</a:t>
            </a:r>
            <a:r>
              <a:rPr lang="en-US" dirty="0"/>
              <a:t>: we introduce two new species 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and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representing #</a:t>
            </a:r>
            <a:r>
              <a:rPr lang="en-US" i="1" dirty="0"/>
              <a:t>Y</a:t>
            </a:r>
            <a:r>
              <a:rPr lang="en-US" dirty="0"/>
              <a:t> that are </a:t>
            </a:r>
            <a:r>
              <a:rPr lang="en-US" u="sng" dirty="0"/>
              <a:t>only produced</a:t>
            </a:r>
            <a:r>
              <a:rPr lang="en-US" dirty="0"/>
              <a:t> by 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u="sng" dirty="0"/>
              <a:t>never consumed</a:t>
            </a:r>
            <a:r>
              <a:rPr lang="en-US" dirty="0"/>
              <a:t>, so we are free to add reactions consuming them. This is called </a:t>
            </a:r>
            <a:r>
              <a:rPr lang="en-US" i="1" dirty="0"/>
              <a:t>dual-rail encoding</a:t>
            </a:r>
            <a:r>
              <a:rPr lang="en-US" dirty="0"/>
              <a:t>: #</a:t>
            </a:r>
            <a:r>
              <a:rPr lang="en-US" i="1" dirty="0"/>
              <a:t>Y</a:t>
            </a:r>
            <a:r>
              <a:rPr lang="en-US" dirty="0"/>
              <a:t> = #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– #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reaction in </a:t>
            </a:r>
            <a:r>
              <a:rPr lang="en-US" sz="2000" i="1" dirty="0"/>
              <a:t>C</a:t>
            </a:r>
            <a:r>
              <a:rPr lang="en-US" sz="2000" dirty="0"/>
              <a:t> changing the count of output </a:t>
            </a:r>
            <a:r>
              <a:rPr lang="en-US" sz="2000" i="1" dirty="0"/>
              <a:t>Y</a:t>
            </a:r>
            <a:r>
              <a:rPr lang="en-US" sz="2000" dirty="0"/>
              <a:t>, add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or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 as products to track the change: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+ 2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P</a:t>
            </a:r>
            <a:r>
              <a:rPr lang="en-US" sz="2000" dirty="0"/>
              <a:t>	since there are net 2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produced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+ 4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C</a:t>
            </a:r>
            <a:r>
              <a:rPr lang="en-US" sz="2000" dirty="0"/>
              <a:t>	since there are net 4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consumed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concreteness, </a:t>
            </a:r>
            <a:r>
              <a:rPr lang="en-US" sz="2000"/>
              <a:t>assume </a:t>
            </a:r>
            <a:r>
              <a:rPr lang="en-US" sz="2000" i="1"/>
              <a:t>k</a:t>
            </a:r>
            <a:r>
              <a:rPr lang="en-US" sz="2000"/>
              <a:t>=</a:t>
            </a:r>
            <a:r>
              <a:rPr lang="en-US" sz="2000" dirty="0"/>
              <a:t>1.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CRN </a:t>
            </a:r>
            <a:r>
              <a:rPr lang="en-US" i="1" dirty="0"/>
              <a:t>D</a:t>
            </a:r>
            <a:r>
              <a:rPr lang="en-US" dirty="0"/>
              <a:t> deciding graph(</a:t>
            </a:r>
            <a:r>
              <a:rPr lang="en-US" i="1" dirty="0"/>
              <a:t>f</a:t>
            </a:r>
            <a:r>
              <a:rPr lang="en-US" dirty="0"/>
              <a:t>) has 2 input species. The first is </a:t>
            </a:r>
            <a:r>
              <a:rPr lang="en-US" i="1" dirty="0"/>
              <a:t>A</a:t>
            </a:r>
            <a:r>
              <a:rPr lang="en-US" dirty="0"/>
              <a:t>. Let the second input species be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</a:t>
            </a:r>
            <a:r>
              <a:rPr lang="en-US" sz="2000" i="1" dirty="0"/>
              <a:t>C</a:t>
            </a:r>
            <a:r>
              <a:rPr lang="en-US" sz="2000" dirty="0"/>
              <a:t> stably computes </a:t>
            </a:r>
            <a:r>
              <a:rPr lang="en-US" sz="2000" i="1" dirty="0"/>
              <a:t>f</a:t>
            </a:r>
            <a:r>
              <a:rPr lang="en-US" sz="2000" dirty="0"/>
              <a:t>, eventually </a:t>
            </a:r>
            <a:r>
              <a:rPr lang="en-US" sz="2000" i="1" dirty="0"/>
              <a:t>f</a:t>
            </a:r>
            <a:r>
              <a:rPr lang="en-US" sz="2000" dirty="0"/>
              <a:t>(initial #</a:t>
            </a:r>
            <a:r>
              <a:rPr lang="en-US" sz="2000" i="1" dirty="0"/>
              <a:t>A</a:t>
            </a:r>
            <a:r>
              <a:rPr lang="en-US" sz="2000" dirty="0"/>
              <a:t>) more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are produced than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and only if initially </a:t>
            </a:r>
            <a:r>
              <a:rPr lang="en-US" sz="2000" i="1" dirty="0"/>
              <a:t>f</a:t>
            </a:r>
            <a:r>
              <a:rPr lang="en-US" sz="2000" dirty="0"/>
              <a:t>(#</a:t>
            </a:r>
            <a:r>
              <a:rPr lang="en-US" sz="2000" i="1" dirty="0"/>
              <a:t>A</a:t>
            </a:r>
            <a:r>
              <a:rPr lang="en-US" sz="2000" dirty="0"/>
              <a:t>)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, then eventually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Add reactions to test for equality between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and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 (</a:t>
            </a:r>
            <a:r>
              <a:rPr lang="en-US" sz="2000" i="1" dirty="0"/>
              <a:t>not shown, but easy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68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AF2B-1F13-4402-BC68-823EA34F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116482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Impossibility of stably deciding a non-</a:t>
            </a:r>
            <a:r>
              <a:rPr lang="en-US" sz="4000" dirty="0" err="1"/>
              <a:t>semilinear</a:t>
            </a:r>
            <a:r>
              <a:rPr lang="en-US" sz="4000" dirty="0"/>
              <a:t>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87DC8-4F23-4212-94DC-BF2BC948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76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C20D9F-1BFB-4000-9B01-C1B8DDD7497E}"/>
              </a:ext>
            </a:extLst>
          </p:cNvPr>
          <p:cNvSpPr/>
          <p:nvPr/>
        </p:nvSpPr>
        <p:spPr>
          <a:xfrm>
            <a:off x="789431" y="2439638"/>
            <a:ext cx="9276303" cy="9893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Theorem</a:t>
            </a:r>
            <a:r>
              <a:rPr lang="en-US" sz="2800" dirty="0"/>
              <a:t>: The “squaring set” </a:t>
            </a:r>
            <a:r>
              <a:rPr lang="en-US" sz="2800" i="1" dirty="0"/>
              <a:t>S</a:t>
            </a:r>
            <a:r>
              <a:rPr lang="en-US" sz="2800" dirty="0"/>
              <a:t> = { 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 </a:t>
            </a:r>
            <a:r>
              <a:rPr lang="en-US" sz="2800" b="0" i="0" dirty="0">
                <a:solidFill>
                  <a:srgbClr val="4D5156"/>
                </a:solidFill>
                <a:effectLst/>
                <a:latin typeface="Roboto"/>
              </a:rPr>
              <a:t>∈ </a:t>
            </a:r>
            <a:r>
              <a:rPr lang="en-US" sz="2800" dirty="0"/>
              <a:t>ℕ</a:t>
            </a:r>
            <a:r>
              <a:rPr lang="en-US" sz="2800" baseline="30000" dirty="0"/>
              <a:t>2</a:t>
            </a:r>
            <a:r>
              <a:rPr lang="en-US" sz="2800" dirty="0"/>
              <a:t> | </a:t>
            </a:r>
            <a:r>
              <a:rPr lang="en-US" sz="2800" i="1" dirty="0"/>
              <a:t>x</a:t>
            </a:r>
            <a:r>
              <a:rPr lang="en-US" sz="2800" baseline="30000" dirty="0"/>
              <a:t>2</a:t>
            </a:r>
            <a:r>
              <a:rPr lang="en-US" sz="2800" dirty="0"/>
              <a:t>=</a:t>
            </a:r>
            <a:r>
              <a:rPr lang="en-US" sz="2800" i="1" dirty="0"/>
              <a:t>y </a:t>
            </a:r>
            <a:r>
              <a:rPr lang="en-US" sz="2800" dirty="0"/>
              <a:t>} is </a:t>
            </a:r>
            <a:r>
              <a:rPr lang="en-US" sz="2800" u="sng" dirty="0"/>
              <a:t>not</a:t>
            </a:r>
            <a:r>
              <a:rPr lang="en-US" sz="2800" dirty="0"/>
              <a:t> stably decidable by any CRN.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C3031-908F-4769-831D-4B0CFCF3C41E}"/>
              </a:ext>
            </a:extLst>
          </p:cNvPr>
          <p:cNvSpPr txBox="1"/>
          <p:nvPr/>
        </p:nvSpPr>
        <p:spPr>
          <a:xfrm>
            <a:off x="789431" y="1977973"/>
            <a:ext cx="933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goal:</a:t>
            </a:r>
          </a:p>
        </p:txBody>
      </p:sp>
    </p:spTree>
    <p:extLst>
      <p:ext uri="{BB962C8B-B14F-4D97-AF65-F5344CB8AC3E}">
        <p14:creationId xmlns:p14="http://schemas.microsoft.com/office/powerpoint/2010/main" val="5841281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AF2B-1F13-4402-BC68-823EA34F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116482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Additivity, nondecreasing sequences, minimal elements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87DC8-4F23-4212-94DC-BF2BC948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77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76281B-14C7-4BEA-9F2A-C29B601F1547}"/>
              </a:ext>
            </a:extLst>
          </p:cNvPr>
          <p:cNvSpPr/>
          <p:nvPr/>
        </p:nvSpPr>
        <p:spPr>
          <a:xfrm>
            <a:off x="762000" y="1826129"/>
            <a:ext cx="8824128" cy="679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Reachability is </a:t>
            </a:r>
            <a:r>
              <a:rPr lang="en-US" sz="2000" i="1" dirty="0"/>
              <a:t>additive</a:t>
            </a:r>
            <a:r>
              <a:rPr lang="en-US" sz="2000" dirty="0"/>
              <a:t>: if </a:t>
            </a:r>
            <a:r>
              <a:rPr lang="en-US" sz="2000" b="1" dirty="0"/>
              <a:t>c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then for all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e</a:t>
            </a:r>
            <a:r>
              <a:rPr lang="en-US" sz="2000" i="0" dirty="0">
                <a:solidFill>
                  <a:srgbClr val="202124"/>
                </a:solidFill>
                <a:effectLst/>
              </a:rPr>
              <a:t> </a:t>
            </a:r>
            <a:r>
              <a:rPr lang="en-US" sz="2000" dirty="0"/>
              <a:t>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 err="1">
                <a:solidFill>
                  <a:srgbClr val="202124"/>
                </a:solidFill>
                <a:effectLst/>
              </a:rPr>
              <a:t>d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, i.e., the presence of extra molecules </a:t>
            </a:r>
            <a:r>
              <a:rPr lang="en-US" sz="2000" b="1" dirty="0"/>
              <a:t>e</a:t>
            </a:r>
            <a:r>
              <a:rPr lang="en-US" sz="2000" dirty="0"/>
              <a:t> cannot </a:t>
            </a:r>
            <a:r>
              <a:rPr lang="en-US" sz="2000" u="sng" dirty="0"/>
              <a:t>prevent</a:t>
            </a:r>
            <a:r>
              <a:rPr lang="en-US" sz="2000" dirty="0"/>
              <a:t> reactions from being applicable.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DA4D58-D443-42EF-BC8B-B37ACF868C05}"/>
              </a:ext>
            </a:extLst>
          </p:cNvPr>
          <p:cNvSpPr/>
          <p:nvPr/>
        </p:nvSpPr>
        <p:spPr>
          <a:xfrm>
            <a:off x="762001" y="3031286"/>
            <a:ext cx="7367015" cy="67932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An infinite sequence of vectors </a:t>
            </a:r>
            <a:r>
              <a:rPr lang="en-US" sz="2000" b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b="1" dirty="0"/>
              <a:t> c</a:t>
            </a:r>
            <a:r>
              <a:rPr lang="en-US" sz="2000" baseline="-25000" dirty="0"/>
              <a:t>2</a:t>
            </a:r>
            <a:r>
              <a:rPr lang="en-US" sz="2000" dirty="0"/>
              <a:t>, … is </a:t>
            </a:r>
            <a:r>
              <a:rPr lang="en-US" sz="2000" u="sng" dirty="0"/>
              <a:t>nondecreasing</a:t>
            </a:r>
            <a:r>
              <a:rPr lang="en-US" sz="2000" dirty="0"/>
              <a:t> if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for all </a:t>
            </a:r>
            <a:r>
              <a:rPr lang="en-US" sz="2000" i="1" dirty="0" err="1"/>
              <a:t>i</a:t>
            </a:r>
            <a:r>
              <a:rPr lang="en-US" sz="2000" dirty="0"/>
              <a:t>. (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means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for all species </a:t>
            </a:r>
            <a:r>
              <a:rPr lang="en-US" sz="2000" i="1" dirty="0"/>
              <a:t>S</a:t>
            </a:r>
            <a:r>
              <a:rPr lang="en-US" sz="2000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1D60E5-004C-4E4C-A80E-66F36FB2E372}"/>
              </a:ext>
            </a:extLst>
          </p:cNvPr>
          <p:cNvSpPr/>
          <p:nvPr/>
        </p:nvSpPr>
        <p:spPr>
          <a:xfrm>
            <a:off x="762001" y="4227649"/>
            <a:ext cx="6022847" cy="10484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Given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we say </a:t>
            </a:r>
            <a:r>
              <a:rPr lang="en-US" sz="2000" b="1" dirty="0"/>
              <a:t>y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 is </a:t>
            </a:r>
            <a:r>
              <a:rPr lang="en-US" sz="2000" u="sng" dirty="0"/>
              <a:t>minimal</a:t>
            </a:r>
            <a:r>
              <a:rPr lang="en-US" sz="2000" dirty="0"/>
              <a:t> if,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</a:t>
            </a:r>
            <a:r>
              <a:rPr lang="en-US" sz="2000" b="1" dirty="0"/>
              <a:t>x</a:t>
            </a:r>
            <a:r>
              <a:rPr lang="en-US" sz="2000" dirty="0"/>
              <a:t> ≤ </a:t>
            </a:r>
            <a:r>
              <a:rPr lang="en-US" sz="2000" b="1" dirty="0"/>
              <a:t>y</a:t>
            </a:r>
            <a:r>
              <a:rPr lang="en-US" sz="2000" dirty="0"/>
              <a:t> implies </a:t>
            </a:r>
            <a:r>
              <a:rPr lang="en-US" sz="2000" b="1" dirty="0"/>
              <a:t>x</a:t>
            </a:r>
            <a:r>
              <a:rPr lang="en-US" sz="2000" dirty="0"/>
              <a:t> = </a:t>
            </a:r>
            <a:r>
              <a:rPr lang="en-US" sz="2000" b="1" dirty="0"/>
              <a:t>y</a:t>
            </a:r>
            <a:r>
              <a:rPr lang="en-US" sz="2000" dirty="0"/>
              <a:t>, i.e., nothing in </a:t>
            </a:r>
            <a:r>
              <a:rPr lang="en-US" sz="2000" i="1" dirty="0"/>
              <a:t>A</a:t>
            </a:r>
            <a:r>
              <a:rPr lang="en-US" sz="2000" dirty="0"/>
              <a:t> is strictly smaller than </a:t>
            </a:r>
            <a:r>
              <a:rPr lang="en-US" sz="2000" b="1" dirty="0"/>
              <a:t>y</a:t>
            </a:r>
            <a:r>
              <a:rPr lang="en-US" sz="2000" dirty="0"/>
              <a:t>. Let min(</a:t>
            </a:r>
            <a:r>
              <a:rPr lang="en-US" sz="2000" i="1" dirty="0"/>
              <a:t>A</a:t>
            </a:r>
            <a:r>
              <a:rPr lang="en-US" sz="2000" dirty="0"/>
              <a:t>) = minimal elements of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62A0166-DD4E-46A8-970C-EC88C26C3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951506"/>
              </p:ext>
            </p:extLst>
          </p:nvPr>
        </p:nvGraphicFramePr>
        <p:xfrm>
          <a:off x="8287204" y="2679192"/>
          <a:ext cx="3066596" cy="284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26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Graphic spid="12" grpId="0">
        <p:bldAsOne/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B119-E8FC-4D85-B5B6-21969E06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 vectors have a minimal vector under them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C5A7-83B9-46AD-B4BF-76734E4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A4583A-89DF-4E08-9EAB-68CB4077579B}"/>
              </a:ext>
            </a:extLst>
          </p:cNvPr>
          <p:cNvSpPr/>
          <p:nvPr/>
        </p:nvSpPr>
        <p:spPr>
          <a:xfrm>
            <a:off x="1075174" y="1690688"/>
            <a:ext cx="8510953" cy="5331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807E3B-9FEF-466C-9590-635C90446441}"/>
              </a:ext>
            </a:extLst>
          </p:cNvPr>
          <p:cNvSpPr/>
          <p:nvPr/>
        </p:nvSpPr>
        <p:spPr>
          <a:xfrm>
            <a:off x="1004836" y="2494085"/>
            <a:ext cx="8581292" cy="2525712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there are only a finite number of </a:t>
            </a:r>
            <a:r>
              <a:rPr lang="en-US" sz="2000" b="1" dirty="0"/>
              <a:t>y</a:t>
            </a:r>
            <a:r>
              <a:rPr lang="en-US" sz="2000" dirty="0"/>
              <a:t>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 </a:t>
            </a:r>
            <a:r>
              <a:rPr lang="en-US" sz="2000" b="1" dirty="0"/>
              <a:t>y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, this process must terminate with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). </a:t>
            </a:r>
            <a:r>
              <a:rPr lang="en-US" sz="2000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3142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297A-061F-47AB-850F-A5816BA8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7" y="365125"/>
            <a:ext cx="11134345" cy="1325563"/>
          </a:xfrm>
        </p:spPr>
        <p:txBody>
          <a:bodyPr/>
          <a:lstStyle/>
          <a:p>
            <a:r>
              <a:rPr lang="en-US" dirty="0"/>
              <a:t>Dickson’s Lemma: Nondecreasing subsequences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48A4-2181-402D-986C-976BDCC8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79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9C59BE-8345-4197-AD29-66AC531B85AD}"/>
              </a:ext>
            </a:extLst>
          </p:cNvPr>
          <p:cNvSpPr/>
          <p:nvPr/>
        </p:nvSpPr>
        <p:spPr>
          <a:xfrm>
            <a:off x="762000" y="1590207"/>
            <a:ext cx="10229850" cy="74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Dickson’s Lemma</a:t>
            </a:r>
            <a:r>
              <a:rPr lang="en-US" sz="2000" dirty="0"/>
              <a:t>: (1) Every infinite sequence (</a:t>
            </a:r>
            <a:r>
              <a:rPr lang="en-US" sz="2000" b="1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,</a:t>
            </a:r>
            <a:r>
              <a:rPr lang="en-US" sz="2000" b="1" dirty="0"/>
              <a:t> x</a:t>
            </a:r>
            <a:r>
              <a:rPr lang="en-US" sz="2000" baseline="-25000" dirty="0"/>
              <a:t>1</a:t>
            </a:r>
            <a:r>
              <a:rPr lang="en-US" sz="2000" dirty="0"/>
              <a:t>, …) of vectors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an infinite nondecreasing subsequence, and (2) every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 finite number of minimal elements.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59918C-7F76-4993-9CB4-61A2A1FC41F0}"/>
              </a:ext>
            </a:extLst>
          </p:cNvPr>
          <p:cNvSpPr/>
          <p:nvPr/>
        </p:nvSpPr>
        <p:spPr>
          <a:xfrm>
            <a:off x="624838" y="2536337"/>
            <a:ext cx="11134345" cy="3820013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We’ll show </a:t>
            </a:r>
            <a:r>
              <a:rPr lang="en-US" dirty="0">
                <a:solidFill>
                  <a:srgbClr val="C00000"/>
                </a:solidFill>
              </a:rPr>
              <a:t>condition (1)</a:t>
            </a:r>
            <a:r>
              <a:rPr lang="en-US" dirty="0"/>
              <a:t> by induction on </a:t>
            </a:r>
            <a:r>
              <a:rPr lang="en-US" i="1" dirty="0"/>
              <a:t>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 </a:t>
            </a:r>
            <a:r>
              <a:rPr lang="en-US" i="1" u="sng" dirty="0"/>
              <a:t>d</a:t>
            </a:r>
            <a:r>
              <a:rPr lang="en-US" u="sng" dirty="0"/>
              <a:t> = 1</a:t>
            </a:r>
            <a:r>
              <a:rPr lang="en-US" dirty="0"/>
              <a:t>: Let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an infinite sequence of nonnegative integers.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1: some </a:t>
            </a:r>
            <a:r>
              <a:rPr lang="en-US" sz="1600" i="1" dirty="0"/>
              <a:t>x</a:t>
            </a:r>
            <a:r>
              <a:rPr lang="en-US" sz="1600" dirty="0"/>
              <a:t> ∈ ℕ appears infinitely often. Let the subsequence be (</a:t>
            </a:r>
            <a:r>
              <a:rPr lang="en-US" sz="1600" i="1" dirty="0"/>
              <a:t>x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dirty="0"/>
              <a:t>, …), e.g. 1,1,5,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2: every </a:t>
            </a:r>
            <a:r>
              <a:rPr lang="en-US" sz="1600" i="1" dirty="0"/>
              <a:t>x</a:t>
            </a:r>
            <a:r>
              <a:rPr lang="en-US" sz="1600" dirty="0"/>
              <a:t> ∈ ℕ appears finitely many times.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First element of subsequence is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Assuming we have finite increasing subsequence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&lt; </a:t>
            </a:r>
            <a:r>
              <a:rPr lang="en-US" sz="1600" i="1" dirty="0"/>
              <a:t>y</a:t>
            </a:r>
            <a:r>
              <a:rPr lang="en-US" sz="1600" baseline="-25000" dirty="0"/>
              <a:t>1</a:t>
            </a:r>
            <a:r>
              <a:rPr lang="en-US" sz="1600" dirty="0"/>
              <a:t> &lt; … &lt;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, let </a:t>
            </a:r>
            <a:r>
              <a:rPr lang="en-US" sz="1600" i="1" dirty="0" err="1"/>
              <a:t>x</a:t>
            </a:r>
            <a:r>
              <a:rPr lang="en-US" sz="1600" i="1" baseline="-25000" dirty="0" err="1"/>
              <a:t>j</a:t>
            </a:r>
            <a:r>
              <a:rPr lang="en-US" sz="1600" dirty="0"/>
              <a:t> be last occurrence of any integer ≤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in original sequence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and let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i="1" baseline="-25000" dirty="0"/>
              <a:t>j</a:t>
            </a:r>
            <a:r>
              <a:rPr lang="en-US" sz="1600" baseline="-25000" dirty="0"/>
              <a:t>+1</a:t>
            </a:r>
            <a:r>
              <a:rPr lang="en-US" sz="1600" dirty="0"/>
              <a:t>, e.g., </a:t>
            </a:r>
            <a:r>
              <a:rPr lang="en-US" sz="1600" b="1" dirty="0">
                <a:solidFill>
                  <a:srgbClr val="C00000"/>
                </a:solidFill>
              </a:rPr>
              <a:t>2</a:t>
            </a:r>
            <a:r>
              <a:rPr lang="en-US" sz="1600" dirty="0"/>
              <a:t>,1,0, 3,2,1, 4,3,2, </a:t>
            </a:r>
            <a:r>
              <a:rPr lang="en-US" sz="1600" b="1" dirty="0">
                <a:solidFill>
                  <a:srgbClr val="C00000"/>
                </a:solidFill>
              </a:rPr>
              <a:t>5</a:t>
            </a:r>
            <a:r>
              <a:rPr lang="en-US" sz="1600" dirty="0"/>
              <a:t>,4,3, 6,5,4, 7,6,5, </a:t>
            </a:r>
            <a:r>
              <a:rPr lang="en-US" sz="1600" b="1" dirty="0">
                <a:solidFill>
                  <a:srgbClr val="C00000"/>
                </a:solidFill>
              </a:rPr>
              <a:t>8</a:t>
            </a:r>
            <a:r>
              <a:rPr lang="en-US" sz="1600" dirty="0"/>
              <a:t>,7,6, 9,8,7, 10,9,8, </a:t>
            </a:r>
            <a:r>
              <a:rPr lang="en-US" sz="1600" b="1" dirty="0">
                <a:solidFill>
                  <a:srgbClr val="C00000"/>
                </a:solidFill>
              </a:rPr>
              <a:t>11</a:t>
            </a:r>
            <a:r>
              <a:rPr lang="en-US" sz="1600" dirty="0"/>
              <a:t>,10,9…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 </a:t>
            </a:r>
            <a:r>
              <a:rPr lang="en-US" i="1" u="sng" dirty="0"/>
              <a:t>d</a:t>
            </a:r>
            <a:r>
              <a:rPr lang="en-US" u="sng" dirty="0"/>
              <a:t> &gt; 1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Inductively pick infinite subsequence </a:t>
            </a:r>
            <a:r>
              <a:rPr lang="en-US" sz="1600" i="1" dirty="0"/>
              <a:t>X’</a:t>
            </a:r>
            <a:r>
              <a:rPr lang="en-US" sz="1600" dirty="0"/>
              <a:t> such that the length-(</a:t>
            </a:r>
            <a:r>
              <a:rPr lang="en-US" sz="1600" i="1" dirty="0"/>
              <a:t>d</a:t>
            </a:r>
            <a:r>
              <a:rPr lang="en-US" sz="1600" dirty="0"/>
              <a:t>–1) prefix vectors are nondecreasing.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Pick an infinite subsequence of </a:t>
            </a:r>
            <a:r>
              <a:rPr lang="en-US" sz="1600" i="1" dirty="0"/>
              <a:t>X’</a:t>
            </a:r>
            <a:r>
              <a:rPr lang="en-US" sz="1600" dirty="0"/>
              <a:t> such that the </a:t>
            </a:r>
            <a:r>
              <a:rPr lang="en-US" sz="1600" i="1" dirty="0" err="1"/>
              <a:t>d</a:t>
            </a:r>
            <a:r>
              <a:rPr lang="en-US" sz="1600" dirty="0" err="1"/>
              <a:t>’th</a:t>
            </a:r>
            <a:r>
              <a:rPr lang="en-US" sz="1600" dirty="0"/>
              <a:t> elements are also nondecreasing, as in base case.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condition (2)</a:t>
            </a:r>
            <a:r>
              <a:rPr lang="en-US" dirty="0"/>
              <a:t>, suppose that min(</a:t>
            </a:r>
            <a:r>
              <a:rPr lang="en-US" i="1" dirty="0"/>
              <a:t>A</a:t>
            </a:r>
            <a:r>
              <a:rPr lang="en-US" dirty="0"/>
              <a:t>) is infinite; put them in any order to make an infinite sequence.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first condition, there’s an infinite nondecreasing subsequence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≤ … of </a:t>
            </a:r>
            <a:r>
              <a:rPr lang="en-US" i="1" dirty="0"/>
              <a:t>distinct</a:t>
            </a:r>
            <a:r>
              <a:rPr lang="en-US" dirty="0"/>
              <a:t> vectors in min(</a:t>
            </a:r>
            <a:r>
              <a:rPr lang="en-US" i="1" dirty="0"/>
              <a:t>A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Since they are distinct,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&lt; …, but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contradicts the minimality of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19193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802254" y="467375"/>
            <a:ext cx="6924843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b="1" dirty="0">
                <a:solidFill>
                  <a:schemeClr val="tx1"/>
                </a:solidFill>
                <a:latin typeface="+mj-lt"/>
              </a:rPr>
              <a:t>Can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 we compute with chemistry?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8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23899" y="1224357"/>
            <a:ext cx="1111221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77" dirty="0"/>
              <a:t>“Not every chemical reaction network describes real chemicals!”, i.e. “where’s the </a:t>
            </a:r>
            <a:r>
              <a:rPr lang="en-US" sz="2177" i="1" dirty="0"/>
              <a:t>compiler</a:t>
            </a:r>
            <a:r>
              <a:rPr lang="en-US" sz="2177" dirty="0"/>
              <a:t>?”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9194" y="1815973"/>
            <a:ext cx="917064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/>
              <a:t>Response:</a:t>
            </a:r>
            <a:r>
              <a:rPr lang="en-US" sz="2177" dirty="0"/>
              <a:t> 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i="1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2177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  <a:r>
              <a:rPr lang="en-US" sz="2177"/>
              <a:t> </a:t>
            </a:r>
            <a:r>
              <a:rPr lang="en-US" sz="2177" dirty="0"/>
              <a:t>showed how to physically implement </a:t>
            </a:r>
            <a:r>
              <a:rPr lang="en-US" sz="2177" u="sng" dirty="0"/>
              <a:t>any</a:t>
            </a:r>
            <a:r>
              <a:rPr lang="en-US" sz="2177" dirty="0"/>
              <a:t> chemical reaction network using </a:t>
            </a:r>
            <a:r>
              <a:rPr lang="en-US" sz="2177" i="1" dirty="0"/>
              <a:t>DNA strand displacement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61367" y="2637077"/>
            <a:ext cx="197347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66" i="1" dirty="0"/>
              <a:t>X</a:t>
            </a:r>
            <a:r>
              <a:rPr lang="en-US" sz="3266" baseline="-25000" dirty="0"/>
              <a:t>1</a:t>
            </a:r>
            <a:r>
              <a:rPr lang="en-US" sz="3266" dirty="0"/>
              <a:t>+</a:t>
            </a:r>
            <a:r>
              <a:rPr lang="en-US" sz="3266" i="1" dirty="0"/>
              <a:t>X</a:t>
            </a:r>
            <a:r>
              <a:rPr lang="en-US" sz="3266" baseline="-25000" dirty="0"/>
              <a:t>2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sym typeface="Wingdings" panose="05000000000000000000" pitchFamily="2" charset="2"/>
              </a:rPr>
              <a:t>X</a:t>
            </a:r>
            <a:r>
              <a:rPr lang="en-US" sz="3266" baseline="-25000" dirty="0">
                <a:sym typeface="Wingdings" panose="05000000000000000000" pitchFamily="2" charset="2"/>
              </a:rPr>
              <a:t>3</a:t>
            </a:r>
            <a:endParaRPr lang="en-US" sz="3266" i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38" y="3387068"/>
            <a:ext cx="1119594" cy="820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82" y="3384113"/>
            <a:ext cx="1515758" cy="811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27" y="3414054"/>
            <a:ext cx="1696615" cy="733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316" y="3606911"/>
            <a:ext cx="645919" cy="50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556" y="4357038"/>
            <a:ext cx="1136819" cy="828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780" y="4438854"/>
            <a:ext cx="1670778" cy="733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874" y="4443931"/>
            <a:ext cx="1421023" cy="612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529" y="4573390"/>
            <a:ext cx="981797" cy="449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8130" y="5594793"/>
            <a:ext cx="947349" cy="4921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3036" y="5395757"/>
            <a:ext cx="955960" cy="7422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9684" y="5488850"/>
            <a:ext cx="870068" cy="6215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6124" y="5385261"/>
            <a:ext cx="1128206" cy="82874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48822" y="3504580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48826" y="4532662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48822" y="5480619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51244" y="3536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18654" y="4439368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19591" y="5528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64113" y="3353977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2903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73540" y="4336031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4113" y="5390624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/>
          </a:p>
        </p:txBody>
      </p:sp>
      <p:sp>
        <p:nvSpPr>
          <p:cNvPr id="2" name="Rounded Rectangle 1"/>
          <p:cNvSpPr/>
          <p:nvPr/>
        </p:nvSpPr>
        <p:spPr>
          <a:xfrm>
            <a:off x="2192600" y="3318112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192600" y="4319126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192600" y="5320968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77D4-37FE-4F23-819B-3901609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stable configurations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E4AE4-1428-4037-A808-2AC20E4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7E97C-D4CD-42A0-929D-B0DC39E91FA7}"/>
              </a:ext>
            </a:extLst>
          </p:cNvPr>
          <p:cNvSpPr txBox="1"/>
          <p:nvPr/>
        </p:nvSpPr>
        <p:spPr>
          <a:xfrm>
            <a:off x="1485835" y="1638959"/>
            <a:ext cx="86509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convenience, assume every species votes.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Thus a </a:t>
            </a:r>
            <a:r>
              <a:rPr lang="en-US" u="sng" dirty="0"/>
              <a:t>stable</a:t>
            </a:r>
            <a:r>
              <a:rPr lang="en-US" dirty="0"/>
              <a:t> YES-output configuration </a:t>
            </a:r>
            <a:r>
              <a:rPr lang="en-US" b="1" dirty="0"/>
              <a:t>o</a:t>
            </a:r>
            <a:r>
              <a:rPr lang="en-US" dirty="0"/>
              <a:t> with output </a:t>
            </a:r>
            <a:r>
              <a:rPr lang="el-GR" i="1" dirty="0"/>
              <a:t>φ</a:t>
            </a:r>
            <a:r>
              <a:rPr lang="en-US" dirty="0"/>
              <a:t>(</a:t>
            </a:r>
            <a:r>
              <a:rPr lang="en-US" b="1" dirty="0"/>
              <a:t>o</a:t>
            </a:r>
            <a:r>
              <a:rPr lang="en-US" dirty="0"/>
              <a:t>) = YES is one in which, for all </a:t>
            </a:r>
            <a:r>
              <a:rPr lang="en-US" b="1" dirty="0"/>
              <a:t>o’</a:t>
            </a:r>
            <a:r>
              <a:rPr lang="en-US" dirty="0"/>
              <a:t> </a:t>
            </a:r>
            <a:r>
              <a:rPr lang="en-US" sz="1800" dirty="0"/>
              <a:t>∈</a:t>
            </a:r>
            <a:r>
              <a:rPr lang="en-US" dirty="0"/>
              <a:t> Reach(</a:t>
            </a:r>
            <a:r>
              <a:rPr lang="en-US" b="1" dirty="0"/>
              <a:t>o</a:t>
            </a:r>
            <a:r>
              <a:rPr lang="en-US" dirty="0"/>
              <a:t>), all NO voters are absent from </a:t>
            </a:r>
            <a:r>
              <a:rPr lang="en-US" b="1" dirty="0"/>
              <a:t>o’</a:t>
            </a:r>
            <a:r>
              <a:rPr lang="en-US" dirty="0"/>
              <a:t>. (Similarly for stable NO-output.)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Conversely, an </a:t>
            </a:r>
            <a:r>
              <a:rPr lang="en-US" b="1" dirty="0"/>
              <a:t>unstable</a:t>
            </a:r>
            <a:r>
              <a:rPr lang="en-US" dirty="0"/>
              <a:t> configuration </a:t>
            </a:r>
            <a:r>
              <a:rPr lang="en-US" b="1" dirty="0"/>
              <a:t>c</a:t>
            </a:r>
            <a:r>
              <a:rPr lang="en-US" dirty="0"/>
              <a:t> is one in which at least one of the following holds: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YES and NO voters both exist already in </a:t>
            </a:r>
            <a:r>
              <a:rPr lang="en-US" b="1" dirty="0"/>
              <a:t>c</a:t>
            </a:r>
            <a:r>
              <a:rPr lang="en-US" dirty="0"/>
              <a:t> (output undefined)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YES voters exist, but a NO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NO voters exist, but a YES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additivity, for all </a:t>
            </a:r>
            <a:r>
              <a:rPr lang="el-GR" b="1" dirty="0"/>
              <a:t>δ</a:t>
            </a:r>
            <a:r>
              <a:rPr lang="en-US" dirty="0"/>
              <a:t>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is unstable as well, since </a:t>
            </a:r>
            <a:r>
              <a:rPr lang="en-US" b="1" dirty="0"/>
              <a:t>c’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) (</a:t>
            </a:r>
            <a:r>
              <a:rPr lang="en-US" i="1" dirty="0"/>
              <a:t>since </a:t>
            </a:r>
            <a:r>
              <a:rPr lang="en-US" b="1" i="1" dirty="0"/>
              <a:t>c’</a:t>
            </a:r>
            <a:r>
              <a:rPr lang="en-US" i="1" dirty="0"/>
              <a:t> has the contradictory voter, so does </a:t>
            </a:r>
            <a:r>
              <a:rPr lang="en-US" b="1" i="1" dirty="0"/>
              <a:t>c’</a:t>
            </a:r>
            <a:r>
              <a:rPr lang="en-US" i="1" dirty="0"/>
              <a:t>+</a:t>
            </a:r>
            <a:r>
              <a:rPr lang="el-GR" b="1" i="1" dirty="0"/>
              <a:t>δ</a:t>
            </a:r>
            <a:r>
              <a:rPr lang="en-US" dirty="0"/>
              <a:t>), leading to the following observation: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47B53D-42E1-43B5-8D84-F54BF046E674}"/>
              </a:ext>
            </a:extLst>
          </p:cNvPr>
          <p:cNvSpPr/>
          <p:nvPr/>
        </p:nvSpPr>
        <p:spPr>
          <a:xfrm>
            <a:off x="2299018" y="4558845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The </a:t>
            </a:r>
            <a:r>
              <a:rPr lang="en-US" sz="2000" u="sng" dirty="0"/>
              <a:t>unstable configurations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≥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1AFE5E-1FC2-4310-B925-207DF3BA28C3}"/>
              </a:ext>
            </a:extLst>
          </p:cNvPr>
          <p:cNvSpPr/>
          <p:nvPr/>
        </p:nvSpPr>
        <p:spPr>
          <a:xfrm>
            <a:off x="2299018" y="5666463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: The </a:t>
            </a:r>
            <a:r>
              <a:rPr lang="en-US" sz="2000" u="sng" dirty="0"/>
              <a:t>stable configurations are closed downwards</a:t>
            </a:r>
            <a:r>
              <a:rPr lang="en-US" sz="2000" dirty="0"/>
              <a:t>:   for all 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b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b</a:t>
            </a:r>
            <a:r>
              <a:rPr lang="en-US" sz="2000" dirty="0"/>
              <a:t> is also stable.</a:t>
            </a:r>
          </a:p>
        </p:txBody>
      </p:sp>
    </p:spTree>
    <p:extLst>
      <p:ext uri="{BB962C8B-B14F-4D97-AF65-F5344CB8AC3E}">
        <p14:creationId xmlns:p14="http://schemas.microsoft.com/office/powerpoint/2010/main" val="22882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DAC9-B529-4C67-8965-F31B1292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0DC1-C145-48A7-BB9E-3DE7F6D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7CFB43-D42A-4C39-9372-D44FC9E0DCEF}"/>
              </a:ext>
            </a:extLst>
          </p:cNvPr>
          <p:cNvSpPr/>
          <p:nvPr/>
        </p:nvSpPr>
        <p:spPr>
          <a:xfrm>
            <a:off x="762000" y="2055299"/>
            <a:ext cx="8824128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For all </a:t>
            </a:r>
            <a:r>
              <a:rPr lang="en-US" sz="2000" b="1" dirty="0"/>
              <a:t>c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let ∇(</a:t>
            </a:r>
            <a:r>
              <a:rPr lang="en-US" sz="2000" b="1" dirty="0"/>
              <a:t>c</a:t>
            </a:r>
            <a:r>
              <a:rPr lang="en-US" sz="2000" dirty="0"/>
              <a:t>) = { </a:t>
            </a:r>
            <a:r>
              <a:rPr lang="en-US" sz="2000" b="1" dirty="0"/>
              <a:t>d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b="1" dirty="0"/>
              <a:t>c</a:t>
            </a:r>
            <a:r>
              <a:rPr lang="en-US" sz="2000" dirty="0"/>
              <a:t> ≤ </a:t>
            </a:r>
            <a:r>
              <a:rPr lang="en-US" sz="2000" b="1" dirty="0"/>
              <a:t>d</a:t>
            </a:r>
            <a:r>
              <a:rPr lang="en-US" sz="2000" dirty="0"/>
              <a:t> } denote the </a:t>
            </a:r>
            <a:r>
              <a:rPr lang="en-US" sz="2000" u="sng" dirty="0"/>
              <a:t>upper cone</a:t>
            </a:r>
            <a:r>
              <a:rPr lang="en-US" sz="2000" dirty="0"/>
              <a:t> of </a:t>
            </a:r>
            <a:r>
              <a:rPr lang="en-US" sz="2000" b="1" dirty="0"/>
              <a:t>c</a:t>
            </a:r>
            <a:r>
              <a:rPr lang="en-US" sz="2000" dirty="0"/>
              <a:t>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A61F4D-E593-4E0F-9830-EABD1ED5C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919326"/>
              </p:ext>
            </p:extLst>
          </p:nvPr>
        </p:nvGraphicFramePr>
        <p:xfrm>
          <a:off x="1155290" y="2904384"/>
          <a:ext cx="2915265" cy="313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7E3EA-C1B7-4E27-B537-C6405345EEA9}"/>
              </a:ext>
            </a:extLst>
          </p:cNvPr>
          <p:cNvSpPr/>
          <p:nvPr/>
        </p:nvSpPr>
        <p:spPr>
          <a:xfrm>
            <a:off x="5564589" y="3333632"/>
            <a:ext cx="4998635" cy="9359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 (</a:t>
            </a:r>
            <a:r>
              <a:rPr lang="en-US" sz="2000" i="1" dirty="0"/>
              <a:t>reworded from previous slide</a:t>
            </a:r>
            <a:r>
              <a:rPr lang="en-US" sz="2000" dirty="0"/>
              <a:t>): </a:t>
            </a:r>
          </a:p>
          <a:p>
            <a:r>
              <a:rPr lang="en-US" sz="2000" dirty="0"/>
              <a:t>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</a:p>
          <a:p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5BC40-FDFB-458D-8A2C-5B584934A374}"/>
              </a:ext>
            </a:extLst>
          </p:cNvPr>
          <p:cNvSpPr txBox="1"/>
          <p:nvPr/>
        </p:nvSpPr>
        <p:spPr>
          <a:xfrm>
            <a:off x="4389331" y="3528874"/>
            <a:ext cx="775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∇(</a:t>
            </a:r>
            <a:r>
              <a:rPr lang="en-US" sz="2800" b="1" dirty="0"/>
              <a:t>c</a:t>
            </a:r>
            <a:r>
              <a:rPr lang="en-US" sz="2800" dirty="0"/>
              <a:t>)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1A40308-5F24-41AF-AE0B-3416CF139F83}"/>
              </a:ext>
            </a:extLst>
          </p:cNvPr>
          <p:cNvSpPr/>
          <p:nvPr/>
        </p:nvSpPr>
        <p:spPr>
          <a:xfrm>
            <a:off x="3997325" y="2932959"/>
            <a:ext cx="282067" cy="1695048"/>
          </a:xfrm>
          <a:prstGeom prst="rightBrace">
            <a:avLst>
              <a:gd name="adj1" fmla="val 1299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465C-8A98-48B8-98B8-11268E0B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Set of unstable configurations is finite union of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E1F32-EF3B-40A9-84DA-EF42183A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D89F27-5CEF-4A7B-A0C2-1801398D5A51}"/>
              </a:ext>
            </a:extLst>
          </p:cNvPr>
          <p:cNvSpPr/>
          <p:nvPr/>
        </p:nvSpPr>
        <p:spPr>
          <a:xfrm>
            <a:off x="1406843" y="1725824"/>
            <a:ext cx="5758814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1</a:t>
            </a:r>
            <a:r>
              <a:rPr lang="en-US" sz="2000" dirty="0"/>
              <a:t>: </a:t>
            </a:r>
            <a:r>
              <a:rPr lang="en-US" sz="2000" i="1" dirty="0"/>
              <a:t>Unstable configs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DA7C3E-5256-4296-9E57-5FACEFB86E2F}"/>
              </a:ext>
            </a:extLst>
          </p:cNvPr>
          <p:cNvSpPr/>
          <p:nvPr/>
        </p:nvSpPr>
        <p:spPr>
          <a:xfrm>
            <a:off x="7496175" y="1725824"/>
            <a:ext cx="431323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2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3981D-F97A-4E4E-A4D1-AE492F95305F}"/>
              </a:ext>
            </a:extLst>
          </p:cNvPr>
          <p:cNvSpPr txBox="1"/>
          <p:nvPr/>
        </p:nvSpPr>
        <p:spPr>
          <a:xfrm>
            <a:off x="382588" y="1833203"/>
            <a:ext cx="1112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Recall: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/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Lemma</a:t>
                </a:r>
                <a:r>
                  <a:rPr lang="en-US" sz="2000" dirty="0"/>
                  <a:t>: Let </a:t>
                </a:r>
                <a:r>
                  <a:rPr lang="en-US" sz="2000" i="1" dirty="0"/>
                  <a:t>U</a:t>
                </a:r>
                <a:r>
                  <a:rPr lang="en-US" sz="2000" dirty="0"/>
                  <a:t> be the set of unstable configurations.</a:t>
                </a:r>
              </a:p>
              <a:p>
                <a:r>
                  <a:rPr lang="en-US" sz="2000" dirty="0"/>
                  <a:t>Then </a:t>
                </a:r>
                <a:r>
                  <a:rPr lang="en-US" sz="2000" i="1" dirty="0"/>
                  <a:t>U</a:t>
                </a:r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/>
                  <a:t>. (</a:t>
                </a:r>
                <a:r>
                  <a:rPr lang="en-US" sz="2000" i="1" dirty="0"/>
                  <a:t>U is a finite union of cones.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  <a:blipFill>
                <a:blip r:embed="rId2"/>
                <a:stretch>
                  <a:fillRect l="-473" t="-11404" b="-79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6402F85-BC44-40E1-98D1-8E71BD921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74101"/>
              </p:ext>
            </p:extLst>
          </p:nvPr>
        </p:nvGraphicFramePr>
        <p:xfrm>
          <a:off x="7848292" y="2585372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/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</m:func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. Need to show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C</a:t>
                </a:r>
                <a:r>
                  <a:rPr lang="en-US" dirty="0"/>
                  <a:t>, i.e., 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1, since </a:t>
                </a:r>
                <a:r>
                  <a:rPr lang="en-US" b="1" dirty="0"/>
                  <a:t>m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also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so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2,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), </a:t>
                </a:r>
                <a:r>
                  <a:rPr lang="en-US" b="1" dirty="0"/>
                  <a:t>m</a:t>
                </a:r>
                <a:r>
                  <a:rPr lang="en-US" dirty="0"/>
                  <a:t> ≤ </a:t>
                </a:r>
                <a:r>
                  <a:rPr lang="en-US" b="1" dirty="0"/>
                  <a:t>x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Thus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⊆ </a:t>
                </a:r>
                <a:r>
                  <a:rPr lang="en-US" i="1" dirty="0"/>
                  <a:t>C</a:t>
                </a:r>
                <a:r>
                  <a:rPr lang="en-US" dirty="0"/>
                  <a:t>, so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. 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  <a:blipFill>
                <a:blip r:embed="rId4"/>
                <a:stretch>
                  <a:fillRect l="-177" t="-285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58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3" grpId="0">
        <p:bldAsOne/>
      </p:bldGraphic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8B80350-A392-4051-979B-A0D638AAB05C}"/>
              </a:ext>
            </a:extLst>
          </p:cNvPr>
          <p:cNvGrpSpPr/>
          <p:nvPr/>
        </p:nvGrpSpPr>
        <p:grpSpPr>
          <a:xfrm>
            <a:off x="7219642" y="2374947"/>
            <a:ext cx="2695575" cy="4197995"/>
            <a:chOff x="7219642" y="2374947"/>
            <a:chExt cx="2695575" cy="419799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D79AEF-1DB5-4BBE-93A6-CE9CE50D4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5650" y="3975893"/>
              <a:ext cx="0" cy="2110582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FFF030-F3F5-4037-AA33-875BD60AAB59}"/>
                </a:ext>
              </a:extLst>
            </p:cNvPr>
            <p:cNvCxnSpPr/>
            <p:nvPr/>
          </p:nvCxnSpPr>
          <p:spPr>
            <a:xfrm>
              <a:off x="7699375" y="3982243"/>
              <a:ext cx="1971675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BA65DE-95F2-42CC-A35A-1CDF91B77A86}"/>
                </a:ext>
              </a:extLst>
            </p:cNvPr>
            <p:cNvSpPr txBox="1"/>
            <p:nvPr/>
          </p:nvSpPr>
          <p:spPr>
            <a:xfrm>
              <a:off x="7219642" y="2374947"/>
              <a:ext cx="5241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/>
                <a:t>#S</a:t>
              </a:r>
              <a:endParaRPr lang="en-US" sz="28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1DCF68-1B3B-4086-B5FC-7072457C34DF}"/>
                </a:ext>
              </a:extLst>
            </p:cNvPr>
            <p:cNvSpPr txBox="1"/>
            <p:nvPr/>
          </p:nvSpPr>
          <p:spPr>
            <a:xfrm>
              <a:off x="9524383" y="6203610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9D3D38-BF03-44CA-BD8B-85DF356C5EEB}"/>
                </a:ext>
              </a:extLst>
            </p:cNvPr>
            <p:cNvSpPr txBox="1"/>
            <p:nvPr/>
          </p:nvSpPr>
          <p:spPr>
            <a:xfrm>
              <a:off x="7252825" y="3775168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D9B891-A8DB-446F-9A97-999EE8E9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configurations are closed upwards for species that are already “large”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8B0-5CCF-4742-9401-48004FBA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83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64736-52FA-4BFC-84FA-00DF42F49C0F}"/>
              </a:ext>
            </a:extLst>
          </p:cNvPr>
          <p:cNvSpPr/>
          <p:nvPr/>
        </p:nvSpPr>
        <p:spPr>
          <a:xfrm>
            <a:off x="906408" y="2565000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Let </a:t>
            </a:r>
            <a:r>
              <a:rPr lang="el-GR" sz="2000" i="1" dirty="0"/>
              <a:t>τ</a:t>
            </a:r>
            <a:r>
              <a:rPr lang="el-GR" sz="2000" dirty="0"/>
              <a:t> </a:t>
            </a:r>
            <a:r>
              <a:rPr lang="en-US" sz="2000" dirty="0"/>
              <a:t>= max { </a:t>
            </a:r>
            <a:r>
              <a:rPr lang="en-US" sz="2000" b="1" dirty="0"/>
              <a:t>m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|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U</a:t>
            </a:r>
            <a:r>
              <a:rPr lang="en-US" sz="2000" dirty="0"/>
              <a:t>), S ∈ </a:t>
            </a:r>
            <a:r>
              <a:rPr lang="el-GR" sz="2000" dirty="0"/>
              <a:t>Λ</a:t>
            </a:r>
            <a:r>
              <a:rPr lang="en-US" sz="2000" dirty="0"/>
              <a:t> }.</a:t>
            </a:r>
          </a:p>
          <a:p>
            <a:r>
              <a:rPr lang="en-US" dirty="0"/>
              <a:t>The hypercube with corner (</a:t>
            </a:r>
            <a:r>
              <a:rPr lang="el-GR" i="1" dirty="0"/>
              <a:t>τ</a:t>
            </a:r>
            <a:r>
              <a:rPr lang="en-US" dirty="0"/>
              <a:t>,</a:t>
            </a:r>
            <a:r>
              <a:rPr lang="el-GR" i="1" dirty="0"/>
              <a:t> τ</a:t>
            </a:r>
            <a:r>
              <a:rPr lang="en-US" dirty="0"/>
              <a:t>, …, </a:t>
            </a:r>
            <a:r>
              <a:rPr lang="el-GR" i="1" dirty="0"/>
              <a:t>τ</a:t>
            </a:r>
            <a:r>
              <a:rPr lang="en-US" dirty="0"/>
              <a:t>)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 (</a:t>
            </a:r>
            <a:r>
              <a:rPr lang="en-US" i="1" dirty="0"/>
              <a:t>and other corner at origin</a:t>
            </a:r>
            <a:r>
              <a:rPr lang="en-US" dirty="0"/>
              <a:t>) contains every minimal </a:t>
            </a:r>
            <a:r>
              <a:rPr lang="en-US" b="1" dirty="0"/>
              <a:t>m</a:t>
            </a:r>
            <a:r>
              <a:rPr lang="en-US" dirty="0"/>
              <a:t> defining </a:t>
            </a:r>
            <a:r>
              <a:rPr lang="en-US" i="1" dirty="0"/>
              <a:t>U</a:t>
            </a:r>
            <a:r>
              <a:rPr lang="en-US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932A81-FBEE-417E-BA85-37BD1D442116}"/>
              </a:ext>
            </a:extLst>
          </p:cNvPr>
          <p:cNvSpPr/>
          <p:nvPr/>
        </p:nvSpPr>
        <p:spPr>
          <a:xfrm>
            <a:off x="906408" y="3835738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Lemma</a:t>
            </a:r>
            <a:r>
              <a:rPr lang="en-US" sz="2000" dirty="0"/>
              <a:t>: Let </a:t>
            </a:r>
            <a:r>
              <a:rPr lang="en-US" sz="2000" b="1" dirty="0"/>
              <a:t>c</a:t>
            </a:r>
            <a:r>
              <a:rPr lang="en-US" sz="2000" dirty="0"/>
              <a:t> be stable such that for some species </a:t>
            </a:r>
          </a:p>
          <a:p>
            <a:r>
              <a:rPr lang="en-US" sz="2000" i="1" dirty="0"/>
              <a:t>S</a:t>
            </a:r>
            <a:r>
              <a:rPr lang="en-US" sz="2000" dirty="0"/>
              <a:t> ∈ </a:t>
            </a:r>
            <a:r>
              <a:rPr lang="el-GR" sz="2000" dirty="0"/>
              <a:t>Λ</a:t>
            </a:r>
            <a:r>
              <a:rPr lang="en-US" sz="2000" dirty="0"/>
              <a:t>, </a:t>
            </a:r>
            <a:r>
              <a:rPr lang="en-US" sz="2000" b="1" dirty="0"/>
              <a:t>c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≥ </a:t>
            </a:r>
            <a:r>
              <a:rPr lang="el-GR" sz="2000" i="1" dirty="0"/>
              <a:t>τ</a:t>
            </a:r>
            <a:r>
              <a:rPr lang="en-US" sz="2000" dirty="0"/>
              <a:t>. Let </a:t>
            </a:r>
            <a:r>
              <a:rPr lang="en-US" sz="2000" b="1" dirty="0"/>
              <a:t>d</a:t>
            </a:r>
            <a:r>
              <a:rPr lang="en-US" sz="2000" dirty="0"/>
              <a:t> = </a:t>
            </a:r>
            <a:r>
              <a:rPr lang="en-US" sz="2000" b="1" dirty="0"/>
              <a:t>c</a:t>
            </a:r>
            <a:r>
              <a:rPr lang="en-US" sz="2000" dirty="0"/>
              <a:t> + {any amount of </a:t>
            </a:r>
            <a:r>
              <a:rPr lang="en-US" sz="2000" i="1" dirty="0"/>
              <a:t>S</a:t>
            </a:r>
            <a:r>
              <a:rPr lang="en-US" sz="2000" dirty="0"/>
              <a:t>}. </a:t>
            </a:r>
          </a:p>
          <a:p>
            <a:r>
              <a:rPr lang="en-US" sz="2000" dirty="0"/>
              <a:t>Then </a:t>
            </a:r>
            <a:r>
              <a:rPr lang="en-US" sz="2000" b="1" dirty="0"/>
              <a:t>d</a:t>
            </a:r>
            <a:r>
              <a:rPr lang="en-US" sz="2000" dirty="0"/>
              <a:t> is also stable.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CD3AB5-3BCF-4DDB-986F-C5ECBDD06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842919"/>
              </p:ext>
            </p:extLst>
          </p:nvPr>
        </p:nvGraphicFramePr>
        <p:xfrm>
          <a:off x="7305215" y="2667913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334D6E-55F0-4118-AEF4-1377628D4D6C}"/>
              </a:ext>
            </a:extLst>
          </p:cNvPr>
          <p:cNvSpPr/>
          <p:nvPr/>
        </p:nvSpPr>
        <p:spPr>
          <a:xfrm>
            <a:off x="1331118" y="5169897"/>
            <a:ext cx="4586288" cy="13229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By picture. </a:t>
            </a:r>
            <a:r>
              <a:rPr lang="el-GR" sz="2000" i="1" dirty="0"/>
              <a:t>τ</a:t>
            </a:r>
            <a:r>
              <a:rPr lang="en-US" sz="2000" dirty="0"/>
              <a:t> = 6, </a:t>
            </a:r>
            <a:r>
              <a:rPr lang="en-US" sz="2000" b="1" dirty="0"/>
              <a:t>c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6, </a:t>
            </a:r>
            <a:r>
              <a:rPr lang="en-US" sz="2000" b="1" dirty="0"/>
              <a:t>d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8.</a:t>
            </a:r>
          </a:p>
          <a:p>
            <a:r>
              <a:rPr lang="en-US" sz="2000" dirty="0"/>
              <a:t>If </a:t>
            </a:r>
            <a:r>
              <a:rPr lang="en-US" sz="2000" b="1" dirty="0"/>
              <a:t>c</a:t>
            </a:r>
            <a:r>
              <a:rPr lang="en-US" sz="2000" dirty="0"/>
              <a:t> is not already in a cone ∇(</a:t>
            </a:r>
            <a:r>
              <a:rPr lang="en-US" sz="2000" b="1" dirty="0"/>
              <a:t>m</a:t>
            </a:r>
            <a:r>
              <a:rPr lang="en-US" sz="2000" dirty="0"/>
              <a:t>) defining the unstable configurations </a:t>
            </a:r>
            <a:r>
              <a:rPr lang="en-US" sz="2000" i="1" dirty="0"/>
              <a:t>U</a:t>
            </a:r>
            <a:r>
              <a:rPr lang="en-US" sz="2000" dirty="0"/>
              <a:t>, we cannot enter any cone by adding more </a:t>
            </a:r>
            <a:r>
              <a:rPr lang="en-US" sz="2000" i="1" dirty="0"/>
              <a:t>S</a:t>
            </a:r>
            <a:r>
              <a:rPr lang="en-US" sz="20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99D06-B7E8-43E5-8A58-BE3C998C671A}"/>
              </a:ext>
            </a:extLst>
          </p:cNvPr>
          <p:cNvSpPr txBox="1"/>
          <p:nvPr/>
        </p:nvSpPr>
        <p:spPr>
          <a:xfrm>
            <a:off x="774698" y="1927789"/>
            <a:ext cx="10579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Recall stable configs are </a:t>
            </a:r>
            <a:r>
              <a:rPr lang="en-US" sz="2000" u="sng" dirty="0"/>
              <a:t>closed downward</a:t>
            </a:r>
            <a:r>
              <a:rPr lang="en-US" sz="2000" dirty="0"/>
              <a:t>. They are also </a:t>
            </a:r>
            <a:r>
              <a:rPr lang="en-US" sz="2000" u="sng" dirty="0"/>
              <a:t>closed upward for “already large” species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0" grpId="0">
        <p:bldAsOne/>
      </p:bldGraphic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2FC8FE-F615-4A11-A2E1-B3AEBE804374}"/>
              </a:ext>
            </a:extLst>
          </p:cNvPr>
          <p:cNvSpPr/>
          <p:nvPr/>
        </p:nvSpPr>
        <p:spPr>
          <a:xfrm>
            <a:off x="6672105" y="2863780"/>
            <a:ext cx="5399901" cy="3524029"/>
          </a:xfrm>
          <a:prstGeom prst="roundRect">
            <a:avLst>
              <a:gd name="adj" fmla="val 360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26F07D5-CE54-4B9E-8CCA-A09635EF35E6}"/>
              </a:ext>
            </a:extLst>
          </p:cNvPr>
          <p:cNvSpPr/>
          <p:nvPr/>
        </p:nvSpPr>
        <p:spPr>
          <a:xfrm>
            <a:off x="7178186" y="3784600"/>
            <a:ext cx="3597276" cy="2476044"/>
          </a:xfrm>
          <a:prstGeom prst="roundRect">
            <a:avLst>
              <a:gd name="adj" fmla="val 583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A888DD-EBF6-4249-BAD9-1269A0FBB03A}"/>
              </a:ext>
            </a:extLst>
          </p:cNvPr>
          <p:cNvSpPr/>
          <p:nvPr/>
        </p:nvSpPr>
        <p:spPr>
          <a:xfrm>
            <a:off x="7715186" y="4638813"/>
            <a:ext cx="1606126" cy="1419087"/>
          </a:xfrm>
          <a:prstGeom prst="roundRect">
            <a:avLst>
              <a:gd name="adj" fmla="val 777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84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0505A9-0A1A-4D84-A4E9-5DBC70C8ADF9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150138" y="2221298"/>
            <a:ext cx="6287668" cy="4166512"/>
          </a:xfrm>
          <a:prstGeom prst="roundRect">
            <a:avLst>
              <a:gd name="adj" fmla="val 24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there is infinite nondecreasing subsequence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c</a:t>
            </a:r>
            <a:r>
              <a:rPr lang="en-US" baseline="-25000" dirty="0"/>
              <a:t>1</a:t>
            </a:r>
            <a:r>
              <a:rPr lang="en-US" dirty="0"/>
              <a:t> ≤ …, each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. Let </a:t>
            </a:r>
            <a:r>
              <a:rPr lang="el-GR" b="1" dirty="0"/>
              <a:t>δ</a:t>
            </a:r>
            <a:r>
              <a:rPr lang="en-US" i="1" baseline="-25000" dirty="0" err="1"/>
              <a:t>i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sequence of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o</a:t>
            </a:r>
            <a:r>
              <a:rPr lang="en-US" baseline="-25000" dirty="0"/>
              <a:t>1</a:t>
            </a:r>
            <a:r>
              <a:rPr lang="en-US" dirty="0"/>
              <a:t>, … inductively as follows.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</a:t>
            </a:r>
            <a:r>
              <a:rPr lang="en-US" dirty="0"/>
              <a:t>: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⇒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 for some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</a:t>
            </a:r>
            <a:r>
              <a:rPr lang="en-US" dirty="0"/>
              <a:t>: By additivity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=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correctness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nn-NO" b="1" dirty="0"/>
              <a:t> 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</a:t>
            </a:r>
            <a:r>
              <a:rPr lang="en-US" dirty="0"/>
              <a:t>for some stable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pick infinite nondecreasing subsequence </a:t>
            </a:r>
            <a:r>
              <a:rPr lang="en-US" b="1" dirty="0"/>
              <a:t>o’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o’</a:t>
            </a:r>
            <a:r>
              <a:rPr lang="en-US" baseline="-25000" dirty="0"/>
              <a:t>1</a:t>
            </a:r>
            <a:r>
              <a:rPr lang="en-US" dirty="0"/>
              <a:t> ≤ … of </a:t>
            </a:r>
            <a:r>
              <a:rPr lang="en-US" b="1" dirty="0" err="1"/>
              <a:t>o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For the sake of readability let’s assume this is just the original sequence</a:t>
            </a:r>
            <a:r>
              <a:rPr lang="en-US" b="1" dirty="0"/>
              <a:t> o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o</a:t>
            </a:r>
            <a:r>
              <a:rPr lang="en-US" baseline="-25000" dirty="0"/>
              <a:t>1</a:t>
            </a:r>
            <a:r>
              <a:rPr lang="en-US" dirty="0"/>
              <a:t> ≤ ….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l-GR" dirty="0"/>
              <a:t>Γ</a:t>
            </a:r>
            <a:r>
              <a:rPr lang="en-US" dirty="0"/>
              <a:t> = { </a:t>
            </a:r>
            <a:r>
              <a:rPr lang="en-US" i="1" dirty="0"/>
              <a:t>S</a:t>
            </a:r>
            <a:r>
              <a:rPr lang="en-US" dirty="0"/>
              <a:t> | </a:t>
            </a:r>
            <a:r>
              <a:rPr lang="en-US" dirty="0" err="1"/>
              <a:t>lim</a:t>
            </a:r>
            <a:r>
              <a:rPr lang="en-US" i="1" baseline="-25000" dirty="0" err="1"/>
              <a:t>i</a:t>
            </a:r>
            <a:r>
              <a:rPr lang="en-US" i="1" baseline="-25000" dirty="0">
                <a:latin typeface="Liberation Sans" pitchFamily="34"/>
                <a:ea typeface="Andale Sans UI" pitchFamily="2"/>
              </a:rPr>
              <a:t>→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(S) =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} (</a:t>
            </a:r>
            <a:r>
              <a:rPr lang="en-US" sz="1600" i="1" dirty="0"/>
              <a:t>species with unbounded counts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large enough </a:t>
            </a:r>
            <a:r>
              <a:rPr lang="en-US" i="1" dirty="0" err="1"/>
              <a:t>i</a:t>
            </a:r>
            <a:r>
              <a:rPr lang="en-US" dirty="0"/>
              <a:t>, if </a:t>
            </a:r>
            <a:r>
              <a:rPr lang="en-US" i="1" dirty="0"/>
              <a:t>S</a:t>
            </a:r>
            <a:r>
              <a:rPr lang="en-US" dirty="0"/>
              <a:t> ∈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, and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where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is the largest </a:t>
            </a:r>
            <a:r>
              <a:rPr lang="en-US" i="1" dirty="0"/>
              <a:t>S</a:t>
            </a:r>
            <a:r>
              <a:rPr lang="en-US" dirty="0"/>
              <a:t> ever gets in the </a:t>
            </a:r>
            <a:r>
              <a:rPr lang="en-US" b="1" dirty="0" err="1"/>
              <a:t>o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4741A0-29CF-4003-8549-C582ED387CCE}"/>
              </a:ext>
            </a:extLst>
          </p:cNvPr>
          <p:cNvSpPr/>
          <p:nvPr/>
        </p:nvSpPr>
        <p:spPr>
          <a:xfrm>
            <a:off x="7777679" y="5457963"/>
            <a:ext cx="542925" cy="495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aseline="-25000" dirty="0">
                <a:solidFill>
                  <a:schemeClr val="tx1"/>
                </a:solidFill>
              </a:rPr>
              <a:t>0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144564-A760-469D-B200-84898687FFF3}"/>
              </a:ext>
            </a:extLst>
          </p:cNvPr>
          <p:cNvGrpSpPr/>
          <p:nvPr/>
        </p:nvGrpSpPr>
        <p:grpSpPr>
          <a:xfrm>
            <a:off x="8368229" y="5457963"/>
            <a:ext cx="876300" cy="495300"/>
            <a:chOff x="8552867" y="5457963"/>
            <a:chExt cx="876300" cy="4953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9B0FAFB-B4C1-424D-8228-09BB08956526}"/>
                </a:ext>
              </a:extLst>
            </p:cNvPr>
            <p:cNvSpPr/>
            <p:nvPr/>
          </p:nvSpPr>
          <p:spPr>
            <a:xfrm>
              <a:off x="8886242" y="5457963"/>
              <a:ext cx="542925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961649-1084-48F3-AD06-A17F0259A60F}"/>
                </a:ext>
              </a:extLst>
            </p:cNvPr>
            <p:cNvSpPr txBox="1"/>
            <p:nvPr/>
          </p:nvSpPr>
          <p:spPr>
            <a:xfrm>
              <a:off x="8552867" y="5520947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512306C-99A7-4A1B-A962-E10F1E0C5344}"/>
              </a:ext>
            </a:extLst>
          </p:cNvPr>
          <p:cNvSpPr txBox="1"/>
          <p:nvPr/>
        </p:nvSpPr>
        <p:spPr>
          <a:xfrm>
            <a:off x="8824847" y="4952106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0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DFC8E-CF95-4BDB-8650-83070BE12990}"/>
              </a:ext>
            </a:extLst>
          </p:cNvPr>
          <p:cNvSpPr txBox="1"/>
          <p:nvPr/>
        </p:nvSpPr>
        <p:spPr>
          <a:xfrm>
            <a:off x="7234755" y="5148896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1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EC4249-4BBF-485D-88EB-8715DD9A1608}"/>
              </a:ext>
            </a:extLst>
          </p:cNvPr>
          <p:cNvGrpSpPr/>
          <p:nvPr/>
        </p:nvGrpSpPr>
        <p:grpSpPr>
          <a:xfrm>
            <a:off x="8648928" y="4702176"/>
            <a:ext cx="1929684" cy="1295400"/>
            <a:chOff x="8890716" y="4702176"/>
            <a:chExt cx="1929684" cy="12954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89C82C-DC28-46BE-857F-D08DB7A7C5F7}"/>
                </a:ext>
              </a:extLst>
            </p:cNvPr>
            <p:cNvSpPr txBox="1"/>
            <p:nvPr/>
          </p:nvSpPr>
          <p:spPr>
            <a:xfrm>
              <a:off x="9676819" y="5203705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3F72E56-E5B3-4F84-A407-BF549EE8E5BC}"/>
                </a:ext>
              </a:extLst>
            </p:cNvPr>
            <p:cNvSpPr/>
            <p:nvPr/>
          </p:nvSpPr>
          <p:spPr>
            <a:xfrm>
              <a:off x="10055650" y="4904481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ED50F0D-C14C-4104-BDD9-5689827B16CE}"/>
                </a:ext>
              </a:extLst>
            </p:cNvPr>
            <p:cNvSpPr/>
            <p:nvPr/>
          </p:nvSpPr>
          <p:spPr>
            <a:xfrm>
              <a:off x="8890716" y="4702176"/>
              <a:ext cx="631109" cy="1295400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4642BE-C494-4822-8A4A-6A1C2B10D128}"/>
              </a:ext>
            </a:extLst>
          </p:cNvPr>
          <p:cNvSpPr txBox="1"/>
          <p:nvPr/>
        </p:nvSpPr>
        <p:spPr>
          <a:xfrm>
            <a:off x="10039074" y="4077910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1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0FB475-AA46-4272-A80B-160232F0B9D3}"/>
              </a:ext>
            </a:extLst>
          </p:cNvPr>
          <p:cNvSpPr txBox="1"/>
          <p:nvPr/>
        </p:nvSpPr>
        <p:spPr>
          <a:xfrm>
            <a:off x="6754324" y="4332844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2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EFED5A-6F9A-4975-80A8-B84A5734212B}"/>
              </a:ext>
            </a:extLst>
          </p:cNvPr>
          <p:cNvGrpSpPr/>
          <p:nvPr/>
        </p:nvGrpSpPr>
        <p:grpSpPr>
          <a:xfrm>
            <a:off x="9745174" y="3970445"/>
            <a:ext cx="2246448" cy="1919833"/>
            <a:chOff x="9745174" y="3970445"/>
            <a:chExt cx="2246448" cy="191983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8FA9D38-3D4B-4FFA-B577-3F435F907391}"/>
                </a:ext>
              </a:extLst>
            </p:cNvPr>
            <p:cNvSpPr/>
            <p:nvPr/>
          </p:nvSpPr>
          <p:spPr>
            <a:xfrm>
              <a:off x="9745174" y="3970445"/>
              <a:ext cx="909638" cy="1919833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543771-DFD6-42A7-8F53-34D03DBE16BE}"/>
                </a:ext>
              </a:extLst>
            </p:cNvPr>
            <p:cNvSpPr txBox="1"/>
            <p:nvPr/>
          </p:nvSpPr>
          <p:spPr>
            <a:xfrm>
              <a:off x="10885793" y="4711202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043F76E-BD8D-468C-86DA-E2DFE9495B62}"/>
                </a:ext>
              </a:extLst>
            </p:cNvPr>
            <p:cNvSpPr/>
            <p:nvPr/>
          </p:nvSpPr>
          <p:spPr>
            <a:xfrm>
              <a:off x="11226872" y="4485915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FE623CC-8545-419A-89CC-0DCDA925044C}"/>
              </a:ext>
            </a:extLst>
          </p:cNvPr>
          <p:cNvSpPr txBox="1"/>
          <p:nvPr/>
        </p:nvSpPr>
        <p:spPr>
          <a:xfrm>
            <a:off x="11353799" y="3331677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2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980DA7-519D-4928-8CA3-5B8F31222379}"/>
              </a:ext>
            </a:extLst>
          </p:cNvPr>
          <p:cNvSpPr txBox="1"/>
          <p:nvPr/>
        </p:nvSpPr>
        <p:spPr>
          <a:xfrm>
            <a:off x="6888410" y="2462545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3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 animBg="1"/>
      <p:bldP spid="12" grpId="0" animBg="1"/>
      <p:bldP spid="9" grpId="0" animBg="1"/>
      <p:bldP spid="4" grpId="0" animBg="1"/>
      <p:bldP spid="13" grpId="0"/>
      <p:bldP spid="16" grpId="0"/>
      <p:bldP spid="20" grpId="0"/>
      <p:bldP spid="21" grpId="0"/>
      <p:bldP spid="34" grpId="0"/>
      <p:bldP spid="3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 (proof continued)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85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748463" y="2326362"/>
            <a:ext cx="7277906" cy="4029987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(continued)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Fix large enough </a:t>
            </a:r>
            <a:r>
              <a:rPr lang="en-US" i="1" dirty="0" err="1"/>
              <a:t>i</a:t>
            </a:r>
            <a:r>
              <a:rPr lang="en-US" dirty="0"/>
              <a:t> that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Write </a:t>
            </a:r>
            <a:r>
              <a:rPr lang="el-GR" b="1" dirty="0"/>
              <a:t>ε</a:t>
            </a:r>
            <a:r>
              <a:rPr lang="en-US" dirty="0"/>
              <a:t> =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Note that </a:t>
            </a:r>
            <a:r>
              <a:rPr lang="el-GR" b="1" dirty="0"/>
              <a:t>ε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&gt; 0 implies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/>
              <a:t>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</a:t>
            </a:r>
            <a:r>
              <a:rPr lang="nn-NO" dirty="0"/>
              <a:t>=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+</a:t>
            </a:r>
            <a:r>
              <a:rPr lang="el-GR" b="1" dirty="0"/>
              <a:t>ε</a:t>
            </a:r>
            <a:r>
              <a:rPr lang="en-US" dirty="0"/>
              <a:t>, i.e.,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is like a </a:t>
            </a:r>
            <a:r>
              <a:rPr lang="en-US" dirty="0"/>
              <a:t>“</a:t>
            </a:r>
            <a:r>
              <a:rPr lang="nn-NO" dirty="0"/>
              <a:t>catalyst</a:t>
            </a:r>
            <a:r>
              <a:rPr lang="en-US" dirty="0"/>
              <a:t>” that transforms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</a:t>
            </a:r>
            <a:r>
              <a:rPr lang="en-US" dirty="0"/>
              <a:t>into</a:t>
            </a:r>
            <a:r>
              <a:rPr lang="nn-NO" dirty="0"/>
              <a:t> 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Apply the same execution to </a:t>
            </a:r>
            <a:r>
              <a:rPr lang="en-US" i="1" dirty="0"/>
              <a:t>n</a:t>
            </a:r>
            <a:r>
              <a:rPr lang="en-US" dirty="0"/>
              <a:t> copies of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en-US" dirty="0"/>
              <a:t>:   </a:t>
            </a:r>
            <a:r>
              <a:rPr lang="en-US" b="1" dirty="0"/>
              <a:t> 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larger than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 only on species </a:t>
            </a:r>
            <a:r>
              <a:rPr lang="en-US" i="1" dirty="0"/>
              <a:t>S</a:t>
            </a:r>
            <a:r>
              <a:rPr lang="en-US" dirty="0"/>
              <a:t> with count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closure of stable configurations upwards for “already large” species, since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 is stable, </a:t>
            </a:r>
            <a:r>
              <a:rPr lang="en-US" b="1" dirty="0"/>
              <a:t>o</a:t>
            </a:r>
            <a:r>
              <a:rPr lang="en-US" i="1" baseline="-25000" dirty="0"/>
              <a:t>i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also stable, with the same output YES, since they have the same species present.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other words, we can reach from </a:t>
            </a:r>
            <a:r>
              <a:rPr lang="en-US" b="1" dirty="0" err="1"/>
              <a:t>c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en-US" dirty="0"/>
              <a:t> to a stable YES configuration, so </a:t>
            </a:r>
            <a:r>
              <a:rPr lang="en-US" b="1" dirty="0" err="1"/>
              <a:t>c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 for all </a:t>
            </a:r>
            <a:r>
              <a:rPr lang="en-US" i="1" dirty="0"/>
              <a:t>n</a:t>
            </a:r>
            <a:r>
              <a:rPr lang="en-US" dirty="0"/>
              <a:t> ∈ ℕ.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c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b="1" dirty="0"/>
              <a:t>d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, with </a:t>
            </a:r>
            <a:r>
              <a:rPr lang="nn-NO" b="1" dirty="0"/>
              <a:t>δ = δ</a:t>
            </a:r>
            <a:r>
              <a:rPr lang="nn-NO" i="1" baseline="-25000" dirty="0"/>
              <a:t>i</a:t>
            </a:r>
            <a:r>
              <a:rPr lang="nn-NO" dirty="0"/>
              <a:t>.  </a:t>
            </a:r>
            <a:r>
              <a:rPr lang="nn-NO" b="1" dirty="0"/>
              <a:t>QED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32CFA1-3B50-4C9E-8C54-FCA703920277}"/>
              </a:ext>
            </a:extLst>
          </p:cNvPr>
          <p:cNvGrpSpPr/>
          <p:nvPr/>
        </p:nvGrpSpPr>
        <p:grpSpPr>
          <a:xfrm>
            <a:off x="8524585" y="2450265"/>
            <a:ext cx="2268496" cy="1141631"/>
            <a:chOff x="8524585" y="2450265"/>
            <a:chExt cx="2268496" cy="11416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2DCD1-EFBF-42F6-9586-F3B19501B2B1}"/>
                </a:ext>
              </a:extLst>
            </p:cNvPr>
            <p:cNvSpPr/>
            <p:nvPr/>
          </p:nvSpPr>
          <p:spPr>
            <a:xfrm>
              <a:off x="8524585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55B6AE-590B-45F5-BC52-7DC56515363A}"/>
                </a:ext>
              </a:extLst>
            </p:cNvPr>
            <p:cNvSpPr/>
            <p:nvPr/>
          </p:nvSpPr>
          <p:spPr>
            <a:xfrm>
              <a:off x="8524585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78BBF5-06E4-49D3-B1E2-A37166892029}"/>
                </a:ext>
              </a:extLst>
            </p:cNvPr>
            <p:cNvSpPr/>
            <p:nvPr/>
          </p:nvSpPr>
          <p:spPr>
            <a:xfrm>
              <a:off x="10130937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44E510C-91B7-4B39-A9E2-E425591AD7CE}"/>
                </a:ext>
              </a:extLst>
            </p:cNvPr>
            <p:cNvSpPr/>
            <p:nvPr/>
          </p:nvSpPr>
          <p:spPr>
            <a:xfrm>
              <a:off x="10130937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58BE0C-3945-49D2-84BE-90430C99B1BB}"/>
                </a:ext>
              </a:extLst>
            </p:cNvPr>
            <p:cNvSpPr txBox="1"/>
            <p:nvPr/>
          </p:nvSpPr>
          <p:spPr>
            <a:xfrm>
              <a:off x="9398455" y="2945565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A1F7A8-A96D-4890-A321-DFF6D5A8B930}"/>
              </a:ext>
            </a:extLst>
          </p:cNvPr>
          <p:cNvGrpSpPr/>
          <p:nvPr/>
        </p:nvGrpSpPr>
        <p:grpSpPr>
          <a:xfrm>
            <a:off x="9398455" y="3493373"/>
            <a:ext cx="1394626" cy="646331"/>
            <a:chOff x="9398455" y="3493373"/>
            <a:chExt cx="1394626" cy="64633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1A0F50D-D6AE-4C4C-A174-5C439F423AE6}"/>
                </a:ext>
              </a:extLst>
            </p:cNvPr>
            <p:cNvSpPr/>
            <p:nvPr/>
          </p:nvSpPr>
          <p:spPr>
            <a:xfrm>
              <a:off x="10130937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0EFE2-3BFA-4E94-92BE-EFF1F5277998}"/>
                </a:ext>
              </a:extLst>
            </p:cNvPr>
            <p:cNvSpPr txBox="1"/>
            <p:nvPr/>
          </p:nvSpPr>
          <p:spPr>
            <a:xfrm>
              <a:off x="9398455" y="3493373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0634FC-B9AB-4683-86D9-253DFD3149CA}"/>
              </a:ext>
            </a:extLst>
          </p:cNvPr>
          <p:cNvGrpSpPr/>
          <p:nvPr/>
        </p:nvGrpSpPr>
        <p:grpSpPr>
          <a:xfrm>
            <a:off x="9398455" y="4064069"/>
            <a:ext cx="1394626" cy="646331"/>
            <a:chOff x="9398455" y="4064069"/>
            <a:chExt cx="1394626" cy="6463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BE3BD06-6906-45C9-A849-F5749368AC1C}"/>
                </a:ext>
              </a:extLst>
            </p:cNvPr>
            <p:cNvSpPr/>
            <p:nvPr/>
          </p:nvSpPr>
          <p:spPr>
            <a:xfrm>
              <a:off x="10130937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CD1012-E0F2-4360-AF40-43D03729375C}"/>
                </a:ext>
              </a:extLst>
            </p:cNvPr>
            <p:cNvSpPr txBox="1"/>
            <p:nvPr/>
          </p:nvSpPr>
          <p:spPr>
            <a:xfrm>
              <a:off x="9398455" y="4064069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520A6-CAB3-4F4A-8F45-738B9CF4C4E6}"/>
              </a:ext>
            </a:extLst>
          </p:cNvPr>
          <p:cNvGrpSpPr/>
          <p:nvPr/>
        </p:nvGrpSpPr>
        <p:grpSpPr>
          <a:xfrm>
            <a:off x="8524585" y="3571816"/>
            <a:ext cx="662144" cy="1066174"/>
            <a:chOff x="8524585" y="3571816"/>
            <a:chExt cx="662144" cy="106617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A33BE5B-57A9-4DB0-9B48-2CC1A47BFD87}"/>
                </a:ext>
              </a:extLst>
            </p:cNvPr>
            <p:cNvSpPr/>
            <p:nvPr/>
          </p:nvSpPr>
          <p:spPr>
            <a:xfrm>
              <a:off x="8524585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BC349A-240A-4F2A-8818-CB3A7787AB7E}"/>
                </a:ext>
              </a:extLst>
            </p:cNvPr>
            <p:cNvSpPr/>
            <p:nvPr/>
          </p:nvSpPr>
          <p:spPr>
            <a:xfrm>
              <a:off x="8524585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0C96130-FFA0-4FFF-98C3-64324526E096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A883-93BF-4F17-BEE1-BAF7AB5A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squaring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0545-E9AE-474E-8DC7-C33B6E26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86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9E1393-004D-4321-8D97-062727376850}"/>
              </a:ext>
            </a:extLst>
          </p:cNvPr>
          <p:cNvSpPr/>
          <p:nvPr/>
        </p:nvSpPr>
        <p:spPr>
          <a:xfrm>
            <a:off x="957192" y="1596953"/>
            <a:ext cx="7383463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 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nn-NO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nn-NO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7D455-2671-445D-B3D2-9E47D0F9F4FC}"/>
              </a:ext>
            </a:extLst>
          </p:cNvPr>
          <p:cNvSpPr/>
          <p:nvPr/>
        </p:nvSpPr>
        <p:spPr>
          <a:xfrm>
            <a:off x="957192" y="2482883"/>
            <a:ext cx="8739468" cy="4396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The “squaring set” </a:t>
            </a:r>
            <a:r>
              <a:rPr lang="en-US" sz="2000" i="1" dirty="0"/>
              <a:t>S</a:t>
            </a:r>
            <a:r>
              <a:rPr lang="en-US" sz="2000" dirty="0"/>
              <a:t> = {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=</a:t>
            </a:r>
            <a:r>
              <a:rPr lang="en-US" sz="2000" i="1" dirty="0"/>
              <a:t>y </a:t>
            </a:r>
            <a:r>
              <a:rPr lang="en-US" sz="2000" dirty="0"/>
              <a:t>} is </a:t>
            </a:r>
            <a:r>
              <a:rPr lang="en-US" sz="2000" u="sng" dirty="0"/>
              <a:t>not</a:t>
            </a:r>
            <a:r>
              <a:rPr lang="en-US" sz="2000" dirty="0"/>
              <a:t> stably decidable by any CRN.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4646A1-7087-4BAC-8595-3F46C2FF49A4}"/>
              </a:ext>
            </a:extLst>
          </p:cNvPr>
          <p:cNvSpPr/>
          <p:nvPr/>
        </p:nvSpPr>
        <p:spPr>
          <a:xfrm>
            <a:off x="957191" y="3118559"/>
            <a:ext cx="7095769" cy="3374315"/>
          </a:xfrm>
          <a:prstGeom prst="roundRect">
            <a:avLst>
              <a:gd name="adj" fmla="val 41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our Pumping Lemma, there are points </a:t>
            </a:r>
            <a:r>
              <a:rPr lang="en-US" b="1" dirty="0"/>
              <a:t>c</a:t>
            </a:r>
            <a:r>
              <a:rPr lang="en-US" dirty="0"/>
              <a:t>=(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and </a:t>
            </a:r>
            <a:r>
              <a:rPr lang="en-US" b="1" dirty="0"/>
              <a:t>d</a:t>
            </a:r>
            <a:r>
              <a:rPr lang="en-US" dirty="0"/>
              <a:t>=(</a:t>
            </a:r>
            <a:r>
              <a:rPr lang="en-US" i="1" dirty="0"/>
              <a:t>z</a:t>
            </a:r>
            <a:r>
              <a:rPr lang="en-US" dirty="0"/>
              <a:t>,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), </a:t>
            </a:r>
            <a:r>
              <a:rPr lang="en-US" i="1" dirty="0"/>
              <a:t>x</a:t>
            </a:r>
            <a:r>
              <a:rPr lang="en-US" dirty="0"/>
              <a:t> &lt; </a:t>
            </a:r>
            <a:r>
              <a:rPr lang="en-US" i="1" dirty="0"/>
              <a:t>z</a:t>
            </a:r>
            <a:r>
              <a:rPr lang="en-US" dirty="0"/>
              <a:t>, such that, letting </a:t>
            </a:r>
            <a:r>
              <a:rPr lang="nn-NO" b="1" dirty="0"/>
              <a:t>δ</a:t>
            </a:r>
            <a:r>
              <a:rPr lang="en-US" dirty="0"/>
              <a:t> = </a:t>
            </a:r>
            <a:r>
              <a:rPr lang="en-US" b="1" dirty="0"/>
              <a:t>d</a:t>
            </a:r>
            <a:r>
              <a:rPr lang="en-US" dirty="0"/>
              <a:t>–</a:t>
            </a:r>
            <a:r>
              <a:rPr lang="en-US" b="1" dirty="0"/>
              <a:t>c</a:t>
            </a:r>
            <a:r>
              <a:rPr lang="en-US" dirty="0"/>
              <a:t>, for all</a:t>
            </a:r>
            <a:r>
              <a:rPr lang="en-US" i="1" dirty="0"/>
              <a:t> n</a:t>
            </a:r>
            <a:r>
              <a:rPr lang="en-US" dirty="0"/>
              <a:t> ∈ ℕ, </a:t>
            </a:r>
            <a:r>
              <a:rPr lang="en-US" b="1" dirty="0" err="1"/>
              <a:t>c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en-US" dirty="0"/>
              <a:t> ∈ </a:t>
            </a:r>
            <a:r>
              <a:rPr lang="en-US" i="1" dirty="0"/>
              <a:t>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Claim</a:t>
            </a:r>
            <a:r>
              <a:rPr lang="en-US" dirty="0"/>
              <a:t>: the point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∉ </a:t>
            </a:r>
            <a:r>
              <a:rPr lang="en-US" i="1" dirty="0"/>
              <a:t>S</a:t>
            </a:r>
            <a:r>
              <a:rPr lang="en-US" dirty="0"/>
              <a:t>, contradicting our Pumping Lemma.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Proof: by picture. (straight line intersects a parabola at ≤ 2 points)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Formally, suppose otherwise: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,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∈ </a:t>
            </a:r>
            <a:r>
              <a:rPr lang="en-US" i="1" dirty="0"/>
              <a:t>S</a:t>
            </a:r>
            <a:r>
              <a:rPr lang="en-US" dirty="0"/>
              <a:t>.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dirty="0"/>
              <a:t>Then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), so</a:t>
            </a:r>
          </a:p>
          <a:p>
            <a:pPr defTabSz="457200"/>
            <a:r>
              <a:rPr lang="en-US" dirty="0"/>
              <a:t>	0	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defTabSz="457200"/>
            <a:r>
              <a:rPr lang="en-US" dirty="0"/>
              <a:t>		= (4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–4</a:t>
            </a:r>
            <a:r>
              <a:rPr lang="en-US" i="1" dirty="0"/>
              <a:t>xz</a:t>
            </a:r>
            <a:r>
              <a:rPr lang="en-US" dirty="0"/>
              <a:t>+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defTabSz="457200"/>
            <a:r>
              <a:rPr lang="en-US" dirty="0"/>
              <a:t>		=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 – 4</a:t>
            </a:r>
            <a:r>
              <a:rPr lang="en-US" i="1" dirty="0"/>
              <a:t>xz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endParaRPr lang="en-US" dirty="0"/>
          </a:p>
          <a:p>
            <a:pPr defTabSz="457200"/>
            <a:r>
              <a:rPr lang="en-US" dirty="0"/>
              <a:t>		= 2(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, which contradicts </a:t>
            </a:r>
            <a:r>
              <a:rPr lang="en-US" i="1" dirty="0"/>
              <a:t>x</a:t>
            </a:r>
            <a:r>
              <a:rPr lang="en-US" dirty="0"/>
              <a:t> ≠ </a:t>
            </a:r>
            <a:r>
              <a:rPr lang="en-US" i="1" dirty="0"/>
              <a:t>z</a:t>
            </a:r>
            <a:r>
              <a:rPr lang="en-US" dirty="0"/>
              <a:t>. </a:t>
            </a:r>
            <a:r>
              <a:rPr lang="en-US" b="1" dirty="0"/>
              <a:t>QED</a:t>
            </a:r>
            <a:endParaRPr lang="en-US" b="1" baseline="30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CE1C58-E88F-4715-A4A6-24A94D2EE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68625"/>
              </p:ext>
            </p:extLst>
          </p:nvPr>
        </p:nvGraphicFramePr>
        <p:xfrm>
          <a:off x="8445910" y="3051380"/>
          <a:ext cx="2507839" cy="367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B1E4C58-82D0-477B-9ADE-A985AFEA784B}"/>
              </a:ext>
            </a:extLst>
          </p:cNvPr>
          <p:cNvSpPr txBox="1"/>
          <p:nvPr/>
        </p:nvSpPr>
        <p:spPr>
          <a:xfrm>
            <a:off x="8955471" y="5821294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8CA81-5C5B-49EC-8A50-CBE9E8AADDEC}"/>
              </a:ext>
            </a:extLst>
          </p:cNvPr>
          <p:cNvSpPr txBox="1"/>
          <p:nvPr/>
        </p:nvSpPr>
        <p:spPr>
          <a:xfrm>
            <a:off x="9311963" y="5133588"/>
            <a:ext cx="196473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d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9CEC59-783B-47AF-BF49-5FFC3D35E249}"/>
              </a:ext>
            </a:extLst>
          </p:cNvPr>
          <p:cNvSpPr txBox="1"/>
          <p:nvPr/>
        </p:nvSpPr>
        <p:spPr>
          <a:xfrm>
            <a:off x="9512679" y="5649850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nn-NO" b="1" dirty="0"/>
              <a:t>δ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6ED9B-5B73-4ED7-BC3E-D472A2A867C2}"/>
              </a:ext>
            </a:extLst>
          </p:cNvPr>
          <p:cNvSpPr txBox="1"/>
          <p:nvPr/>
        </p:nvSpPr>
        <p:spPr>
          <a:xfrm>
            <a:off x="10147785" y="4426866"/>
            <a:ext cx="61108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CFE9A6-36FB-4E63-8C1B-C501824472CC}"/>
              </a:ext>
            </a:extLst>
          </p:cNvPr>
          <p:cNvSpPr/>
          <p:nvPr/>
        </p:nvSpPr>
        <p:spPr>
          <a:xfrm>
            <a:off x="9935964" y="4521003"/>
            <a:ext cx="121908" cy="1219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ED078D-09BF-4072-B2F4-BA8030DF53A4}"/>
              </a:ext>
            </a:extLst>
          </p:cNvPr>
          <p:cNvCxnSpPr>
            <a:cxnSpLocks/>
          </p:cNvCxnSpPr>
          <p:nvPr/>
        </p:nvCxnSpPr>
        <p:spPr>
          <a:xfrm flipV="1">
            <a:off x="9207296" y="5279231"/>
            <a:ext cx="396285" cy="6948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7A5128-75B0-4FC8-9C1D-21D95C655336}"/>
              </a:ext>
            </a:extLst>
          </p:cNvPr>
          <p:cNvCxnSpPr>
            <a:cxnSpLocks/>
          </p:cNvCxnSpPr>
          <p:nvPr/>
        </p:nvCxnSpPr>
        <p:spPr>
          <a:xfrm flipV="1">
            <a:off x="9603581" y="4575002"/>
            <a:ext cx="392950" cy="70422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1" grpId="0">
        <p:bldAsOne/>
      </p:bldGraphic>
      <p:bldP spid="13" grpId="0" animBg="1"/>
      <p:bldP spid="14" grpId="0" animBg="1"/>
      <p:bldP spid="22" grpId="0" animBg="1"/>
      <p:bldP spid="28" grpId="0" animBg="1"/>
      <p:bldP spid="2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AEECC2D-97D8-47E5-98F0-5C336A90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</a:t>
            </a:r>
            <a:r>
              <a:rPr lang="en-US" i="1" dirty="0"/>
              <a:t>efficient</a:t>
            </a:r>
            <a:r>
              <a:rPr lang="en-US" dirty="0"/>
              <a:t>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252864-371C-4E76-BE73-83C7B37D1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8054B-9D63-48B9-89CD-38D72B49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0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206"/>
            <a:ext cx="10761766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is known to be computable in less than time </a:t>
            </a:r>
            <a:r>
              <a:rPr lang="en-US" sz="3629" i="1" dirty="0"/>
              <a:t>O</a:t>
            </a:r>
            <a:r>
              <a:rPr lang="en-US" sz="3629" dirty="0"/>
              <a:t>(</a:t>
            </a:r>
            <a:r>
              <a:rPr lang="en-US" sz="3629" i="1" dirty="0"/>
              <a:t>n</a:t>
            </a:r>
            <a:r>
              <a:rPr lang="en-US" sz="3629" dirty="0"/>
              <a:t>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334057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157948"/>
            <a:ext cx="5157787" cy="15090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Boolean combination of detection predicates</a:t>
            </a:r>
          </a:p>
          <a:p>
            <a:pPr marL="457202" lvl="1" indent="0">
              <a:buNone/>
            </a:pPr>
            <a:r>
              <a:rPr lang="en-US" dirty="0"/>
              <a:t>“detection” means </a:t>
            </a:r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)  =  [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 &gt; 0?]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334057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157948"/>
            <a:ext cx="5183188" cy="1108583"/>
          </a:xfrm>
        </p:spPr>
        <p:txBody>
          <a:bodyPr/>
          <a:lstStyle/>
          <a:p>
            <a:pPr marL="0" indent="0">
              <a:buNone/>
            </a:pPr>
            <a:r>
              <a:rPr lang="en-US" sz="2903" dirty="0"/>
              <a:t>ℕ</a:t>
            </a:r>
            <a:r>
              <a:rPr lang="en-US" dirty="0"/>
              <a:t>-linear functions (coefficients are nonnegative integers)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9085" y="2999308"/>
            <a:ext cx="2818720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e.g.,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 err="1"/>
              <a:t>,</a:t>
            </a:r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) = 2</a:t>
            </a:r>
            <a:r>
              <a:rPr lang="en-US" sz="254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/>
              <a:t> + 3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2540" i="1" dirty="0"/>
          </a:p>
          <a:p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  <a:p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792" y="3497002"/>
            <a:ext cx="5157787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) = 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OR</a:t>
            </a:r>
            <a:r>
              <a:rPr lang="en-US" sz="2177" dirty="0">
                <a:sym typeface="Wingdings" panose="05000000000000000000" pitchFamily="2" charset="2"/>
              </a:rPr>
              <a:t> (</a:t>
            </a:r>
            <a:r>
              <a:rPr lang="en-US" sz="2177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AND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i="1" dirty="0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=0)</a:t>
            </a:r>
            <a:endParaRPr lang="en-US" sz="2177" dirty="0"/>
          </a:p>
        </p:txBody>
      </p:sp>
      <p:sp>
        <p:nvSpPr>
          <p:cNvPr id="11" name="Rectangle 10"/>
          <p:cNvSpPr/>
          <p:nvPr/>
        </p:nvSpPr>
        <p:spPr>
          <a:xfrm>
            <a:off x="839789" y="5874968"/>
            <a:ext cx="10410970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Fast computation by population protocols with a leader,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Deterministic function computation with chemical reaction networks,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1230" y="4169150"/>
            <a:ext cx="3805438" cy="6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i.e., constant except when a variable changes from 0 to 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3F502-2595-196F-D67D-08C2BD3AD129}"/>
              </a:ext>
            </a:extLst>
          </p:cNvPr>
          <p:cNvSpPr txBox="1"/>
          <p:nvPr/>
        </p:nvSpPr>
        <p:spPr>
          <a:xfrm>
            <a:off x="2782389" y="510563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Both computable in </a:t>
            </a:r>
            <a:r>
              <a:rPr lang="en-US" sz="2800" i="1" dirty="0"/>
              <a:t>O</a:t>
            </a:r>
            <a:r>
              <a:rPr lang="en-US" sz="2800" dirty="0"/>
              <a:t>(log </a:t>
            </a:r>
            <a:r>
              <a:rPr lang="en-US" sz="2800" i="1" dirty="0"/>
              <a:t>n</a:t>
            </a:r>
            <a:r>
              <a:rPr lang="en-US" sz="2800" dirty="0"/>
              <a:t>) time</a:t>
            </a:r>
          </a:p>
        </p:txBody>
      </p:sp>
    </p:spTree>
    <p:extLst>
      <p:ext uri="{BB962C8B-B14F-4D97-AF65-F5344CB8AC3E}">
        <p14:creationId xmlns:p14="http://schemas.microsoft.com/office/powerpoint/2010/main" val="32984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/>
      <p:bldP spid="9" grpId="0"/>
      <p:bldP spid="11" grpId="0"/>
      <p:bldP spid="12" grpId="0"/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48" y="569440"/>
            <a:ext cx="10950016" cy="1325528"/>
          </a:xfrm>
        </p:spPr>
        <p:txBody>
          <a:bodyPr>
            <a:normAutofit/>
          </a:bodyPr>
          <a:lstStyle/>
          <a:p>
            <a:r>
              <a:rPr lang="en-US" sz="3992" dirty="0"/>
              <a:t>Known time lower bounds: leader election/majority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 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1598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Leader election (computing the constant function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)=1) requires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7576" y="1681209"/>
            <a:ext cx="5501988" cy="823890"/>
          </a:xfrm>
        </p:spPr>
        <p:txBody>
          <a:bodyPr/>
          <a:lstStyle/>
          <a:p>
            <a:r>
              <a:rPr lang="en-US" dirty="0"/>
              <a:t>Majority (and other “explicit” predicates)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7577" y="2505099"/>
            <a:ext cx="5432134" cy="2863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Majority (and many other “explicit” predicates such as equality) require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 / polylog </a:t>
            </a:r>
            <a:r>
              <a:rPr lang="en-US" sz="2177" i="1" dirty="0"/>
              <a:t>n</a:t>
            </a:r>
            <a:r>
              <a:rPr lang="en-US" sz="2177" dirty="0"/>
              <a:t>) time, even with up to ½ log </a:t>
            </a:r>
            <a:r>
              <a:rPr lang="en-US" sz="2177" dirty="0" err="1"/>
              <a:t>log</a:t>
            </a:r>
            <a:r>
              <a:rPr lang="en-US" sz="2177" dirty="0"/>
              <a:t> </a:t>
            </a:r>
            <a:r>
              <a:rPr lang="en-US" sz="2177" i="1" dirty="0"/>
              <a:t>n</a:t>
            </a:r>
            <a:r>
              <a:rPr lang="en-US" sz="2177" dirty="0"/>
              <a:t> states.*</a:t>
            </a:r>
          </a:p>
          <a:p>
            <a:pPr marL="0" indent="0">
              <a:buNone/>
            </a:pPr>
            <a:r>
              <a:rPr lang="en-US" sz="2177" dirty="0"/>
              <a:t>If the protocol satisfies a technical condition called “output dominance”, then even with up to log </a:t>
            </a:r>
            <a:r>
              <a:rPr lang="en-US" sz="2177" i="1" dirty="0"/>
              <a:t>n</a:t>
            </a:r>
            <a:r>
              <a:rPr lang="en-US" sz="2177" dirty="0"/>
              <a:t> states,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baseline="30000" dirty="0"/>
              <a:t>0.999</a:t>
            </a:r>
            <a:r>
              <a:rPr lang="en-US" sz="2177" dirty="0"/>
              <a:t>) time is required.**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5527236"/>
            <a:ext cx="4724809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Stable leader election in population protocols requires linear time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7576" y="5192193"/>
            <a:ext cx="5217582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Rivest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SODA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2795" y="5527236"/>
            <a:ext cx="5773023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SODA 2018]: “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output dominance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 = changing positive counts of states in a stable configuration leaves it able to reach a stable configuration with the same output</a:t>
            </a:r>
          </a:p>
        </p:txBody>
      </p:sp>
    </p:spTree>
    <p:extLst>
      <p:ext uri="{BB962C8B-B14F-4D97-AF65-F5344CB8AC3E}">
        <p14:creationId xmlns:p14="http://schemas.microsoft.com/office/powerpoint/2010/main" val="15828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692" y="1050437"/>
            <a:ext cx="9511660" cy="5350308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1983795" y="326193"/>
            <a:ext cx="8206027" cy="594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266" dirty="0">
                <a:solidFill>
                  <a:schemeClr val="tx1"/>
                </a:solidFill>
                <a:latin typeface="+mj-lt"/>
              </a:rPr>
              <a:t>DNA</a:t>
            </a:r>
            <a:r>
              <a:rPr lang="en-US" sz="3266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66" dirty="0">
                <a:solidFill>
                  <a:schemeClr val="tx1"/>
                </a:solidFill>
                <a:latin typeface="+mj-lt"/>
              </a:rPr>
              <a:t>strand displacement implementing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66" dirty="0">
                <a:solidFill>
                  <a:srgbClr val="C00000"/>
                </a:solidFill>
              </a:rPr>
              <a:t>A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266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266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266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548" y="6386084"/>
            <a:ext cx="410007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/>
              <a:t>video: Microsoft Research Cambridge</a:t>
            </a:r>
            <a:endParaRPr lang="en-US" sz="1633" i="1" dirty="0"/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Known time lower bounds: “most” predicates/functions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8349" y="1545027"/>
            <a:ext cx="11021933" cy="4374701"/>
          </a:xfrm>
        </p:spPr>
        <p:txBody>
          <a:bodyPr>
            <a:normAutofit/>
          </a:bodyPr>
          <a:lstStyle/>
          <a:p>
            <a:r>
              <a:rPr lang="en-US" sz="2400" u="sng" dirty="0"/>
              <a:t>Informal</a:t>
            </a:r>
            <a:r>
              <a:rPr lang="en-US" sz="2400" dirty="0"/>
              <a:t>: “most” </a:t>
            </a:r>
            <a:r>
              <a:rPr lang="en-US" sz="2400" dirty="0" err="1"/>
              <a:t>semilinear</a:t>
            </a:r>
            <a:r>
              <a:rPr lang="en-US" sz="2400" dirty="0"/>
              <a:t> predicates and functions not known to be computable in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time, actually require at least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 to compute</a:t>
            </a:r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l-GR" sz="2400" i="1" dirty="0"/>
              <a:t>φ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ym typeface="Wingdings" panose="05000000000000000000" pitchFamily="2" charset="2"/>
              </a:rPr>
              <a:t>{Y,N}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constant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l-GR" sz="2400" i="1" dirty="0"/>
              <a:t>φ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=</a:t>
            </a:r>
            <a:r>
              <a:rPr lang="el-GR" sz="2400" i="1" dirty="0"/>
              <a:t> φ</a:t>
            </a:r>
            <a:r>
              <a:rPr lang="en-US" sz="2400" dirty="0"/>
              <a:t>(</a:t>
            </a:r>
            <a:r>
              <a:rPr lang="en-US" sz="2400" b="1" i="1" dirty="0"/>
              <a:t>b</a:t>
            </a:r>
            <a:r>
              <a:rPr lang="en-US" sz="2400" dirty="0"/>
              <a:t>) for all </a:t>
            </a:r>
            <a:r>
              <a:rPr lang="en-US" sz="2400" b="1" i="1" dirty="0" err="1"/>
              <a:t>a</a:t>
            </a:r>
            <a:r>
              <a:rPr lang="en-US" sz="2400" dirty="0" err="1"/>
              <a:t>,</a:t>
            </a:r>
            <a:r>
              <a:rPr lang="en-US" sz="2400" b="1" i="1" dirty="0" err="1"/>
              <a:t>b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endParaRPr lang="en-US" sz="2400" dirty="0"/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n-US" sz="2400" i="1" dirty="0"/>
              <a:t>f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 err="1"/>
              <a:t>ℕ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ℕ-linear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n-US" sz="2400" i="1" dirty="0"/>
              <a:t>f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is ℕ-linear for all </a:t>
            </a:r>
            <a:r>
              <a:rPr lang="en-US" sz="2400" b="1" i="1" dirty="0"/>
              <a:t>a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Both definitions allow exceptions “near a face of </a:t>
            </a:r>
            <a:r>
              <a:rPr lang="en-US" sz="2000" dirty="0" err="1"/>
              <a:t>ℕ</a:t>
            </a:r>
            <a:r>
              <a:rPr lang="en-US" sz="2000" i="1" baseline="31999" dirty="0" err="1"/>
              <a:t>k</a:t>
            </a:r>
            <a:r>
              <a:rPr lang="en-US" sz="2000" i="1" dirty="0"/>
              <a:t>”</a:t>
            </a:r>
            <a:endParaRPr lang="en-US" sz="2000" dirty="0"/>
          </a:p>
          <a:p>
            <a:r>
              <a:rPr lang="en-US" sz="2400" u="sng" dirty="0"/>
              <a:t>Formal theorem</a:t>
            </a:r>
            <a:r>
              <a:rPr lang="en-US" sz="2400" dirty="0"/>
              <a:t>: Every predicate that is not eventually constant, and every function that is not eventually ℕ-linear, requires at least time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to compute.</a:t>
            </a:r>
          </a:p>
          <a:p>
            <a:pPr lvl="1"/>
            <a:r>
              <a:rPr lang="en-US" sz="2000" dirty="0"/>
              <a:t>They’re all computable in at most </a:t>
            </a:r>
            <a:r>
              <a:rPr lang="en-US" sz="2000" i="1" dirty="0"/>
              <a:t>O</a:t>
            </a:r>
            <a:r>
              <a:rPr lang="en-US" sz="2000" dirty="0"/>
              <a:t>(</a:t>
            </a:r>
            <a:r>
              <a:rPr lang="en-US" sz="2000" i="1" dirty="0"/>
              <a:t>n</a:t>
            </a:r>
            <a:r>
              <a:rPr lang="en-US" sz="2000" dirty="0"/>
              <a:t>) time, so this settles their time complexity.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5944006"/>
            <a:ext cx="6582877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22657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currently known/unknown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97103"/>
              </p:ext>
            </p:extLst>
          </p:nvPr>
        </p:nvGraphicFramePr>
        <p:xfrm>
          <a:off x="610610" y="1450417"/>
          <a:ext cx="10849913" cy="488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196">
                  <a:extLst>
                    <a:ext uri="{9D8B030D-6E8A-4147-A177-3AD203B41FA5}">
                      <a16:colId xmlns:a16="http://schemas.microsoft.com/office/drawing/2014/main" val="1084561021"/>
                    </a:ext>
                  </a:extLst>
                </a:gridCol>
                <a:gridCol w="3913054">
                  <a:extLst>
                    <a:ext uri="{9D8B030D-6E8A-4147-A177-3AD203B41FA5}">
                      <a16:colId xmlns:a16="http://schemas.microsoft.com/office/drawing/2014/main" val="1724440029"/>
                    </a:ext>
                  </a:extLst>
                </a:gridCol>
                <a:gridCol w="4440663">
                  <a:extLst>
                    <a:ext uri="{9D8B030D-6E8A-4147-A177-3AD203B41FA5}">
                      <a16:colId xmlns:a16="http://schemas.microsoft.com/office/drawing/2014/main" val="1460083024"/>
                    </a:ext>
                  </a:extLst>
                </a:gridCol>
              </a:tblGrid>
              <a:tr h="55098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Predicates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Functions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170875398"/>
                  </a:ext>
                </a:extLst>
              </a:tr>
              <a:tr h="1281782">
                <a:tc>
                  <a:txBody>
                    <a:bodyPr/>
                    <a:lstStyle/>
                    <a:p>
                      <a:r>
                        <a:rPr lang="en-US" sz="2400" dirty="0"/>
                        <a:t>computable in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(log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detection</a:t>
                      </a:r>
                      <a:r>
                        <a:rPr lang="en-US" sz="2200" u="none" dirty="0"/>
                        <a:t> </a:t>
                      </a:r>
                      <a:r>
                        <a:rPr lang="en-US" sz="2000" u="none" dirty="0"/>
                        <a:t>(constant unless changing between 0 and positive)</a:t>
                      </a:r>
                      <a:endParaRPr lang="en-US" sz="2200" u="none" dirty="0"/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AND</a:t>
                      </a:r>
                      <a:r>
                        <a:rPr lang="en-US" sz="2200" dirty="0"/>
                        <a:t> (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OR</a:t>
                      </a:r>
                      <a:r>
                        <a:rPr lang="en-US" sz="2200" dirty="0"/>
                        <a:t> </a:t>
                      </a:r>
                      <a:r>
                        <a:rPr lang="en-US" sz="2200" i="1" dirty="0"/>
                        <a:t>c</a:t>
                      </a:r>
                      <a:r>
                        <a:rPr lang="en-US" sz="2200" dirty="0"/>
                        <a:t>=0)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ℕ-linear</a:t>
                      </a:r>
                      <a:endParaRPr lang="en-US" sz="2200" dirty="0"/>
                    </a:p>
                    <a:p>
                      <a:r>
                        <a:rPr lang="en-US" sz="2200" dirty="0"/>
                        <a:t>3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+ 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 + 2</a:t>
                      </a:r>
                      <a:r>
                        <a:rPr lang="en-US" sz="2200" i="1" dirty="0"/>
                        <a:t>c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979561135"/>
                  </a:ext>
                </a:extLst>
              </a:tr>
              <a:tr h="1410159">
                <a:tc>
                  <a:txBody>
                    <a:bodyPr/>
                    <a:lstStyle/>
                    <a:p>
                      <a:r>
                        <a:rPr lang="en-US" sz="2400" dirty="0"/>
                        <a:t>not computable in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less than </a:t>
                      </a:r>
                      <a:r>
                        <a:rPr lang="el-GR" sz="2400" i="0" dirty="0">
                          <a:solidFill>
                            <a:srgbClr val="C00000"/>
                          </a:solidFill>
                        </a:rPr>
                        <a:t>Ω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constant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</a:t>
                      </a:r>
                      <a:r>
                        <a:rPr lang="en-US" sz="2200" baseline="0" dirty="0"/>
                        <a:t>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=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  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is odd?   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ℕ-linear</a:t>
                      </a:r>
                      <a:endParaRPr lang="en-US" sz="2200" u="none" dirty="0"/>
                    </a:p>
                    <a:p>
                      <a:r>
                        <a:rPr lang="en-US" sz="2200" i="1" u="none" dirty="0"/>
                        <a:t>a</a:t>
                      </a:r>
                      <a:r>
                        <a:rPr lang="en-US" sz="2200" i="0" u="none" dirty="0"/>
                        <a:t>/2      </a:t>
                      </a:r>
                      <a:r>
                        <a:rPr lang="en-US" sz="2200" i="1" u="none" dirty="0"/>
                        <a:t> 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i="1" u="none" dirty="0"/>
                        <a:t>b</a:t>
                      </a:r>
                      <a:r>
                        <a:rPr lang="en-US" sz="2200" u="none" dirty="0"/>
                        <a:t>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+1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u="none" baseline="0" dirty="0"/>
                        <a:t>1         1</a:t>
                      </a:r>
                    </a:p>
                    <a:p>
                      <a:r>
                        <a:rPr lang="en-US" sz="2200" u="none" baseline="0" dirty="0"/>
                        <a:t>min(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        max(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</a:t>
                      </a:r>
                    </a:p>
                    <a:p>
                      <a:r>
                        <a:rPr lang="en-US" sz="2200" u="none" baseline="0" dirty="0"/>
                        <a:t>max(</a:t>
                      </a:r>
                      <a:r>
                        <a:rPr lang="en-US" sz="2200" i="1" u="none" baseline="0" dirty="0"/>
                        <a:t>a</a:t>
                      </a:r>
                      <a:r>
                        <a:rPr lang="en-US" sz="2200" u="none" baseline="0" dirty="0"/>
                        <a:t>, min(</a:t>
                      </a:r>
                      <a:r>
                        <a:rPr lang="en-US" sz="2200" i="1" u="none" baseline="0" dirty="0"/>
                        <a:t>b</a:t>
                      </a:r>
                      <a:r>
                        <a:rPr lang="en-US" sz="2200" i="0" u="none" baseline="0" dirty="0"/>
                        <a:t> + 3</a:t>
                      </a:r>
                      <a:r>
                        <a:rPr lang="en-US" sz="2200" u="none" baseline="0" dirty="0"/>
                        <a:t>, 2</a:t>
                      </a:r>
                      <a:r>
                        <a:rPr lang="en-US" sz="2200" i="1" u="none" baseline="0" dirty="0"/>
                        <a:t>c</a:t>
                      </a:r>
                      <a:r>
                        <a:rPr lang="en-US" sz="2200" u="none" baseline="0" dirty="0"/>
                        <a:t>)) – c – 1</a:t>
                      </a:r>
                      <a:endParaRPr lang="en-US" sz="2200" u="none" dirty="0"/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131658766"/>
                  </a:ext>
                </a:extLst>
              </a:tr>
              <a:tr h="162952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unknown</a:t>
                      </a:r>
                      <a:r>
                        <a:rPr lang="en-US" sz="2400" dirty="0"/>
                        <a:t> (best known protocol is </a:t>
                      </a:r>
                      <a:r>
                        <a:rPr lang="en-US" sz="2400" i="1" dirty="0"/>
                        <a:t>O</a:t>
                      </a:r>
                      <a:r>
                        <a:rPr lang="en-US" sz="2400" dirty="0"/>
                        <a:t>(</a:t>
                      </a:r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) time)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eventually constant but not constant on </a:t>
                      </a:r>
                      <a:r>
                        <a:rPr lang="en-US" sz="2200" i="1" u="sng" dirty="0"/>
                        <a:t>all</a:t>
                      </a:r>
                      <a:r>
                        <a:rPr lang="en-US" sz="2200" u="sng" baseline="0" dirty="0"/>
                        <a:t> </a:t>
                      </a:r>
                      <a:r>
                        <a:rPr lang="en-US" sz="2200" u="sng" dirty="0"/>
                        <a:t>positive values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&gt;1?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sng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eventually ℕ-linear</a:t>
                      </a:r>
                      <a:r>
                        <a:rPr lang="en-US" sz="2200" u="sng" dirty="0"/>
                        <a:t> but </a:t>
                      </a:r>
                      <a:r>
                        <a:rPr lang="en-US" sz="2200" u="sng" dirty="0">
                          <a:solidFill>
                            <a:srgbClr val="C00000"/>
                          </a:solidFill>
                        </a:rPr>
                        <a:t>not ℕ-linear</a:t>
                      </a:r>
                    </a:p>
                    <a:p>
                      <a:endParaRPr lang="en-US" sz="2200" dirty="0">
                        <a:solidFill>
                          <a:srgbClr val="C00000"/>
                        </a:solidFill>
                      </a:endParaRP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332278771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107799" y="3290042"/>
            <a:ext cx="8347957" cy="1410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 10"/>
          <p:cNvSpPr/>
          <p:nvPr/>
        </p:nvSpPr>
        <p:spPr>
          <a:xfrm>
            <a:off x="3107799" y="2007020"/>
            <a:ext cx="8347957" cy="12830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 6"/>
          <p:cNvSpPr/>
          <p:nvPr/>
        </p:nvSpPr>
        <p:spPr>
          <a:xfrm>
            <a:off x="3107799" y="4701933"/>
            <a:ext cx="8347957" cy="16209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graphicFrame>
        <p:nvGraphicFramePr>
          <p:cNvPr id="8" name="Chart 7"/>
          <p:cNvGraphicFramePr/>
          <p:nvPr/>
        </p:nvGraphicFramePr>
        <p:xfrm>
          <a:off x="9814237" y="5042786"/>
          <a:ext cx="1356365" cy="1288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1033037" y="5987822"/>
            <a:ext cx="29206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a</a:t>
            </a:r>
            <a:endParaRPr lang="en-US" sz="1633" dirty="0"/>
          </a:p>
        </p:txBody>
      </p:sp>
      <p:sp>
        <p:nvSpPr>
          <p:cNvPr id="6" name="Rectangle 5"/>
          <p:cNvSpPr/>
          <p:nvPr/>
        </p:nvSpPr>
        <p:spPr>
          <a:xfrm>
            <a:off x="9485785" y="5018217"/>
            <a:ext cx="48442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f</a:t>
            </a:r>
            <a:r>
              <a:rPr lang="en-US" sz="1633" dirty="0"/>
              <a:t>(</a:t>
            </a:r>
            <a:r>
              <a:rPr lang="en-US" sz="1633" i="1" dirty="0"/>
              <a:t>a</a:t>
            </a:r>
            <a:r>
              <a:rPr lang="en-US" sz="1633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46665" y="5185738"/>
            <a:ext cx="1586073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i="1" dirty="0">
                <a:solidFill>
                  <a:schemeClr val="accent6"/>
                </a:solidFill>
              </a:rPr>
              <a:t>a</a:t>
            </a:r>
            <a:r>
              <a:rPr lang="en-US" sz="2177" dirty="0"/>
              <a:t> if </a:t>
            </a:r>
            <a:r>
              <a:rPr lang="en-US" sz="2177" i="1" dirty="0"/>
              <a:t>a</a:t>
            </a:r>
            <a:r>
              <a:rPr lang="en-US" sz="2177" dirty="0"/>
              <a:t>&gt;1, </a:t>
            </a:r>
          </a:p>
          <a:p>
            <a:r>
              <a:rPr lang="en-US" sz="2177" dirty="0">
                <a:solidFill>
                  <a:srgbClr val="C00000"/>
                </a:solidFill>
              </a:rPr>
              <a:t>0</a:t>
            </a:r>
            <a:r>
              <a:rPr lang="en-US" sz="2177" dirty="0"/>
              <a:t> otherwise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04995" y="5353259"/>
            <a:ext cx="785793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 =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7944786" y="5238690"/>
            <a:ext cx="109804" cy="647939"/>
          </a:xfrm>
          <a:prstGeom prst="leftBrace">
            <a:avLst>
              <a:gd name="adj1" fmla="val 852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42514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modeling choices?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487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460552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(“stochastic”)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(“mass-action”)?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</a:t>
            </a:r>
            <a:r>
              <a:rPr lang="en-US" sz="1778" i="1" dirty="0"/>
              <a:t>“number of A’s &gt; number of 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</a:t>
            </a:r>
            <a:r>
              <a:rPr lang="en-US" sz="1778" i="1" dirty="0"/>
              <a:t>“make Y become double the amount of X”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an input </a:t>
            </a:r>
            <a:r>
              <a:rPr lang="en-US" sz="2177" i="1" dirty="0"/>
              <a:t>n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n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exact numerical answer? or allow an approximation?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1498225" y="2272198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Rectangle: Rounded Corners 20"/>
          <p:cNvSpPr/>
          <p:nvPr/>
        </p:nvSpPr>
        <p:spPr>
          <a:xfrm>
            <a:off x="1081813" y="1499527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2" name="Rectangle: Rounded Corners 21"/>
          <p:cNvSpPr/>
          <p:nvPr/>
        </p:nvSpPr>
        <p:spPr>
          <a:xfrm>
            <a:off x="1076938" y="2996894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573607" y="4077970"/>
            <a:ext cx="248659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1546876" y="5431121"/>
            <a:ext cx="5012361" cy="35365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207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</a:t>
            </a:r>
            <a:r>
              <a:rPr lang="en-US" sz="3266" i="1" dirty="0"/>
              <a:t>“Computing with chemistry”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93</a:t>
            </a:fld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8243208" y="2020799"/>
            <a:ext cx="2901347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first part of slides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4696924" y="1460552"/>
            <a:ext cx="2289204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6004161" y="2971772"/>
            <a:ext cx="2901348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Rectangle: Rounded Corners 13"/>
          <p:cNvSpPr/>
          <p:nvPr/>
        </p:nvSpPr>
        <p:spPr>
          <a:xfrm>
            <a:off x="1575450" y="4395203"/>
            <a:ext cx="2998123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: Rounded Corners 15"/>
          <p:cNvSpPr/>
          <p:nvPr/>
        </p:nvSpPr>
        <p:spPr>
          <a:xfrm>
            <a:off x="7435784" y="4284924"/>
            <a:ext cx="2664786" cy="10100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summarized in next few slides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1546875" y="5133908"/>
            <a:ext cx="3946294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: Rounded Corners 17"/>
          <p:cNvSpPr/>
          <p:nvPr/>
        </p:nvSpPr>
        <p:spPr>
          <a:xfrm>
            <a:off x="1556401" y="5750469"/>
            <a:ext cx="4689775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5" name="Rectangle: Rounded Corners 24"/>
          <p:cNvSpPr/>
          <p:nvPr/>
        </p:nvSpPr>
        <p:spPr>
          <a:xfrm>
            <a:off x="1985669" y="6140764"/>
            <a:ext cx="2753113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6" name="Rectangle: Rounded Corners 25"/>
          <p:cNvSpPr/>
          <p:nvPr/>
        </p:nvSpPr>
        <p:spPr>
          <a:xfrm>
            <a:off x="6148173" y="6150289"/>
            <a:ext cx="1708933" cy="33013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539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5" grpId="0" animBg="1"/>
      <p:bldP spid="2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6509313" y="3658114"/>
            <a:ext cx="3398668" cy="11799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1179256" y="3658114"/>
            <a:ext cx="4055359" cy="24003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92" dirty="0"/>
              <a:t>Auxiliary species present initially ≈ “initial leader”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5133"/>
            <a:ext cx="10515600" cy="10984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Instead of starting with { 100 </a:t>
            </a:r>
            <a:r>
              <a:rPr lang="en-US" i="1" dirty="0"/>
              <a:t>A </a:t>
            </a:r>
            <a:r>
              <a:rPr lang="en-US" dirty="0"/>
              <a:t>} to represent input value 100, start with { 1 </a:t>
            </a:r>
            <a:r>
              <a:rPr lang="en-US" i="1" dirty="0"/>
              <a:t>L</a:t>
            </a:r>
            <a:r>
              <a:rPr lang="en-US" dirty="0"/>
              <a:t>, 100 </a:t>
            </a:r>
            <a:r>
              <a:rPr lang="en-US" i="1" dirty="0"/>
              <a:t>A</a:t>
            </a:r>
            <a:r>
              <a:rPr lang="en-US" dirty="0"/>
              <a:t>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94</a:t>
            </a:fld>
            <a:endParaRPr lang="en-US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012932" y="2580808"/>
            <a:ext cx="10421003" cy="545667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dirty="0"/>
              <a:t>some predicates/functions get “easier” (i.e., it’s easy to </a:t>
            </a:r>
            <a:r>
              <a:rPr lang="en-US" sz="2540" i="1" dirty="0"/>
              <a:t>think of the reactions</a:t>
            </a:r>
            <a:r>
              <a:rPr lang="en-US" sz="254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5388" y="3658113"/>
            <a:ext cx="2577703" cy="232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7" name="Rectangle 6"/>
          <p:cNvSpPr/>
          <p:nvPr/>
        </p:nvSpPr>
        <p:spPr>
          <a:xfrm>
            <a:off x="1012933" y="2990158"/>
            <a:ext cx="330891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parity</a:t>
            </a:r>
            <a:r>
              <a:rPr lang="en-US" sz="2540" dirty="0"/>
              <a:t>: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) = “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is odd”</a:t>
            </a:r>
            <a:endParaRPr lang="en-US" sz="2540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266707" y="3754577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without</a:t>
            </a:r>
            <a:r>
              <a:rPr lang="en-US" sz="2540" dirty="0"/>
              <a:t> a leader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8256571" y="3726227"/>
            <a:ext cx="1542579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657941" y="3835208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</a:t>
            </a:r>
            <a:r>
              <a:rPr lang="en-US" sz="2540" dirty="0"/>
              <a:t> a leader </a:t>
            </a:r>
            <a:r>
              <a:rPr lang="en-US" sz="2540" i="1" dirty="0">
                <a:solidFill>
                  <a:srgbClr val="C00000"/>
                </a:solidFill>
              </a:rPr>
              <a:t>L</a:t>
            </a:r>
            <a:r>
              <a:rPr lang="en-US" sz="2540" baseline="-25000" dirty="0">
                <a:solidFill>
                  <a:srgbClr val="C00000"/>
                </a:solidFill>
              </a:rPr>
              <a:t>e</a:t>
            </a:r>
            <a:endParaRPr lang="en-US" sz="2540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5820126" y="4953218"/>
            <a:ext cx="5533674" cy="10464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77" dirty="0"/>
              <a:t>But </a:t>
            </a:r>
            <a:r>
              <a:rPr lang="en-US" sz="2177" i="1" dirty="0"/>
              <a:t>fundamental computability</a:t>
            </a:r>
            <a:r>
              <a:rPr lang="en-US" sz="2177" dirty="0"/>
              <a:t> doesn’t change: exactly the </a:t>
            </a:r>
            <a:r>
              <a:rPr lang="en-US" sz="2177" dirty="0" err="1"/>
              <a:t>semilinear</a:t>
            </a:r>
            <a:r>
              <a:rPr lang="en-US" sz="2177" dirty="0"/>
              <a:t> predicates/functions can be computed (same as without a leader).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9099" y="6209440"/>
            <a:ext cx="7401202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 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 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 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</p:spTree>
    <p:extLst>
      <p:ext uri="{BB962C8B-B14F-4D97-AF65-F5344CB8AC3E}">
        <p14:creationId xmlns:p14="http://schemas.microsoft.com/office/powerpoint/2010/main" val="18754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rPr lang="en-US" smtClean="0"/>
              <a:t>95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10867" y="273712"/>
            <a:ext cx="10812173" cy="1144891"/>
          </a:xfrm>
        </p:spPr>
        <p:txBody>
          <a:bodyPr>
            <a:normAutofit/>
          </a:bodyPr>
          <a:lstStyle/>
          <a:p>
            <a:pPr lvl="0" algn="ctr"/>
            <a:r>
              <a:rPr lang="en-US" sz="3629" u="sng" dirty="0"/>
              <a:t>Convergence vs stabilization</a:t>
            </a:r>
            <a:r>
              <a:rPr lang="en-US" sz="3629" dirty="0"/>
              <a:t> and </a:t>
            </a:r>
            <a:r>
              <a:rPr lang="en-US" sz="3629" u="sng" dirty="0"/>
              <a:t>leader vs anarchy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922" y="2971613"/>
            <a:ext cx="11236404" cy="737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Theorem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non-eventually constant predicates and non-eventually-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2017]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08552" y="1844735"/>
            <a:ext cx="838323" cy="961116"/>
            <a:chOff x="664200" y="2230919"/>
            <a:chExt cx="924120" cy="1059480"/>
          </a:xfrm>
        </p:grpSpPr>
        <p:sp>
          <p:nvSpPr>
            <p:cNvPr id="10" name="Freeform 9"/>
            <p:cNvSpPr/>
            <p:nvPr/>
          </p:nvSpPr>
          <p:spPr>
            <a:xfrm>
              <a:off x="89280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599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3616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25239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93399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5116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175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15119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200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6480" y="2408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159" y="3063959"/>
              <a:ext cx="614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initial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8891" y="1511304"/>
            <a:ext cx="3311490" cy="1294223"/>
            <a:chOff x="1711800" y="1863360"/>
            <a:chExt cx="3650400" cy="1426679"/>
          </a:xfrm>
        </p:grpSpPr>
        <p:sp>
          <p:nvSpPr>
            <p:cNvPr id="22" name="Freeform 21"/>
            <p:cNvSpPr/>
            <p:nvPr/>
          </p:nvSpPr>
          <p:spPr>
            <a:xfrm>
              <a:off x="463320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73000" y="2624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7656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65640" y="230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3800" y="2485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91560" y="2575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52160" y="275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55520" y="2675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04600" y="23497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78280" y="244224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78920" y="2422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3679" y="3063959"/>
              <a:ext cx="1286640" cy="22608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convergence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9952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39320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42879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531960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00120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5788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1847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21840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70919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5240" y="2442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3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0720" y="209808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1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47" name="Straight Arrow Connector 46"/>
            <p:cNvCxnSpPr>
              <a:cxnSpLocks/>
              <a:stCxn id="40" idx="11"/>
              <a:endCxn id="39" idx="7"/>
            </p:cNvCxnSpPr>
            <p:nvPr/>
          </p:nvCxnSpPr>
          <p:spPr>
            <a:xfrm flipV="1">
              <a:off x="3435554" y="2712315"/>
              <a:ext cx="142411" cy="8589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48" name="Freeform 47"/>
            <p:cNvSpPr/>
            <p:nvPr/>
          </p:nvSpPr>
          <p:spPr>
            <a:xfrm>
              <a:off x="298475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560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960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=3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30680" y="19285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1520" y="18687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5520" y="18691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703960" y="214236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4318560" y="21456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5868" y="1511300"/>
            <a:ext cx="3808867" cy="1290632"/>
            <a:chOff x="5478479" y="1863360"/>
            <a:chExt cx="4198681" cy="1422720"/>
          </a:xfrm>
        </p:grpSpPr>
        <p:sp>
          <p:nvSpPr>
            <p:cNvPr id="57" name="Freeform 56"/>
            <p:cNvSpPr/>
            <p:nvPr/>
          </p:nvSpPr>
          <p:spPr>
            <a:xfrm>
              <a:off x="5478479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34068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61800" y="215496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9812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37919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4148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39872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656479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12044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69519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14384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93980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869724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537040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4060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922968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899784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9255600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901620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871956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8468640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74296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0000" y="3059640"/>
              <a:ext cx="1343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stabilization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1708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056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82" name="Straight Arrow Connector 81"/>
            <p:cNvCxnSpPr>
              <a:cxnSpLocks/>
              <a:stCxn id="81" idx="8"/>
              <a:endCxn id="64" idx="4"/>
            </p:cNvCxnSpPr>
            <p:nvPr/>
          </p:nvCxnSpPr>
          <p:spPr>
            <a:xfrm>
              <a:off x="7699140" y="2495520"/>
              <a:ext cx="25919" cy="13032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83" name="Freeform 82"/>
            <p:cNvSpPr/>
            <p:nvPr/>
          </p:nvSpPr>
          <p:spPr>
            <a:xfrm>
              <a:off x="712511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1596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3996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8457480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4832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72320" y="1863719"/>
              <a:ext cx="11048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 stable</a:t>
              </a: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6765840" y="216612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8392320" y="21798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14922" y="3769710"/>
            <a:ext cx="11014014" cy="7462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Previous work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</a:t>
            </a:r>
            <a:r>
              <a:rPr lang="en-US" sz="2177" dirty="0" err="1">
                <a:latin typeface="Liberation Sans" pitchFamily="34"/>
                <a:ea typeface="Andale Sans UI" pitchFamily="2"/>
                <a:cs typeface="Tahoma" pitchFamily="2"/>
              </a:rPr>
              <a:t>semilinear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predicates/functions can be computed in at most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(log</a:t>
            </a:r>
            <a:r>
              <a:rPr lang="en-US" sz="2177" baseline="30000" dirty="0">
                <a:latin typeface="Liberation Sans" pitchFamily="34"/>
                <a:ea typeface="Andale Sans UI" pitchFamily="2"/>
                <a:cs typeface="Tahoma" pitchFamily="2"/>
              </a:rPr>
              <a:t>5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2006]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4922" y="4600964"/>
            <a:ext cx="11014014" cy="8312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4922" y="5432219"/>
            <a:ext cx="11014014" cy="7787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False 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9E5D21-55EB-419D-A5D9-407485AE7133}"/>
              </a:ext>
            </a:extLst>
          </p:cNvPr>
          <p:cNvSpPr txBox="1"/>
          <p:nvPr/>
        </p:nvSpPr>
        <p:spPr>
          <a:xfrm>
            <a:off x="777848" y="6214956"/>
            <a:ext cx="106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[resolved negatively by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Kosowski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Uznański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Population Protocols are Fast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 Brief Announcement 2018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12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1" grpId="0"/>
      <p:bldP spid="93" grpId="0"/>
      <p:bldP spid="94" grpId="0"/>
      <p:bldP spid="9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 </a:t>
            </a:r>
            <a:r>
              <a:rPr lang="en-US" dirty="0">
                <a:solidFill>
                  <a:srgbClr val="C00000"/>
                </a:solidFill>
              </a:rPr>
              <a:t>real-valued</a:t>
            </a:r>
            <a:r>
              <a:rPr lang="en-US" dirty="0"/>
              <a:t> concentrations?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672" y="1531186"/>
            <a:ext cx="4578582" cy="143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 </a:t>
            </a:r>
            <a:r>
              <a:rPr lang="en-US" sz="2177" dirty="0">
                <a:solidFill>
                  <a:srgbClr val="C00000"/>
                </a:solidFill>
              </a:rPr>
              <a:t>real-valued</a:t>
            </a:r>
            <a:r>
              <a:rPr lang="en-US" sz="2177" dirty="0"/>
              <a:t> chemical reaction network if and only if it is </a:t>
            </a:r>
            <a:r>
              <a:rPr lang="en-US" sz="2177" i="1" dirty="0"/>
              <a:t>continuous</a:t>
            </a:r>
            <a:r>
              <a:rPr lang="en-US" sz="2177" dirty="0"/>
              <a:t> and piecewise linear.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7213" y="1531185"/>
            <a:ext cx="4945251" cy="109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an </a:t>
            </a:r>
            <a:r>
              <a:rPr lang="en-US" sz="2177" dirty="0">
                <a:solidFill>
                  <a:srgbClr val="C00000"/>
                </a:solidFill>
              </a:rPr>
              <a:t>integer-valued</a:t>
            </a:r>
            <a:r>
              <a:rPr lang="en-US" sz="2177" dirty="0"/>
              <a:t> chemical reaction network if and only if it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07947" y="3048775"/>
            <a:ext cx="4318580" cy="3153938"/>
            <a:chOff x="6953525" y="3299142"/>
            <a:chExt cx="5076632" cy="37075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525" y="3765716"/>
              <a:ext cx="5076632" cy="324098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437779" y="3299142"/>
              <a:ext cx="4427999" cy="436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continuous piecewise linear example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448194" y="6302451"/>
            <a:ext cx="3734677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Reeves,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>
                <a:solidFill>
                  <a:schemeClr val="tx1">
                    <a:lumMod val="50000"/>
                    <a:lumOff val="50000"/>
                  </a:schemeClr>
                </a:solidFill>
              </a:rPr>
              <a:t>JACM</a:t>
            </a:r>
            <a:r>
              <a:rPr lang="en-US" sz="1452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2023]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62404" y="2808448"/>
            <a:ext cx="4843446" cy="3863745"/>
            <a:chOff x="834708" y="3050507"/>
            <a:chExt cx="5339142" cy="4259175"/>
          </a:xfrm>
        </p:grpSpPr>
        <p:graphicFrame>
          <p:nvGraphicFramePr>
            <p:cNvPr id="15" name="Chart 14"/>
            <p:cNvGraphicFramePr/>
            <p:nvPr/>
          </p:nvGraphicFramePr>
          <p:xfrm>
            <a:off x="1007999" y="3428555"/>
            <a:ext cx="5165851" cy="3262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5776293" y="6481508"/>
              <a:ext cx="350672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4708" y="3076133"/>
              <a:ext cx="646005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92" y="3050507"/>
              <a:ext cx="2539528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 err="1"/>
                <a:t>semilinear</a:t>
              </a:r>
              <a:r>
                <a:rPr lang="en-US" sz="1814" u="sng" dirty="0"/>
                <a:t> example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26563" y="6715243"/>
              <a:ext cx="3536595" cy="594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Angluin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Aspnes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Eisenstat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PODC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2006]</a:t>
              </a:r>
            </a:p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[Chen, Doty,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Soloveichik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DNA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2012]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320800" y="3583757"/>
              <a:ext cx="4670425" cy="2740846"/>
              <a:chOff x="1320800" y="3583757"/>
              <a:chExt cx="4670425" cy="2740846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320800" y="6032500"/>
                <a:ext cx="4670425" cy="0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1778000" y="3583757"/>
                <a:ext cx="4180515" cy="2740846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1265087" y="3619476"/>
            <a:ext cx="4128888" cy="2111386"/>
            <a:chOff x="1400175" y="3955852"/>
            <a:chExt cx="4551454" cy="232747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400175" y="6076950"/>
              <a:ext cx="307975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876425" y="6076950"/>
              <a:ext cx="292100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330450" y="5768976"/>
              <a:ext cx="304800" cy="222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771392" y="5768976"/>
              <a:ext cx="336933" cy="22225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225800" y="5172076"/>
              <a:ext cx="365125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693160" y="5172076"/>
              <a:ext cx="375920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150360" y="4577080"/>
              <a:ext cx="374333" cy="139192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14386" y="4550745"/>
              <a:ext cx="384334" cy="14182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080000" y="3966545"/>
              <a:ext cx="386615" cy="20024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537534" y="3955852"/>
              <a:ext cx="414095" cy="201314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9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2726" y="365206"/>
            <a:ext cx="8977612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if we allow a small probability of </a:t>
            </a:r>
            <a:r>
              <a:rPr lang="en-US" sz="3629" dirty="0">
                <a:solidFill>
                  <a:srgbClr val="C00000"/>
                </a:solidFill>
              </a:rPr>
              <a:t>error</a:t>
            </a:r>
            <a:r>
              <a:rPr lang="en-US" sz="3629" dirty="0"/>
              <a:t>? (i.e., allow reaction rates to influence outcome)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7211" y="1688872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with probability of error &lt; 1% by an integer-valued chemical reaction network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…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2432" y="2901544"/>
            <a:ext cx="5128914" cy="3711846"/>
            <a:chOff x="704907" y="3256834"/>
            <a:chExt cx="5653826" cy="4091731"/>
          </a:xfrm>
        </p:grpSpPr>
        <p:graphicFrame>
          <p:nvGraphicFramePr>
            <p:cNvPr id="7" name="Chart 6"/>
            <p:cNvGraphicFramePr/>
            <p:nvPr/>
          </p:nvGraphicFramePr>
          <p:xfrm>
            <a:off x="907366" y="3669214"/>
            <a:ext cx="5451367" cy="34426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919613" y="6877466"/>
              <a:ext cx="370053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4907" y="3283876"/>
              <a:ext cx="681710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48631" y="3256834"/>
              <a:ext cx="2679887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computable example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1542" y="5837859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7503" y="5342407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1597" y="4865442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6981" y="4391693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00909" y="3881187"/>
              <a:ext cx="43681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11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57212" y="2435295"/>
            <a:ext cx="4785541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Cook, Bruck,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Computing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2008]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61150" y="2901543"/>
            <a:ext cx="5023193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</a:t>
            </a:r>
            <a:r>
              <a:rPr lang="en-US" sz="1814" b="1" dirty="0">
                <a:solidFill>
                  <a:srgbClr val="C00000"/>
                </a:solidFill>
              </a:rPr>
              <a:t>if</a:t>
            </a:r>
            <a:r>
              <a:rPr lang="en-US" sz="1814" dirty="0"/>
              <a:t> we have an initial leader.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40573" y="3491789"/>
            <a:ext cx="5023193" cy="14882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Furthermore, computation doesn’t merely converge to the correct answer eventually, but can be made </a:t>
            </a:r>
            <a:r>
              <a:rPr lang="en-US" sz="1814" i="1" dirty="0"/>
              <a:t>“terminating”</a:t>
            </a:r>
            <a:r>
              <a:rPr lang="en-US" sz="1814" dirty="0"/>
              <a:t>: producing a molecule </a:t>
            </a:r>
            <a:r>
              <a:rPr lang="en-US" sz="1814" i="1" dirty="0"/>
              <a:t>T</a:t>
            </a:r>
            <a:r>
              <a:rPr lang="en-US" sz="1814" dirty="0"/>
              <a:t> </a:t>
            </a:r>
            <a:r>
              <a:rPr lang="en-US" sz="1814" dirty="0">
                <a:solidFill>
                  <a:srgbClr val="C00000"/>
                </a:solidFill>
              </a:rPr>
              <a:t>signaling when the computation is done</a:t>
            </a:r>
            <a:r>
              <a:rPr lang="en-US" sz="1814" dirty="0"/>
              <a:t>.</a:t>
            </a:r>
          </a:p>
          <a:p>
            <a:r>
              <a:rPr lang="en-US" sz="1814" dirty="0"/>
              <a:t>(provably impossible when </a:t>
            </a:r>
            <a:r>
              <a:rPr lang="en-US" sz="1814" dirty="0" err="1"/>
              <a:t>Pr</a:t>
            </a:r>
            <a:r>
              <a:rPr lang="en-US" sz="1814" dirty="0"/>
              <a:t>[error] = 0)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40572" y="5198843"/>
            <a:ext cx="5008721" cy="1097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177" b="1" dirty="0"/>
              <a:t>Conjecture</a:t>
            </a:r>
            <a:r>
              <a:rPr lang="en-US" sz="2177" dirty="0"/>
              <a:t>: </a:t>
            </a:r>
            <a:r>
              <a:rPr lang="en-US" sz="2177" i="1" dirty="0"/>
              <a:t>Even without a leader</a:t>
            </a:r>
            <a:r>
              <a:rPr lang="en-US" sz="2177" dirty="0"/>
              <a:t>, any computable function can be efficiently computed with high probability.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61148" y="2488073"/>
            <a:ext cx="5023194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“efficiently” (polynomial-time slowdown) …</a:t>
            </a:r>
          </a:p>
        </p:txBody>
      </p:sp>
    </p:spTree>
    <p:extLst>
      <p:ext uri="{BB962C8B-B14F-4D97-AF65-F5344CB8AC3E}">
        <p14:creationId xmlns:p14="http://schemas.microsoft.com/office/powerpoint/2010/main" val="1374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What if we use real-valued concentrations… </a:t>
            </a:r>
            <a:r>
              <a:rPr lang="en-US" sz="3629" b="1" dirty="0"/>
              <a:t>and</a:t>
            </a:r>
            <a:r>
              <a:rPr lang="en-US" sz="3629" dirty="0"/>
              <a:t> allow reaction rates to influence outcome??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1" y="1857079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by a real-valued chemical reaction network using </a:t>
            </a:r>
            <a:r>
              <a:rPr lang="en-US" sz="2177" dirty="0">
                <a:solidFill>
                  <a:srgbClr val="C00000"/>
                </a:solidFill>
              </a:rPr>
              <a:t>mass-action kinetics</a:t>
            </a:r>
            <a:r>
              <a:rPr lang="en-US" sz="2177" dirty="0"/>
              <a:t>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1" y="2606623"/>
            <a:ext cx="963099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Fages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Guludec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Strong Turing completeness of continuous chemical reaction networks and compilation of mixed analog-digital programs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Computational Methods in Systems Biology – CMSB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8240" y="3777292"/>
            <a:ext cx="6093588" cy="2032086"/>
            <a:chOff x="2963658" y="3750437"/>
            <a:chExt cx="6717230" cy="2240057"/>
          </a:xfrm>
        </p:grpSpPr>
        <p:sp>
          <p:nvSpPr>
            <p:cNvPr id="6" name="Rectangle 5"/>
            <p:cNvSpPr/>
            <p:nvPr/>
          </p:nvSpPr>
          <p:spPr>
            <a:xfrm>
              <a:off x="2963658" y="3750437"/>
              <a:ext cx="2810617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dirty="0"/>
                <a:t>mass-action kinetics: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21782" y="4445016"/>
              <a:ext cx="161898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X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50372" y="5145631"/>
              <a:ext cx="1611913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Z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44989" y="4398849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24150" y="5091346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99747" y="3860241"/>
              <a:ext cx="3667004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= –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+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283380" y="3892664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99747" y="4609028"/>
              <a:ext cx="365640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 = 2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99747" y="5396267"/>
              <a:ext cx="3681141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Z</a:t>
              </a:r>
              <a:r>
                <a:rPr lang="en-US" sz="2903" dirty="0"/>
                <a:t>] =            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283380" y="4647480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7" name="Oval 16"/>
            <p:cNvSpPr/>
            <p:nvPr/>
          </p:nvSpPr>
          <p:spPr>
            <a:xfrm>
              <a:off x="6283380" y="5426029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520849" y="3924589"/>
            <a:ext cx="370512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… with only a polynomial-time slowdown.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84811" y="4669179"/>
            <a:ext cx="4377199" cy="76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Graça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Polynomial time corresponds to solutions of polynomial ordinary differential equations of polynomial length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Journal of the ACM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00" y="1261318"/>
            <a:ext cx="6411678" cy="4688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30281"/>
            <a:ext cx="10515600" cy="1325528"/>
          </a:xfrm>
        </p:spPr>
        <p:txBody>
          <a:bodyPr/>
          <a:lstStyle/>
          <a:p>
            <a:r>
              <a:rPr lang="en-US" dirty="0"/>
              <a:t>Fast approximate division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3901" y="3002732"/>
            <a:ext cx="2345514" cy="1348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2"/>
                </a:solidFill>
                <a:ea typeface="Andale Sans UI" pitchFamily="2"/>
              </a:rPr>
              <a:t>Y</a:t>
            </a:r>
            <a:endParaRPr lang="en-US" sz="4082" i="1" dirty="0">
              <a:solidFill>
                <a:srgbClr val="C00000"/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5905" y="1819987"/>
            <a:ext cx="3815761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40" dirty="0"/>
              <a:t>initial configuration: </a:t>
            </a:r>
          </a:p>
          <a:p>
            <a:r>
              <a:rPr lang="en-US" sz="2540" dirty="0"/>
              <a:t>{ 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6"/>
                </a:solidFill>
              </a:rPr>
              <a:t>A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7641" y="4667285"/>
            <a:ext cx="2935419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guaranteed</a:t>
            </a:r>
            <a:r>
              <a:rPr lang="en-US" sz="2540" dirty="0"/>
              <a:t> to get </a:t>
            </a:r>
          </a:p>
          <a:p>
            <a:r>
              <a:rPr lang="en-U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 = </a:t>
            </a:r>
            <a:r>
              <a:rPr lang="en-US" sz="2540" i="1" dirty="0"/>
              <a:t>n</a:t>
            </a:r>
            <a:r>
              <a:rPr lang="en-US" sz="2540" dirty="0"/>
              <a:t>/2 ±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</a:p>
          <a:p>
            <a:r>
              <a:rPr lang="en-US" sz="2540" dirty="0"/>
              <a:t>E[time] = O(log </a:t>
            </a:r>
            <a:r>
              <a:rPr lang="en-US" sz="2540" i="1" dirty="0"/>
              <a:t>n</a:t>
            </a:r>
            <a:r>
              <a:rPr lang="en-US" sz="2540" dirty="0"/>
              <a:t>) / </a:t>
            </a:r>
            <a:r>
              <a:rPr lang="el-GR" sz="2540" i="1" dirty="0"/>
              <a:t>ε</a:t>
            </a:r>
            <a:endParaRPr lang="en-US" sz="2540" dirty="0"/>
          </a:p>
        </p:txBody>
      </p:sp>
      <p:sp>
        <p:nvSpPr>
          <p:cNvPr id="17" name="Rectangle 16"/>
          <p:cNvSpPr/>
          <p:nvPr/>
        </p:nvSpPr>
        <p:spPr>
          <a:xfrm>
            <a:off x="6909492" y="1261318"/>
            <a:ext cx="2468946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100      </a:t>
            </a:r>
            <a:r>
              <a:rPr lang="el-GR" sz="2540" i="1" dirty="0"/>
              <a:t>ε</a:t>
            </a:r>
            <a:r>
              <a:rPr lang="en-US" sz="2540" dirty="0"/>
              <a:t> = 0.1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7240" y="6036949"/>
            <a:ext cx="6772511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119160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24002</TotalTime>
  <Words>16605</Words>
  <Application>Microsoft Office PowerPoint</Application>
  <PresentationFormat>Widescreen</PresentationFormat>
  <Paragraphs>1782</Paragraphs>
  <Slides>112</Slides>
  <Notes>15</Notes>
  <HiddenSlides>1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30" baseType="lpstr">
      <vt:lpstr>Albany</vt:lpstr>
      <vt:lpstr>Andale Sans UI</vt:lpstr>
      <vt:lpstr>Arial</vt:lpstr>
      <vt:lpstr>Calibri</vt:lpstr>
      <vt:lpstr>Calibri Light</vt:lpstr>
      <vt:lpstr>Cambria Math</vt:lpstr>
      <vt:lpstr>Consolas</vt:lpstr>
      <vt:lpstr>Courier New</vt:lpstr>
      <vt:lpstr>Gill Sans SemiBold</vt:lpstr>
      <vt:lpstr>Liberation Sans</vt:lpstr>
      <vt:lpstr>MathJax_AMS</vt:lpstr>
      <vt:lpstr>Menlo</vt:lpstr>
      <vt:lpstr>Roboto</vt:lpstr>
      <vt:lpstr>StarSymbol</vt:lpstr>
      <vt:lpstr>Times New Roman</vt:lpstr>
      <vt:lpstr>Ubuntu</vt:lpstr>
      <vt:lpstr>Wingdings</vt:lpstr>
      <vt:lpstr>Office Theme</vt:lpstr>
      <vt:lpstr>Computation with chemistry</vt:lpstr>
      <vt:lpstr>Chemical reaction networks</vt:lpstr>
      <vt:lpstr>What behavior is possible for chemistry in principle?</vt:lpstr>
      <vt:lpstr>Computation with chemical reaction networks</vt:lpstr>
      <vt:lpstr>Example: Chemical caucusing</vt:lpstr>
      <vt:lpstr>Does chemistry compute?</vt:lpstr>
      <vt:lpstr>Why compute with chemistry?</vt:lpstr>
      <vt:lpstr>PowerPoint Presentation</vt:lpstr>
      <vt:lpstr>PowerPoint Presentation</vt:lpstr>
      <vt:lpstr>Experimental implementations of synthetic chemical reaction networks with DNA</vt:lpstr>
      <vt:lpstr>What behavior is possible for chemistry in principle?</vt:lpstr>
      <vt:lpstr>Theoretical Computer Science Approach</vt:lpstr>
      <vt:lpstr>PowerPoint Presentation</vt:lpstr>
      <vt:lpstr>PowerPoint Presentation</vt:lpstr>
      <vt:lpstr>Some simple reactions</vt:lpstr>
      <vt:lpstr>What if we don’t know/can’t control rates?</vt:lpstr>
      <vt:lpstr>Examples of stable (rate-independent) CRN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predicate computation</vt:lpstr>
      <vt:lpstr>Examples of predicate computation</vt:lpstr>
      <vt:lpstr>Examples of predicate computation</vt:lpstr>
      <vt:lpstr>Formal definition of CRN computation</vt:lpstr>
      <vt:lpstr>Modeling choices in formalizing “Computing with chemistry”</vt:lpstr>
      <vt:lpstr>Defining stable computation</vt:lpstr>
      <vt:lpstr>Probability-1 correctness can be characterized with only reachability</vt:lpstr>
      <vt:lpstr>Deterministic computation ≠ all executions correct</vt:lpstr>
      <vt:lpstr>Fair executions: Alternative characterization of stable computation</vt:lpstr>
      <vt:lpstr>Definition of function computation</vt:lpstr>
      <vt:lpstr>Definition of predicate (decision problem) computation</vt:lpstr>
      <vt:lpstr>Feedforward CRNs</vt:lpstr>
      <vt:lpstr>Stable versus terminal</vt:lpstr>
      <vt:lpstr>Feed-forward CRNs</vt:lpstr>
      <vt:lpstr>Stable function computation by feed-forward CRNs</vt:lpstr>
      <vt:lpstr>In feed-forward CRNs, if there is a terminal configuration, any long enough execution reaches it</vt:lpstr>
      <vt:lpstr>Noncompetitive CRNs</vt:lpstr>
      <vt:lpstr>Non-feedforward CRNs</vt:lpstr>
      <vt:lpstr>Time complexity of CRNs</vt:lpstr>
      <vt:lpstr>PowerPoint Presentation</vt:lpstr>
      <vt:lpstr>Relationship to distributed computing</vt:lpstr>
      <vt:lpstr>PowerPoint Presentation</vt:lpstr>
      <vt:lpstr>PowerPoint Presentation</vt:lpstr>
      <vt:lpstr>Full CRN time model (Gillespie kinetics)</vt:lpstr>
      <vt:lpstr>Discrete versus continuous time</vt:lpstr>
      <vt:lpstr>PowerPoint Presentation</vt:lpstr>
      <vt:lpstr>Time complexity analysis (basic motifs)</vt:lpstr>
      <vt:lpstr>Time complexity analysis (basic motifs)</vt:lpstr>
      <vt:lpstr>Time complexity analysis (basic motifs)</vt:lpstr>
      <vt:lpstr>Time complexity analysis (basic motifs)</vt:lpstr>
      <vt:lpstr>Time complexity analysis of stably computing CRNs</vt:lpstr>
      <vt:lpstr>Time complexity analysis of stably computing CRNs</vt:lpstr>
      <vt:lpstr>Time complexity analysis of stably computing CRNs</vt:lpstr>
      <vt:lpstr>Time complexity analysis of stably computing CRNs</vt:lpstr>
      <vt:lpstr>Possibilities of stable computation</vt:lpstr>
      <vt:lpstr>Summary: Possibilities and limits of stable computation</vt:lpstr>
      <vt:lpstr>Linear sets</vt:lpstr>
      <vt:lpstr>Semilinear sets</vt:lpstr>
      <vt:lpstr>Equivalent definitions of semilinear</vt:lpstr>
      <vt:lpstr>Equivalent definitions of semilinear</vt:lpstr>
      <vt:lpstr>Limits of stable computation</vt:lpstr>
      <vt:lpstr>Possibilities of stable computation</vt:lpstr>
      <vt:lpstr>Stably decidable sets are closed under Boolean operations</vt:lpstr>
      <vt:lpstr>Mod and threshold sets are stably decidable</vt:lpstr>
      <vt:lpstr>Semilinear functions are stably computable</vt:lpstr>
      <vt:lpstr>Semilinear function examples</vt:lpstr>
      <vt:lpstr>Computing affine functions (by example)</vt:lpstr>
      <vt:lpstr>Combining all affine function computations</vt:lpstr>
      <vt:lpstr>Limits of stable computation</vt:lpstr>
      <vt:lpstr>Impossibility of stably deciding non-semilinear sets</vt:lpstr>
      <vt:lpstr>Impossibility of stably computing non-semilinear functions</vt:lpstr>
      <vt:lpstr>Impossibility of stably deciding a non-semilinear set</vt:lpstr>
      <vt:lpstr>Additivity, nondecreasing sequences, minimal elements</vt:lpstr>
      <vt:lpstr>All vectors have a minimal vector under them</vt:lpstr>
      <vt:lpstr>Dickson’s Lemma: Nondecreasing subsequences</vt:lpstr>
      <vt:lpstr>Properties of stable configurations</vt:lpstr>
      <vt:lpstr>Upper cones</vt:lpstr>
      <vt:lpstr>Set of unstable configurations is finite union of cones</vt:lpstr>
      <vt:lpstr>Stable configurations are closed upwards for species that are already “large”</vt:lpstr>
      <vt:lpstr>A pumping lemma</vt:lpstr>
      <vt:lpstr>A pumping lemma (proof continued)</vt:lpstr>
      <vt:lpstr>Impossibility of stably deciding squaring set</vt:lpstr>
      <vt:lpstr>Limits of efficient stable computation</vt:lpstr>
      <vt:lpstr>What is known to be computable in less than time O(n)?</vt:lpstr>
      <vt:lpstr>Known time lower bounds: leader election/majority</vt:lpstr>
      <vt:lpstr>Known time lower bounds: “most” predicates/functions</vt:lpstr>
      <vt:lpstr>What is currently known/unknown</vt:lpstr>
      <vt:lpstr>Other modeling choices?</vt:lpstr>
      <vt:lpstr>Modeling choices in formalizing “Computing with chemistry”</vt:lpstr>
      <vt:lpstr>Auxiliary species present initially ≈ “initial leader”</vt:lpstr>
      <vt:lpstr>Convergence vs stabilization and leader vs anarchy</vt:lpstr>
      <vt:lpstr>What if we use real-valued concentrations?</vt:lpstr>
      <vt:lpstr>What if we allow a small probability of error? (i.e., allow reaction rates to influence outcome)</vt:lpstr>
      <vt:lpstr>What if we use real-valued concentrations… and allow reaction rates to influence outcome??</vt:lpstr>
      <vt:lpstr>Fast approximate division by 2</vt:lpstr>
      <vt:lpstr>CRN computation with a small chance of error</vt:lpstr>
      <vt:lpstr>PowerPoint Presentation</vt:lpstr>
      <vt:lpstr>Counter machines</vt:lpstr>
      <vt:lpstr>Example counter machines</vt:lpstr>
      <vt:lpstr>Alternative formalism of counter machines</vt:lpstr>
      <vt:lpstr>3-counter machines are Turing universal</vt:lpstr>
      <vt:lpstr>2-counter machines are (sort of) Turing universal</vt:lpstr>
      <vt:lpstr>2-counter machines: Finite automata robots on the plane</vt:lpstr>
      <vt:lpstr>PowerPoint Presentation</vt:lpstr>
      <vt:lpstr>Problem with adjusting rate constant to slow down reactions for achieving Turing-universal computation </vt:lpstr>
      <vt:lpstr>Problems with simulation scheme so far</vt:lpstr>
      <vt:lpstr>How to slow down reaction L2 → L1?</vt:lpstr>
      <vt:lpstr>How to handle the three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 with chemistry</dc:title>
  <dc:creator>David Doty</dc:creator>
  <cp:lastModifiedBy>David Doty</cp:lastModifiedBy>
  <cp:revision>1736</cp:revision>
  <dcterms:created xsi:type="dcterms:W3CDTF">2021-01-10T00:55:55Z</dcterms:created>
  <dcterms:modified xsi:type="dcterms:W3CDTF">2025-06-04T02:45:42Z</dcterms:modified>
</cp:coreProperties>
</file>