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58" r:id="rId4"/>
    <p:sldId id="288" r:id="rId5"/>
    <p:sldId id="259" r:id="rId6"/>
    <p:sldId id="260" r:id="rId7"/>
    <p:sldId id="261" r:id="rId8"/>
    <p:sldId id="262" r:id="rId9"/>
    <p:sldId id="299" r:id="rId10"/>
    <p:sldId id="300" r:id="rId11"/>
    <p:sldId id="297" r:id="rId12"/>
    <p:sldId id="298" r:id="rId13"/>
    <p:sldId id="277" r:id="rId14"/>
    <p:sldId id="264" r:id="rId15"/>
    <p:sldId id="265" r:id="rId16"/>
    <p:sldId id="266" r:id="rId17"/>
    <p:sldId id="267" r:id="rId18"/>
    <p:sldId id="269" r:id="rId19"/>
    <p:sldId id="270" r:id="rId20"/>
    <p:sldId id="271" r:id="rId21"/>
    <p:sldId id="272" r:id="rId22"/>
    <p:sldId id="273" r:id="rId23"/>
    <p:sldId id="282" r:id="rId24"/>
    <p:sldId id="283" r:id="rId25"/>
    <p:sldId id="284" r:id="rId26"/>
    <p:sldId id="285" r:id="rId27"/>
    <p:sldId id="286" r:id="rId28"/>
    <p:sldId id="287" r:id="rId29"/>
    <p:sldId id="278" r:id="rId30"/>
    <p:sldId id="279" r:id="rId31"/>
    <p:sldId id="289" r:id="rId32"/>
    <p:sldId id="292" r:id="rId33"/>
    <p:sldId id="290" r:id="rId34"/>
    <p:sldId id="291" r:id="rId35"/>
    <p:sldId id="301" r:id="rId36"/>
    <p:sldId id="294" r:id="rId37"/>
    <p:sldId id="276" r:id="rId38"/>
    <p:sldId id="274" r:id="rId39"/>
    <p:sldId id="275" r:id="rId40"/>
    <p:sldId id="295" r:id="rId41"/>
    <p:sldId id="280" r:id="rId42"/>
    <p:sldId id="281" r:id="rId43"/>
    <p:sldId id="296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EF400"/>
    <a:srgbClr val="00F4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432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CC3AB4-F0FF-4BB5-B975-8981597ABCC9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C0A1C4-1FFE-4037-8ACD-603B5E06F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965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C2808-207A-411A-9E6D-B9AB5B0637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4DE71A-38FC-4556-8B29-4772FDA1FF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53BE3B-C347-47B3-874D-8B3C681C2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A5CEA-E09C-4E14-AF03-397C3CBBE69E}" type="datetime1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EEE4B4-8772-4BE0-94E4-C4274F476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7DE4E9-CAF0-4EDF-B9EC-318B59F5D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302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7BDE3-6471-4E09-B66E-1179A1DA5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45481C-169D-4ADA-9C0D-E589545E8C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A3B209-C40F-4218-86ED-5E41D731D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BEC7B-F47B-4D6B-AA17-31A7C64061B0}" type="datetime1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4FCDF-402C-419F-8264-8673C3079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839940-A363-499C-BE28-2063615EA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481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530D96A-EDB8-4CF0-B413-97AA138620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4D023D-BD46-4C92-A1BE-C69B182BE2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ABFBD-FCF0-473D-B31A-3FD9A3BFD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B0E5C-0ED0-4E45-8938-12BD5ECE7B6F}" type="datetime1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14989-BDE4-4A35-A1FF-1BC6C00A2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F6207F-046E-4E43-835E-0C74059D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56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A572-222C-4063-8407-73BAF437C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0E552F-1DCA-4C20-8C13-9A29BE4A5F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C8452D-4DB4-4684-BEB6-C01B3503F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083F7-EC87-4CEE-B07C-A6904FE45180}" type="datetime1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BC29F-18F5-4B78-B180-49FF959FA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5CC5BC-F3F1-451A-A5C8-3E5060B69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917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3B8D8-2F14-4C6F-A3C7-464B21C30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7A7DCA-618A-4BD0-A4F4-5B41AD0368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B933A7-ADC2-4BEA-99D2-DEEA0AB18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E32AE-A0BC-457D-B066-A4581A6BDE69}" type="datetime1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27CAC-3C39-4108-8305-7AE627F58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B47F57-3E5D-4E41-BD37-C3BAF5BD5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333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E2AAE-B5CD-4418-AFC2-5FBC547B6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025722-4DF9-4BDE-B67A-824228A734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B95B2D-EF95-4AE3-835F-2A987D56E8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55B7F6-241B-4205-9AE1-FCFA7E544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D1C18-206D-42CF-8E30-DD7D7BC02C15}" type="datetime1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12EE91-5E09-4E1D-BD55-24D23AFE6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7C219F-2FA6-4A23-9134-DD9E87BA8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838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31E61-0790-463A-B84F-73D4FE2ED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261F2A-BE89-44D3-B281-7E984A49CB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5F3F6F-77B9-4CA5-8C28-EAB862EAD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45564B-0F73-4DDF-8ECC-46D352B89F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995CE2-3012-4A01-BC7E-5B7513DEE6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D01204-47E5-45E5-9782-9BA2D6EA3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498FD-FA2B-49D4-A11E-472051BFAE1D}" type="datetime1">
              <a:rPr lang="en-US" smtClean="0"/>
              <a:t>3/3/2025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3F816E-5A28-4EEC-8D1A-A442327FA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36969C-F599-49A3-97B6-6561B7D9C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12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AD8B7-4350-4570-BF80-4801CC991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E63D7-BB9F-47D5-87CD-D1CC7A07B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C9C88-EF74-483B-BCEA-407BCBA73E99}" type="datetime1">
              <a:rPr lang="en-US" smtClean="0"/>
              <a:t>3/3/2025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21A381-5EDE-4B28-9485-C9C398F9D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BD9A44-12B5-4661-B82B-9F29216E1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941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6A8C46-B2CD-4108-9876-E1A392639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34919-F248-41C7-9D63-B9BFC8F1A1FF}" type="datetime1">
              <a:rPr lang="en-US" smtClean="0"/>
              <a:t>3/3/2025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3BAA57-F8A1-47DE-BA7E-022BCBED0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F378EC-207E-4467-8626-12A1963BF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938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89E2D-86E5-4F50-92C8-6B4399979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B0AC54-2A9E-47BB-AFF8-CA25F211B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9786BB-576D-475C-A24B-A719DDE0BF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F8A71B-FFFD-4873-BF08-3189E3F6F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2D2D1-6BC0-4FF9-B6B7-C889AC9EAB7A}" type="datetime1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2D1600-A70F-4B29-9CF2-EA91EFAE1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6809CF-5315-4660-9527-FBD40B05C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251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8981E-98B9-47DA-A944-695C7293C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676043-0E9B-41A9-8708-B58451583E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59D67A-1811-4705-B42E-4CE251046F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333734-FA7F-4E4A-A502-71A31B52C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764F3-8DD1-41F4-BD99-1C893121D05B}" type="datetime1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CE3724-F848-479A-B92C-A95769033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A88F8A-C144-43A6-9EC8-E0CEFFE3D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459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976103-DB3B-4580-BF7D-5334070B0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E3B902-63C5-4982-9705-E6C6F58ADD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A9E07C-82F7-4D6C-911C-3820A5E08C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58A2F3-563C-419B-9A7A-28A034BBB39C}" type="datetime1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D23DCB-5651-4E19-8EDB-0155A7806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130F85-8B9B-4361-B0AB-05124BFCE2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B1F4DE-8F31-489A-8BA1-5D05B3CFE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262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4.png"/><Relationship Id="rId5" Type="http://schemas.openxmlformats.org/officeDocument/2006/relationships/hyperlink" Target="https://www.microsoft.com/en-us/research/video/dna-strand-displacement/" TargetMode="External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610A5-6E8B-457A-AC14-18F622E402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DNA strand displacement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0D43E9-11BC-42B3-82F5-9B85DD3863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DNA reconfiguring itself without enzymes</a:t>
            </a:r>
          </a:p>
          <a:p>
            <a:endParaRPr lang="en-US" dirty="0"/>
          </a:p>
          <a:p>
            <a:r>
              <a:rPr lang="en-US" dirty="0"/>
              <a:t>slides © 2023, David Doty</a:t>
            </a:r>
          </a:p>
          <a:p>
            <a:r>
              <a:rPr lang="en-US" dirty="0"/>
              <a:t>ECS 232: Theory of Molecular Computation, UC Davis</a:t>
            </a:r>
          </a:p>
        </p:txBody>
      </p:sp>
    </p:spTree>
    <p:extLst>
      <p:ext uri="{BB962C8B-B14F-4D97-AF65-F5344CB8AC3E}">
        <p14:creationId xmlns:p14="http://schemas.microsoft.com/office/powerpoint/2010/main" val="6323390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0F74DD-A7FB-626F-34F0-18D02560F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4A727D-7395-0A7B-DFBA-4F403ABAA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329183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14CD399-50F7-DAF0-BB49-60DAED1D7342}"/>
              </a:ext>
            </a:extLst>
          </p:cNvPr>
          <p:cNvGrpSpPr/>
          <p:nvPr/>
        </p:nvGrpSpPr>
        <p:grpSpPr>
          <a:xfrm>
            <a:off x="1179632" y="4824675"/>
            <a:ext cx="1499727" cy="430887"/>
            <a:chOff x="1250333" y="4368794"/>
            <a:chExt cx="1499727" cy="43088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BCED044-225D-E40E-2F8B-4D618FCF7AE7}"/>
                </a:ext>
              </a:extLst>
            </p:cNvPr>
            <p:cNvSpPr txBox="1"/>
            <p:nvPr/>
          </p:nvSpPr>
          <p:spPr>
            <a:xfrm>
              <a:off x="1250333" y="4368794"/>
              <a:ext cx="765079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800" dirty="0" err="1"/>
                <a:t>hv</a:t>
              </a:r>
              <a:r>
                <a:rPr lang="en-US" sz="2800" baseline="-25000" dirty="0" err="1"/>
                <a:t>ex</a:t>
              </a:r>
              <a:endParaRPr lang="en-US" sz="2800" baseline="-25000" dirty="0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3DB7DBD2-BE48-B2BA-F953-B3A6991CADDD}"/>
                </a:ext>
              </a:extLst>
            </p:cNvPr>
            <p:cNvCxnSpPr>
              <a:cxnSpLocks/>
            </p:cNvCxnSpPr>
            <p:nvPr/>
          </p:nvCxnSpPr>
          <p:spPr>
            <a:xfrm>
              <a:off x="1890170" y="4675695"/>
              <a:ext cx="859890" cy="0"/>
            </a:xfrm>
            <a:prstGeom prst="straightConnector1">
              <a:avLst/>
            </a:prstGeom>
            <a:ln w="76200">
              <a:solidFill>
                <a:srgbClr val="00F41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A70EE26-FB07-39B9-2CCB-4370E7EE1F8B}"/>
              </a:ext>
            </a:extLst>
          </p:cNvPr>
          <p:cNvGrpSpPr/>
          <p:nvPr/>
        </p:nvGrpSpPr>
        <p:grpSpPr>
          <a:xfrm>
            <a:off x="9173245" y="4824674"/>
            <a:ext cx="1770786" cy="430887"/>
            <a:chOff x="9163298" y="4399010"/>
            <a:chExt cx="1770786" cy="43088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C3588F5-B591-2902-18DA-4C2618CAC236}"/>
                </a:ext>
              </a:extLst>
            </p:cNvPr>
            <p:cNvSpPr txBox="1"/>
            <p:nvPr/>
          </p:nvSpPr>
          <p:spPr>
            <a:xfrm>
              <a:off x="10169005" y="4399010"/>
              <a:ext cx="765079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800" dirty="0" err="1"/>
                <a:t>hv</a:t>
              </a:r>
              <a:r>
                <a:rPr lang="en-US" sz="2800" baseline="-25000" dirty="0" err="1"/>
                <a:t>em</a:t>
              </a:r>
              <a:endParaRPr lang="en-US" sz="2800" baseline="-25000" dirty="0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09F621BA-9F82-12EF-121B-81557ACB313C}"/>
                </a:ext>
              </a:extLst>
            </p:cNvPr>
            <p:cNvCxnSpPr>
              <a:cxnSpLocks/>
            </p:cNvCxnSpPr>
            <p:nvPr/>
          </p:nvCxnSpPr>
          <p:spPr>
            <a:xfrm>
              <a:off x="9163298" y="4687249"/>
              <a:ext cx="888852" cy="0"/>
            </a:xfrm>
            <a:prstGeom prst="straightConnector1">
              <a:avLst/>
            </a:prstGeom>
            <a:ln w="76200">
              <a:solidFill>
                <a:srgbClr val="AEF4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2F30818-5A5D-ECC5-6B80-4E86A9B23676}"/>
              </a:ext>
            </a:extLst>
          </p:cNvPr>
          <p:cNvSpPr txBox="1"/>
          <p:nvPr/>
        </p:nvSpPr>
        <p:spPr>
          <a:xfrm>
            <a:off x="1247969" y="3617235"/>
            <a:ext cx="9696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Fluorophores, when “excited” by light at one wavelength, emit light at a longer wavelength.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EE5E639-00D1-7126-CC45-79028523B304}"/>
              </a:ext>
            </a:extLst>
          </p:cNvPr>
          <p:cNvSpPr/>
          <p:nvPr/>
        </p:nvSpPr>
        <p:spPr>
          <a:xfrm>
            <a:off x="5449078" y="5934269"/>
            <a:ext cx="914400" cy="56916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Cy3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FFB661-3CBB-88A4-37D2-D9A4F2746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6003" y="4439008"/>
            <a:ext cx="5996830" cy="228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092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DAE5B-A15C-9082-6DD2-289AD6461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Reporter complexes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0002D6-B020-68FA-5F62-BB6DB446A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11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BC58EC-4371-0E46-BEA4-57956A87D6C1}"/>
              </a:ext>
            </a:extLst>
          </p:cNvPr>
          <p:cNvSpPr txBox="1"/>
          <p:nvPr/>
        </p:nvSpPr>
        <p:spPr>
          <a:xfrm>
            <a:off x="838200" y="1690688"/>
            <a:ext cx="100234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How do we read a “signal”?</a:t>
            </a:r>
          </a:p>
          <a:p>
            <a:r>
              <a:rPr lang="en-US" sz="2400" dirty="0"/>
              <a:t>“signal” = single strand is freed from a double-stranded complex.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B9BF89-81F9-D250-B65E-A378CC1E7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45" y="4594139"/>
            <a:ext cx="3657600" cy="9838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EBB869-0614-9312-5251-A0BF624D6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45" y="4085337"/>
            <a:ext cx="3657600" cy="3651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28657F-702C-7486-E616-7DECA41249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6993" y="4870572"/>
            <a:ext cx="3657600" cy="7162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65605E-F591-2BA5-E902-16338B59D0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3461" y="2912994"/>
            <a:ext cx="2926080" cy="62305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5DA50EA-5210-6316-FA89-CB760F65A852}"/>
              </a:ext>
            </a:extLst>
          </p:cNvPr>
          <p:cNvSpPr txBox="1"/>
          <p:nvPr/>
        </p:nvSpPr>
        <p:spPr>
          <a:xfrm>
            <a:off x="1958300" y="3083336"/>
            <a:ext cx="1874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signal strand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B682094-680C-BC5F-66EF-10D0FB5A1609}"/>
              </a:ext>
            </a:extLst>
          </p:cNvPr>
          <p:cNvCxnSpPr>
            <a:stCxn id="16" idx="2"/>
            <a:endCxn id="11" idx="0"/>
          </p:cNvCxnSpPr>
          <p:nvPr/>
        </p:nvCxnSpPr>
        <p:spPr>
          <a:xfrm>
            <a:off x="2895645" y="3545001"/>
            <a:ext cx="0" cy="54033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2269B661-51D8-FA8F-0EEC-BDCAD7DF6C8C}"/>
              </a:ext>
            </a:extLst>
          </p:cNvPr>
          <p:cNvSpPr/>
          <p:nvPr/>
        </p:nvSpPr>
        <p:spPr>
          <a:xfrm>
            <a:off x="5440932" y="4541196"/>
            <a:ext cx="1060906" cy="500142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336F15C-C332-37E2-60A8-A0D339BFB493}"/>
              </a:ext>
            </a:extLst>
          </p:cNvPr>
          <p:cNvSpPr txBox="1"/>
          <p:nvPr/>
        </p:nvSpPr>
        <p:spPr>
          <a:xfrm>
            <a:off x="1447845" y="6125517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reporter complex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18672E1-161F-922E-F1D2-F93AC24390A0}"/>
              </a:ext>
            </a:extLst>
          </p:cNvPr>
          <p:cNvCxnSpPr>
            <a:cxnSpLocks/>
            <a:stCxn id="22" idx="0"/>
            <a:endCxn id="7" idx="2"/>
          </p:cNvCxnSpPr>
          <p:nvPr/>
        </p:nvCxnSpPr>
        <p:spPr>
          <a:xfrm flipV="1">
            <a:off x="2895645" y="5577997"/>
            <a:ext cx="0" cy="54752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6ECABC19-1B10-7B2F-E812-627D87800D40}"/>
              </a:ext>
            </a:extLst>
          </p:cNvPr>
          <p:cNvSpPr txBox="1"/>
          <p:nvPr/>
        </p:nvSpPr>
        <p:spPr>
          <a:xfrm>
            <a:off x="4941455" y="3617866"/>
            <a:ext cx="1874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fluorophore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ADC8A50-C597-E71D-2031-0A438948D21B}"/>
              </a:ext>
            </a:extLst>
          </p:cNvPr>
          <p:cNvCxnSpPr>
            <a:cxnSpLocks/>
            <a:stCxn id="37" idx="2"/>
          </p:cNvCxnSpPr>
          <p:nvPr/>
        </p:nvCxnSpPr>
        <p:spPr>
          <a:xfrm flipH="1">
            <a:off x="4647779" y="4079531"/>
            <a:ext cx="1231021" cy="62887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C64CEDCB-1ADC-F261-00F7-42A66046ED51}"/>
              </a:ext>
            </a:extLst>
          </p:cNvPr>
          <p:cNvSpPr txBox="1"/>
          <p:nvPr/>
        </p:nvSpPr>
        <p:spPr>
          <a:xfrm>
            <a:off x="4960445" y="6161173"/>
            <a:ext cx="1874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quencher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0AA1102-DBCE-0778-D447-A034040A9E49}"/>
              </a:ext>
            </a:extLst>
          </p:cNvPr>
          <p:cNvCxnSpPr>
            <a:cxnSpLocks/>
            <a:stCxn id="40" idx="0"/>
          </p:cNvCxnSpPr>
          <p:nvPr/>
        </p:nvCxnSpPr>
        <p:spPr>
          <a:xfrm flipH="1" flipV="1">
            <a:off x="4647779" y="5511660"/>
            <a:ext cx="1250011" cy="64951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4115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A91A8-5610-E340-7DA9-BA4685A6D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Reporter complex depiction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EB6BE8-6804-1378-D6D0-0206E2C74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12</a:t>
            </a:fld>
            <a:endParaRPr lang="en-US"/>
          </a:p>
        </p:txBody>
      </p:sp>
      <p:pic>
        <p:nvPicPr>
          <p:cNvPr id="5" name="dsd-join">
            <a:hlinkClick r:id="" action="ppaction://media"/>
            <a:extLst>
              <a:ext uri="{FF2B5EF4-FFF2-40B4-BE49-F238E27FC236}">
                <a16:creationId xmlns:a16="http://schemas.microsoft.com/office/drawing/2014/main" id="{586906C3-3D1D-97ED-9954-04A03F78200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37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0052" y="1380048"/>
            <a:ext cx="9399010" cy="528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860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E4BB006-3D6A-0C06-9E52-8350A9744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Boolean logic with DNA strand displacement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6C8014-8688-7FF2-4B09-22EBBC9CF2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A0DD00-D34E-6404-14DA-7E4312524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386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2007158-3E4E-E33A-A026-EF2DA1244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136" y="1171575"/>
            <a:ext cx="8980987" cy="54625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87C4F3-58B6-C5F7-F4EC-1FB36E4E1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gate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84B653-F7D6-D693-CAA2-00ADE9710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14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0BED36-EA06-54C9-C3E0-8B0C4BED83CE}"/>
              </a:ext>
            </a:extLst>
          </p:cNvPr>
          <p:cNvSpPr txBox="1"/>
          <p:nvPr/>
        </p:nvSpPr>
        <p:spPr>
          <a:xfrm>
            <a:off x="2895600" y="3429000"/>
            <a:ext cx="545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release Z if and only if X and Y are present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747174-A65F-78E9-971F-8D40F3D87CDF}"/>
              </a:ext>
            </a:extLst>
          </p:cNvPr>
          <p:cNvSpPr txBox="1"/>
          <p:nvPr/>
        </p:nvSpPr>
        <p:spPr>
          <a:xfrm>
            <a:off x="123825" y="6356350"/>
            <a:ext cx="3038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[slides credit: Chris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Thachuk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2209278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034E3-7530-4860-A494-8269DE2FB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Strand displacement cascade example: AND gate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9E6B4A-4CDF-9404-F11F-8635EEC2B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DA7F30-1D22-8F71-D64C-51CDE6D3F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1275" y="1954100"/>
            <a:ext cx="7315200" cy="4662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16D710B-47B1-E3FA-B232-DAA219D04BC4}"/>
              </a:ext>
            </a:extLst>
          </p:cNvPr>
          <p:cNvSpPr txBox="1"/>
          <p:nvPr/>
        </p:nvSpPr>
        <p:spPr>
          <a:xfrm>
            <a:off x="95250" y="2850505"/>
            <a:ext cx="2828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release Z if and only if X and Y are present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CA5F7C-3F65-ED31-B695-CA3D05236DAD}"/>
              </a:ext>
            </a:extLst>
          </p:cNvPr>
          <p:cNvSpPr/>
          <p:nvPr/>
        </p:nvSpPr>
        <p:spPr>
          <a:xfrm>
            <a:off x="3228392" y="2960890"/>
            <a:ext cx="1119673" cy="24072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D612575-F4DF-77F8-3B4A-B721AAE49B68}"/>
              </a:ext>
            </a:extLst>
          </p:cNvPr>
          <p:cNvSpPr/>
          <p:nvPr/>
        </p:nvSpPr>
        <p:spPr>
          <a:xfrm>
            <a:off x="2751267" y="3944914"/>
            <a:ext cx="1036961" cy="31506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bind</a:t>
            </a:r>
          </a:p>
        </p:txBody>
      </p:sp>
      <p:sp>
        <p:nvSpPr>
          <p:cNvPr id="13" name="Arrow: Up 12">
            <a:extLst>
              <a:ext uri="{FF2B5EF4-FFF2-40B4-BE49-F238E27FC236}">
                <a16:creationId xmlns:a16="http://schemas.microsoft.com/office/drawing/2014/main" id="{07E79774-75F0-5AB9-7346-24290FE63936}"/>
              </a:ext>
            </a:extLst>
          </p:cNvPr>
          <p:cNvSpPr/>
          <p:nvPr/>
        </p:nvSpPr>
        <p:spPr>
          <a:xfrm rot="10800000">
            <a:off x="3958220" y="2346147"/>
            <a:ext cx="307133" cy="3242890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F12BD4-65F6-2DF7-F78A-B9C1F4B1DBC3}"/>
              </a:ext>
            </a:extLst>
          </p:cNvPr>
          <p:cNvSpPr txBox="1"/>
          <p:nvPr/>
        </p:nvSpPr>
        <p:spPr>
          <a:xfrm>
            <a:off x="123825" y="6356350"/>
            <a:ext cx="3038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[slides credit: Chris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Thachuk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39186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2ED7C7-22BD-AB0F-BF55-97EF904FA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16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154100-2595-D7B4-D10E-A79B31CDD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975" y="3114351"/>
            <a:ext cx="7571232" cy="296366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84B4CDE-3E57-3FE8-D67F-8C3BFBC22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Strand displacement cascade example: AND gate</a:t>
            </a:r>
          </a:p>
        </p:txBody>
      </p:sp>
      <p:sp>
        <p:nvSpPr>
          <p:cNvPr id="11" name="Arrow: Curved Left 10">
            <a:extLst>
              <a:ext uri="{FF2B5EF4-FFF2-40B4-BE49-F238E27FC236}">
                <a16:creationId xmlns:a16="http://schemas.microsoft.com/office/drawing/2014/main" id="{13D77408-F94A-EBB0-BE43-6FCBD42F20F6}"/>
              </a:ext>
            </a:extLst>
          </p:cNvPr>
          <p:cNvSpPr/>
          <p:nvPr/>
        </p:nvSpPr>
        <p:spPr>
          <a:xfrm rot="16200000">
            <a:off x="4495801" y="4606972"/>
            <a:ext cx="514350" cy="645170"/>
          </a:xfrm>
          <a:prstGeom prst="curvedLeftArrow">
            <a:avLst>
              <a:gd name="adj1" fmla="val 22254"/>
              <a:gd name="adj2" fmla="val 50572"/>
              <a:gd name="adj3" fmla="val 25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7CF19F8-8294-B01C-010F-3295B4E98885}"/>
              </a:ext>
            </a:extLst>
          </p:cNvPr>
          <p:cNvSpPr/>
          <p:nvPr/>
        </p:nvSpPr>
        <p:spPr>
          <a:xfrm>
            <a:off x="4159560" y="4298057"/>
            <a:ext cx="1036961" cy="31506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displace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C6234B-F0CA-8A7F-ACF1-BB8F2852CCC7}"/>
              </a:ext>
            </a:extLst>
          </p:cNvPr>
          <p:cNvSpPr txBox="1"/>
          <p:nvPr/>
        </p:nvSpPr>
        <p:spPr>
          <a:xfrm>
            <a:off x="95250" y="2850505"/>
            <a:ext cx="2828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release Z if and only if X and Y are present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DCBBD2-EAD3-B78E-3E96-EC6F5E87513A}"/>
              </a:ext>
            </a:extLst>
          </p:cNvPr>
          <p:cNvSpPr txBox="1"/>
          <p:nvPr/>
        </p:nvSpPr>
        <p:spPr>
          <a:xfrm>
            <a:off x="123825" y="6356350"/>
            <a:ext cx="3038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[slides credit: Chris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Thachuk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93937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2ED7C7-22BD-AB0F-BF55-97EF904FA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17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84B4CDE-3E57-3FE8-D67F-8C3BFBC22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Strand displacement cascade example: AND gate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25960C-AC82-5F9B-6116-15BAE4E43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024" y="3151054"/>
            <a:ext cx="7388352" cy="2961511"/>
          </a:xfrm>
          <a:prstGeom prst="rect">
            <a:avLst/>
          </a:prstGeom>
        </p:spPr>
      </p:pic>
      <p:sp>
        <p:nvSpPr>
          <p:cNvPr id="5" name="Arrow: Curved Left 4">
            <a:extLst>
              <a:ext uri="{FF2B5EF4-FFF2-40B4-BE49-F238E27FC236}">
                <a16:creationId xmlns:a16="http://schemas.microsoft.com/office/drawing/2014/main" id="{6FA65D0C-F979-BB76-5AFF-2CB2436A91E4}"/>
              </a:ext>
            </a:extLst>
          </p:cNvPr>
          <p:cNvSpPr/>
          <p:nvPr/>
        </p:nvSpPr>
        <p:spPr>
          <a:xfrm rot="16200000">
            <a:off x="5544815" y="4923160"/>
            <a:ext cx="514350" cy="645170"/>
          </a:xfrm>
          <a:prstGeom prst="curvedLeftArrow">
            <a:avLst>
              <a:gd name="adj1" fmla="val 22254"/>
              <a:gd name="adj2" fmla="val 50572"/>
              <a:gd name="adj3" fmla="val 25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40821BD-6C92-C958-C4F3-75CD1899A3BE}"/>
              </a:ext>
            </a:extLst>
          </p:cNvPr>
          <p:cNvSpPr/>
          <p:nvPr/>
        </p:nvSpPr>
        <p:spPr>
          <a:xfrm>
            <a:off x="5208574" y="4614245"/>
            <a:ext cx="1036961" cy="31506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displace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3D375E-E858-A462-D93B-F7BAB66E6F2B}"/>
              </a:ext>
            </a:extLst>
          </p:cNvPr>
          <p:cNvSpPr txBox="1"/>
          <p:nvPr/>
        </p:nvSpPr>
        <p:spPr>
          <a:xfrm>
            <a:off x="95250" y="2850505"/>
            <a:ext cx="2828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release Z if and only if X and Y are present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A28321-7E9B-1ABF-7D00-AF1DCF8A3D23}"/>
              </a:ext>
            </a:extLst>
          </p:cNvPr>
          <p:cNvSpPr txBox="1"/>
          <p:nvPr/>
        </p:nvSpPr>
        <p:spPr>
          <a:xfrm>
            <a:off x="123825" y="6356350"/>
            <a:ext cx="3038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[slides credit: Chris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Thachuk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50003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2ED7C7-22BD-AB0F-BF55-97EF904FA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18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84B4CDE-3E57-3FE8-D67F-8C3BFBC22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Strand displacement cascade example: AND gate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76E80D-9877-58A1-6A8F-3EEF82CC5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981" y="3137786"/>
            <a:ext cx="7360920" cy="297978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72A013E-9398-5073-C211-6AB43F96A428}"/>
              </a:ext>
            </a:extLst>
          </p:cNvPr>
          <p:cNvSpPr/>
          <p:nvPr/>
        </p:nvSpPr>
        <p:spPr>
          <a:xfrm>
            <a:off x="5625143" y="4293566"/>
            <a:ext cx="1036961" cy="31506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release</a:t>
            </a:r>
          </a:p>
        </p:txBody>
      </p:sp>
      <p:sp>
        <p:nvSpPr>
          <p:cNvPr id="7" name="Arrow: Up 6">
            <a:extLst>
              <a:ext uri="{FF2B5EF4-FFF2-40B4-BE49-F238E27FC236}">
                <a16:creationId xmlns:a16="http://schemas.microsoft.com/office/drawing/2014/main" id="{AD65F1A2-673D-2D2C-2FC8-B7754D1EDE0E}"/>
              </a:ext>
            </a:extLst>
          </p:cNvPr>
          <p:cNvSpPr/>
          <p:nvPr/>
        </p:nvSpPr>
        <p:spPr>
          <a:xfrm>
            <a:off x="6043612" y="4608629"/>
            <a:ext cx="200025" cy="581025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BA2B58-0380-68E8-E8B6-5EF714D31B4F}"/>
              </a:ext>
            </a:extLst>
          </p:cNvPr>
          <p:cNvSpPr txBox="1"/>
          <p:nvPr/>
        </p:nvSpPr>
        <p:spPr>
          <a:xfrm>
            <a:off x="95250" y="2850505"/>
            <a:ext cx="2828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release Z if and only if X and Y are present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3B2369-7EFF-C4AC-0488-21D128972C74}"/>
              </a:ext>
            </a:extLst>
          </p:cNvPr>
          <p:cNvSpPr txBox="1"/>
          <p:nvPr/>
        </p:nvSpPr>
        <p:spPr>
          <a:xfrm>
            <a:off x="123825" y="6356350"/>
            <a:ext cx="3038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[slides credit: Chris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Thachuk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3891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2ED7C7-22BD-AB0F-BF55-97EF904FA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19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84B4CDE-3E57-3FE8-D67F-8C3BFBC22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Strand displacement cascade example: AND gate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7E9D05-AE80-B236-6690-4C6E798FE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4030" y="1526113"/>
            <a:ext cx="7338321" cy="45508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E26D49B-4F78-F154-D6DD-A3CDB149C3DA}"/>
              </a:ext>
            </a:extLst>
          </p:cNvPr>
          <p:cNvSpPr txBox="1"/>
          <p:nvPr/>
        </p:nvSpPr>
        <p:spPr>
          <a:xfrm>
            <a:off x="95250" y="2850505"/>
            <a:ext cx="2828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release Z if and only if X and Y are present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B92B1E-ACB0-6E23-F7BA-EF6C8AA0FB3C}"/>
              </a:ext>
            </a:extLst>
          </p:cNvPr>
          <p:cNvSpPr txBox="1"/>
          <p:nvPr/>
        </p:nvSpPr>
        <p:spPr>
          <a:xfrm>
            <a:off x="123825" y="6356350"/>
            <a:ext cx="3038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[slides credit: Chris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Thachuk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54677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A91C7-2903-453C-85D7-9ABA4F84B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strands with “long” and “short” (toehold) binding domains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24B47B-4152-4562-B281-79FE18F07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F56540-7A8D-EC09-1903-A998FB063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421" y="3134565"/>
            <a:ext cx="2886075" cy="7253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F42CEA9-2BB8-43A9-8982-3CEE20893F0F}"/>
              </a:ext>
            </a:extLst>
          </p:cNvPr>
          <p:cNvSpPr txBox="1"/>
          <p:nvPr/>
        </p:nvSpPr>
        <p:spPr>
          <a:xfrm>
            <a:off x="3894778" y="3079441"/>
            <a:ext cx="39319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800" dirty="0"/>
              <a:t>=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2B1213-751F-87D0-357E-C71D05FDDC8D}"/>
              </a:ext>
            </a:extLst>
          </p:cNvPr>
          <p:cNvSpPr txBox="1"/>
          <p:nvPr/>
        </p:nvSpPr>
        <p:spPr>
          <a:xfrm>
            <a:off x="7808029" y="3079441"/>
            <a:ext cx="39319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800" dirty="0"/>
              <a:t>=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1DF1E5E-1110-D07E-578E-21B20FEBB476}"/>
              </a:ext>
            </a:extLst>
          </p:cNvPr>
          <p:cNvGrpSpPr/>
          <p:nvPr/>
        </p:nvGrpSpPr>
        <p:grpSpPr>
          <a:xfrm>
            <a:off x="4660206" y="2697489"/>
            <a:ext cx="2779015" cy="1482564"/>
            <a:chOff x="4898135" y="1721484"/>
            <a:chExt cx="2779015" cy="1482564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C0C9553-E259-9C0F-B6C3-FACF9BEAC225}"/>
                </a:ext>
              </a:extLst>
            </p:cNvPr>
            <p:cNvSpPr txBox="1"/>
            <p:nvPr/>
          </p:nvSpPr>
          <p:spPr>
            <a:xfrm>
              <a:off x="4898135" y="2052636"/>
              <a:ext cx="2132741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Consolas" panose="020B0609020204030204" pitchFamily="49" charset="0"/>
                </a:rPr>
                <a:t>TGTACCTGTCGA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C7DF7EC-C897-83E3-D6A3-DFB70DD1F98F}"/>
                </a:ext>
              </a:extLst>
            </p:cNvPr>
            <p:cNvSpPr txBox="1"/>
            <p:nvPr/>
          </p:nvSpPr>
          <p:spPr>
            <a:xfrm>
              <a:off x="4898136" y="2472768"/>
              <a:ext cx="2779014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Consolas" panose="020B0609020204030204" pitchFamily="49" charset="0"/>
                </a:rPr>
                <a:t>ACATGGACAGCTATAC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7269447-298F-EF91-2308-36141B87B6C5}"/>
                </a:ext>
              </a:extLst>
            </p:cNvPr>
            <p:cNvCxnSpPr>
              <a:cxnSpLocks/>
            </p:cNvCxnSpPr>
            <p:nvPr/>
          </p:nvCxnSpPr>
          <p:spPr>
            <a:xfrm>
              <a:off x="4980633" y="2387043"/>
              <a:ext cx="0" cy="13716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4B4B5724-C993-DF25-FB60-6EE60808CBE4}"/>
                </a:ext>
              </a:extLst>
            </p:cNvPr>
            <p:cNvCxnSpPr>
              <a:cxnSpLocks/>
            </p:cNvCxnSpPr>
            <p:nvPr/>
          </p:nvCxnSpPr>
          <p:spPr>
            <a:xfrm>
              <a:off x="5149053" y="2387043"/>
              <a:ext cx="0" cy="13716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6792D90-40D4-B45D-7A1B-255F2D4AB65A}"/>
                </a:ext>
              </a:extLst>
            </p:cNvPr>
            <p:cNvCxnSpPr>
              <a:cxnSpLocks/>
            </p:cNvCxnSpPr>
            <p:nvPr/>
          </p:nvCxnSpPr>
          <p:spPr>
            <a:xfrm>
              <a:off x="5317473" y="2387043"/>
              <a:ext cx="0" cy="13716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6946D1C-FAED-DF3C-DD22-048194C9DD44}"/>
                </a:ext>
              </a:extLst>
            </p:cNvPr>
            <p:cNvCxnSpPr>
              <a:cxnSpLocks/>
            </p:cNvCxnSpPr>
            <p:nvPr/>
          </p:nvCxnSpPr>
          <p:spPr>
            <a:xfrm>
              <a:off x="5485893" y="2387043"/>
              <a:ext cx="0" cy="13716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3FDE67F5-BB97-FBD9-B7A5-7CC125FD4F63}"/>
                </a:ext>
              </a:extLst>
            </p:cNvPr>
            <p:cNvCxnSpPr>
              <a:cxnSpLocks/>
            </p:cNvCxnSpPr>
            <p:nvPr/>
          </p:nvCxnSpPr>
          <p:spPr>
            <a:xfrm>
              <a:off x="5654313" y="2387043"/>
              <a:ext cx="0" cy="13716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3773127F-8645-F38D-A9B7-DAB669D1B737}"/>
                </a:ext>
              </a:extLst>
            </p:cNvPr>
            <p:cNvCxnSpPr>
              <a:cxnSpLocks/>
            </p:cNvCxnSpPr>
            <p:nvPr/>
          </p:nvCxnSpPr>
          <p:spPr>
            <a:xfrm>
              <a:off x="5822733" y="2387043"/>
              <a:ext cx="0" cy="13716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4976D6C0-54EF-C7F7-FCD9-0EE510860A4A}"/>
                </a:ext>
              </a:extLst>
            </p:cNvPr>
            <p:cNvCxnSpPr>
              <a:cxnSpLocks/>
            </p:cNvCxnSpPr>
            <p:nvPr/>
          </p:nvCxnSpPr>
          <p:spPr>
            <a:xfrm>
              <a:off x="5991153" y="2387043"/>
              <a:ext cx="0" cy="13716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5207F268-15BC-6B78-A287-7B1692307B10}"/>
                </a:ext>
              </a:extLst>
            </p:cNvPr>
            <p:cNvCxnSpPr>
              <a:cxnSpLocks/>
            </p:cNvCxnSpPr>
            <p:nvPr/>
          </p:nvCxnSpPr>
          <p:spPr>
            <a:xfrm>
              <a:off x="6159573" y="2387043"/>
              <a:ext cx="0" cy="13716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8C21583A-8A55-AF05-648B-88EF7CCD2F33}"/>
                </a:ext>
              </a:extLst>
            </p:cNvPr>
            <p:cNvCxnSpPr>
              <a:cxnSpLocks/>
            </p:cNvCxnSpPr>
            <p:nvPr/>
          </p:nvCxnSpPr>
          <p:spPr>
            <a:xfrm>
              <a:off x="6327993" y="2387043"/>
              <a:ext cx="0" cy="13716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0C40DAD-49C9-334B-283E-7E1FCDCFD094}"/>
                </a:ext>
              </a:extLst>
            </p:cNvPr>
            <p:cNvCxnSpPr>
              <a:cxnSpLocks/>
            </p:cNvCxnSpPr>
            <p:nvPr/>
          </p:nvCxnSpPr>
          <p:spPr>
            <a:xfrm>
              <a:off x="6496413" y="2387043"/>
              <a:ext cx="0" cy="13716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28445005-A8F9-7DC5-0FDE-49C2024B614E}"/>
                </a:ext>
              </a:extLst>
            </p:cNvPr>
            <p:cNvCxnSpPr>
              <a:cxnSpLocks/>
            </p:cNvCxnSpPr>
            <p:nvPr/>
          </p:nvCxnSpPr>
          <p:spPr>
            <a:xfrm>
              <a:off x="6664833" y="2387043"/>
              <a:ext cx="0" cy="13716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D286B743-7BE4-0767-ED8E-EEB39C4FD3C1}"/>
                </a:ext>
              </a:extLst>
            </p:cNvPr>
            <p:cNvCxnSpPr>
              <a:cxnSpLocks/>
            </p:cNvCxnSpPr>
            <p:nvPr/>
          </p:nvCxnSpPr>
          <p:spPr>
            <a:xfrm>
              <a:off x="6833248" y="2387043"/>
              <a:ext cx="0" cy="13716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AAB6A75-A89A-9570-8837-9DFB3DCDFC32}"/>
                </a:ext>
              </a:extLst>
            </p:cNvPr>
            <p:cNvSpPr txBox="1"/>
            <p:nvPr/>
          </p:nvSpPr>
          <p:spPr>
            <a:xfrm>
              <a:off x="5810252" y="1721484"/>
              <a:ext cx="180974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400" dirty="0">
                  <a:latin typeface="Consolas" panose="020B0609020204030204" pitchFamily="49" charset="0"/>
                </a:rPr>
                <a:t>x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873D4C6-B918-8E7E-15F6-C746FD698032}"/>
                </a:ext>
              </a:extLst>
            </p:cNvPr>
            <p:cNvSpPr txBox="1"/>
            <p:nvPr/>
          </p:nvSpPr>
          <p:spPr>
            <a:xfrm>
              <a:off x="5738607" y="2834716"/>
              <a:ext cx="39318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400" dirty="0">
                  <a:latin typeface="Consolas" panose="020B0609020204030204" pitchFamily="49" charset="0"/>
                </a:rPr>
                <a:t>x*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F2CBECB1-42B3-EB78-B455-3C2CE515B043}"/>
                </a:ext>
              </a:extLst>
            </p:cNvPr>
            <p:cNvSpPr txBox="1"/>
            <p:nvPr/>
          </p:nvSpPr>
          <p:spPr>
            <a:xfrm>
              <a:off x="7116657" y="2824649"/>
              <a:ext cx="39318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400" dirty="0">
                  <a:latin typeface="Consolas" panose="020B0609020204030204" pitchFamily="49" charset="0"/>
                </a:rPr>
                <a:t>t*</a:t>
              </a: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396BCD91-D2BD-7039-4B61-6DCC5EDCD67F}"/>
              </a:ext>
            </a:extLst>
          </p:cNvPr>
          <p:cNvSpPr txBox="1"/>
          <p:nvPr/>
        </p:nvSpPr>
        <p:spPr>
          <a:xfrm>
            <a:off x="1600758" y="2746710"/>
            <a:ext cx="18097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latin typeface="Consolas" panose="020B0609020204030204" pitchFamily="49" charset="0"/>
              </a:rPr>
              <a:t>x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6D02528-19CA-3D3C-19CB-8F6CB01391F8}"/>
              </a:ext>
            </a:extLst>
          </p:cNvPr>
          <p:cNvSpPr txBox="1"/>
          <p:nvPr/>
        </p:nvSpPr>
        <p:spPr>
          <a:xfrm>
            <a:off x="1557688" y="3859942"/>
            <a:ext cx="39318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latin typeface="Consolas" panose="020B0609020204030204" pitchFamily="49" charset="0"/>
              </a:rPr>
              <a:t>x*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BABCFB5-DA4B-2270-A69E-BC9BBC8BF8C5}"/>
              </a:ext>
            </a:extLst>
          </p:cNvPr>
          <p:cNvSpPr txBox="1"/>
          <p:nvPr/>
        </p:nvSpPr>
        <p:spPr>
          <a:xfrm>
            <a:off x="2935738" y="3849875"/>
            <a:ext cx="39318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latin typeface="Consolas" panose="020B0609020204030204" pitchFamily="49" charset="0"/>
              </a:rPr>
              <a:t>t*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B3DE3325-4D96-DE04-3054-536701F38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3141" y="3060606"/>
            <a:ext cx="2779015" cy="873294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CACBF07D-3501-CEE4-DAAB-2A58460368A2}"/>
              </a:ext>
            </a:extLst>
          </p:cNvPr>
          <p:cNvSpPr txBox="1"/>
          <p:nvPr/>
        </p:nvSpPr>
        <p:spPr>
          <a:xfrm>
            <a:off x="9815804" y="4535831"/>
            <a:ext cx="1129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“toehold”</a:t>
            </a:r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0EF2A632-D91A-004D-051F-F46FB4286AC2}"/>
              </a:ext>
            </a:extLst>
          </p:cNvPr>
          <p:cNvCxnSpPr>
            <a:cxnSpLocks/>
            <a:stCxn id="84" idx="0"/>
          </p:cNvCxnSpPr>
          <p:nvPr/>
        </p:nvCxnSpPr>
        <p:spPr>
          <a:xfrm flipV="1">
            <a:off x="10380306" y="3868537"/>
            <a:ext cx="564502" cy="66729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04985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257EC8-D697-73A2-F35B-AB8BE0124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3080" y="1564213"/>
            <a:ext cx="7315200" cy="450166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2ED7C7-22BD-AB0F-BF55-97EF904FA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20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84B4CDE-3E57-3FE8-D67F-8C3BFBC22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Strand displacement cascade example: AND gate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26D49B-4F78-F154-D6DD-A3CDB149C3DA}"/>
              </a:ext>
            </a:extLst>
          </p:cNvPr>
          <p:cNvSpPr txBox="1"/>
          <p:nvPr/>
        </p:nvSpPr>
        <p:spPr>
          <a:xfrm>
            <a:off x="95250" y="2850505"/>
            <a:ext cx="2828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release Z if and only if X and Y are present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DE6EAF-33D5-C811-D680-653ABB74C668}"/>
              </a:ext>
            </a:extLst>
          </p:cNvPr>
          <p:cNvSpPr txBox="1"/>
          <p:nvPr/>
        </p:nvSpPr>
        <p:spPr>
          <a:xfrm>
            <a:off x="123825" y="6356350"/>
            <a:ext cx="3038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[slides credit: Chris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Thachuk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7562900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8690E5E-A62F-9D3B-B45B-78B216C00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3080" y="1580370"/>
            <a:ext cx="7315200" cy="448152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2ED7C7-22BD-AB0F-BF55-97EF904FA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21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84B4CDE-3E57-3FE8-D67F-8C3BFBC22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Strand displacement cascade example: AND gate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26D49B-4F78-F154-D6DD-A3CDB149C3DA}"/>
              </a:ext>
            </a:extLst>
          </p:cNvPr>
          <p:cNvSpPr txBox="1"/>
          <p:nvPr/>
        </p:nvSpPr>
        <p:spPr>
          <a:xfrm>
            <a:off x="95250" y="2850505"/>
            <a:ext cx="2828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release Z if and only if X and Y are present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514A24-F3DB-DB4D-0F21-D7F5E96B9D07}"/>
              </a:ext>
            </a:extLst>
          </p:cNvPr>
          <p:cNvSpPr txBox="1"/>
          <p:nvPr/>
        </p:nvSpPr>
        <p:spPr>
          <a:xfrm>
            <a:off x="123825" y="6356350"/>
            <a:ext cx="3038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[slides credit: Chris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Thachuk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3387247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BAE9696-48F3-2F72-92D5-9461D2357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4792" y="1578364"/>
            <a:ext cx="7333488" cy="477601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2ED7C7-22BD-AB0F-BF55-97EF904FA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22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84B4CDE-3E57-3FE8-D67F-8C3BFBC22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Strand displacement cascade example: AND gate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26D49B-4F78-F154-D6DD-A3CDB149C3DA}"/>
              </a:ext>
            </a:extLst>
          </p:cNvPr>
          <p:cNvSpPr txBox="1"/>
          <p:nvPr/>
        </p:nvSpPr>
        <p:spPr>
          <a:xfrm>
            <a:off x="95250" y="2850505"/>
            <a:ext cx="2828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release Z if and only if X and Y are present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9B369B-412B-BF81-6002-2A80269B46C0}"/>
              </a:ext>
            </a:extLst>
          </p:cNvPr>
          <p:cNvSpPr txBox="1"/>
          <p:nvPr/>
        </p:nvSpPr>
        <p:spPr>
          <a:xfrm>
            <a:off x="123825" y="6356350"/>
            <a:ext cx="3038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[slides credit: Chris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Thachuk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4648682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41255A-2FD3-1695-43D0-AD3BD5EBB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300" y="2151400"/>
            <a:ext cx="8470392" cy="442827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2ED7C7-22BD-AB0F-BF55-97EF904FA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23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84B4CDE-3E57-3FE8-D67F-8C3BFBC22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Strand displacement cascade example: AND gate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26D49B-4F78-F154-D6DD-A3CDB149C3DA}"/>
              </a:ext>
            </a:extLst>
          </p:cNvPr>
          <p:cNvSpPr txBox="1"/>
          <p:nvPr/>
        </p:nvSpPr>
        <p:spPr>
          <a:xfrm>
            <a:off x="95250" y="2850505"/>
            <a:ext cx="2828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release Z if and only if X and Y are present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9B369B-412B-BF81-6002-2A80269B46C0}"/>
              </a:ext>
            </a:extLst>
          </p:cNvPr>
          <p:cNvSpPr txBox="1"/>
          <p:nvPr/>
        </p:nvSpPr>
        <p:spPr>
          <a:xfrm>
            <a:off x="123825" y="6356350"/>
            <a:ext cx="3038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[slides credit: Chris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Thachuk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]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BF6BF5C-E484-DC15-28F5-DC5033650D31}"/>
              </a:ext>
            </a:extLst>
          </p:cNvPr>
          <p:cNvSpPr/>
          <p:nvPr/>
        </p:nvSpPr>
        <p:spPr>
          <a:xfrm>
            <a:off x="4489704" y="1538124"/>
            <a:ext cx="1097280" cy="47548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before</a:t>
            </a:r>
            <a:endParaRPr lang="en-US" sz="20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40DBCD1-9F7C-F985-64A7-312B652EE2CC}"/>
              </a:ext>
            </a:extLst>
          </p:cNvPr>
          <p:cNvSpPr/>
          <p:nvPr/>
        </p:nvSpPr>
        <p:spPr>
          <a:xfrm>
            <a:off x="9238488" y="1523846"/>
            <a:ext cx="1097280" cy="47548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after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302807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43106-A670-1005-3096-888FE46C1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Composing AND gates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81B1E-39A1-950C-1119-4278E5B07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7C4EC3-39DC-4449-E6B8-197D82AC1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482" y="1829782"/>
            <a:ext cx="8604638" cy="43874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AA67C4-6289-A0DB-36BB-CF6F9466AC5C}"/>
              </a:ext>
            </a:extLst>
          </p:cNvPr>
          <p:cNvSpPr txBox="1"/>
          <p:nvPr/>
        </p:nvSpPr>
        <p:spPr>
          <a:xfrm>
            <a:off x="6171240" y="3001365"/>
            <a:ext cx="2558424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We need a “wire”.</a:t>
            </a:r>
          </a:p>
        </p:txBody>
      </p:sp>
    </p:spTree>
    <p:extLst>
      <p:ext uri="{BB962C8B-B14F-4D97-AF65-F5344CB8AC3E}">
        <p14:creationId xmlns:p14="http://schemas.microsoft.com/office/powerpoint/2010/main" val="3082675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726074-7BF6-2816-F7E2-785615B9E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854" y="1653751"/>
            <a:ext cx="8040222" cy="42582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740E72-3B2E-37F5-D530-BBDC491F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Translator gate (“wire”)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68BD95-3BCD-C244-5548-87CEDF918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25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F308F1-EB98-1BAA-DEB9-4BC5F21E34B5}"/>
              </a:ext>
            </a:extLst>
          </p:cNvPr>
          <p:cNvSpPr txBox="1"/>
          <p:nvPr/>
        </p:nvSpPr>
        <p:spPr>
          <a:xfrm>
            <a:off x="2824533" y="3182720"/>
            <a:ext cx="68296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 need a “wire” to translate the signal:</a:t>
            </a:r>
          </a:p>
          <a:p>
            <a:r>
              <a:rPr lang="en-US" sz="2400" dirty="0"/>
              <a:t>X </a:t>
            </a:r>
            <a:r>
              <a:rPr lang="en-US" sz="2400" dirty="0">
                <a:sym typeface="Wingdings" panose="05000000000000000000" pitchFamily="2" charset="2"/>
              </a:rPr>
              <a:t> Y</a:t>
            </a:r>
            <a:endParaRPr lang="en-US" sz="2400" dirty="0"/>
          </a:p>
          <a:p>
            <a:r>
              <a:rPr lang="en-US" sz="2400" dirty="0"/>
              <a:t>(with </a:t>
            </a:r>
            <a:r>
              <a:rPr lang="en-US" sz="2400" u="sng" dirty="0"/>
              <a:t>no shared DNA sequences</a:t>
            </a:r>
            <a:r>
              <a:rPr lang="en-US" sz="2400" dirty="0"/>
              <a:t> between X and Y)</a:t>
            </a:r>
          </a:p>
        </p:txBody>
      </p:sp>
    </p:spTree>
    <p:extLst>
      <p:ext uri="{BB962C8B-B14F-4D97-AF65-F5344CB8AC3E}">
        <p14:creationId xmlns:p14="http://schemas.microsoft.com/office/powerpoint/2010/main" val="36138127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937C5-AC10-1FB9-751E-9D385C798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Translator gate (a “wire”)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BBAFCE-2844-6E71-7FFF-34C370DB8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B23E8E-E06D-29EE-0E2F-A57384925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073" y="1671438"/>
            <a:ext cx="8087854" cy="519185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76835C9-49AF-D540-0846-E54A2CEAE77C}"/>
              </a:ext>
            </a:extLst>
          </p:cNvPr>
          <p:cNvGrpSpPr/>
          <p:nvPr/>
        </p:nvGrpSpPr>
        <p:grpSpPr>
          <a:xfrm>
            <a:off x="8010626" y="1753417"/>
            <a:ext cx="2950264" cy="1243584"/>
            <a:chOff x="6865219" y="2272284"/>
            <a:chExt cx="2950264" cy="1243584"/>
          </a:xfrm>
        </p:grpSpPr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562763EF-68F5-D50F-8E8F-E58BC74DA1B6}"/>
                </a:ext>
              </a:extLst>
            </p:cNvPr>
            <p:cNvSpPr/>
            <p:nvPr/>
          </p:nvSpPr>
          <p:spPr>
            <a:xfrm rot="5400000">
              <a:off x="7781544" y="2286000"/>
              <a:ext cx="1243584" cy="1216152"/>
            </a:xfrm>
            <a:prstGeom prst="triangl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FF5FD27-6B71-601A-A9F8-CF64C0FA5C5E}"/>
                </a:ext>
              </a:extLst>
            </p:cNvPr>
            <p:cNvCxnSpPr>
              <a:cxnSpLocks/>
              <a:endCxn id="15" idx="3"/>
            </p:cNvCxnSpPr>
            <p:nvPr/>
          </p:nvCxnSpPr>
          <p:spPr>
            <a:xfrm>
              <a:off x="7315200" y="2894076"/>
              <a:ext cx="48006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08101BA-F78C-0D29-2924-3813E051D8A7}"/>
                </a:ext>
              </a:extLst>
            </p:cNvPr>
            <p:cNvCxnSpPr>
              <a:cxnSpLocks/>
              <a:stCxn id="15" idx="0"/>
            </p:cNvCxnSpPr>
            <p:nvPr/>
          </p:nvCxnSpPr>
          <p:spPr>
            <a:xfrm>
              <a:off x="9011412" y="2894076"/>
              <a:ext cx="379476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37E6AFE-FC01-238D-B907-504A1294C8E8}"/>
                </a:ext>
              </a:extLst>
            </p:cNvPr>
            <p:cNvSpPr txBox="1"/>
            <p:nvPr/>
          </p:nvSpPr>
          <p:spPr>
            <a:xfrm>
              <a:off x="6865219" y="2555522"/>
              <a:ext cx="321965" cy="6771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400" dirty="0"/>
                <a:t>X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4A4257E-E01B-A2C8-B007-E78533BA3D27}"/>
                </a:ext>
              </a:extLst>
            </p:cNvPr>
            <p:cNvSpPr txBox="1"/>
            <p:nvPr/>
          </p:nvSpPr>
          <p:spPr>
            <a:xfrm>
              <a:off x="9493518" y="2555522"/>
              <a:ext cx="321965" cy="6771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400" dirty="0"/>
                <a:t>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96704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13F40-19AF-0CAF-9F2B-FD147F8D3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Translator gate (a “wire”)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424918-7A6F-629D-20DF-02129F630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EAD020-245E-C4C2-6BF6-3FA6894972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0194" y="4227944"/>
            <a:ext cx="7821116" cy="255305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F836C83-113E-A8C0-0690-3F9E08A2F1C5}"/>
              </a:ext>
            </a:extLst>
          </p:cNvPr>
          <p:cNvGrpSpPr/>
          <p:nvPr/>
        </p:nvGrpSpPr>
        <p:grpSpPr>
          <a:xfrm>
            <a:off x="8010626" y="1753417"/>
            <a:ext cx="2950264" cy="1243584"/>
            <a:chOff x="6865219" y="2272284"/>
            <a:chExt cx="2950264" cy="1243584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3944689C-B1B9-2DB9-51F5-8B8418C910F5}"/>
                </a:ext>
              </a:extLst>
            </p:cNvPr>
            <p:cNvSpPr/>
            <p:nvPr/>
          </p:nvSpPr>
          <p:spPr>
            <a:xfrm rot="5400000">
              <a:off x="7781544" y="2286000"/>
              <a:ext cx="1243584" cy="1216152"/>
            </a:xfrm>
            <a:prstGeom prst="triangl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3FCC3AC-6FA2-A873-285B-6446502E131A}"/>
                </a:ext>
              </a:extLst>
            </p:cNvPr>
            <p:cNvCxnSpPr>
              <a:cxnSpLocks/>
              <a:endCxn id="8" idx="3"/>
            </p:cNvCxnSpPr>
            <p:nvPr/>
          </p:nvCxnSpPr>
          <p:spPr>
            <a:xfrm>
              <a:off x="7315200" y="2894076"/>
              <a:ext cx="48006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9C9FC35-4477-2E55-7F83-7D509EB97F7A}"/>
                </a:ext>
              </a:extLst>
            </p:cNvPr>
            <p:cNvCxnSpPr>
              <a:cxnSpLocks/>
              <a:stCxn id="8" idx="0"/>
            </p:cNvCxnSpPr>
            <p:nvPr/>
          </p:nvCxnSpPr>
          <p:spPr>
            <a:xfrm>
              <a:off x="9011412" y="2894076"/>
              <a:ext cx="379476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942148F-4702-1723-A8B6-870F0D5A9BFE}"/>
                </a:ext>
              </a:extLst>
            </p:cNvPr>
            <p:cNvSpPr txBox="1"/>
            <p:nvPr/>
          </p:nvSpPr>
          <p:spPr>
            <a:xfrm>
              <a:off x="6865219" y="2555522"/>
              <a:ext cx="321965" cy="6771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400" dirty="0"/>
                <a:t>X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591CBFE-E379-BDB5-6CAE-82BCD99B27C8}"/>
                </a:ext>
              </a:extLst>
            </p:cNvPr>
            <p:cNvSpPr txBox="1"/>
            <p:nvPr/>
          </p:nvSpPr>
          <p:spPr>
            <a:xfrm>
              <a:off x="9493518" y="2555522"/>
              <a:ext cx="321965" cy="6771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400" dirty="0"/>
                <a:t>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46264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A11EA-4ED4-B4D5-260B-58CFEABCB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Translator gate (a “wire”)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3EFA8-3201-CFCD-FE27-8E0938848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2667D9-76B3-C386-1540-EAEFF9C96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3921" y="4301886"/>
            <a:ext cx="7744906" cy="242921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A98544D-187A-5E1C-8606-314D52731070}"/>
              </a:ext>
            </a:extLst>
          </p:cNvPr>
          <p:cNvGrpSpPr/>
          <p:nvPr/>
        </p:nvGrpSpPr>
        <p:grpSpPr>
          <a:xfrm>
            <a:off x="8010626" y="1753417"/>
            <a:ext cx="2950264" cy="1243584"/>
            <a:chOff x="6865219" y="2272284"/>
            <a:chExt cx="2950264" cy="1243584"/>
          </a:xfrm>
        </p:grpSpPr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28EB724E-CBDC-A16A-A2BF-90630FD91BC5}"/>
                </a:ext>
              </a:extLst>
            </p:cNvPr>
            <p:cNvSpPr/>
            <p:nvPr/>
          </p:nvSpPr>
          <p:spPr>
            <a:xfrm rot="5400000">
              <a:off x="7781544" y="2286000"/>
              <a:ext cx="1243584" cy="1216152"/>
            </a:xfrm>
            <a:prstGeom prst="triangl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3B695F8-FB59-0F92-4906-A59CCBA13ACF}"/>
                </a:ext>
              </a:extLst>
            </p:cNvPr>
            <p:cNvCxnSpPr>
              <a:cxnSpLocks/>
              <a:endCxn id="19" idx="3"/>
            </p:cNvCxnSpPr>
            <p:nvPr/>
          </p:nvCxnSpPr>
          <p:spPr>
            <a:xfrm>
              <a:off x="7315200" y="2894076"/>
              <a:ext cx="48006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89E8241-2ACF-DD7B-861F-3302BB75110C}"/>
                </a:ext>
              </a:extLst>
            </p:cNvPr>
            <p:cNvCxnSpPr>
              <a:cxnSpLocks/>
              <a:stCxn id="19" idx="0"/>
            </p:cNvCxnSpPr>
            <p:nvPr/>
          </p:nvCxnSpPr>
          <p:spPr>
            <a:xfrm>
              <a:off x="9011412" y="2894076"/>
              <a:ext cx="379476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0CF1081-98D2-1BA9-84A0-8AA9893C64E3}"/>
                </a:ext>
              </a:extLst>
            </p:cNvPr>
            <p:cNvSpPr txBox="1"/>
            <p:nvPr/>
          </p:nvSpPr>
          <p:spPr>
            <a:xfrm>
              <a:off x="6865219" y="2555522"/>
              <a:ext cx="321965" cy="6771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400" dirty="0"/>
                <a:t>X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11952FA-0A1E-0848-0C77-670735989043}"/>
                </a:ext>
              </a:extLst>
            </p:cNvPr>
            <p:cNvSpPr txBox="1"/>
            <p:nvPr/>
          </p:nvSpPr>
          <p:spPr>
            <a:xfrm>
              <a:off x="9493518" y="2555522"/>
              <a:ext cx="321965" cy="6771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400" dirty="0"/>
                <a:t>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95984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F3148-158C-A440-3FCF-D25C8D9F1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Strand displacement cascade example: OR gate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70B155-8122-D8A5-5AEC-FC6B6D478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29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E3447A5-D066-A371-FAA0-BD3D6C4F6EE8}"/>
              </a:ext>
            </a:extLst>
          </p:cNvPr>
          <p:cNvGrpSpPr/>
          <p:nvPr/>
        </p:nvGrpSpPr>
        <p:grpSpPr>
          <a:xfrm>
            <a:off x="6749717" y="3639361"/>
            <a:ext cx="2950264" cy="1243584"/>
            <a:chOff x="6865219" y="2272284"/>
            <a:chExt cx="2950264" cy="1243584"/>
          </a:xfrm>
        </p:grpSpPr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EB4C110E-28B0-106E-59DE-5C2A4C50E9E1}"/>
                </a:ext>
              </a:extLst>
            </p:cNvPr>
            <p:cNvSpPr/>
            <p:nvPr/>
          </p:nvSpPr>
          <p:spPr>
            <a:xfrm rot="5400000">
              <a:off x="7781544" y="2286000"/>
              <a:ext cx="1243584" cy="1216152"/>
            </a:xfrm>
            <a:prstGeom prst="triangl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D712789-9DA2-095E-D11C-C8B078E8057F}"/>
                </a:ext>
              </a:extLst>
            </p:cNvPr>
            <p:cNvCxnSpPr>
              <a:cxnSpLocks/>
              <a:endCxn id="6" idx="3"/>
            </p:cNvCxnSpPr>
            <p:nvPr/>
          </p:nvCxnSpPr>
          <p:spPr>
            <a:xfrm>
              <a:off x="7315200" y="2894076"/>
              <a:ext cx="48006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305E33D-9B25-D8AE-68C4-B0E34DA8A127}"/>
                </a:ext>
              </a:extLst>
            </p:cNvPr>
            <p:cNvCxnSpPr>
              <a:cxnSpLocks/>
              <a:stCxn id="6" idx="0"/>
            </p:cNvCxnSpPr>
            <p:nvPr/>
          </p:nvCxnSpPr>
          <p:spPr>
            <a:xfrm>
              <a:off x="9011412" y="2894076"/>
              <a:ext cx="379476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699937C-D007-7875-7303-953BB98C2898}"/>
                </a:ext>
              </a:extLst>
            </p:cNvPr>
            <p:cNvSpPr txBox="1"/>
            <p:nvPr/>
          </p:nvSpPr>
          <p:spPr>
            <a:xfrm>
              <a:off x="6865219" y="2555522"/>
              <a:ext cx="321965" cy="6771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400" i="1" dirty="0"/>
                <a:t>X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2D43521-7DAD-228C-75C1-446DE971C361}"/>
                </a:ext>
              </a:extLst>
            </p:cNvPr>
            <p:cNvSpPr txBox="1"/>
            <p:nvPr/>
          </p:nvSpPr>
          <p:spPr>
            <a:xfrm>
              <a:off x="9493518" y="2555522"/>
              <a:ext cx="321965" cy="6771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400" i="1" dirty="0"/>
                <a:t>Z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C07A08E-1038-18C4-BDD7-A23F2B143EC6}"/>
              </a:ext>
            </a:extLst>
          </p:cNvPr>
          <p:cNvGrpSpPr/>
          <p:nvPr/>
        </p:nvGrpSpPr>
        <p:grpSpPr>
          <a:xfrm>
            <a:off x="6749717" y="5221499"/>
            <a:ext cx="2950264" cy="1243584"/>
            <a:chOff x="6865219" y="2272284"/>
            <a:chExt cx="2950264" cy="1243584"/>
          </a:xfrm>
        </p:grpSpPr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0B0F420E-55B3-5921-6EA8-135AFE825D0F}"/>
                </a:ext>
              </a:extLst>
            </p:cNvPr>
            <p:cNvSpPr/>
            <p:nvPr/>
          </p:nvSpPr>
          <p:spPr>
            <a:xfrm rot="5400000">
              <a:off x="7781544" y="2286000"/>
              <a:ext cx="1243584" cy="1216152"/>
            </a:xfrm>
            <a:prstGeom prst="triangl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ADF60EC-E99D-8E88-53FB-5886DBE18008}"/>
                </a:ext>
              </a:extLst>
            </p:cNvPr>
            <p:cNvCxnSpPr>
              <a:cxnSpLocks/>
              <a:endCxn id="12" idx="3"/>
            </p:cNvCxnSpPr>
            <p:nvPr/>
          </p:nvCxnSpPr>
          <p:spPr>
            <a:xfrm>
              <a:off x="7315200" y="2894076"/>
              <a:ext cx="48006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601BCB9-C02E-E186-C6D6-113D3A5521A9}"/>
                </a:ext>
              </a:extLst>
            </p:cNvPr>
            <p:cNvCxnSpPr>
              <a:cxnSpLocks/>
              <a:stCxn id="12" idx="0"/>
            </p:cNvCxnSpPr>
            <p:nvPr/>
          </p:nvCxnSpPr>
          <p:spPr>
            <a:xfrm>
              <a:off x="9011412" y="2894076"/>
              <a:ext cx="379476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FB46647-ABCC-175A-C0BC-201E10BF915D}"/>
                </a:ext>
              </a:extLst>
            </p:cNvPr>
            <p:cNvSpPr txBox="1"/>
            <p:nvPr/>
          </p:nvSpPr>
          <p:spPr>
            <a:xfrm>
              <a:off x="6865219" y="2555522"/>
              <a:ext cx="321965" cy="6771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400" i="1" dirty="0"/>
                <a:t>Y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F777963-9C04-EB65-7DDB-462DC32C3927}"/>
                </a:ext>
              </a:extLst>
            </p:cNvPr>
            <p:cNvSpPr txBox="1"/>
            <p:nvPr/>
          </p:nvSpPr>
          <p:spPr>
            <a:xfrm>
              <a:off x="9493518" y="2555522"/>
              <a:ext cx="321965" cy="6771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400" i="1" dirty="0"/>
                <a:t>Z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5825B43-6AB0-1AD9-DCC2-F3E94552C0D1}"/>
              </a:ext>
            </a:extLst>
          </p:cNvPr>
          <p:cNvSpPr txBox="1"/>
          <p:nvPr/>
        </p:nvSpPr>
        <p:spPr>
          <a:xfrm>
            <a:off x="1414913" y="2893896"/>
            <a:ext cx="44338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An OR gate can be implemented by multiple translators:</a:t>
            </a:r>
          </a:p>
          <a:p>
            <a:endParaRPr lang="en-US" sz="2400" dirty="0"/>
          </a:p>
          <a:p>
            <a:r>
              <a:rPr lang="en-US" sz="4000" i="1" dirty="0"/>
              <a:t>Z</a:t>
            </a:r>
            <a:r>
              <a:rPr lang="en-US" sz="4000" dirty="0"/>
              <a:t> </a:t>
            </a:r>
            <a:r>
              <a:rPr lang="en-US" sz="4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←</a:t>
            </a:r>
            <a:r>
              <a:rPr lang="en-US" sz="4000" dirty="0"/>
              <a:t> </a:t>
            </a:r>
            <a:r>
              <a:rPr lang="en-US" sz="4000" i="1" dirty="0"/>
              <a:t>W</a:t>
            </a:r>
            <a:r>
              <a:rPr lang="en-US" sz="4000" dirty="0"/>
              <a:t> </a:t>
            </a:r>
            <a:r>
              <a:rPr lang="en-US" sz="4000" b="1" dirty="0"/>
              <a:t>OR</a:t>
            </a:r>
            <a:r>
              <a:rPr lang="en-US" sz="4000" dirty="0"/>
              <a:t> </a:t>
            </a:r>
            <a:r>
              <a:rPr lang="en-US" sz="4000" i="1" dirty="0"/>
              <a:t>X</a:t>
            </a:r>
            <a:r>
              <a:rPr lang="en-US" sz="4000" dirty="0"/>
              <a:t> </a:t>
            </a:r>
            <a:r>
              <a:rPr lang="en-US" sz="4000" b="1" dirty="0"/>
              <a:t>OR</a:t>
            </a:r>
            <a:r>
              <a:rPr lang="en-US" sz="4000" dirty="0"/>
              <a:t> </a:t>
            </a:r>
            <a:r>
              <a:rPr lang="en-US" sz="4000" i="1" dirty="0"/>
              <a:t>Y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9284583-4EC0-D48F-E617-216367FC11B9}"/>
              </a:ext>
            </a:extLst>
          </p:cNvPr>
          <p:cNvGrpSpPr/>
          <p:nvPr/>
        </p:nvGrpSpPr>
        <p:grpSpPr>
          <a:xfrm>
            <a:off x="6749717" y="2097600"/>
            <a:ext cx="2950264" cy="1243584"/>
            <a:chOff x="6865219" y="2272284"/>
            <a:chExt cx="2950264" cy="1243584"/>
          </a:xfrm>
        </p:grpSpPr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C3705BD5-15D5-F2E0-03DD-48017161D33C}"/>
                </a:ext>
              </a:extLst>
            </p:cNvPr>
            <p:cNvSpPr/>
            <p:nvPr/>
          </p:nvSpPr>
          <p:spPr>
            <a:xfrm rot="5400000">
              <a:off x="7781544" y="2286000"/>
              <a:ext cx="1243584" cy="1216152"/>
            </a:xfrm>
            <a:prstGeom prst="triangl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863A025-08BE-C9D6-649D-8DE1073D6A35}"/>
                </a:ext>
              </a:extLst>
            </p:cNvPr>
            <p:cNvCxnSpPr>
              <a:cxnSpLocks/>
              <a:endCxn id="19" idx="3"/>
            </p:cNvCxnSpPr>
            <p:nvPr/>
          </p:nvCxnSpPr>
          <p:spPr>
            <a:xfrm>
              <a:off x="7315200" y="2894076"/>
              <a:ext cx="48006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ED295CB-8BDA-5DF0-0F8E-850A37072B12}"/>
                </a:ext>
              </a:extLst>
            </p:cNvPr>
            <p:cNvCxnSpPr>
              <a:cxnSpLocks/>
              <a:stCxn id="19" idx="0"/>
            </p:cNvCxnSpPr>
            <p:nvPr/>
          </p:nvCxnSpPr>
          <p:spPr>
            <a:xfrm>
              <a:off x="9011412" y="2894076"/>
              <a:ext cx="379476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CAE8C7D-EDA4-F556-5DDF-78B69ED8EF5D}"/>
                </a:ext>
              </a:extLst>
            </p:cNvPr>
            <p:cNvSpPr txBox="1"/>
            <p:nvPr/>
          </p:nvSpPr>
          <p:spPr>
            <a:xfrm>
              <a:off x="6865219" y="2555522"/>
              <a:ext cx="321965" cy="6771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400" i="1" dirty="0"/>
                <a:t>W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3FC0B15-FAEE-EB25-20B9-27CEE215B1B0}"/>
                </a:ext>
              </a:extLst>
            </p:cNvPr>
            <p:cNvSpPr txBox="1"/>
            <p:nvPr/>
          </p:nvSpPr>
          <p:spPr>
            <a:xfrm>
              <a:off x="9493518" y="2555522"/>
              <a:ext cx="321965" cy="6771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400" i="1" dirty="0"/>
                <a:t>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9542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96769-3E91-4D28-3F09-1BB90E3F8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683" y="382368"/>
            <a:ext cx="6139991" cy="1349071"/>
          </a:xfrm>
        </p:spPr>
        <p:txBody>
          <a:bodyPr>
            <a:normAutofit/>
          </a:bodyPr>
          <a:lstStyle/>
          <a:p>
            <a:r>
              <a:rPr lang="en-US" dirty="0"/>
              <a:t>DNA strand displacement example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22FD2C-C8FD-441E-ED2F-8DA566F64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25E02C-B1EB-E267-5AA1-681F416DB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214" y="484809"/>
            <a:ext cx="1554480" cy="10386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FDE70F-7AF7-0899-A235-1CD9ED809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32" y="359868"/>
            <a:ext cx="1564059" cy="2544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25D44F-42F9-FFF6-D0B4-5946F9CC0A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532" y="983615"/>
            <a:ext cx="1564059" cy="4914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AEDCB3-15FA-EDE7-79A9-8920145615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4070" y="1741669"/>
            <a:ext cx="1554480" cy="8664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FE0E62-6E4D-0D2F-00F1-CFC90DDDFA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2214" y="2939130"/>
            <a:ext cx="1554480" cy="8189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2920AE-990C-BAD1-0D58-F81690EACD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2214" y="4206393"/>
            <a:ext cx="1554480" cy="8101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956458-00A7-9177-E207-FBCCB48C36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14070" y="5537079"/>
            <a:ext cx="1554480" cy="762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39409D3-EB15-1DF0-9688-7660526BC6AB}"/>
              </a:ext>
            </a:extLst>
          </p:cNvPr>
          <p:cNvSpPr txBox="1"/>
          <p:nvPr/>
        </p:nvSpPr>
        <p:spPr>
          <a:xfrm>
            <a:off x="1654255" y="1844446"/>
            <a:ext cx="1389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“breathing”/“fraying”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7A829DA-F7F8-FDDF-53AA-C15C383E9B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39904" y="5793682"/>
            <a:ext cx="1554480" cy="49723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60B5836-6BD6-F108-D4F7-E60BE2AA5B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27570" y="3773320"/>
            <a:ext cx="1554480" cy="71810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ADD75B1-21FF-60F1-569C-F8D1451761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85546" y="2468591"/>
            <a:ext cx="1554480" cy="20194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F149543-CDE1-F182-40D1-142CF8EC8A2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85546" y="2055691"/>
            <a:ext cx="1143000" cy="111635"/>
          </a:xfrm>
          <a:prstGeom prst="rect">
            <a:avLst/>
          </a:prstGeom>
        </p:spPr>
      </p:pic>
      <p:sp>
        <p:nvSpPr>
          <p:cNvPr id="30" name="Arrow: Right 29">
            <a:extLst>
              <a:ext uri="{FF2B5EF4-FFF2-40B4-BE49-F238E27FC236}">
                <a16:creationId xmlns:a16="http://schemas.microsoft.com/office/drawing/2014/main" id="{0683989A-4C56-A215-F0B8-0AFDAA7B2A96}"/>
              </a:ext>
            </a:extLst>
          </p:cNvPr>
          <p:cNvSpPr/>
          <p:nvPr/>
        </p:nvSpPr>
        <p:spPr>
          <a:xfrm rot="16200000">
            <a:off x="7853846" y="3024848"/>
            <a:ext cx="301265" cy="199927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Left-Right 30">
            <a:extLst>
              <a:ext uri="{FF2B5EF4-FFF2-40B4-BE49-F238E27FC236}">
                <a16:creationId xmlns:a16="http://schemas.microsoft.com/office/drawing/2014/main" id="{54978EA3-CC8A-B990-B926-AC35D091407F}"/>
              </a:ext>
            </a:extLst>
          </p:cNvPr>
          <p:cNvSpPr/>
          <p:nvPr/>
        </p:nvSpPr>
        <p:spPr>
          <a:xfrm>
            <a:off x="2287515" y="883651"/>
            <a:ext cx="422130" cy="199927"/>
          </a:xfrm>
          <a:prstGeom prst="left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row: Left-Right 32">
            <a:extLst>
              <a:ext uri="{FF2B5EF4-FFF2-40B4-BE49-F238E27FC236}">
                <a16:creationId xmlns:a16="http://schemas.microsoft.com/office/drawing/2014/main" id="{63B71045-0648-A8FB-C7E8-5C7E0BE8EE60}"/>
              </a:ext>
            </a:extLst>
          </p:cNvPr>
          <p:cNvSpPr/>
          <p:nvPr/>
        </p:nvSpPr>
        <p:spPr>
          <a:xfrm rot="5400000">
            <a:off x="3776531" y="1634518"/>
            <a:ext cx="422130" cy="199927"/>
          </a:xfrm>
          <a:prstGeom prst="left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row: Left-Right 33">
            <a:extLst>
              <a:ext uri="{FF2B5EF4-FFF2-40B4-BE49-F238E27FC236}">
                <a16:creationId xmlns:a16="http://schemas.microsoft.com/office/drawing/2014/main" id="{B6CEC01B-FA05-78E5-8A9E-154D5011A1FD}"/>
              </a:ext>
            </a:extLst>
          </p:cNvPr>
          <p:cNvSpPr/>
          <p:nvPr/>
        </p:nvSpPr>
        <p:spPr>
          <a:xfrm rot="5400000">
            <a:off x="3776531" y="2872699"/>
            <a:ext cx="422130" cy="199927"/>
          </a:xfrm>
          <a:prstGeom prst="left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row: Left-Right 34">
            <a:extLst>
              <a:ext uri="{FF2B5EF4-FFF2-40B4-BE49-F238E27FC236}">
                <a16:creationId xmlns:a16="http://schemas.microsoft.com/office/drawing/2014/main" id="{829250E8-A3F8-34DA-CBB0-E555AE5F4CA7}"/>
              </a:ext>
            </a:extLst>
          </p:cNvPr>
          <p:cNvSpPr/>
          <p:nvPr/>
        </p:nvSpPr>
        <p:spPr>
          <a:xfrm rot="5400000">
            <a:off x="3773584" y="4013855"/>
            <a:ext cx="422130" cy="199927"/>
          </a:xfrm>
          <a:prstGeom prst="left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row: Left-Right 35">
            <a:extLst>
              <a:ext uri="{FF2B5EF4-FFF2-40B4-BE49-F238E27FC236}">
                <a16:creationId xmlns:a16="http://schemas.microsoft.com/office/drawing/2014/main" id="{E2EEFD4C-C0F5-0704-9EFA-04FA5B040AA4}"/>
              </a:ext>
            </a:extLst>
          </p:cNvPr>
          <p:cNvSpPr/>
          <p:nvPr/>
        </p:nvSpPr>
        <p:spPr>
          <a:xfrm rot="5400000">
            <a:off x="3773584" y="5220222"/>
            <a:ext cx="422130" cy="199927"/>
          </a:xfrm>
          <a:prstGeom prst="left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row: Left-Right 36">
            <a:extLst>
              <a:ext uri="{FF2B5EF4-FFF2-40B4-BE49-F238E27FC236}">
                <a16:creationId xmlns:a16="http://schemas.microsoft.com/office/drawing/2014/main" id="{B9537046-5240-29FC-BF51-C40920956F60}"/>
              </a:ext>
            </a:extLst>
          </p:cNvPr>
          <p:cNvSpPr/>
          <p:nvPr/>
        </p:nvSpPr>
        <p:spPr>
          <a:xfrm>
            <a:off x="5226986" y="6022122"/>
            <a:ext cx="1554481" cy="238909"/>
          </a:xfrm>
          <a:prstGeom prst="left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branch migration</a:t>
            </a: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8" name="Arrow: Left-Right 37">
            <a:extLst>
              <a:ext uri="{FF2B5EF4-FFF2-40B4-BE49-F238E27FC236}">
                <a16:creationId xmlns:a16="http://schemas.microsoft.com/office/drawing/2014/main" id="{736899BB-8E7F-2387-68E0-926F4144763C}"/>
              </a:ext>
            </a:extLst>
          </p:cNvPr>
          <p:cNvSpPr/>
          <p:nvPr/>
        </p:nvSpPr>
        <p:spPr>
          <a:xfrm rot="5400000">
            <a:off x="7496750" y="5060633"/>
            <a:ext cx="1016118" cy="163839"/>
          </a:xfrm>
          <a:prstGeom prst="left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486B361-7BA9-FA42-6416-8448EA23E9C3}"/>
              </a:ext>
            </a:extLst>
          </p:cNvPr>
          <p:cNvSpPr txBox="1"/>
          <p:nvPr/>
        </p:nvSpPr>
        <p:spPr>
          <a:xfrm>
            <a:off x="8145284" y="2968101"/>
            <a:ext cx="1389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irreversible</a:t>
            </a:r>
          </a:p>
        </p:txBody>
      </p:sp>
    </p:spTree>
    <p:extLst>
      <p:ext uri="{BB962C8B-B14F-4D97-AF65-F5344CB8AC3E}">
        <p14:creationId xmlns:p14="http://schemas.microsoft.com/office/powerpoint/2010/main" val="158006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B39CF-4CC2-37BF-655C-C5157F459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Strand displacement cascade example: Avoiding the need for NOT gates using dual-rail logic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383D8B-E009-9923-EC9E-4DCB817DC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30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6FD07F-5702-5CAF-056E-E733F790B074}"/>
              </a:ext>
            </a:extLst>
          </p:cNvPr>
          <p:cNvSpPr txBox="1"/>
          <p:nvPr/>
        </p:nvSpPr>
        <p:spPr>
          <a:xfrm>
            <a:off x="838201" y="1868196"/>
            <a:ext cx="43834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gates are tricky with molecular circuits:</a:t>
            </a:r>
          </a:p>
          <a:p>
            <a:r>
              <a:rPr lang="en-US" dirty="0"/>
              <a:t>    How to make a molecule Y present </a:t>
            </a:r>
          </a:p>
          <a:p>
            <a:r>
              <a:rPr lang="en-US" dirty="0"/>
              <a:t>    if and only if X is not present?? </a:t>
            </a:r>
          </a:p>
        </p:txBody>
      </p:sp>
      <p:grpSp>
        <p:nvGrpSpPr>
          <p:cNvPr id="13" name="Group 818">
            <a:extLst>
              <a:ext uri="{FF2B5EF4-FFF2-40B4-BE49-F238E27FC236}">
                <a16:creationId xmlns:a16="http://schemas.microsoft.com/office/drawing/2014/main" id="{9CBA51D1-2D68-D470-4666-5FE4705D930F}"/>
              </a:ext>
            </a:extLst>
          </p:cNvPr>
          <p:cNvGrpSpPr>
            <a:grpSpLocks/>
          </p:cNvGrpSpPr>
          <p:nvPr/>
        </p:nvGrpSpPr>
        <p:grpSpPr bwMode="auto">
          <a:xfrm>
            <a:off x="3887583" y="3991326"/>
            <a:ext cx="914400" cy="549275"/>
            <a:chOff x="2650" y="605"/>
            <a:chExt cx="576" cy="346"/>
          </a:xfrm>
        </p:grpSpPr>
        <p:grpSp>
          <p:nvGrpSpPr>
            <p:cNvPr id="14" name="Group 69">
              <a:extLst>
                <a:ext uri="{FF2B5EF4-FFF2-40B4-BE49-F238E27FC236}">
                  <a16:creationId xmlns:a16="http://schemas.microsoft.com/office/drawing/2014/main" id="{6CED483D-B1B0-C776-27E3-61605A32A4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50" y="605"/>
              <a:ext cx="576" cy="346"/>
              <a:chOff x="2304" y="3542"/>
              <a:chExt cx="576" cy="346"/>
            </a:xfrm>
          </p:grpSpPr>
          <p:sp>
            <p:nvSpPr>
              <p:cNvPr id="16" name="AutoShape 65">
                <a:extLst>
                  <a:ext uri="{FF2B5EF4-FFF2-40B4-BE49-F238E27FC236}">
                    <a16:creationId xmlns:a16="http://schemas.microsoft.com/office/drawing/2014/main" id="{D30EA8B1-5244-BC74-ACD9-B0DA66B46D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9" y="3542"/>
                <a:ext cx="346" cy="346"/>
              </a:xfrm>
              <a:prstGeom prst="flowChartDelay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7" name="Line 66">
                <a:extLst>
                  <a:ext uri="{FF2B5EF4-FFF2-40B4-BE49-F238E27FC236}">
                    <a16:creationId xmlns:a16="http://schemas.microsoft.com/office/drawing/2014/main" id="{25E585B1-E71F-95FC-F238-EA1FE4877C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5" y="3715"/>
                <a:ext cx="11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Line 67">
                <a:extLst>
                  <a:ext uri="{FF2B5EF4-FFF2-40B4-BE49-F238E27FC236}">
                    <a16:creationId xmlns:a16="http://schemas.microsoft.com/office/drawing/2014/main" id="{2DB5C358-2EAC-B5D5-06C0-975FE29B6D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04" y="3600"/>
                <a:ext cx="11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Line 68">
                <a:extLst>
                  <a:ext uri="{FF2B5EF4-FFF2-40B4-BE49-F238E27FC236}">
                    <a16:creationId xmlns:a16="http://schemas.microsoft.com/office/drawing/2014/main" id="{74715B3E-9F6D-DA5A-E501-6A266CF63C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04" y="3830"/>
                <a:ext cx="11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" name="Freeform 815">
              <a:extLst>
                <a:ext uri="{FF2B5EF4-FFF2-40B4-BE49-F238E27FC236}">
                  <a16:creationId xmlns:a16="http://schemas.microsoft.com/office/drawing/2014/main" id="{989E43ED-0626-6E60-98B3-727DDCE6AB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2" y="662"/>
              <a:ext cx="566" cy="228"/>
            </a:xfrm>
            <a:custGeom>
              <a:avLst/>
              <a:gdLst>
                <a:gd name="T0" fmla="*/ 0 w 566"/>
                <a:gd name="T1" fmla="*/ 0 h 228"/>
                <a:gd name="T2" fmla="*/ 566 w 566"/>
                <a:gd name="T3" fmla="*/ 114 h 228"/>
                <a:gd name="T4" fmla="*/ 0 w 566"/>
                <a:gd name="T5" fmla="*/ 228 h 228"/>
                <a:gd name="T6" fmla="*/ 0 w 566"/>
                <a:gd name="T7" fmla="*/ 0 h 22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66" h="228">
                  <a:moveTo>
                    <a:pt x="0" y="0"/>
                  </a:moveTo>
                  <a:lnTo>
                    <a:pt x="566" y="114"/>
                  </a:lnTo>
                  <a:lnTo>
                    <a:pt x="0" y="228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0" name="Group 862">
            <a:extLst>
              <a:ext uri="{FF2B5EF4-FFF2-40B4-BE49-F238E27FC236}">
                <a16:creationId xmlns:a16="http://schemas.microsoft.com/office/drawing/2014/main" id="{51618912-8596-6FC7-B5D1-C1A6904652B1}"/>
              </a:ext>
            </a:extLst>
          </p:cNvPr>
          <p:cNvGrpSpPr>
            <a:grpSpLocks/>
          </p:cNvGrpSpPr>
          <p:nvPr/>
        </p:nvGrpSpPr>
        <p:grpSpPr bwMode="auto">
          <a:xfrm>
            <a:off x="3194091" y="5138516"/>
            <a:ext cx="914400" cy="731837"/>
            <a:chOff x="1152" y="1699"/>
            <a:chExt cx="576" cy="461"/>
          </a:xfrm>
        </p:grpSpPr>
        <p:grpSp>
          <p:nvGrpSpPr>
            <p:cNvPr id="21" name="Group 64">
              <a:extLst>
                <a:ext uri="{FF2B5EF4-FFF2-40B4-BE49-F238E27FC236}">
                  <a16:creationId xmlns:a16="http://schemas.microsoft.com/office/drawing/2014/main" id="{3AE3E3F8-D113-F3D7-EF2B-E59BAB7476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2" y="1699"/>
              <a:ext cx="576" cy="461"/>
              <a:chOff x="2165" y="3427"/>
              <a:chExt cx="576" cy="461"/>
            </a:xfrm>
          </p:grpSpPr>
          <p:sp>
            <p:nvSpPr>
              <p:cNvPr id="23" name="Line 58">
                <a:extLst>
                  <a:ext uri="{FF2B5EF4-FFF2-40B4-BE49-F238E27FC236}">
                    <a16:creationId xmlns:a16="http://schemas.microsoft.com/office/drawing/2014/main" id="{5CE8A922-CE97-C9CE-D6A4-E882784F6C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5" y="3658"/>
                <a:ext cx="57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AutoShape 59">
                <a:extLst>
                  <a:ext uri="{FF2B5EF4-FFF2-40B4-BE49-F238E27FC236}">
                    <a16:creationId xmlns:a16="http://schemas.microsoft.com/office/drawing/2014/main" id="{D3617AB6-B7AC-5BA4-C5CD-EACA473A32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2234" y="3497"/>
                <a:ext cx="461" cy="322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5" name="Oval 61">
                <a:extLst>
                  <a:ext uri="{FF2B5EF4-FFF2-40B4-BE49-F238E27FC236}">
                    <a16:creationId xmlns:a16="http://schemas.microsoft.com/office/drawing/2014/main" id="{7F5F182A-0E66-3967-76CE-71BD951BD4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1" y="3624"/>
                <a:ext cx="58" cy="58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sp>
          <p:nvSpPr>
            <p:cNvPr id="22" name="Freeform 861">
              <a:extLst>
                <a:ext uri="{FF2B5EF4-FFF2-40B4-BE49-F238E27FC236}">
                  <a16:creationId xmlns:a16="http://schemas.microsoft.com/office/drawing/2014/main" id="{CAC72FC2-4BEB-7C7A-F684-A5A711471A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" y="1699"/>
              <a:ext cx="576" cy="461"/>
            </a:xfrm>
            <a:custGeom>
              <a:avLst/>
              <a:gdLst>
                <a:gd name="T0" fmla="*/ 0 w 576"/>
                <a:gd name="T1" fmla="*/ 231 h 461"/>
                <a:gd name="T2" fmla="*/ 115 w 576"/>
                <a:gd name="T3" fmla="*/ 461 h 461"/>
                <a:gd name="T4" fmla="*/ 576 w 576"/>
                <a:gd name="T5" fmla="*/ 231 h 461"/>
                <a:gd name="T6" fmla="*/ 115 w 576"/>
                <a:gd name="T7" fmla="*/ 0 h 461"/>
                <a:gd name="T8" fmla="*/ 0 w 576"/>
                <a:gd name="T9" fmla="*/ 231 h 4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6" h="461">
                  <a:moveTo>
                    <a:pt x="0" y="231"/>
                  </a:moveTo>
                  <a:lnTo>
                    <a:pt x="115" y="461"/>
                  </a:lnTo>
                  <a:lnTo>
                    <a:pt x="576" y="231"/>
                  </a:lnTo>
                  <a:lnTo>
                    <a:pt x="115" y="0"/>
                  </a:lnTo>
                  <a:lnTo>
                    <a:pt x="0" y="231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6" name="Group 838">
            <a:extLst>
              <a:ext uri="{FF2B5EF4-FFF2-40B4-BE49-F238E27FC236}">
                <a16:creationId xmlns:a16="http://schemas.microsoft.com/office/drawing/2014/main" id="{CCC61094-BAF4-348A-1714-FF2AC853368D}"/>
              </a:ext>
            </a:extLst>
          </p:cNvPr>
          <p:cNvGrpSpPr>
            <a:grpSpLocks/>
          </p:cNvGrpSpPr>
          <p:nvPr/>
        </p:nvGrpSpPr>
        <p:grpSpPr bwMode="auto">
          <a:xfrm>
            <a:off x="6855527" y="4889523"/>
            <a:ext cx="917575" cy="549275"/>
            <a:chOff x="3456" y="605"/>
            <a:chExt cx="578" cy="346"/>
          </a:xfrm>
        </p:grpSpPr>
        <p:grpSp>
          <p:nvGrpSpPr>
            <p:cNvPr id="27" name="Group 155">
              <a:extLst>
                <a:ext uri="{FF2B5EF4-FFF2-40B4-BE49-F238E27FC236}">
                  <a16:creationId xmlns:a16="http://schemas.microsoft.com/office/drawing/2014/main" id="{B069BFCF-D731-2007-37A7-C8F8263067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57" y="605"/>
              <a:ext cx="577" cy="346"/>
              <a:chOff x="4262" y="3715"/>
              <a:chExt cx="577" cy="346"/>
            </a:xfrm>
          </p:grpSpPr>
          <p:sp>
            <p:nvSpPr>
              <p:cNvPr id="29" name="Line 146">
                <a:extLst>
                  <a:ext uri="{FF2B5EF4-FFF2-40B4-BE49-F238E27FC236}">
                    <a16:creationId xmlns:a16="http://schemas.microsoft.com/office/drawing/2014/main" id="{8B5D5C63-D009-5BC1-EF06-181B27DF41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24" y="3888"/>
                <a:ext cx="11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Line 147">
                <a:extLst>
                  <a:ext uri="{FF2B5EF4-FFF2-40B4-BE49-F238E27FC236}">
                    <a16:creationId xmlns:a16="http://schemas.microsoft.com/office/drawing/2014/main" id="{6C3EA8F1-5813-2548-D495-3D9AE4EC57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62" y="3773"/>
                <a:ext cx="1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Line 148">
                <a:extLst>
                  <a:ext uri="{FF2B5EF4-FFF2-40B4-BE49-F238E27FC236}">
                    <a16:creationId xmlns:a16="http://schemas.microsoft.com/office/drawing/2014/main" id="{90DB2BD5-5741-B134-6B97-321EBE03E3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63" y="4003"/>
                <a:ext cx="11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2" name="Group 149">
                <a:extLst>
                  <a:ext uri="{FF2B5EF4-FFF2-40B4-BE49-F238E27FC236}">
                    <a16:creationId xmlns:a16="http://schemas.microsoft.com/office/drawing/2014/main" id="{32215AE8-6365-FD30-DDF2-86CA57DA598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44" y="3715"/>
                <a:ext cx="380" cy="346"/>
                <a:chOff x="2419" y="3542"/>
                <a:chExt cx="346" cy="346"/>
              </a:xfrm>
            </p:grpSpPr>
            <p:grpSp>
              <p:nvGrpSpPr>
                <p:cNvPr id="33" name="Group 150">
                  <a:extLst>
                    <a:ext uri="{FF2B5EF4-FFF2-40B4-BE49-F238E27FC236}">
                      <a16:creationId xmlns:a16="http://schemas.microsoft.com/office/drawing/2014/main" id="{BF089EEA-F4A5-4CF5-5BA6-03E35447593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19" y="3542"/>
                  <a:ext cx="346" cy="346"/>
                  <a:chOff x="2477" y="3542"/>
                  <a:chExt cx="288" cy="346"/>
                </a:xfrm>
              </p:grpSpPr>
              <p:sp>
                <p:nvSpPr>
                  <p:cNvPr id="35" name="Freeform 151">
                    <a:extLst>
                      <a:ext uri="{FF2B5EF4-FFF2-40B4-BE49-F238E27FC236}">
                        <a16:creationId xmlns:a16="http://schemas.microsoft.com/office/drawing/2014/main" id="{61A50C13-EBC7-875F-53BA-FD6ABA59B93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77" y="3542"/>
                    <a:ext cx="288" cy="173"/>
                  </a:xfrm>
                  <a:custGeom>
                    <a:avLst/>
                    <a:gdLst>
                      <a:gd name="T0" fmla="*/ 0 w 173"/>
                      <a:gd name="T1" fmla="*/ 0 h 173"/>
                      <a:gd name="T2" fmla="*/ 881 w 173"/>
                      <a:gd name="T3" fmla="*/ 58 h 173"/>
                      <a:gd name="T4" fmla="*/ 1327 w 173"/>
                      <a:gd name="T5" fmla="*/ 173 h 173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73" h="173">
                        <a:moveTo>
                          <a:pt x="0" y="0"/>
                        </a:moveTo>
                        <a:cubicBezTo>
                          <a:pt x="43" y="14"/>
                          <a:pt x="86" y="29"/>
                          <a:pt x="115" y="58"/>
                        </a:cubicBezTo>
                        <a:cubicBezTo>
                          <a:pt x="144" y="87"/>
                          <a:pt x="158" y="130"/>
                          <a:pt x="173" y="173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" name="Freeform 152">
                    <a:extLst>
                      <a:ext uri="{FF2B5EF4-FFF2-40B4-BE49-F238E27FC236}">
                        <a16:creationId xmlns:a16="http://schemas.microsoft.com/office/drawing/2014/main" id="{BE632E8F-1A82-865C-467E-3A4B7F53F25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V="1">
                    <a:off x="2477" y="3715"/>
                    <a:ext cx="288" cy="173"/>
                  </a:xfrm>
                  <a:custGeom>
                    <a:avLst/>
                    <a:gdLst>
                      <a:gd name="T0" fmla="*/ 0 w 173"/>
                      <a:gd name="T1" fmla="*/ 0 h 173"/>
                      <a:gd name="T2" fmla="*/ 881 w 173"/>
                      <a:gd name="T3" fmla="*/ 58 h 173"/>
                      <a:gd name="T4" fmla="*/ 1327 w 173"/>
                      <a:gd name="T5" fmla="*/ 173 h 173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73" h="173">
                        <a:moveTo>
                          <a:pt x="0" y="0"/>
                        </a:moveTo>
                        <a:cubicBezTo>
                          <a:pt x="43" y="14"/>
                          <a:pt x="86" y="29"/>
                          <a:pt x="115" y="58"/>
                        </a:cubicBezTo>
                        <a:cubicBezTo>
                          <a:pt x="144" y="87"/>
                          <a:pt x="158" y="130"/>
                          <a:pt x="173" y="173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4" name="Freeform 153">
                  <a:extLst>
                    <a:ext uri="{FF2B5EF4-FFF2-40B4-BE49-F238E27FC236}">
                      <a16:creationId xmlns:a16="http://schemas.microsoft.com/office/drawing/2014/main" id="{AD0F6C0A-1FFC-5318-C8B7-DD072715A3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19" y="3542"/>
                  <a:ext cx="58" cy="346"/>
                </a:xfrm>
                <a:custGeom>
                  <a:avLst/>
                  <a:gdLst>
                    <a:gd name="T0" fmla="*/ 0 w 58"/>
                    <a:gd name="T1" fmla="*/ 0 h 346"/>
                    <a:gd name="T2" fmla="*/ 58 w 58"/>
                    <a:gd name="T3" fmla="*/ 173 h 346"/>
                    <a:gd name="T4" fmla="*/ 0 w 58"/>
                    <a:gd name="T5" fmla="*/ 346 h 34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58" h="346">
                      <a:moveTo>
                        <a:pt x="0" y="0"/>
                      </a:moveTo>
                      <a:cubicBezTo>
                        <a:pt x="29" y="57"/>
                        <a:pt x="58" y="115"/>
                        <a:pt x="58" y="173"/>
                      </a:cubicBezTo>
                      <a:cubicBezTo>
                        <a:pt x="58" y="231"/>
                        <a:pt x="29" y="288"/>
                        <a:pt x="0" y="346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28" name="Freeform 837">
              <a:extLst>
                <a:ext uri="{FF2B5EF4-FFF2-40B4-BE49-F238E27FC236}">
                  <a16:creationId xmlns:a16="http://schemas.microsoft.com/office/drawing/2014/main" id="{0CA1B9E3-E83C-03E9-1BA9-F14B647AD2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6" y="662"/>
              <a:ext cx="576" cy="231"/>
            </a:xfrm>
            <a:custGeom>
              <a:avLst/>
              <a:gdLst>
                <a:gd name="T0" fmla="*/ 0 w 576"/>
                <a:gd name="T1" fmla="*/ 0 h 231"/>
                <a:gd name="T2" fmla="*/ 0 w 576"/>
                <a:gd name="T3" fmla="*/ 231 h 231"/>
                <a:gd name="T4" fmla="*/ 576 w 576"/>
                <a:gd name="T5" fmla="*/ 116 h 231"/>
                <a:gd name="T6" fmla="*/ 0 w 576"/>
                <a:gd name="T7" fmla="*/ 0 h 23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76" h="231">
                  <a:moveTo>
                    <a:pt x="0" y="0"/>
                  </a:moveTo>
                  <a:lnTo>
                    <a:pt x="0" y="231"/>
                  </a:lnTo>
                  <a:lnTo>
                    <a:pt x="576" y="116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7" name="Group 862">
            <a:extLst>
              <a:ext uri="{FF2B5EF4-FFF2-40B4-BE49-F238E27FC236}">
                <a16:creationId xmlns:a16="http://schemas.microsoft.com/office/drawing/2014/main" id="{2241A180-A90F-CCAE-9BE2-DE0331C66520}"/>
              </a:ext>
            </a:extLst>
          </p:cNvPr>
          <p:cNvGrpSpPr>
            <a:grpSpLocks/>
          </p:cNvGrpSpPr>
          <p:nvPr/>
        </p:nvGrpSpPr>
        <p:grpSpPr bwMode="auto">
          <a:xfrm>
            <a:off x="8152566" y="4808428"/>
            <a:ext cx="914400" cy="731837"/>
            <a:chOff x="1152" y="1699"/>
            <a:chExt cx="576" cy="461"/>
          </a:xfrm>
        </p:grpSpPr>
        <p:grpSp>
          <p:nvGrpSpPr>
            <p:cNvPr id="38" name="Group 64">
              <a:extLst>
                <a:ext uri="{FF2B5EF4-FFF2-40B4-BE49-F238E27FC236}">
                  <a16:creationId xmlns:a16="http://schemas.microsoft.com/office/drawing/2014/main" id="{BE62604B-A3D7-2348-64FB-143AFD88F5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2" y="1699"/>
              <a:ext cx="576" cy="461"/>
              <a:chOff x="2165" y="3427"/>
              <a:chExt cx="576" cy="461"/>
            </a:xfrm>
          </p:grpSpPr>
          <p:sp>
            <p:nvSpPr>
              <p:cNvPr id="40" name="Line 58">
                <a:extLst>
                  <a:ext uri="{FF2B5EF4-FFF2-40B4-BE49-F238E27FC236}">
                    <a16:creationId xmlns:a16="http://schemas.microsoft.com/office/drawing/2014/main" id="{3C5EF16B-1F1B-5A38-093A-02782E96E4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5" y="3658"/>
                <a:ext cx="57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AutoShape 59">
                <a:extLst>
                  <a:ext uri="{FF2B5EF4-FFF2-40B4-BE49-F238E27FC236}">
                    <a16:creationId xmlns:a16="http://schemas.microsoft.com/office/drawing/2014/main" id="{9DEF3AC2-831E-0184-3399-91136475F7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2234" y="3497"/>
                <a:ext cx="461" cy="322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2" name="Oval 61">
                <a:extLst>
                  <a:ext uri="{FF2B5EF4-FFF2-40B4-BE49-F238E27FC236}">
                    <a16:creationId xmlns:a16="http://schemas.microsoft.com/office/drawing/2014/main" id="{20E98657-FD47-2345-D84D-D4CAE71720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1" y="3624"/>
                <a:ext cx="58" cy="58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sp>
          <p:nvSpPr>
            <p:cNvPr id="39" name="Freeform 861">
              <a:extLst>
                <a:ext uri="{FF2B5EF4-FFF2-40B4-BE49-F238E27FC236}">
                  <a16:creationId xmlns:a16="http://schemas.microsoft.com/office/drawing/2014/main" id="{17A79CF5-7DE5-3CE1-13E9-6935772E8E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" y="1699"/>
              <a:ext cx="576" cy="461"/>
            </a:xfrm>
            <a:custGeom>
              <a:avLst/>
              <a:gdLst>
                <a:gd name="T0" fmla="*/ 0 w 576"/>
                <a:gd name="T1" fmla="*/ 231 h 461"/>
                <a:gd name="T2" fmla="*/ 115 w 576"/>
                <a:gd name="T3" fmla="*/ 461 h 461"/>
                <a:gd name="T4" fmla="*/ 576 w 576"/>
                <a:gd name="T5" fmla="*/ 231 h 461"/>
                <a:gd name="T6" fmla="*/ 115 w 576"/>
                <a:gd name="T7" fmla="*/ 0 h 461"/>
                <a:gd name="T8" fmla="*/ 0 w 576"/>
                <a:gd name="T9" fmla="*/ 231 h 4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6" h="461">
                  <a:moveTo>
                    <a:pt x="0" y="231"/>
                  </a:moveTo>
                  <a:lnTo>
                    <a:pt x="115" y="461"/>
                  </a:lnTo>
                  <a:lnTo>
                    <a:pt x="576" y="231"/>
                  </a:lnTo>
                  <a:lnTo>
                    <a:pt x="115" y="0"/>
                  </a:lnTo>
                  <a:lnTo>
                    <a:pt x="0" y="231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C9907EFC-7EBA-A818-874C-4503232BAA2C}"/>
              </a:ext>
            </a:extLst>
          </p:cNvPr>
          <p:cNvSpPr/>
          <p:nvPr/>
        </p:nvSpPr>
        <p:spPr>
          <a:xfrm>
            <a:off x="1064844" y="3602701"/>
            <a:ext cx="321742" cy="35615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/>
              <a:t>X</a:t>
            </a:r>
            <a:r>
              <a:rPr lang="en-US" sz="2000" baseline="-25000" dirty="0"/>
              <a:t>1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9AB4720A-A491-25A4-5294-7CD8F74D790D}"/>
              </a:ext>
            </a:extLst>
          </p:cNvPr>
          <p:cNvSpPr/>
          <p:nvPr/>
        </p:nvSpPr>
        <p:spPr>
          <a:xfrm>
            <a:off x="1064843" y="4548060"/>
            <a:ext cx="321742" cy="35615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/>
              <a:t>X</a:t>
            </a:r>
            <a:r>
              <a:rPr lang="en-US" sz="2000" baseline="-25000" dirty="0"/>
              <a:t>2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172BF7EB-5189-917B-909E-9FA9528E4555}"/>
              </a:ext>
            </a:extLst>
          </p:cNvPr>
          <p:cNvSpPr/>
          <p:nvPr/>
        </p:nvSpPr>
        <p:spPr>
          <a:xfrm>
            <a:off x="1064843" y="5493420"/>
            <a:ext cx="321742" cy="35615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/>
              <a:t>X</a:t>
            </a:r>
            <a:r>
              <a:rPr lang="en-US" sz="2000" baseline="-25000" dirty="0"/>
              <a:t>3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D0BEF463-80B3-F9C3-BFBA-D59F77B98FE3}"/>
              </a:ext>
            </a:extLst>
          </p:cNvPr>
          <p:cNvCxnSpPr>
            <a:cxnSpLocks/>
            <a:stCxn id="52" idx="3"/>
            <a:endCxn id="113" idx="0"/>
          </p:cNvCxnSpPr>
          <p:nvPr/>
        </p:nvCxnSpPr>
        <p:spPr>
          <a:xfrm>
            <a:off x="1386586" y="3780778"/>
            <a:ext cx="398038" cy="6824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C0B248E5-A50F-32EA-6689-6C071F9687A4}"/>
              </a:ext>
            </a:extLst>
          </p:cNvPr>
          <p:cNvCxnSpPr>
            <a:cxnSpLocks/>
            <a:stCxn id="53" idx="3"/>
            <a:endCxn id="15" idx="2"/>
          </p:cNvCxnSpPr>
          <p:nvPr/>
        </p:nvCxnSpPr>
        <p:spPr>
          <a:xfrm flipV="1">
            <a:off x="1386585" y="4443764"/>
            <a:ext cx="2504173" cy="28237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5C7AD3A3-13B6-AF64-8281-D7B50CDA96ED}"/>
              </a:ext>
            </a:extLst>
          </p:cNvPr>
          <p:cNvCxnSpPr>
            <a:cxnSpLocks/>
            <a:stCxn id="15" idx="1"/>
            <a:endCxn id="28" idx="0"/>
          </p:cNvCxnSpPr>
          <p:nvPr/>
        </p:nvCxnSpPr>
        <p:spPr>
          <a:xfrm>
            <a:off x="4789283" y="4262789"/>
            <a:ext cx="2066244" cy="71722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6097B01A-110A-AF52-11DB-8AD8A01D8A71}"/>
              </a:ext>
            </a:extLst>
          </p:cNvPr>
          <p:cNvCxnSpPr>
            <a:cxnSpLocks/>
            <a:stCxn id="54" idx="3"/>
            <a:endCxn id="22" idx="0"/>
          </p:cNvCxnSpPr>
          <p:nvPr/>
        </p:nvCxnSpPr>
        <p:spPr>
          <a:xfrm flipV="1">
            <a:off x="1386585" y="5505228"/>
            <a:ext cx="1807506" cy="16626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F27AE6F1-26E9-D23D-647A-6F36B4D90660}"/>
              </a:ext>
            </a:extLst>
          </p:cNvPr>
          <p:cNvCxnSpPr>
            <a:cxnSpLocks/>
            <a:stCxn id="22" idx="2"/>
            <a:endCxn id="28" idx="1"/>
          </p:cNvCxnSpPr>
          <p:nvPr/>
        </p:nvCxnSpPr>
        <p:spPr>
          <a:xfrm flipV="1">
            <a:off x="4108491" y="5346724"/>
            <a:ext cx="2747036" cy="15850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4E886CE2-4181-A53B-A1CE-E24E92C6A63D}"/>
              </a:ext>
            </a:extLst>
          </p:cNvPr>
          <p:cNvCxnSpPr>
            <a:cxnSpLocks/>
            <a:stCxn id="28" idx="2"/>
            <a:endCxn id="40" idx="0"/>
          </p:cNvCxnSpPr>
          <p:nvPr/>
        </p:nvCxnSpPr>
        <p:spPr>
          <a:xfrm>
            <a:off x="7769927" y="5164161"/>
            <a:ext cx="382639" cy="1097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05D1798F-892E-2349-3ADD-A7F72968A03F}"/>
              </a:ext>
            </a:extLst>
          </p:cNvPr>
          <p:cNvSpPr/>
          <p:nvPr/>
        </p:nvSpPr>
        <p:spPr>
          <a:xfrm>
            <a:off x="8094656" y="4540601"/>
            <a:ext cx="1142557" cy="1294280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1" name="Group 862">
            <a:extLst>
              <a:ext uri="{FF2B5EF4-FFF2-40B4-BE49-F238E27FC236}">
                <a16:creationId xmlns:a16="http://schemas.microsoft.com/office/drawing/2014/main" id="{8233A267-1CFB-2E58-C9B2-BBE7030D0B20}"/>
              </a:ext>
            </a:extLst>
          </p:cNvPr>
          <p:cNvGrpSpPr>
            <a:grpSpLocks/>
          </p:cNvGrpSpPr>
          <p:nvPr/>
        </p:nvGrpSpPr>
        <p:grpSpPr bwMode="auto">
          <a:xfrm>
            <a:off x="1784624" y="3482308"/>
            <a:ext cx="914400" cy="731837"/>
            <a:chOff x="1152" y="1699"/>
            <a:chExt cx="576" cy="461"/>
          </a:xfrm>
        </p:grpSpPr>
        <p:grpSp>
          <p:nvGrpSpPr>
            <p:cNvPr id="112" name="Group 64">
              <a:extLst>
                <a:ext uri="{FF2B5EF4-FFF2-40B4-BE49-F238E27FC236}">
                  <a16:creationId xmlns:a16="http://schemas.microsoft.com/office/drawing/2014/main" id="{67EDD331-C437-63AD-3686-D2C7D0158A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2" y="1699"/>
              <a:ext cx="576" cy="461"/>
              <a:chOff x="2165" y="3427"/>
              <a:chExt cx="576" cy="461"/>
            </a:xfrm>
          </p:grpSpPr>
          <p:sp>
            <p:nvSpPr>
              <p:cNvPr id="114" name="Line 58">
                <a:extLst>
                  <a:ext uri="{FF2B5EF4-FFF2-40B4-BE49-F238E27FC236}">
                    <a16:creationId xmlns:a16="http://schemas.microsoft.com/office/drawing/2014/main" id="{05A5D3C5-2C17-0505-B9CE-AF6D2A281E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5" y="3658"/>
                <a:ext cx="57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" name="AutoShape 59">
                <a:extLst>
                  <a:ext uri="{FF2B5EF4-FFF2-40B4-BE49-F238E27FC236}">
                    <a16:creationId xmlns:a16="http://schemas.microsoft.com/office/drawing/2014/main" id="{A600EB0F-87A0-3C6E-3A75-E739FD7ADE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2234" y="3497"/>
                <a:ext cx="461" cy="322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16" name="Oval 61">
                <a:extLst>
                  <a:ext uri="{FF2B5EF4-FFF2-40B4-BE49-F238E27FC236}">
                    <a16:creationId xmlns:a16="http://schemas.microsoft.com/office/drawing/2014/main" id="{37420FBF-57AA-27DC-9379-4C57A73777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1" y="3624"/>
                <a:ext cx="58" cy="58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sp>
          <p:nvSpPr>
            <p:cNvPr id="113" name="Freeform 861">
              <a:extLst>
                <a:ext uri="{FF2B5EF4-FFF2-40B4-BE49-F238E27FC236}">
                  <a16:creationId xmlns:a16="http://schemas.microsoft.com/office/drawing/2014/main" id="{33709E2B-7B2E-0750-9BCD-8EC8E06F3B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" y="1699"/>
              <a:ext cx="576" cy="461"/>
            </a:xfrm>
            <a:custGeom>
              <a:avLst/>
              <a:gdLst>
                <a:gd name="T0" fmla="*/ 0 w 576"/>
                <a:gd name="T1" fmla="*/ 231 h 461"/>
                <a:gd name="T2" fmla="*/ 115 w 576"/>
                <a:gd name="T3" fmla="*/ 461 h 461"/>
                <a:gd name="T4" fmla="*/ 576 w 576"/>
                <a:gd name="T5" fmla="*/ 231 h 461"/>
                <a:gd name="T6" fmla="*/ 115 w 576"/>
                <a:gd name="T7" fmla="*/ 0 h 461"/>
                <a:gd name="T8" fmla="*/ 0 w 576"/>
                <a:gd name="T9" fmla="*/ 231 h 4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6" h="461">
                  <a:moveTo>
                    <a:pt x="0" y="231"/>
                  </a:moveTo>
                  <a:lnTo>
                    <a:pt x="115" y="461"/>
                  </a:lnTo>
                  <a:lnTo>
                    <a:pt x="576" y="231"/>
                  </a:lnTo>
                  <a:lnTo>
                    <a:pt x="115" y="0"/>
                  </a:lnTo>
                  <a:lnTo>
                    <a:pt x="0" y="231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8382B733-D58A-793C-7E93-019AA024428F}"/>
              </a:ext>
            </a:extLst>
          </p:cNvPr>
          <p:cNvCxnSpPr>
            <a:cxnSpLocks/>
            <a:stCxn id="113" idx="2"/>
            <a:endCxn id="15" idx="0"/>
          </p:cNvCxnSpPr>
          <p:nvPr/>
        </p:nvCxnSpPr>
        <p:spPr>
          <a:xfrm>
            <a:off x="2699024" y="3849020"/>
            <a:ext cx="1191734" cy="23279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B94C702-7FB9-7163-E34D-1BF8001BF475}"/>
              </a:ext>
            </a:extLst>
          </p:cNvPr>
          <p:cNvSpPr txBox="1"/>
          <p:nvPr/>
        </p:nvSpPr>
        <p:spPr>
          <a:xfrm>
            <a:off x="6463506" y="1870177"/>
            <a:ext cx="47470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Instead we use </a:t>
            </a:r>
            <a:r>
              <a:rPr lang="en-US" u="sng" dirty="0"/>
              <a:t>dual-rail</a:t>
            </a:r>
            <a:r>
              <a:rPr lang="en-US" dirty="0"/>
              <a:t> logic, using de Morgan’s Laws to push all the NOT gates to the input. </a:t>
            </a:r>
          </a:p>
          <a:p>
            <a:endParaRPr lang="en-US" dirty="0"/>
          </a:p>
          <a:p>
            <a:r>
              <a:rPr lang="en-US" dirty="0"/>
              <a:t>(Then we can “manually” specify FALSE input values by the presence of a “negated” strand.)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B926CA-6EB5-E6C4-CFF2-D1955EADF546}"/>
              </a:ext>
            </a:extLst>
          </p:cNvPr>
          <p:cNvSpPr txBox="1"/>
          <p:nvPr/>
        </p:nvSpPr>
        <p:spPr>
          <a:xfrm>
            <a:off x="6939099" y="3851369"/>
            <a:ext cx="3795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NOT</a:t>
            </a:r>
            <a:r>
              <a:rPr lang="en-US" dirty="0"/>
              <a:t>(A </a:t>
            </a:r>
            <a:r>
              <a:rPr lang="en-US" b="1" dirty="0"/>
              <a:t>OR</a:t>
            </a:r>
            <a:r>
              <a:rPr lang="en-US" dirty="0"/>
              <a:t> B) = (</a:t>
            </a:r>
            <a:r>
              <a:rPr lang="en-US" b="1" dirty="0"/>
              <a:t>NOT</a:t>
            </a:r>
            <a:r>
              <a:rPr lang="en-US" dirty="0"/>
              <a:t> A) </a:t>
            </a:r>
            <a:r>
              <a:rPr lang="en-US" b="1" dirty="0"/>
              <a:t>AND</a:t>
            </a:r>
            <a:r>
              <a:rPr lang="en-US" dirty="0"/>
              <a:t> (</a:t>
            </a:r>
            <a:r>
              <a:rPr lang="en-US" b="1" dirty="0"/>
              <a:t>NOT</a:t>
            </a:r>
            <a:r>
              <a:rPr lang="en-US" dirty="0"/>
              <a:t> B)</a:t>
            </a:r>
          </a:p>
        </p:txBody>
      </p:sp>
    </p:spTree>
    <p:extLst>
      <p:ext uri="{BB962C8B-B14F-4D97-AF65-F5344CB8AC3E}">
        <p14:creationId xmlns:p14="http://schemas.microsoft.com/office/powerpoint/2010/main" val="3671699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100" grpId="0" animBg="1"/>
      <p:bldP spid="6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B39CF-4CC2-37BF-655C-C5157F459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Strand displacement cascade example: Avoiding the need for NOT gates using dual-rail logic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383D8B-E009-9923-EC9E-4DCB817DC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31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6FD07F-5702-5CAF-056E-E733F790B074}"/>
              </a:ext>
            </a:extLst>
          </p:cNvPr>
          <p:cNvSpPr txBox="1"/>
          <p:nvPr/>
        </p:nvSpPr>
        <p:spPr>
          <a:xfrm>
            <a:off x="838201" y="1868196"/>
            <a:ext cx="43834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gates are tricky with molecular circuits:</a:t>
            </a:r>
          </a:p>
          <a:p>
            <a:r>
              <a:rPr lang="en-US" dirty="0"/>
              <a:t>    How to make a molecule Y present </a:t>
            </a:r>
          </a:p>
          <a:p>
            <a:r>
              <a:rPr lang="en-US" dirty="0"/>
              <a:t>    if and only if X is not present?? </a:t>
            </a:r>
          </a:p>
        </p:txBody>
      </p:sp>
      <p:grpSp>
        <p:nvGrpSpPr>
          <p:cNvPr id="13" name="Group 818">
            <a:extLst>
              <a:ext uri="{FF2B5EF4-FFF2-40B4-BE49-F238E27FC236}">
                <a16:creationId xmlns:a16="http://schemas.microsoft.com/office/drawing/2014/main" id="{9CBA51D1-2D68-D470-4666-5FE4705D930F}"/>
              </a:ext>
            </a:extLst>
          </p:cNvPr>
          <p:cNvGrpSpPr>
            <a:grpSpLocks/>
          </p:cNvGrpSpPr>
          <p:nvPr/>
        </p:nvGrpSpPr>
        <p:grpSpPr bwMode="auto">
          <a:xfrm>
            <a:off x="3878253" y="3991326"/>
            <a:ext cx="914400" cy="549275"/>
            <a:chOff x="2650" y="605"/>
            <a:chExt cx="576" cy="346"/>
          </a:xfrm>
        </p:grpSpPr>
        <p:grpSp>
          <p:nvGrpSpPr>
            <p:cNvPr id="14" name="Group 69">
              <a:extLst>
                <a:ext uri="{FF2B5EF4-FFF2-40B4-BE49-F238E27FC236}">
                  <a16:creationId xmlns:a16="http://schemas.microsoft.com/office/drawing/2014/main" id="{6CED483D-B1B0-C776-27E3-61605A32A4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50" y="605"/>
              <a:ext cx="576" cy="346"/>
              <a:chOff x="2304" y="3542"/>
              <a:chExt cx="576" cy="346"/>
            </a:xfrm>
          </p:grpSpPr>
          <p:sp>
            <p:nvSpPr>
              <p:cNvPr id="16" name="AutoShape 65">
                <a:extLst>
                  <a:ext uri="{FF2B5EF4-FFF2-40B4-BE49-F238E27FC236}">
                    <a16:creationId xmlns:a16="http://schemas.microsoft.com/office/drawing/2014/main" id="{D30EA8B1-5244-BC74-ACD9-B0DA66B46D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9" y="3542"/>
                <a:ext cx="346" cy="346"/>
              </a:xfrm>
              <a:prstGeom prst="flowChartDelay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7" name="Line 66">
                <a:extLst>
                  <a:ext uri="{FF2B5EF4-FFF2-40B4-BE49-F238E27FC236}">
                    <a16:creationId xmlns:a16="http://schemas.microsoft.com/office/drawing/2014/main" id="{25E585B1-E71F-95FC-F238-EA1FE4877C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5" y="3715"/>
                <a:ext cx="11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Line 67">
                <a:extLst>
                  <a:ext uri="{FF2B5EF4-FFF2-40B4-BE49-F238E27FC236}">
                    <a16:creationId xmlns:a16="http://schemas.microsoft.com/office/drawing/2014/main" id="{2DB5C358-2EAC-B5D5-06C0-975FE29B6D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04" y="3600"/>
                <a:ext cx="11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Line 68">
                <a:extLst>
                  <a:ext uri="{FF2B5EF4-FFF2-40B4-BE49-F238E27FC236}">
                    <a16:creationId xmlns:a16="http://schemas.microsoft.com/office/drawing/2014/main" id="{74715B3E-9F6D-DA5A-E501-6A266CF63C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04" y="3830"/>
                <a:ext cx="11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" name="Freeform 815">
              <a:extLst>
                <a:ext uri="{FF2B5EF4-FFF2-40B4-BE49-F238E27FC236}">
                  <a16:creationId xmlns:a16="http://schemas.microsoft.com/office/drawing/2014/main" id="{989E43ED-0626-6E60-98B3-727DDCE6AB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2" y="662"/>
              <a:ext cx="566" cy="228"/>
            </a:xfrm>
            <a:custGeom>
              <a:avLst/>
              <a:gdLst>
                <a:gd name="T0" fmla="*/ 0 w 566"/>
                <a:gd name="T1" fmla="*/ 0 h 228"/>
                <a:gd name="T2" fmla="*/ 566 w 566"/>
                <a:gd name="T3" fmla="*/ 114 h 228"/>
                <a:gd name="T4" fmla="*/ 0 w 566"/>
                <a:gd name="T5" fmla="*/ 228 h 228"/>
                <a:gd name="T6" fmla="*/ 0 w 566"/>
                <a:gd name="T7" fmla="*/ 0 h 22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66" h="228">
                  <a:moveTo>
                    <a:pt x="0" y="0"/>
                  </a:moveTo>
                  <a:lnTo>
                    <a:pt x="566" y="114"/>
                  </a:lnTo>
                  <a:lnTo>
                    <a:pt x="0" y="228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0" name="Group 862">
            <a:extLst>
              <a:ext uri="{FF2B5EF4-FFF2-40B4-BE49-F238E27FC236}">
                <a16:creationId xmlns:a16="http://schemas.microsoft.com/office/drawing/2014/main" id="{51618912-8596-6FC7-B5D1-C1A6904652B1}"/>
              </a:ext>
            </a:extLst>
          </p:cNvPr>
          <p:cNvGrpSpPr>
            <a:grpSpLocks/>
          </p:cNvGrpSpPr>
          <p:nvPr/>
        </p:nvGrpSpPr>
        <p:grpSpPr bwMode="auto">
          <a:xfrm>
            <a:off x="3194095" y="5138516"/>
            <a:ext cx="914400" cy="731837"/>
            <a:chOff x="1152" y="1699"/>
            <a:chExt cx="576" cy="461"/>
          </a:xfrm>
        </p:grpSpPr>
        <p:grpSp>
          <p:nvGrpSpPr>
            <p:cNvPr id="21" name="Group 64">
              <a:extLst>
                <a:ext uri="{FF2B5EF4-FFF2-40B4-BE49-F238E27FC236}">
                  <a16:creationId xmlns:a16="http://schemas.microsoft.com/office/drawing/2014/main" id="{3AE3E3F8-D113-F3D7-EF2B-E59BAB7476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2" y="1699"/>
              <a:ext cx="576" cy="461"/>
              <a:chOff x="2165" y="3427"/>
              <a:chExt cx="576" cy="461"/>
            </a:xfrm>
          </p:grpSpPr>
          <p:sp>
            <p:nvSpPr>
              <p:cNvPr id="23" name="Line 58">
                <a:extLst>
                  <a:ext uri="{FF2B5EF4-FFF2-40B4-BE49-F238E27FC236}">
                    <a16:creationId xmlns:a16="http://schemas.microsoft.com/office/drawing/2014/main" id="{5CE8A922-CE97-C9CE-D6A4-E882784F6C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5" y="3658"/>
                <a:ext cx="57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AutoShape 59">
                <a:extLst>
                  <a:ext uri="{FF2B5EF4-FFF2-40B4-BE49-F238E27FC236}">
                    <a16:creationId xmlns:a16="http://schemas.microsoft.com/office/drawing/2014/main" id="{D3617AB6-B7AC-5BA4-C5CD-EACA473A32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2234" y="3497"/>
                <a:ext cx="461" cy="322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5" name="Oval 61">
                <a:extLst>
                  <a:ext uri="{FF2B5EF4-FFF2-40B4-BE49-F238E27FC236}">
                    <a16:creationId xmlns:a16="http://schemas.microsoft.com/office/drawing/2014/main" id="{7F5F182A-0E66-3967-76CE-71BD951BD4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1" y="3624"/>
                <a:ext cx="58" cy="58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sp>
          <p:nvSpPr>
            <p:cNvPr id="22" name="Freeform 861">
              <a:extLst>
                <a:ext uri="{FF2B5EF4-FFF2-40B4-BE49-F238E27FC236}">
                  <a16:creationId xmlns:a16="http://schemas.microsoft.com/office/drawing/2014/main" id="{CAC72FC2-4BEB-7C7A-F684-A5A711471A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" y="1699"/>
              <a:ext cx="576" cy="461"/>
            </a:xfrm>
            <a:custGeom>
              <a:avLst/>
              <a:gdLst>
                <a:gd name="T0" fmla="*/ 0 w 576"/>
                <a:gd name="T1" fmla="*/ 231 h 461"/>
                <a:gd name="T2" fmla="*/ 115 w 576"/>
                <a:gd name="T3" fmla="*/ 461 h 461"/>
                <a:gd name="T4" fmla="*/ 576 w 576"/>
                <a:gd name="T5" fmla="*/ 231 h 461"/>
                <a:gd name="T6" fmla="*/ 115 w 576"/>
                <a:gd name="T7" fmla="*/ 0 h 461"/>
                <a:gd name="T8" fmla="*/ 0 w 576"/>
                <a:gd name="T9" fmla="*/ 231 h 4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6" h="461">
                  <a:moveTo>
                    <a:pt x="0" y="231"/>
                  </a:moveTo>
                  <a:lnTo>
                    <a:pt x="115" y="461"/>
                  </a:lnTo>
                  <a:lnTo>
                    <a:pt x="576" y="231"/>
                  </a:lnTo>
                  <a:lnTo>
                    <a:pt x="115" y="0"/>
                  </a:lnTo>
                  <a:lnTo>
                    <a:pt x="0" y="231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7" name="Group 862">
            <a:extLst>
              <a:ext uri="{FF2B5EF4-FFF2-40B4-BE49-F238E27FC236}">
                <a16:creationId xmlns:a16="http://schemas.microsoft.com/office/drawing/2014/main" id="{2241A180-A90F-CCAE-9BE2-DE0331C66520}"/>
              </a:ext>
            </a:extLst>
          </p:cNvPr>
          <p:cNvGrpSpPr>
            <a:grpSpLocks/>
          </p:cNvGrpSpPr>
          <p:nvPr/>
        </p:nvGrpSpPr>
        <p:grpSpPr bwMode="auto">
          <a:xfrm>
            <a:off x="5134868" y="4137249"/>
            <a:ext cx="914400" cy="731837"/>
            <a:chOff x="1152" y="1699"/>
            <a:chExt cx="576" cy="461"/>
          </a:xfrm>
        </p:grpSpPr>
        <p:grpSp>
          <p:nvGrpSpPr>
            <p:cNvPr id="38" name="Group 64">
              <a:extLst>
                <a:ext uri="{FF2B5EF4-FFF2-40B4-BE49-F238E27FC236}">
                  <a16:creationId xmlns:a16="http://schemas.microsoft.com/office/drawing/2014/main" id="{BE62604B-A3D7-2348-64FB-143AFD88F5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2" y="1699"/>
              <a:ext cx="576" cy="461"/>
              <a:chOff x="2165" y="3427"/>
              <a:chExt cx="576" cy="461"/>
            </a:xfrm>
          </p:grpSpPr>
          <p:sp>
            <p:nvSpPr>
              <p:cNvPr id="40" name="Line 58">
                <a:extLst>
                  <a:ext uri="{FF2B5EF4-FFF2-40B4-BE49-F238E27FC236}">
                    <a16:creationId xmlns:a16="http://schemas.microsoft.com/office/drawing/2014/main" id="{3C5EF16B-1F1B-5A38-093A-02782E96E4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5" y="3658"/>
                <a:ext cx="57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AutoShape 59">
                <a:extLst>
                  <a:ext uri="{FF2B5EF4-FFF2-40B4-BE49-F238E27FC236}">
                    <a16:creationId xmlns:a16="http://schemas.microsoft.com/office/drawing/2014/main" id="{9DEF3AC2-831E-0184-3399-91136475F7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2234" y="3497"/>
                <a:ext cx="461" cy="322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2" name="Oval 61">
                <a:extLst>
                  <a:ext uri="{FF2B5EF4-FFF2-40B4-BE49-F238E27FC236}">
                    <a16:creationId xmlns:a16="http://schemas.microsoft.com/office/drawing/2014/main" id="{20E98657-FD47-2345-D84D-D4CAE71720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1" y="3624"/>
                <a:ext cx="58" cy="58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sp>
          <p:nvSpPr>
            <p:cNvPr id="39" name="Freeform 861">
              <a:extLst>
                <a:ext uri="{FF2B5EF4-FFF2-40B4-BE49-F238E27FC236}">
                  <a16:creationId xmlns:a16="http://schemas.microsoft.com/office/drawing/2014/main" id="{17A79CF5-7DE5-3CE1-13E9-6935772E8E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" y="1699"/>
              <a:ext cx="576" cy="461"/>
            </a:xfrm>
            <a:custGeom>
              <a:avLst/>
              <a:gdLst>
                <a:gd name="T0" fmla="*/ 0 w 576"/>
                <a:gd name="T1" fmla="*/ 231 h 461"/>
                <a:gd name="T2" fmla="*/ 115 w 576"/>
                <a:gd name="T3" fmla="*/ 461 h 461"/>
                <a:gd name="T4" fmla="*/ 576 w 576"/>
                <a:gd name="T5" fmla="*/ 231 h 461"/>
                <a:gd name="T6" fmla="*/ 115 w 576"/>
                <a:gd name="T7" fmla="*/ 0 h 461"/>
                <a:gd name="T8" fmla="*/ 0 w 576"/>
                <a:gd name="T9" fmla="*/ 231 h 4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6" h="461">
                  <a:moveTo>
                    <a:pt x="0" y="231"/>
                  </a:moveTo>
                  <a:lnTo>
                    <a:pt x="115" y="461"/>
                  </a:lnTo>
                  <a:lnTo>
                    <a:pt x="576" y="231"/>
                  </a:lnTo>
                  <a:lnTo>
                    <a:pt x="115" y="0"/>
                  </a:lnTo>
                  <a:lnTo>
                    <a:pt x="0" y="231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C9907EFC-7EBA-A818-874C-4503232BAA2C}"/>
              </a:ext>
            </a:extLst>
          </p:cNvPr>
          <p:cNvSpPr/>
          <p:nvPr/>
        </p:nvSpPr>
        <p:spPr>
          <a:xfrm>
            <a:off x="1064844" y="3602701"/>
            <a:ext cx="321742" cy="35615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/>
              <a:t>X</a:t>
            </a:r>
            <a:r>
              <a:rPr lang="en-US" sz="2000" baseline="-25000" dirty="0"/>
              <a:t>1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9AB4720A-A491-25A4-5294-7CD8F74D790D}"/>
              </a:ext>
            </a:extLst>
          </p:cNvPr>
          <p:cNvSpPr/>
          <p:nvPr/>
        </p:nvSpPr>
        <p:spPr>
          <a:xfrm>
            <a:off x="1064843" y="4548060"/>
            <a:ext cx="321742" cy="35615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/>
              <a:t>X</a:t>
            </a:r>
            <a:r>
              <a:rPr lang="en-US" sz="2000" baseline="-25000" dirty="0"/>
              <a:t>2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172BF7EB-5189-917B-909E-9FA9528E4555}"/>
              </a:ext>
            </a:extLst>
          </p:cNvPr>
          <p:cNvSpPr/>
          <p:nvPr/>
        </p:nvSpPr>
        <p:spPr>
          <a:xfrm>
            <a:off x="1064843" y="5493420"/>
            <a:ext cx="321742" cy="35615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/>
              <a:t>X</a:t>
            </a:r>
            <a:r>
              <a:rPr lang="en-US" sz="2000" baseline="-25000" dirty="0"/>
              <a:t>3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D0BEF463-80B3-F9C3-BFBA-D59F77B98FE3}"/>
              </a:ext>
            </a:extLst>
          </p:cNvPr>
          <p:cNvCxnSpPr>
            <a:cxnSpLocks/>
            <a:stCxn id="52" idx="3"/>
            <a:endCxn id="113" idx="0"/>
          </p:cNvCxnSpPr>
          <p:nvPr/>
        </p:nvCxnSpPr>
        <p:spPr>
          <a:xfrm>
            <a:off x="1386586" y="3780778"/>
            <a:ext cx="398038" cy="6824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C0B248E5-A50F-32EA-6689-6C071F9687A4}"/>
              </a:ext>
            </a:extLst>
          </p:cNvPr>
          <p:cNvCxnSpPr>
            <a:cxnSpLocks/>
            <a:stCxn id="53" idx="3"/>
            <a:endCxn id="15" idx="2"/>
          </p:cNvCxnSpPr>
          <p:nvPr/>
        </p:nvCxnSpPr>
        <p:spPr>
          <a:xfrm flipV="1">
            <a:off x="1386585" y="4443764"/>
            <a:ext cx="2494843" cy="28237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5C7AD3A3-13B6-AF64-8281-D7B50CDA96ED}"/>
              </a:ext>
            </a:extLst>
          </p:cNvPr>
          <p:cNvCxnSpPr>
            <a:cxnSpLocks/>
            <a:stCxn id="15" idx="1"/>
            <a:endCxn id="39" idx="0"/>
          </p:cNvCxnSpPr>
          <p:nvPr/>
        </p:nvCxnSpPr>
        <p:spPr>
          <a:xfrm>
            <a:off x="4779953" y="4262789"/>
            <a:ext cx="354915" cy="24117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6097B01A-110A-AF52-11DB-8AD8A01D8A71}"/>
              </a:ext>
            </a:extLst>
          </p:cNvPr>
          <p:cNvCxnSpPr>
            <a:cxnSpLocks/>
            <a:stCxn id="54" idx="3"/>
            <a:endCxn id="22" idx="0"/>
          </p:cNvCxnSpPr>
          <p:nvPr/>
        </p:nvCxnSpPr>
        <p:spPr>
          <a:xfrm flipV="1">
            <a:off x="1386585" y="5505228"/>
            <a:ext cx="1807510" cy="16626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F27AE6F1-26E9-D23D-647A-6F36B4D90660}"/>
              </a:ext>
            </a:extLst>
          </p:cNvPr>
          <p:cNvCxnSpPr>
            <a:cxnSpLocks/>
            <a:stCxn id="22" idx="2"/>
            <a:endCxn id="55" idx="0"/>
          </p:cNvCxnSpPr>
          <p:nvPr/>
        </p:nvCxnSpPr>
        <p:spPr>
          <a:xfrm>
            <a:off x="4108495" y="5505228"/>
            <a:ext cx="809709" cy="156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4E886CE2-4181-A53B-A1CE-E24E92C6A63D}"/>
              </a:ext>
            </a:extLst>
          </p:cNvPr>
          <p:cNvCxnSpPr>
            <a:cxnSpLocks/>
            <a:stCxn id="39" idx="2"/>
            <a:endCxn id="11" idx="0"/>
          </p:cNvCxnSpPr>
          <p:nvPr/>
        </p:nvCxnSpPr>
        <p:spPr>
          <a:xfrm>
            <a:off x="6049268" y="4503961"/>
            <a:ext cx="779575" cy="46716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05D1798F-892E-2349-3ADD-A7F72968A03F}"/>
              </a:ext>
            </a:extLst>
          </p:cNvPr>
          <p:cNvSpPr/>
          <p:nvPr/>
        </p:nvSpPr>
        <p:spPr>
          <a:xfrm>
            <a:off x="3116425" y="5025105"/>
            <a:ext cx="2883160" cy="950119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1" name="Group 862">
            <a:extLst>
              <a:ext uri="{FF2B5EF4-FFF2-40B4-BE49-F238E27FC236}">
                <a16:creationId xmlns:a16="http://schemas.microsoft.com/office/drawing/2014/main" id="{8233A267-1CFB-2E58-C9B2-BBE7030D0B20}"/>
              </a:ext>
            </a:extLst>
          </p:cNvPr>
          <p:cNvGrpSpPr>
            <a:grpSpLocks/>
          </p:cNvGrpSpPr>
          <p:nvPr/>
        </p:nvGrpSpPr>
        <p:grpSpPr bwMode="auto">
          <a:xfrm>
            <a:off x="1784624" y="3482308"/>
            <a:ext cx="914400" cy="731837"/>
            <a:chOff x="1152" y="1699"/>
            <a:chExt cx="576" cy="461"/>
          </a:xfrm>
        </p:grpSpPr>
        <p:grpSp>
          <p:nvGrpSpPr>
            <p:cNvPr id="112" name="Group 64">
              <a:extLst>
                <a:ext uri="{FF2B5EF4-FFF2-40B4-BE49-F238E27FC236}">
                  <a16:creationId xmlns:a16="http://schemas.microsoft.com/office/drawing/2014/main" id="{67EDD331-C437-63AD-3686-D2C7D0158A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2" y="1699"/>
              <a:ext cx="576" cy="461"/>
              <a:chOff x="2165" y="3427"/>
              <a:chExt cx="576" cy="461"/>
            </a:xfrm>
          </p:grpSpPr>
          <p:sp>
            <p:nvSpPr>
              <p:cNvPr id="114" name="Line 58">
                <a:extLst>
                  <a:ext uri="{FF2B5EF4-FFF2-40B4-BE49-F238E27FC236}">
                    <a16:creationId xmlns:a16="http://schemas.microsoft.com/office/drawing/2014/main" id="{05A5D3C5-2C17-0505-B9CE-AF6D2A281E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5" y="3658"/>
                <a:ext cx="57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" name="AutoShape 59">
                <a:extLst>
                  <a:ext uri="{FF2B5EF4-FFF2-40B4-BE49-F238E27FC236}">
                    <a16:creationId xmlns:a16="http://schemas.microsoft.com/office/drawing/2014/main" id="{A600EB0F-87A0-3C6E-3A75-E739FD7ADE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2234" y="3497"/>
                <a:ext cx="461" cy="322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16" name="Oval 61">
                <a:extLst>
                  <a:ext uri="{FF2B5EF4-FFF2-40B4-BE49-F238E27FC236}">
                    <a16:creationId xmlns:a16="http://schemas.microsoft.com/office/drawing/2014/main" id="{37420FBF-57AA-27DC-9379-4C57A73777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1" y="3624"/>
                <a:ext cx="58" cy="58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sp>
          <p:nvSpPr>
            <p:cNvPr id="113" name="Freeform 861">
              <a:extLst>
                <a:ext uri="{FF2B5EF4-FFF2-40B4-BE49-F238E27FC236}">
                  <a16:creationId xmlns:a16="http://schemas.microsoft.com/office/drawing/2014/main" id="{33709E2B-7B2E-0750-9BCD-8EC8E06F3B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" y="1699"/>
              <a:ext cx="576" cy="461"/>
            </a:xfrm>
            <a:custGeom>
              <a:avLst/>
              <a:gdLst>
                <a:gd name="T0" fmla="*/ 0 w 576"/>
                <a:gd name="T1" fmla="*/ 231 h 461"/>
                <a:gd name="T2" fmla="*/ 115 w 576"/>
                <a:gd name="T3" fmla="*/ 461 h 461"/>
                <a:gd name="T4" fmla="*/ 576 w 576"/>
                <a:gd name="T5" fmla="*/ 231 h 461"/>
                <a:gd name="T6" fmla="*/ 115 w 576"/>
                <a:gd name="T7" fmla="*/ 0 h 461"/>
                <a:gd name="T8" fmla="*/ 0 w 576"/>
                <a:gd name="T9" fmla="*/ 231 h 4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6" h="461">
                  <a:moveTo>
                    <a:pt x="0" y="231"/>
                  </a:moveTo>
                  <a:lnTo>
                    <a:pt x="115" y="461"/>
                  </a:lnTo>
                  <a:lnTo>
                    <a:pt x="576" y="231"/>
                  </a:lnTo>
                  <a:lnTo>
                    <a:pt x="115" y="0"/>
                  </a:lnTo>
                  <a:lnTo>
                    <a:pt x="0" y="231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8382B733-D58A-793C-7E93-019AA024428F}"/>
              </a:ext>
            </a:extLst>
          </p:cNvPr>
          <p:cNvCxnSpPr>
            <a:cxnSpLocks/>
            <a:stCxn id="113" idx="2"/>
            <a:endCxn id="15" idx="0"/>
          </p:cNvCxnSpPr>
          <p:nvPr/>
        </p:nvCxnSpPr>
        <p:spPr>
          <a:xfrm>
            <a:off x="2699024" y="3849020"/>
            <a:ext cx="1182404" cy="23279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818">
            <a:extLst>
              <a:ext uri="{FF2B5EF4-FFF2-40B4-BE49-F238E27FC236}">
                <a16:creationId xmlns:a16="http://schemas.microsoft.com/office/drawing/2014/main" id="{7D80DC30-580A-97B3-5DF5-731637A5A62F}"/>
              </a:ext>
            </a:extLst>
          </p:cNvPr>
          <p:cNvGrpSpPr>
            <a:grpSpLocks/>
          </p:cNvGrpSpPr>
          <p:nvPr/>
        </p:nvGrpSpPr>
        <p:grpSpPr bwMode="auto">
          <a:xfrm>
            <a:off x="6828843" y="4879055"/>
            <a:ext cx="914400" cy="549275"/>
            <a:chOff x="2650" y="605"/>
            <a:chExt cx="576" cy="346"/>
          </a:xfrm>
        </p:grpSpPr>
        <p:grpSp>
          <p:nvGrpSpPr>
            <p:cNvPr id="7" name="Group 69">
              <a:extLst>
                <a:ext uri="{FF2B5EF4-FFF2-40B4-BE49-F238E27FC236}">
                  <a16:creationId xmlns:a16="http://schemas.microsoft.com/office/drawing/2014/main" id="{CD778A20-7C84-D956-E89D-B661BABE92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50" y="605"/>
              <a:ext cx="576" cy="346"/>
              <a:chOff x="2304" y="3542"/>
              <a:chExt cx="576" cy="346"/>
            </a:xfrm>
          </p:grpSpPr>
          <p:sp>
            <p:nvSpPr>
              <p:cNvPr id="9" name="AutoShape 65">
                <a:extLst>
                  <a:ext uri="{FF2B5EF4-FFF2-40B4-BE49-F238E27FC236}">
                    <a16:creationId xmlns:a16="http://schemas.microsoft.com/office/drawing/2014/main" id="{ABB72A17-6198-43E7-EE52-2365EEC216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9" y="3542"/>
                <a:ext cx="346" cy="346"/>
              </a:xfrm>
              <a:prstGeom prst="flowChartDelay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0" name="Line 66">
                <a:extLst>
                  <a:ext uri="{FF2B5EF4-FFF2-40B4-BE49-F238E27FC236}">
                    <a16:creationId xmlns:a16="http://schemas.microsoft.com/office/drawing/2014/main" id="{4FE4D178-D2B9-FAF0-6407-6666D6D3CF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5" y="3715"/>
                <a:ext cx="11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Line 67">
                <a:extLst>
                  <a:ext uri="{FF2B5EF4-FFF2-40B4-BE49-F238E27FC236}">
                    <a16:creationId xmlns:a16="http://schemas.microsoft.com/office/drawing/2014/main" id="{A1FBA0CC-8417-DA60-6C33-072C56EF80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04" y="3600"/>
                <a:ext cx="11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Line 68">
                <a:extLst>
                  <a:ext uri="{FF2B5EF4-FFF2-40B4-BE49-F238E27FC236}">
                    <a16:creationId xmlns:a16="http://schemas.microsoft.com/office/drawing/2014/main" id="{A8AD8F7E-DD6B-EF8D-BD82-451F8C0E63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04" y="3830"/>
                <a:ext cx="11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" name="Freeform 815">
              <a:extLst>
                <a:ext uri="{FF2B5EF4-FFF2-40B4-BE49-F238E27FC236}">
                  <a16:creationId xmlns:a16="http://schemas.microsoft.com/office/drawing/2014/main" id="{45A590D2-6545-072A-4F34-20F825AC2B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2" y="662"/>
              <a:ext cx="566" cy="228"/>
            </a:xfrm>
            <a:custGeom>
              <a:avLst/>
              <a:gdLst>
                <a:gd name="T0" fmla="*/ 0 w 566"/>
                <a:gd name="T1" fmla="*/ 0 h 228"/>
                <a:gd name="T2" fmla="*/ 566 w 566"/>
                <a:gd name="T3" fmla="*/ 114 h 228"/>
                <a:gd name="T4" fmla="*/ 0 w 566"/>
                <a:gd name="T5" fmla="*/ 228 h 228"/>
                <a:gd name="T6" fmla="*/ 0 w 566"/>
                <a:gd name="T7" fmla="*/ 0 h 22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66" h="228">
                  <a:moveTo>
                    <a:pt x="0" y="0"/>
                  </a:moveTo>
                  <a:lnTo>
                    <a:pt x="566" y="114"/>
                  </a:lnTo>
                  <a:lnTo>
                    <a:pt x="0" y="228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0" name="Group 862">
            <a:extLst>
              <a:ext uri="{FF2B5EF4-FFF2-40B4-BE49-F238E27FC236}">
                <a16:creationId xmlns:a16="http://schemas.microsoft.com/office/drawing/2014/main" id="{ED89C31E-D37E-9DF3-3048-4328AF9E813B}"/>
              </a:ext>
            </a:extLst>
          </p:cNvPr>
          <p:cNvGrpSpPr>
            <a:grpSpLocks/>
          </p:cNvGrpSpPr>
          <p:nvPr/>
        </p:nvGrpSpPr>
        <p:grpSpPr bwMode="auto">
          <a:xfrm>
            <a:off x="4918204" y="5140085"/>
            <a:ext cx="914400" cy="731837"/>
            <a:chOff x="1152" y="1699"/>
            <a:chExt cx="576" cy="461"/>
          </a:xfrm>
        </p:grpSpPr>
        <p:grpSp>
          <p:nvGrpSpPr>
            <p:cNvPr id="51" name="Group 64">
              <a:extLst>
                <a:ext uri="{FF2B5EF4-FFF2-40B4-BE49-F238E27FC236}">
                  <a16:creationId xmlns:a16="http://schemas.microsoft.com/office/drawing/2014/main" id="{3E7FB887-C132-1D85-074A-535ABF4BC9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2" y="1699"/>
              <a:ext cx="576" cy="461"/>
              <a:chOff x="2165" y="3427"/>
              <a:chExt cx="576" cy="461"/>
            </a:xfrm>
          </p:grpSpPr>
          <p:sp>
            <p:nvSpPr>
              <p:cNvPr id="56" name="Line 58">
                <a:extLst>
                  <a:ext uri="{FF2B5EF4-FFF2-40B4-BE49-F238E27FC236}">
                    <a16:creationId xmlns:a16="http://schemas.microsoft.com/office/drawing/2014/main" id="{83E4A00A-5BE0-7889-C0AC-0DA1340F0E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5" y="3658"/>
                <a:ext cx="57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AutoShape 59">
                <a:extLst>
                  <a:ext uri="{FF2B5EF4-FFF2-40B4-BE49-F238E27FC236}">
                    <a16:creationId xmlns:a16="http://schemas.microsoft.com/office/drawing/2014/main" id="{EC8BFB08-B972-BCF7-BB9F-DE7DA363BE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2234" y="3497"/>
                <a:ext cx="461" cy="322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8" name="Oval 61">
                <a:extLst>
                  <a:ext uri="{FF2B5EF4-FFF2-40B4-BE49-F238E27FC236}">
                    <a16:creationId xmlns:a16="http://schemas.microsoft.com/office/drawing/2014/main" id="{A2CADA08-2189-6530-F74F-B93220B776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1" y="3624"/>
                <a:ext cx="58" cy="58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sp>
          <p:nvSpPr>
            <p:cNvPr id="55" name="Freeform 861">
              <a:extLst>
                <a:ext uri="{FF2B5EF4-FFF2-40B4-BE49-F238E27FC236}">
                  <a16:creationId xmlns:a16="http://schemas.microsoft.com/office/drawing/2014/main" id="{A987CB97-0ACD-AC67-81F6-8B7D3321DC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" y="1699"/>
              <a:ext cx="576" cy="461"/>
            </a:xfrm>
            <a:custGeom>
              <a:avLst/>
              <a:gdLst>
                <a:gd name="T0" fmla="*/ 0 w 576"/>
                <a:gd name="T1" fmla="*/ 231 h 461"/>
                <a:gd name="T2" fmla="*/ 115 w 576"/>
                <a:gd name="T3" fmla="*/ 461 h 461"/>
                <a:gd name="T4" fmla="*/ 576 w 576"/>
                <a:gd name="T5" fmla="*/ 231 h 461"/>
                <a:gd name="T6" fmla="*/ 115 w 576"/>
                <a:gd name="T7" fmla="*/ 0 h 461"/>
                <a:gd name="T8" fmla="*/ 0 w 576"/>
                <a:gd name="T9" fmla="*/ 231 h 4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6" h="461">
                  <a:moveTo>
                    <a:pt x="0" y="231"/>
                  </a:moveTo>
                  <a:lnTo>
                    <a:pt x="115" y="461"/>
                  </a:lnTo>
                  <a:lnTo>
                    <a:pt x="576" y="231"/>
                  </a:lnTo>
                  <a:lnTo>
                    <a:pt x="115" y="0"/>
                  </a:lnTo>
                  <a:lnTo>
                    <a:pt x="0" y="231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1D1CDC07-C156-F578-78C3-94B16D283DA5}"/>
              </a:ext>
            </a:extLst>
          </p:cNvPr>
          <p:cNvCxnSpPr>
            <a:cxnSpLocks/>
            <a:stCxn id="55" idx="2"/>
            <a:endCxn id="8" idx="2"/>
          </p:cNvCxnSpPr>
          <p:nvPr/>
        </p:nvCxnSpPr>
        <p:spPr>
          <a:xfrm flipV="1">
            <a:off x="5832604" y="5331493"/>
            <a:ext cx="999414" cy="17530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263A085-A2EF-9196-A4C5-1F6592A99DD2}"/>
              </a:ext>
            </a:extLst>
          </p:cNvPr>
          <p:cNvSpPr txBox="1"/>
          <p:nvPr/>
        </p:nvSpPr>
        <p:spPr>
          <a:xfrm>
            <a:off x="6463506" y="1870177"/>
            <a:ext cx="39490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Instead we use “dual-rail” logic, using de Morgan’s Laws to push all the NOT gates to the input, so we can “manually” specify FALSE input values.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1434FF-D072-BFCE-C2CB-22C7E9160861}"/>
              </a:ext>
            </a:extLst>
          </p:cNvPr>
          <p:cNvSpPr txBox="1"/>
          <p:nvPr/>
        </p:nvSpPr>
        <p:spPr>
          <a:xfrm>
            <a:off x="6939099" y="3851369"/>
            <a:ext cx="3795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NOT</a:t>
            </a:r>
            <a:r>
              <a:rPr lang="en-US" dirty="0"/>
              <a:t>(A </a:t>
            </a:r>
            <a:r>
              <a:rPr lang="en-US" b="1" dirty="0"/>
              <a:t>OR</a:t>
            </a:r>
            <a:r>
              <a:rPr lang="en-US" dirty="0"/>
              <a:t> B) = (</a:t>
            </a:r>
            <a:r>
              <a:rPr lang="en-US" b="1" dirty="0"/>
              <a:t>NOT</a:t>
            </a:r>
            <a:r>
              <a:rPr lang="en-US" dirty="0"/>
              <a:t> A) </a:t>
            </a:r>
            <a:r>
              <a:rPr lang="en-US" b="1" dirty="0"/>
              <a:t>AND</a:t>
            </a:r>
            <a:r>
              <a:rPr lang="en-US" dirty="0"/>
              <a:t> (</a:t>
            </a:r>
            <a:r>
              <a:rPr lang="en-US" b="1" dirty="0"/>
              <a:t>NOT</a:t>
            </a:r>
            <a:r>
              <a:rPr lang="en-US" dirty="0"/>
              <a:t> B)</a:t>
            </a:r>
          </a:p>
        </p:txBody>
      </p:sp>
    </p:spTree>
    <p:extLst>
      <p:ext uri="{BB962C8B-B14F-4D97-AF65-F5344CB8AC3E}">
        <p14:creationId xmlns:p14="http://schemas.microsoft.com/office/powerpoint/2010/main" val="179787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B39CF-4CC2-37BF-655C-C5157F459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Strand displacement cascade example: Avoiding the need for NOT gates using dual-rail logic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383D8B-E009-9923-EC9E-4DCB817DC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32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6FD07F-5702-5CAF-056E-E733F790B074}"/>
              </a:ext>
            </a:extLst>
          </p:cNvPr>
          <p:cNvSpPr txBox="1"/>
          <p:nvPr/>
        </p:nvSpPr>
        <p:spPr>
          <a:xfrm>
            <a:off x="838201" y="1868196"/>
            <a:ext cx="43834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gates are tricky with molecular circuits:</a:t>
            </a:r>
          </a:p>
          <a:p>
            <a:r>
              <a:rPr lang="en-US" dirty="0"/>
              <a:t>    How to make a molecule Y present </a:t>
            </a:r>
          </a:p>
          <a:p>
            <a:r>
              <a:rPr lang="en-US" dirty="0"/>
              <a:t>    if and only if X is not present?? </a:t>
            </a:r>
          </a:p>
        </p:txBody>
      </p:sp>
      <p:grpSp>
        <p:nvGrpSpPr>
          <p:cNvPr id="13" name="Group 818">
            <a:extLst>
              <a:ext uri="{FF2B5EF4-FFF2-40B4-BE49-F238E27FC236}">
                <a16:creationId xmlns:a16="http://schemas.microsoft.com/office/drawing/2014/main" id="{9CBA51D1-2D68-D470-4666-5FE4705D930F}"/>
              </a:ext>
            </a:extLst>
          </p:cNvPr>
          <p:cNvGrpSpPr>
            <a:grpSpLocks/>
          </p:cNvGrpSpPr>
          <p:nvPr/>
        </p:nvGrpSpPr>
        <p:grpSpPr bwMode="auto">
          <a:xfrm>
            <a:off x="3878253" y="3991326"/>
            <a:ext cx="914400" cy="549275"/>
            <a:chOff x="2650" y="605"/>
            <a:chExt cx="576" cy="346"/>
          </a:xfrm>
        </p:grpSpPr>
        <p:grpSp>
          <p:nvGrpSpPr>
            <p:cNvPr id="14" name="Group 69">
              <a:extLst>
                <a:ext uri="{FF2B5EF4-FFF2-40B4-BE49-F238E27FC236}">
                  <a16:creationId xmlns:a16="http://schemas.microsoft.com/office/drawing/2014/main" id="{6CED483D-B1B0-C776-27E3-61605A32A4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50" y="605"/>
              <a:ext cx="576" cy="346"/>
              <a:chOff x="2304" y="3542"/>
              <a:chExt cx="576" cy="346"/>
            </a:xfrm>
          </p:grpSpPr>
          <p:sp>
            <p:nvSpPr>
              <p:cNvPr id="16" name="AutoShape 65">
                <a:extLst>
                  <a:ext uri="{FF2B5EF4-FFF2-40B4-BE49-F238E27FC236}">
                    <a16:creationId xmlns:a16="http://schemas.microsoft.com/office/drawing/2014/main" id="{D30EA8B1-5244-BC74-ACD9-B0DA66B46D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9" y="3542"/>
                <a:ext cx="346" cy="346"/>
              </a:xfrm>
              <a:prstGeom prst="flowChartDelay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7" name="Line 66">
                <a:extLst>
                  <a:ext uri="{FF2B5EF4-FFF2-40B4-BE49-F238E27FC236}">
                    <a16:creationId xmlns:a16="http://schemas.microsoft.com/office/drawing/2014/main" id="{25E585B1-E71F-95FC-F238-EA1FE4877C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5" y="3715"/>
                <a:ext cx="11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Line 67">
                <a:extLst>
                  <a:ext uri="{FF2B5EF4-FFF2-40B4-BE49-F238E27FC236}">
                    <a16:creationId xmlns:a16="http://schemas.microsoft.com/office/drawing/2014/main" id="{2DB5C358-2EAC-B5D5-06C0-975FE29B6D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04" y="3600"/>
                <a:ext cx="11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Line 68">
                <a:extLst>
                  <a:ext uri="{FF2B5EF4-FFF2-40B4-BE49-F238E27FC236}">
                    <a16:creationId xmlns:a16="http://schemas.microsoft.com/office/drawing/2014/main" id="{74715B3E-9F6D-DA5A-E501-6A266CF63C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04" y="3830"/>
                <a:ext cx="11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" name="Freeform 815">
              <a:extLst>
                <a:ext uri="{FF2B5EF4-FFF2-40B4-BE49-F238E27FC236}">
                  <a16:creationId xmlns:a16="http://schemas.microsoft.com/office/drawing/2014/main" id="{989E43ED-0626-6E60-98B3-727DDCE6AB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2" y="662"/>
              <a:ext cx="566" cy="228"/>
            </a:xfrm>
            <a:custGeom>
              <a:avLst/>
              <a:gdLst>
                <a:gd name="T0" fmla="*/ 0 w 566"/>
                <a:gd name="T1" fmla="*/ 0 h 228"/>
                <a:gd name="T2" fmla="*/ 566 w 566"/>
                <a:gd name="T3" fmla="*/ 114 h 228"/>
                <a:gd name="T4" fmla="*/ 0 w 566"/>
                <a:gd name="T5" fmla="*/ 228 h 228"/>
                <a:gd name="T6" fmla="*/ 0 w 566"/>
                <a:gd name="T7" fmla="*/ 0 h 22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66" h="228">
                  <a:moveTo>
                    <a:pt x="0" y="0"/>
                  </a:moveTo>
                  <a:lnTo>
                    <a:pt x="566" y="114"/>
                  </a:lnTo>
                  <a:lnTo>
                    <a:pt x="0" y="228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7" name="Group 862">
            <a:extLst>
              <a:ext uri="{FF2B5EF4-FFF2-40B4-BE49-F238E27FC236}">
                <a16:creationId xmlns:a16="http://schemas.microsoft.com/office/drawing/2014/main" id="{2241A180-A90F-CCAE-9BE2-DE0331C66520}"/>
              </a:ext>
            </a:extLst>
          </p:cNvPr>
          <p:cNvGrpSpPr>
            <a:grpSpLocks/>
          </p:cNvGrpSpPr>
          <p:nvPr/>
        </p:nvGrpSpPr>
        <p:grpSpPr bwMode="auto">
          <a:xfrm>
            <a:off x="5134868" y="4137249"/>
            <a:ext cx="914400" cy="731837"/>
            <a:chOff x="1152" y="1699"/>
            <a:chExt cx="576" cy="461"/>
          </a:xfrm>
        </p:grpSpPr>
        <p:grpSp>
          <p:nvGrpSpPr>
            <p:cNvPr id="38" name="Group 64">
              <a:extLst>
                <a:ext uri="{FF2B5EF4-FFF2-40B4-BE49-F238E27FC236}">
                  <a16:creationId xmlns:a16="http://schemas.microsoft.com/office/drawing/2014/main" id="{BE62604B-A3D7-2348-64FB-143AFD88F5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2" y="1699"/>
              <a:ext cx="576" cy="461"/>
              <a:chOff x="2165" y="3427"/>
              <a:chExt cx="576" cy="461"/>
            </a:xfrm>
          </p:grpSpPr>
          <p:sp>
            <p:nvSpPr>
              <p:cNvPr id="40" name="Line 58">
                <a:extLst>
                  <a:ext uri="{FF2B5EF4-FFF2-40B4-BE49-F238E27FC236}">
                    <a16:creationId xmlns:a16="http://schemas.microsoft.com/office/drawing/2014/main" id="{3C5EF16B-1F1B-5A38-093A-02782E96E4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5" y="3658"/>
                <a:ext cx="57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AutoShape 59">
                <a:extLst>
                  <a:ext uri="{FF2B5EF4-FFF2-40B4-BE49-F238E27FC236}">
                    <a16:creationId xmlns:a16="http://schemas.microsoft.com/office/drawing/2014/main" id="{9DEF3AC2-831E-0184-3399-91136475F7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2234" y="3497"/>
                <a:ext cx="461" cy="322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2" name="Oval 61">
                <a:extLst>
                  <a:ext uri="{FF2B5EF4-FFF2-40B4-BE49-F238E27FC236}">
                    <a16:creationId xmlns:a16="http://schemas.microsoft.com/office/drawing/2014/main" id="{20E98657-FD47-2345-D84D-D4CAE71720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1" y="3624"/>
                <a:ext cx="58" cy="58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sp>
          <p:nvSpPr>
            <p:cNvPr id="39" name="Freeform 861">
              <a:extLst>
                <a:ext uri="{FF2B5EF4-FFF2-40B4-BE49-F238E27FC236}">
                  <a16:creationId xmlns:a16="http://schemas.microsoft.com/office/drawing/2014/main" id="{17A79CF5-7DE5-3CE1-13E9-6935772E8E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" y="1699"/>
              <a:ext cx="576" cy="461"/>
            </a:xfrm>
            <a:custGeom>
              <a:avLst/>
              <a:gdLst>
                <a:gd name="T0" fmla="*/ 0 w 576"/>
                <a:gd name="T1" fmla="*/ 231 h 461"/>
                <a:gd name="T2" fmla="*/ 115 w 576"/>
                <a:gd name="T3" fmla="*/ 461 h 461"/>
                <a:gd name="T4" fmla="*/ 576 w 576"/>
                <a:gd name="T5" fmla="*/ 231 h 461"/>
                <a:gd name="T6" fmla="*/ 115 w 576"/>
                <a:gd name="T7" fmla="*/ 0 h 461"/>
                <a:gd name="T8" fmla="*/ 0 w 576"/>
                <a:gd name="T9" fmla="*/ 231 h 4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6" h="461">
                  <a:moveTo>
                    <a:pt x="0" y="231"/>
                  </a:moveTo>
                  <a:lnTo>
                    <a:pt x="115" y="461"/>
                  </a:lnTo>
                  <a:lnTo>
                    <a:pt x="576" y="231"/>
                  </a:lnTo>
                  <a:lnTo>
                    <a:pt x="115" y="0"/>
                  </a:lnTo>
                  <a:lnTo>
                    <a:pt x="0" y="231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C9907EFC-7EBA-A818-874C-4503232BAA2C}"/>
              </a:ext>
            </a:extLst>
          </p:cNvPr>
          <p:cNvSpPr/>
          <p:nvPr/>
        </p:nvSpPr>
        <p:spPr>
          <a:xfrm>
            <a:off x="1064844" y="3602701"/>
            <a:ext cx="321742" cy="35615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/>
              <a:t>X</a:t>
            </a:r>
            <a:r>
              <a:rPr lang="en-US" sz="2000" baseline="-25000" dirty="0"/>
              <a:t>1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9AB4720A-A491-25A4-5294-7CD8F74D790D}"/>
              </a:ext>
            </a:extLst>
          </p:cNvPr>
          <p:cNvSpPr/>
          <p:nvPr/>
        </p:nvSpPr>
        <p:spPr>
          <a:xfrm>
            <a:off x="1064843" y="4548060"/>
            <a:ext cx="321742" cy="35615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/>
              <a:t>X</a:t>
            </a:r>
            <a:r>
              <a:rPr lang="en-US" sz="2000" baseline="-25000" dirty="0"/>
              <a:t>2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172BF7EB-5189-917B-909E-9FA9528E4555}"/>
              </a:ext>
            </a:extLst>
          </p:cNvPr>
          <p:cNvSpPr/>
          <p:nvPr/>
        </p:nvSpPr>
        <p:spPr>
          <a:xfrm>
            <a:off x="1064843" y="5493420"/>
            <a:ext cx="321742" cy="35615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/>
              <a:t>X</a:t>
            </a:r>
            <a:r>
              <a:rPr lang="en-US" sz="2000" baseline="-25000" dirty="0"/>
              <a:t>3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D0BEF463-80B3-F9C3-BFBA-D59F77B98FE3}"/>
              </a:ext>
            </a:extLst>
          </p:cNvPr>
          <p:cNvCxnSpPr>
            <a:cxnSpLocks/>
            <a:stCxn id="52" idx="3"/>
            <a:endCxn id="113" idx="0"/>
          </p:cNvCxnSpPr>
          <p:nvPr/>
        </p:nvCxnSpPr>
        <p:spPr>
          <a:xfrm>
            <a:off x="1386586" y="3780778"/>
            <a:ext cx="398038" cy="6824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C0B248E5-A50F-32EA-6689-6C071F9687A4}"/>
              </a:ext>
            </a:extLst>
          </p:cNvPr>
          <p:cNvCxnSpPr>
            <a:cxnSpLocks/>
            <a:stCxn id="53" idx="3"/>
            <a:endCxn id="15" idx="2"/>
          </p:cNvCxnSpPr>
          <p:nvPr/>
        </p:nvCxnSpPr>
        <p:spPr>
          <a:xfrm flipV="1">
            <a:off x="1386585" y="4443764"/>
            <a:ext cx="2494843" cy="28237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5C7AD3A3-13B6-AF64-8281-D7B50CDA96ED}"/>
              </a:ext>
            </a:extLst>
          </p:cNvPr>
          <p:cNvCxnSpPr>
            <a:cxnSpLocks/>
            <a:stCxn id="15" idx="1"/>
            <a:endCxn id="39" idx="0"/>
          </p:cNvCxnSpPr>
          <p:nvPr/>
        </p:nvCxnSpPr>
        <p:spPr>
          <a:xfrm>
            <a:off x="4779953" y="4262789"/>
            <a:ext cx="354915" cy="24117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6097B01A-110A-AF52-11DB-8AD8A01D8A71}"/>
              </a:ext>
            </a:extLst>
          </p:cNvPr>
          <p:cNvCxnSpPr>
            <a:cxnSpLocks/>
            <a:stCxn id="54" idx="3"/>
            <a:endCxn id="8" idx="2"/>
          </p:cNvCxnSpPr>
          <p:nvPr/>
        </p:nvCxnSpPr>
        <p:spPr>
          <a:xfrm flipV="1">
            <a:off x="1386585" y="5331493"/>
            <a:ext cx="5445433" cy="34000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4E886CE2-4181-A53B-A1CE-E24E92C6A63D}"/>
              </a:ext>
            </a:extLst>
          </p:cNvPr>
          <p:cNvCxnSpPr>
            <a:cxnSpLocks/>
            <a:stCxn id="39" idx="2"/>
            <a:endCxn id="11" idx="0"/>
          </p:cNvCxnSpPr>
          <p:nvPr/>
        </p:nvCxnSpPr>
        <p:spPr>
          <a:xfrm>
            <a:off x="6049268" y="4503961"/>
            <a:ext cx="779575" cy="46716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05D1798F-892E-2349-3ADD-A7F72968A03F}"/>
              </a:ext>
            </a:extLst>
          </p:cNvPr>
          <p:cNvSpPr/>
          <p:nvPr/>
        </p:nvSpPr>
        <p:spPr>
          <a:xfrm>
            <a:off x="5134868" y="3991327"/>
            <a:ext cx="961132" cy="992390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1" name="Group 862">
            <a:extLst>
              <a:ext uri="{FF2B5EF4-FFF2-40B4-BE49-F238E27FC236}">
                <a16:creationId xmlns:a16="http://schemas.microsoft.com/office/drawing/2014/main" id="{8233A267-1CFB-2E58-C9B2-BBE7030D0B20}"/>
              </a:ext>
            </a:extLst>
          </p:cNvPr>
          <p:cNvGrpSpPr>
            <a:grpSpLocks/>
          </p:cNvGrpSpPr>
          <p:nvPr/>
        </p:nvGrpSpPr>
        <p:grpSpPr bwMode="auto">
          <a:xfrm>
            <a:off x="1784624" y="3482308"/>
            <a:ext cx="914400" cy="731837"/>
            <a:chOff x="1152" y="1699"/>
            <a:chExt cx="576" cy="461"/>
          </a:xfrm>
        </p:grpSpPr>
        <p:grpSp>
          <p:nvGrpSpPr>
            <p:cNvPr id="112" name="Group 64">
              <a:extLst>
                <a:ext uri="{FF2B5EF4-FFF2-40B4-BE49-F238E27FC236}">
                  <a16:creationId xmlns:a16="http://schemas.microsoft.com/office/drawing/2014/main" id="{67EDD331-C437-63AD-3686-D2C7D0158A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2" y="1699"/>
              <a:ext cx="576" cy="461"/>
              <a:chOff x="2165" y="3427"/>
              <a:chExt cx="576" cy="461"/>
            </a:xfrm>
          </p:grpSpPr>
          <p:sp>
            <p:nvSpPr>
              <p:cNvPr id="114" name="Line 58">
                <a:extLst>
                  <a:ext uri="{FF2B5EF4-FFF2-40B4-BE49-F238E27FC236}">
                    <a16:creationId xmlns:a16="http://schemas.microsoft.com/office/drawing/2014/main" id="{05A5D3C5-2C17-0505-B9CE-AF6D2A281E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5" y="3658"/>
                <a:ext cx="57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" name="AutoShape 59">
                <a:extLst>
                  <a:ext uri="{FF2B5EF4-FFF2-40B4-BE49-F238E27FC236}">
                    <a16:creationId xmlns:a16="http://schemas.microsoft.com/office/drawing/2014/main" id="{A600EB0F-87A0-3C6E-3A75-E739FD7ADE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2234" y="3497"/>
                <a:ext cx="461" cy="322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16" name="Oval 61">
                <a:extLst>
                  <a:ext uri="{FF2B5EF4-FFF2-40B4-BE49-F238E27FC236}">
                    <a16:creationId xmlns:a16="http://schemas.microsoft.com/office/drawing/2014/main" id="{37420FBF-57AA-27DC-9379-4C57A73777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1" y="3624"/>
                <a:ext cx="58" cy="58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sp>
          <p:nvSpPr>
            <p:cNvPr id="113" name="Freeform 861">
              <a:extLst>
                <a:ext uri="{FF2B5EF4-FFF2-40B4-BE49-F238E27FC236}">
                  <a16:creationId xmlns:a16="http://schemas.microsoft.com/office/drawing/2014/main" id="{33709E2B-7B2E-0750-9BCD-8EC8E06F3B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" y="1699"/>
              <a:ext cx="576" cy="461"/>
            </a:xfrm>
            <a:custGeom>
              <a:avLst/>
              <a:gdLst>
                <a:gd name="T0" fmla="*/ 0 w 576"/>
                <a:gd name="T1" fmla="*/ 231 h 461"/>
                <a:gd name="T2" fmla="*/ 115 w 576"/>
                <a:gd name="T3" fmla="*/ 461 h 461"/>
                <a:gd name="T4" fmla="*/ 576 w 576"/>
                <a:gd name="T5" fmla="*/ 231 h 461"/>
                <a:gd name="T6" fmla="*/ 115 w 576"/>
                <a:gd name="T7" fmla="*/ 0 h 461"/>
                <a:gd name="T8" fmla="*/ 0 w 576"/>
                <a:gd name="T9" fmla="*/ 231 h 4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6" h="461">
                  <a:moveTo>
                    <a:pt x="0" y="231"/>
                  </a:moveTo>
                  <a:lnTo>
                    <a:pt x="115" y="461"/>
                  </a:lnTo>
                  <a:lnTo>
                    <a:pt x="576" y="231"/>
                  </a:lnTo>
                  <a:lnTo>
                    <a:pt x="115" y="0"/>
                  </a:lnTo>
                  <a:lnTo>
                    <a:pt x="0" y="231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8382B733-D58A-793C-7E93-019AA024428F}"/>
              </a:ext>
            </a:extLst>
          </p:cNvPr>
          <p:cNvCxnSpPr>
            <a:cxnSpLocks/>
            <a:stCxn id="113" idx="2"/>
            <a:endCxn id="15" idx="0"/>
          </p:cNvCxnSpPr>
          <p:nvPr/>
        </p:nvCxnSpPr>
        <p:spPr>
          <a:xfrm>
            <a:off x="2699024" y="3849020"/>
            <a:ext cx="1182404" cy="23279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818">
            <a:extLst>
              <a:ext uri="{FF2B5EF4-FFF2-40B4-BE49-F238E27FC236}">
                <a16:creationId xmlns:a16="http://schemas.microsoft.com/office/drawing/2014/main" id="{7D80DC30-580A-97B3-5DF5-731637A5A62F}"/>
              </a:ext>
            </a:extLst>
          </p:cNvPr>
          <p:cNvGrpSpPr>
            <a:grpSpLocks/>
          </p:cNvGrpSpPr>
          <p:nvPr/>
        </p:nvGrpSpPr>
        <p:grpSpPr bwMode="auto">
          <a:xfrm>
            <a:off x="6828843" y="4879055"/>
            <a:ext cx="914400" cy="549275"/>
            <a:chOff x="2650" y="605"/>
            <a:chExt cx="576" cy="346"/>
          </a:xfrm>
        </p:grpSpPr>
        <p:grpSp>
          <p:nvGrpSpPr>
            <p:cNvPr id="7" name="Group 69">
              <a:extLst>
                <a:ext uri="{FF2B5EF4-FFF2-40B4-BE49-F238E27FC236}">
                  <a16:creationId xmlns:a16="http://schemas.microsoft.com/office/drawing/2014/main" id="{CD778A20-7C84-D956-E89D-B661BABE92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50" y="605"/>
              <a:ext cx="576" cy="346"/>
              <a:chOff x="2304" y="3542"/>
              <a:chExt cx="576" cy="346"/>
            </a:xfrm>
          </p:grpSpPr>
          <p:sp>
            <p:nvSpPr>
              <p:cNvPr id="9" name="AutoShape 65">
                <a:extLst>
                  <a:ext uri="{FF2B5EF4-FFF2-40B4-BE49-F238E27FC236}">
                    <a16:creationId xmlns:a16="http://schemas.microsoft.com/office/drawing/2014/main" id="{ABB72A17-6198-43E7-EE52-2365EEC216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9" y="3542"/>
                <a:ext cx="346" cy="346"/>
              </a:xfrm>
              <a:prstGeom prst="flowChartDelay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0" name="Line 66">
                <a:extLst>
                  <a:ext uri="{FF2B5EF4-FFF2-40B4-BE49-F238E27FC236}">
                    <a16:creationId xmlns:a16="http://schemas.microsoft.com/office/drawing/2014/main" id="{4FE4D178-D2B9-FAF0-6407-6666D6D3CF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5" y="3715"/>
                <a:ext cx="11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Line 67">
                <a:extLst>
                  <a:ext uri="{FF2B5EF4-FFF2-40B4-BE49-F238E27FC236}">
                    <a16:creationId xmlns:a16="http://schemas.microsoft.com/office/drawing/2014/main" id="{A1FBA0CC-8417-DA60-6C33-072C56EF80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04" y="3600"/>
                <a:ext cx="11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Line 68">
                <a:extLst>
                  <a:ext uri="{FF2B5EF4-FFF2-40B4-BE49-F238E27FC236}">
                    <a16:creationId xmlns:a16="http://schemas.microsoft.com/office/drawing/2014/main" id="{A8AD8F7E-DD6B-EF8D-BD82-451F8C0E63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04" y="3830"/>
                <a:ext cx="11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" name="Freeform 815">
              <a:extLst>
                <a:ext uri="{FF2B5EF4-FFF2-40B4-BE49-F238E27FC236}">
                  <a16:creationId xmlns:a16="http://schemas.microsoft.com/office/drawing/2014/main" id="{45A590D2-6545-072A-4F34-20F825AC2B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2" y="662"/>
              <a:ext cx="566" cy="228"/>
            </a:xfrm>
            <a:custGeom>
              <a:avLst/>
              <a:gdLst>
                <a:gd name="T0" fmla="*/ 0 w 566"/>
                <a:gd name="T1" fmla="*/ 0 h 228"/>
                <a:gd name="T2" fmla="*/ 566 w 566"/>
                <a:gd name="T3" fmla="*/ 114 h 228"/>
                <a:gd name="T4" fmla="*/ 0 w 566"/>
                <a:gd name="T5" fmla="*/ 228 h 228"/>
                <a:gd name="T6" fmla="*/ 0 w 566"/>
                <a:gd name="T7" fmla="*/ 0 h 22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66" h="228">
                  <a:moveTo>
                    <a:pt x="0" y="0"/>
                  </a:moveTo>
                  <a:lnTo>
                    <a:pt x="566" y="114"/>
                  </a:lnTo>
                  <a:lnTo>
                    <a:pt x="0" y="228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C5277E2D-3E3A-A5AC-F67B-B4EED101D3D3}"/>
              </a:ext>
            </a:extLst>
          </p:cNvPr>
          <p:cNvSpPr txBox="1"/>
          <p:nvPr/>
        </p:nvSpPr>
        <p:spPr>
          <a:xfrm>
            <a:off x="6463506" y="1870177"/>
            <a:ext cx="39490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Instead we use “dual-rail” logic, using de Morgan’s Laws to push all the NOT gates to the input, so we can “manually” specify FALSE input values.</a:t>
            </a:r>
          </a:p>
        </p:txBody>
      </p:sp>
    </p:spTree>
    <p:extLst>
      <p:ext uri="{BB962C8B-B14F-4D97-AF65-F5344CB8AC3E}">
        <p14:creationId xmlns:p14="http://schemas.microsoft.com/office/powerpoint/2010/main" val="355937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862">
            <a:extLst>
              <a:ext uri="{FF2B5EF4-FFF2-40B4-BE49-F238E27FC236}">
                <a16:creationId xmlns:a16="http://schemas.microsoft.com/office/drawing/2014/main" id="{3FB2160D-D812-794B-0E38-52001BA1FD75}"/>
              </a:ext>
            </a:extLst>
          </p:cNvPr>
          <p:cNvGrpSpPr>
            <a:grpSpLocks/>
          </p:cNvGrpSpPr>
          <p:nvPr/>
        </p:nvGrpSpPr>
        <p:grpSpPr bwMode="auto">
          <a:xfrm>
            <a:off x="2143726" y="4269645"/>
            <a:ext cx="914400" cy="731837"/>
            <a:chOff x="1152" y="1699"/>
            <a:chExt cx="576" cy="461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C4A55EE6-4C7F-A5E0-0C56-4DE9E6F517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2" y="1699"/>
              <a:ext cx="576" cy="461"/>
              <a:chOff x="2165" y="3427"/>
              <a:chExt cx="576" cy="461"/>
            </a:xfrm>
          </p:grpSpPr>
          <p:sp>
            <p:nvSpPr>
              <p:cNvPr id="67" name="Line 58">
                <a:extLst>
                  <a:ext uri="{FF2B5EF4-FFF2-40B4-BE49-F238E27FC236}">
                    <a16:creationId xmlns:a16="http://schemas.microsoft.com/office/drawing/2014/main" id="{E29CD2F3-246A-9D87-6466-F1F48B4147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5" y="3658"/>
                <a:ext cx="57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AutoShape 59">
                <a:extLst>
                  <a:ext uri="{FF2B5EF4-FFF2-40B4-BE49-F238E27FC236}">
                    <a16:creationId xmlns:a16="http://schemas.microsoft.com/office/drawing/2014/main" id="{E8AEB701-9226-CE3D-C8EC-9F2AA21162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2234" y="3497"/>
                <a:ext cx="461" cy="322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69" name="Oval 61">
                <a:extLst>
                  <a:ext uri="{FF2B5EF4-FFF2-40B4-BE49-F238E27FC236}">
                    <a16:creationId xmlns:a16="http://schemas.microsoft.com/office/drawing/2014/main" id="{CF56520C-5FD0-B69C-9759-AB5EDDEC3E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1" y="3624"/>
                <a:ext cx="58" cy="58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sp>
          <p:nvSpPr>
            <p:cNvPr id="66" name="Freeform 861">
              <a:extLst>
                <a:ext uri="{FF2B5EF4-FFF2-40B4-BE49-F238E27FC236}">
                  <a16:creationId xmlns:a16="http://schemas.microsoft.com/office/drawing/2014/main" id="{DFF00212-236D-4466-2DA0-E82D8F7CD8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" y="1699"/>
              <a:ext cx="576" cy="461"/>
            </a:xfrm>
            <a:custGeom>
              <a:avLst/>
              <a:gdLst>
                <a:gd name="T0" fmla="*/ 0 w 576"/>
                <a:gd name="T1" fmla="*/ 231 h 461"/>
                <a:gd name="T2" fmla="*/ 115 w 576"/>
                <a:gd name="T3" fmla="*/ 461 h 461"/>
                <a:gd name="T4" fmla="*/ 576 w 576"/>
                <a:gd name="T5" fmla="*/ 231 h 461"/>
                <a:gd name="T6" fmla="*/ 115 w 576"/>
                <a:gd name="T7" fmla="*/ 0 h 461"/>
                <a:gd name="T8" fmla="*/ 0 w 576"/>
                <a:gd name="T9" fmla="*/ 231 h 4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6" h="461">
                  <a:moveTo>
                    <a:pt x="0" y="231"/>
                  </a:moveTo>
                  <a:lnTo>
                    <a:pt x="115" y="461"/>
                  </a:lnTo>
                  <a:lnTo>
                    <a:pt x="576" y="231"/>
                  </a:lnTo>
                  <a:lnTo>
                    <a:pt x="115" y="0"/>
                  </a:lnTo>
                  <a:lnTo>
                    <a:pt x="0" y="231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22B39CF-4CC2-37BF-655C-C5157F459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Strand displacement cascade example: Avoiding the need for NOT gates using dual-rail logic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383D8B-E009-9923-EC9E-4DCB817DC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33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6FD07F-5702-5CAF-056E-E733F790B074}"/>
              </a:ext>
            </a:extLst>
          </p:cNvPr>
          <p:cNvSpPr txBox="1"/>
          <p:nvPr/>
        </p:nvSpPr>
        <p:spPr>
          <a:xfrm>
            <a:off x="838201" y="1868196"/>
            <a:ext cx="43834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gates are tricky with molecular circuits:</a:t>
            </a:r>
          </a:p>
          <a:p>
            <a:r>
              <a:rPr lang="en-US" dirty="0"/>
              <a:t>    How to make a molecule Y present </a:t>
            </a:r>
          </a:p>
          <a:p>
            <a:r>
              <a:rPr lang="en-US" dirty="0"/>
              <a:t>    if and only if X is not present??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A8569D-C5DE-04B7-571E-4F22255D805F}"/>
              </a:ext>
            </a:extLst>
          </p:cNvPr>
          <p:cNvSpPr txBox="1"/>
          <p:nvPr/>
        </p:nvSpPr>
        <p:spPr>
          <a:xfrm>
            <a:off x="6463506" y="1870177"/>
            <a:ext cx="39490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Instead we use “dual-rail” logic, using de Morgan’s Laws to push all the NOT gates to the input, so we can “manually” specify FALSE input values.</a:t>
            </a:r>
          </a:p>
        </p:txBody>
      </p:sp>
      <p:grpSp>
        <p:nvGrpSpPr>
          <p:cNvPr id="37" name="Group 862">
            <a:extLst>
              <a:ext uri="{FF2B5EF4-FFF2-40B4-BE49-F238E27FC236}">
                <a16:creationId xmlns:a16="http://schemas.microsoft.com/office/drawing/2014/main" id="{2241A180-A90F-CCAE-9BE2-DE0331C66520}"/>
              </a:ext>
            </a:extLst>
          </p:cNvPr>
          <p:cNvGrpSpPr>
            <a:grpSpLocks/>
          </p:cNvGrpSpPr>
          <p:nvPr/>
        </p:nvGrpSpPr>
        <p:grpSpPr bwMode="auto">
          <a:xfrm>
            <a:off x="2802242" y="3632717"/>
            <a:ext cx="914400" cy="731837"/>
            <a:chOff x="1152" y="1699"/>
            <a:chExt cx="576" cy="461"/>
          </a:xfrm>
        </p:grpSpPr>
        <p:grpSp>
          <p:nvGrpSpPr>
            <p:cNvPr id="38" name="Group 64">
              <a:extLst>
                <a:ext uri="{FF2B5EF4-FFF2-40B4-BE49-F238E27FC236}">
                  <a16:creationId xmlns:a16="http://schemas.microsoft.com/office/drawing/2014/main" id="{BE62604B-A3D7-2348-64FB-143AFD88F5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2" y="1699"/>
              <a:ext cx="576" cy="461"/>
              <a:chOff x="2165" y="3427"/>
              <a:chExt cx="576" cy="461"/>
            </a:xfrm>
          </p:grpSpPr>
          <p:sp>
            <p:nvSpPr>
              <p:cNvPr id="40" name="Line 58">
                <a:extLst>
                  <a:ext uri="{FF2B5EF4-FFF2-40B4-BE49-F238E27FC236}">
                    <a16:creationId xmlns:a16="http://schemas.microsoft.com/office/drawing/2014/main" id="{3C5EF16B-1F1B-5A38-093A-02782E96E4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5" y="3658"/>
                <a:ext cx="57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AutoShape 59">
                <a:extLst>
                  <a:ext uri="{FF2B5EF4-FFF2-40B4-BE49-F238E27FC236}">
                    <a16:creationId xmlns:a16="http://schemas.microsoft.com/office/drawing/2014/main" id="{9DEF3AC2-831E-0184-3399-91136475F7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2234" y="3497"/>
                <a:ext cx="461" cy="322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2" name="Oval 61">
                <a:extLst>
                  <a:ext uri="{FF2B5EF4-FFF2-40B4-BE49-F238E27FC236}">
                    <a16:creationId xmlns:a16="http://schemas.microsoft.com/office/drawing/2014/main" id="{20E98657-FD47-2345-D84D-D4CAE71720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1" y="3624"/>
                <a:ext cx="58" cy="58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sp>
          <p:nvSpPr>
            <p:cNvPr id="39" name="Freeform 861">
              <a:extLst>
                <a:ext uri="{FF2B5EF4-FFF2-40B4-BE49-F238E27FC236}">
                  <a16:creationId xmlns:a16="http://schemas.microsoft.com/office/drawing/2014/main" id="{17A79CF5-7DE5-3CE1-13E9-6935772E8E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" y="1699"/>
              <a:ext cx="576" cy="461"/>
            </a:xfrm>
            <a:custGeom>
              <a:avLst/>
              <a:gdLst>
                <a:gd name="T0" fmla="*/ 0 w 576"/>
                <a:gd name="T1" fmla="*/ 231 h 461"/>
                <a:gd name="T2" fmla="*/ 115 w 576"/>
                <a:gd name="T3" fmla="*/ 461 h 461"/>
                <a:gd name="T4" fmla="*/ 576 w 576"/>
                <a:gd name="T5" fmla="*/ 231 h 461"/>
                <a:gd name="T6" fmla="*/ 115 w 576"/>
                <a:gd name="T7" fmla="*/ 0 h 461"/>
                <a:gd name="T8" fmla="*/ 0 w 576"/>
                <a:gd name="T9" fmla="*/ 231 h 4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6" h="461">
                  <a:moveTo>
                    <a:pt x="0" y="231"/>
                  </a:moveTo>
                  <a:lnTo>
                    <a:pt x="115" y="461"/>
                  </a:lnTo>
                  <a:lnTo>
                    <a:pt x="576" y="231"/>
                  </a:lnTo>
                  <a:lnTo>
                    <a:pt x="115" y="0"/>
                  </a:lnTo>
                  <a:lnTo>
                    <a:pt x="0" y="231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C9907EFC-7EBA-A818-874C-4503232BAA2C}"/>
              </a:ext>
            </a:extLst>
          </p:cNvPr>
          <p:cNvSpPr/>
          <p:nvPr/>
        </p:nvSpPr>
        <p:spPr>
          <a:xfrm>
            <a:off x="1064844" y="3602701"/>
            <a:ext cx="321742" cy="35615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/>
              <a:t>X</a:t>
            </a:r>
            <a:r>
              <a:rPr lang="en-US" sz="2000" baseline="-25000" dirty="0"/>
              <a:t>1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9AB4720A-A491-25A4-5294-7CD8F74D790D}"/>
              </a:ext>
            </a:extLst>
          </p:cNvPr>
          <p:cNvSpPr/>
          <p:nvPr/>
        </p:nvSpPr>
        <p:spPr>
          <a:xfrm>
            <a:off x="1064843" y="4548060"/>
            <a:ext cx="321742" cy="35615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/>
              <a:t>X</a:t>
            </a:r>
            <a:r>
              <a:rPr lang="en-US" sz="2000" baseline="-25000" dirty="0"/>
              <a:t>2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172BF7EB-5189-917B-909E-9FA9528E4555}"/>
              </a:ext>
            </a:extLst>
          </p:cNvPr>
          <p:cNvSpPr/>
          <p:nvPr/>
        </p:nvSpPr>
        <p:spPr>
          <a:xfrm>
            <a:off x="1064843" y="5493420"/>
            <a:ext cx="321742" cy="35615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/>
              <a:t>X</a:t>
            </a:r>
            <a:r>
              <a:rPr lang="en-US" sz="2000" baseline="-25000" dirty="0"/>
              <a:t>3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D0BEF463-80B3-F9C3-BFBA-D59F77B98FE3}"/>
              </a:ext>
            </a:extLst>
          </p:cNvPr>
          <p:cNvCxnSpPr>
            <a:cxnSpLocks/>
            <a:stCxn id="52" idx="3"/>
            <a:endCxn id="113" idx="0"/>
          </p:cNvCxnSpPr>
          <p:nvPr/>
        </p:nvCxnSpPr>
        <p:spPr>
          <a:xfrm>
            <a:off x="1386586" y="3780778"/>
            <a:ext cx="398038" cy="6824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C0B248E5-A50F-32EA-6689-6C071F9687A4}"/>
              </a:ext>
            </a:extLst>
          </p:cNvPr>
          <p:cNvCxnSpPr>
            <a:cxnSpLocks/>
            <a:stCxn id="53" idx="3"/>
            <a:endCxn id="66" idx="0"/>
          </p:cNvCxnSpPr>
          <p:nvPr/>
        </p:nvCxnSpPr>
        <p:spPr>
          <a:xfrm flipV="1">
            <a:off x="1386585" y="4636357"/>
            <a:ext cx="757141" cy="897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6097B01A-110A-AF52-11DB-8AD8A01D8A71}"/>
              </a:ext>
            </a:extLst>
          </p:cNvPr>
          <p:cNvCxnSpPr>
            <a:cxnSpLocks/>
            <a:stCxn id="54" idx="3"/>
            <a:endCxn id="8" idx="2"/>
          </p:cNvCxnSpPr>
          <p:nvPr/>
        </p:nvCxnSpPr>
        <p:spPr>
          <a:xfrm flipV="1">
            <a:off x="1386585" y="5331493"/>
            <a:ext cx="5445433" cy="34000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05D1798F-892E-2349-3ADD-A7F72968A03F}"/>
              </a:ext>
            </a:extLst>
          </p:cNvPr>
          <p:cNvSpPr/>
          <p:nvPr/>
        </p:nvSpPr>
        <p:spPr>
          <a:xfrm>
            <a:off x="1807770" y="3410086"/>
            <a:ext cx="1905696" cy="1037398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1" name="Group 862">
            <a:extLst>
              <a:ext uri="{FF2B5EF4-FFF2-40B4-BE49-F238E27FC236}">
                <a16:creationId xmlns:a16="http://schemas.microsoft.com/office/drawing/2014/main" id="{8233A267-1CFB-2E58-C9B2-BBE7030D0B20}"/>
              </a:ext>
            </a:extLst>
          </p:cNvPr>
          <p:cNvGrpSpPr>
            <a:grpSpLocks/>
          </p:cNvGrpSpPr>
          <p:nvPr/>
        </p:nvGrpSpPr>
        <p:grpSpPr bwMode="auto">
          <a:xfrm>
            <a:off x="1784624" y="3482308"/>
            <a:ext cx="914400" cy="731837"/>
            <a:chOff x="1152" y="1699"/>
            <a:chExt cx="576" cy="461"/>
          </a:xfrm>
        </p:grpSpPr>
        <p:grpSp>
          <p:nvGrpSpPr>
            <p:cNvPr id="112" name="Group 64">
              <a:extLst>
                <a:ext uri="{FF2B5EF4-FFF2-40B4-BE49-F238E27FC236}">
                  <a16:creationId xmlns:a16="http://schemas.microsoft.com/office/drawing/2014/main" id="{67EDD331-C437-63AD-3686-D2C7D0158A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2" y="1699"/>
              <a:ext cx="576" cy="461"/>
              <a:chOff x="2165" y="3427"/>
              <a:chExt cx="576" cy="461"/>
            </a:xfrm>
          </p:grpSpPr>
          <p:sp>
            <p:nvSpPr>
              <p:cNvPr id="114" name="Line 58">
                <a:extLst>
                  <a:ext uri="{FF2B5EF4-FFF2-40B4-BE49-F238E27FC236}">
                    <a16:creationId xmlns:a16="http://schemas.microsoft.com/office/drawing/2014/main" id="{05A5D3C5-2C17-0505-B9CE-AF6D2A281E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5" y="3658"/>
                <a:ext cx="57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" name="AutoShape 59">
                <a:extLst>
                  <a:ext uri="{FF2B5EF4-FFF2-40B4-BE49-F238E27FC236}">
                    <a16:creationId xmlns:a16="http://schemas.microsoft.com/office/drawing/2014/main" id="{A600EB0F-87A0-3C6E-3A75-E739FD7ADE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2234" y="3497"/>
                <a:ext cx="461" cy="322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16" name="Oval 61">
                <a:extLst>
                  <a:ext uri="{FF2B5EF4-FFF2-40B4-BE49-F238E27FC236}">
                    <a16:creationId xmlns:a16="http://schemas.microsoft.com/office/drawing/2014/main" id="{37420FBF-57AA-27DC-9379-4C57A73777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1" y="3624"/>
                <a:ext cx="58" cy="58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sp>
          <p:nvSpPr>
            <p:cNvPr id="113" name="Freeform 861">
              <a:extLst>
                <a:ext uri="{FF2B5EF4-FFF2-40B4-BE49-F238E27FC236}">
                  <a16:creationId xmlns:a16="http://schemas.microsoft.com/office/drawing/2014/main" id="{33709E2B-7B2E-0750-9BCD-8EC8E06F3B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" y="1699"/>
              <a:ext cx="576" cy="461"/>
            </a:xfrm>
            <a:custGeom>
              <a:avLst/>
              <a:gdLst>
                <a:gd name="T0" fmla="*/ 0 w 576"/>
                <a:gd name="T1" fmla="*/ 231 h 461"/>
                <a:gd name="T2" fmla="*/ 115 w 576"/>
                <a:gd name="T3" fmla="*/ 461 h 461"/>
                <a:gd name="T4" fmla="*/ 576 w 576"/>
                <a:gd name="T5" fmla="*/ 231 h 461"/>
                <a:gd name="T6" fmla="*/ 115 w 576"/>
                <a:gd name="T7" fmla="*/ 0 h 461"/>
                <a:gd name="T8" fmla="*/ 0 w 576"/>
                <a:gd name="T9" fmla="*/ 231 h 4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6" h="461">
                  <a:moveTo>
                    <a:pt x="0" y="231"/>
                  </a:moveTo>
                  <a:lnTo>
                    <a:pt x="115" y="461"/>
                  </a:lnTo>
                  <a:lnTo>
                    <a:pt x="576" y="231"/>
                  </a:lnTo>
                  <a:lnTo>
                    <a:pt x="115" y="0"/>
                  </a:lnTo>
                  <a:lnTo>
                    <a:pt x="0" y="231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8382B733-D58A-793C-7E93-019AA024428F}"/>
              </a:ext>
            </a:extLst>
          </p:cNvPr>
          <p:cNvCxnSpPr>
            <a:cxnSpLocks/>
            <a:stCxn id="113" idx="2"/>
            <a:endCxn id="39" idx="0"/>
          </p:cNvCxnSpPr>
          <p:nvPr/>
        </p:nvCxnSpPr>
        <p:spPr>
          <a:xfrm>
            <a:off x="2699024" y="3849020"/>
            <a:ext cx="103218" cy="15040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818">
            <a:extLst>
              <a:ext uri="{FF2B5EF4-FFF2-40B4-BE49-F238E27FC236}">
                <a16:creationId xmlns:a16="http://schemas.microsoft.com/office/drawing/2014/main" id="{7D80DC30-580A-97B3-5DF5-731637A5A62F}"/>
              </a:ext>
            </a:extLst>
          </p:cNvPr>
          <p:cNvGrpSpPr>
            <a:grpSpLocks/>
          </p:cNvGrpSpPr>
          <p:nvPr/>
        </p:nvGrpSpPr>
        <p:grpSpPr bwMode="auto">
          <a:xfrm>
            <a:off x="6828843" y="4879055"/>
            <a:ext cx="914400" cy="549275"/>
            <a:chOff x="2650" y="605"/>
            <a:chExt cx="576" cy="346"/>
          </a:xfrm>
        </p:grpSpPr>
        <p:grpSp>
          <p:nvGrpSpPr>
            <p:cNvPr id="7" name="Group 69">
              <a:extLst>
                <a:ext uri="{FF2B5EF4-FFF2-40B4-BE49-F238E27FC236}">
                  <a16:creationId xmlns:a16="http://schemas.microsoft.com/office/drawing/2014/main" id="{CD778A20-7C84-D956-E89D-B661BABE92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50" y="605"/>
              <a:ext cx="576" cy="346"/>
              <a:chOff x="2304" y="3542"/>
              <a:chExt cx="576" cy="346"/>
            </a:xfrm>
          </p:grpSpPr>
          <p:sp>
            <p:nvSpPr>
              <p:cNvPr id="9" name="AutoShape 65">
                <a:extLst>
                  <a:ext uri="{FF2B5EF4-FFF2-40B4-BE49-F238E27FC236}">
                    <a16:creationId xmlns:a16="http://schemas.microsoft.com/office/drawing/2014/main" id="{ABB72A17-6198-43E7-EE52-2365EEC216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9" y="3542"/>
                <a:ext cx="346" cy="346"/>
              </a:xfrm>
              <a:prstGeom prst="flowChartDelay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0" name="Line 66">
                <a:extLst>
                  <a:ext uri="{FF2B5EF4-FFF2-40B4-BE49-F238E27FC236}">
                    <a16:creationId xmlns:a16="http://schemas.microsoft.com/office/drawing/2014/main" id="{4FE4D178-D2B9-FAF0-6407-6666D6D3CF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5" y="3715"/>
                <a:ext cx="11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Line 67">
                <a:extLst>
                  <a:ext uri="{FF2B5EF4-FFF2-40B4-BE49-F238E27FC236}">
                    <a16:creationId xmlns:a16="http://schemas.microsoft.com/office/drawing/2014/main" id="{A1FBA0CC-8417-DA60-6C33-072C56EF80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04" y="3600"/>
                <a:ext cx="11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Line 68">
                <a:extLst>
                  <a:ext uri="{FF2B5EF4-FFF2-40B4-BE49-F238E27FC236}">
                    <a16:creationId xmlns:a16="http://schemas.microsoft.com/office/drawing/2014/main" id="{A8AD8F7E-DD6B-EF8D-BD82-451F8C0E63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04" y="3830"/>
                <a:ext cx="11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" name="Freeform 815">
              <a:extLst>
                <a:ext uri="{FF2B5EF4-FFF2-40B4-BE49-F238E27FC236}">
                  <a16:creationId xmlns:a16="http://schemas.microsoft.com/office/drawing/2014/main" id="{45A590D2-6545-072A-4F34-20F825AC2B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2" y="662"/>
              <a:ext cx="566" cy="228"/>
            </a:xfrm>
            <a:custGeom>
              <a:avLst/>
              <a:gdLst>
                <a:gd name="T0" fmla="*/ 0 w 566"/>
                <a:gd name="T1" fmla="*/ 0 h 228"/>
                <a:gd name="T2" fmla="*/ 566 w 566"/>
                <a:gd name="T3" fmla="*/ 114 h 228"/>
                <a:gd name="T4" fmla="*/ 0 w 566"/>
                <a:gd name="T5" fmla="*/ 228 h 228"/>
                <a:gd name="T6" fmla="*/ 0 w 566"/>
                <a:gd name="T7" fmla="*/ 0 h 22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66" h="228">
                  <a:moveTo>
                    <a:pt x="0" y="0"/>
                  </a:moveTo>
                  <a:lnTo>
                    <a:pt x="566" y="114"/>
                  </a:lnTo>
                  <a:lnTo>
                    <a:pt x="0" y="228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7" name="Group 838">
            <a:extLst>
              <a:ext uri="{FF2B5EF4-FFF2-40B4-BE49-F238E27FC236}">
                <a16:creationId xmlns:a16="http://schemas.microsoft.com/office/drawing/2014/main" id="{D286FEAE-7BF5-281C-D660-15AAA615CC11}"/>
              </a:ext>
            </a:extLst>
          </p:cNvPr>
          <p:cNvGrpSpPr>
            <a:grpSpLocks/>
          </p:cNvGrpSpPr>
          <p:nvPr/>
        </p:nvGrpSpPr>
        <p:grpSpPr bwMode="auto">
          <a:xfrm>
            <a:off x="3878253" y="3991263"/>
            <a:ext cx="917575" cy="549275"/>
            <a:chOff x="3456" y="605"/>
            <a:chExt cx="578" cy="346"/>
          </a:xfrm>
        </p:grpSpPr>
        <p:grpSp>
          <p:nvGrpSpPr>
            <p:cNvPr id="28" name="Group 155">
              <a:extLst>
                <a:ext uri="{FF2B5EF4-FFF2-40B4-BE49-F238E27FC236}">
                  <a16:creationId xmlns:a16="http://schemas.microsoft.com/office/drawing/2014/main" id="{8E7470A7-7CB2-CC23-B734-561E2CCD209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57" y="605"/>
              <a:ext cx="577" cy="346"/>
              <a:chOff x="4262" y="3715"/>
              <a:chExt cx="577" cy="346"/>
            </a:xfrm>
          </p:grpSpPr>
          <p:sp>
            <p:nvSpPr>
              <p:cNvPr id="30" name="Line 146">
                <a:extLst>
                  <a:ext uri="{FF2B5EF4-FFF2-40B4-BE49-F238E27FC236}">
                    <a16:creationId xmlns:a16="http://schemas.microsoft.com/office/drawing/2014/main" id="{D31BD944-7EAA-89FD-E5A4-67B4623F82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24" y="3888"/>
                <a:ext cx="11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Line 147">
                <a:extLst>
                  <a:ext uri="{FF2B5EF4-FFF2-40B4-BE49-F238E27FC236}">
                    <a16:creationId xmlns:a16="http://schemas.microsoft.com/office/drawing/2014/main" id="{D297A056-1C72-1C8E-B8B8-9EDEA65CAC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62" y="3773"/>
                <a:ext cx="1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Line 148">
                <a:extLst>
                  <a:ext uri="{FF2B5EF4-FFF2-40B4-BE49-F238E27FC236}">
                    <a16:creationId xmlns:a16="http://schemas.microsoft.com/office/drawing/2014/main" id="{0807035E-CE8E-C726-90F6-C763DF40BE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63" y="4003"/>
                <a:ext cx="11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3" name="Group 149">
                <a:extLst>
                  <a:ext uri="{FF2B5EF4-FFF2-40B4-BE49-F238E27FC236}">
                    <a16:creationId xmlns:a16="http://schemas.microsoft.com/office/drawing/2014/main" id="{132A9C9F-8324-8151-2D70-DC90031FE94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44" y="3715"/>
                <a:ext cx="380" cy="346"/>
                <a:chOff x="2419" y="3542"/>
                <a:chExt cx="346" cy="346"/>
              </a:xfrm>
            </p:grpSpPr>
            <p:grpSp>
              <p:nvGrpSpPr>
                <p:cNvPr id="34" name="Group 150">
                  <a:extLst>
                    <a:ext uri="{FF2B5EF4-FFF2-40B4-BE49-F238E27FC236}">
                      <a16:creationId xmlns:a16="http://schemas.microsoft.com/office/drawing/2014/main" id="{0815698D-C094-A625-0236-517D2F83DDC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19" y="3542"/>
                  <a:ext cx="346" cy="346"/>
                  <a:chOff x="2477" y="3542"/>
                  <a:chExt cx="288" cy="346"/>
                </a:xfrm>
              </p:grpSpPr>
              <p:sp>
                <p:nvSpPr>
                  <p:cNvPr id="36" name="Freeform 151">
                    <a:extLst>
                      <a:ext uri="{FF2B5EF4-FFF2-40B4-BE49-F238E27FC236}">
                        <a16:creationId xmlns:a16="http://schemas.microsoft.com/office/drawing/2014/main" id="{715C29A1-5840-F4E2-187C-FD75FC414B5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77" y="3542"/>
                    <a:ext cx="288" cy="173"/>
                  </a:xfrm>
                  <a:custGeom>
                    <a:avLst/>
                    <a:gdLst>
                      <a:gd name="T0" fmla="*/ 0 w 173"/>
                      <a:gd name="T1" fmla="*/ 0 h 173"/>
                      <a:gd name="T2" fmla="*/ 881 w 173"/>
                      <a:gd name="T3" fmla="*/ 58 h 173"/>
                      <a:gd name="T4" fmla="*/ 1327 w 173"/>
                      <a:gd name="T5" fmla="*/ 173 h 173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73" h="173">
                        <a:moveTo>
                          <a:pt x="0" y="0"/>
                        </a:moveTo>
                        <a:cubicBezTo>
                          <a:pt x="43" y="14"/>
                          <a:pt x="86" y="29"/>
                          <a:pt x="115" y="58"/>
                        </a:cubicBezTo>
                        <a:cubicBezTo>
                          <a:pt x="144" y="87"/>
                          <a:pt x="158" y="130"/>
                          <a:pt x="173" y="173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3" name="Freeform 152">
                    <a:extLst>
                      <a:ext uri="{FF2B5EF4-FFF2-40B4-BE49-F238E27FC236}">
                        <a16:creationId xmlns:a16="http://schemas.microsoft.com/office/drawing/2014/main" id="{CB1C03B8-6757-9589-FD17-AFE67102A20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V="1">
                    <a:off x="2477" y="3715"/>
                    <a:ext cx="288" cy="173"/>
                  </a:xfrm>
                  <a:custGeom>
                    <a:avLst/>
                    <a:gdLst>
                      <a:gd name="T0" fmla="*/ 0 w 173"/>
                      <a:gd name="T1" fmla="*/ 0 h 173"/>
                      <a:gd name="T2" fmla="*/ 881 w 173"/>
                      <a:gd name="T3" fmla="*/ 58 h 173"/>
                      <a:gd name="T4" fmla="*/ 1327 w 173"/>
                      <a:gd name="T5" fmla="*/ 173 h 173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73" h="173">
                        <a:moveTo>
                          <a:pt x="0" y="0"/>
                        </a:moveTo>
                        <a:cubicBezTo>
                          <a:pt x="43" y="14"/>
                          <a:pt x="86" y="29"/>
                          <a:pt x="115" y="58"/>
                        </a:cubicBezTo>
                        <a:cubicBezTo>
                          <a:pt x="144" y="87"/>
                          <a:pt x="158" y="130"/>
                          <a:pt x="173" y="173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5" name="Freeform 153">
                  <a:extLst>
                    <a:ext uri="{FF2B5EF4-FFF2-40B4-BE49-F238E27FC236}">
                      <a16:creationId xmlns:a16="http://schemas.microsoft.com/office/drawing/2014/main" id="{F171601A-07DB-E9DB-4A8F-24AB81A0BD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19" y="3542"/>
                  <a:ext cx="58" cy="346"/>
                </a:xfrm>
                <a:custGeom>
                  <a:avLst/>
                  <a:gdLst>
                    <a:gd name="T0" fmla="*/ 0 w 58"/>
                    <a:gd name="T1" fmla="*/ 0 h 346"/>
                    <a:gd name="T2" fmla="*/ 58 w 58"/>
                    <a:gd name="T3" fmla="*/ 173 h 346"/>
                    <a:gd name="T4" fmla="*/ 0 w 58"/>
                    <a:gd name="T5" fmla="*/ 346 h 34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58" h="346">
                      <a:moveTo>
                        <a:pt x="0" y="0"/>
                      </a:moveTo>
                      <a:cubicBezTo>
                        <a:pt x="29" y="57"/>
                        <a:pt x="58" y="115"/>
                        <a:pt x="58" y="173"/>
                      </a:cubicBezTo>
                      <a:cubicBezTo>
                        <a:pt x="58" y="231"/>
                        <a:pt x="29" y="288"/>
                        <a:pt x="0" y="346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29" name="Freeform 837">
              <a:extLst>
                <a:ext uri="{FF2B5EF4-FFF2-40B4-BE49-F238E27FC236}">
                  <a16:creationId xmlns:a16="http://schemas.microsoft.com/office/drawing/2014/main" id="{F5B2D6F4-362A-7B4F-4AD7-D3B6907655C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6" y="662"/>
              <a:ext cx="576" cy="231"/>
            </a:xfrm>
            <a:custGeom>
              <a:avLst/>
              <a:gdLst>
                <a:gd name="T0" fmla="*/ 0 w 576"/>
                <a:gd name="T1" fmla="*/ 0 h 231"/>
                <a:gd name="T2" fmla="*/ 0 w 576"/>
                <a:gd name="T3" fmla="*/ 231 h 231"/>
                <a:gd name="T4" fmla="*/ 576 w 576"/>
                <a:gd name="T5" fmla="*/ 116 h 231"/>
                <a:gd name="T6" fmla="*/ 0 w 576"/>
                <a:gd name="T7" fmla="*/ 0 h 23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76" h="231">
                  <a:moveTo>
                    <a:pt x="0" y="0"/>
                  </a:moveTo>
                  <a:lnTo>
                    <a:pt x="0" y="231"/>
                  </a:lnTo>
                  <a:lnTo>
                    <a:pt x="576" y="116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2E26B01-84D5-52D5-4CB2-0DC4A1976DD6}"/>
              </a:ext>
            </a:extLst>
          </p:cNvPr>
          <p:cNvCxnSpPr>
            <a:cxnSpLocks/>
            <a:stCxn id="39" idx="2"/>
            <a:endCxn id="29" idx="0"/>
          </p:cNvCxnSpPr>
          <p:nvPr/>
        </p:nvCxnSpPr>
        <p:spPr>
          <a:xfrm>
            <a:off x="3716642" y="3999429"/>
            <a:ext cx="161611" cy="8232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29FAB159-4235-379A-0EC9-89C4EA75C6DC}"/>
              </a:ext>
            </a:extLst>
          </p:cNvPr>
          <p:cNvCxnSpPr>
            <a:cxnSpLocks/>
            <a:stCxn id="29" idx="2"/>
            <a:endCxn id="8" idx="0"/>
          </p:cNvCxnSpPr>
          <p:nvPr/>
        </p:nvCxnSpPr>
        <p:spPr>
          <a:xfrm>
            <a:off x="4792653" y="4265901"/>
            <a:ext cx="2039365" cy="70364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9BBFD9C7-D0B8-BFFB-6EEB-DAC2CD49A9D4}"/>
              </a:ext>
            </a:extLst>
          </p:cNvPr>
          <p:cNvCxnSpPr>
            <a:cxnSpLocks/>
            <a:stCxn id="66" idx="2"/>
            <a:endCxn id="29" idx="1"/>
          </p:cNvCxnSpPr>
          <p:nvPr/>
        </p:nvCxnSpPr>
        <p:spPr>
          <a:xfrm flipV="1">
            <a:off x="3058126" y="4448464"/>
            <a:ext cx="820127" cy="18789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7470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862">
            <a:extLst>
              <a:ext uri="{FF2B5EF4-FFF2-40B4-BE49-F238E27FC236}">
                <a16:creationId xmlns:a16="http://schemas.microsoft.com/office/drawing/2014/main" id="{3FB2160D-D812-794B-0E38-52001BA1FD75}"/>
              </a:ext>
            </a:extLst>
          </p:cNvPr>
          <p:cNvGrpSpPr>
            <a:grpSpLocks/>
          </p:cNvGrpSpPr>
          <p:nvPr/>
        </p:nvGrpSpPr>
        <p:grpSpPr bwMode="auto">
          <a:xfrm>
            <a:off x="2143726" y="4269645"/>
            <a:ext cx="914400" cy="731837"/>
            <a:chOff x="1152" y="1699"/>
            <a:chExt cx="576" cy="461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C4A55EE6-4C7F-A5E0-0C56-4DE9E6F517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2" y="1699"/>
              <a:ext cx="576" cy="461"/>
              <a:chOff x="2165" y="3427"/>
              <a:chExt cx="576" cy="461"/>
            </a:xfrm>
          </p:grpSpPr>
          <p:sp>
            <p:nvSpPr>
              <p:cNvPr id="67" name="Line 58">
                <a:extLst>
                  <a:ext uri="{FF2B5EF4-FFF2-40B4-BE49-F238E27FC236}">
                    <a16:creationId xmlns:a16="http://schemas.microsoft.com/office/drawing/2014/main" id="{E29CD2F3-246A-9D87-6466-F1F48B4147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5" y="3658"/>
                <a:ext cx="57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AutoShape 59">
                <a:extLst>
                  <a:ext uri="{FF2B5EF4-FFF2-40B4-BE49-F238E27FC236}">
                    <a16:creationId xmlns:a16="http://schemas.microsoft.com/office/drawing/2014/main" id="{E8AEB701-9226-CE3D-C8EC-9F2AA21162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2234" y="3497"/>
                <a:ext cx="461" cy="322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69" name="Oval 61">
                <a:extLst>
                  <a:ext uri="{FF2B5EF4-FFF2-40B4-BE49-F238E27FC236}">
                    <a16:creationId xmlns:a16="http://schemas.microsoft.com/office/drawing/2014/main" id="{CF56520C-5FD0-B69C-9759-AB5EDDEC3E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1" y="3624"/>
                <a:ext cx="58" cy="58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sp>
          <p:nvSpPr>
            <p:cNvPr id="66" name="Freeform 861">
              <a:extLst>
                <a:ext uri="{FF2B5EF4-FFF2-40B4-BE49-F238E27FC236}">
                  <a16:creationId xmlns:a16="http://schemas.microsoft.com/office/drawing/2014/main" id="{DFF00212-236D-4466-2DA0-E82D8F7CD8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" y="1699"/>
              <a:ext cx="576" cy="461"/>
            </a:xfrm>
            <a:custGeom>
              <a:avLst/>
              <a:gdLst>
                <a:gd name="T0" fmla="*/ 0 w 576"/>
                <a:gd name="T1" fmla="*/ 231 h 461"/>
                <a:gd name="T2" fmla="*/ 115 w 576"/>
                <a:gd name="T3" fmla="*/ 461 h 461"/>
                <a:gd name="T4" fmla="*/ 576 w 576"/>
                <a:gd name="T5" fmla="*/ 231 h 461"/>
                <a:gd name="T6" fmla="*/ 115 w 576"/>
                <a:gd name="T7" fmla="*/ 0 h 461"/>
                <a:gd name="T8" fmla="*/ 0 w 576"/>
                <a:gd name="T9" fmla="*/ 231 h 4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6" h="461">
                  <a:moveTo>
                    <a:pt x="0" y="231"/>
                  </a:moveTo>
                  <a:lnTo>
                    <a:pt x="115" y="461"/>
                  </a:lnTo>
                  <a:lnTo>
                    <a:pt x="576" y="231"/>
                  </a:lnTo>
                  <a:lnTo>
                    <a:pt x="115" y="0"/>
                  </a:lnTo>
                  <a:lnTo>
                    <a:pt x="0" y="231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22B39CF-4CC2-37BF-655C-C5157F459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Strand displacement cascade example: Avoiding the need for NOT gates using dual-rail logic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383D8B-E009-9923-EC9E-4DCB817DC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34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6FD07F-5702-5CAF-056E-E733F790B074}"/>
              </a:ext>
            </a:extLst>
          </p:cNvPr>
          <p:cNvSpPr txBox="1"/>
          <p:nvPr/>
        </p:nvSpPr>
        <p:spPr>
          <a:xfrm>
            <a:off x="838201" y="1868196"/>
            <a:ext cx="43834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gates are tricky with molecular circuits:</a:t>
            </a:r>
          </a:p>
          <a:p>
            <a:r>
              <a:rPr lang="en-US" dirty="0"/>
              <a:t>    How to make a molecule Y present </a:t>
            </a:r>
          </a:p>
          <a:p>
            <a:r>
              <a:rPr lang="en-US" dirty="0"/>
              <a:t>    if and only if X is not present?? 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C9907EFC-7EBA-A818-874C-4503232BAA2C}"/>
              </a:ext>
            </a:extLst>
          </p:cNvPr>
          <p:cNvSpPr/>
          <p:nvPr/>
        </p:nvSpPr>
        <p:spPr>
          <a:xfrm>
            <a:off x="1064844" y="3602701"/>
            <a:ext cx="321742" cy="35615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/>
              <a:t>X</a:t>
            </a:r>
            <a:r>
              <a:rPr lang="en-US" sz="2000" baseline="-25000" dirty="0"/>
              <a:t>1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9AB4720A-A491-25A4-5294-7CD8F74D790D}"/>
              </a:ext>
            </a:extLst>
          </p:cNvPr>
          <p:cNvSpPr/>
          <p:nvPr/>
        </p:nvSpPr>
        <p:spPr>
          <a:xfrm>
            <a:off x="1064843" y="4548060"/>
            <a:ext cx="321742" cy="35615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/>
              <a:t>X</a:t>
            </a:r>
            <a:r>
              <a:rPr lang="en-US" sz="2000" baseline="-25000" dirty="0"/>
              <a:t>2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172BF7EB-5189-917B-909E-9FA9528E4555}"/>
              </a:ext>
            </a:extLst>
          </p:cNvPr>
          <p:cNvSpPr/>
          <p:nvPr/>
        </p:nvSpPr>
        <p:spPr>
          <a:xfrm>
            <a:off x="1064843" y="5493420"/>
            <a:ext cx="321742" cy="35615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/>
              <a:t>X</a:t>
            </a:r>
            <a:r>
              <a:rPr lang="en-US" sz="2000" baseline="-25000" dirty="0"/>
              <a:t>3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D0BEF463-80B3-F9C3-BFBA-D59F77B98FE3}"/>
              </a:ext>
            </a:extLst>
          </p:cNvPr>
          <p:cNvCxnSpPr>
            <a:cxnSpLocks/>
            <a:stCxn id="52" idx="3"/>
            <a:endCxn id="29" idx="0"/>
          </p:cNvCxnSpPr>
          <p:nvPr/>
        </p:nvCxnSpPr>
        <p:spPr>
          <a:xfrm>
            <a:off x="1386586" y="3780778"/>
            <a:ext cx="2491667" cy="30097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C0B248E5-A50F-32EA-6689-6C071F9687A4}"/>
              </a:ext>
            </a:extLst>
          </p:cNvPr>
          <p:cNvCxnSpPr>
            <a:cxnSpLocks/>
            <a:stCxn id="53" idx="3"/>
            <a:endCxn id="66" idx="0"/>
          </p:cNvCxnSpPr>
          <p:nvPr/>
        </p:nvCxnSpPr>
        <p:spPr>
          <a:xfrm flipV="1">
            <a:off x="1386585" y="4636357"/>
            <a:ext cx="757141" cy="897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6097B01A-110A-AF52-11DB-8AD8A01D8A71}"/>
              </a:ext>
            </a:extLst>
          </p:cNvPr>
          <p:cNvCxnSpPr>
            <a:cxnSpLocks/>
            <a:stCxn id="54" idx="3"/>
            <a:endCxn id="8" idx="2"/>
          </p:cNvCxnSpPr>
          <p:nvPr/>
        </p:nvCxnSpPr>
        <p:spPr>
          <a:xfrm flipV="1">
            <a:off x="1386585" y="5331493"/>
            <a:ext cx="5445433" cy="34000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818">
            <a:extLst>
              <a:ext uri="{FF2B5EF4-FFF2-40B4-BE49-F238E27FC236}">
                <a16:creationId xmlns:a16="http://schemas.microsoft.com/office/drawing/2014/main" id="{7D80DC30-580A-97B3-5DF5-731637A5A62F}"/>
              </a:ext>
            </a:extLst>
          </p:cNvPr>
          <p:cNvGrpSpPr>
            <a:grpSpLocks/>
          </p:cNvGrpSpPr>
          <p:nvPr/>
        </p:nvGrpSpPr>
        <p:grpSpPr bwMode="auto">
          <a:xfrm>
            <a:off x="6828843" y="4879055"/>
            <a:ext cx="914400" cy="549275"/>
            <a:chOff x="2650" y="605"/>
            <a:chExt cx="576" cy="346"/>
          </a:xfrm>
        </p:grpSpPr>
        <p:grpSp>
          <p:nvGrpSpPr>
            <p:cNvPr id="7" name="Group 69">
              <a:extLst>
                <a:ext uri="{FF2B5EF4-FFF2-40B4-BE49-F238E27FC236}">
                  <a16:creationId xmlns:a16="http://schemas.microsoft.com/office/drawing/2014/main" id="{CD778A20-7C84-D956-E89D-B661BABE92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50" y="605"/>
              <a:ext cx="576" cy="346"/>
              <a:chOff x="2304" y="3542"/>
              <a:chExt cx="576" cy="346"/>
            </a:xfrm>
          </p:grpSpPr>
          <p:sp>
            <p:nvSpPr>
              <p:cNvPr id="9" name="AutoShape 65">
                <a:extLst>
                  <a:ext uri="{FF2B5EF4-FFF2-40B4-BE49-F238E27FC236}">
                    <a16:creationId xmlns:a16="http://schemas.microsoft.com/office/drawing/2014/main" id="{ABB72A17-6198-43E7-EE52-2365EEC216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9" y="3542"/>
                <a:ext cx="346" cy="346"/>
              </a:xfrm>
              <a:prstGeom prst="flowChartDelay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0" name="Line 66">
                <a:extLst>
                  <a:ext uri="{FF2B5EF4-FFF2-40B4-BE49-F238E27FC236}">
                    <a16:creationId xmlns:a16="http://schemas.microsoft.com/office/drawing/2014/main" id="{4FE4D178-D2B9-FAF0-6407-6666D6D3CF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5" y="3715"/>
                <a:ext cx="11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Line 67">
                <a:extLst>
                  <a:ext uri="{FF2B5EF4-FFF2-40B4-BE49-F238E27FC236}">
                    <a16:creationId xmlns:a16="http://schemas.microsoft.com/office/drawing/2014/main" id="{A1FBA0CC-8417-DA60-6C33-072C56EF80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04" y="3600"/>
                <a:ext cx="11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Line 68">
                <a:extLst>
                  <a:ext uri="{FF2B5EF4-FFF2-40B4-BE49-F238E27FC236}">
                    <a16:creationId xmlns:a16="http://schemas.microsoft.com/office/drawing/2014/main" id="{A8AD8F7E-DD6B-EF8D-BD82-451F8C0E63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04" y="3830"/>
                <a:ext cx="11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" name="Freeform 815">
              <a:extLst>
                <a:ext uri="{FF2B5EF4-FFF2-40B4-BE49-F238E27FC236}">
                  <a16:creationId xmlns:a16="http://schemas.microsoft.com/office/drawing/2014/main" id="{45A590D2-6545-072A-4F34-20F825AC2B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2" y="662"/>
              <a:ext cx="566" cy="228"/>
            </a:xfrm>
            <a:custGeom>
              <a:avLst/>
              <a:gdLst>
                <a:gd name="T0" fmla="*/ 0 w 566"/>
                <a:gd name="T1" fmla="*/ 0 h 228"/>
                <a:gd name="T2" fmla="*/ 566 w 566"/>
                <a:gd name="T3" fmla="*/ 114 h 228"/>
                <a:gd name="T4" fmla="*/ 0 w 566"/>
                <a:gd name="T5" fmla="*/ 228 h 228"/>
                <a:gd name="T6" fmla="*/ 0 w 566"/>
                <a:gd name="T7" fmla="*/ 0 h 22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66" h="228">
                  <a:moveTo>
                    <a:pt x="0" y="0"/>
                  </a:moveTo>
                  <a:lnTo>
                    <a:pt x="566" y="114"/>
                  </a:lnTo>
                  <a:lnTo>
                    <a:pt x="0" y="228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7" name="Group 838">
            <a:extLst>
              <a:ext uri="{FF2B5EF4-FFF2-40B4-BE49-F238E27FC236}">
                <a16:creationId xmlns:a16="http://schemas.microsoft.com/office/drawing/2014/main" id="{D286FEAE-7BF5-281C-D660-15AAA615CC11}"/>
              </a:ext>
            </a:extLst>
          </p:cNvPr>
          <p:cNvGrpSpPr>
            <a:grpSpLocks/>
          </p:cNvGrpSpPr>
          <p:nvPr/>
        </p:nvGrpSpPr>
        <p:grpSpPr bwMode="auto">
          <a:xfrm>
            <a:off x="3878253" y="3991263"/>
            <a:ext cx="917575" cy="549275"/>
            <a:chOff x="3456" y="605"/>
            <a:chExt cx="578" cy="346"/>
          </a:xfrm>
        </p:grpSpPr>
        <p:grpSp>
          <p:nvGrpSpPr>
            <p:cNvPr id="28" name="Group 155">
              <a:extLst>
                <a:ext uri="{FF2B5EF4-FFF2-40B4-BE49-F238E27FC236}">
                  <a16:creationId xmlns:a16="http://schemas.microsoft.com/office/drawing/2014/main" id="{8E7470A7-7CB2-CC23-B734-561E2CCD209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57" y="605"/>
              <a:ext cx="577" cy="346"/>
              <a:chOff x="4262" y="3715"/>
              <a:chExt cx="577" cy="346"/>
            </a:xfrm>
          </p:grpSpPr>
          <p:sp>
            <p:nvSpPr>
              <p:cNvPr id="30" name="Line 146">
                <a:extLst>
                  <a:ext uri="{FF2B5EF4-FFF2-40B4-BE49-F238E27FC236}">
                    <a16:creationId xmlns:a16="http://schemas.microsoft.com/office/drawing/2014/main" id="{D31BD944-7EAA-89FD-E5A4-67B4623F82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24" y="3888"/>
                <a:ext cx="11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Line 147">
                <a:extLst>
                  <a:ext uri="{FF2B5EF4-FFF2-40B4-BE49-F238E27FC236}">
                    <a16:creationId xmlns:a16="http://schemas.microsoft.com/office/drawing/2014/main" id="{D297A056-1C72-1C8E-B8B8-9EDEA65CAC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62" y="3773"/>
                <a:ext cx="1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Line 148">
                <a:extLst>
                  <a:ext uri="{FF2B5EF4-FFF2-40B4-BE49-F238E27FC236}">
                    <a16:creationId xmlns:a16="http://schemas.microsoft.com/office/drawing/2014/main" id="{0807035E-CE8E-C726-90F6-C763DF40BE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63" y="4003"/>
                <a:ext cx="11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3" name="Group 149">
                <a:extLst>
                  <a:ext uri="{FF2B5EF4-FFF2-40B4-BE49-F238E27FC236}">
                    <a16:creationId xmlns:a16="http://schemas.microsoft.com/office/drawing/2014/main" id="{132A9C9F-8324-8151-2D70-DC90031FE94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44" y="3715"/>
                <a:ext cx="380" cy="346"/>
                <a:chOff x="2419" y="3542"/>
                <a:chExt cx="346" cy="346"/>
              </a:xfrm>
            </p:grpSpPr>
            <p:grpSp>
              <p:nvGrpSpPr>
                <p:cNvPr id="34" name="Group 150">
                  <a:extLst>
                    <a:ext uri="{FF2B5EF4-FFF2-40B4-BE49-F238E27FC236}">
                      <a16:creationId xmlns:a16="http://schemas.microsoft.com/office/drawing/2014/main" id="{0815698D-C094-A625-0236-517D2F83DDC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19" y="3542"/>
                  <a:ext cx="346" cy="346"/>
                  <a:chOff x="2477" y="3542"/>
                  <a:chExt cx="288" cy="346"/>
                </a:xfrm>
              </p:grpSpPr>
              <p:sp>
                <p:nvSpPr>
                  <p:cNvPr id="36" name="Freeform 151">
                    <a:extLst>
                      <a:ext uri="{FF2B5EF4-FFF2-40B4-BE49-F238E27FC236}">
                        <a16:creationId xmlns:a16="http://schemas.microsoft.com/office/drawing/2014/main" id="{715C29A1-5840-F4E2-187C-FD75FC414B5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77" y="3542"/>
                    <a:ext cx="288" cy="173"/>
                  </a:xfrm>
                  <a:custGeom>
                    <a:avLst/>
                    <a:gdLst>
                      <a:gd name="T0" fmla="*/ 0 w 173"/>
                      <a:gd name="T1" fmla="*/ 0 h 173"/>
                      <a:gd name="T2" fmla="*/ 881 w 173"/>
                      <a:gd name="T3" fmla="*/ 58 h 173"/>
                      <a:gd name="T4" fmla="*/ 1327 w 173"/>
                      <a:gd name="T5" fmla="*/ 173 h 173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73" h="173">
                        <a:moveTo>
                          <a:pt x="0" y="0"/>
                        </a:moveTo>
                        <a:cubicBezTo>
                          <a:pt x="43" y="14"/>
                          <a:pt x="86" y="29"/>
                          <a:pt x="115" y="58"/>
                        </a:cubicBezTo>
                        <a:cubicBezTo>
                          <a:pt x="144" y="87"/>
                          <a:pt x="158" y="130"/>
                          <a:pt x="173" y="173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3" name="Freeform 152">
                    <a:extLst>
                      <a:ext uri="{FF2B5EF4-FFF2-40B4-BE49-F238E27FC236}">
                        <a16:creationId xmlns:a16="http://schemas.microsoft.com/office/drawing/2014/main" id="{CB1C03B8-6757-9589-FD17-AFE67102A20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V="1">
                    <a:off x="2477" y="3715"/>
                    <a:ext cx="288" cy="173"/>
                  </a:xfrm>
                  <a:custGeom>
                    <a:avLst/>
                    <a:gdLst>
                      <a:gd name="T0" fmla="*/ 0 w 173"/>
                      <a:gd name="T1" fmla="*/ 0 h 173"/>
                      <a:gd name="T2" fmla="*/ 881 w 173"/>
                      <a:gd name="T3" fmla="*/ 58 h 173"/>
                      <a:gd name="T4" fmla="*/ 1327 w 173"/>
                      <a:gd name="T5" fmla="*/ 173 h 173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73" h="173">
                        <a:moveTo>
                          <a:pt x="0" y="0"/>
                        </a:moveTo>
                        <a:cubicBezTo>
                          <a:pt x="43" y="14"/>
                          <a:pt x="86" y="29"/>
                          <a:pt x="115" y="58"/>
                        </a:cubicBezTo>
                        <a:cubicBezTo>
                          <a:pt x="144" y="87"/>
                          <a:pt x="158" y="130"/>
                          <a:pt x="173" y="173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5" name="Freeform 153">
                  <a:extLst>
                    <a:ext uri="{FF2B5EF4-FFF2-40B4-BE49-F238E27FC236}">
                      <a16:creationId xmlns:a16="http://schemas.microsoft.com/office/drawing/2014/main" id="{F171601A-07DB-E9DB-4A8F-24AB81A0BD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19" y="3542"/>
                  <a:ext cx="58" cy="346"/>
                </a:xfrm>
                <a:custGeom>
                  <a:avLst/>
                  <a:gdLst>
                    <a:gd name="T0" fmla="*/ 0 w 58"/>
                    <a:gd name="T1" fmla="*/ 0 h 346"/>
                    <a:gd name="T2" fmla="*/ 58 w 58"/>
                    <a:gd name="T3" fmla="*/ 173 h 346"/>
                    <a:gd name="T4" fmla="*/ 0 w 58"/>
                    <a:gd name="T5" fmla="*/ 346 h 34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58" h="346">
                      <a:moveTo>
                        <a:pt x="0" y="0"/>
                      </a:moveTo>
                      <a:cubicBezTo>
                        <a:pt x="29" y="57"/>
                        <a:pt x="58" y="115"/>
                        <a:pt x="58" y="173"/>
                      </a:cubicBezTo>
                      <a:cubicBezTo>
                        <a:pt x="58" y="231"/>
                        <a:pt x="29" y="288"/>
                        <a:pt x="0" y="346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29" name="Freeform 837">
              <a:extLst>
                <a:ext uri="{FF2B5EF4-FFF2-40B4-BE49-F238E27FC236}">
                  <a16:creationId xmlns:a16="http://schemas.microsoft.com/office/drawing/2014/main" id="{F5B2D6F4-362A-7B4F-4AD7-D3B6907655C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6" y="662"/>
              <a:ext cx="576" cy="231"/>
            </a:xfrm>
            <a:custGeom>
              <a:avLst/>
              <a:gdLst>
                <a:gd name="T0" fmla="*/ 0 w 576"/>
                <a:gd name="T1" fmla="*/ 0 h 231"/>
                <a:gd name="T2" fmla="*/ 0 w 576"/>
                <a:gd name="T3" fmla="*/ 231 h 231"/>
                <a:gd name="T4" fmla="*/ 576 w 576"/>
                <a:gd name="T5" fmla="*/ 116 h 231"/>
                <a:gd name="T6" fmla="*/ 0 w 576"/>
                <a:gd name="T7" fmla="*/ 0 h 23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76" h="231">
                  <a:moveTo>
                    <a:pt x="0" y="0"/>
                  </a:moveTo>
                  <a:lnTo>
                    <a:pt x="0" y="231"/>
                  </a:lnTo>
                  <a:lnTo>
                    <a:pt x="576" y="116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29FAB159-4235-379A-0EC9-89C4EA75C6DC}"/>
              </a:ext>
            </a:extLst>
          </p:cNvPr>
          <p:cNvCxnSpPr>
            <a:cxnSpLocks/>
            <a:stCxn id="29" idx="2"/>
            <a:endCxn id="8" idx="0"/>
          </p:cNvCxnSpPr>
          <p:nvPr/>
        </p:nvCxnSpPr>
        <p:spPr>
          <a:xfrm>
            <a:off x="4792653" y="4265901"/>
            <a:ext cx="2039365" cy="70364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9BBFD9C7-D0B8-BFFB-6EEB-DAC2CD49A9D4}"/>
              </a:ext>
            </a:extLst>
          </p:cNvPr>
          <p:cNvCxnSpPr>
            <a:cxnSpLocks/>
            <a:stCxn id="66" idx="2"/>
            <a:endCxn id="29" idx="1"/>
          </p:cNvCxnSpPr>
          <p:nvPr/>
        </p:nvCxnSpPr>
        <p:spPr>
          <a:xfrm flipV="1">
            <a:off x="3058126" y="4448464"/>
            <a:ext cx="820127" cy="18789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C61FA62-B5F5-8EDC-C698-0253380F3ED0}"/>
              </a:ext>
            </a:extLst>
          </p:cNvPr>
          <p:cNvSpPr txBox="1"/>
          <p:nvPr/>
        </p:nvSpPr>
        <p:spPr>
          <a:xfrm>
            <a:off x="6463506" y="1870177"/>
            <a:ext cx="39490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Instead we use “dual-rail” logic, using de Morgan’s Laws to push all the NOT gates to the input, so we can “manually” specify FALSE input values.</a:t>
            </a:r>
          </a:p>
        </p:txBody>
      </p:sp>
    </p:spTree>
    <p:extLst>
      <p:ext uri="{BB962C8B-B14F-4D97-AF65-F5344CB8AC3E}">
        <p14:creationId xmlns:p14="http://schemas.microsoft.com/office/powerpoint/2010/main" val="5136239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B39CF-4CC2-37BF-655C-C5157F459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Strand displacement cascade example: Avoiding the need for NOT gates using dual-rail logic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383D8B-E009-9923-EC9E-4DCB817DC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35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2BFA7B-3892-DC78-474F-CA56F983A3BA}"/>
              </a:ext>
            </a:extLst>
          </p:cNvPr>
          <p:cNvSpPr txBox="1"/>
          <p:nvPr/>
        </p:nvSpPr>
        <p:spPr>
          <a:xfrm>
            <a:off x="1965960" y="1872926"/>
            <a:ext cx="83227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For each input X</a:t>
            </a:r>
            <a:r>
              <a:rPr lang="en-US" sz="2800" baseline="-25000" dirty="0"/>
              <a:t>i</a:t>
            </a:r>
            <a:r>
              <a:rPr lang="en-US" sz="2800" dirty="0"/>
              <a:t>, there are two species </a:t>
            </a:r>
            <a:r>
              <a:rPr lang="en-US" sz="2800" dirty="0" err="1"/>
              <a:t>X</a:t>
            </a:r>
            <a:r>
              <a:rPr lang="en-US" sz="2800" baseline="-25000" dirty="0" err="1"/>
              <a:t>i</a:t>
            </a:r>
            <a:r>
              <a:rPr lang="en-US" sz="2800" baseline="30000" dirty="0" err="1"/>
              <a:t>T</a:t>
            </a:r>
            <a:r>
              <a:rPr lang="en-US" sz="2800" dirty="0"/>
              <a:t> and </a:t>
            </a:r>
            <a:r>
              <a:rPr lang="en-US" sz="2800" dirty="0" err="1"/>
              <a:t>X</a:t>
            </a:r>
            <a:r>
              <a:rPr lang="en-US" sz="2800" baseline="-25000" dirty="0" err="1"/>
              <a:t>i</a:t>
            </a:r>
            <a:r>
              <a:rPr lang="en-US" sz="2800" baseline="30000" dirty="0" err="1"/>
              <a:t>F</a:t>
            </a:r>
            <a:r>
              <a:rPr lang="en-US" sz="2800" dirty="0"/>
              <a:t>:</a:t>
            </a:r>
          </a:p>
          <a:p>
            <a:r>
              <a:rPr lang="en-US" sz="2800" dirty="0"/>
              <a:t>Give species </a:t>
            </a:r>
            <a:r>
              <a:rPr lang="en-US" sz="2800" dirty="0" err="1"/>
              <a:t>X</a:t>
            </a:r>
            <a:r>
              <a:rPr lang="en-US" sz="2800" baseline="-25000" dirty="0" err="1"/>
              <a:t>i</a:t>
            </a:r>
            <a:r>
              <a:rPr lang="en-US" sz="2800" baseline="30000" dirty="0" err="1"/>
              <a:t>F</a:t>
            </a:r>
            <a:r>
              <a:rPr lang="en-US" sz="2800" dirty="0"/>
              <a:t> to specify that Boolean input X</a:t>
            </a:r>
            <a:r>
              <a:rPr lang="en-US" sz="2800" baseline="-25000" dirty="0"/>
              <a:t>i</a:t>
            </a:r>
            <a:r>
              <a:rPr lang="en-US" sz="2800" dirty="0"/>
              <a:t> = </a:t>
            </a:r>
            <a:r>
              <a:rPr lang="en-US" sz="2800" i="1" dirty="0"/>
              <a:t>False</a:t>
            </a:r>
            <a:endParaRPr lang="en-US" sz="2800" dirty="0"/>
          </a:p>
          <a:p>
            <a:r>
              <a:rPr lang="en-US" sz="2800" dirty="0"/>
              <a:t>Give species </a:t>
            </a:r>
            <a:r>
              <a:rPr lang="en-US" sz="2800" dirty="0" err="1"/>
              <a:t>X</a:t>
            </a:r>
            <a:r>
              <a:rPr lang="en-US" sz="2800" baseline="-25000" dirty="0" err="1"/>
              <a:t>i</a:t>
            </a:r>
            <a:r>
              <a:rPr lang="en-US" sz="2800" baseline="30000" dirty="0" err="1"/>
              <a:t>T</a:t>
            </a:r>
            <a:r>
              <a:rPr lang="en-US" sz="2800" dirty="0"/>
              <a:t> to specify that Boolean input X</a:t>
            </a:r>
            <a:r>
              <a:rPr lang="en-US" sz="2800" baseline="-25000" dirty="0"/>
              <a:t>i</a:t>
            </a:r>
            <a:r>
              <a:rPr lang="en-US" sz="2800" dirty="0"/>
              <a:t> = </a:t>
            </a:r>
            <a:r>
              <a:rPr lang="en-US" sz="2800" i="1" dirty="0"/>
              <a:t>True</a:t>
            </a:r>
            <a:r>
              <a:rPr lang="en-US" sz="2800" dirty="0"/>
              <a:t>.</a:t>
            </a:r>
          </a:p>
        </p:txBody>
      </p:sp>
      <p:grpSp>
        <p:nvGrpSpPr>
          <p:cNvPr id="60" name="Group 862">
            <a:extLst>
              <a:ext uri="{FF2B5EF4-FFF2-40B4-BE49-F238E27FC236}">
                <a16:creationId xmlns:a16="http://schemas.microsoft.com/office/drawing/2014/main" id="{63FC746A-3556-070F-EE47-BBCBD75ECE8C}"/>
              </a:ext>
            </a:extLst>
          </p:cNvPr>
          <p:cNvGrpSpPr>
            <a:grpSpLocks/>
          </p:cNvGrpSpPr>
          <p:nvPr/>
        </p:nvGrpSpPr>
        <p:grpSpPr bwMode="auto">
          <a:xfrm>
            <a:off x="1486971" y="4340703"/>
            <a:ext cx="914400" cy="731837"/>
            <a:chOff x="1152" y="1699"/>
            <a:chExt cx="576" cy="461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20C3E2CC-D2AB-03AC-FBAF-68878D3A58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2" y="1699"/>
              <a:ext cx="576" cy="461"/>
              <a:chOff x="2165" y="3427"/>
              <a:chExt cx="576" cy="461"/>
            </a:xfrm>
          </p:grpSpPr>
          <p:sp>
            <p:nvSpPr>
              <p:cNvPr id="70" name="Line 58">
                <a:extLst>
                  <a:ext uri="{FF2B5EF4-FFF2-40B4-BE49-F238E27FC236}">
                    <a16:creationId xmlns:a16="http://schemas.microsoft.com/office/drawing/2014/main" id="{5A4E1C72-BBC1-C685-8746-A8D1DF6520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5" y="3658"/>
                <a:ext cx="57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AutoShape 59">
                <a:extLst>
                  <a:ext uri="{FF2B5EF4-FFF2-40B4-BE49-F238E27FC236}">
                    <a16:creationId xmlns:a16="http://schemas.microsoft.com/office/drawing/2014/main" id="{7BE79E4D-EF30-941D-4EDC-1B20CF16E2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2234" y="3497"/>
                <a:ext cx="461" cy="322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73" name="Oval 61">
                <a:extLst>
                  <a:ext uri="{FF2B5EF4-FFF2-40B4-BE49-F238E27FC236}">
                    <a16:creationId xmlns:a16="http://schemas.microsoft.com/office/drawing/2014/main" id="{1DFEB153-1234-9948-ED4C-2D077E9A9D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1" y="3624"/>
                <a:ext cx="58" cy="58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sp>
          <p:nvSpPr>
            <p:cNvPr id="63" name="Freeform 861">
              <a:extLst>
                <a:ext uri="{FF2B5EF4-FFF2-40B4-BE49-F238E27FC236}">
                  <a16:creationId xmlns:a16="http://schemas.microsoft.com/office/drawing/2014/main" id="{DA4878D9-E90C-3074-7B23-2B89694C01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" y="1699"/>
              <a:ext cx="576" cy="461"/>
            </a:xfrm>
            <a:custGeom>
              <a:avLst/>
              <a:gdLst>
                <a:gd name="T0" fmla="*/ 0 w 576"/>
                <a:gd name="T1" fmla="*/ 231 h 461"/>
                <a:gd name="T2" fmla="*/ 115 w 576"/>
                <a:gd name="T3" fmla="*/ 461 h 461"/>
                <a:gd name="T4" fmla="*/ 576 w 576"/>
                <a:gd name="T5" fmla="*/ 231 h 461"/>
                <a:gd name="T6" fmla="*/ 115 w 576"/>
                <a:gd name="T7" fmla="*/ 0 h 461"/>
                <a:gd name="T8" fmla="*/ 0 w 576"/>
                <a:gd name="T9" fmla="*/ 231 h 4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6" h="461">
                  <a:moveTo>
                    <a:pt x="0" y="231"/>
                  </a:moveTo>
                  <a:lnTo>
                    <a:pt x="115" y="461"/>
                  </a:lnTo>
                  <a:lnTo>
                    <a:pt x="576" y="231"/>
                  </a:lnTo>
                  <a:lnTo>
                    <a:pt x="115" y="0"/>
                  </a:lnTo>
                  <a:lnTo>
                    <a:pt x="0" y="231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3EFB384A-482D-B908-07B7-2B1DD9FDE851}"/>
              </a:ext>
            </a:extLst>
          </p:cNvPr>
          <p:cNvSpPr/>
          <p:nvPr/>
        </p:nvSpPr>
        <p:spPr>
          <a:xfrm>
            <a:off x="1064844" y="3602701"/>
            <a:ext cx="321742" cy="35615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/>
              <a:t>X</a:t>
            </a:r>
            <a:r>
              <a:rPr lang="en-US" sz="2000" baseline="-25000" dirty="0"/>
              <a:t>1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95654F2E-FC12-95EB-DBBE-E577C477D026}"/>
              </a:ext>
            </a:extLst>
          </p:cNvPr>
          <p:cNvSpPr/>
          <p:nvPr/>
        </p:nvSpPr>
        <p:spPr>
          <a:xfrm>
            <a:off x="1064843" y="4548060"/>
            <a:ext cx="321742" cy="35615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/>
              <a:t>X</a:t>
            </a:r>
            <a:r>
              <a:rPr lang="en-US" sz="2000" baseline="-25000" dirty="0"/>
              <a:t>2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E427D091-4EF9-6D6A-FEA6-9AA0AEFFB3C3}"/>
              </a:ext>
            </a:extLst>
          </p:cNvPr>
          <p:cNvSpPr/>
          <p:nvPr/>
        </p:nvSpPr>
        <p:spPr>
          <a:xfrm>
            <a:off x="1064843" y="5493420"/>
            <a:ext cx="321742" cy="35615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/>
              <a:t>X</a:t>
            </a:r>
            <a:r>
              <a:rPr lang="en-US" sz="2000" baseline="-25000" dirty="0"/>
              <a:t>3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79BF5E99-3C9F-71D3-3B9C-7A62C6FB013C}"/>
              </a:ext>
            </a:extLst>
          </p:cNvPr>
          <p:cNvCxnSpPr>
            <a:cxnSpLocks/>
            <a:stCxn id="74" idx="3"/>
            <a:endCxn id="92" idx="0"/>
          </p:cNvCxnSpPr>
          <p:nvPr/>
        </p:nvCxnSpPr>
        <p:spPr>
          <a:xfrm>
            <a:off x="1386586" y="3780778"/>
            <a:ext cx="1296159" cy="32977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16337B3B-5019-EFE4-6B9B-4D6E989DFFC6}"/>
              </a:ext>
            </a:extLst>
          </p:cNvPr>
          <p:cNvCxnSpPr>
            <a:cxnSpLocks/>
            <a:stCxn id="75" idx="3"/>
            <a:endCxn id="63" idx="0"/>
          </p:cNvCxnSpPr>
          <p:nvPr/>
        </p:nvCxnSpPr>
        <p:spPr>
          <a:xfrm flipV="1">
            <a:off x="1386585" y="4707415"/>
            <a:ext cx="100386" cy="1872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5AD567F1-5DDE-C35E-8BDD-C16F035DDDBD}"/>
              </a:ext>
            </a:extLst>
          </p:cNvPr>
          <p:cNvCxnSpPr>
            <a:cxnSpLocks/>
            <a:stCxn id="76" idx="3"/>
            <a:endCxn id="84" idx="2"/>
          </p:cNvCxnSpPr>
          <p:nvPr/>
        </p:nvCxnSpPr>
        <p:spPr>
          <a:xfrm flipV="1">
            <a:off x="1386585" y="5021782"/>
            <a:ext cx="2519353" cy="64971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0" name="Group 818">
            <a:extLst>
              <a:ext uri="{FF2B5EF4-FFF2-40B4-BE49-F238E27FC236}">
                <a16:creationId xmlns:a16="http://schemas.microsoft.com/office/drawing/2014/main" id="{AB2BAB63-9C22-6872-86FC-FB2D8D0EAA4F}"/>
              </a:ext>
            </a:extLst>
          </p:cNvPr>
          <p:cNvGrpSpPr>
            <a:grpSpLocks/>
          </p:cNvGrpSpPr>
          <p:nvPr/>
        </p:nvGrpSpPr>
        <p:grpSpPr bwMode="auto">
          <a:xfrm>
            <a:off x="3902763" y="4569344"/>
            <a:ext cx="914400" cy="549275"/>
            <a:chOff x="2650" y="605"/>
            <a:chExt cx="576" cy="346"/>
          </a:xfrm>
        </p:grpSpPr>
        <p:grpSp>
          <p:nvGrpSpPr>
            <p:cNvPr id="83" name="Group 69">
              <a:extLst>
                <a:ext uri="{FF2B5EF4-FFF2-40B4-BE49-F238E27FC236}">
                  <a16:creationId xmlns:a16="http://schemas.microsoft.com/office/drawing/2014/main" id="{304CF415-BDFC-1039-A779-B0A7E94E35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50" y="605"/>
              <a:ext cx="576" cy="346"/>
              <a:chOff x="2304" y="3542"/>
              <a:chExt cx="576" cy="346"/>
            </a:xfrm>
          </p:grpSpPr>
          <p:sp>
            <p:nvSpPr>
              <p:cNvPr id="85" name="AutoShape 65">
                <a:extLst>
                  <a:ext uri="{FF2B5EF4-FFF2-40B4-BE49-F238E27FC236}">
                    <a16:creationId xmlns:a16="http://schemas.microsoft.com/office/drawing/2014/main" id="{F6EDD77F-090D-8A54-399B-54B0813459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9" y="3542"/>
                <a:ext cx="346" cy="346"/>
              </a:xfrm>
              <a:prstGeom prst="flowChartDelay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86" name="Line 66">
                <a:extLst>
                  <a:ext uri="{FF2B5EF4-FFF2-40B4-BE49-F238E27FC236}">
                    <a16:creationId xmlns:a16="http://schemas.microsoft.com/office/drawing/2014/main" id="{A354817E-319A-93E9-61A3-0D1A76ABEB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5" y="3715"/>
                <a:ext cx="11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" name="Line 67">
                <a:extLst>
                  <a:ext uri="{FF2B5EF4-FFF2-40B4-BE49-F238E27FC236}">
                    <a16:creationId xmlns:a16="http://schemas.microsoft.com/office/drawing/2014/main" id="{270C41DD-4A99-3E6F-7469-A81712899E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04" y="3600"/>
                <a:ext cx="11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" name="Line 68">
                <a:extLst>
                  <a:ext uri="{FF2B5EF4-FFF2-40B4-BE49-F238E27FC236}">
                    <a16:creationId xmlns:a16="http://schemas.microsoft.com/office/drawing/2014/main" id="{89A3AA05-7512-003F-B2E6-0A9974BC99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04" y="3830"/>
                <a:ext cx="11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4" name="Freeform 815">
              <a:extLst>
                <a:ext uri="{FF2B5EF4-FFF2-40B4-BE49-F238E27FC236}">
                  <a16:creationId xmlns:a16="http://schemas.microsoft.com/office/drawing/2014/main" id="{046049C1-3A34-910F-8496-AB16E77661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2" y="662"/>
              <a:ext cx="566" cy="228"/>
            </a:xfrm>
            <a:custGeom>
              <a:avLst/>
              <a:gdLst>
                <a:gd name="T0" fmla="*/ 0 w 566"/>
                <a:gd name="T1" fmla="*/ 0 h 228"/>
                <a:gd name="T2" fmla="*/ 566 w 566"/>
                <a:gd name="T3" fmla="*/ 114 h 228"/>
                <a:gd name="T4" fmla="*/ 0 w 566"/>
                <a:gd name="T5" fmla="*/ 228 h 228"/>
                <a:gd name="T6" fmla="*/ 0 w 566"/>
                <a:gd name="T7" fmla="*/ 0 h 22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66" h="228">
                  <a:moveTo>
                    <a:pt x="0" y="0"/>
                  </a:moveTo>
                  <a:lnTo>
                    <a:pt x="566" y="114"/>
                  </a:lnTo>
                  <a:lnTo>
                    <a:pt x="0" y="228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0" name="Group 838">
            <a:extLst>
              <a:ext uri="{FF2B5EF4-FFF2-40B4-BE49-F238E27FC236}">
                <a16:creationId xmlns:a16="http://schemas.microsoft.com/office/drawing/2014/main" id="{3DDE6F4A-4A04-4A8B-9E28-BE1E4A9A8B57}"/>
              </a:ext>
            </a:extLst>
          </p:cNvPr>
          <p:cNvGrpSpPr>
            <a:grpSpLocks/>
          </p:cNvGrpSpPr>
          <p:nvPr/>
        </p:nvGrpSpPr>
        <p:grpSpPr bwMode="auto">
          <a:xfrm>
            <a:off x="2682745" y="4020069"/>
            <a:ext cx="917575" cy="549275"/>
            <a:chOff x="3456" y="605"/>
            <a:chExt cx="578" cy="346"/>
          </a:xfrm>
        </p:grpSpPr>
        <p:grpSp>
          <p:nvGrpSpPr>
            <p:cNvPr id="91" name="Group 155">
              <a:extLst>
                <a:ext uri="{FF2B5EF4-FFF2-40B4-BE49-F238E27FC236}">
                  <a16:creationId xmlns:a16="http://schemas.microsoft.com/office/drawing/2014/main" id="{D6916849-D230-99FA-5CD7-EA9C3E08A1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57" y="605"/>
              <a:ext cx="577" cy="346"/>
              <a:chOff x="4262" y="3715"/>
              <a:chExt cx="577" cy="346"/>
            </a:xfrm>
          </p:grpSpPr>
          <p:sp>
            <p:nvSpPr>
              <p:cNvPr id="93" name="Line 146">
                <a:extLst>
                  <a:ext uri="{FF2B5EF4-FFF2-40B4-BE49-F238E27FC236}">
                    <a16:creationId xmlns:a16="http://schemas.microsoft.com/office/drawing/2014/main" id="{047D9D9D-F69A-F788-64F9-CC0886D378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24" y="3888"/>
                <a:ext cx="11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Line 147">
                <a:extLst>
                  <a:ext uri="{FF2B5EF4-FFF2-40B4-BE49-F238E27FC236}">
                    <a16:creationId xmlns:a16="http://schemas.microsoft.com/office/drawing/2014/main" id="{0CF59BF7-DA97-620E-DA9A-B1A5F4FB87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62" y="3773"/>
                <a:ext cx="1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Line 148">
                <a:extLst>
                  <a:ext uri="{FF2B5EF4-FFF2-40B4-BE49-F238E27FC236}">
                    <a16:creationId xmlns:a16="http://schemas.microsoft.com/office/drawing/2014/main" id="{484E590D-9212-97E1-6EFE-904B1633AA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63" y="4003"/>
                <a:ext cx="11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96" name="Group 149">
                <a:extLst>
                  <a:ext uri="{FF2B5EF4-FFF2-40B4-BE49-F238E27FC236}">
                    <a16:creationId xmlns:a16="http://schemas.microsoft.com/office/drawing/2014/main" id="{003D81AA-93D0-F6A1-8882-56DD9BB277B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44" y="3715"/>
                <a:ext cx="380" cy="346"/>
                <a:chOff x="2419" y="3542"/>
                <a:chExt cx="346" cy="346"/>
              </a:xfrm>
            </p:grpSpPr>
            <p:grpSp>
              <p:nvGrpSpPr>
                <p:cNvPr id="97" name="Group 150">
                  <a:extLst>
                    <a:ext uri="{FF2B5EF4-FFF2-40B4-BE49-F238E27FC236}">
                      <a16:creationId xmlns:a16="http://schemas.microsoft.com/office/drawing/2014/main" id="{ECD1B31D-A233-3014-6311-A25F1AF047E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19" y="3542"/>
                  <a:ext cx="346" cy="346"/>
                  <a:chOff x="2477" y="3542"/>
                  <a:chExt cx="288" cy="346"/>
                </a:xfrm>
              </p:grpSpPr>
              <p:sp>
                <p:nvSpPr>
                  <p:cNvPr id="99" name="Freeform 151">
                    <a:extLst>
                      <a:ext uri="{FF2B5EF4-FFF2-40B4-BE49-F238E27FC236}">
                        <a16:creationId xmlns:a16="http://schemas.microsoft.com/office/drawing/2014/main" id="{DB31110E-F43E-9611-0239-932B3B7EF42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77" y="3542"/>
                    <a:ext cx="288" cy="173"/>
                  </a:xfrm>
                  <a:custGeom>
                    <a:avLst/>
                    <a:gdLst>
                      <a:gd name="T0" fmla="*/ 0 w 173"/>
                      <a:gd name="T1" fmla="*/ 0 h 173"/>
                      <a:gd name="T2" fmla="*/ 881 w 173"/>
                      <a:gd name="T3" fmla="*/ 58 h 173"/>
                      <a:gd name="T4" fmla="*/ 1327 w 173"/>
                      <a:gd name="T5" fmla="*/ 173 h 173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73" h="173">
                        <a:moveTo>
                          <a:pt x="0" y="0"/>
                        </a:moveTo>
                        <a:cubicBezTo>
                          <a:pt x="43" y="14"/>
                          <a:pt x="86" y="29"/>
                          <a:pt x="115" y="58"/>
                        </a:cubicBezTo>
                        <a:cubicBezTo>
                          <a:pt x="144" y="87"/>
                          <a:pt x="158" y="130"/>
                          <a:pt x="173" y="173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0" name="Freeform 152">
                    <a:extLst>
                      <a:ext uri="{FF2B5EF4-FFF2-40B4-BE49-F238E27FC236}">
                        <a16:creationId xmlns:a16="http://schemas.microsoft.com/office/drawing/2014/main" id="{4065FED2-BB34-90BA-2572-ECBDF0BFE10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V="1">
                    <a:off x="2477" y="3715"/>
                    <a:ext cx="288" cy="173"/>
                  </a:xfrm>
                  <a:custGeom>
                    <a:avLst/>
                    <a:gdLst>
                      <a:gd name="T0" fmla="*/ 0 w 173"/>
                      <a:gd name="T1" fmla="*/ 0 h 173"/>
                      <a:gd name="T2" fmla="*/ 881 w 173"/>
                      <a:gd name="T3" fmla="*/ 58 h 173"/>
                      <a:gd name="T4" fmla="*/ 1327 w 173"/>
                      <a:gd name="T5" fmla="*/ 173 h 173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73" h="173">
                        <a:moveTo>
                          <a:pt x="0" y="0"/>
                        </a:moveTo>
                        <a:cubicBezTo>
                          <a:pt x="43" y="14"/>
                          <a:pt x="86" y="29"/>
                          <a:pt x="115" y="58"/>
                        </a:cubicBezTo>
                        <a:cubicBezTo>
                          <a:pt x="144" y="87"/>
                          <a:pt x="158" y="130"/>
                          <a:pt x="173" y="173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98" name="Freeform 153">
                  <a:extLst>
                    <a:ext uri="{FF2B5EF4-FFF2-40B4-BE49-F238E27FC236}">
                      <a16:creationId xmlns:a16="http://schemas.microsoft.com/office/drawing/2014/main" id="{B39F0CCE-320E-8730-3274-9A6929EF3B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19" y="3542"/>
                  <a:ext cx="58" cy="346"/>
                </a:xfrm>
                <a:custGeom>
                  <a:avLst/>
                  <a:gdLst>
                    <a:gd name="T0" fmla="*/ 0 w 58"/>
                    <a:gd name="T1" fmla="*/ 0 h 346"/>
                    <a:gd name="T2" fmla="*/ 58 w 58"/>
                    <a:gd name="T3" fmla="*/ 173 h 346"/>
                    <a:gd name="T4" fmla="*/ 0 w 58"/>
                    <a:gd name="T5" fmla="*/ 346 h 34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58" h="346">
                      <a:moveTo>
                        <a:pt x="0" y="0"/>
                      </a:moveTo>
                      <a:cubicBezTo>
                        <a:pt x="29" y="57"/>
                        <a:pt x="58" y="115"/>
                        <a:pt x="58" y="173"/>
                      </a:cubicBezTo>
                      <a:cubicBezTo>
                        <a:pt x="58" y="231"/>
                        <a:pt x="29" y="288"/>
                        <a:pt x="0" y="346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92" name="Freeform 837">
              <a:extLst>
                <a:ext uri="{FF2B5EF4-FFF2-40B4-BE49-F238E27FC236}">
                  <a16:creationId xmlns:a16="http://schemas.microsoft.com/office/drawing/2014/main" id="{DCF6EA07-CAD0-0068-1FD2-77B617DC39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6" y="662"/>
              <a:ext cx="576" cy="231"/>
            </a:xfrm>
            <a:custGeom>
              <a:avLst/>
              <a:gdLst>
                <a:gd name="T0" fmla="*/ 0 w 576"/>
                <a:gd name="T1" fmla="*/ 0 h 231"/>
                <a:gd name="T2" fmla="*/ 0 w 576"/>
                <a:gd name="T3" fmla="*/ 231 h 231"/>
                <a:gd name="T4" fmla="*/ 576 w 576"/>
                <a:gd name="T5" fmla="*/ 116 h 231"/>
                <a:gd name="T6" fmla="*/ 0 w 576"/>
                <a:gd name="T7" fmla="*/ 0 h 23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76" h="231">
                  <a:moveTo>
                    <a:pt x="0" y="0"/>
                  </a:moveTo>
                  <a:lnTo>
                    <a:pt x="0" y="231"/>
                  </a:lnTo>
                  <a:lnTo>
                    <a:pt x="576" y="116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E0E8D4EB-9096-4F58-41BA-973875AF20A2}"/>
              </a:ext>
            </a:extLst>
          </p:cNvPr>
          <p:cNvCxnSpPr>
            <a:cxnSpLocks/>
            <a:stCxn id="92" idx="2"/>
            <a:endCxn id="84" idx="0"/>
          </p:cNvCxnSpPr>
          <p:nvPr/>
        </p:nvCxnSpPr>
        <p:spPr>
          <a:xfrm>
            <a:off x="3597145" y="4294707"/>
            <a:ext cx="308793" cy="3651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1ACED336-B7D9-AD39-31A5-5F7D5E5EC9CB}"/>
              </a:ext>
            </a:extLst>
          </p:cNvPr>
          <p:cNvCxnSpPr>
            <a:cxnSpLocks/>
            <a:stCxn id="63" idx="2"/>
            <a:endCxn id="92" idx="1"/>
          </p:cNvCxnSpPr>
          <p:nvPr/>
        </p:nvCxnSpPr>
        <p:spPr>
          <a:xfrm flipV="1">
            <a:off x="2401371" y="4477270"/>
            <a:ext cx="281374" cy="23014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rrow: Right 2">
            <a:extLst>
              <a:ext uri="{FF2B5EF4-FFF2-40B4-BE49-F238E27FC236}">
                <a16:creationId xmlns:a16="http://schemas.microsoft.com/office/drawing/2014/main" id="{32F7BD90-8BE8-5F95-E8C6-484C8C4CEE20}"/>
              </a:ext>
            </a:extLst>
          </p:cNvPr>
          <p:cNvSpPr/>
          <p:nvPr/>
        </p:nvSpPr>
        <p:spPr>
          <a:xfrm>
            <a:off x="5561010" y="4619178"/>
            <a:ext cx="549275" cy="29592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B73495B-650F-12F3-3E98-2946C6A64931}"/>
              </a:ext>
            </a:extLst>
          </p:cNvPr>
          <p:cNvSpPr/>
          <p:nvPr/>
        </p:nvSpPr>
        <p:spPr>
          <a:xfrm>
            <a:off x="6689294" y="3454052"/>
            <a:ext cx="461856" cy="35615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/>
              <a:t>X</a:t>
            </a:r>
            <a:r>
              <a:rPr lang="en-US" sz="2000" baseline="-25000" dirty="0"/>
              <a:t>1</a:t>
            </a:r>
            <a:r>
              <a:rPr lang="en-US" sz="2000" baseline="30000" dirty="0"/>
              <a:t>T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865066C-4C98-8C05-4D0A-98220F0668BA}"/>
              </a:ext>
            </a:extLst>
          </p:cNvPr>
          <p:cNvCxnSpPr>
            <a:cxnSpLocks/>
            <a:stCxn id="11" idx="3"/>
            <a:endCxn id="27" idx="0"/>
          </p:cNvCxnSpPr>
          <p:nvPr/>
        </p:nvCxnSpPr>
        <p:spPr>
          <a:xfrm>
            <a:off x="7151150" y="3632129"/>
            <a:ext cx="800887" cy="15300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DE88D13-E6C6-5F7D-86FA-9210CB804021}"/>
              </a:ext>
            </a:extLst>
          </p:cNvPr>
          <p:cNvCxnSpPr>
            <a:cxnSpLocks/>
            <a:stCxn id="42" idx="3"/>
            <a:endCxn id="20" idx="2"/>
          </p:cNvCxnSpPr>
          <p:nvPr/>
        </p:nvCxnSpPr>
        <p:spPr>
          <a:xfrm flipV="1">
            <a:off x="7158826" y="4696360"/>
            <a:ext cx="1835709" cy="97149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818">
            <a:extLst>
              <a:ext uri="{FF2B5EF4-FFF2-40B4-BE49-F238E27FC236}">
                <a16:creationId xmlns:a16="http://schemas.microsoft.com/office/drawing/2014/main" id="{F02D8CBC-946C-5EFF-B089-EF346CB17027}"/>
              </a:ext>
            </a:extLst>
          </p:cNvPr>
          <p:cNvGrpSpPr>
            <a:grpSpLocks/>
          </p:cNvGrpSpPr>
          <p:nvPr/>
        </p:nvGrpSpPr>
        <p:grpSpPr bwMode="auto">
          <a:xfrm>
            <a:off x="8991360" y="4243922"/>
            <a:ext cx="914400" cy="549275"/>
            <a:chOff x="2650" y="605"/>
            <a:chExt cx="576" cy="346"/>
          </a:xfrm>
        </p:grpSpPr>
        <p:grpSp>
          <p:nvGrpSpPr>
            <p:cNvPr id="19" name="Group 69">
              <a:extLst>
                <a:ext uri="{FF2B5EF4-FFF2-40B4-BE49-F238E27FC236}">
                  <a16:creationId xmlns:a16="http://schemas.microsoft.com/office/drawing/2014/main" id="{D1BBB9E3-805F-961E-BE0B-60D47679C5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50" y="605"/>
              <a:ext cx="576" cy="346"/>
              <a:chOff x="2304" y="3542"/>
              <a:chExt cx="576" cy="346"/>
            </a:xfrm>
          </p:grpSpPr>
          <p:sp>
            <p:nvSpPr>
              <p:cNvPr id="21" name="AutoShape 65">
                <a:extLst>
                  <a:ext uri="{FF2B5EF4-FFF2-40B4-BE49-F238E27FC236}">
                    <a16:creationId xmlns:a16="http://schemas.microsoft.com/office/drawing/2014/main" id="{D05984A5-6196-D2DA-6D29-0FBDA1FDEC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9" y="3542"/>
                <a:ext cx="346" cy="346"/>
              </a:xfrm>
              <a:prstGeom prst="flowChartDelay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2" name="Line 66">
                <a:extLst>
                  <a:ext uri="{FF2B5EF4-FFF2-40B4-BE49-F238E27FC236}">
                    <a16:creationId xmlns:a16="http://schemas.microsoft.com/office/drawing/2014/main" id="{7E9A8AE7-2B31-4CB6-7E2E-6447348D8B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5" y="3715"/>
                <a:ext cx="11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Line 67">
                <a:extLst>
                  <a:ext uri="{FF2B5EF4-FFF2-40B4-BE49-F238E27FC236}">
                    <a16:creationId xmlns:a16="http://schemas.microsoft.com/office/drawing/2014/main" id="{DEC25828-3788-9017-214A-99DFE19581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04" y="3600"/>
                <a:ext cx="11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Line 68">
                <a:extLst>
                  <a:ext uri="{FF2B5EF4-FFF2-40B4-BE49-F238E27FC236}">
                    <a16:creationId xmlns:a16="http://schemas.microsoft.com/office/drawing/2014/main" id="{BD7EF821-68C3-982C-4E8D-4C0AB69867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04" y="3830"/>
                <a:ext cx="11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" name="Freeform 815">
              <a:extLst>
                <a:ext uri="{FF2B5EF4-FFF2-40B4-BE49-F238E27FC236}">
                  <a16:creationId xmlns:a16="http://schemas.microsoft.com/office/drawing/2014/main" id="{3C2B418D-419A-DFB5-A5C0-1403690C74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2" y="662"/>
              <a:ext cx="566" cy="228"/>
            </a:xfrm>
            <a:custGeom>
              <a:avLst/>
              <a:gdLst>
                <a:gd name="T0" fmla="*/ 0 w 566"/>
                <a:gd name="T1" fmla="*/ 0 h 228"/>
                <a:gd name="T2" fmla="*/ 566 w 566"/>
                <a:gd name="T3" fmla="*/ 114 h 228"/>
                <a:gd name="T4" fmla="*/ 0 w 566"/>
                <a:gd name="T5" fmla="*/ 228 h 228"/>
                <a:gd name="T6" fmla="*/ 0 w 566"/>
                <a:gd name="T7" fmla="*/ 0 h 22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66" h="228">
                  <a:moveTo>
                    <a:pt x="0" y="0"/>
                  </a:moveTo>
                  <a:lnTo>
                    <a:pt x="566" y="114"/>
                  </a:lnTo>
                  <a:lnTo>
                    <a:pt x="0" y="228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5" name="Group 838">
            <a:extLst>
              <a:ext uri="{FF2B5EF4-FFF2-40B4-BE49-F238E27FC236}">
                <a16:creationId xmlns:a16="http://schemas.microsoft.com/office/drawing/2014/main" id="{A2A74F4C-7C1A-23BB-5D7A-4E8593CE3BD6}"/>
              </a:ext>
            </a:extLst>
          </p:cNvPr>
          <p:cNvGrpSpPr>
            <a:grpSpLocks/>
          </p:cNvGrpSpPr>
          <p:nvPr/>
        </p:nvGrpSpPr>
        <p:grpSpPr bwMode="auto">
          <a:xfrm>
            <a:off x="7952037" y="3694647"/>
            <a:ext cx="917575" cy="549275"/>
            <a:chOff x="3456" y="605"/>
            <a:chExt cx="578" cy="346"/>
          </a:xfrm>
        </p:grpSpPr>
        <p:grpSp>
          <p:nvGrpSpPr>
            <p:cNvPr id="26" name="Group 155">
              <a:extLst>
                <a:ext uri="{FF2B5EF4-FFF2-40B4-BE49-F238E27FC236}">
                  <a16:creationId xmlns:a16="http://schemas.microsoft.com/office/drawing/2014/main" id="{F45ADB19-2740-5E9A-5C5D-DC4DAEDCB9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57" y="605"/>
              <a:ext cx="577" cy="346"/>
              <a:chOff x="4262" y="3715"/>
              <a:chExt cx="577" cy="346"/>
            </a:xfrm>
          </p:grpSpPr>
          <p:sp>
            <p:nvSpPr>
              <p:cNvPr id="28" name="Line 146">
                <a:extLst>
                  <a:ext uri="{FF2B5EF4-FFF2-40B4-BE49-F238E27FC236}">
                    <a16:creationId xmlns:a16="http://schemas.microsoft.com/office/drawing/2014/main" id="{DA5EA1E6-CA34-6736-1FD5-1DA1120BEA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24" y="3888"/>
                <a:ext cx="11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Line 147">
                <a:extLst>
                  <a:ext uri="{FF2B5EF4-FFF2-40B4-BE49-F238E27FC236}">
                    <a16:creationId xmlns:a16="http://schemas.microsoft.com/office/drawing/2014/main" id="{859DB8B0-A525-192F-D56C-F63DCBED3B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62" y="3773"/>
                <a:ext cx="1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Line 148">
                <a:extLst>
                  <a:ext uri="{FF2B5EF4-FFF2-40B4-BE49-F238E27FC236}">
                    <a16:creationId xmlns:a16="http://schemas.microsoft.com/office/drawing/2014/main" id="{0555E10D-9294-EBFF-9D17-4838D18EE7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63" y="4003"/>
                <a:ext cx="11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1" name="Group 149">
                <a:extLst>
                  <a:ext uri="{FF2B5EF4-FFF2-40B4-BE49-F238E27FC236}">
                    <a16:creationId xmlns:a16="http://schemas.microsoft.com/office/drawing/2014/main" id="{BBA6625C-99A4-384B-919B-62B9991BDC2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44" y="3715"/>
                <a:ext cx="380" cy="346"/>
                <a:chOff x="2419" y="3542"/>
                <a:chExt cx="346" cy="346"/>
              </a:xfrm>
            </p:grpSpPr>
            <p:grpSp>
              <p:nvGrpSpPr>
                <p:cNvPr id="32" name="Group 150">
                  <a:extLst>
                    <a:ext uri="{FF2B5EF4-FFF2-40B4-BE49-F238E27FC236}">
                      <a16:creationId xmlns:a16="http://schemas.microsoft.com/office/drawing/2014/main" id="{C8E297F7-9BAE-12E8-162F-6C8B62E23C4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19" y="3542"/>
                  <a:ext cx="346" cy="346"/>
                  <a:chOff x="2477" y="3542"/>
                  <a:chExt cx="288" cy="346"/>
                </a:xfrm>
              </p:grpSpPr>
              <p:sp>
                <p:nvSpPr>
                  <p:cNvPr id="34" name="Freeform 151">
                    <a:extLst>
                      <a:ext uri="{FF2B5EF4-FFF2-40B4-BE49-F238E27FC236}">
                        <a16:creationId xmlns:a16="http://schemas.microsoft.com/office/drawing/2014/main" id="{04E9978B-39C4-F711-B84E-A53F24FE2C6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77" y="3542"/>
                    <a:ext cx="288" cy="173"/>
                  </a:xfrm>
                  <a:custGeom>
                    <a:avLst/>
                    <a:gdLst>
                      <a:gd name="T0" fmla="*/ 0 w 173"/>
                      <a:gd name="T1" fmla="*/ 0 h 173"/>
                      <a:gd name="T2" fmla="*/ 881 w 173"/>
                      <a:gd name="T3" fmla="*/ 58 h 173"/>
                      <a:gd name="T4" fmla="*/ 1327 w 173"/>
                      <a:gd name="T5" fmla="*/ 173 h 173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73" h="173">
                        <a:moveTo>
                          <a:pt x="0" y="0"/>
                        </a:moveTo>
                        <a:cubicBezTo>
                          <a:pt x="43" y="14"/>
                          <a:pt x="86" y="29"/>
                          <a:pt x="115" y="58"/>
                        </a:cubicBezTo>
                        <a:cubicBezTo>
                          <a:pt x="144" y="87"/>
                          <a:pt x="158" y="130"/>
                          <a:pt x="173" y="173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" name="Freeform 152">
                    <a:extLst>
                      <a:ext uri="{FF2B5EF4-FFF2-40B4-BE49-F238E27FC236}">
                        <a16:creationId xmlns:a16="http://schemas.microsoft.com/office/drawing/2014/main" id="{6E1A5631-D402-D848-8632-2126EB01926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V="1">
                    <a:off x="2477" y="3715"/>
                    <a:ext cx="288" cy="173"/>
                  </a:xfrm>
                  <a:custGeom>
                    <a:avLst/>
                    <a:gdLst>
                      <a:gd name="T0" fmla="*/ 0 w 173"/>
                      <a:gd name="T1" fmla="*/ 0 h 173"/>
                      <a:gd name="T2" fmla="*/ 881 w 173"/>
                      <a:gd name="T3" fmla="*/ 58 h 173"/>
                      <a:gd name="T4" fmla="*/ 1327 w 173"/>
                      <a:gd name="T5" fmla="*/ 173 h 173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73" h="173">
                        <a:moveTo>
                          <a:pt x="0" y="0"/>
                        </a:moveTo>
                        <a:cubicBezTo>
                          <a:pt x="43" y="14"/>
                          <a:pt x="86" y="29"/>
                          <a:pt x="115" y="58"/>
                        </a:cubicBezTo>
                        <a:cubicBezTo>
                          <a:pt x="144" y="87"/>
                          <a:pt x="158" y="130"/>
                          <a:pt x="173" y="173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3" name="Freeform 153">
                  <a:extLst>
                    <a:ext uri="{FF2B5EF4-FFF2-40B4-BE49-F238E27FC236}">
                      <a16:creationId xmlns:a16="http://schemas.microsoft.com/office/drawing/2014/main" id="{3ECB9E3D-0DBC-C24F-4175-39B23A438F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19" y="3542"/>
                  <a:ext cx="58" cy="346"/>
                </a:xfrm>
                <a:custGeom>
                  <a:avLst/>
                  <a:gdLst>
                    <a:gd name="T0" fmla="*/ 0 w 58"/>
                    <a:gd name="T1" fmla="*/ 0 h 346"/>
                    <a:gd name="T2" fmla="*/ 58 w 58"/>
                    <a:gd name="T3" fmla="*/ 173 h 346"/>
                    <a:gd name="T4" fmla="*/ 0 w 58"/>
                    <a:gd name="T5" fmla="*/ 346 h 34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58" h="346">
                      <a:moveTo>
                        <a:pt x="0" y="0"/>
                      </a:moveTo>
                      <a:cubicBezTo>
                        <a:pt x="29" y="57"/>
                        <a:pt x="58" y="115"/>
                        <a:pt x="58" y="173"/>
                      </a:cubicBezTo>
                      <a:cubicBezTo>
                        <a:pt x="58" y="231"/>
                        <a:pt x="29" y="288"/>
                        <a:pt x="0" y="346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27" name="Freeform 837">
              <a:extLst>
                <a:ext uri="{FF2B5EF4-FFF2-40B4-BE49-F238E27FC236}">
                  <a16:creationId xmlns:a16="http://schemas.microsoft.com/office/drawing/2014/main" id="{32D0222C-B8D4-AB1D-07BC-D8E3E51989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6" y="662"/>
              <a:ext cx="576" cy="231"/>
            </a:xfrm>
            <a:custGeom>
              <a:avLst/>
              <a:gdLst>
                <a:gd name="T0" fmla="*/ 0 w 576"/>
                <a:gd name="T1" fmla="*/ 0 h 231"/>
                <a:gd name="T2" fmla="*/ 0 w 576"/>
                <a:gd name="T3" fmla="*/ 231 h 231"/>
                <a:gd name="T4" fmla="*/ 576 w 576"/>
                <a:gd name="T5" fmla="*/ 116 h 231"/>
                <a:gd name="T6" fmla="*/ 0 w 576"/>
                <a:gd name="T7" fmla="*/ 0 h 23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76" h="231">
                  <a:moveTo>
                    <a:pt x="0" y="0"/>
                  </a:moveTo>
                  <a:lnTo>
                    <a:pt x="0" y="231"/>
                  </a:lnTo>
                  <a:lnTo>
                    <a:pt x="576" y="116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2874E74-44BB-8370-1E8B-DB8BFDBD01AA}"/>
              </a:ext>
            </a:extLst>
          </p:cNvPr>
          <p:cNvCxnSpPr>
            <a:cxnSpLocks/>
            <a:stCxn id="27" idx="2"/>
            <a:endCxn id="20" idx="0"/>
          </p:cNvCxnSpPr>
          <p:nvPr/>
        </p:nvCxnSpPr>
        <p:spPr>
          <a:xfrm>
            <a:off x="8866437" y="3969285"/>
            <a:ext cx="128098" cy="3651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B71787D-1907-6994-9F86-99D49A0DE572}"/>
              </a:ext>
            </a:extLst>
          </p:cNvPr>
          <p:cNvCxnSpPr>
            <a:cxnSpLocks/>
            <a:stCxn id="41" idx="3"/>
            <a:endCxn id="27" idx="1"/>
          </p:cNvCxnSpPr>
          <p:nvPr/>
        </p:nvCxnSpPr>
        <p:spPr>
          <a:xfrm flipV="1">
            <a:off x="7162002" y="4151848"/>
            <a:ext cx="790035" cy="100815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318C3760-E7D2-E515-C70A-0A61A3622CDF}"/>
              </a:ext>
            </a:extLst>
          </p:cNvPr>
          <p:cNvSpPr/>
          <p:nvPr/>
        </p:nvSpPr>
        <p:spPr>
          <a:xfrm>
            <a:off x="6692470" y="3961908"/>
            <a:ext cx="461856" cy="35615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/>
              <a:t>X</a:t>
            </a:r>
            <a:r>
              <a:rPr lang="en-US" sz="2000" baseline="-25000" dirty="0"/>
              <a:t>1</a:t>
            </a:r>
            <a:r>
              <a:rPr lang="en-US" sz="2000" baseline="30000" dirty="0"/>
              <a:t>F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3E18D909-882B-3264-4E31-D0F046528569}"/>
              </a:ext>
            </a:extLst>
          </p:cNvPr>
          <p:cNvSpPr/>
          <p:nvPr/>
        </p:nvSpPr>
        <p:spPr>
          <a:xfrm>
            <a:off x="6696970" y="4474069"/>
            <a:ext cx="461856" cy="35615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/>
              <a:t>X</a:t>
            </a:r>
            <a:r>
              <a:rPr lang="en-US" sz="2000" baseline="-25000" dirty="0"/>
              <a:t>2</a:t>
            </a:r>
            <a:r>
              <a:rPr lang="en-US" sz="2000" baseline="30000" dirty="0"/>
              <a:t>T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D839FC3-9F98-A1D4-EFA4-E67F23B24082}"/>
              </a:ext>
            </a:extLst>
          </p:cNvPr>
          <p:cNvSpPr/>
          <p:nvPr/>
        </p:nvSpPr>
        <p:spPr>
          <a:xfrm>
            <a:off x="6700146" y="4981925"/>
            <a:ext cx="461856" cy="35615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/>
              <a:t>X</a:t>
            </a:r>
            <a:r>
              <a:rPr lang="en-US" sz="2000" baseline="-25000" dirty="0"/>
              <a:t>2</a:t>
            </a:r>
            <a:r>
              <a:rPr lang="en-US" sz="2000" baseline="30000" dirty="0"/>
              <a:t>F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F38082B4-61EE-422B-3F26-A5491D371B9D}"/>
              </a:ext>
            </a:extLst>
          </p:cNvPr>
          <p:cNvSpPr/>
          <p:nvPr/>
        </p:nvSpPr>
        <p:spPr>
          <a:xfrm>
            <a:off x="6696970" y="5489773"/>
            <a:ext cx="461856" cy="35615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/>
              <a:t>X</a:t>
            </a:r>
            <a:r>
              <a:rPr lang="en-US" sz="2000" baseline="-25000" dirty="0"/>
              <a:t>3</a:t>
            </a:r>
            <a:r>
              <a:rPr lang="en-US" sz="2000" baseline="30000" dirty="0"/>
              <a:t>T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C5F5A1D0-FC95-D1E0-5B4B-CB93773CDC21}"/>
              </a:ext>
            </a:extLst>
          </p:cNvPr>
          <p:cNvSpPr/>
          <p:nvPr/>
        </p:nvSpPr>
        <p:spPr>
          <a:xfrm>
            <a:off x="6700146" y="5997629"/>
            <a:ext cx="461856" cy="35615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/>
              <a:t>X</a:t>
            </a:r>
            <a:r>
              <a:rPr lang="en-US" sz="2000" baseline="-25000" dirty="0"/>
              <a:t>3</a:t>
            </a:r>
            <a:r>
              <a:rPr lang="en-US" sz="2000" baseline="30000" dirty="0"/>
              <a:t>F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A72B4323-82B5-B79E-4A2F-0275C740D039}"/>
              </a:ext>
            </a:extLst>
          </p:cNvPr>
          <p:cNvSpPr/>
          <p:nvPr/>
        </p:nvSpPr>
        <p:spPr>
          <a:xfrm>
            <a:off x="4797754" y="4642232"/>
            <a:ext cx="386122" cy="35615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/>
              <a:t>Y</a:t>
            </a:r>
            <a:endParaRPr lang="en-US" sz="2000" baseline="30000" dirty="0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57436DA-B188-81BF-FA53-995D3A9EE726}"/>
              </a:ext>
            </a:extLst>
          </p:cNvPr>
          <p:cNvSpPr/>
          <p:nvPr/>
        </p:nvSpPr>
        <p:spPr>
          <a:xfrm>
            <a:off x="9902586" y="4324825"/>
            <a:ext cx="386122" cy="35615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/>
              <a:t>Y</a:t>
            </a:r>
            <a:r>
              <a:rPr lang="en-US" sz="2000" baseline="30000" dirty="0"/>
              <a:t>T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FAE7F5F5-8F1F-3028-192A-89981AF4FAA2}"/>
              </a:ext>
            </a:extLst>
          </p:cNvPr>
          <p:cNvSpPr/>
          <p:nvPr/>
        </p:nvSpPr>
        <p:spPr>
          <a:xfrm>
            <a:off x="9902586" y="5657535"/>
            <a:ext cx="386122" cy="35615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/>
              <a:t>Y</a:t>
            </a:r>
            <a:r>
              <a:rPr lang="en-US" sz="2000" baseline="30000" dirty="0"/>
              <a:t>F</a:t>
            </a:r>
          </a:p>
        </p:txBody>
      </p:sp>
      <p:grpSp>
        <p:nvGrpSpPr>
          <p:cNvPr id="50" name="Group 818">
            <a:extLst>
              <a:ext uri="{FF2B5EF4-FFF2-40B4-BE49-F238E27FC236}">
                <a16:creationId xmlns:a16="http://schemas.microsoft.com/office/drawing/2014/main" id="{FF2CE2E3-5EDB-2179-3D41-27409B7722FB}"/>
              </a:ext>
            </a:extLst>
          </p:cNvPr>
          <p:cNvGrpSpPr>
            <a:grpSpLocks/>
          </p:cNvGrpSpPr>
          <p:nvPr/>
        </p:nvGrpSpPr>
        <p:grpSpPr bwMode="auto">
          <a:xfrm>
            <a:off x="7970179" y="5268459"/>
            <a:ext cx="914400" cy="549275"/>
            <a:chOff x="2650" y="605"/>
            <a:chExt cx="576" cy="346"/>
          </a:xfrm>
        </p:grpSpPr>
        <p:grpSp>
          <p:nvGrpSpPr>
            <p:cNvPr id="51" name="Group 69">
              <a:extLst>
                <a:ext uri="{FF2B5EF4-FFF2-40B4-BE49-F238E27FC236}">
                  <a16:creationId xmlns:a16="http://schemas.microsoft.com/office/drawing/2014/main" id="{7CD707A4-DF31-AE9D-F09D-5CD9C91BF9A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50" y="605"/>
              <a:ext cx="576" cy="346"/>
              <a:chOff x="2304" y="3542"/>
              <a:chExt cx="576" cy="346"/>
            </a:xfrm>
          </p:grpSpPr>
          <p:sp>
            <p:nvSpPr>
              <p:cNvPr id="53" name="AutoShape 65">
                <a:extLst>
                  <a:ext uri="{FF2B5EF4-FFF2-40B4-BE49-F238E27FC236}">
                    <a16:creationId xmlns:a16="http://schemas.microsoft.com/office/drawing/2014/main" id="{E625E68A-E9DD-4BA3-A06C-8161C546BF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9" y="3542"/>
                <a:ext cx="346" cy="346"/>
              </a:xfrm>
              <a:prstGeom prst="flowChartDelay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4" name="Line 66">
                <a:extLst>
                  <a:ext uri="{FF2B5EF4-FFF2-40B4-BE49-F238E27FC236}">
                    <a16:creationId xmlns:a16="http://schemas.microsoft.com/office/drawing/2014/main" id="{25AAB5D3-81A9-8753-335B-87BEC0AD76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5" y="3715"/>
                <a:ext cx="11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Line 67">
                <a:extLst>
                  <a:ext uri="{FF2B5EF4-FFF2-40B4-BE49-F238E27FC236}">
                    <a16:creationId xmlns:a16="http://schemas.microsoft.com/office/drawing/2014/main" id="{F8F7FB79-3DD4-3AEA-E54F-96C3CF81B1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04" y="3600"/>
                <a:ext cx="11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Line 68">
                <a:extLst>
                  <a:ext uri="{FF2B5EF4-FFF2-40B4-BE49-F238E27FC236}">
                    <a16:creationId xmlns:a16="http://schemas.microsoft.com/office/drawing/2014/main" id="{45A3DAE0-7C22-DD11-D7BA-D1D7D99E28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04" y="3830"/>
                <a:ext cx="11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2" name="Freeform 815">
              <a:extLst>
                <a:ext uri="{FF2B5EF4-FFF2-40B4-BE49-F238E27FC236}">
                  <a16:creationId xmlns:a16="http://schemas.microsoft.com/office/drawing/2014/main" id="{93F1C435-7DF1-1D46-0173-23CF5F3C2F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2" y="662"/>
              <a:ext cx="566" cy="228"/>
            </a:xfrm>
            <a:custGeom>
              <a:avLst/>
              <a:gdLst>
                <a:gd name="T0" fmla="*/ 0 w 566"/>
                <a:gd name="T1" fmla="*/ 0 h 228"/>
                <a:gd name="T2" fmla="*/ 566 w 566"/>
                <a:gd name="T3" fmla="*/ 114 h 228"/>
                <a:gd name="T4" fmla="*/ 0 w 566"/>
                <a:gd name="T5" fmla="*/ 228 h 228"/>
                <a:gd name="T6" fmla="*/ 0 w 566"/>
                <a:gd name="T7" fmla="*/ 0 h 22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66" h="228">
                  <a:moveTo>
                    <a:pt x="0" y="0"/>
                  </a:moveTo>
                  <a:lnTo>
                    <a:pt x="566" y="114"/>
                  </a:lnTo>
                  <a:lnTo>
                    <a:pt x="0" y="228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7" name="Group 838">
            <a:extLst>
              <a:ext uri="{FF2B5EF4-FFF2-40B4-BE49-F238E27FC236}">
                <a16:creationId xmlns:a16="http://schemas.microsoft.com/office/drawing/2014/main" id="{B4D2C7F7-6271-B40C-E5DA-EDE1416EDD4B}"/>
              </a:ext>
            </a:extLst>
          </p:cNvPr>
          <p:cNvGrpSpPr>
            <a:grpSpLocks/>
          </p:cNvGrpSpPr>
          <p:nvPr/>
        </p:nvGrpSpPr>
        <p:grpSpPr bwMode="auto">
          <a:xfrm>
            <a:off x="8985006" y="5570117"/>
            <a:ext cx="917575" cy="549275"/>
            <a:chOff x="3456" y="605"/>
            <a:chExt cx="578" cy="346"/>
          </a:xfrm>
        </p:grpSpPr>
        <p:grpSp>
          <p:nvGrpSpPr>
            <p:cNvPr id="58" name="Group 155">
              <a:extLst>
                <a:ext uri="{FF2B5EF4-FFF2-40B4-BE49-F238E27FC236}">
                  <a16:creationId xmlns:a16="http://schemas.microsoft.com/office/drawing/2014/main" id="{363263CC-57B2-B650-3662-31CA099827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57" y="605"/>
              <a:ext cx="577" cy="346"/>
              <a:chOff x="4262" y="3715"/>
              <a:chExt cx="577" cy="346"/>
            </a:xfrm>
          </p:grpSpPr>
          <p:sp>
            <p:nvSpPr>
              <p:cNvPr id="61" name="Line 146">
                <a:extLst>
                  <a:ext uri="{FF2B5EF4-FFF2-40B4-BE49-F238E27FC236}">
                    <a16:creationId xmlns:a16="http://schemas.microsoft.com/office/drawing/2014/main" id="{DD504BB4-D7F1-458D-3CFC-05E095EA99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24" y="3888"/>
                <a:ext cx="11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Line 147">
                <a:extLst>
                  <a:ext uri="{FF2B5EF4-FFF2-40B4-BE49-F238E27FC236}">
                    <a16:creationId xmlns:a16="http://schemas.microsoft.com/office/drawing/2014/main" id="{3A1503B0-35C4-8F0E-ADA7-BAF0826A55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62" y="3773"/>
                <a:ext cx="1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Line 148">
                <a:extLst>
                  <a:ext uri="{FF2B5EF4-FFF2-40B4-BE49-F238E27FC236}">
                    <a16:creationId xmlns:a16="http://schemas.microsoft.com/office/drawing/2014/main" id="{1A647F4B-D84B-AFBA-3559-ACBCB62A01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63" y="4003"/>
                <a:ext cx="11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66" name="Group 149">
                <a:extLst>
                  <a:ext uri="{FF2B5EF4-FFF2-40B4-BE49-F238E27FC236}">
                    <a16:creationId xmlns:a16="http://schemas.microsoft.com/office/drawing/2014/main" id="{9772B3F5-D0B7-ECDD-C720-C71FA8D5A62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44" y="3715"/>
                <a:ext cx="380" cy="346"/>
                <a:chOff x="2419" y="3542"/>
                <a:chExt cx="346" cy="346"/>
              </a:xfrm>
            </p:grpSpPr>
            <p:grpSp>
              <p:nvGrpSpPr>
                <p:cNvPr id="67" name="Group 150">
                  <a:extLst>
                    <a:ext uri="{FF2B5EF4-FFF2-40B4-BE49-F238E27FC236}">
                      <a16:creationId xmlns:a16="http://schemas.microsoft.com/office/drawing/2014/main" id="{658D1F21-4062-C78A-6F78-E147690E86D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19" y="3542"/>
                  <a:ext cx="346" cy="346"/>
                  <a:chOff x="2477" y="3542"/>
                  <a:chExt cx="288" cy="346"/>
                </a:xfrm>
              </p:grpSpPr>
              <p:sp>
                <p:nvSpPr>
                  <p:cNvPr id="69" name="Freeform 151">
                    <a:extLst>
                      <a:ext uri="{FF2B5EF4-FFF2-40B4-BE49-F238E27FC236}">
                        <a16:creationId xmlns:a16="http://schemas.microsoft.com/office/drawing/2014/main" id="{5B158FCE-5506-804F-8046-FB625971AA2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77" y="3542"/>
                    <a:ext cx="288" cy="173"/>
                  </a:xfrm>
                  <a:custGeom>
                    <a:avLst/>
                    <a:gdLst>
                      <a:gd name="T0" fmla="*/ 0 w 173"/>
                      <a:gd name="T1" fmla="*/ 0 h 173"/>
                      <a:gd name="T2" fmla="*/ 881 w 173"/>
                      <a:gd name="T3" fmla="*/ 58 h 173"/>
                      <a:gd name="T4" fmla="*/ 1327 w 173"/>
                      <a:gd name="T5" fmla="*/ 173 h 173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73" h="173">
                        <a:moveTo>
                          <a:pt x="0" y="0"/>
                        </a:moveTo>
                        <a:cubicBezTo>
                          <a:pt x="43" y="14"/>
                          <a:pt x="86" y="29"/>
                          <a:pt x="115" y="58"/>
                        </a:cubicBezTo>
                        <a:cubicBezTo>
                          <a:pt x="144" y="87"/>
                          <a:pt x="158" y="130"/>
                          <a:pt x="173" y="173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" name="Freeform 152">
                    <a:extLst>
                      <a:ext uri="{FF2B5EF4-FFF2-40B4-BE49-F238E27FC236}">
                        <a16:creationId xmlns:a16="http://schemas.microsoft.com/office/drawing/2014/main" id="{6A58067D-0696-037E-8550-20113F6A919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V="1">
                    <a:off x="2477" y="3715"/>
                    <a:ext cx="288" cy="173"/>
                  </a:xfrm>
                  <a:custGeom>
                    <a:avLst/>
                    <a:gdLst>
                      <a:gd name="T0" fmla="*/ 0 w 173"/>
                      <a:gd name="T1" fmla="*/ 0 h 173"/>
                      <a:gd name="T2" fmla="*/ 881 w 173"/>
                      <a:gd name="T3" fmla="*/ 58 h 173"/>
                      <a:gd name="T4" fmla="*/ 1327 w 173"/>
                      <a:gd name="T5" fmla="*/ 173 h 173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73" h="173">
                        <a:moveTo>
                          <a:pt x="0" y="0"/>
                        </a:moveTo>
                        <a:cubicBezTo>
                          <a:pt x="43" y="14"/>
                          <a:pt x="86" y="29"/>
                          <a:pt x="115" y="58"/>
                        </a:cubicBezTo>
                        <a:cubicBezTo>
                          <a:pt x="144" y="87"/>
                          <a:pt x="158" y="130"/>
                          <a:pt x="173" y="173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68" name="Freeform 153">
                  <a:extLst>
                    <a:ext uri="{FF2B5EF4-FFF2-40B4-BE49-F238E27FC236}">
                      <a16:creationId xmlns:a16="http://schemas.microsoft.com/office/drawing/2014/main" id="{F67875A4-FC4F-12EB-EFA8-E596E742F5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19" y="3542"/>
                  <a:ext cx="58" cy="346"/>
                </a:xfrm>
                <a:custGeom>
                  <a:avLst/>
                  <a:gdLst>
                    <a:gd name="T0" fmla="*/ 0 w 58"/>
                    <a:gd name="T1" fmla="*/ 0 h 346"/>
                    <a:gd name="T2" fmla="*/ 58 w 58"/>
                    <a:gd name="T3" fmla="*/ 173 h 346"/>
                    <a:gd name="T4" fmla="*/ 0 w 58"/>
                    <a:gd name="T5" fmla="*/ 346 h 34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58" h="346">
                      <a:moveTo>
                        <a:pt x="0" y="0"/>
                      </a:moveTo>
                      <a:cubicBezTo>
                        <a:pt x="29" y="57"/>
                        <a:pt x="58" y="115"/>
                        <a:pt x="58" y="173"/>
                      </a:cubicBezTo>
                      <a:cubicBezTo>
                        <a:pt x="58" y="231"/>
                        <a:pt x="29" y="288"/>
                        <a:pt x="0" y="346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59" name="Freeform 837">
              <a:extLst>
                <a:ext uri="{FF2B5EF4-FFF2-40B4-BE49-F238E27FC236}">
                  <a16:creationId xmlns:a16="http://schemas.microsoft.com/office/drawing/2014/main" id="{5014EF00-F390-83FE-483B-0B60D869F1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6" y="662"/>
              <a:ext cx="576" cy="231"/>
            </a:xfrm>
            <a:custGeom>
              <a:avLst/>
              <a:gdLst>
                <a:gd name="T0" fmla="*/ 0 w 576"/>
                <a:gd name="T1" fmla="*/ 0 h 231"/>
                <a:gd name="T2" fmla="*/ 0 w 576"/>
                <a:gd name="T3" fmla="*/ 231 h 231"/>
                <a:gd name="T4" fmla="*/ 576 w 576"/>
                <a:gd name="T5" fmla="*/ 116 h 231"/>
                <a:gd name="T6" fmla="*/ 0 w 576"/>
                <a:gd name="T7" fmla="*/ 0 h 23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76" h="231">
                  <a:moveTo>
                    <a:pt x="0" y="0"/>
                  </a:moveTo>
                  <a:lnTo>
                    <a:pt x="0" y="231"/>
                  </a:lnTo>
                  <a:lnTo>
                    <a:pt x="576" y="116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C5DC5332-9E50-BC5B-C4F2-922393900D1E}"/>
              </a:ext>
            </a:extLst>
          </p:cNvPr>
          <p:cNvCxnSpPr>
            <a:cxnSpLocks/>
            <a:stCxn id="39" idx="3"/>
            <a:endCxn id="52" idx="0"/>
          </p:cNvCxnSpPr>
          <p:nvPr/>
        </p:nvCxnSpPr>
        <p:spPr>
          <a:xfrm>
            <a:off x="7154326" y="4139985"/>
            <a:ext cx="819028" cy="121896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9150AC94-2493-A864-BE62-55CB3D7282D1}"/>
              </a:ext>
            </a:extLst>
          </p:cNvPr>
          <p:cNvCxnSpPr>
            <a:cxnSpLocks/>
            <a:stCxn id="40" idx="3"/>
            <a:endCxn id="52" idx="2"/>
          </p:cNvCxnSpPr>
          <p:nvPr/>
        </p:nvCxnSpPr>
        <p:spPr>
          <a:xfrm>
            <a:off x="7158826" y="4652146"/>
            <a:ext cx="814528" cy="106875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4E6A75BB-5E9E-4CA6-4D2D-36488CAA6132}"/>
              </a:ext>
            </a:extLst>
          </p:cNvPr>
          <p:cNvCxnSpPr>
            <a:cxnSpLocks/>
            <a:stCxn id="52" idx="1"/>
            <a:endCxn id="64" idx="0"/>
          </p:cNvCxnSpPr>
          <p:nvPr/>
        </p:nvCxnSpPr>
        <p:spPr>
          <a:xfrm>
            <a:off x="8871879" y="5539922"/>
            <a:ext cx="114715" cy="12227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9E56A765-0EF5-B123-E861-9EBF576D85D1}"/>
              </a:ext>
            </a:extLst>
          </p:cNvPr>
          <p:cNvCxnSpPr>
            <a:cxnSpLocks/>
            <a:stCxn id="43" idx="3"/>
            <a:endCxn id="59" idx="1"/>
          </p:cNvCxnSpPr>
          <p:nvPr/>
        </p:nvCxnSpPr>
        <p:spPr>
          <a:xfrm flipV="1">
            <a:off x="7162002" y="6027318"/>
            <a:ext cx="1823004" cy="1483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222A1FA-202E-ACB8-41FA-78853E041241}"/>
              </a:ext>
            </a:extLst>
          </p:cNvPr>
          <p:cNvSpPr/>
          <p:nvPr/>
        </p:nvSpPr>
        <p:spPr>
          <a:xfrm>
            <a:off x="4408065" y="5519123"/>
            <a:ext cx="2021026" cy="97375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For composability, can make output dual-rail as well.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105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8" grpId="0" animBg="1"/>
      <p:bldP spid="49" grpId="0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E13F9-A3E0-01DD-37FF-B4ACD85FC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365126"/>
            <a:ext cx="11210925" cy="810892"/>
          </a:xfrm>
        </p:spPr>
        <p:txBody>
          <a:bodyPr>
            <a:normAutofit/>
          </a:bodyPr>
          <a:lstStyle/>
          <a:p>
            <a:r>
              <a:rPr lang="en-US" sz="4000" dirty="0"/>
              <a:t>Dual-rail logic computing square root of 4-bit number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19C6E4-761F-24E3-B623-24F5FB6F3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36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3DC09A-21E3-E242-941A-62B1F8FA900A}"/>
              </a:ext>
            </a:extLst>
          </p:cNvPr>
          <p:cNvSpPr txBox="1"/>
          <p:nvPr/>
        </p:nvSpPr>
        <p:spPr>
          <a:xfrm>
            <a:off x="123825" y="6356350"/>
            <a:ext cx="92304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[Scaling up digital circuit computation with DNA strand displacement cascades. Lulu Qian and Erik Winfree,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Science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2011]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8B8B87-FD5D-80CB-5779-81E163757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284" y="2654869"/>
            <a:ext cx="3686907" cy="23582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B6F642-1C2A-39F0-2164-FFF2679A2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9997" y="1426464"/>
            <a:ext cx="4791046" cy="46433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AAEC009-9CAD-B9D1-D33B-395CDD5112F0}"/>
              </a:ext>
            </a:extLst>
          </p:cNvPr>
          <p:cNvSpPr txBox="1"/>
          <p:nvPr/>
        </p:nvSpPr>
        <p:spPr>
          <a:xfrm>
            <a:off x="5772867" y="1319253"/>
            <a:ext cx="42062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X</a:t>
            </a:r>
            <a:r>
              <a:rPr lang="en-US" baseline="-25000" dirty="0"/>
              <a:t>1</a:t>
            </a:r>
            <a:r>
              <a:rPr lang="en-US" baseline="30000" dirty="0"/>
              <a:t>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98718F-149E-2AD7-5927-86A649D478A1}"/>
              </a:ext>
            </a:extLst>
          </p:cNvPr>
          <p:cNvSpPr txBox="1"/>
          <p:nvPr/>
        </p:nvSpPr>
        <p:spPr>
          <a:xfrm>
            <a:off x="5773539" y="1797899"/>
            <a:ext cx="42062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X</a:t>
            </a:r>
            <a:r>
              <a:rPr lang="en-US" baseline="-25000" dirty="0"/>
              <a:t>1</a:t>
            </a:r>
            <a:r>
              <a:rPr lang="en-US" baseline="30000" dirty="0"/>
              <a:t>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5DFBB9-7F0E-68D0-092C-73EFF62318E9}"/>
              </a:ext>
            </a:extLst>
          </p:cNvPr>
          <p:cNvSpPr txBox="1"/>
          <p:nvPr/>
        </p:nvSpPr>
        <p:spPr>
          <a:xfrm>
            <a:off x="5779108" y="2361480"/>
            <a:ext cx="42062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X</a:t>
            </a:r>
            <a:r>
              <a:rPr lang="en-US" baseline="-25000" dirty="0"/>
              <a:t>2</a:t>
            </a:r>
            <a:r>
              <a:rPr lang="en-US" baseline="30000" dirty="0"/>
              <a:t>F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8F76BA-A330-FC8A-23D4-474243E8FC57}"/>
              </a:ext>
            </a:extLst>
          </p:cNvPr>
          <p:cNvSpPr txBox="1"/>
          <p:nvPr/>
        </p:nvSpPr>
        <p:spPr>
          <a:xfrm>
            <a:off x="5772867" y="2927485"/>
            <a:ext cx="42062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X</a:t>
            </a:r>
            <a:r>
              <a:rPr lang="en-US" baseline="-25000" dirty="0"/>
              <a:t>2</a:t>
            </a:r>
            <a:r>
              <a:rPr lang="en-US" baseline="30000" dirty="0"/>
              <a:t>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CB8872-38B6-6CD5-D1CB-A0C0EF885D90}"/>
              </a:ext>
            </a:extLst>
          </p:cNvPr>
          <p:cNvSpPr txBox="1"/>
          <p:nvPr/>
        </p:nvSpPr>
        <p:spPr>
          <a:xfrm>
            <a:off x="5798830" y="3561318"/>
            <a:ext cx="42062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X</a:t>
            </a:r>
            <a:r>
              <a:rPr lang="en-US" baseline="-25000" dirty="0"/>
              <a:t>3</a:t>
            </a:r>
            <a:r>
              <a:rPr lang="en-US" baseline="30000" dirty="0"/>
              <a:t>F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547690-07C4-4870-229F-B960D93E9D73}"/>
              </a:ext>
            </a:extLst>
          </p:cNvPr>
          <p:cNvSpPr txBox="1"/>
          <p:nvPr/>
        </p:nvSpPr>
        <p:spPr>
          <a:xfrm>
            <a:off x="5798830" y="4181710"/>
            <a:ext cx="42062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X</a:t>
            </a:r>
            <a:r>
              <a:rPr lang="en-US" baseline="-25000" dirty="0"/>
              <a:t>3</a:t>
            </a:r>
            <a:r>
              <a:rPr lang="en-US" baseline="30000" dirty="0"/>
              <a:t>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87742F-A322-62F7-85A1-ADD5E4E6AFB7}"/>
              </a:ext>
            </a:extLst>
          </p:cNvPr>
          <p:cNvSpPr txBox="1"/>
          <p:nvPr/>
        </p:nvSpPr>
        <p:spPr>
          <a:xfrm>
            <a:off x="5800633" y="4955952"/>
            <a:ext cx="42062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X</a:t>
            </a:r>
            <a:r>
              <a:rPr lang="en-US" baseline="-25000" dirty="0"/>
              <a:t>4</a:t>
            </a:r>
            <a:r>
              <a:rPr lang="en-US" baseline="30000" dirty="0"/>
              <a:t>F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D2C557-4A15-528B-BBCF-0F180D72F976}"/>
              </a:ext>
            </a:extLst>
          </p:cNvPr>
          <p:cNvSpPr txBox="1"/>
          <p:nvPr/>
        </p:nvSpPr>
        <p:spPr>
          <a:xfrm>
            <a:off x="5805396" y="5513346"/>
            <a:ext cx="42062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X</a:t>
            </a:r>
            <a:r>
              <a:rPr lang="en-US" baseline="-25000" dirty="0"/>
              <a:t>4</a:t>
            </a:r>
            <a:r>
              <a:rPr lang="en-US" baseline="30000" dirty="0"/>
              <a:t>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62558A-D1A3-AABF-F48F-239C41E5CDE3}"/>
              </a:ext>
            </a:extLst>
          </p:cNvPr>
          <p:cNvSpPr txBox="1"/>
          <p:nvPr/>
        </p:nvSpPr>
        <p:spPr>
          <a:xfrm>
            <a:off x="10821043" y="3368697"/>
            <a:ext cx="42062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Y</a:t>
            </a:r>
            <a:r>
              <a:rPr lang="en-US" baseline="-25000" dirty="0"/>
              <a:t>1</a:t>
            </a:r>
            <a:r>
              <a:rPr lang="en-US" baseline="30000" dirty="0"/>
              <a:t>F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0BE728-FB3C-225A-E9FF-253CEDF59A13}"/>
              </a:ext>
            </a:extLst>
          </p:cNvPr>
          <p:cNvSpPr txBox="1"/>
          <p:nvPr/>
        </p:nvSpPr>
        <p:spPr>
          <a:xfrm>
            <a:off x="10821715" y="3723513"/>
            <a:ext cx="42062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Y</a:t>
            </a:r>
            <a:r>
              <a:rPr lang="en-US" baseline="-25000" dirty="0"/>
              <a:t>1</a:t>
            </a:r>
            <a:r>
              <a:rPr lang="en-US" baseline="30000" dirty="0"/>
              <a:t>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A023D29-78D2-024F-3A4D-051375C70605}"/>
              </a:ext>
            </a:extLst>
          </p:cNvPr>
          <p:cNvSpPr txBox="1"/>
          <p:nvPr/>
        </p:nvSpPr>
        <p:spPr>
          <a:xfrm>
            <a:off x="10809964" y="5172819"/>
            <a:ext cx="42062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Y</a:t>
            </a:r>
            <a:r>
              <a:rPr lang="en-US" baseline="-25000" dirty="0"/>
              <a:t>2</a:t>
            </a:r>
            <a:r>
              <a:rPr lang="en-US" baseline="30000" dirty="0"/>
              <a:t>F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66DEFDE-9C58-637B-71EB-1229D26669F3}"/>
              </a:ext>
            </a:extLst>
          </p:cNvPr>
          <p:cNvSpPr txBox="1"/>
          <p:nvPr/>
        </p:nvSpPr>
        <p:spPr>
          <a:xfrm>
            <a:off x="10810636" y="5527635"/>
            <a:ext cx="42062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Y</a:t>
            </a:r>
            <a:r>
              <a:rPr lang="en-US" baseline="-25000" dirty="0"/>
              <a:t>2</a:t>
            </a:r>
            <a:r>
              <a:rPr lang="en-US" baseline="30000" dirty="0"/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4214200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4361FC5-7E60-3C88-2B3A-64E76A19F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Implementing CRNs with DNA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83A682-AB4A-9B8E-BFE9-E9AAB7A8A4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“Compiling” arbitrary chemical reaction networks into DNA strands that implement the reactions using DNA strand displacement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F1DF5B-74C5-8BF4-7561-C9B4C5C92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7781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D970D-6779-A091-F1BC-498084A8A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DNA strand displacement can implement any CRN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9277BD-0F00-69F6-EAC4-D454B3122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38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22C0F8-20CD-6173-814F-FE9B439AD343}"/>
              </a:ext>
            </a:extLst>
          </p:cNvPr>
          <p:cNvSpPr txBox="1"/>
          <p:nvPr/>
        </p:nvSpPr>
        <p:spPr>
          <a:xfrm>
            <a:off x="123825" y="6356350"/>
            <a:ext cx="84867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[DNA as a universal substrate for chemical kinetics, David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Soloveichik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Georg Seelig, and Erik Winfree,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PNAS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2010]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4741A1-C5A3-D1C2-2A0A-02AE833B67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5" y="3057337"/>
            <a:ext cx="9620250" cy="27825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BD17FE-6CAC-23EC-8DCF-0B2710E5F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600" y="1367185"/>
            <a:ext cx="2934502" cy="32656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AA6F619-8BD7-A697-C21D-210FCD1D97D6}"/>
              </a:ext>
            </a:extLst>
          </p:cNvPr>
          <p:cNvSpPr txBox="1"/>
          <p:nvPr/>
        </p:nvSpPr>
        <p:spPr>
          <a:xfrm>
            <a:off x="1246632" y="1837783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unimolecular reaction X</a:t>
            </a:r>
            <a:r>
              <a:rPr lang="en-US" sz="2000" baseline="-25000" dirty="0"/>
              <a:t>1</a:t>
            </a:r>
            <a:r>
              <a:rPr lang="en-US" sz="2000" dirty="0"/>
              <a:t> </a:t>
            </a:r>
            <a:r>
              <a:rPr lang="en-US" sz="2000" dirty="0">
                <a:sym typeface="Wingdings" panose="05000000000000000000" pitchFamily="2" charset="2"/>
              </a:rPr>
              <a:t> X</a:t>
            </a:r>
            <a:r>
              <a:rPr lang="en-US" sz="2000" baseline="-25000" dirty="0">
                <a:sym typeface="Wingdings" panose="05000000000000000000" pitchFamily="2" charset="2"/>
              </a:rPr>
              <a:t>2</a:t>
            </a:r>
            <a:r>
              <a:rPr lang="en-US" sz="2000" dirty="0">
                <a:sym typeface="Wingdings" panose="05000000000000000000" pitchFamily="2" charset="2"/>
              </a:rPr>
              <a:t> + X</a:t>
            </a:r>
            <a:r>
              <a:rPr lang="en-US" sz="2000" baseline="-25000" dirty="0">
                <a:sym typeface="Wingdings" panose="05000000000000000000" pitchFamily="2" charset="2"/>
              </a:rPr>
              <a:t>3</a:t>
            </a:r>
            <a:endParaRPr lang="en-US" sz="2000" baseline="-25000" dirty="0"/>
          </a:p>
        </p:txBody>
      </p:sp>
    </p:spTree>
    <p:extLst>
      <p:ext uri="{BB962C8B-B14F-4D97-AF65-F5344CB8AC3E}">
        <p14:creationId xmlns:p14="http://schemas.microsoft.com/office/powerpoint/2010/main" val="39116942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D970D-6779-A091-F1BC-498084A8A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DNA strand displacement can implement any CRN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9277BD-0F00-69F6-EAC4-D454B3122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39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22C0F8-20CD-6173-814F-FE9B439AD343}"/>
              </a:ext>
            </a:extLst>
          </p:cNvPr>
          <p:cNvSpPr txBox="1"/>
          <p:nvPr/>
        </p:nvSpPr>
        <p:spPr>
          <a:xfrm>
            <a:off x="123825" y="6356350"/>
            <a:ext cx="84867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[DNA as a universal substrate for chemical kinetics, David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Soloveichik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Georg Seelig, and Erik Winfree,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PNAS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2010]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A6F619-8BD7-A697-C21D-210FCD1D97D6}"/>
              </a:ext>
            </a:extLst>
          </p:cNvPr>
          <p:cNvSpPr txBox="1"/>
          <p:nvPr/>
        </p:nvSpPr>
        <p:spPr>
          <a:xfrm>
            <a:off x="1246632" y="1596534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bimolecular reaction X</a:t>
            </a:r>
            <a:r>
              <a:rPr lang="en-US" sz="2000" baseline="-25000" dirty="0"/>
              <a:t>1</a:t>
            </a:r>
            <a:r>
              <a:rPr lang="en-US" sz="2000" dirty="0"/>
              <a:t> </a:t>
            </a:r>
            <a:r>
              <a:rPr lang="en-US" sz="2000" dirty="0">
                <a:sym typeface="Wingdings" panose="05000000000000000000" pitchFamily="2" charset="2"/>
              </a:rPr>
              <a:t>+ X</a:t>
            </a:r>
            <a:r>
              <a:rPr lang="en-US" sz="2000" baseline="-25000" dirty="0">
                <a:sym typeface="Wingdings" panose="05000000000000000000" pitchFamily="2" charset="2"/>
              </a:rPr>
              <a:t>2</a:t>
            </a:r>
            <a:r>
              <a:rPr lang="en-US" sz="2000" dirty="0">
                <a:sym typeface="Wingdings" panose="05000000000000000000" pitchFamily="2" charset="2"/>
              </a:rPr>
              <a:t>  X</a:t>
            </a:r>
            <a:r>
              <a:rPr lang="en-US" sz="2000" baseline="-25000" dirty="0">
                <a:sym typeface="Wingdings" panose="05000000000000000000" pitchFamily="2" charset="2"/>
              </a:rPr>
              <a:t>3</a:t>
            </a:r>
            <a:endParaRPr lang="en-US" sz="2000" baseline="-25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FB0436-79F4-5610-EA8B-7FD99BB6B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9135" y="1339197"/>
            <a:ext cx="2488055" cy="31428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F29EC3-2FB6-7F60-A10E-CF88CD06A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274469"/>
            <a:ext cx="8766564" cy="365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2608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967C23-3FEC-2C7E-F34D-6EF614045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4</a:t>
            </a:fld>
            <a:endParaRPr lang="en-US"/>
          </a:p>
        </p:txBody>
      </p:sp>
      <p:pic>
        <p:nvPicPr>
          <p:cNvPr id="6" name="strand-displacement-cut">
            <a:hlinkClick r:id="" action="ppaction://media"/>
            <a:extLst>
              <a:ext uri="{FF2B5EF4-FFF2-40B4-BE49-F238E27FC236}">
                <a16:creationId xmlns:a16="http://schemas.microsoft.com/office/drawing/2014/main" id="{338F6127-1DDE-A14D-A7D9-6823585B91B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3963" y="1956833"/>
            <a:ext cx="8064073" cy="453604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26E6670-2ABA-D114-5716-0286FEEB8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0344"/>
          </a:xfrm>
        </p:spPr>
        <p:txBody>
          <a:bodyPr/>
          <a:lstStyle/>
          <a:p>
            <a:r>
              <a:rPr lang="en-US" dirty="0"/>
              <a:t>DNA strand displacement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382322-DA5C-EAE0-BF52-DD9EBD7B9906}"/>
              </a:ext>
            </a:extLst>
          </p:cNvPr>
          <p:cNvSpPr txBox="1"/>
          <p:nvPr/>
        </p:nvSpPr>
        <p:spPr>
          <a:xfrm>
            <a:off x="838200" y="1291857"/>
            <a:ext cx="80640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https://www.microsoft.com/en-us/research/video/dna-strand-displacement/</a:t>
            </a:r>
            <a:r>
              <a:rPr lang="en-US" dirty="0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F4BBDE4-CC48-043D-5FF1-18B10970FC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3963" y="1947011"/>
            <a:ext cx="8116433" cy="458216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D3BDA471-DFDB-9C9F-E02B-6B3F7971386E}"/>
              </a:ext>
            </a:extLst>
          </p:cNvPr>
          <p:cNvGrpSpPr/>
          <p:nvPr/>
        </p:nvGrpSpPr>
        <p:grpSpPr>
          <a:xfrm>
            <a:off x="1017038" y="2810756"/>
            <a:ext cx="2463280" cy="2480054"/>
            <a:chOff x="1017038" y="2810756"/>
            <a:chExt cx="2463280" cy="248005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C6F14E9-11C3-E1F7-B42C-290FB8ECFCC2}"/>
                </a:ext>
              </a:extLst>
            </p:cNvPr>
            <p:cNvSpPr txBox="1"/>
            <p:nvPr/>
          </p:nvSpPr>
          <p:spPr>
            <a:xfrm>
              <a:off x="1017038" y="2810756"/>
              <a:ext cx="4572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256B76F-92A5-136F-1378-4C185F083FF6}"/>
                </a:ext>
              </a:extLst>
            </p:cNvPr>
            <p:cNvSpPr txBox="1"/>
            <p:nvPr/>
          </p:nvSpPr>
          <p:spPr>
            <a:xfrm>
              <a:off x="1020148" y="4521369"/>
              <a:ext cx="65936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t*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79AC8FA-4CE2-C3F7-2E66-D6B1F42F2B14}"/>
                </a:ext>
              </a:extLst>
            </p:cNvPr>
            <p:cNvCxnSpPr>
              <a:stCxn id="11" idx="3"/>
            </p:cNvCxnSpPr>
            <p:nvPr/>
          </p:nvCxnSpPr>
          <p:spPr>
            <a:xfrm>
              <a:off x="1474238" y="3195477"/>
              <a:ext cx="2006080" cy="79568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108DC217-653E-8941-4D40-FDA0BCD8B720}"/>
                </a:ext>
              </a:extLst>
            </p:cNvPr>
            <p:cNvCxnSpPr>
              <a:cxnSpLocks/>
              <a:stCxn id="14" idx="3"/>
            </p:cNvCxnSpPr>
            <p:nvPr/>
          </p:nvCxnSpPr>
          <p:spPr>
            <a:xfrm>
              <a:off x="1679509" y="4906090"/>
              <a:ext cx="1800809" cy="12311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13482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38A42-8B06-0F29-4C0B-F28B1F836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845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“Two-domain” scheme for compiling CRN to DSD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D98769-CB5A-0255-F636-099510AC7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40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71036C-BDBB-574F-8B38-0E63BDA25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544" y="1905000"/>
            <a:ext cx="10050911" cy="43846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336B9C-BF1B-098B-CEFA-67B42E95B3F9}"/>
              </a:ext>
            </a:extLst>
          </p:cNvPr>
          <p:cNvSpPr txBox="1"/>
          <p:nvPr/>
        </p:nvSpPr>
        <p:spPr>
          <a:xfrm>
            <a:off x="4629150" y="1393180"/>
            <a:ext cx="2657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reaction A+B </a:t>
            </a:r>
            <a:r>
              <a:rPr lang="en-US" sz="2400" dirty="0">
                <a:sym typeface="Wingdings" panose="05000000000000000000" pitchFamily="2" charset="2"/>
              </a:rPr>
              <a:t> C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5F6E66-34D0-4204-37EC-9069755769B3}"/>
              </a:ext>
            </a:extLst>
          </p:cNvPr>
          <p:cNvSpPr txBox="1"/>
          <p:nvPr/>
        </p:nvSpPr>
        <p:spPr>
          <a:xfrm>
            <a:off x="123825" y="6226467"/>
            <a:ext cx="7629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[Programmable chemical controllers made from DNA. Yuan-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Jyue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Chen, Neil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Dalchau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Niranjan Srinivas, Andrew Phillips, Luca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Cardelli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David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Soloveichik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and Georg Seelig.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Nature Nanotechnology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2013.]</a:t>
            </a:r>
          </a:p>
        </p:txBody>
      </p:sp>
    </p:spTree>
    <p:extLst>
      <p:ext uri="{BB962C8B-B14F-4D97-AF65-F5344CB8AC3E}">
        <p14:creationId xmlns:p14="http://schemas.microsoft.com/office/powerpoint/2010/main" val="38250494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B41C35E-A31E-BC8C-094C-0688AA115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implementations of CRN-to-DSD schemes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FBCDD67-E20E-C10B-CADF-D09092ED56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1F98E6-9FB3-9AC0-1EDD-8460B9EEB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6835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B27FFFC-D8D6-76F5-EC0D-2729C1A16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3296"/>
          </a:xfrm>
        </p:spPr>
        <p:txBody>
          <a:bodyPr/>
          <a:lstStyle/>
          <a:p>
            <a:r>
              <a:rPr lang="en-US" dirty="0"/>
              <a:t>DSD computing approximate majority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001DDA-914F-02EC-4915-059AC7CF3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42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4DDCF0-3BE4-F0F8-426C-E76017F5EBA9}"/>
              </a:ext>
            </a:extLst>
          </p:cNvPr>
          <p:cNvSpPr txBox="1"/>
          <p:nvPr/>
        </p:nvSpPr>
        <p:spPr>
          <a:xfrm>
            <a:off x="123825" y="6226467"/>
            <a:ext cx="7629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[Programmable chemical controllers made from DNA. Yuan-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Jyue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Chen, Neil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Dalchau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Niranjan Srinivas, Andrew Phillips, Luca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Cardelli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David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Soloveichik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and Georg Seelig.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Nature Nanotechnology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2013.]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D396F2-CA75-B8C0-5B04-5AB7B70F0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010" y="1934530"/>
            <a:ext cx="2833224" cy="23549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A16973-0694-BED0-ABAB-99E41B543B2A}"/>
              </a:ext>
            </a:extLst>
          </p:cNvPr>
          <p:cNvSpPr txBox="1"/>
          <p:nvPr/>
        </p:nvSpPr>
        <p:spPr>
          <a:xfrm>
            <a:off x="1410789" y="1310643"/>
            <a:ext cx="1733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Goal: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CE1AF1-A2EC-0F83-15EB-8D85D0B45B69}"/>
              </a:ext>
            </a:extLst>
          </p:cNvPr>
          <p:cNvSpPr txBox="1"/>
          <p:nvPr/>
        </p:nvSpPr>
        <p:spPr>
          <a:xfrm>
            <a:off x="674916" y="5075550"/>
            <a:ext cx="8055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CRN: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007707-02A2-75E5-B5A8-EB119C2607A3}"/>
              </a:ext>
            </a:extLst>
          </p:cNvPr>
          <p:cNvSpPr txBox="1"/>
          <p:nvPr/>
        </p:nvSpPr>
        <p:spPr>
          <a:xfrm>
            <a:off x="1776548" y="4743637"/>
            <a:ext cx="14151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X+Y </a:t>
            </a:r>
            <a:r>
              <a:rPr lang="en-US" sz="2400" dirty="0">
                <a:sym typeface="Wingdings" panose="05000000000000000000" pitchFamily="2" charset="2"/>
              </a:rPr>
              <a:t> 2B</a:t>
            </a:r>
          </a:p>
          <a:p>
            <a:r>
              <a:rPr lang="en-US" sz="2400" dirty="0">
                <a:sym typeface="Wingdings" panose="05000000000000000000" pitchFamily="2" charset="2"/>
              </a:rPr>
              <a:t>X+B  2X</a:t>
            </a:r>
          </a:p>
          <a:p>
            <a:r>
              <a:rPr lang="en-US" sz="2400" dirty="0">
                <a:sym typeface="Wingdings" panose="05000000000000000000" pitchFamily="2" charset="2"/>
              </a:rPr>
              <a:t>Y+B  2Y</a:t>
            </a:r>
            <a:endParaRPr lang="en-US" sz="2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AA1F8AE-5328-4199-157B-FE24EF223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7635" y="2116184"/>
            <a:ext cx="8355713" cy="364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92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B27FFFC-D8D6-76F5-EC0D-2729C1A16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2811"/>
          </a:xfrm>
        </p:spPr>
        <p:txBody>
          <a:bodyPr>
            <a:noAutofit/>
          </a:bodyPr>
          <a:lstStyle/>
          <a:p>
            <a:r>
              <a:rPr lang="en-US" sz="3200" dirty="0"/>
              <a:t>DSD implementing chemical “rock-paper-scissors” oscillator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001DDA-914F-02EC-4915-059AC7CF3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43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4DDCF0-3BE4-F0F8-426C-E76017F5EBA9}"/>
              </a:ext>
            </a:extLst>
          </p:cNvPr>
          <p:cNvSpPr txBox="1"/>
          <p:nvPr/>
        </p:nvSpPr>
        <p:spPr>
          <a:xfrm>
            <a:off x="123825" y="6521749"/>
            <a:ext cx="10267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[Enzyme-free nucleic acid dynamical systems. Niranjan Srinivas, James Parkin, Georg Seelig, Erik Winfree, David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Soloveichik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Science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2017 ]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16AC2D-7955-6C5F-2346-46D532D09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44" y="1315987"/>
            <a:ext cx="11414712" cy="19686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EAF4B09-75F8-8CAE-116A-2D733EFC6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544" y="3358843"/>
            <a:ext cx="10374842" cy="300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246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A061E-5287-B61D-47D6-50D1EA215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strand displacement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B84AC7-0E3E-539A-7FEF-85E585C402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2132012"/>
          </a:xfrm>
        </p:spPr>
        <p:txBody>
          <a:bodyPr>
            <a:normAutofit/>
          </a:bodyPr>
          <a:lstStyle/>
          <a:p>
            <a:r>
              <a:rPr lang="en-US" dirty="0"/>
              <a:t>3 rules:</a:t>
            </a:r>
          </a:p>
          <a:p>
            <a:r>
              <a:rPr lang="en-US" dirty="0"/>
              <a:t>	1. bind</a:t>
            </a:r>
          </a:p>
          <a:p>
            <a:r>
              <a:rPr lang="en-US" dirty="0"/>
              <a:t>	2. release</a:t>
            </a:r>
          </a:p>
          <a:p>
            <a:r>
              <a:rPr lang="en-US" dirty="0"/>
              <a:t>	3. displace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16619B-96F2-F0B0-5F67-3A4F6629F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346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C3CABF9-0F95-6956-4BA4-F8BD13839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Bind rule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34386A-36FD-54F7-E8C3-3F87C54C9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EC6FEA-BAD3-E1CD-B373-48702B3D3933}"/>
              </a:ext>
            </a:extLst>
          </p:cNvPr>
          <p:cNvSpPr txBox="1"/>
          <p:nvPr/>
        </p:nvSpPr>
        <p:spPr>
          <a:xfrm>
            <a:off x="838200" y="1690688"/>
            <a:ext cx="7046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single-stranded complementary domains can bind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D894CE-BF50-35F8-564B-C1CCF6245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8173" y="2665383"/>
            <a:ext cx="2743200" cy="18328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ACA9A2-B9A7-275D-C10B-3CEEF72CB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2172" y="2891378"/>
            <a:ext cx="2743200" cy="4462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0004F6-70A0-BF79-AEA7-C32DF7E0F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2172" y="3515126"/>
            <a:ext cx="2743200" cy="862039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3256C50D-DC99-9614-7426-9EC953402B47}"/>
              </a:ext>
            </a:extLst>
          </p:cNvPr>
          <p:cNvSpPr/>
          <p:nvPr/>
        </p:nvSpPr>
        <p:spPr>
          <a:xfrm>
            <a:off x="5402025" y="3490172"/>
            <a:ext cx="1260583" cy="570467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bind</a:t>
            </a:r>
          </a:p>
        </p:txBody>
      </p:sp>
    </p:spTree>
    <p:extLst>
      <p:ext uri="{BB962C8B-B14F-4D97-AF65-F5344CB8AC3E}">
        <p14:creationId xmlns:p14="http://schemas.microsoft.com/office/powerpoint/2010/main" val="823958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C3CABF9-0F95-6956-4BA4-F8BD13839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Release rule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34386A-36FD-54F7-E8C3-3F87C54C9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D894CE-BF50-35F8-564B-C1CCF6245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172" y="2572904"/>
            <a:ext cx="2743200" cy="18328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ACA9A2-B9A7-275D-C10B-3CEEF72CB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8173" y="2994875"/>
            <a:ext cx="2743200" cy="4462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0004F6-70A0-BF79-AEA7-C32DF7E0F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8173" y="3618623"/>
            <a:ext cx="2743200" cy="862039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3256C50D-DC99-9614-7426-9EC953402B47}"/>
              </a:ext>
            </a:extLst>
          </p:cNvPr>
          <p:cNvSpPr/>
          <p:nvPr/>
        </p:nvSpPr>
        <p:spPr>
          <a:xfrm>
            <a:off x="5402025" y="3490172"/>
            <a:ext cx="1260583" cy="570467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release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D9B62E-FB6C-69BF-107D-EC279A7EF157}"/>
              </a:ext>
            </a:extLst>
          </p:cNvPr>
          <p:cNvSpPr txBox="1"/>
          <p:nvPr/>
        </p:nvSpPr>
        <p:spPr>
          <a:xfrm>
            <a:off x="838200" y="1690688"/>
            <a:ext cx="6409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double-stranded complementary domains can unbind</a:t>
            </a:r>
          </a:p>
          <a:p>
            <a:r>
              <a:rPr lang="en-US" b="1" dirty="0"/>
              <a:t>IF</a:t>
            </a:r>
            <a:r>
              <a:rPr lang="en-US" dirty="0"/>
              <a:t> they are toehold-length (short, &lt; 8 </a:t>
            </a:r>
            <a:r>
              <a:rPr lang="en-US" dirty="0" err="1"/>
              <a:t>nt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61376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C3CABF9-0F95-6956-4BA4-F8BD13839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Displace rule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34386A-36FD-54F7-E8C3-3F87C54C9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D894CE-BF50-35F8-564B-C1CCF6245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172" y="2572904"/>
            <a:ext cx="2743200" cy="1832836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3256C50D-DC99-9614-7426-9EC953402B47}"/>
              </a:ext>
            </a:extLst>
          </p:cNvPr>
          <p:cNvSpPr/>
          <p:nvPr/>
        </p:nvSpPr>
        <p:spPr>
          <a:xfrm>
            <a:off x="5397834" y="3489322"/>
            <a:ext cx="1260583" cy="570467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displace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3801BE-1EB4-4236-44EF-7D66DFD6B387}"/>
              </a:ext>
            </a:extLst>
          </p:cNvPr>
          <p:cNvSpPr txBox="1"/>
          <p:nvPr/>
        </p:nvSpPr>
        <p:spPr>
          <a:xfrm>
            <a:off x="838200" y="1690688"/>
            <a:ext cx="8067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domain (</a:t>
            </a:r>
            <a:r>
              <a:rPr lang="en-US" u="sng" dirty="0"/>
              <a:t>invader</a:t>
            </a:r>
            <a:r>
              <a:rPr lang="en-US" dirty="0"/>
              <a:t>) can displace an identical domain (</a:t>
            </a:r>
            <a:r>
              <a:rPr lang="en-US" u="sng" dirty="0"/>
              <a:t>incumbent</a:t>
            </a:r>
            <a:r>
              <a:rPr lang="en-US" dirty="0"/>
              <a:t>) of another strand,</a:t>
            </a:r>
          </a:p>
          <a:p>
            <a:r>
              <a:rPr lang="en-US" b="1" dirty="0"/>
              <a:t>IF</a:t>
            </a:r>
            <a:r>
              <a:rPr lang="en-US" dirty="0"/>
              <a:t> neighboring domains are already bound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5C7C79-3777-A187-15B7-23055A55F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6827" y="3621997"/>
            <a:ext cx="2743200" cy="8772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DBDBA2-5193-9218-5FCB-24AAB586E1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6827" y="2768085"/>
            <a:ext cx="2057400" cy="3638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E2FB4DA-FC31-F4CE-D75D-BC99ECE56F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500" y="4777090"/>
            <a:ext cx="3429000" cy="18324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50F5CAE-68DD-B6D1-70A0-6A6C4FF5C4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1027" y="4913077"/>
            <a:ext cx="3429000" cy="1700920"/>
          </a:xfrm>
          <a:prstGeom prst="rect">
            <a:avLst/>
          </a:prstGeom>
        </p:spPr>
      </p:pic>
      <p:sp>
        <p:nvSpPr>
          <p:cNvPr id="18" name="Arrow: Right 17">
            <a:extLst>
              <a:ext uri="{FF2B5EF4-FFF2-40B4-BE49-F238E27FC236}">
                <a16:creationId xmlns:a16="http://schemas.microsoft.com/office/drawing/2014/main" id="{0EDE055B-147C-8FED-6E0B-9E6B1C0701AA}"/>
              </a:ext>
            </a:extLst>
          </p:cNvPr>
          <p:cNvSpPr/>
          <p:nvPr/>
        </p:nvSpPr>
        <p:spPr>
          <a:xfrm>
            <a:off x="5397833" y="5325201"/>
            <a:ext cx="1260583" cy="570467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displace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660A5A3-867D-B150-96E5-2111F4FE497E}"/>
              </a:ext>
            </a:extLst>
          </p:cNvPr>
          <p:cNvSpPr txBox="1"/>
          <p:nvPr/>
        </p:nvSpPr>
        <p:spPr>
          <a:xfrm>
            <a:off x="4365372" y="4542305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reversible if incumbent strand remains bound by another domain</a:t>
            </a:r>
          </a:p>
        </p:txBody>
      </p:sp>
      <p:sp>
        <p:nvSpPr>
          <p:cNvPr id="21" name="Arrow: Left 20">
            <a:extLst>
              <a:ext uri="{FF2B5EF4-FFF2-40B4-BE49-F238E27FC236}">
                <a16:creationId xmlns:a16="http://schemas.microsoft.com/office/drawing/2014/main" id="{8C91DF80-CA71-5E3C-515F-DD3D50E57AAE}"/>
              </a:ext>
            </a:extLst>
          </p:cNvPr>
          <p:cNvSpPr/>
          <p:nvPr/>
        </p:nvSpPr>
        <p:spPr>
          <a:xfrm>
            <a:off x="5264483" y="5919233"/>
            <a:ext cx="1260583" cy="570467"/>
          </a:xfrm>
          <a:prstGeom prst="lef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displace</a:t>
            </a:r>
          </a:p>
        </p:txBody>
      </p:sp>
    </p:spTree>
    <p:extLst>
      <p:ext uri="{BB962C8B-B14F-4D97-AF65-F5344CB8AC3E}">
        <p14:creationId xmlns:p14="http://schemas.microsoft.com/office/powerpoint/2010/main" val="30330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ECE6E0-C0CA-8F7B-6DF3-709C33CD0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Readout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FA1BB72-DD33-64D0-F1BB-A73E5CDB75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How do we read a “signal” in a DNA strand displacement system?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553A53-3688-A992-D1C3-4B6CDD63B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57483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3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6486</TotalTime>
  <Words>1410</Words>
  <Application>Microsoft Office PowerPoint</Application>
  <PresentationFormat>Widescreen</PresentationFormat>
  <Paragraphs>259</Paragraphs>
  <Slides>43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Arial</vt:lpstr>
      <vt:lpstr>Calibri</vt:lpstr>
      <vt:lpstr>Calibri Light</vt:lpstr>
      <vt:lpstr>Consolas</vt:lpstr>
      <vt:lpstr>Wingdings</vt:lpstr>
      <vt:lpstr>Office Theme</vt:lpstr>
      <vt:lpstr>DNA strand displacement</vt:lpstr>
      <vt:lpstr>DNA strands with “long” and “short” (toehold) binding domains</vt:lpstr>
      <vt:lpstr>DNA strand displacement example</vt:lpstr>
      <vt:lpstr>DNA strand displacement</vt:lpstr>
      <vt:lpstr>DNA strand displacement model</vt:lpstr>
      <vt:lpstr>Bind rule</vt:lpstr>
      <vt:lpstr>Release rule</vt:lpstr>
      <vt:lpstr>Displace rule</vt:lpstr>
      <vt:lpstr>Readout</vt:lpstr>
      <vt:lpstr>PowerPoint Presentation</vt:lpstr>
      <vt:lpstr>Reporter complexes</vt:lpstr>
      <vt:lpstr>Reporter complex depiction</vt:lpstr>
      <vt:lpstr>Boolean logic with DNA strand displacement</vt:lpstr>
      <vt:lpstr>AND gate</vt:lpstr>
      <vt:lpstr>Strand displacement cascade example: AND gate</vt:lpstr>
      <vt:lpstr>Strand displacement cascade example: AND gate</vt:lpstr>
      <vt:lpstr>Strand displacement cascade example: AND gate</vt:lpstr>
      <vt:lpstr>Strand displacement cascade example: AND gate</vt:lpstr>
      <vt:lpstr>Strand displacement cascade example: AND gate</vt:lpstr>
      <vt:lpstr>Strand displacement cascade example: AND gate</vt:lpstr>
      <vt:lpstr>Strand displacement cascade example: AND gate</vt:lpstr>
      <vt:lpstr>Strand displacement cascade example: AND gate</vt:lpstr>
      <vt:lpstr>Strand displacement cascade example: AND gate</vt:lpstr>
      <vt:lpstr>Composing AND gates</vt:lpstr>
      <vt:lpstr>Translator gate (“wire”)</vt:lpstr>
      <vt:lpstr>Translator gate (a “wire”)</vt:lpstr>
      <vt:lpstr>Translator gate (a “wire”)</vt:lpstr>
      <vt:lpstr>Translator gate (a “wire”)</vt:lpstr>
      <vt:lpstr>Strand displacement cascade example: OR gate</vt:lpstr>
      <vt:lpstr>Strand displacement cascade example: Avoiding the need for NOT gates using dual-rail logic</vt:lpstr>
      <vt:lpstr>Strand displacement cascade example: Avoiding the need for NOT gates using dual-rail logic</vt:lpstr>
      <vt:lpstr>Strand displacement cascade example: Avoiding the need for NOT gates using dual-rail logic</vt:lpstr>
      <vt:lpstr>Strand displacement cascade example: Avoiding the need for NOT gates using dual-rail logic</vt:lpstr>
      <vt:lpstr>Strand displacement cascade example: Avoiding the need for NOT gates using dual-rail logic</vt:lpstr>
      <vt:lpstr>Strand displacement cascade example: Avoiding the need for NOT gates using dual-rail logic</vt:lpstr>
      <vt:lpstr>Dual-rail logic computing square root of 4-bit number</vt:lpstr>
      <vt:lpstr>Implementing CRNs with DNA</vt:lpstr>
      <vt:lpstr>DNA strand displacement can implement any CRN</vt:lpstr>
      <vt:lpstr>DNA strand displacement can implement any CRN</vt:lpstr>
      <vt:lpstr>“Two-domain” scheme for compiling CRN to DSD</vt:lpstr>
      <vt:lpstr>Experimental implementations of CRN-to-DSD schemes</vt:lpstr>
      <vt:lpstr>DSD computing approximate majority</vt:lpstr>
      <vt:lpstr>DSD implementing chemical “rock-paper-scissors” oscillator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DNA sequence design</dc:title>
  <dc:creator>David Doty</dc:creator>
  <cp:lastModifiedBy>David Samuel Doty</cp:lastModifiedBy>
  <cp:revision>612</cp:revision>
  <dcterms:created xsi:type="dcterms:W3CDTF">2021-02-20T01:24:18Z</dcterms:created>
  <dcterms:modified xsi:type="dcterms:W3CDTF">2025-03-05T19:37:43Z</dcterms:modified>
</cp:coreProperties>
</file>