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72" r:id="rId14"/>
    <p:sldId id="267" r:id="rId15"/>
    <p:sldId id="268" r:id="rId16"/>
    <p:sldId id="269" r:id="rId17"/>
    <p:sldId id="270" r:id="rId18"/>
    <p:sldId id="273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3AB4-F0FF-4BB5-B975-8981597ABCC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0A1C4-1FFE-4037-8ACD-603B5E06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2808-207A-411A-9E6D-B9AB5B06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DE71A-38FC-4556-8B29-4772FDA1F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BE3B-C347-47B3-874D-8B3C681C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5CEA-E09C-4E14-AF03-397C3CBBE69E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E4B4-8772-4BE0-94E4-C4274F47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DE4E9-CAF0-4EDF-B9EC-318B59F5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BDE3-6471-4E09-B66E-1179A1DA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5481C-169D-4ADA-9C0D-E589545E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3B209-C40F-4218-86ED-5E41D731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C7B-F47B-4D6B-AA17-31A7C64061B0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FCDF-402C-419F-8264-8673C307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39940-A363-499C-BE28-2063615E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0D96A-EDB8-4CF0-B413-97AA13862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D023D-BD46-4C92-A1BE-C69B182BE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ABFBD-FCF0-473D-B31A-3FD9A3BF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0E5C-0ED0-4E45-8938-12BD5ECE7B6F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14989-BDE4-4A35-A1FF-1BC6C00A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6207F-046E-4E43-835E-0C74059D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A572-222C-4063-8407-73BAF43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552F-1DCA-4C20-8C13-9A29BE4A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8452D-4DB4-4684-BEB6-C01B3503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83F7-EC87-4CEE-B07C-A6904FE45180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C29F-18F5-4B78-B180-49FF959F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CC5BC-F3F1-451A-A5C8-3E5060B6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B8D8-2F14-4C6F-A3C7-464B21C3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A7DCA-618A-4BD0-A4F4-5B41AD036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933A7-ADC2-4BEA-99D2-DEEA0AB1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32AE-A0BC-457D-B066-A4581A6BDE69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27CAC-3C39-4108-8305-7AE627F5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7F57-3E5D-4E41-BD37-C3BAF5BD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2AAE-B5CD-4418-AFC2-5FBC547B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722-4DF9-4BDE-B67A-824228A73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5B2D-EF95-4AE3-835F-2A987D56E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5B7F6-241B-4205-9AE1-FCFA7E54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1C18-206D-42CF-8E30-DD7D7BC02C15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2EE91-5E09-4E1D-BD55-24D23AFE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C219F-2FA6-4A23-9134-DD9E87BA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1E61-0790-463A-B84F-73D4FE2E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F2A-BE89-44D3-B281-7E984A49C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F3F6F-77B9-4CA5-8C28-EAB862EA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5564B-0F73-4DDF-8ECC-46D352B89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95CE2-3012-4A01-BC7E-5B7513DEE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01204-47E5-45E5-9782-9BA2D6EA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98FD-FA2B-49D4-A11E-472051BFAE1D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F816E-5A28-4EEC-8D1A-A442327F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6969C-F599-49A3-97B6-6561B7D9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D8B7-4350-4570-BF80-4801CC99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E63D7-BB9F-47D5-87CD-D1CC7A07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C88-EF74-483B-BCEA-407BCBA73E99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1A381-5EDE-4B28-9485-C9C398F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D9A44-12B5-4661-B82B-9F29216E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A8C46-B2CD-4108-9876-E1A39263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919-F248-41C7-9D63-B9BFC8F1A1FF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BAA57-F8A1-47DE-BA7E-022BCBED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378EC-207E-4467-8626-12A1963B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9E2D-86E5-4F50-92C8-6B439997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AC54-2A9E-47BB-AFF8-CA25F211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786BB-576D-475C-A24B-A719DDE0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8A71B-FFFD-4873-BF08-3189E3F6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D2D1-6BC0-4FF9-B6B7-C889AC9EAB7A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D1600-A70F-4B29-9CF2-EA91EFAE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809CF-5315-4660-9527-FBD40B05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981E-98B9-47DA-A944-695C7293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76043-0E9B-41A9-8708-B5845158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9D67A-1811-4705-B42E-4CE25104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33734-FA7F-4E4A-A502-71A31B52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64F3-8DD1-41F4-BD99-1C893121D05B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E3724-F848-479A-B92C-A9576903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8F8A-C144-43A6-9EC8-E0CEFFE3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76103-DB3B-4580-BF7D-5334070B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3B902-63C5-4982-9705-E6C6F58A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E07C-82F7-4D6C-911C-3820A5E08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A2F3-563C-419B-9A7A-28A034BBB39C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3DCB-5651-4E19-8EDB-0155A7806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0F85-8B9B-4361-B0AB-05124BFCE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iercelab-caltech.github.io/nupack-docs/definition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bi.univie.ac.at/R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pack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piercelab-caltech.github.io/nupack-docs/definitions/#complex-free-energ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C-Davis-molecular-computing/nu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tdna.com/pages/education/decoded/article/g-repeats-structural-challenges-for-oligo-desig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na-robotics.eu/2019/11/29/simulating-dn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10A5-6E8B-457A-AC14-18F622E40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D43E9-11BC-42B3-82F5-9B85DD386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© 2021, David Doty</a:t>
            </a:r>
          </a:p>
          <a:p>
            <a:r>
              <a:rPr lang="en-US"/>
              <a:t>ECS 232: </a:t>
            </a:r>
            <a:r>
              <a:rPr lang="en-US" dirty="0"/>
              <a:t>Theory of Molecular Computation, UC Davis</a:t>
            </a:r>
          </a:p>
        </p:txBody>
      </p:sp>
    </p:spTree>
    <p:extLst>
      <p:ext uri="{BB962C8B-B14F-4D97-AF65-F5344CB8AC3E}">
        <p14:creationId xmlns:p14="http://schemas.microsoft.com/office/powerpoint/2010/main" val="63233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1B23-81C0-4B63-A2D7-FAF901BE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definitions of </a:t>
            </a:r>
            <a:r>
              <a:rPr lang="en-US" dirty="0" err="1"/>
              <a:t>unpseudoknotted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D00DDA-73C3-4AA8-96EF-23C42CF2AF46}"/>
              </a:ext>
            </a:extLst>
          </p:cNvPr>
          <p:cNvSpPr/>
          <p:nvPr/>
        </p:nvSpPr>
        <p:spPr>
          <a:xfrm>
            <a:off x="471221" y="1559071"/>
            <a:ext cx="5328218" cy="1711111"/>
          </a:xfrm>
          <a:prstGeom prst="roundRect">
            <a:avLst>
              <a:gd name="adj" fmla="val 114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1</a:t>
            </a:r>
            <a:r>
              <a:rPr lang="en-US" sz="1600" dirty="0"/>
              <a:t>: Drawing strands in 5’-3’ </a:t>
            </a:r>
          </a:p>
          <a:p>
            <a:r>
              <a:rPr lang="en-US" sz="1600" dirty="0"/>
              <a:t>order in a </a:t>
            </a:r>
            <a:r>
              <a:rPr lang="en-US" sz="1600" i="1" dirty="0"/>
              <a:t>circle</a:t>
            </a:r>
            <a:r>
              <a:rPr lang="en-US" sz="1600" dirty="0"/>
              <a:t> and connecting the base </a:t>
            </a:r>
          </a:p>
          <a:p>
            <a:r>
              <a:rPr lang="en-US" sz="1600" dirty="0"/>
              <a:t>pairs by </a:t>
            </a:r>
            <a:r>
              <a:rPr lang="en-US" sz="1600" i="1" dirty="0"/>
              <a:t>straight lines</a:t>
            </a:r>
            <a:r>
              <a:rPr lang="en-US" sz="1600" dirty="0"/>
              <a:t>, no lines cross.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150D8A-F1DB-4608-BA5D-3948313C7CBE}"/>
              </a:ext>
            </a:extLst>
          </p:cNvPr>
          <p:cNvSpPr/>
          <p:nvPr/>
        </p:nvSpPr>
        <p:spPr>
          <a:xfrm>
            <a:off x="6105625" y="2733675"/>
            <a:ext cx="5113147" cy="3759200"/>
          </a:xfrm>
          <a:prstGeom prst="roundRect">
            <a:avLst>
              <a:gd name="adj" fmla="val 3451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4</a:t>
            </a:r>
            <a:r>
              <a:rPr lang="en-US" sz="1600" dirty="0"/>
              <a:t>: The graph </a:t>
            </a:r>
            <a:r>
              <a:rPr lang="en-US" sz="1600" i="1" dirty="0"/>
              <a:t>G</a:t>
            </a:r>
            <a:r>
              <a:rPr lang="en-US" sz="1600" dirty="0"/>
              <a:t>=(</a:t>
            </a:r>
            <a:r>
              <a:rPr lang="en-US" sz="1600" i="1" dirty="0"/>
              <a:t>V</a:t>
            </a:r>
            <a:r>
              <a:rPr lang="en-US" sz="1600" dirty="0"/>
              <a:t>,</a:t>
            </a:r>
            <a:r>
              <a:rPr lang="en-US" sz="1600" i="1" dirty="0"/>
              <a:t>E</a:t>
            </a:r>
            <a:r>
              <a:rPr lang="en-US" sz="1600" dirty="0"/>
              <a:t>) is </a:t>
            </a:r>
            <a:r>
              <a:rPr lang="en-US" sz="1600" b="1" dirty="0"/>
              <a:t>outerplanar</a:t>
            </a:r>
            <a:r>
              <a:rPr lang="en-US" sz="1600" dirty="0"/>
              <a:t>, where </a:t>
            </a:r>
          </a:p>
          <a:p>
            <a:r>
              <a:rPr lang="en-US" sz="1600" i="1" dirty="0"/>
              <a:t>V</a:t>
            </a:r>
            <a:r>
              <a:rPr lang="en-US" sz="1600" dirty="0"/>
              <a:t> = { bases in each strand }</a:t>
            </a:r>
          </a:p>
          <a:p>
            <a:r>
              <a:rPr lang="en-US" sz="1600" i="1" dirty="0"/>
              <a:t>E</a:t>
            </a:r>
            <a:r>
              <a:rPr lang="en-US" sz="1600" dirty="0"/>
              <a:t> = { {</a:t>
            </a:r>
            <a:r>
              <a:rPr lang="en-US" sz="1600" i="1" dirty="0" err="1"/>
              <a:t>u</a:t>
            </a:r>
            <a:r>
              <a:rPr lang="en-US" sz="1600" dirty="0" err="1"/>
              <a:t>,</a:t>
            </a:r>
            <a:r>
              <a:rPr lang="en-US" sz="1600" i="1" dirty="0" err="1"/>
              <a:t>v</a:t>
            </a:r>
            <a:r>
              <a:rPr lang="en-US" sz="1600" dirty="0"/>
              <a:t>} |      {</a:t>
            </a:r>
            <a:r>
              <a:rPr lang="en-US" sz="1600" i="1" dirty="0" err="1"/>
              <a:t>u</a:t>
            </a:r>
            <a:r>
              <a:rPr lang="en-US" sz="1600" dirty="0" err="1"/>
              <a:t>,</a:t>
            </a:r>
            <a:r>
              <a:rPr lang="en-US" sz="1600" i="1" dirty="0" err="1"/>
              <a:t>v</a:t>
            </a:r>
            <a:r>
              <a:rPr lang="en-US" sz="1600" dirty="0"/>
              <a:t>} are a paired base pair,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               </a:t>
            </a:r>
            <a:r>
              <a:rPr lang="en-US" sz="1600" u="sng" dirty="0">
                <a:solidFill>
                  <a:schemeClr val="tx1"/>
                </a:solidFill>
              </a:rPr>
              <a:t>or</a:t>
            </a:r>
            <a:r>
              <a:rPr lang="en-US" sz="1600" dirty="0">
                <a:solidFill>
                  <a:schemeClr val="tx1"/>
                </a:solidFill>
              </a:rPr>
              <a:t> {</a:t>
            </a:r>
            <a:r>
              <a:rPr lang="en-US" sz="1600" i="1" dirty="0" err="1">
                <a:solidFill>
                  <a:schemeClr val="tx1"/>
                </a:solidFill>
              </a:rPr>
              <a:t>u</a:t>
            </a:r>
            <a:r>
              <a:rPr lang="en-US" sz="1600" dirty="0" err="1">
                <a:solidFill>
                  <a:schemeClr val="tx1"/>
                </a:solidFill>
              </a:rPr>
              <a:t>,</a:t>
            </a:r>
            <a:r>
              <a:rPr lang="en-US" sz="1600" i="1" dirty="0" err="1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} are adjacent </a:t>
            </a:r>
            <a:r>
              <a:rPr lang="en-US" sz="1600" dirty="0"/>
              <a:t>}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B8ADB-D20F-4470-86D1-B0F6CFB66054}"/>
              </a:ext>
            </a:extLst>
          </p:cNvPr>
          <p:cNvSpPr txBox="1"/>
          <p:nvPr/>
        </p:nvSpPr>
        <p:spPr>
          <a:xfrm>
            <a:off x="6424995" y="3909691"/>
            <a:ext cx="44744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outerplanar = can be drawn with no edges crossing (planar), </a:t>
            </a:r>
            <a:r>
              <a:rPr lang="en-US" sz="1600" b="1" dirty="0"/>
              <a:t>and</a:t>
            </a:r>
            <a:r>
              <a:rPr lang="en-US" sz="1600" dirty="0"/>
              <a:t> all vertices incident to the outer face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E33799-7E0C-40F7-8AE8-E42646DCA808}"/>
              </a:ext>
            </a:extLst>
          </p:cNvPr>
          <p:cNvSpPr/>
          <p:nvPr/>
        </p:nvSpPr>
        <p:spPr>
          <a:xfrm>
            <a:off x="6105625" y="1559072"/>
            <a:ext cx="5113147" cy="877973"/>
          </a:xfrm>
          <a:prstGeom prst="roundRect">
            <a:avLst>
              <a:gd name="adj" fmla="val 114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2</a:t>
            </a:r>
            <a:r>
              <a:rPr lang="en-US" sz="1600" dirty="0"/>
              <a:t>: Base pair indices obey the </a:t>
            </a:r>
            <a:r>
              <a:rPr lang="en-US" sz="1600" b="1" dirty="0"/>
              <a:t>nesting property</a:t>
            </a:r>
            <a:r>
              <a:rPr lang="en-US" sz="1600" dirty="0"/>
              <a:t>:</a:t>
            </a:r>
          </a:p>
          <a:p>
            <a:r>
              <a:rPr lang="en-US" sz="1600" dirty="0"/>
              <a:t>there are </a:t>
            </a:r>
            <a:r>
              <a:rPr lang="en-US" sz="1600" i="1" dirty="0"/>
              <a:t>no</a:t>
            </a:r>
            <a:r>
              <a:rPr lang="en-US" sz="1600" dirty="0"/>
              <a:t> base pairs (</a:t>
            </a:r>
            <a:r>
              <a:rPr lang="en-US" sz="1600" i="1" dirty="0" err="1">
                <a:solidFill>
                  <a:srgbClr val="C00000"/>
                </a:solidFill>
              </a:rPr>
              <a:t>a</a:t>
            </a:r>
            <a:r>
              <a:rPr lang="en-US" sz="1600" dirty="0" err="1"/>
              <a:t>,</a:t>
            </a:r>
            <a:r>
              <a:rPr lang="en-US" sz="1600" i="1" dirty="0" err="1">
                <a:solidFill>
                  <a:srgbClr val="C00000"/>
                </a:solidFill>
              </a:rPr>
              <a:t>b</a:t>
            </a:r>
            <a:r>
              <a:rPr lang="en-US" sz="1600" dirty="0"/>
              <a:t>) ∈ ℕ</a:t>
            </a:r>
            <a:r>
              <a:rPr lang="en-US" sz="1600" baseline="30000" dirty="0"/>
              <a:t>2</a:t>
            </a:r>
            <a:r>
              <a:rPr lang="en-US" sz="1600" dirty="0"/>
              <a:t> and (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 err="1"/>
              <a:t>,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600" dirty="0"/>
              <a:t>) ∈ ℕ</a:t>
            </a:r>
            <a:r>
              <a:rPr lang="en-US" sz="1600" baseline="30000" dirty="0"/>
              <a:t>2</a:t>
            </a:r>
            <a:r>
              <a:rPr lang="en-US" sz="1600" dirty="0"/>
              <a:t> such that 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    </a:t>
            </a:r>
            <a:r>
              <a:rPr lang="en-US" sz="1600" dirty="0">
                <a:solidFill>
                  <a:schemeClr val="tx1"/>
                </a:solidFill>
              </a:rPr>
              <a:t> (e.g., it can be </a:t>
            </a:r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rgbClr val="C00000"/>
                </a:solidFill>
              </a:rPr>
              <a:t>b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600" dirty="0">
                <a:solidFill>
                  <a:schemeClr val="tx1"/>
                </a:solidFill>
              </a:rPr>
              <a:t> or </a:t>
            </a:r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DA61A1-7071-4A95-A65D-5D31D906035C}"/>
              </a:ext>
            </a:extLst>
          </p:cNvPr>
          <p:cNvSpPr/>
          <p:nvPr/>
        </p:nvSpPr>
        <p:spPr>
          <a:xfrm>
            <a:off x="469814" y="3429000"/>
            <a:ext cx="5328218" cy="2959510"/>
          </a:xfrm>
          <a:prstGeom prst="roundRect">
            <a:avLst>
              <a:gd name="adj" fmla="val 3938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3</a:t>
            </a:r>
            <a:r>
              <a:rPr lang="en-US" sz="1600" dirty="0"/>
              <a:t>: Balanced parentheses describe base pairs in</a:t>
            </a:r>
          </a:p>
          <a:p>
            <a:r>
              <a:rPr lang="en-US" sz="1600" b="1" dirty="0"/>
              <a:t>dot-</a:t>
            </a:r>
            <a:r>
              <a:rPr lang="en-US" sz="1600" b="1" dirty="0" err="1"/>
              <a:t>parens</a:t>
            </a:r>
            <a:r>
              <a:rPr lang="en-US" sz="1600" dirty="0"/>
              <a:t> (a.k.a., </a:t>
            </a:r>
            <a:r>
              <a:rPr lang="en-US" sz="1600" b="1" dirty="0"/>
              <a:t>dot-bracket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r>
              <a:rPr lang="en-US" sz="1600" dirty="0"/>
              <a:t>notation.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643E6C7-FD2A-4CA9-B49C-7308930CB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7"/>
          <a:stretch/>
        </p:blipFill>
        <p:spPr bwMode="auto">
          <a:xfrm>
            <a:off x="3975790" y="1620059"/>
            <a:ext cx="1734165" cy="16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B0577A-5C81-437A-B228-D86B54D81980}"/>
              </a:ext>
            </a:extLst>
          </p:cNvPr>
          <p:cNvGrpSpPr/>
          <p:nvPr/>
        </p:nvGrpSpPr>
        <p:grpSpPr>
          <a:xfrm>
            <a:off x="6430143" y="4646731"/>
            <a:ext cx="4380996" cy="1720645"/>
            <a:chOff x="5942875" y="4975123"/>
            <a:chExt cx="4380996" cy="172064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FD5A883-2172-4DBF-A54F-0B6573E7DF11}"/>
                </a:ext>
              </a:extLst>
            </p:cNvPr>
            <p:cNvSpPr/>
            <p:nvPr/>
          </p:nvSpPr>
          <p:spPr>
            <a:xfrm>
              <a:off x="5942875" y="4975123"/>
              <a:ext cx="4380996" cy="172064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98425B5A-9175-491A-9651-6D7E9CC65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534" y="5388628"/>
              <a:ext cx="1185740" cy="1248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48FBF666-63DE-45DC-96D9-116AAA513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311" y="5477119"/>
              <a:ext cx="1262482" cy="111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253966-C166-478F-BAF1-66F6E5E6DE17}"/>
                </a:ext>
              </a:extLst>
            </p:cNvPr>
            <p:cNvSpPr txBox="1"/>
            <p:nvPr/>
          </p:nvSpPr>
          <p:spPr>
            <a:xfrm>
              <a:off x="6467285" y="5052716"/>
              <a:ext cx="1387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outerplanar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3A8B64-ACF5-4865-8E29-398BB12F52FF}"/>
                </a:ext>
              </a:extLst>
            </p:cNvPr>
            <p:cNvSpPr txBox="1"/>
            <p:nvPr/>
          </p:nvSpPr>
          <p:spPr>
            <a:xfrm>
              <a:off x="8335366" y="5052481"/>
              <a:ext cx="17333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not outerplanar</a:t>
              </a: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5F1071-C4E7-4A1F-9F23-1EB24050A3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0"/>
          <a:stretch/>
        </p:blipFill>
        <p:spPr>
          <a:xfrm>
            <a:off x="676208" y="4228845"/>
            <a:ext cx="1895129" cy="197902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7E47822-F141-4467-AB12-71792DF6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10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196AD6-A913-43B7-A12A-922B8608CEE9}"/>
              </a:ext>
            </a:extLst>
          </p:cNvPr>
          <p:cNvSpPr txBox="1"/>
          <p:nvPr/>
        </p:nvSpPr>
        <p:spPr>
          <a:xfrm>
            <a:off x="4248150" y="4616602"/>
            <a:ext cx="149038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err="1"/>
              <a:t>pseudoknotted</a:t>
            </a:r>
            <a:r>
              <a:rPr lang="en-US" sz="1400" dirty="0"/>
              <a:t>:</a:t>
            </a:r>
          </a:p>
          <a:p>
            <a:r>
              <a:rPr lang="en-US" sz="1400" dirty="0"/>
              <a:t>need multiple parenthesis types to describe</a:t>
            </a:r>
          </a:p>
        </p:txBody>
      </p:sp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4FDC2-0384-42B2-91A4-1EC42A214A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9" r="1"/>
          <a:stretch/>
        </p:blipFill>
        <p:spPr>
          <a:xfrm>
            <a:off x="3067353" y="4250668"/>
            <a:ext cx="1422952" cy="19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0FC3-618E-49C0-A841-C339F88A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first approximation of energy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5A24-63B5-428E-A29E-201DDC448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(For now, consider only one strand.)</a:t>
            </a:r>
          </a:p>
          <a:p>
            <a:r>
              <a:rPr lang="en-US" dirty="0"/>
              <a:t>Given a DNA sequence </a:t>
            </a:r>
            <a:r>
              <a:rPr lang="en-US" i="1" dirty="0"/>
              <a:t>S</a:t>
            </a:r>
            <a:r>
              <a:rPr lang="en-US" dirty="0"/>
              <a:t>, what is the maximum number of base pairs that can be formed in any </a:t>
            </a:r>
            <a:r>
              <a:rPr lang="en-US" dirty="0" err="1"/>
              <a:t>unpseudoknotted</a:t>
            </a:r>
            <a:r>
              <a:rPr lang="en-US" dirty="0"/>
              <a:t> secondary structure?</a:t>
            </a:r>
          </a:p>
          <a:p>
            <a:pPr lvl="1"/>
            <a:r>
              <a:rPr lang="en-US" dirty="0"/>
              <a:t>Without </a:t>
            </a:r>
            <a:r>
              <a:rPr lang="en-US" dirty="0" err="1"/>
              <a:t>unpseudoknotted</a:t>
            </a:r>
            <a:r>
              <a:rPr lang="en-US" dirty="0"/>
              <a:t> constraint, this is trivial:   min(#C,#G) + min(#A,#T)</a:t>
            </a:r>
          </a:p>
          <a:p>
            <a:r>
              <a:rPr lang="en-US" dirty="0"/>
              <a:t>Can be taken as a rough approximation of the </a:t>
            </a:r>
            <a:r>
              <a:rPr lang="en-US" dirty="0">
                <a:solidFill>
                  <a:srgbClr val="C00000"/>
                </a:solidFill>
              </a:rPr>
              <a:t>minimum free energy</a:t>
            </a:r>
            <a:r>
              <a:rPr lang="en-US" dirty="0"/>
              <a:t> structure of </a:t>
            </a:r>
            <a:r>
              <a:rPr lang="en-US" i="1" dirty="0"/>
              <a:t>S</a:t>
            </a:r>
            <a:r>
              <a:rPr lang="en-US" dirty="0"/>
              <a:t>, i.e., the </a:t>
            </a:r>
            <a:r>
              <a:rPr lang="en-US" dirty="0">
                <a:solidFill>
                  <a:srgbClr val="C00000"/>
                </a:solidFill>
              </a:rPr>
              <a:t>most probable</a:t>
            </a:r>
            <a:r>
              <a:rPr lang="en-US" dirty="0"/>
              <a:t> structure “at thermodynamic equilibrium” (</a:t>
            </a:r>
            <a:r>
              <a:rPr lang="en-US" i="1" dirty="0"/>
              <a:t>what you’d see if you heat it up and slowly cool it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C66E-88C7-45A0-8185-24D35B36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443-3928-4B30-9834-7D58CF53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38" y="128629"/>
            <a:ext cx="9543161" cy="1749044"/>
          </a:xfrm>
        </p:spPr>
        <p:txBody>
          <a:bodyPr>
            <a:normAutofit/>
          </a:bodyPr>
          <a:lstStyle/>
          <a:p>
            <a:r>
              <a:rPr lang="en-US" sz="3600" dirty="0"/>
              <a:t>Computing maximally bound </a:t>
            </a:r>
            <a:r>
              <a:rPr lang="en-US" sz="3600" dirty="0" err="1"/>
              <a:t>unpseudoknotted</a:t>
            </a:r>
            <a:r>
              <a:rPr lang="en-US" sz="3600" dirty="0"/>
              <a:t> secondary structure in polynomial time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17CEE3-0BBF-43D0-BDFB-8F52F70628ED}"/>
              </a:ext>
            </a:extLst>
          </p:cNvPr>
          <p:cNvSpPr/>
          <p:nvPr/>
        </p:nvSpPr>
        <p:spPr>
          <a:xfrm>
            <a:off x="69176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0C805D-AC2F-4C90-B81B-194DF961A781}"/>
              </a:ext>
            </a:extLst>
          </p:cNvPr>
          <p:cNvSpPr/>
          <p:nvPr/>
        </p:nvSpPr>
        <p:spPr>
          <a:xfrm>
            <a:off x="114261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F1E59-9364-446B-BF1B-C10804EAE7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9846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BCC0F51-D9A1-4757-A5D0-8284E52B0FFD}"/>
              </a:ext>
            </a:extLst>
          </p:cNvPr>
          <p:cNvSpPr/>
          <p:nvPr/>
        </p:nvSpPr>
        <p:spPr>
          <a:xfrm>
            <a:off x="159346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5DF275-56B3-473C-B6F7-67330ACD9E19}"/>
              </a:ext>
            </a:extLst>
          </p:cNvPr>
          <p:cNvSpPr/>
          <p:nvPr/>
        </p:nvSpPr>
        <p:spPr>
          <a:xfrm>
            <a:off x="204431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0756A7-E90E-4817-94F5-8E9837A192D0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18863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422690-3039-4189-8E53-0171142FA669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4354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D8621F3-14A2-4E2F-854F-7661AD854E31}"/>
              </a:ext>
            </a:extLst>
          </p:cNvPr>
          <p:cNvSpPr/>
          <p:nvPr/>
        </p:nvSpPr>
        <p:spPr>
          <a:xfrm>
            <a:off x="24951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C9D8B4-9290-4614-8387-DAD4B941F359}"/>
              </a:ext>
            </a:extLst>
          </p:cNvPr>
          <p:cNvSpPr/>
          <p:nvPr/>
        </p:nvSpPr>
        <p:spPr>
          <a:xfrm>
            <a:off x="29460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212877-7537-4D9B-9D17-5438060CB6B3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27880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D105917-3750-4796-B9B6-01DB50DC3C26}"/>
              </a:ext>
            </a:extLst>
          </p:cNvPr>
          <p:cNvSpPr/>
          <p:nvPr/>
        </p:nvSpPr>
        <p:spPr>
          <a:xfrm>
            <a:off x="33968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AB3ABF-2D5C-4308-98A5-81CEDCEF4F2E}"/>
              </a:ext>
            </a:extLst>
          </p:cNvPr>
          <p:cNvSpPr/>
          <p:nvPr/>
        </p:nvSpPr>
        <p:spPr>
          <a:xfrm>
            <a:off x="38477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41151C-CA60-4171-A8B5-F9D234F5ADF9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36897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6A80BB-99B8-4348-A014-E6F2E13A731B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32388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CA6B9C-63A7-450C-9C69-71C8FBC2C213}"/>
              </a:ext>
            </a:extLst>
          </p:cNvPr>
          <p:cNvCxnSpPr>
            <a:cxnSpLocks/>
            <a:stCxn id="16" idx="6"/>
            <a:endCxn id="21" idx="2"/>
          </p:cNvCxnSpPr>
          <p:nvPr/>
        </p:nvCxnSpPr>
        <p:spPr>
          <a:xfrm>
            <a:off x="23371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68E12C5-1097-4012-83C2-E204824B2629}"/>
              </a:ext>
            </a:extLst>
          </p:cNvPr>
          <p:cNvSpPr/>
          <p:nvPr/>
        </p:nvSpPr>
        <p:spPr>
          <a:xfrm>
            <a:off x="42985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8B9242-AD95-488C-ADA7-A8EC03A2BD80}"/>
              </a:ext>
            </a:extLst>
          </p:cNvPr>
          <p:cNvSpPr/>
          <p:nvPr/>
        </p:nvSpPr>
        <p:spPr>
          <a:xfrm>
            <a:off x="47494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09503-2DAF-47DE-9D2F-067DE0635516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45914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95F57BE-6013-41C4-A03A-1E50DF96AA06}"/>
              </a:ext>
            </a:extLst>
          </p:cNvPr>
          <p:cNvSpPr/>
          <p:nvPr/>
        </p:nvSpPr>
        <p:spPr>
          <a:xfrm>
            <a:off x="52002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9450D0-58CA-4269-BD2F-C0601C57401D}"/>
              </a:ext>
            </a:extLst>
          </p:cNvPr>
          <p:cNvSpPr/>
          <p:nvPr/>
        </p:nvSpPr>
        <p:spPr>
          <a:xfrm>
            <a:off x="56511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2314D2-C3A8-499C-84EB-4C2DC255A146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54931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654DF8-D246-42AC-AA79-DBDDA5E69DCE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>
            <a:off x="50422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6551BF7-9F5D-456A-A4FC-BBED992599B6}"/>
              </a:ext>
            </a:extLst>
          </p:cNvPr>
          <p:cNvSpPr/>
          <p:nvPr/>
        </p:nvSpPr>
        <p:spPr>
          <a:xfrm>
            <a:off x="61019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9433036-811C-4E43-8DF4-486C980E01D6}"/>
              </a:ext>
            </a:extLst>
          </p:cNvPr>
          <p:cNvSpPr/>
          <p:nvPr/>
        </p:nvSpPr>
        <p:spPr>
          <a:xfrm>
            <a:off x="65528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39BD74-9D9A-48EB-91AF-6BD58E253BBA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63948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92288BA-3CCE-461A-9E5A-1417631D1CC0}"/>
              </a:ext>
            </a:extLst>
          </p:cNvPr>
          <p:cNvSpPr/>
          <p:nvPr/>
        </p:nvSpPr>
        <p:spPr>
          <a:xfrm>
            <a:off x="70036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EF7FEB-FC1E-4C44-A3DF-A22DEB6B9A4F}"/>
              </a:ext>
            </a:extLst>
          </p:cNvPr>
          <p:cNvSpPr/>
          <p:nvPr/>
        </p:nvSpPr>
        <p:spPr>
          <a:xfrm>
            <a:off x="74545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54FB80-24CB-47FF-846C-4E1EC467D98B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2965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E93D85-46AD-472C-81D0-2F452A062DDD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68456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65F3B1-BE69-4B20-B8CD-04AFBFE83533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59439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72876D-B380-4FE8-9A05-66F935A4C40C}"/>
              </a:ext>
            </a:extLst>
          </p:cNvPr>
          <p:cNvCxnSpPr>
            <a:cxnSpLocks/>
            <a:stCxn id="25" idx="6"/>
            <a:endCxn id="31" idx="2"/>
          </p:cNvCxnSpPr>
          <p:nvPr/>
        </p:nvCxnSpPr>
        <p:spPr>
          <a:xfrm>
            <a:off x="41405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CAAFE763-1696-432C-B7A6-915E3475B994}"/>
              </a:ext>
            </a:extLst>
          </p:cNvPr>
          <p:cNvSpPr/>
          <p:nvPr/>
        </p:nvSpPr>
        <p:spPr>
          <a:xfrm>
            <a:off x="7908925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A7C0034-3A8C-4EF5-94DC-3ED6A93DCB18}"/>
              </a:ext>
            </a:extLst>
          </p:cNvPr>
          <p:cNvCxnSpPr>
            <a:cxnSpLocks/>
            <a:stCxn id="42" idx="6"/>
            <a:endCxn id="79" idx="2"/>
          </p:cNvCxnSpPr>
          <p:nvPr/>
        </p:nvCxnSpPr>
        <p:spPr>
          <a:xfrm>
            <a:off x="7747381" y="2393950"/>
            <a:ext cx="1615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BFBB499F-C042-45C0-84CC-EB612A84FBCB}"/>
              </a:ext>
            </a:extLst>
          </p:cNvPr>
          <p:cNvSpPr/>
          <p:nvPr/>
        </p:nvSpPr>
        <p:spPr>
          <a:xfrm>
            <a:off x="83597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8F3CCCC-C665-4B66-A723-1A8FB03A00DA}"/>
              </a:ext>
            </a:extLst>
          </p:cNvPr>
          <p:cNvSpPr/>
          <p:nvPr/>
        </p:nvSpPr>
        <p:spPr>
          <a:xfrm>
            <a:off x="88106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04AE0B4-3DFF-46AC-BC8F-0D95F8D6E663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>
            <a:off x="86526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4AAB95-8212-4354-86A2-6BA50F6E086E}"/>
              </a:ext>
            </a:extLst>
          </p:cNvPr>
          <p:cNvCxnSpPr>
            <a:cxnSpLocks/>
            <a:stCxn id="79" idx="6"/>
            <a:endCxn id="81" idx="2"/>
          </p:cNvCxnSpPr>
          <p:nvPr/>
        </p:nvCxnSpPr>
        <p:spPr>
          <a:xfrm>
            <a:off x="82017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C5AB806-AA17-4D9B-9466-67EFD05DC45F}"/>
              </a:ext>
            </a:extLst>
          </p:cNvPr>
          <p:cNvSpPr/>
          <p:nvPr/>
        </p:nvSpPr>
        <p:spPr>
          <a:xfrm>
            <a:off x="92614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B8579C-D66A-4EA7-AB96-C84F26E42C58}"/>
              </a:ext>
            </a:extLst>
          </p:cNvPr>
          <p:cNvSpPr/>
          <p:nvPr/>
        </p:nvSpPr>
        <p:spPr>
          <a:xfrm>
            <a:off x="97123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D832540-8BD2-4A6A-8B97-A1EFB48CF729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>
            <a:off x="95543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5417BB87-37DE-416A-B326-5089133D74C6}"/>
              </a:ext>
            </a:extLst>
          </p:cNvPr>
          <p:cNvSpPr/>
          <p:nvPr/>
        </p:nvSpPr>
        <p:spPr>
          <a:xfrm>
            <a:off x="101631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A77FAB4-92D9-4955-ADD2-C14DD2B4F0F8}"/>
              </a:ext>
            </a:extLst>
          </p:cNvPr>
          <p:cNvSpPr/>
          <p:nvPr/>
        </p:nvSpPr>
        <p:spPr>
          <a:xfrm>
            <a:off x="106140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BF50E76-194B-4991-B51F-C5ED8F2F4650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>
            <a:off x="104560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E3A6906-A7EC-4EBE-ABE7-37238A3B3A47}"/>
              </a:ext>
            </a:extLst>
          </p:cNvPr>
          <p:cNvCxnSpPr>
            <a:cxnSpLocks/>
            <a:stCxn id="86" idx="6"/>
            <a:endCxn id="88" idx="2"/>
          </p:cNvCxnSpPr>
          <p:nvPr/>
        </p:nvCxnSpPr>
        <p:spPr>
          <a:xfrm>
            <a:off x="100051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ABC9D76-B66E-4DEB-9287-907400F22619}"/>
              </a:ext>
            </a:extLst>
          </p:cNvPr>
          <p:cNvCxnSpPr>
            <a:cxnSpLocks/>
            <a:stCxn id="82" idx="6"/>
            <a:endCxn id="85" idx="2"/>
          </p:cNvCxnSpPr>
          <p:nvPr/>
        </p:nvCxnSpPr>
        <p:spPr>
          <a:xfrm>
            <a:off x="91034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1FA991F-F385-420B-8A81-0A621BC08702}"/>
              </a:ext>
            </a:extLst>
          </p:cNvPr>
          <p:cNvSpPr txBox="1"/>
          <p:nvPr/>
        </p:nvSpPr>
        <p:spPr>
          <a:xfrm>
            <a:off x="691769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A5A829-1297-4395-AB9E-F46AA51291EF}"/>
              </a:ext>
            </a:extLst>
          </p:cNvPr>
          <p:cNvSpPr txBox="1"/>
          <p:nvPr/>
        </p:nvSpPr>
        <p:spPr>
          <a:xfrm>
            <a:off x="1142619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EEF7978-F0ED-47E8-AE52-C1E03504F594}"/>
              </a:ext>
            </a:extLst>
          </p:cNvPr>
          <p:cNvSpPr txBox="1"/>
          <p:nvPr/>
        </p:nvSpPr>
        <p:spPr>
          <a:xfrm>
            <a:off x="10614025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6C4B90-53EE-4C5A-804B-AF6E0A70AA56}"/>
              </a:ext>
            </a:extLst>
          </p:cNvPr>
          <p:cNvSpPr txBox="1"/>
          <p:nvPr/>
        </p:nvSpPr>
        <p:spPr>
          <a:xfrm>
            <a:off x="2491613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467FDD-B856-469E-8B44-4EF19DF934B7}"/>
              </a:ext>
            </a:extLst>
          </p:cNvPr>
          <p:cNvSpPr txBox="1"/>
          <p:nvPr/>
        </p:nvSpPr>
        <p:spPr>
          <a:xfrm>
            <a:off x="7908925" y="2540381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j</a:t>
            </a:r>
            <a:endParaRPr lang="en-US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55EDAA08-9EB3-47BD-BEEA-1B68CBFEF553}"/>
              </a:ext>
            </a:extLst>
          </p:cNvPr>
          <p:cNvSpPr/>
          <p:nvPr/>
        </p:nvSpPr>
        <p:spPr>
          <a:xfrm>
            <a:off x="379919" y="2963861"/>
            <a:ext cx="4651757" cy="3638105"/>
          </a:xfrm>
          <a:prstGeom prst="roundRect">
            <a:avLst>
              <a:gd name="adj" fmla="val 4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Recursive solution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Strand length is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1 ≤ </a:t>
            </a:r>
            <a:r>
              <a:rPr lang="en-US" i="1" dirty="0" err="1"/>
              <a:t>i</a:t>
            </a:r>
            <a:r>
              <a:rPr lang="en-US" dirty="0"/>
              <a:t> ≤ </a:t>
            </a:r>
            <a:r>
              <a:rPr lang="en-US" i="1" dirty="0"/>
              <a:t>j</a:t>
            </a:r>
            <a:r>
              <a:rPr lang="en-US" dirty="0"/>
              <a:t> ≤ </a:t>
            </a:r>
            <a:r>
              <a:rPr lang="en-US" i="1" dirty="0"/>
              <a:t>n</a:t>
            </a:r>
            <a:r>
              <a:rPr lang="en-US" dirty="0"/>
              <a:t>, let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= max base pairs possible using </a:t>
            </a:r>
            <a:r>
              <a:rPr lang="en-US" b="1" dirty="0"/>
              <a:t>only</a:t>
            </a:r>
            <a:r>
              <a:rPr lang="en-US" dirty="0"/>
              <a:t> bases </a:t>
            </a:r>
            <a:r>
              <a:rPr lang="en-US" i="1" dirty="0" err="1"/>
              <a:t>i</a:t>
            </a:r>
            <a:r>
              <a:rPr lang="en-US" dirty="0"/>
              <a:t> through </a:t>
            </a:r>
            <a:r>
              <a:rPr lang="en-US" i="1" dirty="0"/>
              <a:t>j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Question</a:t>
            </a:r>
            <a:r>
              <a:rPr lang="en-US" dirty="0"/>
              <a:t>: do we pair base </a:t>
            </a:r>
            <a:r>
              <a:rPr lang="en-US" i="1" dirty="0"/>
              <a:t>j</a:t>
            </a:r>
            <a:r>
              <a:rPr lang="en-US" dirty="0"/>
              <a:t> with some other base between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–1?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, recursively, the optimal value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OPT(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i="1" dirty="0" err="1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–1)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 pair </a:t>
            </a:r>
            <a:r>
              <a:rPr lang="en-US" i="1" dirty="0"/>
              <a:t>j</a:t>
            </a:r>
            <a:r>
              <a:rPr lang="en-US" dirty="0"/>
              <a:t> with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b="1" dirty="0"/>
              <a:t>nesting property</a:t>
            </a:r>
            <a:r>
              <a:rPr lang="en-US" dirty="0"/>
              <a:t> implies no base pair can form between any base in [</a:t>
            </a:r>
            <a:r>
              <a:rPr lang="en-US" i="1" dirty="0" err="1"/>
              <a:t>i</a:t>
            </a:r>
            <a:r>
              <a:rPr lang="en-US" dirty="0"/>
              <a:t>,… </a:t>
            </a:r>
            <a:r>
              <a:rPr lang="en-US" i="1" dirty="0"/>
              <a:t>k</a:t>
            </a:r>
            <a:r>
              <a:rPr lang="en-US" dirty="0"/>
              <a:t>–1] and any base in [</a:t>
            </a:r>
            <a:r>
              <a:rPr lang="en-US" i="1" dirty="0"/>
              <a:t>k</a:t>
            </a:r>
            <a:r>
              <a:rPr lang="en-US" dirty="0"/>
              <a:t>+1,</a:t>
            </a:r>
            <a:r>
              <a:rPr lang="en-US" i="1" dirty="0"/>
              <a:t>j</a:t>
            </a:r>
            <a:r>
              <a:rPr lang="en-US" dirty="0"/>
              <a:t>–1]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Recursively, optimal value depends 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OPT(</a:t>
            </a:r>
            <a:r>
              <a:rPr lang="en-US" i="1" dirty="0" err="1">
                <a:solidFill>
                  <a:schemeClr val="accent1"/>
                </a:solidFill>
              </a:rPr>
              <a:t>i</a:t>
            </a:r>
            <a:r>
              <a:rPr lang="en-US" dirty="0" err="1">
                <a:solidFill>
                  <a:schemeClr val="accent1"/>
                </a:solidFill>
              </a:rPr>
              <a:t>,</a:t>
            </a:r>
            <a:r>
              <a:rPr lang="en-US" i="1" dirty="0" err="1">
                <a:solidFill>
                  <a:schemeClr val="accent1"/>
                </a:solidFill>
              </a:rPr>
              <a:t>k</a:t>
            </a:r>
            <a:r>
              <a:rPr lang="en-US" dirty="0">
                <a:solidFill>
                  <a:schemeClr val="accent1"/>
                </a:solidFill>
              </a:rPr>
              <a:t>–1)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OPT(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+1,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–1)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BFB3406-AE54-44F8-BCE7-DB6A33F7F1E3}"/>
              </a:ext>
            </a:extLst>
          </p:cNvPr>
          <p:cNvGrpSpPr/>
          <p:nvPr/>
        </p:nvGrpSpPr>
        <p:grpSpPr>
          <a:xfrm>
            <a:off x="4177919" y="2202504"/>
            <a:ext cx="4028567" cy="719203"/>
            <a:chOff x="4177919" y="2202504"/>
            <a:chExt cx="4028567" cy="71920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679079-D35D-4A84-9CA7-3DE127F04977}"/>
                </a:ext>
              </a:extLst>
            </p:cNvPr>
            <p:cNvSpPr txBox="1"/>
            <p:nvPr/>
          </p:nvSpPr>
          <p:spPr>
            <a:xfrm>
              <a:off x="4177919" y="2552375"/>
              <a:ext cx="5288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r>
                <a:rPr lang="en-US" dirty="0"/>
                <a:t>–1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25C1AE-F9BE-4377-B615-9B7E28D5C57A}"/>
                </a:ext>
              </a:extLst>
            </p:cNvPr>
            <p:cNvSpPr txBox="1"/>
            <p:nvPr/>
          </p:nvSpPr>
          <p:spPr>
            <a:xfrm>
              <a:off x="5085461" y="2552375"/>
              <a:ext cx="5730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r>
                <a:rPr lang="en-US" dirty="0"/>
                <a:t>+1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B9B6F61-B2D9-42A6-9A2B-0E4DF99024C3}"/>
                </a:ext>
              </a:extLst>
            </p:cNvPr>
            <p:cNvSpPr txBox="1"/>
            <p:nvPr/>
          </p:nvSpPr>
          <p:spPr>
            <a:xfrm>
              <a:off x="4743958" y="2549906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endParaRPr lang="en-US" dirty="0"/>
            </a:p>
          </p:txBody>
        </p: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DCDCEC4F-0073-4A67-BDD4-516863748660}"/>
                </a:ext>
              </a:extLst>
            </p:cNvPr>
            <p:cNvCxnSpPr>
              <a:cxnSpLocks/>
              <a:stCxn id="32" idx="0"/>
              <a:endCxn id="79" idx="0"/>
            </p:cNvCxnSpPr>
            <p:nvPr/>
          </p:nvCxnSpPr>
          <p:spPr>
            <a:xfrm rot="5400000" flipH="1" flipV="1">
              <a:off x="6475603" y="667766"/>
              <a:ext cx="12700" cy="315950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F1329D0-EA89-40D3-91F5-82BCF16E2FC4}"/>
                </a:ext>
              </a:extLst>
            </p:cNvPr>
            <p:cNvSpPr txBox="1"/>
            <p:nvPr/>
          </p:nvSpPr>
          <p:spPr>
            <a:xfrm>
              <a:off x="4737482" y="2202971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8864D0-FE09-4248-AE6D-DBD44CF4EF38}"/>
                </a:ext>
              </a:extLst>
            </p:cNvPr>
            <p:cNvSpPr txBox="1"/>
            <p:nvPr/>
          </p:nvSpPr>
          <p:spPr>
            <a:xfrm>
              <a:off x="7913624" y="2202504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D013141F-89FC-4BAB-8C0A-15FD3CA8831B}"/>
              </a:ext>
            </a:extLst>
          </p:cNvPr>
          <p:cNvSpPr/>
          <p:nvPr/>
        </p:nvSpPr>
        <p:spPr>
          <a:xfrm>
            <a:off x="5266277" y="2989540"/>
            <a:ext cx="6581902" cy="1932253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Recursive algorithm</a:t>
            </a:r>
            <a:r>
              <a:rPr lang="en-US" sz="2000" dirty="0"/>
              <a:t> </a:t>
            </a:r>
            <a:r>
              <a:rPr lang="en-US" sz="1600" dirty="0"/>
              <a:t>(implement w/ dynamic programming)</a:t>
            </a:r>
            <a:r>
              <a:rPr lang="en-US" sz="2000" dirty="0"/>
              <a:t>:</a:t>
            </a:r>
          </a:p>
          <a:p>
            <a:r>
              <a:rPr lang="en-US" sz="2000" dirty="0"/>
              <a:t>OPT(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j</a:t>
            </a:r>
            <a:r>
              <a:rPr lang="en-US" sz="2000" dirty="0"/>
              <a:t>) = max of:</a:t>
            </a:r>
          </a:p>
          <a:p>
            <a:r>
              <a:rPr lang="en-US" sz="2000" dirty="0"/>
              <a:t>    OPT(</a:t>
            </a:r>
            <a:r>
              <a:rPr lang="en-US" sz="2000" i="1" dirty="0"/>
              <a:t>i</a:t>
            </a:r>
            <a:r>
              <a:rPr lang="en-US" sz="2000" dirty="0"/>
              <a:t>,</a:t>
            </a:r>
            <a:r>
              <a:rPr lang="en-US" sz="2000" i="1" dirty="0"/>
              <a:t>j</a:t>
            </a:r>
            <a:r>
              <a:rPr lang="en-US" sz="2000" dirty="0"/>
              <a:t>−1),                                </a:t>
            </a:r>
            <a:r>
              <a:rPr lang="en-US" sz="2000" i="1" dirty="0"/>
              <a:t>// don’t form base pair with j</a:t>
            </a:r>
          </a:p>
          <a:p>
            <a:r>
              <a:rPr lang="en-US" sz="2000" i="1" dirty="0"/>
              <a:t>    </a:t>
            </a:r>
            <a:r>
              <a:rPr lang="en-US" sz="2000" dirty="0" err="1"/>
              <a:t>max</a:t>
            </a:r>
            <a:r>
              <a:rPr lang="en-US" sz="2000" i="1" baseline="-25000" dirty="0" err="1"/>
              <a:t>i</a:t>
            </a:r>
            <a:r>
              <a:rPr lang="en-US" sz="2000" baseline="-25000" dirty="0" err="1"/>
              <a:t>≤</a:t>
            </a:r>
            <a:r>
              <a:rPr lang="en-US" sz="2000" i="1" baseline="-25000" dirty="0" err="1"/>
              <a:t>k</a:t>
            </a:r>
            <a:r>
              <a:rPr lang="en-US" sz="2000" baseline="-25000" dirty="0"/>
              <a:t>&lt;</a:t>
            </a:r>
            <a:r>
              <a:rPr lang="en-US" sz="2000" i="1" baseline="-25000" dirty="0"/>
              <a:t>j</a:t>
            </a:r>
            <a:r>
              <a:rPr lang="en-US" sz="2000" i="1" dirty="0"/>
              <a:t>  </a:t>
            </a:r>
            <a:r>
              <a:rPr lang="en-US" sz="2000" dirty="0"/>
              <a:t>1 + OPT(</a:t>
            </a:r>
            <a:r>
              <a:rPr lang="en-US" sz="2000" i="1" dirty="0"/>
              <a:t>i</a:t>
            </a:r>
            <a:r>
              <a:rPr lang="en-US" sz="2000" dirty="0"/>
              <a:t>,</a:t>
            </a:r>
            <a:r>
              <a:rPr lang="en-US" sz="2000" i="1" dirty="0"/>
              <a:t>k</a:t>
            </a:r>
            <a:r>
              <a:rPr lang="en-US" sz="2000" dirty="0"/>
              <a:t>−1) + OPT(</a:t>
            </a:r>
            <a:r>
              <a:rPr lang="en-US" sz="2000" i="1" dirty="0"/>
              <a:t>k</a:t>
            </a:r>
            <a:r>
              <a:rPr lang="en-US" sz="2000" dirty="0"/>
              <a:t>+1,</a:t>
            </a:r>
            <a:r>
              <a:rPr lang="en-US" sz="2000" i="1" dirty="0"/>
              <a:t>j</a:t>
            </a:r>
            <a:r>
              <a:rPr lang="en-US" sz="2000" dirty="0"/>
              <a:t>−1)  </a:t>
            </a:r>
            <a:r>
              <a:rPr lang="en-US" sz="2000" i="1" dirty="0"/>
              <a:t>// form </a:t>
            </a:r>
            <a:r>
              <a:rPr lang="en-US" sz="2000" i="1" dirty="0" err="1"/>
              <a:t>k,j</a:t>
            </a:r>
            <a:r>
              <a:rPr lang="en-US" sz="2000" i="1" dirty="0"/>
              <a:t> base pair</a:t>
            </a:r>
            <a:endParaRPr lang="en-US" sz="2000" dirty="0"/>
          </a:p>
          <a:p>
            <a:r>
              <a:rPr lang="en-US" sz="2000" dirty="0"/>
              <a:t>base case: OPT(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i</a:t>
            </a:r>
            <a:r>
              <a:rPr lang="en-US" sz="2000" dirty="0"/>
              <a:t>) = 0</a:t>
            </a:r>
          </a:p>
          <a:p>
            <a:r>
              <a:rPr lang="en-US" sz="2000" dirty="0"/>
              <a:t>optimal value for whole strand = OPT(1,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C97D8-F789-4740-9B6F-33E92441C83B}"/>
              </a:ext>
            </a:extLst>
          </p:cNvPr>
          <p:cNvGrpSpPr/>
          <p:nvPr/>
        </p:nvGrpSpPr>
        <p:grpSpPr>
          <a:xfrm>
            <a:off x="3098800" y="1601071"/>
            <a:ext cx="3155950" cy="779739"/>
            <a:chOff x="3098800" y="1601071"/>
            <a:chExt cx="3155950" cy="779739"/>
          </a:xfrm>
        </p:grpSpPr>
        <p:cxnSp>
          <p:nvCxnSpPr>
            <p:cNvPr id="121" name="Connector: Curved 120">
              <a:extLst>
                <a:ext uri="{FF2B5EF4-FFF2-40B4-BE49-F238E27FC236}">
                  <a16:creationId xmlns:a16="http://schemas.microsoft.com/office/drawing/2014/main" id="{E5D98CF7-1751-474C-BC40-8B3FB7F3F218}"/>
                </a:ext>
              </a:extLst>
            </p:cNvPr>
            <p:cNvCxnSpPr>
              <a:cxnSpLocks/>
              <a:stCxn id="22" idx="0"/>
              <a:endCxn id="38" idx="0"/>
            </p:cNvCxnSpPr>
            <p:nvPr/>
          </p:nvCxnSpPr>
          <p:spPr>
            <a:xfrm rot="5400000" flipH="1" flipV="1">
              <a:off x="4670425" y="669544"/>
              <a:ext cx="12700" cy="3155950"/>
            </a:xfrm>
            <a:prstGeom prst="curvedConnector3">
              <a:avLst>
                <a:gd name="adj1" fmla="val 2100000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Multiplication Sign 124">
              <a:extLst>
                <a:ext uri="{FF2B5EF4-FFF2-40B4-BE49-F238E27FC236}">
                  <a16:creationId xmlns:a16="http://schemas.microsoft.com/office/drawing/2014/main" id="{E240D49A-AAC3-45EE-A965-6615EDFA5AF4}"/>
                </a:ext>
              </a:extLst>
            </p:cNvPr>
            <p:cNvSpPr/>
            <p:nvPr/>
          </p:nvSpPr>
          <p:spPr>
            <a:xfrm>
              <a:off x="4302506" y="160107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21B2496-5F47-40BD-B580-AD384AE4962E}"/>
              </a:ext>
            </a:extLst>
          </p:cNvPr>
          <p:cNvSpPr/>
          <p:nvPr/>
        </p:nvSpPr>
        <p:spPr>
          <a:xfrm>
            <a:off x="5266276" y="5208310"/>
            <a:ext cx="6581902" cy="1130126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Running time</a:t>
            </a:r>
            <a:r>
              <a:rPr lang="en-US" sz="2000" dirty="0"/>
              <a:t>:</a:t>
            </a:r>
          </a:p>
          <a:p>
            <a:r>
              <a:rPr lang="en-US" sz="2000" dirty="0"/>
              <a:t>There are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2</a:t>
            </a:r>
            <a:r>
              <a:rPr lang="en-US" sz="2000" dirty="0"/>
              <a:t>) subproblems: choices 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j</a:t>
            </a:r>
            <a:r>
              <a:rPr lang="en-US" sz="2000" dirty="0"/>
              <a:t> with 1 ≤ </a:t>
            </a:r>
            <a:r>
              <a:rPr lang="en-US" sz="2000" i="1" dirty="0" err="1"/>
              <a:t>i</a:t>
            </a:r>
            <a:r>
              <a:rPr lang="en-US" sz="2000" dirty="0"/>
              <a:t> &lt; </a:t>
            </a:r>
            <a:r>
              <a:rPr lang="en-US" sz="2000" i="1" dirty="0"/>
              <a:t>j</a:t>
            </a:r>
            <a:r>
              <a:rPr lang="en-US" sz="2000" dirty="0"/>
              <a:t> ≤ </a:t>
            </a:r>
            <a:r>
              <a:rPr lang="en-US" sz="2000" i="1" dirty="0"/>
              <a:t>n</a:t>
            </a:r>
            <a:r>
              <a:rPr lang="en-US" sz="2000" dirty="0"/>
              <a:t>.</a:t>
            </a:r>
          </a:p>
          <a:p>
            <a:r>
              <a:rPr lang="en-US" sz="2000" dirty="0"/>
              <a:t>Each takes time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 to search all values of </a:t>
            </a:r>
            <a:r>
              <a:rPr lang="en-US" sz="2000" i="1" dirty="0"/>
              <a:t>k</a:t>
            </a:r>
            <a:r>
              <a:rPr lang="en-US" sz="2000" dirty="0"/>
              <a:t>, so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3</a:t>
            </a:r>
            <a:r>
              <a:rPr lang="en-US" sz="2000" dirty="0"/>
              <a:t>) total.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8AA4355-7062-45CA-9654-5625E2D9D24E}"/>
              </a:ext>
            </a:extLst>
          </p:cNvPr>
          <p:cNvSpPr/>
          <p:nvPr/>
        </p:nvSpPr>
        <p:spPr>
          <a:xfrm>
            <a:off x="8325834" y="1257897"/>
            <a:ext cx="3551841" cy="703105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This gives optimal </a:t>
            </a:r>
            <a:r>
              <a:rPr lang="en-US" sz="2000" i="1" dirty="0"/>
              <a:t>value</a:t>
            </a:r>
            <a:r>
              <a:rPr lang="en-US" sz="2000" dirty="0"/>
              <a:t>: how to find </a:t>
            </a:r>
            <a:r>
              <a:rPr lang="en-US" sz="2000" u="sng" dirty="0"/>
              <a:t>actual secondary structure</a:t>
            </a:r>
            <a:r>
              <a:rPr lang="en-US" sz="2000" dirty="0"/>
              <a:t>?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D7818BB-4571-4AB6-977B-939B8CB07E0B}"/>
              </a:ext>
            </a:extLst>
          </p:cNvPr>
          <p:cNvGrpSpPr/>
          <p:nvPr/>
        </p:nvGrpSpPr>
        <p:grpSpPr>
          <a:xfrm>
            <a:off x="6041103" y="3348608"/>
            <a:ext cx="5305323" cy="956692"/>
            <a:chOff x="6070599" y="3348608"/>
            <a:chExt cx="5305323" cy="956692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0E5B8B2B-D9CE-4FF8-BDE8-63CCDF06FDDC}"/>
                </a:ext>
              </a:extLst>
            </p:cNvPr>
            <p:cNvSpPr/>
            <p:nvPr/>
          </p:nvSpPr>
          <p:spPr>
            <a:xfrm>
              <a:off x="6070599" y="4098925"/>
              <a:ext cx="343281" cy="20637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D9DD28AA-F509-47DF-84D0-E84A434A71FC}"/>
                </a:ext>
              </a:extLst>
            </p:cNvPr>
            <p:cNvSpPr/>
            <p:nvPr/>
          </p:nvSpPr>
          <p:spPr>
            <a:xfrm>
              <a:off x="7354824" y="3348608"/>
              <a:ext cx="4021098" cy="31294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only if </a:t>
              </a:r>
              <a:r>
                <a:rPr lang="en-US" i="1" dirty="0"/>
                <a:t>k</a:t>
              </a:r>
              <a:r>
                <a:rPr lang="en-US" dirty="0"/>
                <a:t> and </a:t>
              </a:r>
              <a:r>
                <a:rPr lang="en-US" i="1" dirty="0"/>
                <a:t>j</a:t>
              </a:r>
              <a:r>
                <a:rPr lang="en-US" dirty="0"/>
                <a:t> are complementary bases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673FE13-2BE3-4386-901F-FCBF0116947A}"/>
                </a:ext>
              </a:extLst>
            </p:cNvPr>
            <p:cNvCxnSpPr>
              <a:cxnSpLocks/>
              <a:stCxn id="138" idx="0"/>
              <a:endCxn id="139" idx="1"/>
            </p:cNvCxnSpPr>
            <p:nvPr/>
          </p:nvCxnSpPr>
          <p:spPr>
            <a:xfrm flipV="1">
              <a:off x="6242240" y="3505083"/>
              <a:ext cx="1112584" cy="593842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73A0EAE-D813-46A3-A9F7-9C0C573E6800}"/>
              </a:ext>
            </a:extLst>
          </p:cNvPr>
          <p:cNvSpPr txBox="1"/>
          <p:nvPr/>
        </p:nvSpPr>
        <p:spPr>
          <a:xfrm>
            <a:off x="5130546" y="1571082"/>
            <a:ext cx="313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pair </a:t>
            </a:r>
            <a:r>
              <a:rPr lang="en-US" i="1" dirty="0"/>
              <a:t>j</a:t>
            </a:r>
            <a:r>
              <a:rPr lang="en-US" dirty="0"/>
              <a:t> with another base or not?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0BEA63-7664-489E-995C-253162D1221B}"/>
              </a:ext>
            </a:extLst>
          </p:cNvPr>
          <p:cNvSpPr txBox="1"/>
          <p:nvPr/>
        </p:nvSpPr>
        <p:spPr>
          <a:xfrm>
            <a:off x="7354824" y="2543557"/>
            <a:ext cx="573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j</a:t>
            </a:r>
            <a:r>
              <a:rPr lang="en-US" dirty="0"/>
              <a:t>–1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3CA0ED49-C130-40CD-BB5A-CBC291CD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6" grpId="0" animBg="1"/>
      <p:bldP spid="137" grpId="0" animBg="1"/>
      <p:bldP spid="93" grpId="0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377D-191B-4971-8FC8-12DC2A4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160" y="236594"/>
            <a:ext cx="5268742" cy="114143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dynamic programming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15D33-B871-4365-A06A-FFC511BB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E056265-D974-4CC6-9C98-150AD6D48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23712"/>
              </p:ext>
            </p:extLst>
          </p:nvPr>
        </p:nvGraphicFramePr>
        <p:xfrm>
          <a:off x="1133082" y="1378025"/>
          <a:ext cx="4638680" cy="4421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835">
                  <a:extLst>
                    <a:ext uri="{9D8B030D-6E8A-4147-A177-3AD203B41FA5}">
                      <a16:colId xmlns:a16="http://schemas.microsoft.com/office/drawing/2014/main" val="497750803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853509629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97614964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261668413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43833962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965240604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96189948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646118960"/>
                    </a:ext>
                  </a:extLst>
                </a:gridCol>
              </a:tblGrid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i="1"/>
                        <a:t>i/j</a:t>
                      </a:r>
                      <a:endParaRPr lang="en-US" sz="2500" i="1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73365281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78621210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29969178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2061793672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1380144450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2021211311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1036296586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850053349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048E2-C3E1-4F42-B7BF-BE97C63DB19F}"/>
              </a:ext>
            </a:extLst>
          </p:cNvPr>
          <p:cNvGrpSpPr/>
          <p:nvPr/>
        </p:nvGrpSpPr>
        <p:grpSpPr>
          <a:xfrm>
            <a:off x="713987" y="880455"/>
            <a:ext cx="5044434" cy="4899118"/>
            <a:chOff x="838200" y="1348708"/>
            <a:chExt cx="5044434" cy="48991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55907B-D0DC-471D-9C4C-84C7DE0C50F4}"/>
                </a:ext>
              </a:extLst>
            </p:cNvPr>
            <p:cNvSpPr txBox="1"/>
            <p:nvPr/>
          </p:nvSpPr>
          <p:spPr>
            <a:xfrm>
              <a:off x="852490" y="240276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E6C429-2E81-49DF-8EA4-FB4F7FDD00B1}"/>
                </a:ext>
              </a:extLst>
            </p:cNvPr>
            <p:cNvSpPr txBox="1"/>
            <p:nvPr/>
          </p:nvSpPr>
          <p:spPr>
            <a:xfrm>
              <a:off x="838200" y="297197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93F40F-582E-4E34-8C17-48C0129FA8C5}"/>
                </a:ext>
              </a:extLst>
            </p:cNvPr>
            <p:cNvSpPr txBox="1"/>
            <p:nvPr/>
          </p:nvSpPr>
          <p:spPr>
            <a:xfrm>
              <a:off x="838200" y="3500441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EEA84-1DBD-49A7-845C-236B40B7D069}"/>
                </a:ext>
              </a:extLst>
            </p:cNvPr>
            <p:cNvSpPr txBox="1"/>
            <p:nvPr/>
          </p:nvSpPr>
          <p:spPr>
            <a:xfrm>
              <a:off x="857864" y="4057880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9B619F-9AE9-4409-BD5C-D9D4EAC952F2}"/>
                </a:ext>
              </a:extLst>
            </p:cNvPr>
            <p:cNvSpPr txBox="1"/>
            <p:nvPr/>
          </p:nvSpPr>
          <p:spPr>
            <a:xfrm>
              <a:off x="838200" y="464735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3FB69-016E-43CF-9B56-94A8AE8BEDE3}"/>
                </a:ext>
              </a:extLst>
            </p:cNvPr>
            <p:cNvSpPr txBox="1"/>
            <p:nvPr/>
          </p:nvSpPr>
          <p:spPr>
            <a:xfrm>
              <a:off x="838200" y="5179266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8EEF84-9796-415C-B2B4-B89C55FC450D}"/>
                </a:ext>
              </a:extLst>
            </p:cNvPr>
            <p:cNvSpPr txBox="1"/>
            <p:nvPr/>
          </p:nvSpPr>
          <p:spPr>
            <a:xfrm>
              <a:off x="838200" y="5724606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F8B2FF-1E62-421F-AFB2-001BAECB0690}"/>
                </a:ext>
              </a:extLst>
            </p:cNvPr>
            <p:cNvSpPr txBox="1"/>
            <p:nvPr/>
          </p:nvSpPr>
          <p:spPr>
            <a:xfrm>
              <a:off x="1828796" y="134870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E0D16-DD55-4EBB-A34F-BD27586CFF4D}"/>
                </a:ext>
              </a:extLst>
            </p:cNvPr>
            <p:cNvSpPr txBox="1"/>
            <p:nvPr/>
          </p:nvSpPr>
          <p:spPr>
            <a:xfrm>
              <a:off x="2419346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48956D-AB5A-4977-9117-8643B1D3E65D}"/>
                </a:ext>
              </a:extLst>
            </p:cNvPr>
            <p:cNvSpPr txBox="1"/>
            <p:nvPr/>
          </p:nvSpPr>
          <p:spPr>
            <a:xfrm>
              <a:off x="2993227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42C6CC-99D0-427E-8C94-C425162C5923}"/>
                </a:ext>
              </a:extLst>
            </p:cNvPr>
            <p:cNvSpPr txBox="1"/>
            <p:nvPr/>
          </p:nvSpPr>
          <p:spPr>
            <a:xfrm>
              <a:off x="3571870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1D4DF0-E731-4B9A-8D16-56245474A31C}"/>
                </a:ext>
              </a:extLst>
            </p:cNvPr>
            <p:cNvSpPr txBox="1"/>
            <p:nvPr/>
          </p:nvSpPr>
          <p:spPr>
            <a:xfrm>
              <a:off x="4156229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4FA83B-C33D-4084-81F7-03E8569E001F}"/>
                </a:ext>
              </a:extLst>
            </p:cNvPr>
            <p:cNvSpPr txBox="1"/>
            <p:nvPr/>
          </p:nvSpPr>
          <p:spPr>
            <a:xfrm>
              <a:off x="4730110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F8A17F-3CB6-4192-89DE-F92F2D01EB7C}"/>
                </a:ext>
              </a:extLst>
            </p:cNvPr>
            <p:cNvSpPr txBox="1"/>
            <p:nvPr/>
          </p:nvSpPr>
          <p:spPr>
            <a:xfrm>
              <a:off x="5308753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E89303-C596-4DAD-8067-913D61606988}"/>
              </a:ext>
            </a:extLst>
          </p:cNvPr>
          <p:cNvSpPr txBox="1"/>
          <p:nvPr/>
        </p:nvSpPr>
        <p:spPr>
          <a:xfrm>
            <a:off x="6882884" y="2176699"/>
            <a:ext cx="3923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strand sequence = </a:t>
            </a:r>
          </a:p>
          <a:p>
            <a:r>
              <a:rPr lang="en-US" sz="6000" dirty="0">
                <a:latin typeface="Consolas" panose="020B0609020204030204" pitchFamily="49" charset="0"/>
              </a:rPr>
              <a:t>ATTGATC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BA6A5B-160E-42B9-99AA-A02199EED737}"/>
              </a:ext>
            </a:extLst>
          </p:cNvPr>
          <p:cNvSpPr/>
          <p:nvPr/>
        </p:nvSpPr>
        <p:spPr>
          <a:xfrm>
            <a:off x="1778632" y="1984792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2BD8D6-B8E4-46F4-89ED-956E01860303}"/>
              </a:ext>
            </a:extLst>
          </p:cNvPr>
          <p:cNvSpPr/>
          <p:nvPr/>
        </p:nvSpPr>
        <p:spPr>
          <a:xfrm>
            <a:off x="2360847" y="2552945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4CA100-B4D7-4385-8F86-FDE6323502B3}"/>
              </a:ext>
            </a:extLst>
          </p:cNvPr>
          <p:cNvSpPr/>
          <p:nvPr/>
        </p:nvSpPr>
        <p:spPr>
          <a:xfrm>
            <a:off x="2934728" y="3092236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4CECBB-41B5-458E-AC50-0C27C2F798D5}"/>
              </a:ext>
            </a:extLst>
          </p:cNvPr>
          <p:cNvSpPr/>
          <p:nvPr/>
        </p:nvSpPr>
        <p:spPr>
          <a:xfrm>
            <a:off x="3513371" y="3645154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5BD84-F917-42E5-B8F5-21A858960ECD}"/>
              </a:ext>
            </a:extLst>
          </p:cNvPr>
          <p:cNvSpPr/>
          <p:nvPr/>
        </p:nvSpPr>
        <p:spPr>
          <a:xfrm>
            <a:off x="4097730" y="4188937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505E24-F582-4BF6-B65C-CDE96EB28DDC}"/>
              </a:ext>
            </a:extLst>
          </p:cNvPr>
          <p:cNvSpPr/>
          <p:nvPr/>
        </p:nvSpPr>
        <p:spPr>
          <a:xfrm>
            <a:off x="4685608" y="4741564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FCBFE7-D462-4AFD-ACBB-D06F735E5598}"/>
              </a:ext>
            </a:extLst>
          </p:cNvPr>
          <p:cNvSpPr/>
          <p:nvPr/>
        </p:nvSpPr>
        <p:spPr>
          <a:xfrm>
            <a:off x="5250254" y="5301020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270E41-DCB5-4138-9EFD-C0E0AFEBBB08}"/>
              </a:ext>
            </a:extLst>
          </p:cNvPr>
          <p:cNvSpPr txBox="1"/>
          <p:nvPr/>
        </p:nvSpPr>
        <p:spPr>
          <a:xfrm>
            <a:off x="7011635" y="3930100"/>
            <a:ext cx="1598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base cases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9F0BF2-BCAF-4FE7-9FBC-B1AD63300443}"/>
              </a:ext>
            </a:extLst>
          </p:cNvPr>
          <p:cNvSpPr/>
          <p:nvPr/>
        </p:nvSpPr>
        <p:spPr>
          <a:xfrm>
            <a:off x="2360847" y="1984792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EDA34A-32C6-4016-88B7-B0759FF7C825}"/>
              </a:ext>
            </a:extLst>
          </p:cNvPr>
          <p:cNvSpPr txBox="1"/>
          <p:nvPr/>
        </p:nvSpPr>
        <p:spPr>
          <a:xfrm>
            <a:off x="7013475" y="4658215"/>
            <a:ext cx="319425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recursive cases with complementary bases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EF5BD2-2612-4387-905C-94E23E6847FB}"/>
              </a:ext>
            </a:extLst>
          </p:cNvPr>
          <p:cNvSpPr txBox="1"/>
          <p:nvPr/>
        </p:nvSpPr>
        <p:spPr>
          <a:xfrm>
            <a:off x="7013475" y="5707915"/>
            <a:ext cx="31942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recursive cases without complementary bases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E1430D4-6BC7-44A6-9A93-97E8C1B807E4}"/>
              </a:ext>
            </a:extLst>
          </p:cNvPr>
          <p:cNvSpPr/>
          <p:nvPr/>
        </p:nvSpPr>
        <p:spPr>
          <a:xfrm>
            <a:off x="2934728" y="2547926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DD374A-3886-4C50-94E0-649C6C611E50}"/>
              </a:ext>
            </a:extLst>
          </p:cNvPr>
          <p:cNvSpPr/>
          <p:nvPr/>
        </p:nvSpPr>
        <p:spPr>
          <a:xfrm>
            <a:off x="3513371" y="3092236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1A9FDC-3A50-475C-BD71-15B206CBB1C6}"/>
              </a:ext>
            </a:extLst>
          </p:cNvPr>
          <p:cNvSpPr/>
          <p:nvPr/>
        </p:nvSpPr>
        <p:spPr>
          <a:xfrm>
            <a:off x="4097324" y="364515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7E3BBE-E0D5-470C-977D-8F2DE5833EA2}"/>
              </a:ext>
            </a:extLst>
          </p:cNvPr>
          <p:cNvSpPr/>
          <p:nvPr/>
        </p:nvSpPr>
        <p:spPr>
          <a:xfrm>
            <a:off x="4685897" y="4188937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D26A10-8305-4341-A93B-39E93648842D}"/>
              </a:ext>
            </a:extLst>
          </p:cNvPr>
          <p:cNvSpPr/>
          <p:nvPr/>
        </p:nvSpPr>
        <p:spPr>
          <a:xfrm>
            <a:off x="5250254" y="474156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7E31D5-E9C7-4C7B-9A60-C2F1D0B84325}"/>
              </a:ext>
            </a:extLst>
          </p:cNvPr>
          <p:cNvCxnSpPr/>
          <p:nvPr/>
        </p:nvCxnSpPr>
        <p:spPr>
          <a:xfrm>
            <a:off x="7011635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752D29F-5886-4F59-9C8A-AEDC717A6104}"/>
              </a:ext>
            </a:extLst>
          </p:cNvPr>
          <p:cNvCxnSpPr/>
          <p:nvPr/>
        </p:nvCxnSpPr>
        <p:spPr>
          <a:xfrm>
            <a:off x="7437191" y="343249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1A205F-D923-4828-BC6E-C0A18CB61EA4}"/>
              </a:ext>
            </a:extLst>
          </p:cNvPr>
          <p:cNvCxnSpPr/>
          <p:nvPr/>
        </p:nvCxnSpPr>
        <p:spPr>
          <a:xfrm>
            <a:off x="7861054" y="343541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FEF765-AD0B-4DAC-8056-B04614751F3E}"/>
              </a:ext>
            </a:extLst>
          </p:cNvPr>
          <p:cNvCxnSpPr/>
          <p:nvPr/>
        </p:nvCxnSpPr>
        <p:spPr>
          <a:xfrm>
            <a:off x="8265865" y="343541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76CCBB-C30D-4E11-9C81-F8172F1B7B51}"/>
              </a:ext>
            </a:extLst>
          </p:cNvPr>
          <p:cNvCxnSpPr/>
          <p:nvPr/>
        </p:nvCxnSpPr>
        <p:spPr>
          <a:xfrm>
            <a:off x="8686034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BE4861-F012-4213-8D2A-44EE5517CE78}"/>
              </a:ext>
            </a:extLst>
          </p:cNvPr>
          <p:cNvCxnSpPr/>
          <p:nvPr/>
        </p:nvCxnSpPr>
        <p:spPr>
          <a:xfrm>
            <a:off x="9105132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0EA6152-3A34-42B6-9F31-1A6671FF7163}"/>
              </a:ext>
            </a:extLst>
          </p:cNvPr>
          <p:cNvCxnSpPr/>
          <p:nvPr/>
        </p:nvCxnSpPr>
        <p:spPr>
          <a:xfrm>
            <a:off x="9538522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79E552-20C7-4B7E-B69F-68593E029A47}"/>
              </a:ext>
            </a:extLst>
          </p:cNvPr>
          <p:cNvCxnSpPr>
            <a:cxnSpLocks/>
          </p:cNvCxnSpPr>
          <p:nvPr/>
        </p:nvCxnSpPr>
        <p:spPr>
          <a:xfrm>
            <a:off x="7011635" y="3497330"/>
            <a:ext cx="7899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92D326-DCB6-4AFB-B8C8-C739D0528E32}"/>
              </a:ext>
            </a:extLst>
          </p:cNvPr>
          <p:cNvCxnSpPr>
            <a:cxnSpLocks/>
          </p:cNvCxnSpPr>
          <p:nvPr/>
        </p:nvCxnSpPr>
        <p:spPr>
          <a:xfrm>
            <a:off x="7439036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8BA361-5919-4B65-BA18-9016876A11A6}"/>
              </a:ext>
            </a:extLst>
          </p:cNvPr>
          <p:cNvCxnSpPr>
            <a:cxnSpLocks/>
          </p:cNvCxnSpPr>
          <p:nvPr/>
        </p:nvCxnSpPr>
        <p:spPr>
          <a:xfrm>
            <a:off x="7840309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FCB773-1276-4E21-BD74-4083A1DA7A54}"/>
              </a:ext>
            </a:extLst>
          </p:cNvPr>
          <p:cNvCxnSpPr>
            <a:cxnSpLocks/>
          </p:cNvCxnSpPr>
          <p:nvPr/>
        </p:nvCxnSpPr>
        <p:spPr>
          <a:xfrm>
            <a:off x="8265865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E986B-F26C-4DD9-B799-7AD4E17826A7}"/>
              </a:ext>
            </a:extLst>
          </p:cNvPr>
          <p:cNvCxnSpPr>
            <a:cxnSpLocks/>
          </p:cNvCxnSpPr>
          <p:nvPr/>
        </p:nvCxnSpPr>
        <p:spPr>
          <a:xfrm>
            <a:off x="8686034" y="3497330"/>
            <a:ext cx="7899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F0B861-B805-428E-9AFB-DA1EBB5A09F5}"/>
              </a:ext>
            </a:extLst>
          </p:cNvPr>
          <p:cNvCxnSpPr>
            <a:cxnSpLocks/>
          </p:cNvCxnSpPr>
          <p:nvPr/>
        </p:nvCxnSpPr>
        <p:spPr>
          <a:xfrm>
            <a:off x="9112966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848CA0A8-8B71-4D85-AA88-314BFA34D7E4}"/>
              </a:ext>
            </a:extLst>
          </p:cNvPr>
          <p:cNvSpPr/>
          <p:nvPr/>
        </p:nvSpPr>
        <p:spPr>
          <a:xfrm>
            <a:off x="2934728" y="1984731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F68476-9F1C-41F4-ADA5-0378A6287A3F}"/>
              </a:ext>
            </a:extLst>
          </p:cNvPr>
          <p:cNvCxnSpPr>
            <a:cxnSpLocks/>
          </p:cNvCxnSpPr>
          <p:nvPr/>
        </p:nvCxnSpPr>
        <p:spPr>
          <a:xfrm>
            <a:off x="7011635" y="3583858"/>
            <a:ext cx="121381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2C9F427-B8A3-4919-B29D-1A3CCDB30439}"/>
              </a:ext>
            </a:extLst>
          </p:cNvPr>
          <p:cNvSpPr/>
          <p:nvPr/>
        </p:nvSpPr>
        <p:spPr>
          <a:xfrm>
            <a:off x="3513371" y="2552945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782211A-79DA-4B3F-93C0-B73643E69174}"/>
              </a:ext>
            </a:extLst>
          </p:cNvPr>
          <p:cNvSpPr/>
          <p:nvPr/>
        </p:nvSpPr>
        <p:spPr>
          <a:xfrm>
            <a:off x="4104944" y="3099856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FE1ACF-8EA2-4842-B762-AAAD40493731}"/>
              </a:ext>
            </a:extLst>
          </p:cNvPr>
          <p:cNvGrpSpPr/>
          <p:nvPr/>
        </p:nvGrpSpPr>
        <p:grpSpPr>
          <a:xfrm>
            <a:off x="1615945" y="2353882"/>
            <a:ext cx="3678211" cy="3566865"/>
            <a:chOff x="1740158" y="2822135"/>
            <a:chExt cx="3678211" cy="3566865"/>
          </a:xfrm>
        </p:grpSpPr>
        <p:sp>
          <p:nvSpPr>
            <p:cNvPr id="64" name="Multiplication Sign 63">
              <a:extLst>
                <a:ext uri="{FF2B5EF4-FFF2-40B4-BE49-F238E27FC236}">
                  <a16:creationId xmlns:a16="http://schemas.microsoft.com/office/drawing/2014/main" id="{B00AB36C-1166-418C-8692-D416927D78DF}"/>
                </a:ext>
              </a:extLst>
            </p:cNvPr>
            <p:cNvSpPr/>
            <p:nvPr/>
          </p:nvSpPr>
          <p:spPr>
            <a:xfrm>
              <a:off x="1755400" y="282213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ication Sign 64">
              <a:extLst>
                <a:ext uri="{FF2B5EF4-FFF2-40B4-BE49-F238E27FC236}">
                  <a16:creationId xmlns:a16="http://schemas.microsoft.com/office/drawing/2014/main" id="{DE1540DE-9F3E-4682-9CAE-CF4C8F0E2B5F}"/>
                </a:ext>
              </a:extLst>
            </p:cNvPr>
            <p:cNvSpPr/>
            <p:nvPr/>
          </p:nvSpPr>
          <p:spPr>
            <a:xfrm>
              <a:off x="1740158" y="339184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ication Sign 65">
              <a:extLst>
                <a:ext uri="{FF2B5EF4-FFF2-40B4-BE49-F238E27FC236}">
                  <a16:creationId xmlns:a16="http://schemas.microsoft.com/office/drawing/2014/main" id="{AF8B106A-D733-4276-B9F7-FA8B9FCA7DAE}"/>
                </a:ext>
              </a:extLst>
            </p:cNvPr>
            <p:cNvSpPr/>
            <p:nvPr/>
          </p:nvSpPr>
          <p:spPr>
            <a:xfrm>
              <a:off x="2325349" y="3398979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ication Sign 66">
              <a:extLst>
                <a:ext uri="{FF2B5EF4-FFF2-40B4-BE49-F238E27FC236}">
                  <a16:creationId xmlns:a16="http://schemas.microsoft.com/office/drawing/2014/main" id="{797AFB6D-0F9C-4C82-874F-F987C14DF56C}"/>
                </a:ext>
              </a:extLst>
            </p:cNvPr>
            <p:cNvSpPr/>
            <p:nvPr/>
          </p:nvSpPr>
          <p:spPr>
            <a:xfrm>
              <a:off x="1755400" y="3937304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DBD3A55C-2826-4AC4-9931-5B1753E1B3F0}"/>
                </a:ext>
              </a:extLst>
            </p:cNvPr>
            <p:cNvSpPr/>
            <p:nvPr/>
          </p:nvSpPr>
          <p:spPr>
            <a:xfrm>
              <a:off x="2340591" y="3944438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ication Sign 68">
              <a:extLst>
                <a:ext uri="{FF2B5EF4-FFF2-40B4-BE49-F238E27FC236}">
                  <a16:creationId xmlns:a16="http://schemas.microsoft.com/office/drawing/2014/main" id="{9BDE5C81-15AE-480F-9927-FFAD0D6C8937}"/>
                </a:ext>
              </a:extLst>
            </p:cNvPr>
            <p:cNvSpPr/>
            <p:nvPr/>
          </p:nvSpPr>
          <p:spPr>
            <a:xfrm>
              <a:off x="1749990" y="4482763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ultiplication Sign 69">
              <a:extLst>
                <a:ext uri="{FF2B5EF4-FFF2-40B4-BE49-F238E27FC236}">
                  <a16:creationId xmlns:a16="http://schemas.microsoft.com/office/drawing/2014/main" id="{D7378D1E-7A43-4B0D-A204-E2AB0D291794}"/>
                </a:ext>
              </a:extLst>
            </p:cNvPr>
            <p:cNvSpPr/>
            <p:nvPr/>
          </p:nvSpPr>
          <p:spPr>
            <a:xfrm>
              <a:off x="2335181" y="448989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Multiplication Sign 70">
              <a:extLst>
                <a:ext uri="{FF2B5EF4-FFF2-40B4-BE49-F238E27FC236}">
                  <a16:creationId xmlns:a16="http://schemas.microsoft.com/office/drawing/2014/main" id="{827935DC-C54B-4A71-A315-5F0C19F317B1}"/>
                </a:ext>
              </a:extLst>
            </p:cNvPr>
            <p:cNvSpPr/>
            <p:nvPr/>
          </p:nvSpPr>
          <p:spPr>
            <a:xfrm>
              <a:off x="2914962" y="450691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Multiplication Sign 71">
              <a:extLst>
                <a:ext uri="{FF2B5EF4-FFF2-40B4-BE49-F238E27FC236}">
                  <a16:creationId xmlns:a16="http://schemas.microsoft.com/office/drawing/2014/main" id="{9527C8F9-FAD8-4A71-82EF-934D03A44344}"/>
                </a:ext>
              </a:extLst>
            </p:cNvPr>
            <p:cNvSpPr/>
            <p:nvPr/>
          </p:nvSpPr>
          <p:spPr>
            <a:xfrm>
              <a:off x="3500153" y="451405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Multiplication Sign 72">
              <a:extLst>
                <a:ext uri="{FF2B5EF4-FFF2-40B4-BE49-F238E27FC236}">
                  <a16:creationId xmlns:a16="http://schemas.microsoft.com/office/drawing/2014/main" id="{36C145B2-442B-49AE-8797-70E7AF4CB42A}"/>
                </a:ext>
              </a:extLst>
            </p:cNvPr>
            <p:cNvSpPr/>
            <p:nvPr/>
          </p:nvSpPr>
          <p:spPr>
            <a:xfrm>
              <a:off x="1748380" y="501802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ultiplication Sign 73">
              <a:extLst>
                <a:ext uri="{FF2B5EF4-FFF2-40B4-BE49-F238E27FC236}">
                  <a16:creationId xmlns:a16="http://schemas.microsoft.com/office/drawing/2014/main" id="{91214AAE-C127-4117-B234-F9DDE17F745B}"/>
                </a:ext>
              </a:extLst>
            </p:cNvPr>
            <p:cNvSpPr/>
            <p:nvPr/>
          </p:nvSpPr>
          <p:spPr>
            <a:xfrm>
              <a:off x="2333571" y="502516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Multiplication Sign 74">
              <a:extLst>
                <a:ext uri="{FF2B5EF4-FFF2-40B4-BE49-F238E27FC236}">
                  <a16:creationId xmlns:a16="http://schemas.microsoft.com/office/drawing/2014/main" id="{CC1511A5-E846-4DB0-B695-D95A2819DF4B}"/>
                </a:ext>
              </a:extLst>
            </p:cNvPr>
            <p:cNvSpPr/>
            <p:nvPr/>
          </p:nvSpPr>
          <p:spPr>
            <a:xfrm>
              <a:off x="2913352" y="504218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Multiplication Sign 75">
              <a:extLst>
                <a:ext uri="{FF2B5EF4-FFF2-40B4-BE49-F238E27FC236}">
                  <a16:creationId xmlns:a16="http://schemas.microsoft.com/office/drawing/2014/main" id="{0E02303E-045F-47AD-BDBC-88E33F30D1CF}"/>
                </a:ext>
              </a:extLst>
            </p:cNvPr>
            <p:cNvSpPr/>
            <p:nvPr/>
          </p:nvSpPr>
          <p:spPr>
            <a:xfrm>
              <a:off x="3498543" y="504931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Multiplication Sign 76">
              <a:extLst>
                <a:ext uri="{FF2B5EF4-FFF2-40B4-BE49-F238E27FC236}">
                  <a16:creationId xmlns:a16="http://schemas.microsoft.com/office/drawing/2014/main" id="{33381921-0F1B-41A8-B99E-2A1A56D644DF}"/>
                </a:ext>
              </a:extLst>
            </p:cNvPr>
            <p:cNvSpPr/>
            <p:nvPr/>
          </p:nvSpPr>
          <p:spPr>
            <a:xfrm>
              <a:off x="1755400" y="557353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Multiplication Sign 77">
              <a:extLst>
                <a:ext uri="{FF2B5EF4-FFF2-40B4-BE49-F238E27FC236}">
                  <a16:creationId xmlns:a16="http://schemas.microsoft.com/office/drawing/2014/main" id="{52E21CD6-C279-4CBE-8DF2-E362DB03C797}"/>
                </a:ext>
              </a:extLst>
            </p:cNvPr>
            <p:cNvSpPr/>
            <p:nvPr/>
          </p:nvSpPr>
          <p:spPr>
            <a:xfrm>
              <a:off x="2340591" y="558067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Multiplication Sign 78">
              <a:extLst>
                <a:ext uri="{FF2B5EF4-FFF2-40B4-BE49-F238E27FC236}">
                  <a16:creationId xmlns:a16="http://schemas.microsoft.com/office/drawing/2014/main" id="{CEBE143D-06C8-46CC-B5E6-417A09CD00D1}"/>
                </a:ext>
              </a:extLst>
            </p:cNvPr>
            <p:cNvSpPr/>
            <p:nvPr/>
          </p:nvSpPr>
          <p:spPr>
            <a:xfrm>
              <a:off x="2920372" y="559769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Multiplication Sign 79">
              <a:extLst>
                <a:ext uri="{FF2B5EF4-FFF2-40B4-BE49-F238E27FC236}">
                  <a16:creationId xmlns:a16="http://schemas.microsoft.com/office/drawing/2014/main" id="{765A389C-C751-4141-8691-6C7CB825D695}"/>
                </a:ext>
              </a:extLst>
            </p:cNvPr>
            <p:cNvSpPr/>
            <p:nvPr/>
          </p:nvSpPr>
          <p:spPr>
            <a:xfrm>
              <a:off x="3505563" y="560482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ultiplication Sign 80">
              <a:extLst>
                <a:ext uri="{FF2B5EF4-FFF2-40B4-BE49-F238E27FC236}">
                  <a16:creationId xmlns:a16="http://schemas.microsoft.com/office/drawing/2014/main" id="{FF0A367F-0376-4144-AE76-C61C2ABD2CFF}"/>
                </a:ext>
              </a:extLst>
            </p:cNvPr>
            <p:cNvSpPr/>
            <p:nvPr/>
          </p:nvSpPr>
          <p:spPr>
            <a:xfrm>
              <a:off x="4071304" y="560212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Multiplication Sign 81">
              <a:extLst>
                <a:ext uri="{FF2B5EF4-FFF2-40B4-BE49-F238E27FC236}">
                  <a16:creationId xmlns:a16="http://schemas.microsoft.com/office/drawing/2014/main" id="{7456EC36-CE28-4140-B483-123BE69D5589}"/>
                </a:ext>
              </a:extLst>
            </p:cNvPr>
            <p:cNvSpPr/>
            <p:nvPr/>
          </p:nvSpPr>
          <p:spPr>
            <a:xfrm>
              <a:off x="4656495" y="560926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Multiplication Sign 82">
              <a:extLst>
                <a:ext uri="{FF2B5EF4-FFF2-40B4-BE49-F238E27FC236}">
                  <a16:creationId xmlns:a16="http://schemas.microsoft.com/office/drawing/2014/main" id="{DA67924F-4BCE-4000-A941-324B06C39514}"/>
                </a:ext>
              </a:extLst>
            </p:cNvPr>
            <p:cNvSpPr/>
            <p:nvPr/>
          </p:nvSpPr>
          <p:spPr>
            <a:xfrm>
              <a:off x="4064284" y="5059510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ultiplication Sign 83">
              <a:extLst>
                <a:ext uri="{FF2B5EF4-FFF2-40B4-BE49-F238E27FC236}">
                  <a16:creationId xmlns:a16="http://schemas.microsoft.com/office/drawing/2014/main" id="{6ACA7E47-C255-4FCD-B6ED-6C3172327D42}"/>
                </a:ext>
              </a:extLst>
            </p:cNvPr>
            <p:cNvSpPr/>
            <p:nvPr/>
          </p:nvSpPr>
          <p:spPr>
            <a:xfrm>
              <a:off x="2905000" y="394883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EB532CBC-9118-4D54-9491-1D73E984D1D1}"/>
              </a:ext>
            </a:extLst>
          </p:cNvPr>
          <p:cNvSpPr/>
          <p:nvPr/>
        </p:nvSpPr>
        <p:spPr>
          <a:xfrm>
            <a:off x="4682568" y="364515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7588BEE-9793-41E2-B480-0AC69EE0067B}"/>
              </a:ext>
            </a:extLst>
          </p:cNvPr>
          <p:cNvSpPr/>
          <p:nvPr/>
        </p:nvSpPr>
        <p:spPr>
          <a:xfrm>
            <a:off x="5253473" y="4179475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905FCD-D6A7-4BC3-B53B-236B5E540FC0}"/>
              </a:ext>
            </a:extLst>
          </p:cNvPr>
          <p:cNvSpPr/>
          <p:nvPr/>
        </p:nvSpPr>
        <p:spPr>
          <a:xfrm>
            <a:off x="3513371" y="198427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28876E-08D8-4177-847D-DA73A655049E}"/>
              </a:ext>
            </a:extLst>
          </p:cNvPr>
          <p:cNvSpPr/>
          <p:nvPr/>
        </p:nvSpPr>
        <p:spPr>
          <a:xfrm>
            <a:off x="4113298" y="2543695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123C539-34DB-46A5-AD87-B198ED321699}"/>
              </a:ext>
            </a:extLst>
          </p:cNvPr>
          <p:cNvSpPr/>
          <p:nvPr/>
        </p:nvSpPr>
        <p:spPr>
          <a:xfrm>
            <a:off x="4679126" y="309936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6512C53-4BFA-46E7-951B-65BA2233B59E}"/>
              </a:ext>
            </a:extLst>
          </p:cNvPr>
          <p:cNvSpPr/>
          <p:nvPr/>
        </p:nvSpPr>
        <p:spPr>
          <a:xfrm>
            <a:off x="5250254" y="363769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B1C570E-A331-43D8-89B9-A64AADCDD738}"/>
              </a:ext>
            </a:extLst>
          </p:cNvPr>
          <p:cNvSpPr/>
          <p:nvPr/>
        </p:nvSpPr>
        <p:spPr>
          <a:xfrm>
            <a:off x="4104944" y="198427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9D287A6-533F-458A-993A-F1294838EC14}"/>
              </a:ext>
            </a:extLst>
          </p:cNvPr>
          <p:cNvSpPr/>
          <p:nvPr/>
        </p:nvSpPr>
        <p:spPr>
          <a:xfrm>
            <a:off x="4675785" y="253916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4181797-64EF-481B-9461-FAEEF98D1432}"/>
              </a:ext>
            </a:extLst>
          </p:cNvPr>
          <p:cNvSpPr/>
          <p:nvPr/>
        </p:nvSpPr>
        <p:spPr>
          <a:xfrm>
            <a:off x="5250254" y="3109828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DAC3FEB-FB5C-46A9-A692-45B367442CBC}"/>
              </a:ext>
            </a:extLst>
          </p:cNvPr>
          <p:cNvSpPr/>
          <p:nvPr/>
        </p:nvSpPr>
        <p:spPr>
          <a:xfrm>
            <a:off x="4675785" y="199337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7053DB8-9FE9-4922-9C73-15469C32C47D}"/>
              </a:ext>
            </a:extLst>
          </p:cNvPr>
          <p:cNvSpPr/>
          <p:nvPr/>
        </p:nvSpPr>
        <p:spPr>
          <a:xfrm>
            <a:off x="5245734" y="254389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C8E36FA-EBC0-451A-819F-2F098E1456C1}"/>
              </a:ext>
            </a:extLst>
          </p:cNvPr>
          <p:cNvSpPr/>
          <p:nvPr/>
        </p:nvSpPr>
        <p:spPr>
          <a:xfrm>
            <a:off x="5245734" y="198030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cxnSp>
        <p:nvCxnSpPr>
          <p:cNvPr id="99" name="Connector: Curved 98">
            <a:extLst>
              <a:ext uri="{FF2B5EF4-FFF2-40B4-BE49-F238E27FC236}">
                <a16:creationId xmlns:a16="http://schemas.microsoft.com/office/drawing/2014/main" id="{F24FD47A-C530-43B2-B614-81D469A42019}"/>
              </a:ext>
            </a:extLst>
          </p:cNvPr>
          <p:cNvCxnSpPr>
            <a:cxnSpLocks/>
            <a:stCxn id="13" idx="0"/>
            <a:endCxn id="15" idx="0"/>
          </p:cNvCxnSpPr>
          <p:nvPr/>
        </p:nvCxnSpPr>
        <p:spPr>
          <a:xfrm rot="5400000" flipH="1" flipV="1">
            <a:off x="2577906" y="302407"/>
            <a:ext cx="12700" cy="1156097"/>
          </a:xfrm>
          <a:prstGeom prst="curvedConnector3">
            <a:avLst>
              <a:gd name="adj1" fmla="val 1800000"/>
            </a:avLst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25496646-1361-4258-BCD5-5A15FCF6287F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5400000" flipH="1" flipV="1">
            <a:off x="4605897" y="593515"/>
            <a:ext cx="12700" cy="573881"/>
          </a:xfrm>
          <a:prstGeom prst="curvedConnector3">
            <a:avLst>
              <a:gd name="adj1" fmla="val 1800000"/>
            </a:avLst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38E12BC-BD03-481D-BB14-3E4D0E3A01F9}"/>
              </a:ext>
            </a:extLst>
          </p:cNvPr>
          <p:cNvSpPr/>
          <p:nvPr/>
        </p:nvSpPr>
        <p:spPr>
          <a:xfrm>
            <a:off x="2859960" y="1936109"/>
            <a:ext cx="591459" cy="55580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B6F82015-517C-4625-A383-F3B90DC24EA0}"/>
              </a:ext>
            </a:extLst>
          </p:cNvPr>
          <p:cNvCxnSpPr>
            <a:cxnSpLocks/>
            <a:stCxn id="16" idx="0"/>
            <a:endCxn id="19" idx="0"/>
          </p:cNvCxnSpPr>
          <p:nvPr/>
        </p:nvCxnSpPr>
        <p:spPr>
          <a:xfrm rot="5400000" flipH="1" flipV="1">
            <a:off x="4603039" y="12014"/>
            <a:ext cx="12700" cy="1736883"/>
          </a:xfrm>
          <a:prstGeom prst="curvedConnector3">
            <a:avLst>
              <a:gd name="adj1" fmla="val 427500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F637FF-8E2A-4046-97D3-074D126AEA3C}"/>
              </a:ext>
            </a:extLst>
          </p:cNvPr>
          <p:cNvSpPr/>
          <p:nvPr/>
        </p:nvSpPr>
        <p:spPr>
          <a:xfrm>
            <a:off x="4620599" y="4145992"/>
            <a:ext cx="573881" cy="5650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7FECFF5-D5F2-4E2F-AC5F-6A59FA4A1B6E}"/>
              </a:ext>
            </a:extLst>
          </p:cNvPr>
          <p:cNvSpPr/>
          <p:nvPr/>
        </p:nvSpPr>
        <p:spPr>
          <a:xfrm>
            <a:off x="1769106" y="939217"/>
            <a:ext cx="1651163" cy="40979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EE924D5-7E77-4EFE-B624-5501CC525170}"/>
              </a:ext>
            </a:extLst>
          </p:cNvPr>
          <p:cNvSpPr/>
          <p:nvPr/>
        </p:nvSpPr>
        <p:spPr>
          <a:xfrm>
            <a:off x="4068313" y="949826"/>
            <a:ext cx="1102886" cy="3878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8A36FF2-2699-44C6-907B-FDB228B1E386}"/>
              </a:ext>
            </a:extLst>
          </p:cNvPr>
          <p:cNvGrpSpPr/>
          <p:nvPr/>
        </p:nvGrpSpPr>
        <p:grpSpPr>
          <a:xfrm>
            <a:off x="1158670" y="204782"/>
            <a:ext cx="4035314" cy="6396166"/>
            <a:chOff x="1284724" y="204782"/>
            <a:chExt cx="4035314" cy="6396166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C533F61-F03B-44D8-8592-1BAAE9B9CA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6955" y="204782"/>
              <a:ext cx="22627" cy="5594827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8A6EDE7-84B8-4BA7-A314-4FBCD8BC8200}"/>
                </a:ext>
              </a:extLst>
            </p:cNvPr>
            <p:cNvCxnSpPr/>
            <p:nvPr/>
          </p:nvCxnSpPr>
          <p:spPr>
            <a:xfrm flipH="1">
              <a:off x="2683881" y="417589"/>
              <a:ext cx="871968" cy="713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FD1AEF3-F504-4717-98A8-1C37DE4D8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4724" y="4155848"/>
              <a:ext cx="4027603" cy="4819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DA865778-B41C-499F-9296-60F1B82D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151320" y="4189137"/>
              <a:ext cx="6750" cy="70290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6DDAF2A-4508-48DA-99C2-BBEF63830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27" y="1349010"/>
              <a:ext cx="7711" cy="5251938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FE6A201-BFBE-470E-9C52-2A839668F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4515" y="6300216"/>
              <a:ext cx="592738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D7D776E-8145-4701-A465-25FE1BBA9C5F}"/>
              </a:ext>
            </a:extLst>
          </p:cNvPr>
          <p:cNvSpPr txBox="1"/>
          <p:nvPr/>
        </p:nvSpPr>
        <p:spPr>
          <a:xfrm>
            <a:off x="5315969" y="201362"/>
            <a:ext cx="44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01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57" grpId="0" animBg="1"/>
      <p:bldP spid="62" grpId="0" animBg="1"/>
      <p:bldP spid="63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5" grpId="0" animBg="1"/>
      <p:bldP spid="110" grpId="0" animBg="1"/>
      <p:bldP spid="111" grpId="0" animBg="1"/>
      <p:bldP spid="112" grpId="0" animBg="1"/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0DC1-1530-4911-8E2B-7CF08F7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more realistic energy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9A2-C335-47DF-9C50-D8C39371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/>
              <a:t>base pairs on one strand must be separated by at least 4 other bases</a:t>
            </a:r>
          </a:p>
          <a:p>
            <a:pPr lvl="1"/>
            <a:r>
              <a:rPr lang="en-US" dirty="0"/>
              <a:t>base case switches from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i</a:t>
            </a:r>
            <a:r>
              <a:rPr lang="en-US" dirty="0"/>
              <a:t>) = 0 to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)=0 if </a:t>
            </a:r>
            <a:r>
              <a:rPr lang="en-US" i="1" dirty="0"/>
              <a:t>j</a:t>
            </a:r>
            <a:r>
              <a:rPr lang="en-US" dirty="0"/>
              <a:t>–</a:t>
            </a:r>
            <a:r>
              <a:rPr lang="en-US" i="1" dirty="0" err="1"/>
              <a:t>i</a:t>
            </a:r>
            <a:r>
              <a:rPr lang="en-US" dirty="0"/>
              <a:t> ≤ 4</a:t>
            </a:r>
          </a:p>
          <a:p>
            <a:r>
              <a:rPr lang="en-US" dirty="0"/>
              <a:t>G/C twice as strong as A/T?</a:t>
            </a:r>
          </a:p>
          <a:p>
            <a:pPr lvl="1"/>
            <a:r>
              <a:rPr lang="en-US" sz="2400" dirty="0" err="1"/>
              <a:t>max</a:t>
            </a:r>
            <a:r>
              <a:rPr lang="en-US" sz="2400" i="1" baseline="-25000" dirty="0" err="1"/>
              <a:t>i</a:t>
            </a:r>
            <a:r>
              <a:rPr lang="en-US" sz="2400" baseline="-25000" dirty="0" err="1"/>
              <a:t>≤</a:t>
            </a:r>
            <a:r>
              <a:rPr lang="en-US" sz="2400" i="1" baseline="-25000" dirty="0" err="1"/>
              <a:t>k</a:t>
            </a:r>
            <a:r>
              <a:rPr lang="en-US" sz="2400" baseline="-25000" dirty="0"/>
              <a:t>&lt;</a:t>
            </a:r>
            <a:r>
              <a:rPr lang="en-US" sz="2400" i="1" baseline="-25000" dirty="0"/>
              <a:t>j</a:t>
            </a:r>
            <a:r>
              <a:rPr lang="en-US" sz="2400" dirty="0"/>
              <a:t> 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sz="2400" dirty="0">
                <a:solidFill>
                  <a:srgbClr val="C00000"/>
                </a:solidFill>
              </a:rPr>
              <a:t>1 if </a:t>
            </a:r>
            <a:r>
              <a:rPr lang="en-US" sz="2400" i="1" dirty="0" err="1">
                <a:solidFill>
                  <a:srgbClr val="C00000"/>
                </a:solidFill>
              </a:rPr>
              <a:t>k</a:t>
            </a:r>
            <a:r>
              <a:rPr lang="en-US" sz="2400" dirty="0" err="1">
                <a:solidFill>
                  <a:srgbClr val="C00000"/>
                </a:solidFill>
              </a:rPr>
              <a:t>,</a:t>
            </a:r>
            <a:r>
              <a:rPr lang="en-US" sz="2400" i="1" dirty="0" err="1">
                <a:solidFill>
                  <a:srgbClr val="C00000"/>
                </a:solidFill>
              </a:rPr>
              <a:t>j</a:t>
            </a:r>
            <a:r>
              <a:rPr lang="en-US" sz="2400" dirty="0">
                <a:solidFill>
                  <a:srgbClr val="C00000"/>
                </a:solidFill>
              </a:rPr>
              <a:t> is A/T base pair, else 2)</a:t>
            </a:r>
            <a:r>
              <a:rPr lang="en-US" sz="2400" dirty="0"/>
              <a:t> + OPT(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k</a:t>
            </a:r>
            <a:r>
              <a:rPr lang="en-US" sz="2400" dirty="0"/>
              <a:t>−1) + OPT(</a:t>
            </a:r>
            <a:r>
              <a:rPr lang="en-US" sz="2400" i="1" dirty="0"/>
              <a:t>k</a:t>
            </a:r>
            <a:r>
              <a:rPr lang="en-US" sz="2400" dirty="0"/>
              <a:t>+1,</a:t>
            </a:r>
            <a:r>
              <a:rPr lang="en-US" sz="2400" i="1" dirty="0"/>
              <a:t>j</a:t>
            </a:r>
            <a:r>
              <a:rPr lang="en-US" sz="2400" dirty="0"/>
              <a:t>−1)</a:t>
            </a:r>
            <a:endParaRPr lang="en-US" dirty="0"/>
          </a:p>
          <a:p>
            <a:r>
              <a:rPr lang="en-US" dirty="0"/>
              <a:t>nearest-neighbor interaction?</a:t>
            </a:r>
          </a:p>
          <a:p>
            <a:pPr lvl="1"/>
            <a:r>
              <a:rPr lang="en-US" dirty="0" err="1"/>
              <a:t>max</a:t>
            </a:r>
            <a:r>
              <a:rPr lang="en-US" i="1" baseline="-25000" dirty="0" err="1"/>
              <a:t>i</a:t>
            </a:r>
            <a:r>
              <a:rPr lang="en-US" baseline="-25000" dirty="0" err="1"/>
              <a:t>≤</a:t>
            </a:r>
            <a:r>
              <a:rPr lang="en-US" i="1" baseline="-25000" dirty="0" err="1"/>
              <a:t>k</a:t>
            </a:r>
            <a:r>
              <a:rPr lang="en-US" baseline="-25000" dirty="0"/>
              <a:t>&lt;</a:t>
            </a:r>
            <a:r>
              <a:rPr lang="en-US" i="1" baseline="-25000" dirty="0"/>
              <a:t>j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(more complex lookup here)</a:t>
            </a:r>
            <a:r>
              <a:rPr lang="en-US" dirty="0"/>
              <a:t> + OPT(</a:t>
            </a:r>
            <a:r>
              <a:rPr lang="en-US" i="1" dirty="0"/>
              <a:t>i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dirty="0"/>
              <a:t>−1) + OPT(</a:t>
            </a:r>
            <a:r>
              <a:rPr lang="en-US" i="1" dirty="0"/>
              <a:t>k</a:t>
            </a:r>
            <a:r>
              <a:rPr lang="en-US" dirty="0"/>
              <a:t>+1,</a:t>
            </a:r>
            <a:r>
              <a:rPr lang="en-US" i="1" dirty="0"/>
              <a:t>j</a:t>
            </a:r>
            <a:r>
              <a:rPr lang="en-US" dirty="0"/>
              <a:t>−1)</a:t>
            </a:r>
          </a:p>
          <a:p>
            <a:r>
              <a:rPr lang="en-US" dirty="0"/>
              <a:t>multiple strands?</a:t>
            </a:r>
          </a:p>
          <a:p>
            <a:pPr lvl="1"/>
            <a:r>
              <a:rPr lang="en-US" dirty="0"/>
              <a:t>a </a:t>
            </a:r>
            <a:r>
              <a:rPr lang="el-GR" dirty="0"/>
              <a:t>Δ</a:t>
            </a:r>
            <a:r>
              <a:rPr lang="en-US" i="1" dirty="0" err="1"/>
              <a:t>G</a:t>
            </a:r>
            <a:r>
              <a:rPr lang="en-US" baseline="-25000" dirty="0" err="1"/>
              <a:t>assoc</a:t>
            </a:r>
            <a:r>
              <a:rPr lang="en-US" dirty="0"/>
              <a:t> term for each strand beyond the first one</a:t>
            </a:r>
          </a:p>
          <a:p>
            <a:r>
              <a:rPr lang="en-US" dirty="0">
                <a:hlinkClick r:id="rId2"/>
              </a:rPr>
              <a:t>https://piercelab-caltech.github.io/nupack-docs/definitions/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E5296-A384-4C2F-8578-FBADD506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31C-DAEC-4489-9AB9-22532092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to compute minimum free energy DNA structures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7E7852-60ED-4AE7-AAE0-39CF39DD4AF6}"/>
              </a:ext>
            </a:extLst>
          </p:cNvPr>
          <p:cNvSpPr/>
          <p:nvPr/>
        </p:nvSpPr>
        <p:spPr>
          <a:xfrm>
            <a:off x="838200" y="5249865"/>
            <a:ext cx="3505201" cy="704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ViennaRNA</a:t>
            </a:r>
            <a:endParaRPr lang="en-US" dirty="0"/>
          </a:p>
          <a:p>
            <a:r>
              <a:rPr lang="en-US" dirty="0">
                <a:hlinkClick r:id="rId2"/>
              </a:rPr>
              <a:t>https://www.tbi.univie.ac.at/RNA/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D8E6D-E4B8-459C-A7B8-F64216CC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68" y="1301069"/>
            <a:ext cx="5162174" cy="50054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A9D4A1-DF73-40FE-A645-3FEF6193B4F4}"/>
              </a:ext>
            </a:extLst>
          </p:cNvPr>
          <p:cNvSpPr/>
          <p:nvPr/>
        </p:nvSpPr>
        <p:spPr>
          <a:xfrm>
            <a:off x="3371850" y="1999160"/>
            <a:ext cx="2724150" cy="704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NUPACK</a:t>
            </a:r>
          </a:p>
          <a:p>
            <a:r>
              <a:rPr lang="en-US" dirty="0">
                <a:hlinkClick r:id="rId4"/>
              </a:rPr>
              <a:t>http://www.nupack.org/</a:t>
            </a:r>
            <a:r>
              <a:rPr lang="en-US" dirty="0"/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1B84FC-89D2-42CC-9BC2-7B76D6C6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A0A4-05BB-49AB-B8B8-D02FF80F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“free energy”?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B825-DCAD-4FAE-85BC-D2462C82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4"/>
            <a:ext cx="10515600" cy="10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way to express </a:t>
            </a:r>
            <a:r>
              <a:rPr lang="en-US" sz="2400" u="sng" dirty="0"/>
              <a:t>probability</a:t>
            </a:r>
            <a:r>
              <a:rPr lang="en-US" sz="2400" dirty="0"/>
              <a:t> of seeing a structure, in units of energy (kcal/mol).</a:t>
            </a:r>
          </a:p>
          <a:p>
            <a:pPr marL="0" indent="0">
              <a:buNone/>
            </a:pPr>
            <a:r>
              <a:rPr lang="en-US" sz="2400" dirty="0"/>
              <a:t>Energy and probability are </a:t>
            </a:r>
            <a:r>
              <a:rPr lang="en-US" sz="2400" i="1" dirty="0"/>
              <a:t>exponentially</a:t>
            </a:r>
            <a:r>
              <a:rPr lang="en-US" sz="2400" dirty="0"/>
              <a:t> related.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D56BCD-F8DB-4C28-B3A7-CE05D6F45D5F}"/>
              </a:ext>
            </a:extLst>
          </p:cNvPr>
          <p:cNvSpPr/>
          <p:nvPr/>
        </p:nvSpPr>
        <p:spPr>
          <a:xfrm>
            <a:off x="838199" y="2643137"/>
            <a:ext cx="9372601" cy="1833613"/>
          </a:xfrm>
          <a:prstGeom prst="roundRect">
            <a:avLst>
              <a:gd name="adj" fmla="val 4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i="1" dirty="0"/>
              <a:t>S</a:t>
            </a:r>
            <a:r>
              <a:rPr lang="en-US" sz="2000" dirty="0"/>
              <a:t> is a secondary structure, let </a:t>
            </a:r>
            <a:r>
              <a:rPr lang="en-US" sz="2000" dirty="0" err="1"/>
              <a:t>Pr</a:t>
            </a:r>
            <a:r>
              <a:rPr lang="en-US" sz="2000" dirty="0"/>
              <a:t>[</a:t>
            </a:r>
            <a:r>
              <a:rPr lang="en-US" sz="2000" i="1" dirty="0"/>
              <a:t>S</a:t>
            </a:r>
            <a:r>
              <a:rPr lang="en-US" sz="2000" dirty="0"/>
              <a:t>] denote probability of seeing it (“</a:t>
            </a:r>
            <a:r>
              <a:rPr lang="en-US" sz="2000" i="1" dirty="0"/>
              <a:t>at equilibrium</a:t>
            </a:r>
            <a:r>
              <a:rPr lang="en-US" sz="2000" dirty="0"/>
              <a:t>”).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fixed temperature, ln(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]) </a:t>
            </a:r>
            <a:r>
              <a:rPr lang="en-US" sz="2000" dirty="0">
                <a:solidFill>
                  <a:srgbClr val="202124"/>
                </a:solidFill>
              </a:rPr>
              <a:t>≈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  </a:t>
            </a:r>
            <a:r>
              <a:rPr lang="en-US" dirty="0"/>
              <a:t>(</a:t>
            </a:r>
            <a:r>
              <a:rPr lang="en-US" i="1" dirty="0"/>
              <a:t>recall free energy </a:t>
            </a:r>
            <a:r>
              <a:rPr lang="el-GR" i="1" dirty="0"/>
              <a:t>Δ</a:t>
            </a:r>
            <a:r>
              <a:rPr lang="en-US" i="1" dirty="0"/>
              <a:t>G(S) is negative</a:t>
            </a:r>
            <a:r>
              <a:rPr lang="en-US" dirty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 constants: ln(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]) </a:t>
            </a:r>
            <a:r>
              <a:rPr lang="en-US" sz="2000" dirty="0">
                <a:solidFill>
                  <a:srgbClr val="202124"/>
                </a:solidFill>
              </a:rPr>
              <a:t>≈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)/(</a:t>
            </a:r>
            <a:r>
              <a:rPr lang="en-US" sz="2000" i="1" dirty="0"/>
              <a:t>RT</a:t>
            </a:r>
            <a:r>
              <a:rPr lang="en-US" sz="2000" dirty="0"/>
              <a:t>), usually expressed as 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 </a:t>
            </a:r>
            <a:r>
              <a:rPr lang="en-US" sz="2000" dirty="0">
                <a:solidFill>
                  <a:srgbClr val="202124"/>
                </a:solidFill>
              </a:rPr>
              <a:t>∝ </a:t>
            </a:r>
            <a:r>
              <a:rPr lang="en-US" sz="2000" dirty="0"/>
              <a:t>e</a:t>
            </a:r>
            <a:r>
              <a:rPr lang="en-US" sz="2000" baseline="30000" dirty="0"/>
              <a:t>–</a:t>
            </a:r>
            <a:r>
              <a:rPr lang="el-GR" sz="2000" baseline="30000" dirty="0"/>
              <a:t>Δ</a:t>
            </a:r>
            <a:r>
              <a:rPr lang="en-US" sz="2000" i="1" baseline="30000" dirty="0"/>
              <a:t>G</a:t>
            </a:r>
            <a:r>
              <a:rPr lang="en-US" sz="2000" baseline="30000" dirty="0"/>
              <a:t>(</a:t>
            </a:r>
            <a:r>
              <a:rPr lang="en-US" sz="2000" i="1" baseline="30000" dirty="0"/>
              <a:t>S</a:t>
            </a:r>
            <a:r>
              <a:rPr lang="en-US" sz="2000" baseline="30000" dirty="0"/>
              <a:t>)/(</a:t>
            </a:r>
            <a:r>
              <a:rPr lang="en-US" sz="2000" i="1" baseline="30000" dirty="0"/>
              <a:t>RT</a:t>
            </a:r>
            <a:r>
              <a:rPr lang="en-US" sz="2000" baseline="30000" dirty="0"/>
              <a:t>)</a:t>
            </a:r>
            <a:endParaRPr lang="en-US" sz="2000" dirty="0"/>
          </a:p>
          <a:p>
            <a:pPr lvl="1"/>
            <a:r>
              <a:rPr lang="en-US" i="1" dirty="0"/>
              <a:t>T</a:t>
            </a:r>
            <a:r>
              <a:rPr lang="en-US" dirty="0"/>
              <a:t> = temperature in K (Kelvin), </a:t>
            </a:r>
            <a:r>
              <a:rPr lang="en-US" i="1" dirty="0"/>
              <a:t>R</a:t>
            </a:r>
            <a:r>
              <a:rPr lang="en-US" dirty="0"/>
              <a:t> = Boltzmann's constant ≈ 0.001987204 kcal/mol/K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convert e</a:t>
            </a:r>
            <a:r>
              <a:rPr lang="en-US" sz="2000" baseline="30000" dirty="0"/>
              <a:t>–</a:t>
            </a:r>
            <a:r>
              <a:rPr lang="el-GR" sz="2000" baseline="30000" dirty="0"/>
              <a:t>Δ</a:t>
            </a:r>
            <a:r>
              <a:rPr lang="en-US" sz="2000" i="1" baseline="30000" dirty="0"/>
              <a:t>G</a:t>
            </a:r>
            <a:r>
              <a:rPr lang="en-US" sz="2000" baseline="30000" dirty="0"/>
              <a:t>(</a:t>
            </a:r>
            <a:r>
              <a:rPr lang="en-US" sz="2000" i="1" baseline="30000" dirty="0"/>
              <a:t>S</a:t>
            </a:r>
            <a:r>
              <a:rPr lang="en-US" sz="2000" baseline="30000" dirty="0"/>
              <a:t>)/(</a:t>
            </a:r>
            <a:r>
              <a:rPr lang="en-US" sz="2000" i="1" baseline="30000" dirty="0"/>
              <a:t>RT</a:t>
            </a:r>
            <a:r>
              <a:rPr lang="en-US" sz="2000" baseline="30000" dirty="0"/>
              <a:t>)</a:t>
            </a:r>
            <a:r>
              <a:rPr lang="en-US" sz="2000" dirty="0"/>
              <a:t> to a </a:t>
            </a:r>
            <a:r>
              <a:rPr lang="en-US" sz="2000" u="sng" dirty="0"/>
              <a:t>probability</a:t>
            </a:r>
            <a:r>
              <a:rPr lang="en-US" sz="2000" dirty="0"/>
              <a:t>, need to normalize so they </a:t>
            </a:r>
            <a:r>
              <a:rPr lang="en-US" sz="2000" u="sng" dirty="0"/>
              <a:t>sum to 1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a DNA strand/set of DNA strands, let </a:t>
            </a:r>
            <a:r>
              <a:rPr lang="el-GR" sz="2000" dirty="0"/>
              <a:t>Ω</a:t>
            </a:r>
            <a:r>
              <a:rPr lang="en-US" sz="2000" dirty="0"/>
              <a:t> denote set of all secondary structures.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91752-6684-4921-92F2-FF00CE2E9653}"/>
              </a:ext>
            </a:extLst>
          </p:cNvPr>
          <p:cNvSpPr/>
          <p:nvPr/>
        </p:nvSpPr>
        <p:spPr>
          <a:xfrm>
            <a:off x="838199" y="4676775"/>
            <a:ext cx="4400549" cy="97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Definition</a:t>
            </a:r>
            <a:r>
              <a:rPr lang="en-US" sz="2400" dirty="0"/>
              <a:t>: The </a:t>
            </a:r>
            <a:r>
              <a:rPr lang="en-US" sz="2400" u="sng" dirty="0"/>
              <a:t>partition function</a:t>
            </a:r>
            <a:r>
              <a:rPr lang="en-US" sz="2400" dirty="0"/>
              <a:t> of </a:t>
            </a:r>
            <a:r>
              <a:rPr lang="el-GR" sz="2400" dirty="0"/>
              <a:t>Ω </a:t>
            </a:r>
            <a:r>
              <a:rPr lang="en-US" sz="2400" dirty="0"/>
              <a:t>is </a:t>
            </a:r>
            <a:r>
              <a:rPr lang="en-US" sz="2400" i="1" dirty="0"/>
              <a:t>Q</a:t>
            </a:r>
            <a:r>
              <a:rPr lang="en-US" sz="2400" dirty="0"/>
              <a:t> = </a:t>
            </a:r>
            <a:r>
              <a:rPr lang="el-GR" sz="2400" dirty="0"/>
              <a:t>Σ</a:t>
            </a:r>
            <a:r>
              <a:rPr lang="en-US" sz="2400" i="1" baseline="-25000" dirty="0"/>
              <a:t>S</a:t>
            </a:r>
            <a:r>
              <a:rPr lang="en-US" sz="2400" b="0" i="0" baseline="-25000" dirty="0">
                <a:solidFill>
                  <a:srgbClr val="202124"/>
                </a:solidFill>
                <a:effectLst/>
              </a:rPr>
              <a:t>∈</a:t>
            </a:r>
            <a:r>
              <a:rPr lang="el-GR" sz="2400" baseline="-25000" dirty="0"/>
              <a:t>Ω</a:t>
            </a:r>
            <a:r>
              <a:rPr lang="en-US" sz="2400" dirty="0"/>
              <a:t> e</a:t>
            </a:r>
            <a:r>
              <a:rPr lang="en-US" sz="2400" baseline="30000" dirty="0"/>
              <a:t>– 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r>
              <a:rPr lang="en-US" sz="2400" dirty="0"/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28ED62-ADBC-438E-A1A9-76443C79DC06}"/>
              </a:ext>
            </a:extLst>
          </p:cNvPr>
          <p:cNvSpPr/>
          <p:nvPr/>
        </p:nvSpPr>
        <p:spPr>
          <a:xfrm>
            <a:off x="5781676" y="4676775"/>
            <a:ext cx="4114800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For any secondary structure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1"/>
                </a:solidFill>
              </a:rPr>
              <a:t>Pr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] = (1/</a:t>
            </a:r>
            <a:r>
              <a:rPr lang="en-US" sz="2400" i="1" dirty="0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) ∙ </a:t>
            </a:r>
            <a:r>
              <a:rPr lang="en-US" sz="2400" dirty="0"/>
              <a:t>e</a:t>
            </a:r>
            <a:r>
              <a:rPr lang="en-US" sz="2400" baseline="30000" dirty="0"/>
              <a:t>–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r>
              <a:rPr lang="en-US" sz="24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30C30-2863-45F4-A9C6-94F17FFF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E328-B8ED-4D62-B8DC-E37DBF34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Minimum free energy</a:t>
            </a:r>
            <a:r>
              <a:rPr lang="en-US" sz="4000" dirty="0"/>
              <a:t> versus </a:t>
            </a:r>
            <a:r>
              <a:rPr lang="en-US" sz="4000" u="sng" dirty="0"/>
              <a:t>complex free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4F2FC-9686-41A8-8B18-01EE3871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DE3CE2-EC90-4218-8203-3160BFB90F66}"/>
              </a:ext>
            </a:extLst>
          </p:cNvPr>
          <p:cNvSpPr/>
          <p:nvPr/>
        </p:nvSpPr>
        <p:spPr>
          <a:xfrm>
            <a:off x="6102500" y="4189413"/>
            <a:ext cx="4756663" cy="1560762"/>
          </a:xfrm>
          <a:prstGeom prst="roundRect">
            <a:avLst>
              <a:gd name="adj" fmla="val 7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Definition</a:t>
            </a:r>
            <a:r>
              <a:rPr lang="en-US" sz="2000" dirty="0"/>
              <a:t>: The </a:t>
            </a:r>
            <a:r>
              <a:rPr lang="en-US" sz="2000" u="sng" dirty="0"/>
              <a:t>complex free energy</a:t>
            </a:r>
            <a:r>
              <a:rPr lang="en-US" sz="2000" dirty="0"/>
              <a:t> of </a:t>
            </a:r>
            <a:r>
              <a:rPr lang="el-GR" sz="2000" dirty="0"/>
              <a:t>Ω</a:t>
            </a:r>
            <a:r>
              <a:rPr lang="en-US" sz="2000" dirty="0"/>
              <a:t> is </a:t>
            </a:r>
          </a:p>
          <a:p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 = –</a:t>
            </a:r>
            <a:r>
              <a:rPr lang="en-US" sz="2000" i="1" dirty="0"/>
              <a:t>RT</a:t>
            </a:r>
            <a:r>
              <a:rPr lang="en-US" sz="2000" dirty="0"/>
              <a:t> ln </a:t>
            </a:r>
            <a:r>
              <a:rPr lang="en-US" sz="2000" i="1" dirty="0"/>
              <a:t>Q</a:t>
            </a:r>
            <a:r>
              <a:rPr lang="en-US" sz="2000" dirty="0"/>
              <a:t>.</a:t>
            </a:r>
          </a:p>
          <a:p>
            <a:r>
              <a:rPr lang="en-US" sz="2000" dirty="0"/>
              <a:t>Intuitively captures how much we expect strand to be bound/structured: higher (closer to 0) means more unstructured.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854EDA-F7E4-4C12-86BE-E7023B832CB4}"/>
              </a:ext>
            </a:extLst>
          </p:cNvPr>
          <p:cNvSpPr/>
          <p:nvPr/>
        </p:nvSpPr>
        <p:spPr>
          <a:xfrm>
            <a:off x="838200" y="1690688"/>
            <a:ext cx="4924425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Recall</a:t>
            </a:r>
            <a:r>
              <a:rPr lang="en-US" sz="2400" dirty="0"/>
              <a:t>: For any secondary structure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1"/>
                </a:solidFill>
              </a:rPr>
              <a:t>Pr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] = (1/</a:t>
            </a:r>
            <a:r>
              <a:rPr lang="en-US" sz="2400" i="1" dirty="0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) ∙ </a:t>
            </a:r>
            <a:r>
              <a:rPr lang="en-US" sz="2400" dirty="0"/>
              <a:t>e</a:t>
            </a:r>
            <a:r>
              <a:rPr lang="en-US" sz="2400" baseline="30000" dirty="0"/>
              <a:t>–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B78E9-6A4C-4E89-96E0-1B696C8BC866}"/>
              </a:ext>
            </a:extLst>
          </p:cNvPr>
          <p:cNvSpPr/>
          <p:nvPr/>
        </p:nvSpPr>
        <p:spPr>
          <a:xfrm>
            <a:off x="6096001" y="1690688"/>
            <a:ext cx="4457700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u="sng" dirty="0"/>
              <a:t>Minimum free energy</a:t>
            </a:r>
            <a:r>
              <a:rPr lang="en-US" sz="2400" dirty="0"/>
              <a:t> structure </a:t>
            </a:r>
            <a:r>
              <a:rPr lang="en-US" sz="2400" i="1" dirty="0"/>
              <a:t>S</a:t>
            </a:r>
            <a:r>
              <a:rPr lang="en-US" sz="2400" dirty="0"/>
              <a:t> is the </a:t>
            </a:r>
            <a:r>
              <a:rPr lang="en-US" sz="2400" u="sng" dirty="0"/>
              <a:t>most likely</a:t>
            </a:r>
            <a:r>
              <a:rPr lang="en-US" sz="2400" dirty="0"/>
              <a:t> structure.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E85AAA-4AD8-49CF-939A-F0425AC81FDF}"/>
              </a:ext>
            </a:extLst>
          </p:cNvPr>
          <p:cNvSpPr/>
          <p:nvPr/>
        </p:nvSpPr>
        <p:spPr>
          <a:xfrm>
            <a:off x="1204997" y="3000302"/>
            <a:ext cx="4036829" cy="977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Problem</a:t>
            </a:r>
            <a:r>
              <a:rPr lang="en-US" sz="2400" dirty="0"/>
              <a:t>: What if </a:t>
            </a:r>
            <a:r>
              <a:rPr lang="en-US" sz="2400" i="1" dirty="0"/>
              <a:t>most likely</a:t>
            </a:r>
            <a:r>
              <a:rPr lang="en-US" sz="2400" dirty="0"/>
              <a:t> structure </a:t>
            </a:r>
            <a:r>
              <a:rPr lang="en-US" sz="2400" i="1" dirty="0"/>
              <a:t>S</a:t>
            </a:r>
            <a:r>
              <a:rPr lang="en-US" sz="2400" dirty="0"/>
              <a:t> is </a:t>
            </a:r>
            <a:r>
              <a:rPr lang="en-US" sz="2400" i="1" dirty="0"/>
              <a:t>not very likely</a:t>
            </a:r>
            <a:r>
              <a:rPr lang="en-US" sz="2400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27DDA0-F7BD-43A4-930A-FB714F75F7B4}"/>
              </a:ext>
            </a:extLst>
          </p:cNvPr>
          <p:cNvSpPr/>
          <p:nvPr/>
        </p:nvSpPr>
        <p:spPr>
          <a:xfrm>
            <a:off x="6096000" y="3019427"/>
            <a:ext cx="4457700" cy="97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Solution</a:t>
            </a:r>
            <a:r>
              <a:rPr lang="en-US" sz="2400" dirty="0"/>
              <a:t>: Consider energy of </a:t>
            </a:r>
          </a:p>
          <a:p>
            <a:r>
              <a:rPr lang="en-US" sz="2400" i="1" dirty="0"/>
              <a:t>all secondary structures at once</a:t>
            </a:r>
            <a:r>
              <a:rPr lang="en-US" sz="2400" dirty="0"/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B89878-E582-49A6-BBB2-BA037C4BC280}"/>
              </a:ext>
            </a:extLst>
          </p:cNvPr>
          <p:cNvGrpSpPr/>
          <p:nvPr/>
        </p:nvGrpSpPr>
        <p:grpSpPr>
          <a:xfrm>
            <a:off x="838199" y="4278212"/>
            <a:ext cx="4411089" cy="2308324"/>
            <a:chOff x="913386" y="4446997"/>
            <a:chExt cx="4411089" cy="23083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7B2F2-54F7-40D0-970B-CC686941D2CC}"/>
                </a:ext>
              </a:extLst>
            </p:cNvPr>
            <p:cNvSpPr txBox="1"/>
            <p:nvPr/>
          </p:nvSpPr>
          <p:spPr>
            <a:xfrm>
              <a:off x="913386" y="4446997"/>
              <a:ext cx="441108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/>
                <a:t>Pr</a:t>
              </a:r>
              <a:r>
                <a:rPr lang="en-US" sz="2400" dirty="0"/>
                <a:t>[                                    ] = </a:t>
              </a:r>
              <a:r>
                <a:rPr lang="en-US" sz="2400" b="1" dirty="0">
                  <a:solidFill>
                    <a:schemeClr val="accent1"/>
                  </a:solidFill>
                </a:rPr>
                <a:t>0.2</a:t>
              </a:r>
              <a:r>
                <a:rPr lang="en-US" sz="2400" dirty="0"/>
                <a:t>, but</a:t>
              </a:r>
            </a:p>
            <a:p>
              <a:endParaRPr lang="en-US" sz="2400" dirty="0"/>
            </a:p>
            <a:p>
              <a:r>
                <a:rPr lang="en-US" sz="2400" dirty="0" err="1"/>
                <a:t>Pr</a:t>
              </a:r>
              <a:r>
                <a:rPr lang="en-US" sz="2400" dirty="0"/>
                <a:t>[         ] = </a:t>
              </a:r>
              <a:r>
                <a:rPr lang="en-US" sz="2400" dirty="0" err="1"/>
                <a:t>Pr</a:t>
              </a:r>
              <a:r>
                <a:rPr lang="en-US" sz="2400" dirty="0"/>
                <a:t>[         ] = </a:t>
              </a:r>
              <a:r>
                <a:rPr lang="en-US" sz="2400" dirty="0" err="1"/>
                <a:t>Pr</a:t>
              </a:r>
              <a:r>
                <a:rPr lang="en-US" sz="2400" dirty="0"/>
                <a:t>[        ] </a:t>
              </a:r>
            </a:p>
            <a:p>
              <a:endParaRPr lang="en-US" sz="2400" dirty="0"/>
            </a:p>
            <a:p>
              <a:r>
                <a:rPr lang="en-US" sz="2400" dirty="0"/>
                <a:t>= </a:t>
              </a:r>
              <a:r>
                <a:rPr lang="en-US" sz="2400" dirty="0" err="1"/>
                <a:t>Pr</a:t>
              </a:r>
              <a:r>
                <a:rPr lang="en-US" sz="2400" dirty="0"/>
                <a:t>[      ] = </a:t>
              </a:r>
              <a:r>
                <a:rPr lang="en-US" sz="2400" b="1" dirty="0">
                  <a:solidFill>
                    <a:schemeClr val="accent1"/>
                  </a:solidFill>
                </a:rPr>
                <a:t>0.199</a:t>
              </a:r>
            </a:p>
            <a:p>
              <a:endParaRPr lang="en-US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ACACE5-8113-4D0C-BA8A-2FCA2F87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4378" y="4957883"/>
              <a:ext cx="544221" cy="8205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2CA982-C795-4EC1-B3A5-74BC7E629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8024" y="4985334"/>
              <a:ext cx="544882" cy="7085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CB8CFA-8CBC-4F9B-8852-67CF4EB5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0071" y="4981794"/>
              <a:ext cx="457483" cy="8574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9FCF857-E508-47C2-B233-8D0FCEC81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8864" y="5839156"/>
              <a:ext cx="428416" cy="7527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568BDA3-88FD-4367-80D2-8C9C41760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3525" y="4589999"/>
              <a:ext cx="2534533" cy="208059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AB48A2B-E8C9-47CA-86EC-A20E31E1BF75}"/>
              </a:ext>
            </a:extLst>
          </p:cNvPr>
          <p:cNvSpPr/>
          <p:nvPr/>
        </p:nvSpPr>
        <p:spPr>
          <a:xfrm>
            <a:off x="3124199" y="5813567"/>
            <a:ext cx="2378698" cy="542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This strand spends nearly 80% of its time bound.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77F36-1176-4EC4-8915-7085FE6180AA}"/>
              </a:ext>
            </a:extLst>
          </p:cNvPr>
          <p:cNvSpPr txBox="1"/>
          <p:nvPr/>
        </p:nvSpPr>
        <p:spPr>
          <a:xfrm>
            <a:off x="5652287" y="5788372"/>
            <a:ext cx="6200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https://piercelab-caltech.github.io/nupack-docs/definitions/#complex-free-energy</a:t>
            </a:r>
            <a:endParaRPr lang="en-US" sz="14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7DC582F-EBE4-49CF-B15A-0AC9D3162AE8}"/>
              </a:ext>
            </a:extLst>
          </p:cNvPr>
          <p:cNvSpPr/>
          <p:nvPr/>
        </p:nvSpPr>
        <p:spPr>
          <a:xfrm>
            <a:off x="6096000" y="6152965"/>
            <a:ext cx="4333515" cy="346694"/>
          </a:xfrm>
          <a:prstGeom prst="roundRect">
            <a:avLst>
              <a:gd name="adj" fmla="val 236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 can also be computed in time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3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02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30" grpId="0" animBg="1"/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0DDBF916-E0C2-45B2-B79A-FA8313B23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0" t="7548" r="48872" b="50199"/>
          <a:stretch/>
        </p:blipFill>
        <p:spPr>
          <a:xfrm>
            <a:off x="9839858" y="4327544"/>
            <a:ext cx="891469" cy="1984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DAC7F-A2F0-444D-B9A7-E7F43558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DNA sequence design for single-stranded 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3383-8AFC-445A-A295-79320E7E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9115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Given many single-stranded tiles with four                                                                 domains each (lengths 10 and 11), assign                                                                                DNA sequences to them satisfying:</a:t>
            </a:r>
          </a:p>
          <a:p>
            <a:r>
              <a:rPr lang="el-GR" sz="2000" dirty="0"/>
              <a:t>∀</a:t>
            </a:r>
            <a:r>
              <a:rPr lang="en-US" sz="2000" dirty="0"/>
              <a:t>strands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≥ –1.65 kcal/mol</a:t>
            </a:r>
          </a:p>
          <a:p>
            <a:r>
              <a:rPr lang="el-GR" sz="2000" dirty="0"/>
              <a:t>∀</a:t>
            </a:r>
            <a:r>
              <a:rPr lang="en-US" sz="2000" dirty="0"/>
              <a:t>strand pairs </a:t>
            </a:r>
            <a:r>
              <a:rPr lang="en-US" sz="2000" i="1" dirty="0" err="1"/>
              <a:t>s</a:t>
            </a:r>
            <a:r>
              <a:rPr lang="en-US" sz="2000" dirty="0" err="1"/>
              <a:t>,</a:t>
            </a:r>
            <a:r>
              <a:rPr lang="en-US" sz="2000" i="1" dirty="0" err="1"/>
              <a:t>t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 err="1"/>
              <a:t>s,t</a:t>
            </a:r>
            <a:r>
              <a:rPr lang="en-US" sz="2000" dirty="0"/>
              <a:t>) ≥ –5.4 kcal/mol if no complementary domains,                       ≥ –7.4 kcal/mol otherwise</a:t>
            </a:r>
          </a:p>
          <a:p>
            <a:r>
              <a:rPr lang="en-US" sz="2000" dirty="0"/>
              <a:t>all domains end with A or T</a:t>
            </a:r>
          </a:p>
          <a:p>
            <a:r>
              <a:rPr lang="en-US" sz="2000" dirty="0"/>
              <a:t>all domains have nearest-neighbor duplex energy between –9.2 and –8.9 kcal/mol</a:t>
            </a:r>
          </a:p>
          <a:p>
            <a:r>
              <a:rPr lang="en-US" sz="2000" dirty="0"/>
              <a:t>tiles with even subscript domains on top have at most one G per domain (helps to satisfy first constraint)</a:t>
            </a:r>
          </a:p>
          <a:p>
            <a:r>
              <a:rPr lang="en-US" sz="2000" dirty="0"/>
              <a:t>pairs of domains 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 that could result in one-domain mismatches during tile binding have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) ≥ –1.6 kcal/mol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B375E-93D7-47EE-AB34-1A7A6F6A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DDF7C6-0CB6-4A52-918B-55FD56E3BB87}"/>
              </a:ext>
            </a:extLst>
          </p:cNvPr>
          <p:cNvGrpSpPr/>
          <p:nvPr/>
        </p:nvGrpSpPr>
        <p:grpSpPr>
          <a:xfrm>
            <a:off x="7702550" y="1715711"/>
            <a:ext cx="908050" cy="515148"/>
            <a:chOff x="6991350" y="2665014"/>
            <a:chExt cx="908050" cy="51514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AA9BBF4-F2D3-4AA3-80DF-1F26CEC970E2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166880-E079-426F-BEBB-257E350F90CD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1A8B4B2-8900-4BD0-B62C-9B675F1901EC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5D3941-CC76-48BB-AE47-5C946C073B0C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80E236A-EA31-4F61-B72E-6DBE9BCD91FC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08C056-4BD2-4AB0-881D-4E4437195853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0F56EE4-3CF6-4D37-92AE-8F461BE28AC3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DB9D088-1C58-4DED-AC8C-C989AECDD4A5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F0E803-9CC9-4FFA-BB0F-1C3FC7A63874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146793-4990-47D3-8DE5-FDA63E51AF9D}"/>
              </a:ext>
            </a:extLst>
          </p:cNvPr>
          <p:cNvGrpSpPr/>
          <p:nvPr/>
        </p:nvGrpSpPr>
        <p:grpSpPr>
          <a:xfrm>
            <a:off x="6376988" y="2340326"/>
            <a:ext cx="908050" cy="515148"/>
            <a:chOff x="6810375" y="3017439"/>
            <a:chExt cx="908050" cy="51514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D6EC4F-D376-477C-9E2A-63A4CE9DBCB4}"/>
                </a:ext>
              </a:extLst>
            </p:cNvPr>
            <p:cNvCxnSpPr/>
            <p:nvPr/>
          </p:nvCxnSpPr>
          <p:spPr>
            <a:xfrm flipH="1">
              <a:off x="6810375" y="320040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AFBE3E-19E1-461E-B4C8-718270175AA0}"/>
                </a:ext>
              </a:extLst>
            </p:cNvPr>
            <p:cNvCxnSpPr/>
            <p:nvPr/>
          </p:nvCxnSpPr>
          <p:spPr>
            <a:xfrm>
              <a:off x="6810375" y="3200400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C562A6A-D2E2-4A71-B25F-3F834F45722E}"/>
                </a:ext>
              </a:extLst>
            </p:cNvPr>
            <p:cNvCxnSpPr/>
            <p:nvPr/>
          </p:nvCxnSpPr>
          <p:spPr>
            <a:xfrm>
              <a:off x="7264400" y="3349625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9D1254-AD57-4AB2-888F-448665A06ECF}"/>
                </a:ext>
              </a:extLst>
            </p:cNvPr>
            <p:cNvCxnSpPr/>
            <p:nvPr/>
          </p:nvCxnSpPr>
          <p:spPr>
            <a:xfrm flipH="1">
              <a:off x="6810375" y="334962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66AC82-E3E1-4FEC-BE42-E887A8DE1828}"/>
                </a:ext>
              </a:extLst>
            </p:cNvPr>
            <p:cNvCxnSpPr/>
            <p:nvPr/>
          </p:nvCxnSpPr>
          <p:spPr>
            <a:xfrm flipH="1">
              <a:off x="7264400" y="3200400"/>
              <a:ext cx="4175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4682F7-896F-47DF-B24C-396D4DEA8797}"/>
                </a:ext>
              </a:extLst>
            </p:cNvPr>
            <p:cNvSpPr/>
            <p:nvPr/>
          </p:nvSpPr>
          <p:spPr>
            <a:xfrm>
              <a:off x="6941084" y="337869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B1751F-C6CB-417F-9F79-9027019E5839}"/>
                </a:ext>
              </a:extLst>
            </p:cNvPr>
            <p:cNvSpPr/>
            <p:nvPr/>
          </p:nvSpPr>
          <p:spPr>
            <a:xfrm>
              <a:off x="6931559" y="301743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A7482B-9605-400D-901E-27E08635E9E3}"/>
                </a:ext>
              </a:extLst>
            </p:cNvPr>
            <p:cNvSpPr/>
            <p:nvPr/>
          </p:nvSpPr>
          <p:spPr>
            <a:xfrm>
              <a:off x="7382408" y="337869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D35735-FC7D-4E15-89DC-344858BBA9B3}"/>
                </a:ext>
              </a:extLst>
            </p:cNvPr>
            <p:cNvSpPr/>
            <p:nvPr/>
          </p:nvSpPr>
          <p:spPr>
            <a:xfrm>
              <a:off x="7372883" y="301743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8435B-4922-4C6F-84B7-323D187B9419}"/>
              </a:ext>
            </a:extLst>
          </p:cNvPr>
          <p:cNvGrpSpPr/>
          <p:nvPr/>
        </p:nvGrpSpPr>
        <p:grpSpPr>
          <a:xfrm>
            <a:off x="9158821" y="1715710"/>
            <a:ext cx="908050" cy="515148"/>
            <a:chOff x="6991350" y="2665014"/>
            <a:chExt cx="908050" cy="515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5AC353-A59B-4C14-8019-72ACC4720B59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B50695B-839C-4CC7-97DA-559B18C5B1F2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8B0D98-5A9B-492D-AA17-178D92E57DB3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F98DDB-D5E7-4BB9-AEC0-750B89678C2D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73C91C-023D-49F6-B273-B0CB0DA344EB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977B4B-EBE7-4D38-9720-F72C3D0A4533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1EEB9-570E-491E-8B8F-8746EE432763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8E4EF2-E76C-4936-89A9-536712374898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C1F224-2A0D-4E46-8727-90F3C06C0D19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4EFE04-FA75-4875-B09D-9A0CE3F7705B}"/>
              </a:ext>
            </a:extLst>
          </p:cNvPr>
          <p:cNvGrpSpPr/>
          <p:nvPr/>
        </p:nvGrpSpPr>
        <p:grpSpPr>
          <a:xfrm>
            <a:off x="7782274" y="2413279"/>
            <a:ext cx="908050" cy="515148"/>
            <a:chOff x="6715125" y="2845989"/>
            <a:chExt cx="908050" cy="51514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06505B-3E93-455A-8726-2337ABE954C4}"/>
                </a:ext>
              </a:extLst>
            </p:cNvPr>
            <p:cNvCxnSpPr/>
            <p:nvPr/>
          </p:nvCxnSpPr>
          <p:spPr>
            <a:xfrm flipH="1">
              <a:off x="6715125" y="302895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120A0B-568A-4DD0-A24D-8FAE54285E33}"/>
                </a:ext>
              </a:extLst>
            </p:cNvPr>
            <p:cNvCxnSpPr/>
            <p:nvPr/>
          </p:nvCxnSpPr>
          <p:spPr>
            <a:xfrm>
              <a:off x="6715125" y="3028950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F65D676-A29F-42CA-8D82-08BA56E6D039}"/>
                </a:ext>
              </a:extLst>
            </p:cNvPr>
            <p:cNvCxnSpPr/>
            <p:nvPr/>
          </p:nvCxnSpPr>
          <p:spPr>
            <a:xfrm>
              <a:off x="7169150" y="3178175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1B13AF-01ED-4885-8731-E3519A2CC485}"/>
                </a:ext>
              </a:extLst>
            </p:cNvPr>
            <p:cNvCxnSpPr/>
            <p:nvPr/>
          </p:nvCxnSpPr>
          <p:spPr>
            <a:xfrm flipH="1">
              <a:off x="6715125" y="3178175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906D00-A33B-47C2-AABD-053D8285B865}"/>
                </a:ext>
              </a:extLst>
            </p:cNvPr>
            <p:cNvCxnSpPr/>
            <p:nvPr/>
          </p:nvCxnSpPr>
          <p:spPr>
            <a:xfrm flipH="1">
              <a:off x="7169150" y="3028950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B7ACC2-9AAE-41AF-AE9D-C907A3F6B549}"/>
                </a:ext>
              </a:extLst>
            </p:cNvPr>
            <p:cNvSpPr/>
            <p:nvPr/>
          </p:nvSpPr>
          <p:spPr>
            <a:xfrm>
              <a:off x="6845834" y="320724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D77E74-7BE0-4431-BD7E-69DEF7BD77B7}"/>
                </a:ext>
              </a:extLst>
            </p:cNvPr>
            <p:cNvSpPr/>
            <p:nvPr/>
          </p:nvSpPr>
          <p:spPr>
            <a:xfrm>
              <a:off x="6855359" y="284598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944CBA-1EE7-4F60-8618-ADE9343F51D4}"/>
                </a:ext>
              </a:extLst>
            </p:cNvPr>
            <p:cNvSpPr/>
            <p:nvPr/>
          </p:nvSpPr>
          <p:spPr>
            <a:xfrm>
              <a:off x="7287158" y="320724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77218D-8C33-4186-A0AB-BD47EBCF7D71}"/>
                </a:ext>
              </a:extLst>
            </p:cNvPr>
            <p:cNvSpPr/>
            <p:nvPr/>
          </p:nvSpPr>
          <p:spPr>
            <a:xfrm>
              <a:off x="7296683" y="284598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BCBDA4-216A-4864-B461-E2712BC8CB85}"/>
              </a:ext>
            </a:extLst>
          </p:cNvPr>
          <p:cNvGrpSpPr/>
          <p:nvPr/>
        </p:nvGrpSpPr>
        <p:grpSpPr>
          <a:xfrm>
            <a:off x="6376988" y="1646238"/>
            <a:ext cx="908050" cy="515148"/>
            <a:chOff x="6991350" y="2665014"/>
            <a:chExt cx="908050" cy="5151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098966-8163-4789-89B6-ECB368414472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051DB9-7A2D-48D5-9DE2-D4A6D2DEB27D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A9FD26-DBF6-48B6-B38B-08648804E4BD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34AB62-ADCA-42B7-A7E5-75F7DAB222DB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44AE10-9421-4E43-B8DA-5E6561A8E5EE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407CD8-0FEE-4972-BE92-A376B968A732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75A356-30B2-43B3-ABAB-24EEC9104771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036497-0749-409A-850D-613D89EBA6EA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F2AD1C-0F0E-4FC3-9987-91DF6CAAD31C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7A0C5A1-23E6-4FC0-80DA-12F496FC1770}"/>
              </a:ext>
            </a:extLst>
          </p:cNvPr>
          <p:cNvSpPr/>
          <p:nvPr/>
        </p:nvSpPr>
        <p:spPr>
          <a:xfrm>
            <a:off x="968416" y="5869813"/>
            <a:ext cx="6734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Abbreviated list of constraints similar to those used in [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Diverse and robust molecular algorithms using reprogrammable DNA self-assembly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Woods, Doty,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Myhrvold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Hui, Zhou, Yin, Winfree.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2019.]</a:t>
            </a:r>
          </a:p>
        </p:txBody>
      </p:sp>
    </p:spTree>
    <p:extLst>
      <p:ext uri="{BB962C8B-B14F-4D97-AF65-F5344CB8AC3E}">
        <p14:creationId xmlns:p14="http://schemas.microsoft.com/office/powerpoint/2010/main" val="4455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53EF-0561-4E8B-90DB-CE22581B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F9C2-5BF3-48EF-B2A6-47643DE5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449"/>
            <a:ext cx="10515600" cy="2728087"/>
          </a:xfrm>
        </p:spPr>
        <p:txBody>
          <a:bodyPr>
            <a:normAutofit/>
          </a:bodyPr>
          <a:lstStyle/>
          <a:p>
            <a:r>
              <a:rPr lang="en-US" sz="2400" dirty="0"/>
              <a:t>If we have DNA sequences, we can compute MFE/complex free energies of individual strands, pairs of strands, etc. in polynomial time.</a:t>
            </a:r>
          </a:p>
          <a:p>
            <a:r>
              <a:rPr lang="en-US" sz="2400" u="sng" dirty="0"/>
              <a:t>DNA sequence design problem</a:t>
            </a:r>
            <a:r>
              <a:rPr lang="en-US" sz="2400" dirty="0"/>
              <a:t>: given abstract strands with abstract domains, assign concrete DNA sequences to the domains to satisfy a list of (experiment-specific) constraints.</a:t>
            </a:r>
          </a:p>
          <a:p>
            <a:r>
              <a:rPr lang="en-US" sz="2400" dirty="0"/>
              <a:t>This is almost certainly </a:t>
            </a:r>
            <a:r>
              <a:rPr lang="en-US" sz="2400" b="1" dirty="0"/>
              <a:t>NP</a:t>
            </a:r>
            <a:r>
              <a:rPr lang="en-US" sz="2400" dirty="0"/>
              <a:t>-hard for any “reasonable” choice of constraints.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BCD00-CDDA-44E7-A025-6FCF66BE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3FAF4-DB92-4D2E-9F24-0F1AB471D1CF}"/>
              </a:ext>
            </a:extLst>
          </p:cNvPr>
          <p:cNvSpPr/>
          <p:nvPr/>
        </p:nvSpPr>
        <p:spPr>
          <a:xfrm>
            <a:off x="1815185" y="6148204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93E3C1-6E4C-4ABB-B996-8EAA24CB9538}"/>
              </a:ext>
            </a:extLst>
          </p:cNvPr>
          <p:cNvCxnSpPr/>
          <p:nvPr/>
        </p:nvCxnSpPr>
        <p:spPr>
          <a:xfrm>
            <a:off x="1815185" y="6148204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788EA7-8CB9-422B-89A1-006A728FE6F0}"/>
              </a:ext>
            </a:extLst>
          </p:cNvPr>
          <p:cNvCxnSpPr>
            <a:cxnSpLocks/>
          </p:cNvCxnSpPr>
          <p:nvPr/>
        </p:nvCxnSpPr>
        <p:spPr>
          <a:xfrm flipH="1">
            <a:off x="1233398" y="6346324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8F2099-E316-4FD8-96DA-BAA8BEAA9C9C}"/>
              </a:ext>
            </a:extLst>
          </p:cNvPr>
          <p:cNvCxnSpPr>
            <a:cxnSpLocks/>
          </p:cNvCxnSpPr>
          <p:nvPr/>
        </p:nvCxnSpPr>
        <p:spPr>
          <a:xfrm flipH="1">
            <a:off x="1815185" y="6346324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FA2162-4041-4DB2-BED9-322B67F0CCE0}"/>
              </a:ext>
            </a:extLst>
          </p:cNvPr>
          <p:cNvSpPr txBox="1"/>
          <p:nvPr/>
        </p:nvSpPr>
        <p:spPr>
          <a:xfrm>
            <a:off x="2744527" y="5664810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927A4-B6A9-4C53-B816-454955C4FB7A}"/>
              </a:ext>
            </a:extLst>
          </p:cNvPr>
          <p:cNvSpPr txBox="1"/>
          <p:nvPr/>
        </p:nvSpPr>
        <p:spPr>
          <a:xfrm>
            <a:off x="2744527" y="6427113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D2984-1810-4ECF-B50A-198014BBC00E}"/>
              </a:ext>
            </a:extLst>
          </p:cNvPr>
          <p:cNvSpPr txBox="1"/>
          <p:nvPr/>
        </p:nvSpPr>
        <p:spPr>
          <a:xfrm>
            <a:off x="1380284" y="6427113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t*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94E928-4AB8-4EAE-8485-8EE5F16C5922}"/>
              </a:ext>
            </a:extLst>
          </p:cNvPr>
          <p:cNvCxnSpPr/>
          <p:nvPr/>
        </p:nvCxnSpPr>
        <p:spPr>
          <a:xfrm>
            <a:off x="1815185" y="5555918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F7D43F-EB37-453F-8C74-A15F80108529}"/>
              </a:ext>
            </a:extLst>
          </p:cNvPr>
          <p:cNvCxnSpPr>
            <a:cxnSpLocks/>
          </p:cNvCxnSpPr>
          <p:nvPr/>
        </p:nvCxnSpPr>
        <p:spPr>
          <a:xfrm flipH="1">
            <a:off x="1233398" y="5555918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5DF494-7273-4A67-9863-45445A12DAE7}"/>
              </a:ext>
            </a:extLst>
          </p:cNvPr>
          <p:cNvSpPr txBox="1"/>
          <p:nvPr/>
        </p:nvSpPr>
        <p:spPr>
          <a:xfrm>
            <a:off x="2721644" y="5118249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8864F-97D6-4C66-BD21-4101E3490CA5}"/>
              </a:ext>
            </a:extLst>
          </p:cNvPr>
          <p:cNvSpPr txBox="1"/>
          <p:nvPr/>
        </p:nvSpPr>
        <p:spPr>
          <a:xfrm>
            <a:off x="1456484" y="5118248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7B72C8D-5A3F-4963-947F-5A7CD53E5DC7}"/>
              </a:ext>
            </a:extLst>
          </p:cNvPr>
          <p:cNvSpPr/>
          <p:nvPr/>
        </p:nvSpPr>
        <p:spPr>
          <a:xfrm>
            <a:off x="928200" y="4061635"/>
            <a:ext cx="3632653" cy="8788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strands </a:t>
            </a:r>
          </a:p>
          <a:p>
            <a:pPr algn="ctr"/>
            <a:r>
              <a:rPr lang="en-US" sz="2400" dirty="0"/>
              <a:t>with abstract </a:t>
            </a:r>
            <a:r>
              <a:rPr lang="en-US" sz="2400" i="1" dirty="0"/>
              <a:t>domains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BBB1F-0A36-4294-9E79-5CF97785C438}"/>
              </a:ext>
            </a:extLst>
          </p:cNvPr>
          <p:cNvSpPr/>
          <p:nvPr/>
        </p:nvSpPr>
        <p:spPr>
          <a:xfrm>
            <a:off x="8406682" y="6194766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0ACF07-1198-4248-AC0A-1D4AFDF1F02E}"/>
              </a:ext>
            </a:extLst>
          </p:cNvPr>
          <p:cNvCxnSpPr/>
          <p:nvPr/>
        </p:nvCxnSpPr>
        <p:spPr>
          <a:xfrm>
            <a:off x="8406682" y="6194766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0B9AFD-01EB-44CF-B650-D519020DF7AD}"/>
              </a:ext>
            </a:extLst>
          </p:cNvPr>
          <p:cNvCxnSpPr>
            <a:cxnSpLocks/>
          </p:cNvCxnSpPr>
          <p:nvPr/>
        </p:nvCxnSpPr>
        <p:spPr>
          <a:xfrm flipH="1">
            <a:off x="7824895" y="6392886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D4D470-61C3-4C51-B19C-C78420E3F5E2}"/>
              </a:ext>
            </a:extLst>
          </p:cNvPr>
          <p:cNvCxnSpPr>
            <a:cxnSpLocks/>
          </p:cNvCxnSpPr>
          <p:nvPr/>
        </p:nvCxnSpPr>
        <p:spPr>
          <a:xfrm flipH="1">
            <a:off x="8406682" y="6392886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1C021-7344-4A6C-9D13-459928289B68}"/>
              </a:ext>
            </a:extLst>
          </p:cNvPr>
          <p:cNvCxnSpPr/>
          <p:nvPr/>
        </p:nvCxnSpPr>
        <p:spPr>
          <a:xfrm>
            <a:off x="8406682" y="5602480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549D0C-286D-4BA4-89FE-A5229C632ED2}"/>
              </a:ext>
            </a:extLst>
          </p:cNvPr>
          <p:cNvCxnSpPr>
            <a:cxnSpLocks/>
          </p:cNvCxnSpPr>
          <p:nvPr/>
        </p:nvCxnSpPr>
        <p:spPr>
          <a:xfrm flipH="1">
            <a:off x="7824895" y="5602480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B76CAA-B464-478D-9C77-F30454071D36}"/>
              </a:ext>
            </a:extLst>
          </p:cNvPr>
          <p:cNvSpPr txBox="1"/>
          <p:nvPr/>
        </p:nvSpPr>
        <p:spPr>
          <a:xfrm>
            <a:off x="7834421" y="5346494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ACATC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CBD6D53-C490-40B7-8D6B-067A0EEBFA06}"/>
              </a:ext>
            </a:extLst>
          </p:cNvPr>
          <p:cNvSpPr/>
          <p:nvPr/>
        </p:nvSpPr>
        <p:spPr>
          <a:xfrm>
            <a:off x="7853472" y="4164220"/>
            <a:ext cx="2977896" cy="548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sequences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9635CD-DCC3-4A23-AACB-A015D78F8C92}"/>
              </a:ext>
            </a:extLst>
          </p:cNvPr>
          <p:cNvSpPr txBox="1"/>
          <p:nvPr/>
        </p:nvSpPr>
        <p:spPr>
          <a:xfrm>
            <a:off x="8454309" y="5340837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AAF04-2FAE-4D6B-87AA-97CA3A4F7C3B}"/>
              </a:ext>
            </a:extLst>
          </p:cNvPr>
          <p:cNvSpPr txBox="1"/>
          <p:nvPr/>
        </p:nvSpPr>
        <p:spPr>
          <a:xfrm>
            <a:off x="8444786" y="5948544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7E462E-BF8F-4152-A4EB-2CBF205ECE4D}"/>
              </a:ext>
            </a:extLst>
          </p:cNvPr>
          <p:cNvSpPr txBox="1"/>
          <p:nvPr/>
        </p:nvSpPr>
        <p:spPr>
          <a:xfrm>
            <a:off x="7847076" y="6395007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TGTAG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DAD5F-E41C-4891-B988-0720F8BE16A7}"/>
              </a:ext>
            </a:extLst>
          </p:cNvPr>
          <p:cNvSpPr txBox="1"/>
          <p:nvPr/>
        </p:nvSpPr>
        <p:spPr>
          <a:xfrm>
            <a:off x="8438387" y="6389350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GTAAGATGGTATGAGAAAGAA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97A23BD-0982-4C88-9BEA-A55925DC72F8}"/>
              </a:ext>
            </a:extLst>
          </p:cNvPr>
          <p:cNvSpPr/>
          <p:nvPr/>
        </p:nvSpPr>
        <p:spPr>
          <a:xfrm>
            <a:off x="4783556" y="4892302"/>
            <a:ext cx="2749065" cy="8970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12CA6D-A2D5-4CD8-9659-28D3D21873FE}"/>
              </a:ext>
            </a:extLst>
          </p:cNvPr>
          <p:cNvSpPr/>
          <p:nvPr/>
        </p:nvSpPr>
        <p:spPr>
          <a:xfrm>
            <a:off x="1934057" y="4688699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91C7-2903-453C-85D7-9ABA4F84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layers of abstraction in DNA nanotech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333A7E-BCFE-424D-A297-053E6BBF695F}"/>
              </a:ext>
            </a:extLst>
          </p:cNvPr>
          <p:cNvCxnSpPr/>
          <p:nvPr/>
        </p:nvCxnSpPr>
        <p:spPr>
          <a:xfrm>
            <a:off x="1934057" y="4688699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C9D445-7C32-416B-A4D2-98B2B0B56F92}"/>
              </a:ext>
            </a:extLst>
          </p:cNvPr>
          <p:cNvCxnSpPr>
            <a:cxnSpLocks/>
          </p:cNvCxnSpPr>
          <p:nvPr/>
        </p:nvCxnSpPr>
        <p:spPr>
          <a:xfrm flipH="1">
            <a:off x="1352270" y="4886819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50FD2F-D764-419C-9BEC-675527B2216E}"/>
              </a:ext>
            </a:extLst>
          </p:cNvPr>
          <p:cNvCxnSpPr>
            <a:cxnSpLocks/>
          </p:cNvCxnSpPr>
          <p:nvPr/>
        </p:nvCxnSpPr>
        <p:spPr>
          <a:xfrm flipH="1">
            <a:off x="1934057" y="4886819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D2B5F2-E3AB-4D27-AF93-A98F3EF77C78}"/>
              </a:ext>
            </a:extLst>
          </p:cNvPr>
          <p:cNvSpPr txBox="1"/>
          <p:nvPr/>
        </p:nvSpPr>
        <p:spPr>
          <a:xfrm>
            <a:off x="2863399" y="4205305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2F464-DADD-4CA0-8B4C-F57FDCBF3F20}"/>
              </a:ext>
            </a:extLst>
          </p:cNvPr>
          <p:cNvSpPr txBox="1"/>
          <p:nvPr/>
        </p:nvSpPr>
        <p:spPr>
          <a:xfrm>
            <a:off x="2863399" y="4967608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1A2CB-3CEA-4758-B570-6E5FE5475335}"/>
              </a:ext>
            </a:extLst>
          </p:cNvPr>
          <p:cNvSpPr txBox="1"/>
          <p:nvPr/>
        </p:nvSpPr>
        <p:spPr>
          <a:xfrm>
            <a:off x="1499156" y="4967608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t*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80BE9A-34A0-4D57-A50C-D6DFD00B66B2}"/>
              </a:ext>
            </a:extLst>
          </p:cNvPr>
          <p:cNvCxnSpPr/>
          <p:nvPr/>
        </p:nvCxnSpPr>
        <p:spPr>
          <a:xfrm>
            <a:off x="1934057" y="3438045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2EF891-7A9A-435C-BB59-33BA08E9B6A5}"/>
              </a:ext>
            </a:extLst>
          </p:cNvPr>
          <p:cNvCxnSpPr>
            <a:cxnSpLocks/>
          </p:cNvCxnSpPr>
          <p:nvPr/>
        </p:nvCxnSpPr>
        <p:spPr>
          <a:xfrm flipH="1">
            <a:off x="1352270" y="3438045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F5E4A8-D6F0-4B1E-B4F6-571728D8A41D}"/>
              </a:ext>
            </a:extLst>
          </p:cNvPr>
          <p:cNvSpPr txBox="1"/>
          <p:nvPr/>
        </p:nvSpPr>
        <p:spPr>
          <a:xfrm>
            <a:off x="2840516" y="3000376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53538F-E877-42F7-A2BE-22068A2E92A7}"/>
              </a:ext>
            </a:extLst>
          </p:cNvPr>
          <p:cNvSpPr txBox="1"/>
          <p:nvPr/>
        </p:nvSpPr>
        <p:spPr>
          <a:xfrm>
            <a:off x="1575356" y="3000375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6952F6-C8BB-4D5D-9C4E-A1DB090545F8}"/>
              </a:ext>
            </a:extLst>
          </p:cNvPr>
          <p:cNvSpPr/>
          <p:nvPr/>
        </p:nvSpPr>
        <p:spPr>
          <a:xfrm>
            <a:off x="1047072" y="1959533"/>
            <a:ext cx="3632653" cy="8788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strands </a:t>
            </a:r>
            <a:r>
              <a:rPr lang="en-US" sz="2400" dirty="0"/>
              <a:t>with abstract “binding domains”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266384-232D-4C83-80B6-F06CEF9F28E5}"/>
              </a:ext>
            </a:extLst>
          </p:cNvPr>
          <p:cNvSpPr/>
          <p:nvPr/>
        </p:nvSpPr>
        <p:spPr>
          <a:xfrm>
            <a:off x="8525554" y="4735261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61C343-4E76-4A55-8C8E-9C6DA8CFB968}"/>
              </a:ext>
            </a:extLst>
          </p:cNvPr>
          <p:cNvCxnSpPr/>
          <p:nvPr/>
        </p:nvCxnSpPr>
        <p:spPr>
          <a:xfrm>
            <a:off x="8525554" y="4735261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7990F1-B645-4855-AB82-96B7A8308AF6}"/>
              </a:ext>
            </a:extLst>
          </p:cNvPr>
          <p:cNvCxnSpPr>
            <a:cxnSpLocks/>
          </p:cNvCxnSpPr>
          <p:nvPr/>
        </p:nvCxnSpPr>
        <p:spPr>
          <a:xfrm flipH="1">
            <a:off x="7943767" y="4933381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32C5D8-6891-49E1-81D8-318D536454E7}"/>
              </a:ext>
            </a:extLst>
          </p:cNvPr>
          <p:cNvCxnSpPr>
            <a:cxnSpLocks/>
          </p:cNvCxnSpPr>
          <p:nvPr/>
        </p:nvCxnSpPr>
        <p:spPr>
          <a:xfrm flipH="1">
            <a:off x="8525554" y="4933381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F8EC90-E048-4C81-B0E7-E80B7212BC21}"/>
              </a:ext>
            </a:extLst>
          </p:cNvPr>
          <p:cNvCxnSpPr/>
          <p:nvPr/>
        </p:nvCxnSpPr>
        <p:spPr>
          <a:xfrm>
            <a:off x="8525554" y="3484607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02BFAB-8453-4DF2-AE60-4778FC4F6972}"/>
              </a:ext>
            </a:extLst>
          </p:cNvPr>
          <p:cNvCxnSpPr>
            <a:cxnSpLocks/>
          </p:cNvCxnSpPr>
          <p:nvPr/>
        </p:nvCxnSpPr>
        <p:spPr>
          <a:xfrm flipH="1">
            <a:off x="7943767" y="3484607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DD3C06-B321-4DF4-8E64-56DCA7DCACDE}"/>
              </a:ext>
            </a:extLst>
          </p:cNvPr>
          <p:cNvSpPr txBox="1"/>
          <p:nvPr/>
        </p:nvSpPr>
        <p:spPr>
          <a:xfrm>
            <a:off x="7953293" y="3228621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ACATC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3DFACD-3041-4633-B87B-261695FC5772}"/>
              </a:ext>
            </a:extLst>
          </p:cNvPr>
          <p:cNvSpPr/>
          <p:nvPr/>
        </p:nvSpPr>
        <p:spPr>
          <a:xfrm>
            <a:off x="7940255" y="1965325"/>
            <a:ext cx="2977896" cy="548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sequences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DD87F7-C32A-4104-A709-E656A5EBCAFD}"/>
              </a:ext>
            </a:extLst>
          </p:cNvPr>
          <p:cNvSpPr txBox="1"/>
          <p:nvPr/>
        </p:nvSpPr>
        <p:spPr>
          <a:xfrm>
            <a:off x="8573181" y="3222964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8E646F-4C06-4172-B2BC-08B95D0630E4}"/>
              </a:ext>
            </a:extLst>
          </p:cNvPr>
          <p:cNvSpPr txBox="1"/>
          <p:nvPr/>
        </p:nvSpPr>
        <p:spPr>
          <a:xfrm>
            <a:off x="8563658" y="4489039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68BD85-6EF3-4106-84AE-BDF8E44D889E}"/>
              </a:ext>
            </a:extLst>
          </p:cNvPr>
          <p:cNvSpPr txBox="1"/>
          <p:nvPr/>
        </p:nvSpPr>
        <p:spPr>
          <a:xfrm>
            <a:off x="7965948" y="4935502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TGTAG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DE2FE7-A7D2-4580-B6D1-7FCFEFF69B16}"/>
              </a:ext>
            </a:extLst>
          </p:cNvPr>
          <p:cNvSpPr txBox="1"/>
          <p:nvPr/>
        </p:nvSpPr>
        <p:spPr>
          <a:xfrm>
            <a:off x="8557259" y="4929845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GTAAGATGGTATGAGAAAGAA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F5FF2C-190F-48BF-A518-7DF3D5784B64}"/>
              </a:ext>
            </a:extLst>
          </p:cNvPr>
          <p:cNvSpPr txBox="1"/>
          <p:nvPr/>
        </p:nvSpPr>
        <p:spPr>
          <a:xfrm>
            <a:off x="688470" y="6150926"/>
            <a:ext cx="5083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This describes ideally how we </a:t>
            </a:r>
            <a:r>
              <a:rPr lang="en-US" sz="1800" b="1" dirty="0"/>
              <a:t>want</a:t>
            </a:r>
            <a:r>
              <a:rPr lang="en-US" sz="1800" dirty="0"/>
              <a:t> strands to bind.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F7F1C4F-82F7-48A3-86D3-AD702FD0F2B0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3230310" y="5479283"/>
            <a:ext cx="0" cy="6716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DE62960-277C-4E84-B0A7-9E69A9CBF075}"/>
              </a:ext>
            </a:extLst>
          </p:cNvPr>
          <p:cNvSpPr/>
          <p:nvPr/>
        </p:nvSpPr>
        <p:spPr>
          <a:xfrm>
            <a:off x="4757672" y="3000375"/>
            <a:ext cx="2749065" cy="17780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How to </a:t>
            </a:r>
            <a:r>
              <a:rPr lang="en-US" b="1" dirty="0"/>
              <a:t>design</a:t>
            </a:r>
            <a:r>
              <a:rPr lang="en-US" dirty="0"/>
              <a:t> DNA sequences to achieve “ideal” binding?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4B47B-4152-4562-B281-79FE18F0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FF59-A919-401A-BBC5-747E2049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>
            <a:normAutofit/>
          </a:bodyPr>
          <a:lstStyle/>
          <a:p>
            <a:r>
              <a:rPr lang="en-US" sz="4000" dirty="0"/>
              <a:t>Stochastic local search for finding DNA 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FFC4F-B301-407C-AEE6-5FDF51A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2F0196-FCE1-4686-840F-E02946302132}"/>
              </a:ext>
            </a:extLst>
          </p:cNvPr>
          <p:cNvSpPr/>
          <p:nvPr/>
        </p:nvSpPr>
        <p:spPr>
          <a:xfrm>
            <a:off x="1062037" y="1222459"/>
            <a:ext cx="10367963" cy="4302041"/>
          </a:xfrm>
          <a:prstGeom prst="roundRect">
            <a:avLst>
              <a:gd name="adj" fmla="val 43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Assign DNA sequences randomly to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Each domain has a fixed length.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Implicitly assign complement sequence to complement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“Easy” single-domain constraints such as [</a:t>
            </a:r>
            <a:r>
              <a:rPr lang="en-US" sz="2000" i="1" dirty="0"/>
              <a:t>no GGGG</a:t>
            </a:r>
            <a:r>
              <a:rPr lang="en-US" sz="2000" dirty="0"/>
              <a:t>] or [</a:t>
            </a:r>
            <a:r>
              <a:rPr lang="en-US" sz="2000" i="1" dirty="0"/>
              <a:t>domains have A or T at each end</a:t>
            </a:r>
            <a:r>
              <a:rPr lang="en-US" sz="2000" dirty="0"/>
              <a:t>] can be automatically satisfied at this step.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Check list of all constraints, tallying violations and “blaming” appropriate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example, if a strand </a:t>
            </a:r>
            <a:r>
              <a:rPr lang="en-US" sz="2000" i="1" dirty="0"/>
              <a:t>s</a:t>
            </a:r>
            <a:r>
              <a:rPr lang="en-US" sz="2000" dirty="0"/>
              <a:t> has too low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), all domains on strand are blamed.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If no constraints violated, we’re done!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Otherwise, pick a domain </a:t>
            </a:r>
            <a:r>
              <a:rPr lang="en-US" sz="2000" i="1" dirty="0"/>
              <a:t>d</a:t>
            </a:r>
            <a:r>
              <a:rPr lang="en-US" sz="2000" dirty="0"/>
              <a:t> at random in proportion to total “score” of violations it caused.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Assign new random DNA sequence to </a:t>
            </a:r>
            <a:r>
              <a:rPr lang="en-US" sz="2000" i="1" dirty="0"/>
              <a:t>d</a:t>
            </a:r>
            <a:r>
              <a:rPr lang="en-U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change propagates through to all instances of </a:t>
            </a:r>
            <a:r>
              <a:rPr lang="en-US" sz="2000" i="1" dirty="0"/>
              <a:t>d</a:t>
            </a:r>
            <a:r>
              <a:rPr lang="en-US" sz="2000" dirty="0"/>
              <a:t> and </a:t>
            </a:r>
            <a:r>
              <a:rPr lang="en-US" sz="2000" i="1" dirty="0"/>
              <a:t>d</a:t>
            </a:r>
            <a:r>
              <a:rPr lang="en-US" sz="2000" dirty="0"/>
              <a:t>* on all strands.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Repeat step 2; if the new DNA sequence for </a:t>
            </a:r>
            <a:r>
              <a:rPr lang="en-US" sz="2000" i="1" dirty="0"/>
              <a:t>d</a:t>
            </a:r>
            <a:r>
              <a:rPr lang="en-US" sz="2000" dirty="0"/>
              <a:t> results in lower score of violations, keep it, otherwise, ignore it and pick a new random domain at step 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Repeat until no constraints are violated.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A0192-050B-4AC9-8518-26F7CE498C1B}"/>
              </a:ext>
            </a:extLst>
          </p:cNvPr>
          <p:cNvSpPr txBox="1"/>
          <p:nvPr/>
        </p:nvSpPr>
        <p:spPr>
          <a:xfrm>
            <a:off x="952500" y="5874305"/>
            <a:ext cx="552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https://github.com/UC-Davis-molecular-computing/nuad</a:t>
            </a:r>
            <a:r>
              <a:rPr lang="en-US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DFCCE6-94DB-4B28-AD64-EA64EE0515F6}"/>
              </a:ext>
            </a:extLst>
          </p:cNvPr>
          <p:cNvSpPr/>
          <p:nvPr/>
        </p:nvSpPr>
        <p:spPr>
          <a:xfrm>
            <a:off x="6592062" y="5695085"/>
            <a:ext cx="4197858" cy="797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Slow and unclever, but it works for any set of constraints.</a:t>
            </a:r>
          </a:p>
        </p:txBody>
      </p:sp>
    </p:spTree>
    <p:extLst>
      <p:ext uri="{BB962C8B-B14F-4D97-AF65-F5344CB8AC3E}">
        <p14:creationId xmlns:p14="http://schemas.microsoft.com/office/powerpoint/2010/main" val="7320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DE05-6FBD-42E1-BA54-64760A17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AF013B-5A27-42BF-A71F-57E91D1913DC}"/>
              </a:ext>
            </a:extLst>
          </p:cNvPr>
          <p:cNvCxnSpPr/>
          <p:nvPr/>
        </p:nvCxnSpPr>
        <p:spPr>
          <a:xfrm>
            <a:off x="5096781" y="2128358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2744F7-C5D2-43F4-8FE2-60629F7E0844}"/>
              </a:ext>
            </a:extLst>
          </p:cNvPr>
          <p:cNvCxnSpPr>
            <a:cxnSpLocks/>
          </p:cNvCxnSpPr>
          <p:nvPr/>
        </p:nvCxnSpPr>
        <p:spPr>
          <a:xfrm flipH="1">
            <a:off x="4505469" y="2128358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A4EAAA-E770-4884-A8E9-B89D70627A98}"/>
              </a:ext>
            </a:extLst>
          </p:cNvPr>
          <p:cNvSpPr txBox="1"/>
          <p:nvPr/>
        </p:nvSpPr>
        <p:spPr>
          <a:xfrm>
            <a:off x="6003240" y="1690689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01CD2-3195-47F8-813A-531600DF3191}"/>
              </a:ext>
            </a:extLst>
          </p:cNvPr>
          <p:cNvSpPr txBox="1"/>
          <p:nvPr/>
        </p:nvSpPr>
        <p:spPr>
          <a:xfrm>
            <a:off x="4719030" y="1690688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A6B8FE-9B3B-4B02-BFC7-F4BA419241B2}"/>
              </a:ext>
            </a:extLst>
          </p:cNvPr>
          <p:cNvSpPr/>
          <p:nvPr/>
        </p:nvSpPr>
        <p:spPr>
          <a:xfrm>
            <a:off x="1271617" y="2121575"/>
            <a:ext cx="2340102" cy="9362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bad choice of DNA sequence</a:t>
            </a:r>
            <a:endParaRPr lang="en-US" sz="24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4D4007-5E76-44BE-BFE2-A608F5D74B82}"/>
              </a:ext>
            </a:extLst>
          </p:cNvPr>
          <p:cNvCxnSpPr>
            <a:cxnSpLocks/>
          </p:cNvCxnSpPr>
          <p:nvPr/>
        </p:nvCxnSpPr>
        <p:spPr>
          <a:xfrm>
            <a:off x="1749998" y="3868932"/>
            <a:ext cx="265780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A3B4F-3D5D-4950-A47C-9C806FFD3C41}"/>
              </a:ext>
            </a:extLst>
          </p:cNvPr>
          <p:cNvCxnSpPr>
            <a:cxnSpLocks/>
          </p:cNvCxnSpPr>
          <p:nvPr/>
        </p:nvCxnSpPr>
        <p:spPr>
          <a:xfrm flipH="1">
            <a:off x="1168211" y="3868932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36B88B-9B0C-40FC-B96C-BBE0D8866D99}"/>
              </a:ext>
            </a:extLst>
          </p:cNvPr>
          <p:cNvSpPr txBox="1"/>
          <p:nvPr/>
        </p:nvSpPr>
        <p:spPr>
          <a:xfrm>
            <a:off x="1177737" y="3612946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GGCCG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7D118-2F64-4415-8F64-0E1249FD08C3}"/>
              </a:ext>
            </a:extLst>
          </p:cNvPr>
          <p:cNvSpPr txBox="1"/>
          <p:nvPr/>
        </p:nvSpPr>
        <p:spPr>
          <a:xfrm>
            <a:off x="1789768" y="3612946"/>
            <a:ext cx="26215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GCCGGTTTTTCCGGCCGGCCAAT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FBC76E-690D-4A4B-904D-6F153913C6D9}"/>
              </a:ext>
            </a:extLst>
          </p:cNvPr>
          <p:cNvGrpSpPr/>
          <p:nvPr/>
        </p:nvGrpSpPr>
        <p:grpSpPr>
          <a:xfrm>
            <a:off x="4989592" y="3416996"/>
            <a:ext cx="5259322" cy="834263"/>
            <a:chOff x="4798187" y="4563700"/>
            <a:chExt cx="5259322" cy="834263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FDB8E1E-A179-4D18-A7BC-FB664E29DBDC}"/>
                </a:ext>
              </a:extLst>
            </p:cNvPr>
            <p:cNvSpPr/>
            <p:nvPr/>
          </p:nvSpPr>
          <p:spPr>
            <a:xfrm>
              <a:off x="4798187" y="4680762"/>
              <a:ext cx="2476416" cy="58804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most likely structure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0775E4-05A2-48C5-81D9-725DE70F0A5F}"/>
                </a:ext>
              </a:extLst>
            </p:cNvPr>
            <p:cNvSpPr/>
            <p:nvPr/>
          </p:nvSpPr>
          <p:spPr>
            <a:xfrm>
              <a:off x="8546453" y="4876990"/>
              <a:ext cx="1094324" cy="2277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BB40A2-A13A-4F6E-9C6F-5F2B3CFE205F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4860905"/>
              <a:ext cx="150629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C7C7AD-CF07-4173-9581-107225170025}"/>
                </a:ext>
              </a:extLst>
            </p:cNvPr>
            <p:cNvCxnSpPr>
              <a:cxnSpLocks/>
            </p:cNvCxnSpPr>
            <p:nvPr/>
          </p:nvCxnSpPr>
          <p:spPr>
            <a:xfrm>
              <a:off x="8546451" y="5087661"/>
              <a:ext cx="556657" cy="0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89C596-491D-4C99-938F-1CADE917A9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0727" y="5087661"/>
              <a:ext cx="54371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40AD02-E8F8-4D2C-B61D-56B328EEA058}"/>
                </a:ext>
              </a:extLst>
            </p:cNvPr>
            <p:cNvSpPr txBox="1"/>
            <p:nvPr/>
          </p:nvSpPr>
          <p:spPr>
            <a:xfrm>
              <a:off x="8541688" y="4592276"/>
              <a:ext cx="1506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CCGGCCGGCCAAT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FA398E-589F-4346-9603-BE03CA71F0C5}"/>
                </a:ext>
              </a:extLst>
            </p:cNvPr>
            <p:cNvSpPr txBox="1"/>
            <p:nvPr/>
          </p:nvSpPr>
          <p:spPr>
            <a:xfrm>
              <a:off x="8534299" y="5115234"/>
              <a:ext cx="11328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GGCCGGCCGG</a:t>
              </a: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DC17BCC-D145-4662-8B5A-D681BCCCAA81}"/>
                </a:ext>
              </a:extLst>
            </p:cNvPr>
            <p:cNvSpPr/>
            <p:nvPr/>
          </p:nvSpPr>
          <p:spPr>
            <a:xfrm>
              <a:off x="8268409" y="4805160"/>
              <a:ext cx="338382" cy="341242"/>
            </a:xfrm>
            <a:prstGeom prst="arc">
              <a:avLst>
                <a:gd name="adj1" fmla="val 2217465"/>
                <a:gd name="adj2" fmla="val 1938429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D2C80D-7308-492D-8C4A-DD7EA01C7069}"/>
                </a:ext>
              </a:extLst>
            </p:cNvPr>
            <p:cNvSpPr/>
            <p:nvPr/>
          </p:nvSpPr>
          <p:spPr>
            <a:xfrm rot="16200000">
              <a:off x="8698239" y="4038694"/>
              <a:ext cx="834263" cy="1884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221948"/>
                </a:avLst>
              </a:prstTxWarp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latin typeface="Consolas" panose="020B0609020204030204" pitchFamily="49" charset="0"/>
                </a:rPr>
                <a:t>TTTTT</a:t>
              </a:r>
              <a:endParaRPr lang="en-US" sz="5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849303E-7A48-447F-94F5-DDA1329951E5}"/>
              </a:ext>
            </a:extLst>
          </p:cNvPr>
          <p:cNvSpPr/>
          <p:nvPr/>
        </p:nvSpPr>
        <p:spPr>
          <a:xfrm>
            <a:off x="3046402" y="4680014"/>
            <a:ext cx="6118860" cy="1579870"/>
          </a:xfrm>
          <a:prstGeom prst="roundRect">
            <a:avLst>
              <a:gd name="adj" fmla="val 99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/>
              <a:t>Why is this bad</a:t>
            </a:r>
            <a:r>
              <a:rPr lang="en-US" sz="2400" dirty="0"/>
              <a:t>?</a:t>
            </a:r>
          </a:p>
          <a:p>
            <a:r>
              <a:rPr lang="en-US" sz="2400" dirty="0"/>
              <a:t>If we want the strand to bind to other strands, it first has to </a:t>
            </a:r>
            <a:r>
              <a:rPr lang="en-US" sz="2400" u="sng" dirty="0"/>
              <a:t>break up</a:t>
            </a:r>
            <a:r>
              <a:rPr lang="en-US" sz="2400" dirty="0"/>
              <a:t> its own structure.</a:t>
            </a:r>
          </a:p>
          <a:p>
            <a:r>
              <a:rPr lang="en-US" sz="2400" dirty="0"/>
              <a:t>i.e., </a:t>
            </a:r>
            <a:r>
              <a:rPr lang="en-US" sz="2400" i="1" dirty="0"/>
              <a:t>effective</a:t>
            </a:r>
            <a:r>
              <a:rPr lang="en-US" sz="2400" dirty="0"/>
              <a:t> binding rate/strength is lowered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C56C471-7446-49DE-BE17-74AE5F9A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6A68-5D6E-4DE9-A066-62073AAD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DNA sequence design goals: </a:t>
            </a:r>
            <a:r>
              <a:rPr lang="en-US" sz="3600" b="1" u="sng" dirty="0"/>
              <a:t>What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6F89-5A43-435C-B974-5296D63F1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14652" cy="1761506"/>
          </a:xfrm>
        </p:spPr>
        <p:txBody>
          <a:bodyPr>
            <a:normAutofit/>
          </a:bodyPr>
          <a:lstStyle/>
          <a:p>
            <a:r>
              <a:rPr lang="en-US" sz="2400" dirty="0"/>
              <a:t>Excessive secondary structure of strands</a:t>
            </a:r>
          </a:p>
          <a:p>
            <a:endParaRPr lang="en-US" sz="2400" dirty="0"/>
          </a:p>
          <a:p>
            <a:r>
              <a:rPr lang="en-US" sz="2400" dirty="0"/>
              <a:t>Significant interaction between non-complementary domains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F4B9F-13B8-4F50-A913-66CB4320825D}"/>
              </a:ext>
            </a:extLst>
          </p:cNvPr>
          <p:cNvGrpSpPr/>
          <p:nvPr/>
        </p:nvGrpSpPr>
        <p:grpSpPr>
          <a:xfrm>
            <a:off x="6621500" y="1626126"/>
            <a:ext cx="1884276" cy="834263"/>
            <a:chOff x="8173233" y="4563700"/>
            <a:chExt cx="1884276" cy="8342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D7862-ACE4-4872-8947-D7C875B49114}"/>
                </a:ext>
              </a:extLst>
            </p:cNvPr>
            <p:cNvSpPr/>
            <p:nvPr/>
          </p:nvSpPr>
          <p:spPr>
            <a:xfrm>
              <a:off x="8541690" y="4860905"/>
              <a:ext cx="1102753" cy="2277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FDED6E-3506-4030-8C2E-8C55F5FB49D5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4860905"/>
              <a:ext cx="150629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412905-30F0-466B-A881-A2FBBEED9555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5082899"/>
              <a:ext cx="511442" cy="1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CD0062B-B599-4FD6-A9DC-9B04E518DC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3131" y="5082899"/>
              <a:ext cx="59131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996B2-5474-417E-94EB-A40AAFDAEDCA}"/>
                </a:ext>
              </a:extLst>
            </p:cNvPr>
            <p:cNvSpPr txBox="1"/>
            <p:nvPr/>
          </p:nvSpPr>
          <p:spPr>
            <a:xfrm>
              <a:off x="8541688" y="4592276"/>
              <a:ext cx="1506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CCGGCCGGCCAAT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88BFDD-6728-4EC2-885D-214AE906B56E}"/>
                </a:ext>
              </a:extLst>
            </p:cNvPr>
            <p:cNvSpPr txBox="1"/>
            <p:nvPr/>
          </p:nvSpPr>
          <p:spPr>
            <a:xfrm>
              <a:off x="8534299" y="5115234"/>
              <a:ext cx="11328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GGCCGGCCGG</a:t>
              </a: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1556E801-98BC-4342-9C8A-7A5105AC2C00}"/>
                </a:ext>
              </a:extLst>
            </p:cNvPr>
            <p:cNvSpPr/>
            <p:nvPr/>
          </p:nvSpPr>
          <p:spPr>
            <a:xfrm>
              <a:off x="8266028" y="4807541"/>
              <a:ext cx="338382" cy="341242"/>
            </a:xfrm>
            <a:prstGeom prst="arc">
              <a:avLst>
                <a:gd name="adj1" fmla="val 1995459"/>
                <a:gd name="adj2" fmla="val 1938429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673D16-7E1F-4F1B-90A2-EB0536C0ED13}"/>
                </a:ext>
              </a:extLst>
            </p:cNvPr>
            <p:cNvSpPr/>
            <p:nvPr/>
          </p:nvSpPr>
          <p:spPr>
            <a:xfrm rot="16200000">
              <a:off x="8698239" y="4038694"/>
              <a:ext cx="834263" cy="1884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221948"/>
                </a:avLst>
              </a:prstTxWarp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latin typeface="Consolas" panose="020B0609020204030204" pitchFamily="49" charset="0"/>
                </a:rPr>
                <a:t>TTTTT</a:t>
              </a:r>
              <a:endParaRPr lang="en-US" sz="5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74C4AA-04E3-40D0-ADAC-471D7F1D9A98}"/>
              </a:ext>
            </a:extLst>
          </p:cNvPr>
          <p:cNvGrpSpPr/>
          <p:nvPr/>
        </p:nvGrpSpPr>
        <p:grpSpPr>
          <a:xfrm>
            <a:off x="6035611" y="2786925"/>
            <a:ext cx="5059825" cy="1354510"/>
            <a:chOff x="7970953" y="2279105"/>
            <a:chExt cx="5059825" cy="13545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6B9137-E2CC-4DEB-909A-DDF8C58B522A}"/>
                </a:ext>
              </a:extLst>
            </p:cNvPr>
            <p:cNvSpPr/>
            <p:nvPr/>
          </p:nvSpPr>
          <p:spPr>
            <a:xfrm>
              <a:off x="7970953" y="2877656"/>
              <a:ext cx="2386584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F1A1C9-A73A-4D24-B3EE-D2EB20B0568A}"/>
                </a:ext>
              </a:extLst>
            </p:cNvPr>
            <p:cNvCxnSpPr/>
            <p:nvPr/>
          </p:nvCxnSpPr>
          <p:spPr>
            <a:xfrm>
              <a:off x="7970953" y="2877656"/>
              <a:ext cx="23865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059E68-2039-416D-913D-7A643FF02B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0953" y="3075776"/>
              <a:ext cx="238658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FDB3C0-C989-441F-9BD0-F5D0D9263754}"/>
                </a:ext>
              </a:extLst>
            </p:cNvPr>
            <p:cNvSpPr txBox="1"/>
            <p:nvPr/>
          </p:nvSpPr>
          <p:spPr>
            <a:xfrm>
              <a:off x="8009057" y="2631434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AAAAAAAAAAAAAAAAAAAAA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018EDC-23B3-4783-9CB4-622A30805B7B}"/>
                </a:ext>
              </a:extLst>
            </p:cNvPr>
            <p:cNvSpPr txBox="1"/>
            <p:nvPr/>
          </p:nvSpPr>
          <p:spPr>
            <a:xfrm>
              <a:off x="8002658" y="3072240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TTTTTTT</a:t>
              </a:r>
              <a:r>
                <a:rPr lang="en-US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G</a:t>
              </a:r>
              <a:r>
                <a:rPr lang="en-US" sz="1600" dirty="0">
                  <a:latin typeface="Consolas" panose="020B0609020204030204" pitchFamily="49" charset="0"/>
                </a:rPr>
                <a:t>TTTTTTTT</a:t>
              </a:r>
              <a:r>
                <a:rPr lang="en-US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A</a:t>
              </a:r>
              <a:r>
                <a:rPr lang="en-US" sz="1600" dirty="0">
                  <a:latin typeface="Consolas" panose="020B0609020204030204" pitchFamily="49" charset="0"/>
                </a:rPr>
                <a:t>TTTT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D5F3EC-08C6-4BE9-9346-28962F9E14E2}"/>
                </a:ext>
              </a:extLst>
            </p:cNvPr>
            <p:cNvSpPr txBox="1"/>
            <p:nvPr/>
          </p:nvSpPr>
          <p:spPr>
            <a:xfrm>
              <a:off x="8595768" y="2279105"/>
              <a:ext cx="14054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5188DB-C3B4-4DDF-A18A-5FDA900C8D3D}"/>
                </a:ext>
              </a:extLst>
            </p:cNvPr>
            <p:cNvSpPr txBox="1"/>
            <p:nvPr/>
          </p:nvSpPr>
          <p:spPr>
            <a:xfrm>
              <a:off x="8595768" y="3325838"/>
              <a:ext cx="162022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f*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0252FB-AEF6-4B02-B260-E2C99FD1D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14854" y="3072240"/>
              <a:ext cx="2386584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1A2DDA-C8E3-44BF-B992-CA41873983C0}"/>
                </a:ext>
              </a:extLst>
            </p:cNvPr>
            <p:cNvSpPr txBox="1"/>
            <p:nvPr/>
          </p:nvSpPr>
          <p:spPr>
            <a:xfrm>
              <a:off x="10653719" y="3074703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TTTTTTTTTTTTTTTTTTTTT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3D4300-804D-4461-A8D0-402F92AC4D37}"/>
                </a:ext>
              </a:extLst>
            </p:cNvPr>
            <p:cNvSpPr txBox="1"/>
            <p:nvPr/>
          </p:nvSpPr>
          <p:spPr>
            <a:xfrm>
              <a:off x="11322719" y="3318461"/>
              <a:ext cx="14054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d</a:t>
              </a:r>
              <a:r>
                <a:rPr lang="en-US" sz="2000" dirty="0"/>
                <a:t>*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343CCFC-95CE-40A8-9A9E-7DC24EE12466}"/>
              </a:ext>
            </a:extLst>
          </p:cNvPr>
          <p:cNvSpPr txBox="1"/>
          <p:nvPr/>
        </p:nvSpPr>
        <p:spPr>
          <a:xfrm>
            <a:off x="838200" y="3973518"/>
            <a:ext cx="9220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Certain string-based rules, e.g.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some patterns such as GGGG </a:t>
            </a:r>
            <a:r>
              <a:rPr lang="en-US" sz="1400" dirty="0"/>
              <a:t>(forms “</a:t>
            </a:r>
            <a:r>
              <a:rPr lang="en-US" sz="1400" i="1" dirty="0"/>
              <a:t>G-tetraplex</a:t>
            </a:r>
            <a:r>
              <a:rPr lang="en-US" sz="1400" dirty="0"/>
              <a:t>”: </a:t>
            </a:r>
            <a:r>
              <a:rPr lang="en-US" sz="1400" dirty="0">
                <a:hlinkClick r:id="rId2"/>
              </a:rPr>
              <a:t>https://www.idtdna.com/pages/education/decoded/article/g-repeats-structural-challenges-for-oligo-design</a:t>
            </a:r>
            <a:r>
              <a:rPr lang="en-US" sz="1400" dirty="0"/>
              <a:t>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&gt; 70 % or &lt; 30% G/C content (G/C binds more strongly)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domains ending in A/T (they “breathe” more)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often other constraints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957D40-5D9A-4F38-AA17-B4C1BE07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DE102B-2469-4BC3-BBC4-C8C2F0E3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energy models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215B5E-138C-4D9A-B44B-3FA43606E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predict what structures DNA strands are likely to form?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75CBF-22B2-495B-A49B-99006F93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A4B6-3F49-4375-AB18-E0CC985B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</a:t>
            </a:r>
            <a:r>
              <a:rPr lang="en-US" u="sng" dirty="0"/>
              <a:t>duplex</a:t>
            </a:r>
            <a:r>
              <a:rPr lang="en-US" dirty="0"/>
              <a:t> energy model (simple versions)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7DC5-B15B-4468-BF98-2CC142EB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8969"/>
          </a:xfrm>
        </p:spPr>
        <p:txBody>
          <a:bodyPr>
            <a:normAutofit/>
          </a:bodyPr>
          <a:lstStyle/>
          <a:p>
            <a:r>
              <a:rPr lang="en-US" dirty="0"/>
              <a:t>How strongly does a DNA strand bind to its </a:t>
            </a:r>
            <a:r>
              <a:rPr lang="en-US" u="sng" dirty="0"/>
              <a:t>perfect complement</a:t>
            </a:r>
            <a:r>
              <a:rPr lang="en-US" dirty="0"/>
              <a:t>?</a:t>
            </a:r>
          </a:p>
          <a:p>
            <a:r>
              <a:rPr lang="en-US" u="sng" dirty="0"/>
              <a:t>1</a:t>
            </a:r>
            <a:r>
              <a:rPr lang="en-US" u="sng" baseline="30000" dirty="0"/>
              <a:t>st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proportional to length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Δ</a:t>
            </a:r>
            <a:r>
              <a:rPr lang="en-US" i="1" dirty="0"/>
              <a:t>G</a:t>
            </a:r>
            <a:r>
              <a:rPr lang="en-US" dirty="0"/>
              <a:t>( 5’-</a:t>
            </a:r>
            <a:r>
              <a:rPr lang="en-US" dirty="0">
                <a:latin typeface="Consolas" panose="020B0609020204030204" pitchFamily="49" charset="0"/>
              </a:rPr>
              <a:t>AAGGTTAC</a:t>
            </a:r>
            <a:r>
              <a:rPr lang="en-US" dirty="0"/>
              <a:t>-3’  , </a:t>
            </a:r>
          </a:p>
          <a:p>
            <a:pPr marL="457200" lvl="1" indent="0">
              <a:buNone/>
            </a:pPr>
            <a:r>
              <a:rPr lang="en-US" dirty="0"/>
              <a:t>           3’-</a:t>
            </a:r>
            <a:r>
              <a:rPr lang="en-US" dirty="0">
                <a:latin typeface="Consolas" panose="020B0609020204030204" pitchFamily="49" charset="0"/>
              </a:rPr>
              <a:t>TTCCAATG</a:t>
            </a:r>
            <a:r>
              <a:rPr lang="en-US" dirty="0"/>
              <a:t>-5’ ) = 1+1+1+1+1+1+1+1 = 8</a:t>
            </a:r>
          </a:p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depends on base pair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G/C about twice as strong as A/T</a:t>
            </a:r>
          </a:p>
          <a:p>
            <a:pPr lvl="1"/>
            <a:r>
              <a:rPr lang="el-GR" dirty="0"/>
              <a:t>Δ</a:t>
            </a:r>
            <a:r>
              <a:rPr lang="en-US" i="1" dirty="0"/>
              <a:t>G</a:t>
            </a:r>
            <a:r>
              <a:rPr lang="en-US" dirty="0"/>
              <a:t>( 5’-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AA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GG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en-US" dirty="0"/>
              <a:t>-3’  , </a:t>
            </a:r>
          </a:p>
          <a:p>
            <a:pPr marL="457200" lvl="1" indent="0">
              <a:buNone/>
            </a:pPr>
            <a:r>
              <a:rPr lang="en-US" dirty="0"/>
              <a:t>           3’-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CC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AAT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dirty="0"/>
              <a:t>-5’ ) =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 = 11</a:t>
            </a:r>
          </a:p>
          <a:p>
            <a:r>
              <a:rPr lang="en-US" u="sng" dirty="0"/>
              <a:t>3</a:t>
            </a:r>
            <a:r>
              <a:rPr lang="en-US" u="sng" baseline="30000" dirty="0"/>
              <a:t>rd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nearest neighbor model</a:t>
            </a:r>
            <a:r>
              <a:rPr lang="en-US" dirty="0"/>
              <a:t> (used in practice):</a:t>
            </a:r>
          </a:p>
          <a:p>
            <a:pPr lvl="1"/>
            <a:r>
              <a:rPr lang="en-US" dirty="0"/>
              <a:t>depends on base pair, </a:t>
            </a:r>
            <a:r>
              <a:rPr lang="en-US" i="1" dirty="0"/>
              <a:t>and</a:t>
            </a:r>
            <a:r>
              <a:rPr lang="en-US" dirty="0"/>
              <a:t> on the neighboring base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E6181-AF62-4163-A7FA-D4801EFE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C8254-B848-4B7C-88D7-F57C14D90A9D}"/>
              </a:ext>
            </a:extLst>
          </p:cNvPr>
          <p:cNvGrpSpPr/>
          <p:nvPr/>
        </p:nvGrpSpPr>
        <p:grpSpPr>
          <a:xfrm>
            <a:off x="8029003" y="2562516"/>
            <a:ext cx="2386584" cy="198120"/>
            <a:chOff x="7970953" y="2877656"/>
            <a:chExt cx="2386584" cy="1981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D813C8-2045-4FA6-A8A3-EE5167318D47}"/>
                </a:ext>
              </a:extLst>
            </p:cNvPr>
            <p:cNvSpPr/>
            <p:nvPr/>
          </p:nvSpPr>
          <p:spPr>
            <a:xfrm>
              <a:off x="7970953" y="2877656"/>
              <a:ext cx="2386584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43A543-9560-4590-8E77-E34E39F2F669}"/>
                </a:ext>
              </a:extLst>
            </p:cNvPr>
            <p:cNvCxnSpPr/>
            <p:nvPr/>
          </p:nvCxnSpPr>
          <p:spPr>
            <a:xfrm>
              <a:off x="7970953" y="2877656"/>
              <a:ext cx="23865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7D6F7A-76E5-49CD-A9EB-A277EA5E1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0953" y="3075776"/>
              <a:ext cx="238658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0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F5FD-8476-4D33-B9E5-6071D225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447"/>
            <a:ext cx="7214419" cy="736088"/>
          </a:xfrm>
        </p:spPr>
        <p:txBody>
          <a:bodyPr/>
          <a:lstStyle/>
          <a:p>
            <a:r>
              <a:rPr lang="en-US" dirty="0"/>
              <a:t>Why do the neighbors matter?</a:t>
            </a:r>
          </a:p>
        </p:txBody>
      </p:sp>
      <p:pic>
        <p:nvPicPr>
          <p:cNvPr id="2050" name="Picture 2" descr="191129_Joakim_lecture2">
            <a:extLst>
              <a:ext uri="{FF2B5EF4-FFF2-40B4-BE49-F238E27FC236}">
                <a16:creationId xmlns:a16="http://schemas.microsoft.com/office/drawing/2014/main" id="{859CBA20-95F0-483A-96FA-04A4B974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607311"/>
            <a:ext cx="8210550" cy="46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30FA50-32CD-40EF-882E-26C2AB4E6690}"/>
              </a:ext>
            </a:extLst>
          </p:cNvPr>
          <p:cNvSpPr/>
          <p:nvPr/>
        </p:nvSpPr>
        <p:spPr>
          <a:xfrm>
            <a:off x="447675" y="3778309"/>
            <a:ext cx="2762250" cy="1905000"/>
          </a:xfrm>
          <a:prstGeom prst="roundRect">
            <a:avLst>
              <a:gd name="adj" fmla="val 115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Much of DNA stability is not from base pair (formed by hydrogen bonds) but from “stacking” interactions between adjacent bases.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3881F-3565-4458-98BF-5BFB94A306F2}"/>
              </a:ext>
            </a:extLst>
          </p:cNvPr>
          <p:cNvSpPr txBox="1"/>
          <p:nvPr/>
        </p:nvSpPr>
        <p:spPr>
          <a:xfrm>
            <a:off x="485775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https://dna-robotics.eu/2019/11/29/simulating-dna/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00820-56F2-408D-AAE2-C2599491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0F3C51-DFD6-4E20-BD41-7F4FE42F3A4F}"/>
              </a:ext>
            </a:extLst>
          </p:cNvPr>
          <p:cNvSpPr/>
          <p:nvPr/>
        </p:nvSpPr>
        <p:spPr>
          <a:xfrm>
            <a:off x="8610600" y="638970"/>
            <a:ext cx="2880851" cy="9683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Holds adjacent bases together on a single strand (strong covalent bond)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7D9A16-89A6-4622-BC42-6CCE3E2A57A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527460" y="1607312"/>
            <a:ext cx="523566" cy="4672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3AB056-AE65-4B82-8F74-ACC361DD4AAF}"/>
              </a:ext>
            </a:extLst>
          </p:cNvPr>
          <p:cNvSpPr/>
          <p:nvPr/>
        </p:nvSpPr>
        <p:spPr>
          <a:xfrm>
            <a:off x="4257674" y="1199535"/>
            <a:ext cx="2324101" cy="8652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Responsible for specific base-pairing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52444F-8129-455B-BC3B-CFB71BA8180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419725" y="2064774"/>
            <a:ext cx="489462" cy="4672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>
            <a:extLst>
              <a:ext uri="{FF2B5EF4-FFF2-40B4-BE49-F238E27FC236}">
                <a16:creationId xmlns:a16="http://schemas.microsoft.com/office/drawing/2014/main" id="{78618DDF-5F06-4DD8-A4BF-1F4CE6495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6" t="43202" b="14323"/>
          <a:stretch/>
        </p:blipFill>
        <p:spPr bwMode="auto">
          <a:xfrm>
            <a:off x="585326" y="1174690"/>
            <a:ext cx="2606779" cy="25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2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88C1-74E9-4AD7-85D6-912A27BC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energy model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038BA-C720-4612-8117-EEE7AA5C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23" y="1590483"/>
            <a:ext cx="6045717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B0D3D-1DB9-45C5-A4F5-19D8C2470E06}"/>
              </a:ext>
            </a:extLst>
          </p:cNvPr>
          <p:cNvSpPr txBox="1"/>
          <p:nvPr/>
        </p:nvSpPr>
        <p:spPr>
          <a:xfrm>
            <a:off x="1114425" y="5962650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unified view of polymer, dumbbell, and oligonucleotide DNA nearest-neighbor thermodynamics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John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SantaLucia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Jr.,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1998]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CEB007-BEEC-4BEC-ACD7-8DF106BD2CEE}"/>
              </a:ext>
            </a:extLst>
          </p:cNvPr>
          <p:cNvGrpSpPr/>
          <p:nvPr/>
        </p:nvGrpSpPr>
        <p:grpSpPr>
          <a:xfrm>
            <a:off x="6450256" y="4255399"/>
            <a:ext cx="4522543" cy="1611905"/>
            <a:chOff x="6450256" y="4255399"/>
            <a:chExt cx="4522543" cy="161190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129A6A8-130F-41C9-8D16-65041E578914}"/>
                </a:ext>
              </a:extLst>
            </p:cNvPr>
            <p:cNvSpPr/>
            <p:nvPr/>
          </p:nvSpPr>
          <p:spPr>
            <a:xfrm>
              <a:off x="7260302" y="4255399"/>
              <a:ext cx="1209938" cy="42475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789EBD-76EF-494A-8EF5-606D644848A4}"/>
                </a:ext>
              </a:extLst>
            </p:cNvPr>
            <p:cNvSpPr/>
            <p:nvPr/>
          </p:nvSpPr>
          <p:spPr>
            <a:xfrm>
              <a:off x="6450256" y="4966193"/>
              <a:ext cx="4522543" cy="90111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l-GR" dirty="0"/>
                <a:t>Δ</a:t>
              </a:r>
              <a:r>
                <a:rPr lang="en-US" i="1" dirty="0" err="1"/>
                <a:t>G</a:t>
              </a:r>
              <a:r>
                <a:rPr lang="en-US" baseline="-25000" dirty="0" err="1"/>
                <a:t>init</a:t>
              </a:r>
              <a:r>
                <a:rPr lang="en-US" i="1" dirty="0"/>
                <a:t> = </a:t>
              </a:r>
              <a:r>
                <a:rPr lang="en-US" dirty="0"/>
                <a:t>penalty for bringing together two strands (TODO: maybe not… not explained in paper) (</a:t>
              </a:r>
              <a:r>
                <a:rPr lang="en-US" i="1" dirty="0"/>
                <a:t>different terms if end is C/G or A/T</a:t>
              </a:r>
              <a:r>
                <a:rPr lang="en-US" dirty="0"/>
                <a:t>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6B9448-FBA1-480D-90F9-C6D292621D31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7865271" y="4680155"/>
              <a:ext cx="846257" cy="286038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BD3A54-5E01-462F-8682-94098D6D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6FA1E0-9731-C6C8-CCD9-8FBE43F5F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475"/>
          <a:stretch/>
        </p:blipFill>
        <p:spPr>
          <a:xfrm>
            <a:off x="9010837" y="369962"/>
            <a:ext cx="1770845" cy="3930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10172-63F2-7BAF-557E-5C024460B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33" r="-208"/>
          <a:stretch/>
        </p:blipFill>
        <p:spPr>
          <a:xfrm>
            <a:off x="10772148" y="365125"/>
            <a:ext cx="838200" cy="39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1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99B8-C463-414A-A765-70171255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</a:t>
            </a:r>
            <a:r>
              <a:rPr lang="en-US" b="1" u="sng" dirty="0"/>
              <a:t>non-duplex</a:t>
            </a:r>
            <a:r>
              <a:rPr lang="en-US" dirty="0"/>
              <a:t> secondary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E092-459F-42B7-A6B8-EC177C27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07013" cy="1003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about DNA strands that are not perfectly complementary, but </a:t>
            </a:r>
            <a:r>
              <a:rPr lang="en-US" i="1" dirty="0"/>
              <a:t>some</a:t>
            </a:r>
            <a:r>
              <a:rPr lang="en-US" dirty="0"/>
              <a:t> bases match?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39E1F5-468E-4731-98B9-94BBD176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80" y="2277629"/>
            <a:ext cx="3608439" cy="18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E43B51-A95D-4B87-849B-874B0BAF0D26}"/>
              </a:ext>
            </a:extLst>
          </p:cNvPr>
          <p:cNvSpPr/>
          <p:nvPr/>
        </p:nvSpPr>
        <p:spPr>
          <a:xfrm>
            <a:off x="648930" y="2963862"/>
            <a:ext cx="5692876" cy="1479550"/>
          </a:xfrm>
          <a:prstGeom prst="roundRect">
            <a:avLst>
              <a:gd name="adj" fmla="val 11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u="sng" dirty="0"/>
              <a:t>secondary structure</a:t>
            </a:r>
            <a:r>
              <a:rPr lang="en-US" dirty="0"/>
              <a:t> of a set of DNA strands is a set of base pairs among complementary bases.</a:t>
            </a:r>
          </a:p>
          <a:p>
            <a:r>
              <a:rPr lang="en-US" dirty="0"/>
              <a:t>Formally, it is a </a:t>
            </a:r>
            <a:r>
              <a:rPr lang="en-US" i="1" dirty="0"/>
              <a:t>matching</a:t>
            </a:r>
            <a:r>
              <a:rPr lang="en-US" dirty="0"/>
              <a:t> on the graph </a:t>
            </a:r>
            <a:r>
              <a:rPr lang="en-US" i="1" dirty="0"/>
              <a:t>G</a:t>
            </a:r>
            <a:r>
              <a:rPr lang="en-US" dirty="0"/>
              <a:t>=(</a:t>
            </a:r>
            <a:r>
              <a:rPr lang="en-US" i="1" dirty="0"/>
              <a:t>V</a:t>
            </a:r>
            <a:r>
              <a:rPr lang="en-US" dirty="0"/>
              <a:t>,</a:t>
            </a:r>
            <a:r>
              <a:rPr lang="en-US" i="1" dirty="0"/>
              <a:t>E</a:t>
            </a:r>
            <a:r>
              <a:rPr lang="en-US" dirty="0"/>
              <a:t>), where </a:t>
            </a:r>
          </a:p>
          <a:p>
            <a:r>
              <a:rPr lang="en-US" i="1" dirty="0"/>
              <a:t>V</a:t>
            </a:r>
            <a:r>
              <a:rPr lang="en-US" dirty="0"/>
              <a:t> = { bases in each strand }</a:t>
            </a:r>
          </a:p>
          <a:p>
            <a:r>
              <a:rPr lang="en-US" i="1" dirty="0"/>
              <a:t>E</a:t>
            </a:r>
            <a:r>
              <a:rPr lang="en-US" dirty="0"/>
              <a:t> = {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|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= {A,T} or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= {G,C} 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1EF91C-E703-4E7F-8958-3A612E7AE892}"/>
              </a:ext>
            </a:extLst>
          </p:cNvPr>
          <p:cNvSpPr/>
          <p:nvPr/>
        </p:nvSpPr>
        <p:spPr>
          <a:xfrm>
            <a:off x="648930" y="4957226"/>
            <a:ext cx="4748980" cy="1479550"/>
          </a:xfrm>
          <a:prstGeom prst="roundRect">
            <a:avLst>
              <a:gd name="adj" fmla="val 11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Definition</a:t>
            </a:r>
            <a:r>
              <a:rPr lang="en-US" dirty="0"/>
              <a:t>: A secondary structure is </a:t>
            </a:r>
            <a:r>
              <a:rPr lang="en-US" u="sng" dirty="0" err="1"/>
              <a:t>unpseudoknotted</a:t>
            </a:r>
            <a:r>
              <a:rPr lang="en-US" dirty="0"/>
              <a:t> (with respect to a particular circular ordering of the strands) if, drawing strands in 5’-3’ order in a </a:t>
            </a:r>
            <a:r>
              <a:rPr lang="en-US" i="1" dirty="0"/>
              <a:t>circle</a:t>
            </a:r>
            <a:r>
              <a:rPr lang="en-US" dirty="0"/>
              <a:t> and connecting the base pairs by </a:t>
            </a:r>
            <a:r>
              <a:rPr lang="en-US" i="1" dirty="0"/>
              <a:t>straight lines</a:t>
            </a:r>
            <a:r>
              <a:rPr lang="en-US" dirty="0"/>
              <a:t>, </a:t>
            </a:r>
            <a:r>
              <a:rPr lang="en-US" b="1" dirty="0"/>
              <a:t>no lines cross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06550-40CA-487B-9E28-15A76705CF3C}"/>
              </a:ext>
            </a:extLst>
          </p:cNvPr>
          <p:cNvSpPr txBox="1"/>
          <p:nvPr/>
        </p:nvSpPr>
        <p:spPr>
          <a:xfrm>
            <a:off x="6531860" y="2596636"/>
            <a:ext cx="196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unpseudoknotted</a:t>
            </a:r>
            <a:r>
              <a:rPr lang="en-US" dirty="0"/>
              <a:t>:</a:t>
            </a:r>
          </a:p>
        </p:txBody>
      </p:sp>
      <p:pic>
        <p:nvPicPr>
          <p:cNvPr id="3076" name="Picture 4" descr="RNA pseudoknot types. RNA pseudoknot types from Pseudobase++ [20] classification ">
            <a:extLst>
              <a:ext uri="{FF2B5EF4-FFF2-40B4-BE49-F238E27FC236}">
                <a16:creationId xmlns:a16="http://schemas.microsoft.com/office/drawing/2014/main" id="{A3D28C13-FF9A-46DA-9889-7E6189A8D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227"/>
          <a:stretch/>
        </p:blipFill>
        <p:spPr bwMode="auto">
          <a:xfrm>
            <a:off x="5541706" y="4958004"/>
            <a:ext cx="2035825" cy="15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3015A-04BB-433E-9E45-762CE25E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531" y="4889896"/>
            <a:ext cx="4319507" cy="18412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1FCF7F-EFD1-4961-A2C8-DC467D2977E0}"/>
              </a:ext>
            </a:extLst>
          </p:cNvPr>
          <p:cNvSpPr txBox="1"/>
          <p:nvPr/>
        </p:nvSpPr>
        <p:spPr>
          <a:xfrm>
            <a:off x="8065380" y="4147405"/>
            <a:ext cx="34776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sometimes drawn with strands straight and base pairs as curved arcs: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3D691-52F7-4475-8396-90A2EB3CCD4A}"/>
              </a:ext>
            </a:extLst>
          </p:cNvPr>
          <p:cNvSpPr txBox="1"/>
          <p:nvPr/>
        </p:nvSpPr>
        <p:spPr>
          <a:xfrm>
            <a:off x="5734141" y="4544739"/>
            <a:ext cx="15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pseudoknots: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8572D-74E3-4544-B637-2B50836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2464</Words>
  <Application>Microsoft Office PowerPoint</Application>
  <PresentationFormat>Widescreen</PresentationFormat>
  <Paragraphs>341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Office Theme</vt:lpstr>
      <vt:lpstr>DNA sequence design</vt:lpstr>
      <vt:lpstr>Two layers of abstraction in DNA nanotech</vt:lpstr>
      <vt:lpstr>DNA sequence design</vt:lpstr>
      <vt:lpstr>Common DNA sequence design goals: What to avoid</vt:lpstr>
      <vt:lpstr>DNA energy models</vt:lpstr>
      <vt:lpstr>DNA duplex energy model (simple versions)</vt:lpstr>
      <vt:lpstr>Why do the neighbors matter?</vt:lpstr>
      <vt:lpstr>Nearest neighbor energy model</vt:lpstr>
      <vt:lpstr>Energy of non-duplex secondary structures</vt:lpstr>
      <vt:lpstr>Equivalent definitions of unpseudoknotted</vt:lpstr>
      <vt:lpstr>Back to first approximation of energy model</vt:lpstr>
      <vt:lpstr>Computing maximally bound unpseudoknotted secondary structure in polynomial time</vt:lpstr>
      <vt:lpstr>Example of dynamic programming algorithm</vt:lpstr>
      <vt:lpstr>Extensions to more realistic energy models</vt:lpstr>
      <vt:lpstr>Software to compute minimum free energy DNA structures</vt:lpstr>
      <vt:lpstr>What is “free energy”?</vt:lpstr>
      <vt:lpstr>Minimum free energy versus complex free energy</vt:lpstr>
      <vt:lpstr>Example: DNA sequence design for single-stranded tiles</vt:lpstr>
      <vt:lpstr>DNA sequence design</vt:lpstr>
      <vt:lpstr>Stochastic local search for finding DNA 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sequence design</dc:title>
  <dc:creator>David Doty</dc:creator>
  <cp:lastModifiedBy>David Samuel Doty</cp:lastModifiedBy>
  <cp:revision>433</cp:revision>
  <dcterms:created xsi:type="dcterms:W3CDTF">2021-02-20T01:24:18Z</dcterms:created>
  <dcterms:modified xsi:type="dcterms:W3CDTF">2025-03-07T22:04:29Z</dcterms:modified>
</cp:coreProperties>
</file>