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306" r:id="rId4"/>
    <p:sldId id="258" r:id="rId5"/>
    <p:sldId id="259" r:id="rId6"/>
    <p:sldId id="260" r:id="rId7"/>
    <p:sldId id="321" r:id="rId8"/>
    <p:sldId id="322" r:id="rId9"/>
    <p:sldId id="325" r:id="rId10"/>
    <p:sldId id="323" r:id="rId11"/>
    <p:sldId id="305" r:id="rId12"/>
    <p:sldId id="311" r:id="rId13"/>
    <p:sldId id="279" r:id="rId14"/>
    <p:sldId id="324" r:id="rId15"/>
    <p:sldId id="329" r:id="rId16"/>
    <p:sldId id="326" r:id="rId17"/>
    <p:sldId id="327" r:id="rId18"/>
    <p:sldId id="3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09A2F75-DD52-4DDD-98E1-F19DA8AB05F1}">
          <p14:sldIdLst>
            <p14:sldId id="256"/>
            <p14:sldId id="257"/>
            <p14:sldId id="306"/>
            <p14:sldId id="258"/>
            <p14:sldId id="259"/>
            <p14:sldId id="260"/>
            <p14:sldId id="321"/>
            <p14:sldId id="322"/>
            <p14:sldId id="325"/>
            <p14:sldId id="323"/>
            <p14:sldId id="305"/>
            <p14:sldId id="311"/>
            <p14:sldId id="279"/>
            <p14:sldId id="324"/>
            <p14:sldId id="329"/>
            <p14:sldId id="326"/>
            <p14:sldId id="327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0E85-AC32-408D-AB10-B710C3B82A88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04A89-D022-4EB3-B8AE-1E5A9902E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3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4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47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</a:t>
            </a:r>
            <a:r>
              <a:rPr lang="en-US" baseline="0" dirty="0"/>
              <a:t> here’s the definition of the model. A </a:t>
            </a:r>
            <a:r>
              <a:rPr lang="en-US" b="1" baseline="0" dirty="0"/>
              <a:t>monomer type</a:t>
            </a:r>
            <a:r>
              <a:rPr lang="en-US" baseline="0" dirty="0"/>
              <a:t> is a collection or multiset of domains, domains here are single letters, with a star indicating complementarity, so </a:t>
            </a:r>
            <a:r>
              <a:rPr lang="en-US" i="1" baseline="0" dirty="0"/>
              <a:t>a</a:t>
            </a:r>
            <a:r>
              <a:rPr lang="en-US" baseline="0" dirty="0"/>
              <a:t> binds to </a:t>
            </a:r>
            <a:r>
              <a:rPr lang="en-US" i="1" baseline="0" dirty="0"/>
              <a:t>a*</a:t>
            </a:r>
            <a:r>
              <a:rPr lang="en-US" baseline="0" dirty="0"/>
              <a:t>, and to no other domain.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/>
              <a:t>If you have some collection of monomers, a </a:t>
            </a:r>
            <a:r>
              <a:rPr lang="en-US" b="1" baseline="0" dirty="0"/>
              <a:t>configuration</a:t>
            </a:r>
            <a:r>
              <a:rPr lang="en-US" baseline="0" dirty="0"/>
              <a:t> is a matching between complementary domains indicating how they are bound, here’s an example with 4 monomers.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itchFamily="2" charset="2"/>
              </a:rPr>
              <a:t>Now is when we start co-opting physics words. The </a:t>
            </a:r>
            <a:r>
              <a:rPr lang="en-US" b="1" dirty="0">
                <a:sym typeface="Wingdings" pitchFamily="2" charset="2"/>
              </a:rPr>
              <a:t>enthalpy</a:t>
            </a:r>
            <a:r>
              <a:rPr lang="en-US" dirty="0">
                <a:sym typeface="Wingdings" pitchFamily="2" charset="2"/>
              </a:rPr>
              <a:t> of a configuration</a:t>
            </a:r>
            <a:r>
              <a:rPr lang="en-US" baseline="0" dirty="0">
                <a:sym typeface="Wingdings" pitchFamily="2" charset="2"/>
              </a:rPr>
              <a:t> is the </a:t>
            </a:r>
            <a:r>
              <a:rPr lang="en-US" u="sng" baseline="0" dirty="0">
                <a:sym typeface="Wingdings" pitchFamily="2" charset="2"/>
              </a:rPr>
              <a:t>number of bonds</a:t>
            </a:r>
            <a:r>
              <a:rPr lang="en-US" baseline="0" dirty="0">
                <a:sym typeface="Wingdings" pitchFamily="2" charset="2"/>
              </a:rPr>
              <a:t> in it. All else being equal a configuration with more bonds is more stable. Note we’re implicitly assuming all bonds are equal strength; you could obviously extend the model to generalize this, but let’s assume they’re all “strength 1” for now. This configuration here has enthalpy 2.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itchFamily="2" charset="2"/>
              </a:rPr>
              <a:t>The </a:t>
            </a:r>
            <a:r>
              <a:rPr lang="en-US" b="1" dirty="0">
                <a:sym typeface="Wingdings" pitchFamily="2" charset="2"/>
              </a:rPr>
              <a:t>entropy</a:t>
            </a:r>
            <a:r>
              <a:rPr lang="en-US" dirty="0">
                <a:sym typeface="Wingdings" pitchFamily="2" charset="2"/>
              </a:rPr>
              <a:t> of a configuration is the number of</a:t>
            </a:r>
            <a:r>
              <a:rPr lang="en-US" u="none" dirty="0">
                <a:sym typeface="Wingdings" pitchFamily="2" charset="2"/>
              </a:rPr>
              <a:t> </a:t>
            </a:r>
            <a:r>
              <a:rPr lang="en-US" u="sng" dirty="0">
                <a:sym typeface="Wingdings" pitchFamily="2" charset="2"/>
              </a:rPr>
              <a:t>free complexes</a:t>
            </a:r>
            <a:r>
              <a:rPr lang="en-US" dirty="0">
                <a:sym typeface="Wingdings" pitchFamily="2" charset="2"/>
              </a:rPr>
              <a:t> in it, also known as </a:t>
            </a:r>
            <a:r>
              <a:rPr lang="en-US" u="sng" dirty="0">
                <a:sym typeface="Wingdings" pitchFamily="2" charset="2"/>
              </a:rPr>
              <a:t>polymers</a:t>
            </a:r>
            <a:r>
              <a:rPr lang="en-US" dirty="0">
                <a:sym typeface="Wingdings" pitchFamily="2" charset="2"/>
              </a:rPr>
              <a:t>. This example has entropy 2, one</a:t>
            </a:r>
            <a:r>
              <a:rPr lang="en-US" baseline="0" dirty="0">
                <a:sym typeface="Wingdings" pitchFamily="2" charset="2"/>
              </a:rPr>
              <a:t> polymer on the left consisting of just a single monomer with two domains </a:t>
            </a:r>
            <a:r>
              <a:rPr lang="en-US" i="1" baseline="0" dirty="0">
                <a:sym typeface="Wingdings" pitchFamily="2" charset="2"/>
              </a:rPr>
              <a:t>a</a:t>
            </a:r>
            <a:r>
              <a:rPr lang="en-US" baseline="0" dirty="0">
                <a:sym typeface="Wingdings" pitchFamily="2" charset="2"/>
              </a:rPr>
              <a:t> and </a:t>
            </a:r>
            <a:r>
              <a:rPr lang="en-US" i="1" baseline="0" dirty="0">
                <a:sym typeface="Wingdings" pitchFamily="2" charset="2"/>
              </a:rPr>
              <a:t>b</a:t>
            </a:r>
            <a:r>
              <a:rPr lang="en-US" baseline="0" dirty="0">
                <a:sym typeface="Wingdings" pitchFamily="2" charset="2"/>
              </a:rPr>
              <a:t>, and the polymer on the right consisting of 3 monomers. Now I want to plant a flag here and say, we’re well aware that this is an abuse of terms. We’re ignoring rotational degrees of freedom, for example, since there’s no geometry. So “</a:t>
            </a:r>
            <a:r>
              <a:rPr lang="en-US" i="1" baseline="0" dirty="0">
                <a:sym typeface="Wingdings" pitchFamily="2" charset="2"/>
              </a:rPr>
              <a:t>entropy</a:t>
            </a:r>
            <a:r>
              <a:rPr lang="en-US" baseline="0" dirty="0">
                <a:sym typeface="Wingdings" pitchFamily="2" charset="2"/>
              </a:rPr>
              <a:t>” is a bit of a </a:t>
            </a:r>
            <a:r>
              <a:rPr lang="en-US" u="sng" baseline="0" dirty="0">
                <a:sym typeface="Wingdings" pitchFamily="2" charset="2"/>
              </a:rPr>
              <a:t>metaphorical term</a:t>
            </a:r>
            <a:r>
              <a:rPr lang="en-US" baseline="0" dirty="0">
                <a:sym typeface="Wingdings" pitchFamily="2" charset="2"/>
              </a:rPr>
              <a:t> here.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itchFamily="2" charset="2"/>
              </a:rPr>
              <a:t>Now it’s common to say the </a:t>
            </a:r>
            <a:r>
              <a:rPr lang="en-US" b="1" dirty="0">
                <a:sym typeface="Wingdings" pitchFamily="2" charset="2"/>
              </a:rPr>
              <a:t>energy</a:t>
            </a:r>
            <a:r>
              <a:rPr lang="en-US" dirty="0">
                <a:sym typeface="Wingdings" pitchFamily="2" charset="2"/>
              </a:rPr>
              <a:t> of a configuration is a</a:t>
            </a:r>
            <a:r>
              <a:rPr lang="en-US" baseline="0" dirty="0">
                <a:sym typeface="Wingdings" pitchFamily="2" charset="2"/>
              </a:rPr>
              <a:t> weighted sum of the enthalpy and entropy. I’m not going to get into specifics about the precise relative weights, for reasons that will become obvious in a little bit. Also note that all the energies here are positive, so greater energy corresponds to </a:t>
            </a:r>
            <a:r>
              <a:rPr lang="en-US" i="1" baseline="0" dirty="0">
                <a:sym typeface="Wingdings" pitchFamily="2" charset="2"/>
              </a:rPr>
              <a:t>“more stable”</a:t>
            </a:r>
            <a:r>
              <a:rPr lang="en-US" baseline="0" dirty="0">
                <a:sym typeface="Wingdings" pitchFamily="2" charset="2"/>
              </a:rPr>
              <a:t>. If you prefer to think about minimum energy configurations, just throw a negative sign in front of everything, but I have trouble keeping track of negative signs.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>
                <a:sym typeface="Wingdings" pitchFamily="2" charset="2"/>
              </a:rPr>
              <a:t>Here’s some other example configurations. This one breaks a bond and creates an extra polymer, so it has enthalpy 1 and entropy 3.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>
                <a:sym typeface="Wingdings" pitchFamily="2" charset="2"/>
              </a:rPr>
              <a:t>This is a different configuration than the first, but also has enthalpy and entropy 2.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>
                <a:sym typeface="Wingdings" pitchFamily="2" charset="2"/>
              </a:rPr>
              <a:t>Finally, this has enthalpy 2 and entropy 3, which is the largest those values can be when there’s at least one bond. </a:t>
            </a:r>
            <a:r>
              <a:rPr lang="en-US" dirty="0">
                <a:sym typeface="Wingdings" pitchFamily="2" charset="2"/>
              </a:rPr>
              <a:t></a:t>
            </a:r>
            <a:endParaRPr lang="en-US" baseline="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F4AE0-2562-4CA3-B732-D1A75BD034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5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10E5-86CC-4E90-A18B-85FF25A04C0D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3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D72C-7716-4F12-A71E-D1A5BADC4E59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0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75A2-CAAC-4E71-89F5-1DF10B8D08D6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2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F2C4-124F-46AB-95B7-6F90C9EF5136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1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F403-FBEB-49AA-BFBB-700F657016A8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1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CFAC-42C4-4D16-9042-3D5ECAEF1144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6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C946-09CD-4580-9C68-9881B9902611}" type="datetime1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8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D7CB-5780-41A4-A149-04CCD3F070E3}" type="datetime1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0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7C234-5331-4812-97A1-D81275E70A5D}" type="datetime1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4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3155-4262-49F9-B2AC-4B7AF83608D5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6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42C0-7360-4988-990B-9600F1A32A10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1.1: Crossing Bridges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E21A6-81D7-4B95-956E-252235568596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1.1: Crossing Bridges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DC0DD-A20C-43E8-BBF5-AC705073E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4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3-540-74126-8_3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hyperlink" Target="https://www.nature.com/articles/s41586-019-1014-9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www.nature.com/articles/nature04586" TargetMode="External"/><Relationship Id="rId12" Type="http://schemas.openxmlformats.org/officeDocument/2006/relationships/hyperlink" Target="https://www.dna.caltech.edu/Papers/cge-thesis2014.pdf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hyperlink" Target="https://www.nature.com/articles/s41467-020-20020-7" TargetMode="External"/><Relationship Id="rId15" Type="http://schemas.openxmlformats.org/officeDocument/2006/relationships/image" Target="../media/image15.png"/><Relationship Id="rId10" Type="http://schemas.openxmlformats.org/officeDocument/2006/relationships/hyperlink" Target="https://www.nature.com/articles/nature11075" TargetMode="External"/><Relationship Id="rId4" Type="http://schemas.openxmlformats.org/officeDocument/2006/relationships/hyperlink" Target="https://science.sciencemag.org/content/347/6229/1446.full" TargetMode="External"/><Relationship Id="rId9" Type="http://schemas.openxmlformats.org/officeDocument/2006/relationships/image" Target="../media/image12.emf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arts.igem.org/Part:BBa_K1761002:Experienc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microsoft.com/en-us/research/video/dna-strand-displacement/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slides © 2021, David Doty</a:t>
            </a:r>
          </a:p>
          <a:p>
            <a:r>
              <a:rPr lang="en-US"/>
              <a:t>ECS 232: </a:t>
            </a:r>
            <a:r>
              <a:rPr lang="en-US" dirty="0"/>
              <a:t>Theory of Molecular Computation</a:t>
            </a:r>
          </a:p>
          <a:p>
            <a:r>
              <a:rPr lang="en-US" dirty="0"/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882326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FFDC5-B0D9-4868-9775-EF232B43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 tile self-assembly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85D19-0E04-40FD-B8F1-CD4A535A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D:\Google Drive\documents\research\tasa\video\counter.png">
            <a:extLst>
              <a:ext uri="{FF2B5EF4-FFF2-40B4-BE49-F238E27FC236}">
                <a16:creationId xmlns:a16="http://schemas.microsoft.com/office/drawing/2014/main" id="{23B61035-2651-4FBC-8C5B-BF8901A28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64" y="1734142"/>
            <a:ext cx="4976877" cy="466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17A818A-7188-4898-B5D0-99C58B45BFCE}"/>
              </a:ext>
            </a:extLst>
          </p:cNvPr>
          <p:cNvGrpSpPr/>
          <p:nvPr/>
        </p:nvGrpSpPr>
        <p:grpSpPr>
          <a:xfrm>
            <a:off x="7829204" y="1839321"/>
            <a:ext cx="1724584" cy="4882154"/>
            <a:chOff x="6358213" y="1839319"/>
            <a:chExt cx="1724584" cy="488215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DDBBD35-C8EC-4CEF-B82D-239AC21D2A2D}"/>
                </a:ext>
              </a:extLst>
            </p:cNvPr>
            <p:cNvGrpSpPr/>
            <p:nvPr/>
          </p:nvGrpSpPr>
          <p:grpSpPr>
            <a:xfrm>
              <a:off x="6358213" y="6400830"/>
              <a:ext cx="1007117" cy="320643"/>
              <a:chOff x="0" y="2384108"/>
              <a:chExt cx="552450" cy="175895"/>
            </a:xfrm>
          </p:grpSpPr>
          <p:sp>
            <p:nvSpPr>
              <p:cNvPr id="24" name="Text Box 2">
                <a:extLst>
                  <a:ext uri="{FF2B5EF4-FFF2-40B4-BE49-F238E27FC236}">
                    <a16:creationId xmlns:a16="http://schemas.microsoft.com/office/drawing/2014/main" id="{44F477E2-BC0B-4854-B733-BF25CFD121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403158"/>
                <a:ext cx="552450" cy="1568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80 nm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ED6267-2C08-4C07-9CDE-3AED1C9E84E0}"/>
                  </a:ext>
                </a:extLst>
              </p:cNvPr>
              <p:cNvCxnSpPr/>
              <p:nvPr/>
            </p:nvCxnSpPr>
            <p:spPr>
              <a:xfrm>
                <a:off x="57150" y="2384108"/>
                <a:ext cx="456565" cy="0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FE25CA2-DA90-4079-B0E3-E1EB64CF8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5"/>
            <a:stretch/>
          </p:blipFill>
          <p:spPr>
            <a:xfrm>
              <a:off x="6358213" y="1839319"/>
              <a:ext cx="1061948" cy="44128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C0B637C-2777-48E7-B688-C04319BF0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2802" y="1839319"/>
              <a:ext cx="629995" cy="4412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59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reaction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11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4351158" y="2121957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R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1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2</a:t>
            </a:r>
            <a:endParaRPr lang="en-US" sz="3629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545065" y="3018320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M</a:t>
            </a:r>
            <a:r>
              <a:rPr lang="en-US" sz="3629" baseline="-25000" dirty="0"/>
              <a:t>1</a:t>
            </a:r>
            <a:r>
              <a:rPr lang="en-US" sz="3629" dirty="0"/>
              <a:t>+</a:t>
            </a:r>
            <a:r>
              <a:rPr lang="en-US" sz="3629" i="1" dirty="0"/>
              <a:t>M</a:t>
            </a:r>
            <a:r>
              <a:rPr lang="en-US" sz="3629" baseline="-25000" dirty="0"/>
              <a:t>2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D</a:t>
            </a:r>
            <a:endParaRPr lang="en-US" sz="3629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010544" y="3905766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C</a:t>
            </a:r>
            <a:r>
              <a:rPr lang="en-US" sz="3629" dirty="0"/>
              <a:t>+</a:t>
            </a:r>
            <a:r>
              <a:rPr lang="en-US" sz="3629" i="1" dirty="0"/>
              <a:t>X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C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Y</a:t>
            </a:r>
            <a:endParaRPr lang="en-US" sz="3629" i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005289" y="4915857"/>
            <a:ext cx="8204971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Traditionally a descriptive </a:t>
            </a:r>
            <a:r>
              <a:rPr lang="en-US" sz="2540" dirty="0">
                <a:solidFill>
                  <a:srgbClr val="C00000"/>
                </a:solidFill>
              </a:rPr>
              <a:t>modeling</a:t>
            </a:r>
            <a:r>
              <a:rPr lang="en-US" sz="2540" dirty="0"/>
              <a:t> language… </a:t>
            </a:r>
          </a:p>
          <a:p>
            <a:r>
              <a:rPr lang="en-US" sz="2540" dirty="0"/>
              <a:t>Let’s instead use it as a prescriptive </a:t>
            </a:r>
            <a:r>
              <a:rPr lang="en-US" sz="2540" dirty="0">
                <a:solidFill>
                  <a:srgbClr val="C00000"/>
                </a:solidFill>
              </a:rPr>
              <a:t>programming</a:t>
            </a:r>
            <a:r>
              <a:rPr lang="en-US" sz="2540" dirty="0"/>
              <a:t> language</a:t>
            </a:r>
            <a:endParaRPr lang="en-US" sz="254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143029" y="2205717"/>
            <a:ext cx="1730556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reactant(s)</a:t>
            </a:r>
            <a:endParaRPr lang="en-US" sz="3629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496366" y="2179256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product(s)</a:t>
            </a:r>
            <a:endParaRPr lang="en-US" sz="3629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7496366" y="3100110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dimer</a:t>
            </a:r>
            <a:endParaRPr lang="en-US" sz="3629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43029" y="3114601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monomers</a:t>
            </a:r>
            <a:endParaRPr lang="en-US" sz="3629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143029" y="3978666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catalyst</a:t>
            </a:r>
            <a:endParaRPr lang="en-US" sz="3629" baseline="-25000" dirty="0"/>
          </a:p>
        </p:txBody>
      </p:sp>
    </p:spTree>
    <p:extLst>
      <p:ext uri="{BB962C8B-B14F-4D97-AF65-F5344CB8AC3E}">
        <p14:creationId xmlns:p14="http://schemas.microsoft.com/office/powerpoint/2010/main" val="39704688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73" y="845856"/>
            <a:ext cx="5194127" cy="37982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caucusing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06472" y="2123363"/>
            <a:ext cx="224709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2641" y="4781568"/>
            <a:ext cx="8025579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distributed algorithm for </a:t>
            </a:r>
            <a:r>
              <a:rPr lang="en-US" sz="2540" i="1" dirty="0"/>
              <a:t>“approximate majority”</a:t>
            </a:r>
            <a:r>
              <a:rPr lang="en-US" sz="2540" dirty="0"/>
              <a:t>: </a:t>
            </a:r>
          </a:p>
          <a:p>
            <a:r>
              <a:rPr lang="en-US" sz="2540" dirty="0"/>
              <a:t>initial majority (</a:t>
            </a:r>
            <a:r>
              <a:rPr lang="en-US" sz="2540" i="1" dirty="0">
                <a:solidFill>
                  <a:schemeClr val="accent1"/>
                </a:solidFill>
              </a:rPr>
              <a:t>X</a:t>
            </a:r>
            <a:r>
              <a:rPr lang="en-US" sz="2540" dirty="0"/>
              <a:t> or </a:t>
            </a:r>
            <a:r>
              <a:rPr lang="is-IS" sz="2540" i="1" dirty="0">
                <a:solidFill>
                  <a:schemeClr val="accent2"/>
                </a:solidFill>
              </a:rPr>
              <a:t>Y</a:t>
            </a:r>
            <a:r>
              <a:rPr lang="en-US" sz="2540" dirty="0"/>
              <a:t>) quickly overtakes whole population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139061" y="6021231"/>
            <a:ext cx="9696353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   A simple population protocol for fast robust approximate majority,   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2007]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6472" y="3049693"/>
            <a:ext cx="2247097" cy="131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0926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425"/>
          </a:xfrm>
        </p:spPr>
        <p:txBody>
          <a:bodyPr/>
          <a:lstStyle/>
          <a:p>
            <a:r>
              <a:rPr lang="en-US" dirty="0"/>
              <a:t>Thermodynamic binding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95154-0473-4D3E-9D27-8B1D4B6CEBB6}" type="slidenum">
              <a:rPr lang="en-US" smtClean="0"/>
              <a:t>13</a:t>
            </a:fld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410153" y="3429000"/>
            <a:ext cx="16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#bonds = 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05813" y="3914957"/>
            <a:ext cx="162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#complexes = 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2E3088-0D81-4F96-A395-03C7918A77DA}"/>
              </a:ext>
            </a:extLst>
          </p:cNvPr>
          <p:cNvGrpSpPr/>
          <p:nvPr/>
        </p:nvGrpSpPr>
        <p:grpSpPr>
          <a:xfrm>
            <a:off x="1265774" y="3265475"/>
            <a:ext cx="4198295" cy="1133998"/>
            <a:chOff x="6484219" y="3223712"/>
            <a:chExt cx="4198295" cy="1133998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6484219" y="3223712"/>
              <a:ext cx="4198295" cy="113399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6E7924-AA21-4403-A577-18DE20DFF6B1}"/>
                </a:ext>
              </a:extLst>
            </p:cNvPr>
            <p:cNvGrpSpPr/>
            <p:nvPr/>
          </p:nvGrpSpPr>
          <p:grpSpPr>
            <a:xfrm>
              <a:off x="9578927" y="3936072"/>
              <a:ext cx="633453" cy="320040"/>
              <a:chOff x="7977147" y="3492801"/>
              <a:chExt cx="633453" cy="320040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2EFB2FD-2369-4792-B602-26E4A1B561CC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a*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90432D5-1624-4E23-AD68-0CE21C7DD001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b*</a:t>
                </a:r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9D927FF0-5EEA-4CE6-8641-84FE61F78094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209AAAF-1A41-446E-A6CA-491726E5B751}"/>
                </a:ext>
              </a:extLst>
            </p:cNvPr>
            <p:cNvGrpSpPr/>
            <p:nvPr/>
          </p:nvGrpSpPr>
          <p:grpSpPr>
            <a:xfrm>
              <a:off x="8435675" y="3483650"/>
              <a:ext cx="633453" cy="320040"/>
              <a:chOff x="7977147" y="3492801"/>
              <a:chExt cx="633453" cy="320040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1A76FD6A-C5C2-446D-8294-4068FD9FF3DA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A556454-2A43-4F09-B50C-0AADBB7DAA7D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45D06161-8D52-4D81-8F39-4DB77F551A3A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38FF4EB-DC0A-4D99-946F-662DA497E6AA}"/>
                </a:ext>
              </a:extLst>
            </p:cNvPr>
            <p:cNvGrpSpPr/>
            <p:nvPr/>
          </p:nvGrpSpPr>
          <p:grpSpPr>
            <a:xfrm>
              <a:off x="9536686" y="3385351"/>
              <a:ext cx="320041" cy="320040"/>
              <a:chOff x="7977147" y="3492801"/>
              <a:chExt cx="320041" cy="32004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0B5B8BA-9686-4464-95D8-A4EACD09FC2F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745AA9C1-6AB4-409E-AB47-14B1EFDDB8DF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9097E1D-CD2E-482A-AAE8-8FF7D839E8F8}"/>
                </a:ext>
              </a:extLst>
            </p:cNvPr>
            <p:cNvGrpSpPr/>
            <p:nvPr/>
          </p:nvGrpSpPr>
          <p:grpSpPr>
            <a:xfrm>
              <a:off x="9974506" y="3406236"/>
              <a:ext cx="320040" cy="322273"/>
              <a:chOff x="7977148" y="3490568"/>
              <a:chExt cx="320040" cy="322273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4762A7F-82E6-4F12-A5BD-BAA30F2F141D}"/>
                  </a:ext>
                </a:extLst>
              </p:cNvPr>
              <p:cNvSpPr/>
              <p:nvPr/>
            </p:nvSpPr>
            <p:spPr>
              <a:xfrm>
                <a:off x="7977148" y="3490568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10D3E9DF-07F0-4917-AAA7-067CA1718B45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FE99649-0E3D-4600-A337-276AE43D8E9A}"/>
                </a:ext>
              </a:extLst>
            </p:cNvPr>
            <p:cNvCxnSpPr>
              <a:cxnSpLocks/>
              <a:stCxn id="87" idx="0"/>
              <a:endCxn id="97" idx="2"/>
            </p:cNvCxnSpPr>
            <p:nvPr/>
          </p:nvCxnSpPr>
          <p:spPr>
            <a:xfrm flipV="1">
              <a:off x="10055674" y="3726276"/>
              <a:ext cx="78852" cy="2097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B9F5542-90F3-4B65-92A0-315230B24682}"/>
                </a:ext>
              </a:extLst>
            </p:cNvPr>
            <p:cNvCxnSpPr>
              <a:cxnSpLocks/>
              <a:stCxn id="86" idx="0"/>
              <a:endCxn id="95" idx="2"/>
            </p:cNvCxnSpPr>
            <p:nvPr/>
          </p:nvCxnSpPr>
          <p:spPr>
            <a:xfrm flipH="1" flipV="1">
              <a:off x="9696707" y="3705391"/>
              <a:ext cx="42240" cy="2306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CD9621-96F2-4DA0-BE1D-1C84351DB4C2}"/>
              </a:ext>
            </a:extLst>
          </p:cNvPr>
          <p:cNvGrpSpPr/>
          <p:nvPr/>
        </p:nvGrpSpPr>
        <p:grpSpPr>
          <a:xfrm>
            <a:off x="1263595" y="4715922"/>
            <a:ext cx="4199098" cy="1133998"/>
            <a:chOff x="1567185" y="3223712"/>
            <a:chExt cx="4199098" cy="1133998"/>
          </a:xfrm>
        </p:grpSpPr>
        <p:sp>
          <p:nvSpPr>
            <p:cNvPr id="51" name="Rectangle: Rounded Corners 50"/>
            <p:cNvSpPr/>
            <p:nvPr/>
          </p:nvSpPr>
          <p:spPr>
            <a:xfrm>
              <a:off x="1567185" y="3223712"/>
              <a:ext cx="4199098" cy="113399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84318" y="3418847"/>
              <a:ext cx="1357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#bonds = 1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84317" y="3904804"/>
              <a:ext cx="1667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#complexes = 3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5944EDD6-661F-414E-A254-3EEC70E16A61}"/>
                </a:ext>
              </a:extLst>
            </p:cNvPr>
            <p:cNvGrpSpPr/>
            <p:nvPr/>
          </p:nvGrpSpPr>
          <p:grpSpPr>
            <a:xfrm>
              <a:off x="4667245" y="3910989"/>
              <a:ext cx="633453" cy="320040"/>
              <a:chOff x="7977147" y="3492801"/>
              <a:chExt cx="633453" cy="320040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60DD18F-1081-4845-819A-F3AC5D968802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a*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BF705BC8-9C63-4844-BC9F-747B414086E1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b*</a:t>
                </a:r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9EBC6853-FE16-4BC0-A12F-E0728641124E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C4B50995-A0CE-4424-BC10-FDB384492FE1}"/>
                </a:ext>
              </a:extLst>
            </p:cNvPr>
            <p:cNvGrpSpPr/>
            <p:nvPr/>
          </p:nvGrpSpPr>
          <p:grpSpPr>
            <a:xfrm>
              <a:off x="3523993" y="3458567"/>
              <a:ext cx="633453" cy="320040"/>
              <a:chOff x="7977147" y="3492801"/>
              <a:chExt cx="633453" cy="320040"/>
            </a:xfrm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6F0D2988-E2DA-448A-A740-16206F4C840F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842E8466-DBC3-4FE1-AD9A-D9C56BD11260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42" name="Rectangle: Rounded Corners 141">
                <a:extLst>
                  <a:ext uri="{FF2B5EF4-FFF2-40B4-BE49-F238E27FC236}">
                    <a16:creationId xmlns:a16="http://schemas.microsoft.com/office/drawing/2014/main" id="{C66F7FEE-697D-471D-AA35-5365DD247EF2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EB9EE02-67DC-477D-B07D-03F139D37551}"/>
                </a:ext>
              </a:extLst>
            </p:cNvPr>
            <p:cNvGrpSpPr/>
            <p:nvPr/>
          </p:nvGrpSpPr>
          <p:grpSpPr>
            <a:xfrm>
              <a:off x="4625004" y="3360268"/>
              <a:ext cx="320041" cy="320040"/>
              <a:chOff x="7977147" y="3492801"/>
              <a:chExt cx="320041" cy="320040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A5B2F89-BDAE-45D0-A355-9CAE9FEE9EA7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45" name="Rectangle: Rounded Corners 144">
                <a:extLst>
                  <a:ext uri="{FF2B5EF4-FFF2-40B4-BE49-F238E27FC236}">
                    <a16:creationId xmlns:a16="http://schemas.microsoft.com/office/drawing/2014/main" id="{7B5B95C2-082A-4D94-972C-9AE52E79364C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E2F4B3F-30A9-4F94-8A38-7BB732BA4A96}"/>
                </a:ext>
              </a:extLst>
            </p:cNvPr>
            <p:cNvGrpSpPr/>
            <p:nvPr/>
          </p:nvGrpSpPr>
          <p:grpSpPr>
            <a:xfrm>
              <a:off x="5062824" y="3381153"/>
              <a:ext cx="320040" cy="322273"/>
              <a:chOff x="7977148" y="3490568"/>
              <a:chExt cx="320040" cy="322273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887BC2E-A8BB-4FBB-B4A3-3E92B41C9631}"/>
                  </a:ext>
                </a:extLst>
              </p:cNvPr>
              <p:cNvSpPr/>
              <p:nvPr/>
            </p:nvSpPr>
            <p:spPr>
              <a:xfrm>
                <a:off x="7977148" y="3490568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77A82F07-4D8F-471F-A7B3-76A9761206D4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D3EA326-B958-4D07-A67F-316FBBD9EF39}"/>
                </a:ext>
              </a:extLst>
            </p:cNvPr>
            <p:cNvCxnSpPr>
              <a:cxnSpLocks/>
              <a:stCxn id="137" idx="0"/>
              <a:endCxn id="147" idx="2"/>
            </p:cNvCxnSpPr>
            <p:nvPr/>
          </p:nvCxnSpPr>
          <p:spPr>
            <a:xfrm flipV="1">
              <a:off x="5143992" y="3701193"/>
              <a:ext cx="78852" cy="2097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F74512-22A8-4B4F-A630-1D294C75E0A9}"/>
              </a:ext>
            </a:extLst>
          </p:cNvPr>
          <p:cNvGrpSpPr/>
          <p:nvPr/>
        </p:nvGrpSpPr>
        <p:grpSpPr>
          <a:xfrm>
            <a:off x="6458202" y="3269793"/>
            <a:ext cx="4199097" cy="1133998"/>
            <a:chOff x="1567185" y="4655068"/>
            <a:chExt cx="4199097" cy="1133998"/>
          </a:xfrm>
        </p:grpSpPr>
        <p:sp>
          <p:nvSpPr>
            <p:cNvPr id="62" name="TextBox 61"/>
            <p:cNvSpPr txBox="1"/>
            <p:nvPr/>
          </p:nvSpPr>
          <p:spPr>
            <a:xfrm>
              <a:off x="1724074" y="4769225"/>
              <a:ext cx="1357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#bonds = 2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724073" y="5255182"/>
              <a:ext cx="1659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#complexes = 2</a:t>
              </a:r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87AFD413-DD3C-453E-8DA9-DBED18A1C489}"/>
                </a:ext>
              </a:extLst>
            </p:cNvPr>
            <p:cNvSpPr/>
            <p:nvPr/>
          </p:nvSpPr>
          <p:spPr>
            <a:xfrm>
              <a:off x="1567185" y="4655068"/>
              <a:ext cx="4199097" cy="113399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379775B-3F07-443C-A914-4466BA07B7EC}"/>
                </a:ext>
              </a:extLst>
            </p:cNvPr>
            <p:cNvGrpSpPr/>
            <p:nvPr/>
          </p:nvGrpSpPr>
          <p:grpSpPr>
            <a:xfrm>
              <a:off x="4407947" y="5369620"/>
              <a:ext cx="633453" cy="320040"/>
              <a:chOff x="7977147" y="3492801"/>
              <a:chExt cx="633453" cy="320040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23C8B8B-9554-4DCF-9095-15A817EC587E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a*</a:t>
                </a: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3A7D218-427F-4E9F-9925-9B91CF315973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b*</a:t>
                </a:r>
              </a:p>
            </p:txBody>
          </p:sp>
          <p:sp>
            <p:nvSpPr>
              <p:cNvPr id="154" name="Rectangle: Rounded Corners 153">
                <a:extLst>
                  <a:ext uri="{FF2B5EF4-FFF2-40B4-BE49-F238E27FC236}">
                    <a16:creationId xmlns:a16="http://schemas.microsoft.com/office/drawing/2014/main" id="{6413F68E-9CD3-478B-B2BF-B257FC72093E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FE2BB587-C424-4B40-BB26-993E07109025}"/>
                </a:ext>
              </a:extLst>
            </p:cNvPr>
            <p:cNvGrpSpPr/>
            <p:nvPr/>
          </p:nvGrpSpPr>
          <p:grpSpPr>
            <a:xfrm>
              <a:off x="4387658" y="4852324"/>
              <a:ext cx="633453" cy="320040"/>
              <a:chOff x="7977147" y="3492801"/>
              <a:chExt cx="633453" cy="320040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3B62470-A269-46E1-A640-2A10D9951FB6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542D2FC-15B7-4E34-9DED-58A59E15FFC7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E97C72D1-7E09-4A3F-8A71-0A027226C08E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FD633580-5B99-4417-91F6-E8C983DFAA6D}"/>
                </a:ext>
              </a:extLst>
            </p:cNvPr>
            <p:cNvGrpSpPr/>
            <p:nvPr/>
          </p:nvGrpSpPr>
          <p:grpSpPr>
            <a:xfrm>
              <a:off x="3829863" y="5128893"/>
              <a:ext cx="320041" cy="320040"/>
              <a:chOff x="7977147" y="3492801"/>
              <a:chExt cx="320041" cy="320040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A2BCFCFE-F689-471A-955A-E6191DC5B2F2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B704B8C6-0D73-40D9-96D8-E3576A8CA00B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019215B6-1969-46AF-A025-2AC6EE362A04}"/>
                </a:ext>
              </a:extLst>
            </p:cNvPr>
            <p:cNvGrpSpPr/>
            <p:nvPr/>
          </p:nvGrpSpPr>
          <p:grpSpPr>
            <a:xfrm>
              <a:off x="5127652" y="4837646"/>
              <a:ext cx="320040" cy="322273"/>
              <a:chOff x="7977148" y="3490568"/>
              <a:chExt cx="320040" cy="322273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12E51A1-69E0-4998-B2C9-9F4CD68B1344}"/>
                  </a:ext>
                </a:extLst>
              </p:cNvPr>
              <p:cNvSpPr/>
              <p:nvPr/>
            </p:nvSpPr>
            <p:spPr>
              <a:xfrm>
                <a:off x="7977148" y="3490568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64" name="Rectangle: Rounded Corners 163">
                <a:extLst>
                  <a:ext uri="{FF2B5EF4-FFF2-40B4-BE49-F238E27FC236}">
                    <a16:creationId xmlns:a16="http://schemas.microsoft.com/office/drawing/2014/main" id="{F88EDEDF-3E44-4EFC-B542-880BB44713F0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3710BA52-3C6D-44B3-BD8A-96C83739C1FE}"/>
                </a:ext>
              </a:extLst>
            </p:cNvPr>
            <p:cNvCxnSpPr>
              <a:cxnSpLocks/>
              <a:stCxn id="153" idx="0"/>
              <a:endCxn id="163" idx="2"/>
            </p:cNvCxnSpPr>
            <p:nvPr/>
          </p:nvCxnSpPr>
          <p:spPr>
            <a:xfrm flipV="1">
              <a:off x="4884694" y="5157686"/>
              <a:ext cx="402978" cy="211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BC2AC2A-A335-4DB6-B73A-1DFC197FC816}"/>
                </a:ext>
              </a:extLst>
            </p:cNvPr>
            <p:cNvCxnSpPr>
              <a:cxnSpLocks/>
              <a:stCxn id="152" idx="0"/>
              <a:endCxn id="156" idx="2"/>
            </p:cNvCxnSpPr>
            <p:nvPr/>
          </p:nvCxnSpPr>
          <p:spPr>
            <a:xfrm flipH="1" flipV="1">
              <a:off x="4547678" y="5172364"/>
              <a:ext cx="20289" cy="1972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7D2BCB-7309-4B5B-8CA4-05544E29972B}"/>
              </a:ext>
            </a:extLst>
          </p:cNvPr>
          <p:cNvGrpSpPr/>
          <p:nvPr/>
        </p:nvGrpSpPr>
        <p:grpSpPr>
          <a:xfrm>
            <a:off x="6433721" y="4715787"/>
            <a:ext cx="4199097" cy="1133998"/>
            <a:chOff x="6483417" y="4655068"/>
            <a:chExt cx="4199097" cy="1133998"/>
          </a:xfrm>
        </p:grpSpPr>
        <p:sp>
          <p:nvSpPr>
            <p:cNvPr id="41" name="Rectangle: Rounded Corners 40"/>
            <p:cNvSpPr/>
            <p:nvPr/>
          </p:nvSpPr>
          <p:spPr>
            <a:xfrm>
              <a:off x="6483417" y="4655068"/>
              <a:ext cx="4199097" cy="113399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27797" y="4769225"/>
              <a:ext cx="1357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#bonds = 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27797" y="5237794"/>
              <a:ext cx="1731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#complexes = 3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E158D30C-33E5-48D0-BCFA-6C2D5D63E772}"/>
                </a:ext>
              </a:extLst>
            </p:cNvPr>
            <p:cNvGrpSpPr/>
            <p:nvPr/>
          </p:nvGrpSpPr>
          <p:grpSpPr>
            <a:xfrm>
              <a:off x="9330717" y="5352063"/>
              <a:ext cx="633453" cy="320040"/>
              <a:chOff x="7977147" y="3492801"/>
              <a:chExt cx="633453" cy="320040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0585DEE5-C1A3-4D7B-9DC7-896203B0DF8A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a*</a:t>
                </a: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954BC5DC-2115-4BAD-AF12-39EB6568AFAA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b*</a:t>
                </a:r>
              </a:p>
            </p:txBody>
          </p:sp>
          <p:sp>
            <p:nvSpPr>
              <p:cNvPr id="186" name="Rectangle: Rounded Corners 185">
                <a:extLst>
                  <a:ext uri="{FF2B5EF4-FFF2-40B4-BE49-F238E27FC236}">
                    <a16:creationId xmlns:a16="http://schemas.microsoft.com/office/drawing/2014/main" id="{6C76AAE1-D457-4F5E-A5EB-74DF6EADCF56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0307A62-F14D-49CE-BFEC-422913038A77}"/>
                </a:ext>
              </a:extLst>
            </p:cNvPr>
            <p:cNvGrpSpPr/>
            <p:nvPr/>
          </p:nvGrpSpPr>
          <p:grpSpPr>
            <a:xfrm>
              <a:off x="9329478" y="4834767"/>
              <a:ext cx="633453" cy="320040"/>
              <a:chOff x="7977147" y="3492801"/>
              <a:chExt cx="633453" cy="320040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7858BC8E-02EB-40FC-AA3D-8D93936302B6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41523E6-319F-47CE-A07C-331BCAFC0DD2}"/>
                  </a:ext>
                </a:extLst>
              </p:cNvPr>
              <p:cNvSpPr/>
              <p:nvPr/>
            </p:nvSpPr>
            <p:spPr>
              <a:xfrm>
                <a:off x="8297187" y="3492801"/>
                <a:ext cx="313413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386FD6D4-35FB-4DD0-8CBA-C30752FB2CA6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633453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F34FCC09-52BF-4CFB-B11B-8CD31AD613BB}"/>
                </a:ext>
              </a:extLst>
            </p:cNvPr>
            <p:cNvGrpSpPr/>
            <p:nvPr/>
          </p:nvGrpSpPr>
          <p:grpSpPr>
            <a:xfrm>
              <a:off x="8726459" y="5134696"/>
              <a:ext cx="320041" cy="320040"/>
              <a:chOff x="7977147" y="3492801"/>
              <a:chExt cx="320041" cy="320040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6820A923-7A39-4DD9-8ADC-11BD3AF05AC9}"/>
                  </a:ext>
                </a:extLst>
              </p:cNvPr>
              <p:cNvSpPr/>
              <p:nvPr/>
            </p:nvSpPr>
            <p:spPr>
              <a:xfrm>
                <a:off x="7977147" y="3492801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5D8CF1D2-9204-4E83-A74C-7105BBEA4754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61A85F6C-BA36-4757-B58A-9BFC18CF3311}"/>
                </a:ext>
              </a:extLst>
            </p:cNvPr>
            <p:cNvGrpSpPr/>
            <p:nvPr/>
          </p:nvGrpSpPr>
          <p:grpSpPr>
            <a:xfrm>
              <a:off x="10247148" y="5153617"/>
              <a:ext cx="320040" cy="322273"/>
              <a:chOff x="7977148" y="3490568"/>
              <a:chExt cx="320040" cy="322273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296AC118-DEDC-4BF0-827F-177664BB3621}"/>
                  </a:ext>
                </a:extLst>
              </p:cNvPr>
              <p:cNvSpPr/>
              <p:nvPr/>
            </p:nvSpPr>
            <p:spPr>
              <a:xfrm>
                <a:off x="7977148" y="3490568"/>
                <a:ext cx="320040" cy="32004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196" name="Rectangle: Rounded Corners 195">
                <a:extLst>
                  <a:ext uri="{FF2B5EF4-FFF2-40B4-BE49-F238E27FC236}">
                    <a16:creationId xmlns:a16="http://schemas.microsoft.com/office/drawing/2014/main" id="{2A9DBDFE-0DC9-4456-98DA-3CD070F39F33}"/>
                  </a:ext>
                </a:extLst>
              </p:cNvPr>
              <p:cNvSpPr/>
              <p:nvPr/>
            </p:nvSpPr>
            <p:spPr>
              <a:xfrm>
                <a:off x="7977148" y="3492801"/>
                <a:ext cx="320040" cy="320040"/>
              </a:xfrm>
              <a:prstGeom prst="roundRect">
                <a:avLst>
                  <a:gd name="adj" fmla="val 6250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AB03459-6948-49A6-A60F-815CFD0540B1}"/>
                </a:ext>
              </a:extLst>
            </p:cNvPr>
            <p:cNvCxnSpPr>
              <a:cxnSpLocks/>
              <a:stCxn id="185" idx="0"/>
              <a:endCxn id="189" idx="2"/>
            </p:cNvCxnSpPr>
            <p:nvPr/>
          </p:nvCxnSpPr>
          <p:spPr>
            <a:xfrm flipH="1" flipV="1">
              <a:off x="9806225" y="5154807"/>
              <a:ext cx="1239" cy="1972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F4C18F69-E4A8-41BB-9639-633DE3CC05A1}"/>
                </a:ext>
              </a:extLst>
            </p:cNvPr>
            <p:cNvCxnSpPr>
              <a:cxnSpLocks/>
              <a:stCxn id="184" idx="0"/>
              <a:endCxn id="188" idx="2"/>
            </p:cNvCxnSpPr>
            <p:nvPr/>
          </p:nvCxnSpPr>
          <p:spPr>
            <a:xfrm flipH="1" flipV="1">
              <a:off x="9489498" y="5154807"/>
              <a:ext cx="1239" cy="1972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702784-5264-4984-BB20-227CE733CDD0}"/>
              </a:ext>
            </a:extLst>
          </p:cNvPr>
          <p:cNvSpPr txBox="1"/>
          <p:nvPr/>
        </p:nvSpPr>
        <p:spPr>
          <a:xfrm>
            <a:off x="914400" y="1381539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Goal of model</a:t>
            </a:r>
            <a:r>
              <a:rPr lang="en-US" dirty="0"/>
              <a:t>: abstract away geometry of DNA to understand effect of two contributions to energetics: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number of bonds formed (“enthalpy”)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number of separate complexes (“entropy”)</a:t>
            </a:r>
          </a:p>
        </p:txBody>
      </p:sp>
    </p:spTree>
    <p:extLst>
      <p:ext uri="{BB962C8B-B14F-4D97-AF65-F5344CB8AC3E}">
        <p14:creationId xmlns:p14="http://schemas.microsoft.com/office/powerpoint/2010/main" val="390360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H-type pseudoknotted structure (left) and a pseudoknot free structure (right) in graphical (top) and arc diagram (bottom) formats  ">
            <a:extLst>
              <a:ext uri="{FF2B5EF4-FFF2-40B4-BE49-F238E27FC236}">
                <a16:creationId xmlns:a16="http://schemas.microsoft.com/office/drawing/2014/main" id="{E4707DC9-E9F3-4941-8B64-002C62619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56" y="3474256"/>
            <a:ext cx="5014704" cy="33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770D57-1189-4858-BA73-316152A9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sequence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BD7E8-C844-450C-8C37-061BF0EE6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E48B3-6B08-4126-B516-1DE76ABDD254}"/>
              </a:ext>
            </a:extLst>
          </p:cNvPr>
          <p:cNvSpPr txBox="1"/>
          <p:nvPr/>
        </p:nvSpPr>
        <p:spPr>
          <a:xfrm>
            <a:off x="762552" y="1855578"/>
            <a:ext cx="4323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Goal: given strands with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abstract “binding domains”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ECDDD6-C2BB-4378-9CD5-9B0B31A25E01}"/>
              </a:ext>
            </a:extLst>
          </p:cNvPr>
          <p:cNvGrpSpPr/>
          <p:nvPr/>
        </p:nvGrpSpPr>
        <p:grpSpPr>
          <a:xfrm>
            <a:off x="802585" y="2710618"/>
            <a:ext cx="3924300" cy="1219755"/>
            <a:chOff x="802585" y="2710618"/>
            <a:chExt cx="3924300" cy="12197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B9BE717-2F29-4C1F-BD5E-4BF036C11690}"/>
                </a:ext>
              </a:extLst>
            </p:cNvPr>
            <p:cNvSpPr/>
            <p:nvPr/>
          </p:nvSpPr>
          <p:spPr>
            <a:xfrm>
              <a:off x="1649894" y="3207025"/>
              <a:ext cx="3076991" cy="2219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4969230-ADCF-44B9-8562-2BBE22D9734D}"/>
                </a:ext>
              </a:extLst>
            </p:cNvPr>
            <p:cNvCxnSpPr>
              <a:cxnSpLocks/>
            </p:cNvCxnSpPr>
            <p:nvPr/>
          </p:nvCxnSpPr>
          <p:spPr>
            <a:xfrm>
              <a:off x="1649895" y="3207026"/>
              <a:ext cx="3076989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D4F9E5-2685-4062-9D65-F249E0617C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585" y="3429000"/>
              <a:ext cx="84731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7A0D68D-2CFF-4C57-9DCB-EB65313830D7}"/>
                </a:ext>
              </a:extLst>
            </p:cNvPr>
            <p:cNvCxnSpPr>
              <a:cxnSpLocks/>
            </p:cNvCxnSpPr>
            <p:nvPr/>
          </p:nvCxnSpPr>
          <p:spPr>
            <a:xfrm>
              <a:off x="1649894" y="3429000"/>
              <a:ext cx="3076991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9D2098-286F-40B2-92BD-452241BD80A6}"/>
                </a:ext>
              </a:extLst>
            </p:cNvPr>
            <p:cNvSpPr txBox="1"/>
            <p:nvPr/>
          </p:nvSpPr>
          <p:spPr>
            <a:xfrm>
              <a:off x="2924313" y="2710618"/>
              <a:ext cx="57150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/>
                <a:t>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F49906-AB69-4692-9950-1F10F121D897}"/>
                </a:ext>
              </a:extLst>
            </p:cNvPr>
            <p:cNvSpPr txBox="1"/>
            <p:nvPr/>
          </p:nvSpPr>
          <p:spPr>
            <a:xfrm>
              <a:off x="2924313" y="3499486"/>
              <a:ext cx="57150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/>
                <a:t>x*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E94FF7-FD78-4468-AB8A-8510204CA9C6}"/>
                </a:ext>
              </a:extLst>
            </p:cNvPr>
            <p:cNvSpPr txBox="1"/>
            <p:nvPr/>
          </p:nvSpPr>
          <p:spPr>
            <a:xfrm>
              <a:off x="1226240" y="3499486"/>
              <a:ext cx="18332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/>
                <a:t>t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2BB228-3FE8-4384-A5BB-3A6246ECBC33}"/>
              </a:ext>
            </a:extLst>
          </p:cNvPr>
          <p:cNvSpPr txBox="1"/>
          <p:nvPr/>
        </p:nvSpPr>
        <p:spPr>
          <a:xfrm>
            <a:off x="762550" y="4281555"/>
            <a:ext cx="4323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assign to domains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concrete DNA sequences</a:t>
            </a:r>
            <a:r>
              <a:rPr lang="en-US" sz="2400" dirty="0"/>
              <a:t>: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CE0C785-DD04-4ABD-A827-9F3C235AF3EE}"/>
              </a:ext>
            </a:extLst>
          </p:cNvPr>
          <p:cNvGrpSpPr/>
          <p:nvPr/>
        </p:nvGrpSpPr>
        <p:grpSpPr>
          <a:xfrm>
            <a:off x="787342" y="5226363"/>
            <a:ext cx="3939541" cy="1063065"/>
            <a:chOff x="787342" y="5226363"/>
            <a:chExt cx="3939541" cy="10630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5B01453-D35B-4F11-9693-258D832C228E}"/>
                </a:ext>
              </a:extLst>
            </p:cNvPr>
            <p:cNvSpPr/>
            <p:nvPr/>
          </p:nvSpPr>
          <p:spPr>
            <a:xfrm>
              <a:off x="1649892" y="5633002"/>
              <a:ext cx="3076991" cy="2219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18DCFB2-79D6-4AFA-8CFB-DA8C728E1A6F}"/>
                </a:ext>
              </a:extLst>
            </p:cNvPr>
            <p:cNvCxnSpPr>
              <a:cxnSpLocks/>
            </p:cNvCxnSpPr>
            <p:nvPr/>
          </p:nvCxnSpPr>
          <p:spPr>
            <a:xfrm>
              <a:off x="1649893" y="5633003"/>
              <a:ext cx="3076989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F379316-FC87-4926-A9EE-76EF176E06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583" y="5854977"/>
              <a:ext cx="84731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E5D906-C42D-40DD-8845-E1E04FBD81DA}"/>
                </a:ext>
              </a:extLst>
            </p:cNvPr>
            <p:cNvCxnSpPr>
              <a:cxnSpLocks/>
            </p:cNvCxnSpPr>
            <p:nvPr/>
          </p:nvCxnSpPr>
          <p:spPr>
            <a:xfrm>
              <a:off x="1649892" y="5854977"/>
              <a:ext cx="3076991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56FA4F-794B-4AA0-9BC9-634C8CDCCD2F}"/>
                </a:ext>
              </a:extLst>
            </p:cNvPr>
            <p:cNvSpPr txBox="1"/>
            <p:nvPr/>
          </p:nvSpPr>
          <p:spPr>
            <a:xfrm>
              <a:off x="787342" y="5917483"/>
              <a:ext cx="84731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ACTTA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8A6390-0445-4E42-8CE3-A45C6F9D9099}"/>
                </a:ext>
              </a:extLst>
            </p:cNvPr>
            <p:cNvSpPr txBox="1"/>
            <p:nvPr/>
          </p:nvSpPr>
          <p:spPr>
            <a:xfrm>
              <a:off x="1649892" y="5226363"/>
              <a:ext cx="307699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ACGTACGTACGTACGTAC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E5E5B1-5CF4-479D-9B8E-1CDB7E07C0CF}"/>
                </a:ext>
              </a:extLst>
            </p:cNvPr>
            <p:cNvSpPr txBox="1"/>
            <p:nvPr/>
          </p:nvSpPr>
          <p:spPr>
            <a:xfrm>
              <a:off x="1649892" y="5920096"/>
              <a:ext cx="307699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latin typeface="Consolas" panose="020B0609020204030204" pitchFamily="49" charset="0"/>
                </a:rPr>
                <a:t>TGCATGCATGCATGCATG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3282F9E-101B-4F6D-A1DF-4070F89C046D}"/>
              </a:ext>
            </a:extLst>
          </p:cNvPr>
          <p:cNvSpPr txBox="1"/>
          <p:nvPr/>
        </p:nvSpPr>
        <p:spPr>
          <a:xfrm>
            <a:off x="5838511" y="2911822"/>
            <a:ext cx="6128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combinatorial predictive models of DNA energy: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C78A334-20B3-4104-82F7-8BAA33D85544}"/>
              </a:ext>
            </a:extLst>
          </p:cNvPr>
          <p:cNvSpPr txBox="1"/>
          <p:nvPr/>
        </p:nvSpPr>
        <p:spPr>
          <a:xfrm>
            <a:off x="2820228" y="6538912"/>
            <a:ext cx="40207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https://link.springer.com/chapter/10.1007/978-3-540-74126-8_30</a:t>
            </a:r>
            <a:r>
              <a:rPr lang="en-US" sz="11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7AA4F6-7CB0-4CD4-90F9-5D3FA2148259}"/>
              </a:ext>
            </a:extLst>
          </p:cNvPr>
          <p:cNvGrpSpPr/>
          <p:nvPr/>
        </p:nvGrpSpPr>
        <p:grpSpPr>
          <a:xfrm>
            <a:off x="5838511" y="1608794"/>
            <a:ext cx="5380448" cy="1015663"/>
            <a:chOff x="5585312" y="1526874"/>
            <a:chExt cx="5380448" cy="1015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5F4C09-AE2A-4490-9B25-BC11761F1FC4}"/>
                </a:ext>
              </a:extLst>
            </p:cNvPr>
            <p:cNvGrpSpPr/>
            <p:nvPr/>
          </p:nvGrpSpPr>
          <p:grpSpPr>
            <a:xfrm>
              <a:off x="9081484" y="1659362"/>
              <a:ext cx="1884276" cy="834263"/>
              <a:chOff x="8173233" y="4563700"/>
              <a:chExt cx="1884276" cy="83426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9E9E7CD-96E6-48B8-A4C2-E7E1C310DB1A}"/>
                  </a:ext>
                </a:extLst>
              </p:cNvPr>
              <p:cNvSpPr/>
              <p:nvPr/>
            </p:nvSpPr>
            <p:spPr>
              <a:xfrm>
                <a:off x="8541690" y="4860905"/>
                <a:ext cx="1102753" cy="22775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F72142A-3E7A-4AAA-BAE0-3BF8A21B8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4070" y="4860905"/>
                <a:ext cx="1506295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FE52BE0-9632-447D-8556-7F8605EC9F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4070" y="5082899"/>
                <a:ext cx="511442" cy="1"/>
              </a:xfrm>
              <a:prstGeom prst="straightConnector1">
                <a:avLst/>
              </a:prstGeom>
              <a:ln w="76200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5C622D42-FDD1-4964-B58F-A166F44124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53131" y="5082899"/>
                <a:ext cx="591312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D1EBDFC-49C0-45BB-8373-DBDA49CF05E1}"/>
                  </a:ext>
                </a:extLst>
              </p:cNvPr>
              <p:cNvSpPr txBox="1"/>
              <p:nvPr/>
            </p:nvSpPr>
            <p:spPr>
              <a:xfrm>
                <a:off x="8541688" y="4592276"/>
                <a:ext cx="15062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>
                    <a:latin typeface="Consolas" panose="020B0609020204030204" pitchFamily="49" charset="0"/>
                  </a:rPr>
                  <a:t>CCGGCCGGCCAAT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914209E-5F05-485E-8592-969AA48B5ABA}"/>
                  </a:ext>
                </a:extLst>
              </p:cNvPr>
              <p:cNvSpPr txBox="1"/>
              <p:nvPr/>
            </p:nvSpPr>
            <p:spPr>
              <a:xfrm>
                <a:off x="8534299" y="5115234"/>
                <a:ext cx="11328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>
                    <a:latin typeface="Consolas" panose="020B0609020204030204" pitchFamily="49" charset="0"/>
                  </a:rPr>
                  <a:t>GGCCGGCCGG</a:t>
                </a:r>
              </a:p>
            </p:txBody>
          </p:sp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id="{4E8D1A32-C7EE-46E4-9E20-87DD11FEECE1}"/>
                  </a:ext>
                </a:extLst>
              </p:cNvPr>
              <p:cNvSpPr/>
              <p:nvPr/>
            </p:nvSpPr>
            <p:spPr>
              <a:xfrm>
                <a:off x="8266028" y="4807541"/>
                <a:ext cx="338382" cy="341242"/>
              </a:xfrm>
              <a:prstGeom prst="arc">
                <a:avLst>
                  <a:gd name="adj1" fmla="val 1995459"/>
                  <a:gd name="adj2" fmla="val 19384294"/>
                </a:avLst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31676DB-C1CB-4886-84C4-663767D23777}"/>
                  </a:ext>
                </a:extLst>
              </p:cNvPr>
              <p:cNvSpPr/>
              <p:nvPr/>
            </p:nvSpPr>
            <p:spPr>
              <a:xfrm rot="16200000">
                <a:off x="8698239" y="4038694"/>
                <a:ext cx="834263" cy="188427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9221948"/>
                  </a:avLst>
                </a:prstTxWarp>
                <a:spAutoFit/>
              </a:bodyPr>
              <a:lstStyle/>
              <a:p>
                <a:pPr algn="ctr"/>
                <a:r>
                  <a:rPr lang="en-US" sz="1600" b="0" cap="none" spc="0" dirty="0">
                    <a:ln w="0"/>
                    <a:solidFill>
                      <a:schemeClr val="tx1"/>
                    </a:solidFill>
                    <a:latin typeface="Consolas" panose="020B0609020204030204" pitchFamily="49" charset="0"/>
                  </a:rPr>
                  <a:t>TTTTT</a:t>
                </a:r>
                <a:endParaRPr lang="en-US" sz="5400" b="0" cap="none" spc="0" dirty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76E3F4C-B1BA-4948-9912-9311AEBCEB29}"/>
                </a:ext>
              </a:extLst>
            </p:cNvPr>
            <p:cNvSpPr txBox="1"/>
            <p:nvPr/>
          </p:nvSpPr>
          <p:spPr>
            <a:xfrm>
              <a:off x="5585312" y="1526874"/>
              <a:ext cx="30941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while preventing unwanted interactions (e.g., strand folds up on itself)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1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141E7D-E41B-4A9B-9205-DBCC925D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1AFFB7-2D51-45A7-86CE-899DFC4D8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7BCA4-7202-42AE-9DC9-41009E55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0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291E-F3CA-414B-BFA9-64F19541D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A4926-18E3-422B-977C-99ABE4A6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A4BE8-1E80-49F7-90D2-B029E49DC8AC}"/>
              </a:ext>
            </a:extLst>
          </p:cNvPr>
          <p:cNvSpPr txBox="1"/>
          <p:nvPr/>
        </p:nvSpPr>
        <p:spPr>
          <a:xfrm>
            <a:off x="1043610" y="1837422"/>
            <a:ext cx="355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Josh </a:t>
            </a:r>
            <a:r>
              <a:rPr lang="en-US" sz="2000" dirty="0" err="1"/>
              <a:t>Petrack</a:t>
            </a:r>
            <a:endParaRPr lang="en-US" sz="2000" dirty="0"/>
          </a:p>
          <a:p>
            <a:r>
              <a:rPr lang="en-US" sz="2000" dirty="0"/>
              <a:t>TODO: email and picture</a:t>
            </a:r>
          </a:p>
        </p:txBody>
      </p:sp>
    </p:spTree>
    <p:extLst>
      <p:ext uri="{BB962C8B-B14F-4D97-AF65-F5344CB8AC3E}">
        <p14:creationId xmlns:p14="http://schemas.microsoft.com/office/powerpoint/2010/main" val="938343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BFE45-9795-494F-A8B7-13D541FB6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CC59C-88F7-4CB5-B928-0EF9C4CEE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60% homework</a:t>
            </a:r>
          </a:p>
          <a:p>
            <a:r>
              <a:rPr lang="en-US" dirty="0"/>
              <a:t>30% final project</a:t>
            </a:r>
          </a:p>
          <a:p>
            <a:r>
              <a:rPr lang="en-US" dirty="0"/>
              <a:t>10% in-class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5A455-53F4-495F-A994-7DA19BA3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08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CBB3F-AF14-4E74-B6E1-BE86F6E7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46B12-BC95-4B41-92CC-44BD835CB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Undergraduate theory of computation (ECS 120)</a:t>
            </a:r>
          </a:p>
          <a:p>
            <a:pPr lvl="1"/>
            <a:r>
              <a:rPr lang="en-US" dirty="0"/>
              <a:t>experience with proofs, formal definitions, discrete math (</a:t>
            </a:r>
            <a:r>
              <a:rPr lang="en-US" i="1" dirty="0"/>
              <a:t>sets, sequences, finite strings, graphs, big-O notation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finite automata, Turing machines, computability (</a:t>
            </a:r>
            <a:r>
              <a:rPr lang="en-US" i="1" dirty="0"/>
              <a:t>halting problem, decidable versus computably </a:t>
            </a:r>
            <a:r>
              <a:rPr lang="en-US" i="1"/>
              <a:t>enumerable languages</a:t>
            </a:r>
            <a:r>
              <a:rPr lang="en-US" dirty="0"/>
              <a:t>) and complexity theory (</a:t>
            </a:r>
            <a:r>
              <a:rPr lang="en-US" i="1" dirty="0"/>
              <a:t>polynomial-time, </a:t>
            </a:r>
            <a:r>
              <a:rPr lang="en-US" b="1" i="1" dirty="0"/>
              <a:t>NP</a:t>
            </a:r>
            <a:r>
              <a:rPr lang="en-US" i="1" dirty="0"/>
              <a:t>-completeness</a:t>
            </a:r>
            <a:r>
              <a:rPr lang="en-US" dirty="0"/>
              <a:t>)</a:t>
            </a:r>
          </a:p>
          <a:p>
            <a:r>
              <a:rPr lang="en-US" dirty="0"/>
              <a:t>Probability</a:t>
            </a:r>
          </a:p>
          <a:p>
            <a:pPr lvl="1"/>
            <a:r>
              <a:rPr lang="en-US" dirty="0"/>
              <a:t>events</a:t>
            </a:r>
          </a:p>
          <a:p>
            <a:pPr lvl="1"/>
            <a:r>
              <a:rPr lang="en-US" dirty="0"/>
              <a:t>random variables</a:t>
            </a:r>
          </a:p>
          <a:p>
            <a:pPr lvl="1"/>
            <a:r>
              <a:rPr lang="en-US" dirty="0"/>
              <a:t>expected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20D4F-FADE-4E4E-88CB-02B9CE8CD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6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Your DNA can stretch to the moon">
            <a:extLst>
              <a:ext uri="{FF2B5EF4-FFF2-40B4-BE49-F238E27FC236}">
                <a16:creationId xmlns:a16="http://schemas.microsoft.com/office/drawing/2014/main" id="{8D6BDAAA-D170-4772-BDC1-16B1C26A4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0" b="18039"/>
          <a:stretch/>
        </p:blipFill>
        <p:spPr bwMode="auto">
          <a:xfrm>
            <a:off x="6176354" y="1945179"/>
            <a:ext cx="5611499" cy="19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90451"/>
            <a:ext cx="10515600" cy="1280160"/>
          </a:xfrm>
        </p:spPr>
        <p:txBody>
          <a:bodyPr>
            <a:normAutofit fontScale="90000"/>
          </a:bodyPr>
          <a:lstStyle/>
          <a:p>
            <a:r>
              <a:rPr lang="en-US" dirty="0"/>
              <a:t>Theory of molecular computation = </a:t>
            </a:r>
            <a:br>
              <a:rPr lang="en-US" dirty="0"/>
            </a:br>
            <a:r>
              <a:rPr lang="en-US" dirty="0"/>
              <a:t>Theory of computation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/>
              </a:rPr>
              <a:t>⋂</a:t>
            </a:r>
            <a:r>
              <a:rPr lang="en-US" dirty="0"/>
              <a:t> nanotechnology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F65F3-CDAD-4333-8344-3E44890AD7D3}"/>
              </a:ext>
            </a:extLst>
          </p:cNvPr>
          <p:cNvSpPr txBox="1"/>
          <p:nvPr/>
        </p:nvSpPr>
        <p:spPr>
          <a:xfrm>
            <a:off x="939338" y="1945180"/>
            <a:ext cx="101165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principle, any nanotechnology…</a:t>
            </a:r>
          </a:p>
          <a:p>
            <a:r>
              <a:rPr lang="en-US" sz="2400" dirty="0"/>
              <a:t>In practice, DNA nanotechnology. Why?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limitations of my own expertise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DNA is naturally information bearing… because of recent technological breakthroughs, also information </a:t>
            </a:r>
            <a:r>
              <a:rPr lang="en-US" sz="2400" u="sng" dirty="0"/>
              <a:t>processing</a:t>
            </a:r>
          </a:p>
          <a:p>
            <a:endParaRPr lang="en-US" sz="24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More experimentalists in DNA nanotech interested in the idea of “making molecules compute” than in other nanotech fields.</a:t>
            </a:r>
          </a:p>
        </p:txBody>
      </p:sp>
    </p:spTree>
    <p:extLst>
      <p:ext uri="{BB962C8B-B14F-4D97-AF65-F5344CB8AC3E}">
        <p14:creationId xmlns:p14="http://schemas.microsoft.com/office/powerpoint/2010/main" val="66801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53" y="341680"/>
            <a:ext cx="10833629" cy="925562"/>
          </a:xfrm>
        </p:spPr>
        <p:txBody>
          <a:bodyPr>
            <a:normAutofit/>
          </a:bodyPr>
          <a:lstStyle/>
          <a:p>
            <a:r>
              <a:rPr lang="en-US" dirty="0"/>
              <a:t>Potential DNA nanotechnology applications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00908" y="1722225"/>
            <a:ext cx="5871076" cy="3582992"/>
            <a:chOff x="1482911" y="893373"/>
            <a:chExt cx="6694808" cy="4453386"/>
          </a:xfrm>
        </p:grpSpPr>
        <p:sp>
          <p:nvSpPr>
            <p:cNvPr id="5" name="Rounded Rectangle 4"/>
            <p:cNvSpPr/>
            <p:nvPr/>
          </p:nvSpPr>
          <p:spPr>
            <a:xfrm>
              <a:off x="1482911" y="893373"/>
              <a:ext cx="6694808" cy="4453386"/>
            </a:xfrm>
            <a:prstGeom prst="roundRect">
              <a:avLst>
                <a:gd name="adj" fmla="val 8986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9121" y="1321810"/>
              <a:ext cx="3095152" cy="27855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1878" y="1976828"/>
              <a:ext cx="2125096" cy="19029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19915" y="1008785"/>
              <a:ext cx="4964492" cy="879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DNA origami opens to deliver antibody only in presence of two protein antigens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3506" y="3754431"/>
              <a:ext cx="1904753" cy="43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41t-specific latch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587638" y="3179302"/>
              <a:ext cx="588524" cy="6135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703885" y="3811135"/>
              <a:ext cx="258209" cy="3762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147306" y="4187383"/>
              <a:ext cx="2018767" cy="420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TE17-specific latch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67792" y="4586244"/>
              <a:ext cx="6007081" cy="650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Shawn Douglas, </a:t>
              </a:r>
              <a:r>
                <a:rPr lang="en-US" sz="1400" dirty="0" err="1"/>
                <a:t>Ido</a:t>
              </a:r>
              <a:r>
                <a:rPr lang="en-US" sz="1400" dirty="0"/>
                <a:t> Bachelet, George Church. </a:t>
              </a:r>
              <a:r>
                <a:rPr lang="en-US" sz="1400" i="1" dirty="0"/>
                <a:t>A logic-gated nanorobot for targeted transport of molecular payloads</a:t>
              </a:r>
              <a:r>
                <a:rPr lang="en-US" sz="1400" dirty="0"/>
                <a:t>, </a:t>
              </a:r>
              <a:r>
                <a:rPr lang="en-US" sz="1400" u="sng" dirty="0"/>
                <a:t>Science</a:t>
              </a:r>
              <a:r>
                <a:rPr lang="en-US" sz="1400" dirty="0"/>
                <a:t> 2012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3855714" y="2805519"/>
              <a:ext cx="955172" cy="68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45113" y="1864465"/>
              <a:ext cx="1730959" cy="80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antibody Fab’ fragments 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792631" y="2200742"/>
              <a:ext cx="1169462" cy="66914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540189" y="2382484"/>
              <a:ext cx="826642" cy="423035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829245" y="1948426"/>
            <a:ext cx="4447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nanoscale resolution surface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X-ray crystallization scaffolding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super-resolution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circuits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5094" y="4228320"/>
            <a:ext cx="34259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biological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mRNA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cell surface marker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genetically encoded structures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07122" y="3558035"/>
            <a:ext cx="99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example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51" y="2371023"/>
            <a:ext cx="4336364" cy="34291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91144" y="1881101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art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0902" y="5894685"/>
            <a:ext cx="546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Ashwin Gopinath, Evan Miyazono, Andrei </a:t>
            </a:r>
            <a:r>
              <a:rPr lang="en-US" sz="1200" dirty="0" err="1"/>
              <a:t>Faraon</a:t>
            </a:r>
            <a:r>
              <a:rPr lang="en-US" sz="1200" dirty="0"/>
              <a:t>, Paul </a:t>
            </a:r>
            <a:r>
              <a:rPr lang="en-US" sz="1200" dirty="0" err="1"/>
              <a:t>Rothemund</a:t>
            </a:r>
            <a:r>
              <a:rPr lang="en-US" sz="1200" dirty="0"/>
              <a:t>. </a:t>
            </a:r>
            <a:r>
              <a:rPr lang="en-US" sz="1200" i="1" dirty="0"/>
              <a:t>Engineering and mapping nanocavity emission via precision placement of DNA origami</a:t>
            </a:r>
            <a:r>
              <a:rPr lang="en-US" sz="1200" dirty="0"/>
              <a:t>, </a:t>
            </a:r>
            <a:r>
              <a:rPr lang="en-US" sz="1200" u="sng" dirty="0"/>
              <a:t>Nature</a:t>
            </a:r>
            <a:r>
              <a:rPr lang="en-US" sz="1200" dirty="0"/>
              <a:t> 2016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C78FF0-6BCC-42A1-BFCB-9B8CBC96025A}"/>
              </a:ext>
            </a:extLst>
          </p:cNvPr>
          <p:cNvSpPr/>
          <p:nvPr/>
        </p:nvSpPr>
        <p:spPr>
          <a:xfrm>
            <a:off x="802419" y="1662438"/>
            <a:ext cx="1529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nonbiological</a:t>
            </a:r>
            <a:r>
              <a:rPr lang="en-US" dirty="0"/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7A18E2-3F3F-4DB2-8444-6AE29C373A1C}"/>
              </a:ext>
            </a:extLst>
          </p:cNvPr>
          <p:cNvSpPr/>
          <p:nvPr/>
        </p:nvSpPr>
        <p:spPr>
          <a:xfrm>
            <a:off x="6648787" y="5885896"/>
            <a:ext cx="4873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Grigory</a:t>
            </a:r>
            <a:r>
              <a:rPr lang="en-US" sz="1200" dirty="0"/>
              <a:t> </a:t>
            </a:r>
            <a:r>
              <a:rPr lang="en-US" sz="1200" dirty="0" err="1"/>
              <a:t>Tikhomirov</a:t>
            </a:r>
            <a:r>
              <a:rPr lang="en-US" sz="1200" dirty="0"/>
              <a:t>, Philip Petersen, and Lulu Qian. </a:t>
            </a:r>
            <a:r>
              <a:rPr lang="en-US" sz="1200" i="1" dirty="0"/>
              <a:t>Fractal assembly of </a:t>
            </a:r>
            <a:r>
              <a:rPr lang="en-US" sz="1200" i="1" dirty="0" err="1"/>
              <a:t>micrometre</a:t>
            </a:r>
            <a:r>
              <a:rPr lang="en-US" sz="1200" i="1" dirty="0"/>
              <a:t>-scale DNA origami arrays with arbitrary patterns</a:t>
            </a:r>
            <a:r>
              <a:rPr lang="en-US" sz="1200" dirty="0"/>
              <a:t>. </a:t>
            </a:r>
            <a:r>
              <a:rPr lang="en-US" sz="1200" u="sng" dirty="0"/>
              <a:t>Nature</a:t>
            </a:r>
            <a:r>
              <a:rPr lang="en-US" sz="1200" dirty="0"/>
              <a:t> 2017. </a:t>
            </a:r>
            <a:endParaRPr lang="en-US" sz="1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6B5470-332E-4047-8AE2-B03FE83B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400" y="2373601"/>
            <a:ext cx="3647954" cy="3429144"/>
          </a:xfrm>
          <a:prstGeom prst="rect">
            <a:avLst/>
          </a:prstGeom>
        </p:spPr>
      </p:pic>
      <p:pic>
        <p:nvPicPr>
          <p:cNvPr id="1026" name="Picture 2" descr="A painting of a scene at night with 10 swirly stars, Venus, and a bright yellow crescent Moon. In the background there are hills, in the middle ground there is a moonlit town with a church that has an elongated steeple, and in the foreground there is the dark green silhouette of a cypress tree and houses.">
            <a:extLst>
              <a:ext uri="{FF2B5EF4-FFF2-40B4-BE49-F238E27FC236}">
                <a16:creationId xmlns:a16="http://schemas.microsoft.com/office/drawing/2014/main" id="{E4B10E02-F7D6-4D09-B918-B5F2C44F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91" y="1722225"/>
            <a:ext cx="2043856" cy="16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adjacent text.">
            <a:extLst>
              <a:ext uri="{FF2B5EF4-FFF2-40B4-BE49-F238E27FC236}">
                <a16:creationId xmlns:a16="http://schemas.microsoft.com/office/drawing/2014/main" id="{554A4CFF-3E90-47AC-A9F1-F0E055F96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8565" r="21888" b="51310"/>
          <a:stretch/>
        </p:blipFill>
        <p:spPr bwMode="auto">
          <a:xfrm>
            <a:off x="6016065" y="3887537"/>
            <a:ext cx="1740048" cy="18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E6EE4C75-5A3D-49B6-AE3C-A3DD5151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3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1" grpId="1"/>
      <p:bldP spid="20" grpId="0"/>
      <p:bldP spid="2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C8359-F18B-4F80-94F9-A927387E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computation: Bird’s eye 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10293F-D2E4-427E-89C2-61FB25210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01130" cy="4895850"/>
          </a:xfrm>
        </p:spPr>
        <p:txBody>
          <a:bodyPr>
            <a:normAutofit/>
          </a:bodyPr>
          <a:lstStyle/>
          <a:p>
            <a:r>
              <a:rPr lang="en-US" sz="2400" u="sng" dirty="0"/>
              <a:t>Church-Turing thesis</a:t>
            </a:r>
            <a:r>
              <a:rPr lang="en-US" sz="2400" dirty="0"/>
              <a:t>: </a:t>
            </a:r>
            <a:r>
              <a:rPr lang="en-US" sz="2400" i="1" dirty="0"/>
              <a:t>For any physical device that can be built in our universe that can ‘reasonably’ said to compute a function f</a:t>
            </a:r>
            <a:r>
              <a:rPr lang="en-US" sz="2400" dirty="0"/>
              <a:t>: {0,1}</a:t>
            </a:r>
            <a:r>
              <a:rPr lang="en-US" sz="2400" baseline="30000" dirty="0"/>
              <a:t>∗</a:t>
            </a:r>
            <a:r>
              <a:rPr lang="en-US" sz="2400" dirty="0"/>
              <a:t>→{0,1}</a:t>
            </a:r>
            <a:r>
              <a:rPr lang="en-US" sz="2400" baseline="30000" dirty="0"/>
              <a:t>∗</a:t>
            </a:r>
            <a:r>
              <a:rPr lang="en-US" sz="2400" i="1" dirty="0"/>
              <a:t>, f is also computable by a Turing machine.</a:t>
            </a: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Not a mathematical theorem</a:t>
            </a:r>
            <a:r>
              <a:rPr lang="en-US" sz="2400" dirty="0"/>
              <a:t>; it is a </a:t>
            </a:r>
            <a:r>
              <a:rPr lang="en-US" sz="2400" dirty="0">
                <a:solidFill>
                  <a:schemeClr val="accent1"/>
                </a:solidFill>
              </a:rPr>
              <a:t>physical hypothesis</a:t>
            </a:r>
            <a:r>
              <a:rPr lang="en-US" sz="2400" dirty="0"/>
              <a:t>. </a:t>
            </a:r>
          </a:p>
          <a:p>
            <a:pPr lvl="1"/>
            <a:r>
              <a:rPr lang="en-US" sz="2000" dirty="0"/>
              <a:t>Physicists call such hypotheses “laws of nature” (always the optimists).</a:t>
            </a:r>
          </a:p>
          <a:p>
            <a:pPr lvl="1"/>
            <a:r>
              <a:rPr lang="en-US" sz="2000" dirty="0"/>
              <a:t>It’s the connection between the </a:t>
            </a:r>
            <a:r>
              <a:rPr lang="en-US" sz="2000" u="sng" dirty="0"/>
              <a:t>physical world</a:t>
            </a:r>
            <a:r>
              <a:rPr lang="en-US" sz="2000" dirty="0"/>
              <a:t> of </a:t>
            </a:r>
            <a:r>
              <a:rPr lang="en-US" sz="2000" i="1" dirty="0"/>
              <a:t>voltages</a:t>
            </a:r>
            <a:r>
              <a:rPr lang="en-US" sz="2000" dirty="0"/>
              <a:t>, </a:t>
            </a:r>
            <a:r>
              <a:rPr lang="en-US" sz="2000" i="1" dirty="0"/>
              <a:t>transistors</a:t>
            </a:r>
            <a:r>
              <a:rPr lang="en-US" sz="2000" dirty="0"/>
              <a:t>, and </a:t>
            </a:r>
            <a:r>
              <a:rPr lang="en-US" sz="2000" i="1" dirty="0"/>
              <a:t>time in seconds</a:t>
            </a:r>
            <a:r>
              <a:rPr lang="en-US" sz="2000" dirty="0"/>
              <a:t>, and the </a:t>
            </a:r>
            <a:r>
              <a:rPr lang="en-US" sz="2000" u="sng" dirty="0"/>
              <a:t>abstract ideas</a:t>
            </a:r>
            <a:r>
              <a:rPr lang="en-US" sz="2000" dirty="0"/>
              <a:t> of </a:t>
            </a:r>
            <a:r>
              <a:rPr lang="en-US" sz="2000" i="1" dirty="0"/>
              <a:t>digital data</a:t>
            </a:r>
            <a:r>
              <a:rPr lang="en-US" sz="2000" dirty="0"/>
              <a:t>, </a:t>
            </a:r>
            <a:r>
              <a:rPr lang="en-US" sz="2000" i="1" dirty="0"/>
              <a:t>Boolean logic</a:t>
            </a:r>
            <a:r>
              <a:rPr lang="en-US" sz="2000" dirty="0"/>
              <a:t>, and </a:t>
            </a:r>
            <a:r>
              <a:rPr lang="en-US" sz="2000" i="1" dirty="0"/>
              <a:t>number of steps in an algorithm</a:t>
            </a:r>
            <a:r>
              <a:rPr lang="en-US" sz="2000" dirty="0"/>
              <a:t>.</a:t>
            </a:r>
          </a:p>
          <a:p>
            <a:r>
              <a:rPr lang="en-US" sz="2400" dirty="0"/>
              <a:t>If no Turing machine can solve a computational problem,                                            then no physical device can solve it either.</a:t>
            </a:r>
          </a:p>
          <a:p>
            <a:r>
              <a:rPr lang="en-US" sz="2400" dirty="0"/>
              <a:t>Some problems </a:t>
            </a:r>
            <a:r>
              <a:rPr lang="en-US" sz="2400" i="1" dirty="0"/>
              <a:t>are</a:t>
            </a:r>
            <a:r>
              <a:rPr lang="en-US" sz="2400" dirty="0"/>
              <a:t> inherently difficult (Boolean satisfiability)                                       or impossible (Halting problem) for computers to solve.</a:t>
            </a:r>
          </a:p>
          <a:p>
            <a:pPr lvl="1"/>
            <a:r>
              <a:rPr lang="en-US" sz="2000" dirty="0"/>
              <a:t>Fact about the </a:t>
            </a:r>
            <a:r>
              <a:rPr lang="en-US" sz="2000" u="sng" dirty="0"/>
              <a:t>problem itself</a:t>
            </a:r>
            <a:r>
              <a:rPr lang="en-US" sz="2000" dirty="0"/>
              <a:t>, not about a lack of human ingenuity.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CA542-D78A-453B-A0AB-6517EA7A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9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20FB2-5E72-4F27-B96F-9E723B29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computation: Bird’s eye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82D48-11BD-4D32-94DA-F13AD18B1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/>
          </a:bodyPr>
          <a:lstStyle/>
          <a:p>
            <a:r>
              <a:rPr lang="en-US" sz="2400" dirty="0"/>
              <a:t>Many models of computation:</a:t>
            </a:r>
          </a:p>
          <a:p>
            <a:pPr lvl="1"/>
            <a:r>
              <a:rPr lang="en-US" sz="2000" dirty="0"/>
              <a:t>Turing machine</a:t>
            </a:r>
          </a:p>
          <a:p>
            <a:pPr lvl="1"/>
            <a:r>
              <a:rPr lang="en-US" sz="2000" dirty="0"/>
              <a:t>finite state machine</a:t>
            </a:r>
          </a:p>
          <a:p>
            <a:pPr lvl="1"/>
            <a:r>
              <a:rPr lang="en-US" sz="2000" dirty="0"/>
              <a:t>polynomial-time Turing machine</a:t>
            </a:r>
          </a:p>
          <a:p>
            <a:pPr lvl="1"/>
            <a:r>
              <a:rPr lang="en-US" sz="2000" dirty="0"/>
              <a:t>Boolean circuit</a:t>
            </a:r>
          </a:p>
          <a:p>
            <a:pPr lvl="1"/>
            <a:r>
              <a:rPr lang="en-US" sz="2000" dirty="0"/>
              <a:t>distributed network with limited communication between nodes but unlimited computational ability at each node</a:t>
            </a:r>
          </a:p>
          <a:p>
            <a:r>
              <a:rPr lang="en-US" sz="2400" dirty="0"/>
              <a:t>None is more or less “correct” as a model of </a:t>
            </a:r>
            <a:r>
              <a:rPr lang="en-US" sz="2400" u="sng" dirty="0"/>
              <a:t>all computing devices</a:t>
            </a:r>
            <a:r>
              <a:rPr lang="en-US" sz="2400" dirty="0"/>
              <a:t>.</a:t>
            </a:r>
          </a:p>
          <a:p>
            <a:pPr lvl="1"/>
            <a:r>
              <a:rPr lang="en-US" sz="2000" dirty="0"/>
              <a:t>Each is an abstraction useful in some contexts, like Newtonian spherical, frictionless cows.</a:t>
            </a:r>
          </a:p>
          <a:p>
            <a:r>
              <a:rPr lang="en-US" sz="2400" dirty="0"/>
              <a:t>Consider: no finite state machine can decide if a binary string has equal 0s and 1s</a:t>
            </a:r>
          </a:p>
          <a:p>
            <a:pPr lvl="1"/>
            <a:r>
              <a:rPr lang="en-US" sz="2000" u="sng" dirty="0"/>
              <a:t>Overly literal interpretation</a:t>
            </a:r>
            <a:r>
              <a:rPr lang="en-US" sz="2000" dirty="0"/>
              <a:t>: Your laptop has finite memory, so cannot solve this problem.</a:t>
            </a:r>
          </a:p>
          <a:p>
            <a:pPr lvl="1"/>
            <a:r>
              <a:rPr lang="en-US" sz="2000" u="sng" dirty="0"/>
              <a:t>Better interpretation</a:t>
            </a:r>
            <a:r>
              <a:rPr lang="en-US" sz="2000" dirty="0"/>
              <a:t>: If you write an algorithm to solve this problem, then it must, somewhere, use unbounded memory (list, stack, recursion, etc.)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31906-E7CA-4943-800B-21BB18B0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961E0-21ED-4D10-9920-27DE54E4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Theory of molecular computation: Bird’s eye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2D30A-60F4-4B8E-9466-C27635A81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Goal of course: Apply the Theory of Computing “lens” to </a:t>
            </a:r>
            <a:r>
              <a:rPr lang="en-US" sz="2400" dirty="0">
                <a:solidFill>
                  <a:srgbClr val="C00000"/>
                </a:solidFill>
              </a:rPr>
              <a:t>molecular</a:t>
            </a:r>
            <a:r>
              <a:rPr lang="en-US" sz="2400" dirty="0"/>
              <a:t> engineering.</a:t>
            </a:r>
          </a:p>
          <a:p>
            <a:pPr marL="0" indent="0">
              <a:buNone/>
            </a:pPr>
            <a:r>
              <a:rPr lang="en-US" sz="2400" dirty="0"/>
              <a:t>Topics we’ll cover:</a:t>
            </a:r>
          </a:p>
          <a:p>
            <a:r>
              <a:rPr lang="en-US" sz="2400" dirty="0"/>
              <a:t>Basic experimental background</a:t>
            </a:r>
          </a:p>
          <a:p>
            <a:pPr lvl="1"/>
            <a:r>
              <a:rPr lang="en-US" sz="2000" dirty="0"/>
              <a:t>structural DNA nanotechnology (building things from molecules)</a:t>
            </a:r>
          </a:p>
          <a:p>
            <a:pPr lvl="2"/>
            <a:r>
              <a:rPr lang="en-US" sz="1800" dirty="0"/>
              <a:t>DNA tile self-assembly</a:t>
            </a:r>
          </a:p>
          <a:p>
            <a:pPr lvl="2"/>
            <a:r>
              <a:rPr lang="en-US" sz="1800" dirty="0"/>
              <a:t>DNA origami</a:t>
            </a:r>
          </a:p>
          <a:p>
            <a:pPr lvl="1"/>
            <a:r>
              <a:rPr lang="en-US" sz="2000" dirty="0"/>
              <a:t>dynamic DNA nanotechnology (reconfiguring molecules)</a:t>
            </a:r>
          </a:p>
          <a:p>
            <a:pPr lvl="2"/>
            <a:r>
              <a:rPr lang="en-US" sz="1800" dirty="0"/>
              <a:t>DNA strand displacement</a:t>
            </a:r>
          </a:p>
          <a:p>
            <a:r>
              <a:rPr lang="en-US" sz="2400" dirty="0"/>
              <a:t>Algorithmic tile self-assembly</a:t>
            </a:r>
          </a:p>
          <a:p>
            <a:r>
              <a:rPr lang="en-US" sz="2400" dirty="0"/>
              <a:t>Chemical reaction networks (and relation to distributed computing)</a:t>
            </a:r>
          </a:p>
          <a:p>
            <a:r>
              <a:rPr lang="en-US" sz="2400" dirty="0"/>
              <a:t>Thermodynamic binding networks</a:t>
            </a:r>
          </a:p>
          <a:p>
            <a:r>
              <a:rPr lang="en-US" sz="2400" dirty="0"/>
              <a:t>DNA sequence design (classical algorithmic problem helpful in experiments)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CE011-926C-46B1-923F-8F6724D3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4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5E095-A45C-417D-B192-CDA362C6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74" y="365126"/>
            <a:ext cx="11686428" cy="726204"/>
          </a:xfrm>
        </p:spPr>
        <p:txBody>
          <a:bodyPr>
            <a:normAutofit/>
          </a:bodyPr>
          <a:lstStyle/>
          <a:p>
            <a:r>
              <a:rPr lang="en-US" sz="3200" dirty="0"/>
              <a:t>Basic experimental background: Structural DNA nanotechnology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8D011-59C3-4E81-A272-3F96FF40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1271" y="6127753"/>
            <a:ext cx="2743200" cy="365125"/>
          </a:xfrm>
        </p:spPr>
        <p:txBody>
          <a:bodyPr/>
          <a:lstStyle/>
          <a:p>
            <a:fld id="{DDDDC0DD-A20C-43E8-BBF5-AC705073E80B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71521-54F9-48E1-BBA8-82E25D704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72" y="1985857"/>
            <a:ext cx="3312947" cy="2142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4A5A5E-B60E-4E9D-BC96-D734781BAB40}"/>
              </a:ext>
            </a:extLst>
          </p:cNvPr>
          <p:cNvSpPr txBox="1"/>
          <p:nvPr/>
        </p:nvSpPr>
        <p:spPr>
          <a:xfrm>
            <a:off x="964097" y="1496670"/>
            <a:ext cx="215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DNA origami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ED0B4-0D8D-42F0-B51E-3D7C7F80F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695" y="4299777"/>
            <a:ext cx="1136046" cy="17862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95FB89-0549-475A-B4F8-65153DB65225}"/>
              </a:ext>
            </a:extLst>
          </p:cNvPr>
          <p:cNvSpPr txBox="1"/>
          <p:nvPr/>
        </p:nvSpPr>
        <p:spPr>
          <a:xfrm>
            <a:off x="220445" y="6085991"/>
            <a:ext cx="42124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https://science.sciencemag.org/content/347/6229/1446.full</a:t>
            </a:r>
            <a:r>
              <a:rPr lang="en-US" sz="1100" dirty="0"/>
              <a:t> </a:t>
            </a:r>
          </a:p>
          <a:p>
            <a:r>
              <a:rPr lang="en-US" sz="1100" dirty="0">
                <a:hlinkClick r:id="rId5"/>
              </a:rPr>
              <a:t>https://www.nature.com/articles/s41467-020-20020-7</a:t>
            </a:r>
            <a:r>
              <a:rPr lang="en-US" sz="1100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499AE6-01DC-40F6-817B-E12A7699E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45" y="4530102"/>
            <a:ext cx="2275461" cy="13255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3B57A9-AA2C-4248-8D13-8FED0FA17F11}"/>
              </a:ext>
            </a:extLst>
          </p:cNvPr>
          <p:cNvSpPr txBox="1"/>
          <p:nvPr/>
        </p:nvSpPr>
        <p:spPr>
          <a:xfrm>
            <a:off x="220445" y="4083494"/>
            <a:ext cx="28848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7"/>
              </a:rPr>
              <a:t>https://www.nature.com/articles/nature04586</a:t>
            </a:r>
            <a:r>
              <a:rPr lang="en-US" sz="1100" dirty="0"/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28C2E1-A44B-4B67-AABB-E6CE62A07C30}"/>
              </a:ext>
            </a:extLst>
          </p:cNvPr>
          <p:cNvGrpSpPr/>
          <p:nvPr/>
        </p:nvGrpSpPr>
        <p:grpSpPr>
          <a:xfrm>
            <a:off x="4189914" y="1496670"/>
            <a:ext cx="2884833" cy="4996204"/>
            <a:chOff x="4388694" y="1725267"/>
            <a:chExt cx="2884833" cy="49962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161349-F04D-47F0-846B-38B356926FC3}"/>
                </a:ext>
              </a:extLst>
            </p:cNvPr>
            <p:cNvSpPr txBox="1"/>
            <p:nvPr/>
          </p:nvSpPr>
          <p:spPr>
            <a:xfrm>
              <a:off x="4830418" y="1725267"/>
              <a:ext cx="19123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DNA tile </a:t>
              </a:r>
            </a:p>
            <a:p>
              <a:r>
                <a:rPr lang="en-US" sz="2400" dirty="0"/>
                <a:t>self-assembly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1E72A5-7573-4374-BFA8-200A45EA2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09998" y="4526900"/>
              <a:ext cx="2240260" cy="219457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CA8FC6-B6F6-4419-8C5B-55267A2BC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1513" y="2550204"/>
              <a:ext cx="2270203" cy="169615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1D5D0C-4596-42DA-A714-574100685074}"/>
                </a:ext>
              </a:extLst>
            </p:cNvPr>
            <p:cNvSpPr txBox="1"/>
            <p:nvPr/>
          </p:nvSpPr>
          <p:spPr>
            <a:xfrm>
              <a:off x="4388694" y="4260704"/>
              <a:ext cx="288483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hlinkClick r:id="rId10"/>
                </a:rPr>
                <a:t>https://www.nature.com/articles/nature11075</a:t>
              </a:r>
              <a:r>
                <a:rPr lang="en-US" sz="1100" dirty="0"/>
                <a:t>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C7AFB0-0DB8-4CD7-80DC-5C3623F0D333}"/>
              </a:ext>
            </a:extLst>
          </p:cNvPr>
          <p:cNvGrpSpPr/>
          <p:nvPr/>
        </p:nvGrpSpPr>
        <p:grpSpPr>
          <a:xfrm>
            <a:off x="7302777" y="1496670"/>
            <a:ext cx="4773413" cy="4760200"/>
            <a:chOff x="7431984" y="1725267"/>
            <a:chExt cx="4773413" cy="4760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EF460A-9C24-4E34-80F3-A0D992D84E21}"/>
                </a:ext>
              </a:extLst>
            </p:cNvPr>
            <p:cNvSpPr txBox="1"/>
            <p:nvPr/>
          </p:nvSpPr>
          <p:spPr>
            <a:xfrm>
              <a:off x="8600665" y="1725267"/>
              <a:ext cx="31275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u="sng" dirty="0"/>
                <a:t>algorithmic</a:t>
              </a:r>
              <a:r>
                <a:rPr lang="en-US" sz="2400" dirty="0"/>
                <a:t> DNA </a:t>
              </a:r>
            </a:p>
            <a:p>
              <a:r>
                <a:rPr lang="en-US" sz="2400" dirty="0"/>
                <a:t>tile self-assembly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A9D519-6229-4D5C-9415-593A16DDF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37647" y="2642317"/>
              <a:ext cx="933807" cy="33395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717F14-2C2B-4064-B734-992CE868E4A3}"/>
                </a:ext>
              </a:extLst>
            </p:cNvPr>
            <p:cNvSpPr txBox="1"/>
            <p:nvPr/>
          </p:nvSpPr>
          <p:spPr>
            <a:xfrm>
              <a:off x="7431984" y="6054580"/>
              <a:ext cx="343148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hlinkClick r:id="rId12"/>
                </a:rPr>
                <a:t>https://www.dna.caltech.edu/Papers/cge-thesis2014.pdf</a:t>
              </a:r>
              <a:endParaRPr lang="en-US" sz="1100" dirty="0"/>
            </a:p>
            <a:p>
              <a:r>
                <a:rPr lang="en-US" sz="1100" dirty="0">
                  <a:hlinkClick r:id="rId13"/>
                </a:rPr>
                <a:t>https://www.nature.com/articles/s41586-019-1014-9</a:t>
              </a:r>
              <a:r>
                <a:rPr lang="en-US" sz="1100" dirty="0"/>
                <a:t>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B252DDC-EFA0-44DF-967C-59DF155B51B9}"/>
                </a:ext>
              </a:extLst>
            </p:cNvPr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9955" y="2771633"/>
              <a:ext cx="3286125" cy="129667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B3E2A5F-A28D-4DB6-BF07-4E93500D7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749955" y="4230395"/>
              <a:ext cx="3455442" cy="1751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39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3D3B-D852-494C-87B2-6BF40D53D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experimental background: </a:t>
            </a:r>
            <a:br>
              <a:rPr lang="en-US" dirty="0"/>
            </a:br>
            <a:r>
              <a:rPr lang="en-US" dirty="0"/>
              <a:t>Dynamic DNA nanotechnology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0D9-E90E-4480-ADF5-9D1C6D5C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3B0768-C20D-4CD1-B0D0-297C52156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26"/>
          <a:stretch/>
        </p:blipFill>
        <p:spPr bwMode="auto">
          <a:xfrm>
            <a:off x="2189788" y="2766218"/>
            <a:ext cx="7620000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D17F4-7B7B-432E-827E-CCD178B5E313}"/>
              </a:ext>
            </a:extLst>
          </p:cNvPr>
          <p:cNvSpPr txBox="1"/>
          <p:nvPr/>
        </p:nvSpPr>
        <p:spPr>
          <a:xfrm>
            <a:off x="2189788" y="2031128"/>
            <a:ext cx="736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DNA strand displacement</a:t>
            </a:r>
            <a:r>
              <a:rPr lang="en-US" dirty="0"/>
              <a:t>: DNA reconfiguring itself without enzymes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69C55-6067-4ABE-BD12-71765E2E1832}"/>
              </a:ext>
            </a:extLst>
          </p:cNvPr>
          <p:cNvSpPr txBox="1"/>
          <p:nvPr/>
        </p:nvSpPr>
        <p:spPr>
          <a:xfrm>
            <a:off x="222366" y="6470135"/>
            <a:ext cx="33590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http://parts.igem.org/Part:BBa_K1761002:Experience</a:t>
            </a:r>
            <a:r>
              <a:rPr lang="en-US" sz="1100" dirty="0"/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89466B-ABB2-48A6-A217-1122C8D25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7" r="75263"/>
          <a:stretch/>
        </p:blipFill>
        <p:spPr bwMode="auto">
          <a:xfrm>
            <a:off x="1933479" y="4457540"/>
            <a:ext cx="1884988" cy="181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85AB36-7C3F-4616-9FD5-35D4175B2A7B}"/>
              </a:ext>
            </a:extLst>
          </p:cNvPr>
          <p:cNvSpPr/>
          <p:nvPr/>
        </p:nvSpPr>
        <p:spPr>
          <a:xfrm>
            <a:off x="3725333" y="4826872"/>
            <a:ext cx="143934" cy="820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999C8E4-C842-47A0-87CE-3ED172148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5" t="44297" r="23041"/>
          <a:stretch/>
        </p:blipFill>
        <p:spPr bwMode="auto">
          <a:xfrm>
            <a:off x="3725332" y="4457057"/>
            <a:ext cx="4072467" cy="181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05FCC7F-85A1-4739-81E2-ABE62C7EC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4" t="44297" r="-308"/>
          <a:stretch/>
        </p:blipFill>
        <p:spPr bwMode="auto">
          <a:xfrm>
            <a:off x="7797799" y="4457056"/>
            <a:ext cx="1791853" cy="181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A0AEF13-00DC-4F31-91F9-036FAD847BBD}"/>
              </a:ext>
            </a:extLst>
          </p:cNvPr>
          <p:cNvGrpSpPr/>
          <p:nvPr/>
        </p:nvGrpSpPr>
        <p:grpSpPr>
          <a:xfrm>
            <a:off x="5675243" y="4781550"/>
            <a:ext cx="2142401" cy="957264"/>
            <a:chOff x="5675243" y="4781550"/>
            <a:chExt cx="2142401" cy="9572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D99FA0-78A6-40FD-B513-0588F854A973}"/>
                </a:ext>
              </a:extLst>
            </p:cNvPr>
            <p:cNvSpPr/>
            <p:nvPr/>
          </p:nvSpPr>
          <p:spPr>
            <a:xfrm>
              <a:off x="5675243" y="5406888"/>
              <a:ext cx="1239907" cy="3319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CBD075-C451-4C95-B32A-4B0EC09CE287}"/>
                </a:ext>
              </a:extLst>
            </p:cNvPr>
            <p:cNvSpPr/>
            <p:nvPr/>
          </p:nvSpPr>
          <p:spPr>
            <a:xfrm>
              <a:off x="5999787" y="4781550"/>
              <a:ext cx="1817857" cy="669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53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B6CD2-8A1C-4F60-AA1A-24270DB55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344"/>
          </a:xfrm>
        </p:spPr>
        <p:txBody>
          <a:bodyPr/>
          <a:lstStyle/>
          <a:p>
            <a:r>
              <a:rPr lang="en-US" dirty="0"/>
              <a:t>DNA strand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8363F-B3EF-4E8D-8283-F612D0AE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9</a:t>
            </a:fld>
            <a:endParaRPr lang="en-US"/>
          </a:p>
        </p:txBody>
      </p:sp>
      <p:pic>
        <p:nvPicPr>
          <p:cNvPr id="5" name="strand-displacement-cut">
            <a:hlinkClick r:id="" action="ppaction://media"/>
            <a:extLst>
              <a:ext uri="{FF2B5EF4-FFF2-40B4-BE49-F238E27FC236}">
                <a16:creationId xmlns:a16="http://schemas.microsoft.com/office/drawing/2014/main" id="{4D4195F9-41F7-4769-888E-8FAC8A796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963" y="1956833"/>
            <a:ext cx="8064073" cy="4536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70EC3D-FF42-43FD-AA15-7D13CE910B93}"/>
              </a:ext>
            </a:extLst>
          </p:cNvPr>
          <p:cNvSpPr txBox="1"/>
          <p:nvPr/>
        </p:nvSpPr>
        <p:spPr>
          <a:xfrm>
            <a:off x="838200" y="1291857"/>
            <a:ext cx="806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https://www.microsoft.com/en-us/research/video/dna-strand-displacement/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15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1554</Words>
  <Application>Microsoft Office PowerPoint</Application>
  <PresentationFormat>Widescreen</PresentationFormat>
  <Paragraphs>204</Paragraphs>
  <Slides>18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Consolas</vt:lpstr>
      <vt:lpstr>Liberation Sans</vt:lpstr>
      <vt:lpstr>Roboto</vt:lpstr>
      <vt:lpstr>Wingdings</vt:lpstr>
      <vt:lpstr>Office Theme</vt:lpstr>
      <vt:lpstr>Introduction</vt:lpstr>
      <vt:lpstr>Theory of molecular computation =  Theory of computation ⋂ nanotechnology</vt:lpstr>
      <vt:lpstr>Potential DNA nanotechnology applications</vt:lpstr>
      <vt:lpstr>Theory of computation: Bird’s eye view</vt:lpstr>
      <vt:lpstr>Theory of computation: Bird’s eye view</vt:lpstr>
      <vt:lpstr>Theory of molecular computation: Bird’s eye view</vt:lpstr>
      <vt:lpstr>Basic experimental background: Structural DNA nanotechnology</vt:lpstr>
      <vt:lpstr>Basic experimental background:  Dynamic DNA nanotechnology</vt:lpstr>
      <vt:lpstr>DNA strand displacement</vt:lpstr>
      <vt:lpstr>Algorithmic tile self-assembly</vt:lpstr>
      <vt:lpstr>Chemical reaction networks</vt:lpstr>
      <vt:lpstr>Chemical caucusing</vt:lpstr>
      <vt:lpstr>Thermodynamic binding networks</vt:lpstr>
      <vt:lpstr>DNA sequence design</vt:lpstr>
      <vt:lpstr>Logistics</vt:lpstr>
      <vt:lpstr>TA</vt:lpstr>
      <vt:lpstr>Grading</vt:lpstr>
      <vt:lpstr>Prerequisites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ECS 220: Theory of Computation Chapter 1: Prologue</dc:title>
  <dc:creator>David S. Doty</dc:creator>
  <cp:lastModifiedBy>David Doty</cp:lastModifiedBy>
  <cp:revision>219</cp:revision>
  <dcterms:created xsi:type="dcterms:W3CDTF">2016-12-16T22:36:15Z</dcterms:created>
  <dcterms:modified xsi:type="dcterms:W3CDTF">2023-11-10T00:01:30Z</dcterms:modified>
</cp:coreProperties>
</file>