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88" r:id="rId5"/>
    <p:sldId id="259" r:id="rId6"/>
    <p:sldId id="260" r:id="rId7"/>
    <p:sldId id="261" r:id="rId8"/>
    <p:sldId id="262" r:id="rId9"/>
    <p:sldId id="299" r:id="rId10"/>
    <p:sldId id="300" r:id="rId11"/>
    <p:sldId id="297" r:id="rId12"/>
    <p:sldId id="298" r:id="rId13"/>
    <p:sldId id="277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82" r:id="rId24"/>
    <p:sldId id="283" r:id="rId25"/>
    <p:sldId id="284" r:id="rId26"/>
    <p:sldId id="285" r:id="rId27"/>
    <p:sldId id="286" r:id="rId28"/>
    <p:sldId id="287" r:id="rId29"/>
    <p:sldId id="278" r:id="rId30"/>
    <p:sldId id="279" r:id="rId31"/>
    <p:sldId id="289" r:id="rId32"/>
    <p:sldId id="292" r:id="rId33"/>
    <p:sldId id="290" r:id="rId34"/>
    <p:sldId id="291" r:id="rId35"/>
    <p:sldId id="301" r:id="rId36"/>
    <p:sldId id="294" r:id="rId37"/>
    <p:sldId id="276" r:id="rId38"/>
    <p:sldId id="274" r:id="rId39"/>
    <p:sldId id="275" r:id="rId40"/>
    <p:sldId id="295" r:id="rId41"/>
    <p:sldId id="280" r:id="rId42"/>
    <p:sldId id="281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F400"/>
    <a:srgbClr val="00F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C3AB4-F0FF-4BB5-B975-8981597ABCC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A1C4-1FFE-4037-8ACD-603B5E06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6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2808-207A-411A-9E6D-B9AB5B063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DE71A-38FC-4556-8B29-4772FDA1F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3BE3B-C347-47B3-874D-8B3C681C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5CEA-E09C-4E14-AF03-397C3CBBE69E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EE4B4-8772-4BE0-94E4-C4274F47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DE4E9-CAF0-4EDF-B9EC-318B59F5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0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BDE3-6471-4E09-B66E-1179A1DA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5481C-169D-4ADA-9C0D-E589545E8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3B209-C40F-4218-86ED-5E41D731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EC7B-F47B-4D6B-AA17-31A7C64061B0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4FCDF-402C-419F-8264-8673C307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39940-A363-499C-BE28-2063615E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8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30D96A-EDB8-4CF0-B413-97AA13862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D023D-BD46-4C92-A1BE-C69B182BE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ABFBD-FCF0-473D-B31A-3FD9A3BF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0E5C-0ED0-4E45-8938-12BD5ECE7B6F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14989-BDE4-4A35-A1FF-1BC6C00A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6207F-046E-4E43-835E-0C74059D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A572-222C-4063-8407-73BAF437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E552F-1DCA-4C20-8C13-9A29BE4A5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8452D-4DB4-4684-BEB6-C01B3503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83F7-EC87-4CEE-B07C-A6904FE45180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BC29F-18F5-4B78-B180-49FF959F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C5BC-F3F1-451A-A5C8-3E5060B6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B8D8-2F14-4C6F-A3C7-464B21C3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A7DCA-618A-4BD0-A4F4-5B41AD036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933A7-ADC2-4BEA-99D2-DEEA0AB1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32AE-A0BC-457D-B066-A4581A6BDE69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27CAC-3C39-4108-8305-7AE627F5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47F57-3E5D-4E41-BD37-C3BAF5BD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3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2AAE-B5CD-4418-AFC2-5FBC547B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722-4DF9-4BDE-B67A-824228A73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95B2D-EF95-4AE3-835F-2A987D56E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5B7F6-241B-4205-9AE1-FCFA7E54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D1C18-206D-42CF-8E30-DD7D7BC02C15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2EE91-5E09-4E1D-BD55-24D23AFE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C219F-2FA6-4A23-9134-DD9E87BA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1E61-0790-463A-B84F-73D4FE2E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61F2A-BE89-44D3-B281-7E984A49C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F3F6F-77B9-4CA5-8C28-EAB862EA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5564B-0F73-4DDF-8ECC-46D352B89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995CE2-3012-4A01-BC7E-5B7513DEE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01204-47E5-45E5-9782-9BA2D6EA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498FD-FA2B-49D4-A11E-472051BFAE1D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F816E-5A28-4EEC-8D1A-A442327F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36969C-F599-49A3-97B6-6561B7D9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AD8B7-4350-4570-BF80-4801CC99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E63D7-BB9F-47D5-87CD-D1CC7A07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9C88-EF74-483B-BCEA-407BCBA73E99}" type="datetime1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1A381-5EDE-4B28-9485-C9C398F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D9A44-12B5-4661-B82B-9F29216E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4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6A8C46-B2CD-4108-9876-E1A39263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4919-F248-41C7-9D63-B9BFC8F1A1FF}" type="datetime1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BAA57-F8A1-47DE-BA7E-022BCBED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378EC-207E-4467-8626-12A1963B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3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9E2D-86E5-4F50-92C8-6B439997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0AC54-2A9E-47BB-AFF8-CA25F211B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786BB-576D-475C-A24B-A719DDE0B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8A71B-FFFD-4873-BF08-3189E3F6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D2D1-6BC0-4FF9-B6B7-C889AC9EAB7A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D1600-A70F-4B29-9CF2-EA91EFAE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809CF-5315-4660-9527-FBD40B05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981E-98B9-47DA-A944-695C7293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76043-0E9B-41A9-8708-B58451583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9D67A-1811-4705-B42E-4CE251046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33734-FA7F-4E4A-A502-71A31B52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64F3-8DD1-41F4-BD99-1C893121D05B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E3724-F848-479A-B92C-A9576903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8F8A-C144-43A6-9EC8-E0CEFFE3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5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76103-DB3B-4580-BF7D-5334070B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3B902-63C5-4982-9705-E6C6F58AD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E07C-82F7-4D6C-911C-3820A5E08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8A2F3-563C-419B-9A7A-28A034BBB39C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3DCB-5651-4E19-8EDB-0155A7806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0F85-8B9B-4361-B0AB-05124BFCE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1F4DE-8F31-489A-8BA1-5D05B3CF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6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hyperlink" Target="https://www.microsoft.com/en-us/research/video/dna-strand-displacement/" TargetMode="Externa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10A5-6E8B-457A-AC14-18F622E402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DNA strand displacement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0D43E9-11BC-42B3-82F5-9B85DD3863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 reconfiguring itself without enzymes</a:t>
            </a:r>
          </a:p>
          <a:p>
            <a:endParaRPr lang="en-US" dirty="0"/>
          </a:p>
          <a:p>
            <a:r>
              <a:rPr lang="en-US" dirty="0"/>
              <a:t>slides © 2023, David Doty</a:t>
            </a:r>
          </a:p>
          <a:p>
            <a:r>
              <a:rPr lang="en-US" dirty="0"/>
              <a:t>ECS 232: Theory of Molecular Computation, UC Davis</a:t>
            </a:r>
          </a:p>
        </p:txBody>
      </p:sp>
    </p:spTree>
    <p:extLst>
      <p:ext uri="{BB962C8B-B14F-4D97-AF65-F5344CB8AC3E}">
        <p14:creationId xmlns:p14="http://schemas.microsoft.com/office/powerpoint/2010/main" val="63233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F74DD-A7FB-626F-34F0-18D02560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A727D-7395-0A7B-DFBA-4F403ABA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918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4CD399-50F7-DAF0-BB49-60DAED1D7342}"/>
              </a:ext>
            </a:extLst>
          </p:cNvPr>
          <p:cNvGrpSpPr/>
          <p:nvPr/>
        </p:nvGrpSpPr>
        <p:grpSpPr>
          <a:xfrm>
            <a:off x="1179632" y="4824675"/>
            <a:ext cx="1499727" cy="430887"/>
            <a:chOff x="1250333" y="4368794"/>
            <a:chExt cx="1499727" cy="4308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CED044-225D-E40E-2F8B-4D618FCF7AE7}"/>
                </a:ext>
              </a:extLst>
            </p:cNvPr>
            <p:cNvSpPr txBox="1"/>
            <p:nvPr/>
          </p:nvSpPr>
          <p:spPr>
            <a:xfrm>
              <a:off x="1250333" y="4368794"/>
              <a:ext cx="76507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 err="1"/>
                <a:t>hv</a:t>
              </a:r>
              <a:r>
                <a:rPr lang="en-US" sz="2800" baseline="-25000" dirty="0" err="1"/>
                <a:t>ex</a:t>
              </a:r>
              <a:endParaRPr lang="en-US" sz="2800" baseline="-250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B7DBD2-BE48-B2BA-F953-B3A6991CADDD}"/>
                </a:ext>
              </a:extLst>
            </p:cNvPr>
            <p:cNvCxnSpPr>
              <a:cxnSpLocks/>
            </p:cNvCxnSpPr>
            <p:nvPr/>
          </p:nvCxnSpPr>
          <p:spPr>
            <a:xfrm>
              <a:off x="1890170" y="4675695"/>
              <a:ext cx="859890" cy="0"/>
            </a:xfrm>
            <a:prstGeom prst="straightConnector1">
              <a:avLst/>
            </a:prstGeom>
            <a:ln w="76200">
              <a:solidFill>
                <a:srgbClr val="00F4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70EE26-FB07-39B9-2CCB-4370E7EE1F8B}"/>
              </a:ext>
            </a:extLst>
          </p:cNvPr>
          <p:cNvGrpSpPr/>
          <p:nvPr/>
        </p:nvGrpSpPr>
        <p:grpSpPr>
          <a:xfrm>
            <a:off x="9173245" y="4824674"/>
            <a:ext cx="1770786" cy="430887"/>
            <a:chOff x="9163298" y="4399010"/>
            <a:chExt cx="1770786" cy="4308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3588F5-B591-2902-18DA-4C2618CAC236}"/>
                </a:ext>
              </a:extLst>
            </p:cNvPr>
            <p:cNvSpPr txBox="1"/>
            <p:nvPr/>
          </p:nvSpPr>
          <p:spPr>
            <a:xfrm>
              <a:off x="10169005" y="4399010"/>
              <a:ext cx="76507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 err="1"/>
                <a:t>hv</a:t>
              </a:r>
              <a:r>
                <a:rPr lang="en-US" sz="2800" baseline="-25000" dirty="0" err="1"/>
                <a:t>em</a:t>
              </a:r>
              <a:endParaRPr lang="en-US" sz="2800" baseline="-25000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F621BA-9F82-12EF-121B-81557ACB313C}"/>
                </a:ext>
              </a:extLst>
            </p:cNvPr>
            <p:cNvCxnSpPr>
              <a:cxnSpLocks/>
            </p:cNvCxnSpPr>
            <p:nvPr/>
          </p:nvCxnSpPr>
          <p:spPr>
            <a:xfrm>
              <a:off x="9163298" y="4687249"/>
              <a:ext cx="888852" cy="0"/>
            </a:xfrm>
            <a:prstGeom prst="straightConnector1">
              <a:avLst/>
            </a:prstGeom>
            <a:ln w="76200">
              <a:solidFill>
                <a:srgbClr val="AEF4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F30818-5A5D-ECC5-6B80-4E86A9B23676}"/>
              </a:ext>
            </a:extLst>
          </p:cNvPr>
          <p:cNvSpPr txBox="1"/>
          <p:nvPr/>
        </p:nvSpPr>
        <p:spPr>
          <a:xfrm>
            <a:off x="1247969" y="3617235"/>
            <a:ext cx="9696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Fluorophores, when “excited” by light at one wavelength, emit light at a longer wavelength.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E5E639-00D1-7126-CC45-79028523B304}"/>
              </a:ext>
            </a:extLst>
          </p:cNvPr>
          <p:cNvSpPr/>
          <p:nvPr/>
        </p:nvSpPr>
        <p:spPr>
          <a:xfrm>
            <a:off x="5449078" y="5934269"/>
            <a:ext cx="914400" cy="569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Cy3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FB661-3CBB-88A4-37D2-D9A4F2746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03" y="4439008"/>
            <a:ext cx="5996830" cy="22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AE5B-A15C-9082-6DD2-289AD646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Reporter complexes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002D6-B020-68FA-5F62-BB6DB446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C58EC-4371-0E46-BEA4-57956A87D6C1}"/>
              </a:ext>
            </a:extLst>
          </p:cNvPr>
          <p:cNvSpPr txBox="1"/>
          <p:nvPr/>
        </p:nvSpPr>
        <p:spPr>
          <a:xfrm>
            <a:off x="838200" y="1690688"/>
            <a:ext cx="1002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do we read a “signal”?</a:t>
            </a:r>
          </a:p>
          <a:p>
            <a:r>
              <a:rPr lang="en-US" sz="2400" dirty="0"/>
              <a:t>“signal” = single strand is freed from a double-stranded complex.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9BF89-81F9-D250-B65E-A378CC1E7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45" y="4594139"/>
            <a:ext cx="3657600" cy="983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EBB869-0614-9312-5251-A0BF624D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45" y="4085337"/>
            <a:ext cx="3657600" cy="365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657F-702C-7486-E616-7DECA4124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993" y="4870572"/>
            <a:ext cx="3657600" cy="716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65605E-F591-2BA5-E902-16338B59D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461" y="2912994"/>
            <a:ext cx="2926080" cy="6230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DA50EA-5210-6316-FA89-CB760F65A852}"/>
              </a:ext>
            </a:extLst>
          </p:cNvPr>
          <p:cNvSpPr txBox="1"/>
          <p:nvPr/>
        </p:nvSpPr>
        <p:spPr>
          <a:xfrm>
            <a:off x="1958300" y="3083336"/>
            <a:ext cx="187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signal strand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682094-680C-BC5F-66EF-10D0FB5A1609}"/>
              </a:ext>
            </a:extLst>
          </p:cNvPr>
          <p:cNvCxnSpPr>
            <a:stCxn id="16" idx="2"/>
            <a:endCxn id="11" idx="0"/>
          </p:cNvCxnSpPr>
          <p:nvPr/>
        </p:nvCxnSpPr>
        <p:spPr>
          <a:xfrm>
            <a:off x="2895645" y="3545001"/>
            <a:ext cx="0" cy="5403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269B661-51D8-FA8F-0EEC-BDCAD7DF6C8C}"/>
              </a:ext>
            </a:extLst>
          </p:cNvPr>
          <p:cNvSpPr/>
          <p:nvPr/>
        </p:nvSpPr>
        <p:spPr>
          <a:xfrm>
            <a:off x="5440932" y="4541196"/>
            <a:ext cx="1060906" cy="50014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6F15C-C332-37E2-60A8-A0D339BFB493}"/>
              </a:ext>
            </a:extLst>
          </p:cNvPr>
          <p:cNvSpPr txBox="1"/>
          <p:nvPr/>
        </p:nvSpPr>
        <p:spPr>
          <a:xfrm>
            <a:off x="1447845" y="612551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reporter complex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8672E1-161F-922E-F1D2-F93AC24390A0}"/>
              </a:ext>
            </a:extLst>
          </p:cNvPr>
          <p:cNvCxnSpPr>
            <a:cxnSpLocks/>
            <a:stCxn id="22" idx="0"/>
            <a:endCxn id="7" idx="2"/>
          </p:cNvCxnSpPr>
          <p:nvPr/>
        </p:nvCxnSpPr>
        <p:spPr>
          <a:xfrm flipV="1">
            <a:off x="2895645" y="5577997"/>
            <a:ext cx="0" cy="5475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ECABC19-1B10-7B2F-E812-627D87800D40}"/>
              </a:ext>
            </a:extLst>
          </p:cNvPr>
          <p:cNvSpPr txBox="1"/>
          <p:nvPr/>
        </p:nvSpPr>
        <p:spPr>
          <a:xfrm>
            <a:off x="4941455" y="3617866"/>
            <a:ext cx="187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fluorophore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DC8A50-C597-E71D-2031-0A438948D21B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647779" y="4079531"/>
            <a:ext cx="1231021" cy="6288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64CEDCB-1ADC-F261-00F7-42A66046ED51}"/>
              </a:ext>
            </a:extLst>
          </p:cNvPr>
          <p:cNvSpPr txBox="1"/>
          <p:nvPr/>
        </p:nvSpPr>
        <p:spPr>
          <a:xfrm>
            <a:off x="4960445" y="6161173"/>
            <a:ext cx="187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quencher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0AA1102-DBCE-0778-D447-A034040A9E49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4647779" y="5511660"/>
            <a:ext cx="1250011" cy="6495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11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91A8-5610-E340-7DA9-BA4685A6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Reporter complex depiction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B6BE8-6804-1378-D6D0-0206E2C74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12</a:t>
            </a:fld>
            <a:endParaRPr lang="en-US"/>
          </a:p>
        </p:txBody>
      </p:sp>
      <p:pic>
        <p:nvPicPr>
          <p:cNvPr id="5" name="dsd-join">
            <a:hlinkClick r:id="" action="ppaction://media"/>
            <a:extLst>
              <a:ext uri="{FF2B5EF4-FFF2-40B4-BE49-F238E27FC236}">
                <a16:creationId xmlns:a16="http://schemas.microsoft.com/office/drawing/2014/main" id="{586906C3-3D1D-97ED-9954-04A03F7820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052" y="1380048"/>
            <a:ext cx="9399010" cy="52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4BB006-3D6A-0C06-9E52-8350A974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logic with DNA strand displacement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C8014-8688-7FF2-4B09-22EBBC9CF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0DD00-D34E-6404-14DA-7E431252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8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07158-3E4E-E33A-A026-EF2DA124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6" y="1171575"/>
            <a:ext cx="8980987" cy="5462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7C4F3-58B6-C5F7-F4EC-1FB36E4E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4B653-F7D6-D693-CAA2-00ADE971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BED36-EA06-54C9-C3E0-8B0C4BED83CE}"/>
              </a:ext>
            </a:extLst>
          </p:cNvPr>
          <p:cNvSpPr txBox="1"/>
          <p:nvPr/>
        </p:nvSpPr>
        <p:spPr>
          <a:xfrm>
            <a:off x="2895600" y="3429000"/>
            <a:ext cx="545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47174-A65F-78E9-971F-8D40F3D87CDF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2092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34E3-7530-4860-A494-8269DE2FB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E6B4A-4CDF-9404-F11F-8635EEC2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A7F30-1D22-8F71-D64C-51CDE6D3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1954100"/>
            <a:ext cx="7315200" cy="466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6D710B-47B1-E3FA-B232-DAA219D04BC4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A5F7C-3F65-ED31-B695-CA3D05236DAD}"/>
              </a:ext>
            </a:extLst>
          </p:cNvPr>
          <p:cNvSpPr/>
          <p:nvPr/>
        </p:nvSpPr>
        <p:spPr>
          <a:xfrm>
            <a:off x="3228392" y="2960890"/>
            <a:ext cx="1119673" cy="2407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12575-F4DF-77F8-3B4A-B721AAE49B68}"/>
              </a:ext>
            </a:extLst>
          </p:cNvPr>
          <p:cNvSpPr/>
          <p:nvPr/>
        </p:nvSpPr>
        <p:spPr>
          <a:xfrm>
            <a:off x="2751267" y="3944914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bind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07E79774-75F0-5AB9-7346-24290FE63936}"/>
              </a:ext>
            </a:extLst>
          </p:cNvPr>
          <p:cNvSpPr/>
          <p:nvPr/>
        </p:nvSpPr>
        <p:spPr>
          <a:xfrm rot="10800000">
            <a:off x="3958220" y="2346147"/>
            <a:ext cx="307133" cy="324289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12BD4-65F6-2DF7-F78A-B9C1F4B1DBC3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918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54100-2595-D7B4-D10E-A79B31CD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3114351"/>
            <a:ext cx="7571232" cy="29636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13D77408-F94A-EBB0-BE43-6FCBD42F20F6}"/>
              </a:ext>
            </a:extLst>
          </p:cNvPr>
          <p:cNvSpPr/>
          <p:nvPr/>
        </p:nvSpPr>
        <p:spPr>
          <a:xfrm rot="16200000">
            <a:off x="4495801" y="4606972"/>
            <a:ext cx="514350" cy="645170"/>
          </a:xfrm>
          <a:prstGeom prst="curvedLeftArrow">
            <a:avLst>
              <a:gd name="adj1" fmla="val 22254"/>
              <a:gd name="adj2" fmla="val 50572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CF19F8-8294-B01C-010F-3295B4E98885}"/>
              </a:ext>
            </a:extLst>
          </p:cNvPr>
          <p:cNvSpPr/>
          <p:nvPr/>
        </p:nvSpPr>
        <p:spPr>
          <a:xfrm>
            <a:off x="4159560" y="4298057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C6234B-F0CA-8A7F-ACF1-BB8F2852CCC7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CBBD2-EAD3-B78E-3E96-EC6F5E87513A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393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5960C-AC82-5F9B-6116-15BAE4E4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4" y="3151054"/>
            <a:ext cx="7388352" cy="2961511"/>
          </a:xfrm>
          <a:prstGeom prst="rect">
            <a:avLst/>
          </a:prstGeom>
        </p:spPr>
      </p:pic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6FA65D0C-F979-BB76-5AFF-2CB2436A91E4}"/>
              </a:ext>
            </a:extLst>
          </p:cNvPr>
          <p:cNvSpPr/>
          <p:nvPr/>
        </p:nvSpPr>
        <p:spPr>
          <a:xfrm rot="16200000">
            <a:off x="5544815" y="4923160"/>
            <a:ext cx="514350" cy="645170"/>
          </a:xfrm>
          <a:prstGeom prst="curvedLeftArrow">
            <a:avLst>
              <a:gd name="adj1" fmla="val 22254"/>
              <a:gd name="adj2" fmla="val 50572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0821BD-6C92-C958-C4F3-75CD1899A3BE}"/>
              </a:ext>
            </a:extLst>
          </p:cNvPr>
          <p:cNvSpPr/>
          <p:nvPr/>
        </p:nvSpPr>
        <p:spPr>
          <a:xfrm>
            <a:off x="5208574" y="4614245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D375E-E858-A462-D93B-F7BAB66E6F2B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28321-7E9B-1ABF-7D00-AF1DCF8A3D23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000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6E80D-9877-58A1-6A8F-3EEF82CC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981" y="3137786"/>
            <a:ext cx="7360920" cy="29797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2A013E-9398-5073-C211-6AB43F96A428}"/>
              </a:ext>
            </a:extLst>
          </p:cNvPr>
          <p:cNvSpPr/>
          <p:nvPr/>
        </p:nvSpPr>
        <p:spPr>
          <a:xfrm>
            <a:off x="5625143" y="4293566"/>
            <a:ext cx="1036961" cy="315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release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D65F1A2-673D-2D2C-2FC8-B7754D1EDE0E}"/>
              </a:ext>
            </a:extLst>
          </p:cNvPr>
          <p:cNvSpPr/>
          <p:nvPr/>
        </p:nvSpPr>
        <p:spPr>
          <a:xfrm>
            <a:off x="6043612" y="4608629"/>
            <a:ext cx="200025" cy="5810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A2B58-0380-68E8-E8B6-5EF714D31B4F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3B2369-7EFF-C4AC-0488-21D128972C74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89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E9D05-AE80-B236-6690-4C6E798FE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030" y="1526113"/>
            <a:ext cx="7338321" cy="4550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B92B1E-ACB0-6E23-F7BA-EF6C8AA0FB3C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4677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91C7-2903-453C-85D7-9ABA4F84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strands with “long” and “short” (toehold) binding domains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4B47B-4152-4562-B281-79FE18F0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56540-7A8D-EC09-1903-A998FB063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21" y="3134565"/>
            <a:ext cx="2886075" cy="7253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42CEA9-2BB8-43A9-8982-3CEE20893F0F}"/>
              </a:ext>
            </a:extLst>
          </p:cNvPr>
          <p:cNvSpPr txBox="1"/>
          <p:nvPr/>
        </p:nvSpPr>
        <p:spPr>
          <a:xfrm>
            <a:off x="3894778" y="3079441"/>
            <a:ext cx="39319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B1213-751F-87D0-357E-C71D05FDDC8D}"/>
              </a:ext>
            </a:extLst>
          </p:cNvPr>
          <p:cNvSpPr txBox="1"/>
          <p:nvPr/>
        </p:nvSpPr>
        <p:spPr>
          <a:xfrm>
            <a:off x="7808029" y="3079441"/>
            <a:ext cx="39319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1DF1E5E-1110-D07E-578E-21B20FEBB476}"/>
              </a:ext>
            </a:extLst>
          </p:cNvPr>
          <p:cNvGrpSpPr/>
          <p:nvPr/>
        </p:nvGrpSpPr>
        <p:grpSpPr>
          <a:xfrm>
            <a:off x="4660206" y="2697489"/>
            <a:ext cx="2779015" cy="1482564"/>
            <a:chOff x="4898135" y="1721484"/>
            <a:chExt cx="2779015" cy="148256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0C9553-E259-9C0F-B6C3-FACF9BEAC225}"/>
                </a:ext>
              </a:extLst>
            </p:cNvPr>
            <p:cNvSpPr txBox="1"/>
            <p:nvPr/>
          </p:nvSpPr>
          <p:spPr>
            <a:xfrm>
              <a:off x="4898135" y="2052636"/>
              <a:ext cx="213274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onsolas" panose="020B0609020204030204" pitchFamily="49" charset="0"/>
                </a:rPr>
                <a:t>TGTACCTGTCGA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7DF7EC-C897-83E3-D6A3-DFB70DD1F98F}"/>
                </a:ext>
              </a:extLst>
            </p:cNvPr>
            <p:cNvSpPr txBox="1"/>
            <p:nvPr/>
          </p:nvSpPr>
          <p:spPr>
            <a:xfrm>
              <a:off x="4898136" y="2472768"/>
              <a:ext cx="2779014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Consolas" panose="020B0609020204030204" pitchFamily="49" charset="0"/>
                </a:rPr>
                <a:t>ACATGGACAGCTATAC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269447-298F-EF91-2308-36141B87B6C5}"/>
                </a:ext>
              </a:extLst>
            </p:cNvPr>
            <p:cNvCxnSpPr>
              <a:cxnSpLocks/>
            </p:cNvCxnSpPr>
            <p:nvPr/>
          </p:nvCxnSpPr>
          <p:spPr>
            <a:xfrm>
              <a:off x="498063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4B5724-C993-DF25-FB60-6EE60808C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4905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792D90-40D4-B45D-7A1B-255F2D4AB65A}"/>
                </a:ext>
              </a:extLst>
            </p:cNvPr>
            <p:cNvCxnSpPr>
              <a:cxnSpLocks/>
            </p:cNvCxnSpPr>
            <p:nvPr/>
          </p:nvCxnSpPr>
          <p:spPr>
            <a:xfrm>
              <a:off x="531747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6946D1C-FAED-DF3C-DD22-048194C9DD44}"/>
                </a:ext>
              </a:extLst>
            </p:cNvPr>
            <p:cNvCxnSpPr>
              <a:cxnSpLocks/>
            </p:cNvCxnSpPr>
            <p:nvPr/>
          </p:nvCxnSpPr>
          <p:spPr>
            <a:xfrm>
              <a:off x="548589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FDE67F5-BB97-FBD9-B7A5-7CC125FD4F63}"/>
                </a:ext>
              </a:extLst>
            </p:cNvPr>
            <p:cNvCxnSpPr>
              <a:cxnSpLocks/>
            </p:cNvCxnSpPr>
            <p:nvPr/>
          </p:nvCxnSpPr>
          <p:spPr>
            <a:xfrm>
              <a:off x="565431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773127F-8645-F38D-A9B7-DAB669D1B737}"/>
                </a:ext>
              </a:extLst>
            </p:cNvPr>
            <p:cNvCxnSpPr>
              <a:cxnSpLocks/>
            </p:cNvCxnSpPr>
            <p:nvPr/>
          </p:nvCxnSpPr>
          <p:spPr>
            <a:xfrm>
              <a:off x="582273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976D6C0-54EF-C7F7-FCD9-0EE510860A4A}"/>
                </a:ext>
              </a:extLst>
            </p:cNvPr>
            <p:cNvCxnSpPr>
              <a:cxnSpLocks/>
            </p:cNvCxnSpPr>
            <p:nvPr/>
          </p:nvCxnSpPr>
          <p:spPr>
            <a:xfrm>
              <a:off x="599115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207F268-15BC-6B78-A287-7B1692307B10}"/>
                </a:ext>
              </a:extLst>
            </p:cNvPr>
            <p:cNvCxnSpPr>
              <a:cxnSpLocks/>
            </p:cNvCxnSpPr>
            <p:nvPr/>
          </p:nvCxnSpPr>
          <p:spPr>
            <a:xfrm>
              <a:off x="615957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C21583A-8A55-AF05-648B-88EF7CCD2F33}"/>
                </a:ext>
              </a:extLst>
            </p:cNvPr>
            <p:cNvCxnSpPr>
              <a:cxnSpLocks/>
            </p:cNvCxnSpPr>
            <p:nvPr/>
          </p:nvCxnSpPr>
          <p:spPr>
            <a:xfrm>
              <a:off x="632799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0C40DAD-49C9-334B-283E-7E1FCDCFD094}"/>
                </a:ext>
              </a:extLst>
            </p:cNvPr>
            <p:cNvCxnSpPr>
              <a:cxnSpLocks/>
            </p:cNvCxnSpPr>
            <p:nvPr/>
          </p:nvCxnSpPr>
          <p:spPr>
            <a:xfrm>
              <a:off x="649641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8445005-A8F9-7DC5-0FDE-49C2024B614E}"/>
                </a:ext>
              </a:extLst>
            </p:cNvPr>
            <p:cNvCxnSpPr>
              <a:cxnSpLocks/>
            </p:cNvCxnSpPr>
            <p:nvPr/>
          </p:nvCxnSpPr>
          <p:spPr>
            <a:xfrm>
              <a:off x="6664833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286B743-7BE4-0767-ED8E-EEB39C4FD3C1}"/>
                </a:ext>
              </a:extLst>
            </p:cNvPr>
            <p:cNvCxnSpPr>
              <a:cxnSpLocks/>
            </p:cNvCxnSpPr>
            <p:nvPr/>
          </p:nvCxnSpPr>
          <p:spPr>
            <a:xfrm>
              <a:off x="6833248" y="2387043"/>
              <a:ext cx="0" cy="137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AAB6A75-A89A-9570-8837-9DFB3DCDFC32}"/>
                </a:ext>
              </a:extLst>
            </p:cNvPr>
            <p:cNvSpPr txBox="1"/>
            <p:nvPr/>
          </p:nvSpPr>
          <p:spPr>
            <a:xfrm>
              <a:off x="5810252" y="1721484"/>
              <a:ext cx="1809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x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873D4C6-B918-8E7E-15F6-C746FD698032}"/>
                </a:ext>
              </a:extLst>
            </p:cNvPr>
            <p:cNvSpPr txBox="1"/>
            <p:nvPr/>
          </p:nvSpPr>
          <p:spPr>
            <a:xfrm>
              <a:off x="5738607" y="2834716"/>
              <a:ext cx="39318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x*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CBECB1-42B3-EB78-B455-3C2CE515B043}"/>
                </a:ext>
              </a:extLst>
            </p:cNvPr>
            <p:cNvSpPr txBox="1"/>
            <p:nvPr/>
          </p:nvSpPr>
          <p:spPr>
            <a:xfrm>
              <a:off x="7116657" y="2824649"/>
              <a:ext cx="39318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t*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96BCD91-D2BD-7039-4B61-6DCC5EDCD67F}"/>
              </a:ext>
            </a:extLst>
          </p:cNvPr>
          <p:cNvSpPr txBox="1"/>
          <p:nvPr/>
        </p:nvSpPr>
        <p:spPr>
          <a:xfrm>
            <a:off x="1600758" y="2746710"/>
            <a:ext cx="1809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x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6D02528-19CA-3D3C-19CB-8F6CB01391F8}"/>
              </a:ext>
            </a:extLst>
          </p:cNvPr>
          <p:cNvSpPr txBox="1"/>
          <p:nvPr/>
        </p:nvSpPr>
        <p:spPr>
          <a:xfrm>
            <a:off x="1557688" y="3859942"/>
            <a:ext cx="3931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x*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ABCFB5-DA4B-2270-A69E-BC9BBC8BF8C5}"/>
              </a:ext>
            </a:extLst>
          </p:cNvPr>
          <p:cNvSpPr txBox="1"/>
          <p:nvPr/>
        </p:nvSpPr>
        <p:spPr>
          <a:xfrm>
            <a:off x="2935738" y="3849875"/>
            <a:ext cx="3931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t*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3DE3325-4D96-DE04-3054-536701F3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141" y="3060606"/>
            <a:ext cx="2779015" cy="87329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ACBF07D-3501-CEE4-DAAB-2A58460368A2}"/>
              </a:ext>
            </a:extLst>
          </p:cNvPr>
          <p:cNvSpPr txBox="1"/>
          <p:nvPr/>
        </p:nvSpPr>
        <p:spPr>
          <a:xfrm>
            <a:off x="9815804" y="4535831"/>
            <a:ext cx="112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“toehold”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EF2A632-D91A-004D-051F-F46FB4286AC2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10380306" y="3868537"/>
            <a:ext cx="564502" cy="667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498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257EC8-D697-73A2-F35B-AB8BE0124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80" y="1564213"/>
            <a:ext cx="7315200" cy="45016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E6EAF-33D5-C811-D680-653ABB74C668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5629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690E5E-A62F-9D3B-B45B-78B216C0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80" y="1580370"/>
            <a:ext cx="7315200" cy="44815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14A24-F3DB-DB4D-0F21-D7F5E96B9D07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38724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AE9696-48F3-2F72-92D5-9461D235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92" y="1578364"/>
            <a:ext cx="7333488" cy="47760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B369B-412B-BF81-6002-2A80269B46C0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64868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41255A-2FD3-1695-43D0-AD3BD5EB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151400"/>
            <a:ext cx="8470392" cy="44282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D7C7-22BD-AB0F-BF55-97EF904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4B4CDE-3E57-3FE8-D67F-8C3BFBC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Strand displacement cascade example: AND gate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6D49B-4F78-F154-D6DD-A3CDB149C3DA}"/>
              </a:ext>
            </a:extLst>
          </p:cNvPr>
          <p:cNvSpPr txBox="1"/>
          <p:nvPr/>
        </p:nvSpPr>
        <p:spPr>
          <a:xfrm>
            <a:off x="95250" y="2850505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release Z if and only if X and Y are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B369B-412B-BF81-6002-2A80269B46C0}"/>
              </a:ext>
            </a:extLst>
          </p:cNvPr>
          <p:cNvSpPr txBox="1"/>
          <p:nvPr/>
        </p:nvSpPr>
        <p:spPr>
          <a:xfrm>
            <a:off x="123825" y="635635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[slides credit: Chris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Thachuk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F6BF5C-E484-DC15-28F5-DC5033650D31}"/>
              </a:ext>
            </a:extLst>
          </p:cNvPr>
          <p:cNvSpPr/>
          <p:nvPr/>
        </p:nvSpPr>
        <p:spPr>
          <a:xfrm>
            <a:off x="4489704" y="1538124"/>
            <a:ext cx="1097280" cy="4754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before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0DBCD1-9F7C-F985-64A7-312B652EE2CC}"/>
              </a:ext>
            </a:extLst>
          </p:cNvPr>
          <p:cNvSpPr/>
          <p:nvPr/>
        </p:nvSpPr>
        <p:spPr>
          <a:xfrm>
            <a:off x="9238488" y="1523846"/>
            <a:ext cx="1097280" cy="4754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after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0280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3106-A670-1005-3096-888FE46C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Composing AND gates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81B1E-39A1-950C-1119-4278E5B0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C4EC3-39DC-4449-E6B8-197D82AC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82" y="1829782"/>
            <a:ext cx="8604638" cy="4387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AA67C4-6289-A0DB-36BB-CF6F9466AC5C}"/>
              </a:ext>
            </a:extLst>
          </p:cNvPr>
          <p:cNvSpPr txBox="1"/>
          <p:nvPr/>
        </p:nvSpPr>
        <p:spPr>
          <a:xfrm>
            <a:off x="6171240" y="3001365"/>
            <a:ext cx="255842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need a “wire”.</a:t>
            </a:r>
          </a:p>
        </p:txBody>
      </p:sp>
    </p:spTree>
    <p:extLst>
      <p:ext uri="{BB962C8B-B14F-4D97-AF65-F5344CB8AC3E}">
        <p14:creationId xmlns:p14="http://schemas.microsoft.com/office/powerpoint/2010/main" val="30826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726074-7BF6-2816-F7E2-785615B9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54" y="1653751"/>
            <a:ext cx="8040222" cy="4258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740E72-3B2E-37F5-D530-BBDC491F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8BD95-3BCD-C244-5548-87CEDF91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308F1-EB98-1BAA-DEB9-4BC5F21E34B5}"/>
              </a:ext>
            </a:extLst>
          </p:cNvPr>
          <p:cNvSpPr txBox="1"/>
          <p:nvPr/>
        </p:nvSpPr>
        <p:spPr>
          <a:xfrm>
            <a:off x="2824533" y="3182720"/>
            <a:ext cx="6829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need a “wire” to translate the signal:</a:t>
            </a:r>
          </a:p>
          <a:p>
            <a:r>
              <a:rPr lang="en-US" sz="2400" dirty="0"/>
              <a:t>X </a:t>
            </a:r>
            <a:r>
              <a:rPr lang="en-US" sz="2400" dirty="0">
                <a:sym typeface="Wingdings" panose="05000000000000000000" pitchFamily="2" charset="2"/>
              </a:rPr>
              <a:t> Y</a:t>
            </a:r>
            <a:endParaRPr lang="en-US" sz="2400" dirty="0"/>
          </a:p>
          <a:p>
            <a:r>
              <a:rPr lang="en-US" sz="2400" dirty="0"/>
              <a:t>(with </a:t>
            </a:r>
            <a:r>
              <a:rPr lang="en-US" sz="2400" u="sng" dirty="0"/>
              <a:t>no shared DNA sequences</a:t>
            </a:r>
            <a:r>
              <a:rPr lang="en-US" sz="2400" dirty="0"/>
              <a:t> between X and Y)</a:t>
            </a:r>
          </a:p>
        </p:txBody>
      </p:sp>
    </p:spTree>
    <p:extLst>
      <p:ext uri="{BB962C8B-B14F-4D97-AF65-F5344CB8AC3E}">
        <p14:creationId xmlns:p14="http://schemas.microsoft.com/office/powerpoint/2010/main" val="3613812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7C5-AC10-1FB9-751E-9D385C79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(a 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BAFCE-2844-6E71-7FFF-34C370DB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23E8E-E06D-29EE-0E2F-A5738492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73" y="1671438"/>
            <a:ext cx="8087854" cy="5191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6835C9-49AF-D540-0846-E54A2CEAE77C}"/>
              </a:ext>
            </a:extLst>
          </p:cNvPr>
          <p:cNvGrpSpPr/>
          <p:nvPr/>
        </p:nvGrpSpPr>
        <p:grpSpPr>
          <a:xfrm>
            <a:off x="8010626" y="1753417"/>
            <a:ext cx="2950264" cy="1243584"/>
            <a:chOff x="6865219" y="2272284"/>
            <a:chExt cx="2950264" cy="1243584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62763EF-68F5-D50F-8E8F-E58BC74DA1B6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F5FD27-6B71-601A-A9F8-CF64C0FA5C5E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8101BA-F78C-0D29-2924-3813E051D8A7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7E6AFE-FC01-238D-B907-504A1294C8E8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A4257E-E01B-A2C8-B007-E78533BA3D27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670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F40-19AF-0CAF-9F2B-FD147F8D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(a 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24918-7A6F-629D-20DF-02129F63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AD020-245E-C4C2-6BF6-3FA68949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94" y="4227944"/>
            <a:ext cx="7821116" cy="2553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836C83-113E-A8C0-0690-3F9E08A2F1C5}"/>
              </a:ext>
            </a:extLst>
          </p:cNvPr>
          <p:cNvGrpSpPr/>
          <p:nvPr/>
        </p:nvGrpSpPr>
        <p:grpSpPr>
          <a:xfrm>
            <a:off x="8010626" y="1753417"/>
            <a:ext cx="2950264" cy="1243584"/>
            <a:chOff x="6865219" y="2272284"/>
            <a:chExt cx="2950264" cy="12435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3944689C-B1B9-2DB9-51F5-8B8418C910F5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FCC3AC-6FA2-A873-285B-6446502E131A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C9FC35-4477-2E55-7F83-7D509EB97F7A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42148F-4702-1723-A8B6-870F0D5A9BFE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1CBFE-E379-BDB5-6CAE-82BCD99B27C8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626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11EA-4ED4-B4D5-260B-58CFEABC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 gate (a “wire”)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3EFA8-3201-CFCD-FE27-8E093884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667D9-76B3-C386-1540-EAEFF9C96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921" y="4301886"/>
            <a:ext cx="7744906" cy="24292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98544D-187A-5E1C-8606-314D52731070}"/>
              </a:ext>
            </a:extLst>
          </p:cNvPr>
          <p:cNvGrpSpPr/>
          <p:nvPr/>
        </p:nvGrpSpPr>
        <p:grpSpPr>
          <a:xfrm>
            <a:off x="8010626" y="1753417"/>
            <a:ext cx="2950264" cy="1243584"/>
            <a:chOff x="6865219" y="2272284"/>
            <a:chExt cx="2950264" cy="1243584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8EB724E-CBDC-A16A-A2BF-90630FD91BC5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B695F8-FB59-0F92-4906-A59CCBA13ACF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9E8241-2ACF-DD7B-861F-3302BB75110C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CF1081-98D2-1BA9-84A0-8AA9893C64E3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1952FA-0A1E-0848-0C77-670735989043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59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3148-158C-A440-3FCF-D25C8D9F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OR 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B155-8122-D8A5-5AEC-FC6B6D47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29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3447A5-D066-A371-FAA0-BD3D6C4F6EE8}"/>
              </a:ext>
            </a:extLst>
          </p:cNvPr>
          <p:cNvGrpSpPr/>
          <p:nvPr/>
        </p:nvGrpSpPr>
        <p:grpSpPr>
          <a:xfrm>
            <a:off x="6749717" y="3639361"/>
            <a:ext cx="2950264" cy="1243584"/>
            <a:chOff x="6865219" y="2272284"/>
            <a:chExt cx="2950264" cy="124358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EB4C110E-28B0-106E-59DE-5C2A4C50E9E1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712789-9DA2-095E-D11C-C8B078E8057F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05E33D-9B25-D8AE-68C4-B0E34DA8A127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99937C-D007-7875-7303-953BB98C2898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43521-7DAD-228C-75C1-446DE971C361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7A08E-1038-18C4-BDD7-A23F2B143EC6}"/>
              </a:ext>
            </a:extLst>
          </p:cNvPr>
          <p:cNvGrpSpPr/>
          <p:nvPr/>
        </p:nvGrpSpPr>
        <p:grpSpPr>
          <a:xfrm>
            <a:off x="6749717" y="5221499"/>
            <a:ext cx="2950264" cy="1243584"/>
            <a:chOff x="6865219" y="2272284"/>
            <a:chExt cx="2950264" cy="124358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0B0F420E-55B3-5921-6EA8-135AFE825D0F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DF60EC-E99D-8E88-53FB-5886DBE18008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01BCB9-C02E-E186-C6D6-113D3A5521A9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B46647-ABCC-175A-C0BC-201E10BF915D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777963-9C04-EB65-7DDB-462DC32C3927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Z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825B43-6AB0-1AD9-DCC2-F3E94552C0D1}"/>
              </a:ext>
            </a:extLst>
          </p:cNvPr>
          <p:cNvSpPr txBox="1"/>
          <p:nvPr/>
        </p:nvSpPr>
        <p:spPr>
          <a:xfrm>
            <a:off x="1414913" y="2893896"/>
            <a:ext cx="4433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OR gate can be implemented by multiple translators:</a:t>
            </a:r>
          </a:p>
          <a:p>
            <a:endParaRPr lang="en-US" sz="2400" dirty="0"/>
          </a:p>
          <a:p>
            <a:r>
              <a:rPr lang="en-US" sz="4000" i="1" dirty="0"/>
              <a:t>Z</a:t>
            </a:r>
            <a:r>
              <a:rPr lang="en-US" sz="4000" dirty="0"/>
              <a:t> </a:t>
            </a:r>
            <a:r>
              <a:rPr lang="en-US" sz="4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←</a:t>
            </a:r>
            <a:r>
              <a:rPr lang="en-US" sz="4000" dirty="0"/>
              <a:t> </a:t>
            </a:r>
            <a:r>
              <a:rPr lang="en-US" sz="4000" i="1" dirty="0"/>
              <a:t>W</a:t>
            </a:r>
            <a:r>
              <a:rPr lang="en-US" sz="4000" dirty="0"/>
              <a:t> </a:t>
            </a:r>
            <a:r>
              <a:rPr lang="en-US" sz="4000" b="1" dirty="0"/>
              <a:t>OR</a:t>
            </a:r>
            <a:r>
              <a:rPr lang="en-US" sz="4000" dirty="0"/>
              <a:t> </a:t>
            </a:r>
            <a:r>
              <a:rPr lang="en-US" sz="4000" i="1" dirty="0"/>
              <a:t>X</a:t>
            </a:r>
            <a:r>
              <a:rPr lang="en-US" sz="4000" dirty="0"/>
              <a:t> </a:t>
            </a:r>
            <a:r>
              <a:rPr lang="en-US" sz="4000" b="1" dirty="0"/>
              <a:t>OR</a:t>
            </a:r>
            <a:r>
              <a:rPr lang="en-US" sz="4000" dirty="0"/>
              <a:t> </a:t>
            </a:r>
            <a:r>
              <a:rPr lang="en-US" sz="4000" i="1" dirty="0"/>
              <a:t>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284583-4EC0-D48F-E617-216367FC11B9}"/>
              </a:ext>
            </a:extLst>
          </p:cNvPr>
          <p:cNvGrpSpPr/>
          <p:nvPr/>
        </p:nvGrpSpPr>
        <p:grpSpPr>
          <a:xfrm>
            <a:off x="6749717" y="2097600"/>
            <a:ext cx="2950264" cy="1243584"/>
            <a:chOff x="6865219" y="2272284"/>
            <a:chExt cx="2950264" cy="1243584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3705BD5-15D5-F2E0-03DD-48017161D33C}"/>
                </a:ext>
              </a:extLst>
            </p:cNvPr>
            <p:cNvSpPr/>
            <p:nvPr/>
          </p:nvSpPr>
          <p:spPr>
            <a:xfrm rot="5400000">
              <a:off x="7781544" y="2286000"/>
              <a:ext cx="1243584" cy="121615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63A025-08BE-C9D6-649D-8DE1073D6A35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>
              <a:off x="7315200" y="2894076"/>
              <a:ext cx="4800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D295CB-8BDA-5DF0-0F8E-850A37072B1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>
              <a:off x="9011412" y="2894076"/>
              <a:ext cx="37947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AE8C7D-EDA4-F556-5DDF-78B69ED8EF5D}"/>
                </a:ext>
              </a:extLst>
            </p:cNvPr>
            <p:cNvSpPr txBox="1"/>
            <p:nvPr/>
          </p:nvSpPr>
          <p:spPr>
            <a:xfrm>
              <a:off x="6865219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FC0B15-FAEE-EB25-20B9-27CEE215B1B0}"/>
                </a:ext>
              </a:extLst>
            </p:cNvPr>
            <p:cNvSpPr txBox="1"/>
            <p:nvPr/>
          </p:nvSpPr>
          <p:spPr>
            <a:xfrm>
              <a:off x="9493518" y="2555522"/>
              <a:ext cx="32196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i="1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54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6769-3E91-4D28-3F09-1BB90E3F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83" y="382368"/>
            <a:ext cx="6139991" cy="1349071"/>
          </a:xfrm>
        </p:spPr>
        <p:txBody>
          <a:bodyPr>
            <a:normAutofit/>
          </a:bodyPr>
          <a:lstStyle/>
          <a:p>
            <a:r>
              <a:rPr lang="en-US" dirty="0"/>
              <a:t>DNA strand displacement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2FD2C-C8FD-441E-ED2F-8DA566F6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5E02C-B1EB-E267-5AA1-681F416D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14" y="484809"/>
            <a:ext cx="1554480" cy="1038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DE70F-7AF7-0899-A235-1CD9ED809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32" y="359868"/>
            <a:ext cx="1564059" cy="254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D44F-42F9-FFF6-D0B4-5946F9CC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32" y="983615"/>
            <a:ext cx="1564059" cy="491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AEDCB3-15FA-EDE7-79A9-892014561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070" y="1741669"/>
            <a:ext cx="1554480" cy="866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E0E62-6E4D-0D2F-00F1-CFC90DDDF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214" y="2939130"/>
            <a:ext cx="1554480" cy="818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920AE-990C-BAD1-0D58-F81690EAC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214" y="4206393"/>
            <a:ext cx="1554480" cy="810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56458-00A7-9177-E207-FBCCB48C3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070" y="5537079"/>
            <a:ext cx="1554480" cy="76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9409D3-EB15-1DF0-9688-7660526BC6AB}"/>
              </a:ext>
            </a:extLst>
          </p:cNvPr>
          <p:cNvSpPr txBox="1"/>
          <p:nvPr/>
        </p:nvSpPr>
        <p:spPr>
          <a:xfrm>
            <a:off x="1654255" y="1844446"/>
            <a:ext cx="138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“breathing”/“fraying”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A829DA-F7F8-FDDF-53AA-C15C383E9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904" y="5793682"/>
            <a:ext cx="1554480" cy="497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0B5836-6BD6-F108-D4F7-E60BE2AA5B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570" y="3773320"/>
            <a:ext cx="1554480" cy="7181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DD75B1-21FF-60F1-569C-F8D145176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5546" y="2468591"/>
            <a:ext cx="1554480" cy="2019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149543-CDE1-F182-40D1-142CF8EC8A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5546" y="2055691"/>
            <a:ext cx="1143000" cy="111635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0683989A-4C56-A215-F0B8-0AFDAA7B2A96}"/>
              </a:ext>
            </a:extLst>
          </p:cNvPr>
          <p:cNvSpPr/>
          <p:nvPr/>
        </p:nvSpPr>
        <p:spPr>
          <a:xfrm rot="16200000">
            <a:off x="7853846" y="3024848"/>
            <a:ext cx="301265" cy="199927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54978EA3-CC8A-B990-B926-AC35D091407F}"/>
              </a:ext>
            </a:extLst>
          </p:cNvPr>
          <p:cNvSpPr/>
          <p:nvPr/>
        </p:nvSpPr>
        <p:spPr>
          <a:xfrm>
            <a:off x="2287515" y="883651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63B71045-0648-A8FB-C7E8-5C7E0BE8EE60}"/>
              </a:ext>
            </a:extLst>
          </p:cNvPr>
          <p:cNvSpPr/>
          <p:nvPr/>
        </p:nvSpPr>
        <p:spPr>
          <a:xfrm rot="5400000">
            <a:off x="3776531" y="1634518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B6CEC01B-FA05-78E5-8A9E-154D5011A1FD}"/>
              </a:ext>
            </a:extLst>
          </p:cNvPr>
          <p:cNvSpPr/>
          <p:nvPr/>
        </p:nvSpPr>
        <p:spPr>
          <a:xfrm rot="5400000">
            <a:off x="3776531" y="2872699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829250E8-A3F8-34DA-CBB0-E555AE5F4CA7}"/>
              </a:ext>
            </a:extLst>
          </p:cNvPr>
          <p:cNvSpPr/>
          <p:nvPr/>
        </p:nvSpPr>
        <p:spPr>
          <a:xfrm rot="5400000">
            <a:off x="3773584" y="4013855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E2EEFD4C-C0F5-0704-9EFA-04FA5B040AA4}"/>
              </a:ext>
            </a:extLst>
          </p:cNvPr>
          <p:cNvSpPr/>
          <p:nvPr/>
        </p:nvSpPr>
        <p:spPr>
          <a:xfrm rot="5400000">
            <a:off x="3773584" y="5220222"/>
            <a:ext cx="422130" cy="199927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B9537046-5240-29FC-BF51-C40920956F60}"/>
              </a:ext>
            </a:extLst>
          </p:cNvPr>
          <p:cNvSpPr/>
          <p:nvPr/>
        </p:nvSpPr>
        <p:spPr>
          <a:xfrm>
            <a:off x="5226986" y="6022122"/>
            <a:ext cx="1554481" cy="238909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branch migration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736899BB-8E7F-2387-68E0-926F4144763C}"/>
              </a:ext>
            </a:extLst>
          </p:cNvPr>
          <p:cNvSpPr/>
          <p:nvPr/>
        </p:nvSpPr>
        <p:spPr>
          <a:xfrm rot="5400000">
            <a:off x="7496750" y="5060633"/>
            <a:ext cx="1016118" cy="163839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86B361-7BA9-FA42-6416-8448EA23E9C3}"/>
              </a:ext>
            </a:extLst>
          </p:cNvPr>
          <p:cNvSpPr txBox="1"/>
          <p:nvPr/>
        </p:nvSpPr>
        <p:spPr>
          <a:xfrm>
            <a:off x="8145284" y="2968101"/>
            <a:ext cx="138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irreversible</a:t>
            </a:r>
          </a:p>
        </p:txBody>
      </p:sp>
    </p:spTree>
    <p:extLst>
      <p:ext uri="{BB962C8B-B14F-4D97-AF65-F5344CB8AC3E}">
        <p14:creationId xmlns:p14="http://schemas.microsoft.com/office/powerpoint/2010/main" val="15800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grpSp>
        <p:nvGrpSpPr>
          <p:cNvPr id="13" name="Group 818">
            <a:extLst>
              <a:ext uri="{FF2B5EF4-FFF2-40B4-BE49-F238E27FC236}">
                <a16:creationId xmlns:a16="http://schemas.microsoft.com/office/drawing/2014/main" id="{9CBA51D1-2D68-D470-4666-5FE4705D930F}"/>
              </a:ext>
            </a:extLst>
          </p:cNvPr>
          <p:cNvGrpSpPr>
            <a:grpSpLocks/>
          </p:cNvGrpSpPr>
          <p:nvPr/>
        </p:nvGrpSpPr>
        <p:grpSpPr bwMode="auto">
          <a:xfrm>
            <a:off x="3887583" y="3991326"/>
            <a:ext cx="914400" cy="549275"/>
            <a:chOff x="2650" y="605"/>
            <a:chExt cx="576" cy="346"/>
          </a:xfrm>
        </p:grpSpPr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6CED483D-B1B0-C776-27E3-61605A32A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16" name="AutoShape 65">
                <a:extLst>
                  <a:ext uri="{FF2B5EF4-FFF2-40B4-BE49-F238E27FC236}">
                    <a16:creationId xmlns:a16="http://schemas.microsoft.com/office/drawing/2014/main" id="{D30EA8B1-5244-BC74-ACD9-B0DA66B46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7" name="Line 66">
                <a:extLst>
                  <a:ext uri="{FF2B5EF4-FFF2-40B4-BE49-F238E27FC236}">
                    <a16:creationId xmlns:a16="http://schemas.microsoft.com/office/drawing/2014/main" id="{25E585B1-E71F-95FC-F238-EA1FE4877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67">
                <a:extLst>
                  <a:ext uri="{FF2B5EF4-FFF2-40B4-BE49-F238E27FC236}">
                    <a16:creationId xmlns:a16="http://schemas.microsoft.com/office/drawing/2014/main" id="{2DB5C358-2EAC-B5D5-06C0-975FE29B6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68">
                <a:extLst>
                  <a:ext uri="{FF2B5EF4-FFF2-40B4-BE49-F238E27FC236}">
                    <a16:creationId xmlns:a16="http://schemas.microsoft.com/office/drawing/2014/main" id="{74715B3E-9F6D-DA5A-E501-6A266CF6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815">
              <a:extLst>
                <a:ext uri="{FF2B5EF4-FFF2-40B4-BE49-F238E27FC236}">
                  <a16:creationId xmlns:a16="http://schemas.microsoft.com/office/drawing/2014/main" id="{989E43ED-0626-6E60-98B3-727DDCE6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62">
            <a:extLst>
              <a:ext uri="{FF2B5EF4-FFF2-40B4-BE49-F238E27FC236}">
                <a16:creationId xmlns:a16="http://schemas.microsoft.com/office/drawing/2014/main" id="{51618912-8596-6FC7-B5D1-C1A6904652B1}"/>
              </a:ext>
            </a:extLst>
          </p:cNvPr>
          <p:cNvGrpSpPr>
            <a:grpSpLocks/>
          </p:cNvGrpSpPr>
          <p:nvPr/>
        </p:nvGrpSpPr>
        <p:grpSpPr bwMode="auto">
          <a:xfrm>
            <a:off x="3194091" y="5138516"/>
            <a:ext cx="914400" cy="731837"/>
            <a:chOff x="1152" y="1699"/>
            <a:chExt cx="576" cy="461"/>
          </a:xfrm>
        </p:grpSpPr>
        <p:grpSp>
          <p:nvGrpSpPr>
            <p:cNvPr id="21" name="Group 64">
              <a:extLst>
                <a:ext uri="{FF2B5EF4-FFF2-40B4-BE49-F238E27FC236}">
                  <a16:creationId xmlns:a16="http://schemas.microsoft.com/office/drawing/2014/main" id="{3AE3E3F8-D113-F3D7-EF2B-E59BAB747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23" name="Line 58">
                <a:extLst>
                  <a:ext uri="{FF2B5EF4-FFF2-40B4-BE49-F238E27FC236}">
                    <a16:creationId xmlns:a16="http://schemas.microsoft.com/office/drawing/2014/main" id="{5CE8A922-CE97-C9CE-D6A4-E882784F6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AutoShape 59">
                <a:extLst>
                  <a:ext uri="{FF2B5EF4-FFF2-40B4-BE49-F238E27FC236}">
                    <a16:creationId xmlns:a16="http://schemas.microsoft.com/office/drawing/2014/main" id="{D3617AB6-B7AC-5BA4-C5CD-EACA473A3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5" name="Oval 61">
                <a:extLst>
                  <a:ext uri="{FF2B5EF4-FFF2-40B4-BE49-F238E27FC236}">
                    <a16:creationId xmlns:a16="http://schemas.microsoft.com/office/drawing/2014/main" id="{7F5F182A-0E66-3967-76CE-71BD951BD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2" name="Freeform 861">
              <a:extLst>
                <a:ext uri="{FF2B5EF4-FFF2-40B4-BE49-F238E27FC236}">
                  <a16:creationId xmlns:a16="http://schemas.microsoft.com/office/drawing/2014/main" id="{CAC72FC2-4BEB-7C7A-F684-A5A711471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838">
            <a:extLst>
              <a:ext uri="{FF2B5EF4-FFF2-40B4-BE49-F238E27FC236}">
                <a16:creationId xmlns:a16="http://schemas.microsoft.com/office/drawing/2014/main" id="{CCC61094-BAF4-348A-1714-FF2AC853368D}"/>
              </a:ext>
            </a:extLst>
          </p:cNvPr>
          <p:cNvGrpSpPr>
            <a:grpSpLocks/>
          </p:cNvGrpSpPr>
          <p:nvPr/>
        </p:nvGrpSpPr>
        <p:grpSpPr bwMode="auto">
          <a:xfrm>
            <a:off x="6855527" y="4889523"/>
            <a:ext cx="917575" cy="549275"/>
            <a:chOff x="3456" y="605"/>
            <a:chExt cx="578" cy="346"/>
          </a:xfrm>
        </p:grpSpPr>
        <p:grpSp>
          <p:nvGrpSpPr>
            <p:cNvPr id="27" name="Group 155">
              <a:extLst>
                <a:ext uri="{FF2B5EF4-FFF2-40B4-BE49-F238E27FC236}">
                  <a16:creationId xmlns:a16="http://schemas.microsoft.com/office/drawing/2014/main" id="{B069BFCF-D731-2007-37A7-C8F8263067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29" name="Line 146">
                <a:extLst>
                  <a:ext uri="{FF2B5EF4-FFF2-40B4-BE49-F238E27FC236}">
                    <a16:creationId xmlns:a16="http://schemas.microsoft.com/office/drawing/2014/main" id="{8B5D5C63-D009-5BC1-EF06-181B27DF4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7">
                <a:extLst>
                  <a:ext uri="{FF2B5EF4-FFF2-40B4-BE49-F238E27FC236}">
                    <a16:creationId xmlns:a16="http://schemas.microsoft.com/office/drawing/2014/main" id="{6C3EA8F1-5813-2548-D495-3D9AE4EC57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48">
                <a:extLst>
                  <a:ext uri="{FF2B5EF4-FFF2-40B4-BE49-F238E27FC236}">
                    <a16:creationId xmlns:a16="http://schemas.microsoft.com/office/drawing/2014/main" id="{90DB2BD5-5741-B134-6B97-321EBE03E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149">
                <a:extLst>
                  <a:ext uri="{FF2B5EF4-FFF2-40B4-BE49-F238E27FC236}">
                    <a16:creationId xmlns:a16="http://schemas.microsoft.com/office/drawing/2014/main" id="{32215AE8-6365-FD30-DDF2-86CA57DA5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3" name="Group 150">
                  <a:extLst>
                    <a:ext uri="{FF2B5EF4-FFF2-40B4-BE49-F238E27FC236}">
                      <a16:creationId xmlns:a16="http://schemas.microsoft.com/office/drawing/2014/main" id="{BF089EEA-F4A5-4CF5-5BA6-03E3544759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5" name="Freeform 151">
                    <a:extLst>
                      <a:ext uri="{FF2B5EF4-FFF2-40B4-BE49-F238E27FC236}">
                        <a16:creationId xmlns:a16="http://schemas.microsoft.com/office/drawing/2014/main" id="{61A50C13-EBC7-875F-53BA-FD6ABA59B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152">
                    <a:extLst>
                      <a:ext uri="{FF2B5EF4-FFF2-40B4-BE49-F238E27FC236}">
                        <a16:creationId xmlns:a16="http://schemas.microsoft.com/office/drawing/2014/main" id="{BE632E8F-1A82-865C-467E-3A4B7F53F2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Freeform 153">
                  <a:extLst>
                    <a:ext uri="{FF2B5EF4-FFF2-40B4-BE49-F238E27FC236}">
                      <a16:creationId xmlns:a16="http://schemas.microsoft.com/office/drawing/2014/main" id="{AD0F6C0A-1FFC-5318-C8B7-DD072715A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" name="Freeform 837">
              <a:extLst>
                <a:ext uri="{FF2B5EF4-FFF2-40B4-BE49-F238E27FC236}">
                  <a16:creationId xmlns:a16="http://schemas.microsoft.com/office/drawing/2014/main" id="{0CA1B9E3-E83C-03E9-1BA9-F14B647AD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8152566" y="4808428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15" idx="2"/>
          </p:cNvCxnSpPr>
          <p:nvPr/>
        </p:nvCxnSpPr>
        <p:spPr>
          <a:xfrm flipV="1">
            <a:off x="1386585" y="4443764"/>
            <a:ext cx="2504173" cy="282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7AD3A3-13B6-AF64-8281-D7B50CDA96ED}"/>
              </a:ext>
            </a:extLst>
          </p:cNvPr>
          <p:cNvCxnSpPr>
            <a:cxnSpLocks/>
            <a:stCxn id="15" idx="1"/>
            <a:endCxn id="28" idx="0"/>
          </p:cNvCxnSpPr>
          <p:nvPr/>
        </p:nvCxnSpPr>
        <p:spPr>
          <a:xfrm>
            <a:off x="4789283" y="4262789"/>
            <a:ext cx="2066244" cy="7172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22" idx="0"/>
          </p:cNvCxnSpPr>
          <p:nvPr/>
        </p:nvCxnSpPr>
        <p:spPr>
          <a:xfrm flipV="1">
            <a:off x="1386585" y="5505228"/>
            <a:ext cx="1807506" cy="166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27AE6F1-26E9-D23D-647A-6F36B4D90660}"/>
              </a:ext>
            </a:extLst>
          </p:cNvPr>
          <p:cNvCxnSpPr>
            <a:cxnSpLocks/>
            <a:stCxn id="22" idx="2"/>
            <a:endCxn id="28" idx="1"/>
          </p:cNvCxnSpPr>
          <p:nvPr/>
        </p:nvCxnSpPr>
        <p:spPr>
          <a:xfrm flipV="1">
            <a:off x="4108491" y="5346724"/>
            <a:ext cx="2747036" cy="158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E886CE2-4181-A53B-A1CE-E24E92C6A63D}"/>
              </a:ext>
            </a:extLst>
          </p:cNvPr>
          <p:cNvCxnSpPr>
            <a:cxnSpLocks/>
            <a:stCxn id="28" idx="2"/>
            <a:endCxn id="40" idx="0"/>
          </p:cNvCxnSpPr>
          <p:nvPr/>
        </p:nvCxnSpPr>
        <p:spPr>
          <a:xfrm>
            <a:off x="7769927" y="5164161"/>
            <a:ext cx="382639" cy="109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8094656" y="4540601"/>
            <a:ext cx="1142557" cy="129428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15" idx="0"/>
          </p:cNvCxnSpPr>
          <p:nvPr/>
        </p:nvCxnSpPr>
        <p:spPr>
          <a:xfrm>
            <a:off x="2699024" y="3849020"/>
            <a:ext cx="1191734" cy="232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94C702-7FB9-7163-E34D-1BF8001BF475}"/>
              </a:ext>
            </a:extLst>
          </p:cNvPr>
          <p:cNvSpPr txBox="1"/>
          <p:nvPr/>
        </p:nvSpPr>
        <p:spPr>
          <a:xfrm>
            <a:off x="6463506" y="1870177"/>
            <a:ext cx="4747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</a:t>
            </a:r>
            <a:r>
              <a:rPr lang="en-US" u="sng" dirty="0"/>
              <a:t>dual-rail</a:t>
            </a:r>
            <a:r>
              <a:rPr lang="en-US" dirty="0"/>
              <a:t> logic, using de Morgan’s Laws to push all the NOT gates to the input. </a:t>
            </a:r>
          </a:p>
          <a:p>
            <a:endParaRPr lang="en-US" dirty="0"/>
          </a:p>
          <a:p>
            <a:r>
              <a:rPr lang="en-US" dirty="0"/>
              <a:t>(Then we can “manually” specify FALSE input values by the presence of a “negated” strand.)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926CA-6EB5-E6C4-CFF2-D1955EADF546}"/>
              </a:ext>
            </a:extLst>
          </p:cNvPr>
          <p:cNvSpPr txBox="1"/>
          <p:nvPr/>
        </p:nvSpPr>
        <p:spPr>
          <a:xfrm>
            <a:off x="6939099" y="3851369"/>
            <a:ext cx="379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</a:t>
            </a:r>
            <a:r>
              <a:rPr lang="en-US" dirty="0"/>
              <a:t>(A </a:t>
            </a:r>
            <a:r>
              <a:rPr lang="en-US" b="1" dirty="0"/>
              <a:t>OR</a:t>
            </a:r>
            <a:r>
              <a:rPr lang="en-US" dirty="0"/>
              <a:t> B) = (</a:t>
            </a:r>
            <a:r>
              <a:rPr lang="en-US" b="1" dirty="0"/>
              <a:t>NOT</a:t>
            </a:r>
            <a:r>
              <a:rPr lang="en-US" dirty="0"/>
              <a:t> A) </a:t>
            </a:r>
            <a:r>
              <a:rPr lang="en-US" b="1" dirty="0"/>
              <a:t>AND</a:t>
            </a:r>
            <a:r>
              <a:rPr lang="en-US" dirty="0"/>
              <a:t> (</a:t>
            </a:r>
            <a:r>
              <a:rPr lang="en-US" b="1" dirty="0"/>
              <a:t>NOT</a:t>
            </a:r>
            <a:r>
              <a:rPr lang="en-US" dirty="0"/>
              <a:t> B)</a:t>
            </a:r>
          </a:p>
        </p:txBody>
      </p:sp>
    </p:spTree>
    <p:extLst>
      <p:ext uri="{BB962C8B-B14F-4D97-AF65-F5344CB8AC3E}">
        <p14:creationId xmlns:p14="http://schemas.microsoft.com/office/powerpoint/2010/main" val="36716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100" grpId="0" animBg="1"/>
      <p:bldP spid="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grpSp>
        <p:nvGrpSpPr>
          <p:cNvPr id="13" name="Group 818">
            <a:extLst>
              <a:ext uri="{FF2B5EF4-FFF2-40B4-BE49-F238E27FC236}">
                <a16:creationId xmlns:a16="http://schemas.microsoft.com/office/drawing/2014/main" id="{9CBA51D1-2D68-D470-4666-5FE4705D930F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326"/>
            <a:ext cx="914400" cy="549275"/>
            <a:chOff x="2650" y="605"/>
            <a:chExt cx="576" cy="346"/>
          </a:xfrm>
        </p:grpSpPr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6CED483D-B1B0-C776-27E3-61605A32A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16" name="AutoShape 65">
                <a:extLst>
                  <a:ext uri="{FF2B5EF4-FFF2-40B4-BE49-F238E27FC236}">
                    <a16:creationId xmlns:a16="http://schemas.microsoft.com/office/drawing/2014/main" id="{D30EA8B1-5244-BC74-ACD9-B0DA66B46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7" name="Line 66">
                <a:extLst>
                  <a:ext uri="{FF2B5EF4-FFF2-40B4-BE49-F238E27FC236}">
                    <a16:creationId xmlns:a16="http://schemas.microsoft.com/office/drawing/2014/main" id="{25E585B1-E71F-95FC-F238-EA1FE4877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67">
                <a:extLst>
                  <a:ext uri="{FF2B5EF4-FFF2-40B4-BE49-F238E27FC236}">
                    <a16:creationId xmlns:a16="http://schemas.microsoft.com/office/drawing/2014/main" id="{2DB5C358-2EAC-B5D5-06C0-975FE29B6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68">
                <a:extLst>
                  <a:ext uri="{FF2B5EF4-FFF2-40B4-BE49-F238E27FC236}">
                    <a16:creationId xmlns:a16="http://schemas.microsoft.com/office/drawing/2014/main" id="{74715B3E-9F6D-DA5A-E501-6A266CF6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815">
              <a:extLst>
                <a:ext uri="{FF2B5EF4-FFF2-40B4-BE49-F238E27FC236}">
                  <a16:creationId xmlns:a16="http://schemas.microsoft.com/office/drawing/2014/main" id="{989E43ED-0626-6E60-98B3-727DDCE6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62">
            <a:extLst>
              <a:ext uri="{FF2B5EF4-FFF2-40B4-BE49-F238E27FC236}">
                <a16:creationId xmlns:a16="http://schemas.microsoft.com/office/drawing/2014/main" id="{51618912-8596-6FC7-B5D1-C1A6904652B1}"/>
              </a:ext>
            </a:extLst>
          </p:cNvPr>
          <p:cNvGrpSpPr>
            <a:grpSpLocks/>
          </p:cNvGrpSpPr>
          <p:nvPr/>
        </p:nvGrpSpPr>
        <p:grpSpPr bwMode="auto">
          <a:xfrm>
            <a:off x="3194095" y="5138516"/>
            <a:ext cx="914400" cy="731837"/>
            <a:chOff x="1152" y="1699"/>
            <a:chExt cx="576" cy="461"/>
          </a:xfrm>
        </p:grpSpPr>
        <p:grpSp>
          <p:nvGrpSpPr>
            <p:cNvPr id="21" name="Group 64">
              <a:extLst>
                <a:ext uri="{FF2B5EF4-FFF2-40B4-BE49-F238E27FC236}">
                  <a16:creationId xmlns:a16="http://schemas.microsoft.com/office/drawing/2014/main" id="{3AE3E3F8-D113-F3D7-EF2B-E59BAB747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23" name="Line 58">
                <a:extLst>
                  <a:ext uri="{FF2B5EF4-FFF2-40B4-BE49-F238E27FC236}">
                    <a16:creationId xmlns:a16="http://schemas.microsoft.com/office/drawing/2014/main" id="{5CE8A922-CE97-C9CE-D6A4-E882784F6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AutoShape 59">
                <a:extLst>
                  <a:ext uri="{FF2B5EF4-FFF2-40B4-BE49-F238E27FC236}">
                    <a16:creationId xmlns:a16="http://schemas.microsoft.com/office/drawing/2014/main" id="{D3617AB6-B7AC-5BA4-C5CD-EACA473A3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5" name="Oval 61">
                <a:extLst>
                  <a:ext uri="{FF2B5EF4-FFF2-40B4-BE49-F238E27FC236}">
                    <a16:creationId xmlns:a16="http://schemas.microsoft.com/office/drawing/2014/main" id="{7F5F182A-0E66-3967-76CE-71BD951BD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2" name="Freeform 861">
              <a:extLst>
                <a:ext uri="{FF2B5EF4-FFF2-40B4-BE49-F238E27FC236}">
                  <a16:creationId xmlns:a16="http://schemas.microsoft.com/office/drawing/2014/main" id="{CAC72FC2-4BEB-7C7A-F684-A5A711471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5134868" y="4137249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15" idx="2"/>
          </p:cNvCxnSpPr>
          <p:nvPr/>
        </p:nvCxnSpPr>
        <p:spPr>
          <a:xfrm flipV="1">
            <a:off x="1386585" y="4443764"/>
            <a:ext cx="2494843" cy="282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7AD3A3-13B6-AF64-8281-D7B50CDA96ED}"/>
              </a:ext>
            </a:extLst>
          </p:cNvPr>
          <p:cNvCxnSpPr>
            <a:cxnSpLocks/>
            <a:stCxn id="15" idx="1"/>
            <a:endCxn id="39" idx="0"/>
          </p:cNvCxnSpPr>
          <p:nvPr/>
        </p:nvCxnSpPr>
        <p:spPr>
          <a:xfrm>
            <a:off x="4779953" y="4262789"/>
            <a:ext cx="354915" cy="2411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22" idx="0"/>
          </p:cNvCxnSpPr>
          <p:nvPr/>
        </p:nvCxnSpPr>
        <p:spPr>
          <a:xfrm flipV="1">
            <a:off x="1386585" y="5505228"/>
            <a:ext cx="1807510" cy="166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27AE6F1-26E9-D23D-647A-6F36B4D90660}"/>
              </a:ext>
            </a:extLst>
          </p:cNvPr>
          <p:cNvCxnSpPr>
            <a:cxnSpLocks/>
            <a:stCxn id="22" idx="2"/>
            <a:endCxn id="55" idx="0"/>
          </p:cNvCxnSpPr>
          <p:nvPr/>
        </p:nvCxnSpPr>
        <p:spPr>
          <a:xfrm>
            <a:off x="4108495" y="5505228"/>
            <a:ext cx="809709" cy="15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E886CE2-4181-A53B-A1CE-E24E92C6A63D}"/>
              </a:ext>
            </a:extLst>
          </p:cNvPr>
          <p:cNvCxnSpPr>
            <a:cxnSpLocks/>
            <a:stCxn id="39" idx="2"/>
            <a:endCxn id="11" idx="0"/>
          </p:cNvCxnSpPr>
          <p:nvPr/>
        </p:nvCxnSpPr>
        <p:spPr>
          <a:xfrm>
            <a:off x="6049268" y="4503961"/>
            <a:ext cx="779575" cy="467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3116425" y="5025105"/>
            <a:ext cx="2883160" cy="95011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15" idx="0"/>
          </p:cNvCxnSpPr>
          <p:nvPr/>
        </p:nvCxnSpPr>
        <p:spPr>
          <a:xfrm>
            <a:off x="2699024" y="3849020"/>
            <a:ext cx="1182404" cy="232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862">
            <a:extLst>
              <a:ext uri="{FF2B5EF4-FFF2-40B4-BE49-F238E27FC236}">
                <a16:creationId xmlns:a16="http://schemas.microsoft.com/office/drawing/2014/main" id="{ED89C31E-D37E-9DF3-3048-4328AF9E813B}"/>
              </a:ext>
            </a:extLst>
          </p:cNvPr>
          <p:cNvGrpSpPr>
            <a:grpSpLocks/>
          </p:cNvGrpSpPr>
          <p:nvPr/>
        </p:nvGrpSpPr>
        <p:grpSpPr bwMode="auto">
          <a:xfrm>
            <a:off x="4918204" y="5140085"/>
            <a:ext cx="914400" cy="731837"/>
            <a:chOff x="1152" y="1699"/>
            <a:chExt cx="576" cy="461"/>
          </a:xfrm>
        </p:grpSpPr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3E7FB887-C132-1D85-074A-535ABF4BC9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56" name="Line 58">
                <a:extLst>
                  <a:ext uri="{FF2B5EF4-FFF2-40B4-BE49-F238E27FC236}">
                    <a16:creationId xmlns:a16="http://schemas.microsoft.com/office/drawing/2014/main" id="{83E4A00A-5BE0-7889-C0AC-0DA1340F0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AutoShape 59">
                <a:extLst>
                  <a:ext uri="{FF2B5EF4-FFF2-40B4-BE49-F238E27FC236}">
                    <a16:creationId xmlns:a16="http://schemas.microsoft.com/office/drawing/2014/main" id="{EC8BFB08-B972-BCF7-BB9F-DE7DA363B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8" name="Oval 61">
                <a:extLst>
                  <a:ext uri="{FF2B5EF4-FFF2-40B4-BE49-F238E27FC236}">
                    <a16:creationId xmlns:a16="http://schemas.microsoft.com/office/drawing/2014/main" id="{A2CADA08-2189-6530-F74F-B93220B77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5" name="Freeform 861">
              <a:extLst>
                <a:ext uri="{FF2B5EF4-FFF2-40B4-BE49-F238E27FC236}">
                  <a16:creationId xmlns:a16="http://schemas.microsoft.com/office/drawing/2014/main" id="{A987CB97-0ACD-AC67-81F6-8B7D3321D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D1CDC07-C156-F578-78C3-94B16D283DA5}"/>
              </a:ext>
            </a:extLst>
          </p:cNvPr>
          <p:cNvCxnSpPr>
            <a:cxnSpLocks/>
            <a:stCxn id="55" idx="2"/>
            <a:endCxn id="8" idx="2"/>
          </p:cNvCxnSpPr>
          <p:nvPr/>
        </p:nvCxnSpPr>
        <p:spPr>
          <a:xfrm flipV="1">
            <a:off x="5832604" y="5331493"/>
            <a:ext cx="999414" cy="1753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263A085-A2EF-9196-A4C5-1F6592A99DD2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434FF-D072-BFCE-C2CB-22C7E9160861}"/>
              </a:ext>
            </a:extLst>
          </p:cNvPr>
          <p:cNvSpPr txBox="1"/>
          <p:nvPr/>
        </p:nvSpPr>
        <p:spPr>
          <a:xfrm>
            <a:off x="6939099" y="3851369"/>
            <a:ext cx="379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</a:t>
            </a:r>
            <a:r>
              <a:rPr lang="en-US" dirty="0"/>
              <a:t>(A </a:t>
            </a:r>
            <a:r>
              <a:rPr lang="en-US" b="1" dirty="0"/>
              <a:t>OR</a:t>
            </a:r>
            <a:r>
              <a:rPr lang="en-US" dirty="0"/>
              <a:t> B) = (</a:t>
            </a:r>
            <a:r>
              <a:rPr lang="en-US" b="1" dirty="0"/>
              <a:t>NOT</a:t>
            </a:r>
            <a:r>
              <a:rPr lang="en-US" dirty="0"/>
              <a:t> A) </a:t>
            </a:r>
            <a:r>
              <a:rPr lang="en-US" b="1" dirty="0"/>
              <a:t>AND</a:t>
            </a:r>
            <a:r>
              <a:rPr lang="en-US" dirty="0"/>
              <a:t> (</a:t>
            </a:r>
            <a:r>
              <a:rPr lang="en-US" b="1" dirty="0"/>
              <a:t>NOT</a:t>
            </a:r>
            <a:r>
              <a:rPr lang="en-US" dirty="0"/>
              <a:t> B)</a:t>
            </a:r>
          </a:p>
        </p:txBody>
      </p:sp>
    </p:spTree>
    <p:extLst>
      <p:ext uri="{BB962C8B-B14F-4D97-AF65-F5344CB8AC3E}">
        <p14:creationId xmlns:p14="http://schemas.microsoft.com/office/powerpoint/2010/main" val="17978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grpSp>
        <p:nvGrpSpPr>
          <p:cNvPr id="13" name="Group 818">
            <a:extLst>
              <a:ext uri="{FF2B5EF4-FFF2-40B4-BE49-F238E27FC236}">
                <a16:creationId xmlns:a16="http://schemas.microsoft.com/office/drawing/2014/main" id="{9CBA51D1-2D68-D470-4666-5FE4705D930F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326"/>
            <a:ext cx="914400" cy="549275"/>
            <a:chOff x="2650" y="605"/>
            <a:chExt cx="576" cy="346"/>
          </a:xfrm>
        </p:grpSpPr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6CED483D-B1B0-C776-27E3-61605A32A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16" name="AutoShape 65">
                <a:extLst>
                  <a:ext uri="{FF2B5EF4-FFF2-40B4-BE49-F238E27FC236}">
                    <a16:creationId xmlns:a16="http://schemas.microsoft.com/office/drawing/2014/main" id="{D30EA8B1-5244-BC74-ACD9-B0DA66B46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7" name="Line 66">
                <a:extLst>
                  <a:ext uri="{FF2B5EF4-FFF2-40B4-BE49-F238E27FC236}">
                    <a16:creationId xmlns:a16="http://schemas.microsoft.com/office/drawing/2014/main" id="{25E585B1-E71F-95FC-F238-EA1FE4877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67">
                <a:extLst>
                  <a:ext uri="{FF2B5EF4-FFF2-40B4-BE49-F238E27FC236}">
                    <a16:creationId xmlns:a16="http://schemas.microsoft.com/office/drawing/2014/main" id="{2DB5C358-2EAC-B5D5-06C0-975FE29B6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68">
                <a:extLst>
                  <a:ext uri="{FF2B5EF4-FFF2-40B4-BE49-F238E27FC236}">
                    <a16:creationId xmlns:a16="http://schemas.microsoft.com/office/drawing/2014/main" id="{74715B3E-9F6D-DA5A-E501-6A266CF6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815">
              <a:extLst>
                <a:ext uri="{FF2B5EF4-FFF2-40B4-BE49-F238E27FC236}">
                  <a16:creationId xmlns:a16="http://schemas.microsoft.com/office/drawing/2014/main" id="{989E43ED-0626-6E60-98B3-727DDCE6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5134868" y="4137249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15" idx="2"/>
          </p:cNvCxnSpPr>
          <p:nvPr/>
        </p:nvCxnSpPr>
        <p:spPr>
          <a:xfrm flipV="1">
            <a:off x="1386585" y="4443764"/>
            <a:ext cx="2494843" cy="282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7AD3A3-13B6-AF64-8281-D7B50CDA96ED}"/>
              </a:ext>
            </a:extLst>
          </p:cNvPr>
          <p:cNvCxnSpPr>
            <a:cxnSpLocks/>
            <a:stCxn id="15" idx="1"/>
            <a:endCxn id="39" idx="0"/>
          </p:cNvCxnSpPr>
          <p:nvPr/>
        </p:nvCxnSpPr>
        <p:spPr>
          <a:xfrm>
            <a:off x="4779953" y="4262789"/>
            <a:ext cx="354915" cy="2411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8" idx="2"/>
          </p:cNvCxnSpPr>
          <p:nvPr/>
        </p:nvCxnSpPr>
        <p:spPr>
          <a:xfrm flipV="1">
            <a:off x="1386585" y="5331493"/>
            <a:ext cx="5445433" cy="340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E886CE2-4181-A53B-A1CE-E24E92C6A63D}"/>
              </a:ext>
            </a:extLst>
          </p:cNvPr>
          <p:cNvCxnSpPr>
            <a:cxnSpLocks/>
            <a:stCxn id="39" idx="2"/>
            <a:endCxn id="11" idx="0"/>
          </p:cNvCxnSpPr>
          <p:nvPr/>
        </p:nvCxnSpPr>
        <p:spPr>
          <a:xfrm>
            <a:off x="6049268" y="4503961"/>
            <a:ext cx="779575" cy="467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5134868" y="3991327"/>
            <a:ext cx="961132" cy="99239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15" idx="0"/>
          </p:cNvCxnSpPr>
          <p:nvPr/>
        </p:nvCxnSpPr>
        <p:spPr>
          <a:xfrm>
            <a:off x="2699024" y="3849020"/>
            <a:ext cx="1182404" cy="232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5277E2D-3E3A-A5AC-F67B-B4EED101D3D3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</p:spTree>
    <p:extLst>
      <p:ext uri="{BB962C8B-B14F-4D97-AF65-F5344CB8AC3E}">
        <p14:creationId xmlns:p14="http://schemas.microsoft.com/office/powerpoint/2010/main" val="35593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862">
            <a:extLst>
              <a:ext uri="{FF2B5EF4-FFF2-40B4-BE49-F238E27FC236}">
                <a16:creationId xmlns:a16="http://schemas.microsoft.com/office/drawing/2014/main" id="{3FB2160D-D812-794B-0E38-52001BA1FD75}"/>
              </a:ext>
            </a:extLst>
          </p:cNvPr>
          <p:cNvGrpSpPr>
            <a:grpSpLocks/>
          </p:cNvGrpSpPr>
          <p:nvPr/>
        </p:nvGrpSpPr>
        <p:grpSpPr bwMode="auto">
          <a:xfrm>
            <a:off x="2143726" y="4269645"/>
            <a:ext cx="914400" cy="731837"/>
            <a:chOff x="1152" y="1699"/>
            <a:chExt cx="576" cy="46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4A55EE6-4C7F-A5E0-0C56-4DE9E6F51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67" name="Line 58">
                <a:extLst>
                  <a:ext uri="{FF2B5EF4-FFF2-40B4-BE49-F238E27FC236}">
                    <a16:creationId xmlns:a16="http://schemas.microsoft.com/office/drawing/2014/main" id="{E29CD2F3-246A-9D87-6466-F1F48B414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AutoShape 59">
                <a:extLst>
                  <a:ext uri="{FF2B5EF4-FFF2-40B4-BE49-F238E27FC236}">
                    <a16:creationId xmlns:a16="http://schemas.microsoft.com/office/drawing/2014/main" id="{E8AEB701-9226-CE3D-C8EC-9F2AA2116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9" name="Oval 61">
                <a:extLst>
                  <a:ext uri="{FF2B5EF4-FFF2-40B4-BE49-F238E27FC236}">
                    <a16:creationId xmlns:a16="http://schemas.microsoft.com/office/drawing/2014/main" id="{CF56520C-5FD0-B69C-9759-AB5EDDEC3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6" name="Freeform 861">
              <a:extLst>
                <a:ext uri="{FF2B5EF4-FFF2-40B4-BE49-F238E27FC236}">
                  <a16:creationId xmlns:a16="http://schemas.microsoft.com/office/drawing/2014/main" id="{DFF00212-236D-4466-2DA0-E82D8F7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8569D-C5DE-04B7-571E-4F22255D805F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  <p:grpSp>
        <p:nvGrpSpPr>
          <p:cNvPr id="37" name="Group 862">
            <a:extLst>
              <a:ext uri="{FF2B5EF4-FFF2-40B4-BE49-F238E27FC236}">
                <a16:creationId xmlns:a16="http://schemas.microsoft.com/office/drawing/2014/main" id="{2241A180-A90F-CCAE-9BE2-DE0331C66520}"/>
              </a:ext>
            </a:extLst>
          </p:cNvPr>
          <p:cNvGrpSpPr>
            <a:grpSpLocks/>
          </p:cNvGrpSpPr>
          <p:nvPr/>
        </p:nvGrpSpPr>
        <p:grpSpPr bwMode="auto">
          <a:xfrm>
            <a:off x="2802242" y="3632717"/>
            <a:ext cx="914400" cy="731837"/>
            <a:chOff x="1152" y="1699"/>
            <a:chExt cx="576" cy="461"/>
          </a:xfrm>
        </p:grpSpPr>
        <p:grpSp>
          <p:nvGrpSpPr>
            <p:cNvPr id="38" name="Group 64">
              <a:extLst>
                <a:ext uri="{FF2B5EF4-FFF2-40B4-BE49-F238E27FC236}">
                  <a16:creationId xmlns:a16="http://schemas.microsoft.com/office/drawing/2014/main" id="{BE62604B-A3D7-2348-64FB-143AFD88F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40" name="Line 58">
                <a:extLst>
                  <a:ext uri="{FF2B5EF4-FFF2-40B4-BE49-F238E27FC236}">
                    <a16:creationId xmlns:a16="http://schemas.microsoft.com/office/drawing/2014/main" id="{3C5EF16B-1F1B-5A38-093A-02782E96E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9DEF3AC2-831E-0184-3399-91136475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20E98657-FD47-2345-D84D-D4CAE717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Freeform 861">
              <a:extLst>
                <a:ext uri="{FF2B5EF4-FFF2-40B4-BE49-F238E27FC236}">
                  <a16:creationId xmlns:a16="http://schemas.microsoft.com/office/drawing/2014/main" id="{17A79CF5-7DE5-3CE1-13E9-6935772E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113" idx="0"/>
          </p:cNvCxnSpPr>
          <p:nvPr/>
        </p:nvCxnSpPr>
        <p:spPr>
          <a:xfrm>
            <a:off x="1386586" y="3780778"/>
            <a:ext cx="398038" cy="682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66" idx="0"/>
          </p:cNvCxnSpPr>
          <p:nvPr/>
        </p:nvCxnSpPr>
        <p:spPr>
          <a:xfrm flipV="1">
            <a:off x="1386585" y="4636357"/>
            <a:ext cx="757141" cy="89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8" idx="2"/>
          </p:cNvCxnSpPr>
          <p:nvPr/>
        </p:nvCxnSpPr>
        <p:spPr>
          <a:xfrm flipV="1">
            <a:off x="1386585" y="5331493"/>
            <a:ext cx="5445433" cy="340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5D1798F-892E-2349-3ADD-A7F72968A03F}"/>
              </a:ext>
            </a:extLst>
          </p:cNvPr>
          <p:cNvSpPr/>
          <p:nvPr/>
        </p:nvSpPr>
        <p:spPr>
          <a:xfrm>
            <a:off x="1807770" y="3410086"/>
            <a:ext cx="1905696" cy="103739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862">
            <a:extLst>
              <a:ext uri="{FF2B5EF4-FFF2-40B4-BE49-F238E27FC236}">
                <a16:creationId xmlns:a16="http://schemas.microsoft.com/office/drawing/2014/main" id="{8233A267-1CFB-2E58-C9B2-BBE7030D0B20}"/>
              </a:ext>
            </a:extLst>
          </p:cNvPr>
          <p:cNvGrpSpPr>
            <a:grpSpLocks/>
          </p:cNvGrpSpPr>
          <p:nvPr/>
        </p:nvGrpSpPr>
        <p:grpSpPr bwMode="auto">
          <a:xfrm>
            <a:off x="1784624" y="3482308"/>
            <a:ext cx="914400" cy="731837"/>
            <a:chOff x="1152" y="1699"/>
            <a:chExt cx="576" cy="461"/>
          </a:xfrm>
        </p:grpSpPr>
        <p:grpSp>
          <p:nvGrpSpPr>
            <p:cNvPr id="112" name="Group 64">
              <a:extLst>
                <a:ext uri="{FF2B5EF4-FFF2-40B4-BE49-F238E27FC236}">
                  <a16:creationId xmlns:a16="http://schemas.microsoft.com/office/drawing/2014/main" id="{67EDD331-C437-63AD-3686-D2C7D0158A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114" name="Line 58">
                <a:extLst>
                  <a:ext uri="{FF2B5EF4-FFF2-40B4-BE49-F238E27FC236}">
                    <a16:creationId xmlns:a16="http://schemas.microsoft.com/office/drawing/2014/main" id="{05A5D3C5-2C17-0505-B9CE-AF6D2A28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AutoShape 59">
                <a:extLst>
                  <a:ext uri="{FF2B5EF4-FFF2-40B4-BE49-F238E27FC236}">
                    <a16:creationId xmlns:a16="http://schemas.microsoft.com/office/drawing/2014/main" id="{A600EB0F-87A0-3C6E-3A75-E739FD7A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6" name="Oval 61">
                <a:extLst>
                  <a:ext uri="{FF2B5EF4-FFF2-40B4-BE49-F238E27FC236}">
                    <a16:creationId xmlns:a16="http://schemas.microsoft.com/office/drawing/2014/main" id="{37420FBF-57AA-27DC-9379-4C57A737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3" name="Freeform 861">
              <a:extLst>
                <a:ext uri="{FF2B5EF4-FFF2-40B4-BE49-F238E27FC236}">
                  <a16:creationId xmlns:a16="http://schemas.microsoft.com/office/drawing/2014/main" id="{33709E2B-7B2E-0750-9BCD-8EC8E06F3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382B733-D58A-793C-7E93-019AA024428F}"/>
              </a:ext>
            </a:extLst>
          </p:cNvPr>
          <p:cNvCxnSpPr>
            <a:cxnSpLocks/>
            <a:stCxn id="113" idx="2"/>
            <a:endCxn id="39" idx="0"/>
          </p:cNvCxnSpPr>
          <p:nvPr/>
        </p:nvCxnSpPr>
        <p:spPr>
          <a:xfrm>
            <a:off x="2699024" y="3849020"/>
            <a:ext cx="103218" cy="150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838">
            <a:extLst>
              <a:ext uri="{FF2B5EF4-FFF2-40B4-BE49-F238E27FC236}">
                <a16:creationId xmlns:a16="http://schemas.microsoft.com/office/drawing/2014/main" id="{D286FEAE-7BF5-281C-D660-15AAA615CC11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263"/>
            <a:ext cx="917575" cy="549275"/>
            <a:chOff x="3456" y="605"/>
            <a:chExt cx="578" cy="346"/>
          </a:xfrm>
        </p:grpSpPr>
        <p:grpSp>
          <p:nvGrpSpPr>
            <p:cNvPr id="28" name="Group 155">
              <a:extLst>
                <a:ext uri="{FF2B5EF4-FFF2-40B4-BE49-F238E27FC236}">
                  <a16:creationId xmlns:a16="http://schemas.microsoft.com/office/drawing/2014/main" id="{8E7470A7-7CB2-CC23-B734-561E2CCD20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30" name="Line 146">
                <a:extLst>
                  <a:ext uri="{FF2B5EF4-FFF2-40B4-BE49-F238E27FC236}">
                    <a16:creationId xmlns:a16="http://schemas.microsoft.com/office/drawing/2014/main" id="{D31BD944-7EAA-89FD-E5A4-67B4623F8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47">
                <a:extLst>
                  <a:ext uri="{FF2B5EF4-FFF2-40B4-BE49-F238E27FC236}">
                    <a16:creationId xmlns:a16="http://schemas.microsoft.com/office/drawing/2014/main" id="{D297A056-1C72-1C8E-B8B8-9EDEA65CA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48">
                <a:extLst>
                  <a:ext uri="{FF2B5EF4-FFF2-40B4-BE49-F238E27FC236}">
                    <a16:creationId xmlns:a16="http://schemas.microsoft.com/office/drawing/2014/main" id="{0807035E-CE8E-C726-90F6-C763DF40B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" name="Group 149">
                <a:extLst>
                  <a:ext uri="{FF2B5EF4-FFF2-40B4-BE49-F238E27FC236}">
                    <a16:creationId xmlns:a16="http://schemas.microsoft.com/office/drawing/2014/main" id="{132A9C9F-8324-8151-2D70-DC90031FE9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4" name="Group 150">
                  <a:extLst>
                    <a:ext uri="{FF2B5EF4-FFF2-40B4-BE49-F238E27FC236}">
                      <a16:creationId xmlns:a16="http://schemas.microsoft.com/office/drawing/2014/main" id="{0815698D-C094-A625-0236-517D2F83DD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6" name="Freeform 151">
                    <a:extLst>
                      <a:ext uri="{FF2B5EF4-FFF2-40B4-BE49-F238E27FC236}">
                        <a16:creationId xmlns:a16="http://schemas.microsoft.com/office/drawing/2014/main" id="{715C29A1-5840-F4E2-187C-FD75FC414B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152">
                    <a:extLst>
                      <a:ext uri="{FF2B5EF4-FFF2-40B4-BE49-F238E27FC236}">
                        <a16:creationId xmlns:a16="http://schemas.microsoft.com/office/drawing/2014/main" id="{CB1C03B8-6757-9589-FD17-AFE67102A2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" name="Freeform 153">
                  <a:extLst>
                    <a:ext uri="{FF2B5EF4-FFF2-40B4-BE49-F238E27FC236}">
                      <a16:creationId xmlns:a16="http://schemas.microsoft.com/office/drawing/2014/main" id="{F171601A-07DB-E9DB-4A8F-24AB81A0B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9" name="Freeform 837">
              <a:extLst>
                <a:ext uri="{FF2B5EF4-FFF2-40B4-BE49-F238E27FC236}">
                  <a16:creationId xmlns:a16="http://schemas.microsoft.com/office/drawing/2014/main" id="{F5B2D6F4-362A-7B4F-4AD7-D3B690765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2E26B01-84D5-52D5-4CB2-0DC4A1976DD6}"/>
              </a:ext>
            </a:extLst>
          </p:cNvPr>
          <p:cNvCxnSpPr>
            <a:cxnSpLocks/>
            <a:stCxn id="39" idx="2"/>
            <a:endCxn id="29" idx="0"/>
          </p:cNvCxnSpPr>
          <p:nvPr/>
        </p:nvCxnSpPr>
        <p:spPr>
          <a:xfrm>
            <a:off x="3716642" y="3999429"/>
            <a:ext cx="161611" cy="823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9FAB159-4235-379A-0EC9-89C4EA75C6DC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>
            <a:off x="4792653" y="4265901"/>
            <a:ext cx="2039365" cy="7036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BBFD9C7-D0B8-BFFB-6EEB-DAC2CD49A9D4}"/>
              </a:ext>
            </a:extLst>
          </p:cNvPr>
          <p:cNvCxnSpPr>
            <a:cxnSpLocks/>
            <a:stCxn id="66" idx="2"/>
            <a:endCxn id="29" idx="1"/>
          </p:cNvCxnSpPr>
          <p:nvPr/>
        </p:nvCxnSpPr>
        <p:spPr>
          <a:xfrm flipV="1">
            <a:off x="3058126" y="4448464"/>
            <a:ext cx="820127" cy="1878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862">
            <a:extLst>
              <a:ext uri="{FF2B5EF4-FFF2-40B4-BE49-F238E27FC236}">
                <a16:creationId xmlns:a16="http://schemas.microsoft.com/office/drawing/2014/main" id="{3FB2160D-D812-794B-0E38-52001BA1FD75}"/>
              </a:ext>
            </a:extLst>
          </p:cNvPr>
          <p:cNvGrpSpPr>
            <a:grpSpLocks/>
          </p:cNvGrpSpPr>
          <p:nvPr/>
        </p:nvGrpSpPr>
        <p:grpSpPr bwMode="auto">
          <a:xfrm>
            <a:off x="2143726" y="4269645"/>
            <a:ext cx="914400" cy="731837"/>
            <a:chOff x="1152" y="1699"/>
            <a:chExt cx="576" cy="46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4A55EE6-4C7F-A5E0-0C56-4DE9E6F51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67" name="Line 58">
                <a:extLst>
                  <a:ext uri="{FF2B5EF4-FFF2-40B4-BE49-F238E27FC236}">
                    <a16:creationId xmlns:a16="http://schemas.microsoft.com/office/drawing/2014/main" id="{E29CD2F3-246A-9D87-6466-F1F48B414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AutoShape 59">
                <a:extLst>
                  <a:ext uri="{FF2B5EF4-FFF2-40B4-BE49-F238E27FC236}">
                    <a16:creationId xmlns:a16="http://schemas.microsoft.com/office/drawing/2014/main" id="{E8AEB701-9226-CE3D-C8EC-9F2AA2116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9" name="Oval 61">
                <a:extLst>
                  <a:ext uri="{FF2B5EF4-FFF2-40B4-BE49-F238E27FC236}">
                    <a16:creationId xmlns:a16="http://schemas.microsoft.com/office/drawing/2014/main" id="{CF56520C-5FD0-B69C-9759-AB5EDDEC3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6" name="Freeform 861">
              <a:extLst>
                <a:ext uri="{FF2B5EF4-FFF2-40B4-BE49-F238E27FC236}">
                  <a16:creationId xmlns:a16="http://schemas.microsoft.com/office/drawing/2014/main" id="{DFF00212-236D-4466-2DA0-E82D8F7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FD07F-5702-5CAF-056E-E733F790B074}"/>
              </a:ext>
            </a:extLst>
          </p:cNvPr>
          <p:cNvSpPr txBox="1"/>
          <p:nvPr/>
        </p:nvSpPr>
        <p:spPr>
          <a:xfrm>
            <a:off x="838201" y="1868196"/>
            <a:ext cx="438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gates are tricky with molecular circuits:</a:t>
            </a:r>
          </a:p>
          <a:p>
            <a:r>
              <a:rPr lang="en-US" dirty="0"/>
              <a:t>    How to make a molecule Y present </a:t>
            </a:r>
          </a:p>
          <a:p>
            <a:r>
              <a:rPr lang="en-US" dirty="0"/>
              <a:t>    if and only if X is not present??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907EFC-7EBA-A818-874C-4503232BAA2C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B4720A-A491-25A4-5294-7CD8F74D790D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72BF7EB-5189-917B-909E-9FA9528E4555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BEF463-80B3-F9C3-BFBA-D59F77B98FE3}"/>
              </a:ext>
            </a:extLst>
          </p:cNvPr>
          <p:cNvCxnSpPr>
            <a:cxnSpLocks/>
            <a:stCxn id="52" idx="3"/>
            <a:endCxn id="29" idx="0"/>
          </p:cNvCxnSpPr>
          <p:nvPr/>
        </p:nvCxnSpPr>
        <p:spPr>
          <a:xfrm>
            <a:off x="1386586" y="3780778"/>
            <a:ext cx="2491667" cy="3009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248E5-A50F-32EA-6689-6C071F9687A4}"/>
              </a:ext>
            </a:extLst>
          </p:cNvPr>
          <p:cNvCxnSpPr>
            <a:cxnSpLocks/>
            <a:stCxn id="53" idx="3"/>
            <a:endCxn id="66" idx="0"/>
          </p:cNvCxnSpPr>
          <p:nvPr/>
        </p:nvCxnSpPr>
        <p:spPr>
          <a:xfrm flipV="1">
            <a:off x="1386585" y="4636357"/>
            <a:ext cx="757141" cy="89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97B01A-110A-AF52-11DB-8AD8A01D8A71}"/>
              </a:ext>
            </a:extLst>
          </p:cNvPr>
          <p:cNvCxnSpPr>
            <a:cxnSpLocks/>
            <a:stCxn id="54" idx="3"/>
            <a:endCxn id="8" idx="2"/>
          </p:cNvCxnSpPr>
          <p:nvPr/>
        </p:nvCxnSpPr>
        <p:spPr>
          <a:xfrm flipV="1">
            <a:off x="1386585" y="5331493"/>
            <a:ext cx="5445433" cy="340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18">
            <a:extLst>
              <a:ext uri="{FF2B5EF4-FFF2-40B4-BE49-F238E27FC236}">
                <a16:creationId xmlns:a16="http://schemas.microsoft.com/office/drawing/2014/main" id="{7D80DC30-580A-97B3-5DF5-731637A5A62F}"/>
              </a:ext>
            </a:extLst>
          </p:cNvPr>
          <p:cNvGrpSpPr>
            <a:grpSpLocks/>
          </p:cNvGrpSpPr>
          <p:nvPr/>
        </p:nvGrpSpPr>
        <p:grpSpPr bwMode="auto">
          <a:xfrm>
            <a:off x="6828843" y="4879055"/>
            <a:ext cx="914400" cy="549275"/>
            <a:chOff x="2650" y="605"/>
            <a:chExt cx="576" cy="346"/>
          </a:xfrm>
        </p:grpSpPr>
        <p:grpSp>
          <p:nvGrpSpPr>
            <p:cNvPr id="7" name="Group 69">
              <a:extLst>
                <a:ext uri="{FF2B5EF4-FFF2-40B4-BE49-F238E27FC236}">
                  <a16:creationId xmlns:a16="http://schemas.microsoft.com/office/drawing/2014/main" id="{CD778A20-7C84-D956-E89D-B661BABE9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9" name="AutoShape 65">
                <a:extLst>
                  <a:ext uri="{FF2B5EF4-FFF2-40B4-BE49-F238E27FC236}">
                    <a16:creationId xmlns:a16="http://schemas.microsoft.com/office/drawing/2014/main" id="{ABB72A17-6198-43E7-EE52-2365EEC21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Line 66">
                <a:extLst>
                  <a:ext uri="{FF2B5EF4-FFF2-40B4-BE49-F238E27FC236}">
                    <a16:creationId xmlns:a16="http://schemas.microsoft.com/office/drawing/2014/main" id="{4FE4D178-D2B9-FAF0-6407-6666D6D3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67">
                <a:extLst>
                  <a:ext uri="{FF2B5EF4-FFF2-40B4-BE49-F238E27FC236}">
                    <a16:creationId xmlns:a16="http://schemas.microsoft.com/office/drawing/2014/main" id="{A1FBA0CC-8417-DA60-6C33-072C56EF8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68">
                <a:extLst>
                  <a:ext uri="{FF2B5EF4-FFF2-40B4-BE49-F238E27FC236}">
                    <a16:creationId xmlns:a16="http://schemas.microsoft.com/office/drawing/2014/main" id="{A8AD8F7E-DD6B-EF8D-BD82-451F8C0E6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15">
              <a:extLst>
                <a:ext uri="{FF2B5EF4-FFF2-40B4-BE49-F238E27FC236}">
                  <a16:creationId xmlns:a16="http://schemas.microsoft.com/office/drawing/2014/main" id="{45A590D2-6545-072A-4F34-20F825AC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838">
            <a:extLst>
              <a:ext uri="{FF2B5EF4-FFF2-40B4-BE49-F238E27FC236}">
                <a16:creationId xmlns:a16="http://schemas.microsoft.com/office/drawing/2014/main" id="{D286FEAE-7BF5-281C-D660-15AAA615CC11}"/>
              </a:ext>
            </a:extLst>
          </p:cNvPr>
          <p:cNvGrpSpPr>
            <a:grpSpLocks/>
          </p:cNvGrpSpPr>
          <p:nvPr/>
        </p:nvGrpSpPr>
        <p:grpSpPr bwMode="auto">
          <a:xfrm>
            <a:off x="3878253" y="3991263"/>
            <a:ext cx="917575" cy="549275"/>
            <a:chOff x="3456" y="605"/>
            <a:chExt cx="578" cy="346"/>
          </a:xfrm>
        </p:grpSpPr>
        <p:grpSp>
          <p:nvGrpSpPr>
            <p:cNvPr id="28" name="Group 155">
              <a:extLst>
                <a:ext uri="{FF2B5EF4-FFF2-40B4-BE49-F238E27FC236}">
                  <a16:creationId xmlns:a16="http://schemas.microsoft.com/office/drawing/2014/main" id="{8E7470A7-7CB2-CC23-B734-561E2CCD20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30" name="Line 146">
                <a:extLst>
                  <a:ext uri="{FF2B5EF4-FFF2-40B4-BE49-F238E27FC236}">
                    <a16:creationId xmlns:a16="http://schemas.microsoft.com/office/drawing/2014/main" id="{D31BD944-7EAA-89FD-E5A4-67B4623F8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47">
                <a:extLst>
                  <a:ext uri="{FF2B5EF4-FFF2-40B4-BE49-F238E27FC236}">
                    <a16:creationId xmlns:a16="http://schemas.microsoft.com/office/drawing/2014/main" id="{D297A056-1C72-1C8E-B8B8-9EDEA65CA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48">
                <a:extLst>
                  <a:ext uri="{FF2B5EF4-FFF2-40B4-BE49-F238E27FC236}">
                    <a16:creationId xmlns:a16="http://schemas.microsoft.com/office/drawing/2014/main" id="{0807035E-CE8E-C726-90F6-C763DF40B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" name="Group 149">
                <a:extLst>
                  <a:ext uri="{FF2B5EF4-FFF2-40B4-BE49-F238E27FC236}">
                    <a16:creationId xmlns:a16="http://schemas.microsoft.com/office/drawing/2014/main" id="{132A9C9F-8324-8151-2D70-DC90031FE9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4" name="Group 150">
                  <a:extLst>
                    <a:ext uri="{FF2B5EF4-FFF2-40B4-BE49-F238E27FC236}">
                      <a16:creationId xmlns:a16="http://schemas.microsoft.com/office/drawing/2014/main" id="{0815698D-C094-A625-0236-517D2F83DD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6" name="Freeform 151">
                    <a:extLst>
                      <a:ext uri="{FF2B5EF4-FFF2-40B4-BE49-F238E27FC236}">
                        <a16:creationId xmlns:a16="http://schemas.microsoft.com/office/drawing/2014/main" id="{715C29A1-5840-F4E2-187C-FD75FC414B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152">
                    <a:extLst>
                      <a:ext uri="{FF2B5EF4-FFF2-40B4-BE49-F238E27FC236}">
                        <a16:creationId xmlns:a16="http://schemas.microsoft.com/office/drawing/2014/main" id="{CB1C03B8-6757-9589-FD17-AFE67102A2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" name="Freeform 153">
                  <a:extLst>
                    <a:ext uri="{FF2B5EF4-FFF2-40B4-BE49-F238E27FC236}">
                      <a16:creationId xmlns:a16="http://schemas.microsoft.com/office/drawing/2014/main" id="{F171601A-07DB-E9DB-4A8F-24AB81A0B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9" name="Freeform 837">
              <a:extLst>
                <a:ext uri="{FF2B5EF4-FFF2-40B4-BE49-F238E27FC236}">
                  <a16:creationId xmlns:a16="http://schemas.microsoft.com/office/drawing/2014/main" id="{F5B2D6F4-362A-7B4F-4AD7-D3B690765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9FAB159-4235-379A-0EC9-89C4EA75C6DC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>
            <a:off x="4792653" y="4265901"/>
            <a:ext cx="2039365" cy="7036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BBFD9C7-D0B8-BFFB-6EEB-DAC2CD49A9D4}"/>
              </a:ext>
            </a:extLst>
          </p:cNvPr>
          <p:cNvCxnSpPr>
            <a:cxnSpLocks/>
            <a:stCxn id="66" idx="2"/>
            <a:endCxn id="29" idx="1"/>
          </p:cNvCxnSpPr>
          <p:nvPr/>
        </p:nvCxnSpPr>
        <p:spPr>
          <a:xfrm flipV="1">
            <a:off x="3058126" y="4448464"/>
            <a:ext cx="820127" cy="1878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61FA62-B5F5-8EDC-C698-0253380F3ED0}"/>
              </a:ext>
            </a:extLst>
          </p:cNvPr>
          <p:cNvSpPr txBox="1"/>
          <p:nvPr/>
        </p:nvSpPr>
        <p:spPr>
          <a:xfrm>
            <a:off x="6463506" y="1870177"/>
            <a:ext cx="394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we use “dual-rail” logic, using de Morgan’s Laws to push all the NOT gates to the input, so we can “manually” specify FALSE input values.</a:t>
            </a:r>
          </a:p>
        </p:txBody>
      </p:sp>
    </p:spTree>
    <p:extLst>
      <p:ext uri="{BB962C8B-B14F-4D97-AF65-F5344CB8AC3E}">
        <p14:creationId xmlns:p14="http://schemas.microsoft.com/office/powerpoint/2010/main" val="513623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39CF-4CC2-37BF-655C-C5157F45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Strand displacement cascade example: Avoiding the need for NOT gates using dual-rail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D8B-E009-9923-EC9E-4DCB817D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BFA7B-3892-DC78-474F-CA56F983A3BA}"/>
              </a:ext>
            </a:extLst>
          </p:cNvPr>
          <p:cNvSpPr txBox="1"/>
          <p:nvPr/>
        </p:nvSpPr>
        <p:spPr>
          <a:xfrm>
            <a:off x="1965960" y="1872926"/>
            <a:ext cx="8322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each input X</a:t>
            </a:r>
            <a:r>
              <a:rPr lang="en-US" sz="2800" baseline="-25000" dirty="0"/>
              <a:t>i</a:t>
            </a:r>
            <a:r>
              <a:rPr lang="en-US" sz="2800" dirty="0"/>
              <a:t>, there are two species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T</a:t>
            </a:r>
            <a:r>
              <a:rPr lang="en-US" sz="2800" dirty="0"/>
              <a:t> and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F</a:t>
            </a:r>
            <a:r>
              <a:rPr lang="en-US" sz="2800" dirty="0"/>
              <a:t>:</a:t>
            </a:r>
          </a:p>
          <a:p>
            <a:r>
              <a:rPr lang="en-US" sz="2800" dirty="0"/>
              <a:t>Give species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F</a:t>
            </a:r>
            <a:r>
              <a:rPr lang="en-US" sz="2800" dirty="0"/>
              <a:t> to specify that Boolean input X</a:t>
            </a:r>
            <a:r>
              <a:rPr lang="en-US" sz="2800" baseline="-25000" dirty="0"/>
              <a:t>i</a:t>
            </a:r>
            <a:r>
              <a:rPr lang="en-US" sz="2800" dirty="0"/>
              <a:t> = </a:t>
            </a:r>
            <a:r>
              <a:rPr lang="en-US" sz="2800" i="1" dirty="0"/>
              <a:t>False</a:t>
            </a:r>
            <a:endParaRPr lang="en-US" sz="2800" dirty="0"/>
          </a:p>
          <a:p>
            <a:r>
              <a:rPr lang="en-US" sz="2800" dirty="0"/>
              <a:t>Give species 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baseline="30000" dirty="0" err="1"/>
              <a:t>T</a:t>
            </a:r>
            <a:r>
              <a:rPr lang="en-US" sz="2800" dirty="0"/>
              <a:t> to specify that Boolean input X</a:t>
            </a:r>
            <a:r>
              <a:rPr lang="en-US" sz="2800" baseline="-25000" dirty="0"/>
              <a:t>i</a:t>
            </a:r>
            <a:r>
              <a:rPr lang="en-US" sz="2800" dirty="0"/>
              <a:t> = </a:t>
            </a:r>
            <a:r>
              <a:rPr lang="en-US" sz="2800" i="1" dirty="0"/>
              <a:t>True</a:t>
            </a:r>
            <a:r>
              <a:rPr lang="en-US" sz="2800" dirty="0"/>
              <a:t>.</a:t>
            </a:r>
          </a:p>
        </p:txBody>
      </p:sp>
      <p:grpSp>
        <p:nvGrpSpPr>
          <p:cNvPr id="60" name="Group 862">
            <a:extLst>
              <a:ext uri="{FF2B5EF4-FFF2-40B4-BE49-F238E27FC236}">
                <a16:creationId xmlns:a16="http://schemas.microsoft.com/office/drawing/2014/main" id="{63FC746A-3556-070F-EE47-BBCBD75ECE8C}"/>
              </a:ext>
            </a:extLst>
          </p:cNvPr>
          <p:cNvGrpSpPr>
            <a:grpSpLocks/>
          </p:cNvGrpSpPr>
          <p:nvPr/>
        </p:nvGrpSpPr>
        <p:grpSpPr bwMode="auto">
          <a:xfrm>
            <a:off x="1486971" y="4340703"/>
            <a:ext cx="914400" cy="731837"/>
            <a:chOff x="1152" y="1699"/>
            <a:chExt cx="576" cy="46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0C3E2CC-D2AB-03AC-FBAF-68878D3A5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699"/>
              <a:ext cx="576" cy="461"/>
              <a:chOff x="2165" y="3427"/>
              <a:chExt cx="576" cy="461"/>
            </a:xfrm>
          </p:grpSpPr>
          <p:sp>
            <p:nvSpPr>
              <p:cNvPr id="70" name="Line 58">
                <a:extLst>
                  <a:ext uri="{FF2B5EF4-FFF2-40B4-BE49-F238E27FC236}">
                    <a16:creationId xmlns:a16="http://schemas.microsoft.com/office/drawing/2014/main" id="{5A4E1C72-BBC1-C685-8746-A8D1DF6520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5" y="3658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AutoShape 59">
                <a:extLst>
                  <a:ext uri="{FF2B5EF4-FFF2-40B4-BE49-F238E27FC236}">
                    <a16:creationId xmlns:a16="http://schemas.microsoft.com/office/drawing/2014/main" id="{7BE79E4D-EF30-941D-4EDC-1B20CF16E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34" y="3497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3" name="Oval 61">
                <a:extLst>
                  <a:ext uri="{FF2B5EF4-FFF2-40B4-BE49-F238E27FC236}">
                    <a16:creationId xmlns:a16="http://schemas.microsoft.com/office/drawing/2014/main" id="{1DFEB153-1234-9948-ED4C-2D077E9A9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24"/>
                <a:ext cx="58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3" name="Freeform 861">
              <a:extLst>
                <a:ext uri="{FF2B5EF4-FFF2-40B4-BE49-F238E27FC236}">
                  <a16:creationId xmlns:a16="http://schemas.microsoft.com/office/drawing/2014/main" id="{DA4878D9-E90C-3074-7B23-2B89694C0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EFB384A-482D-B908-07B7-2B1DD9FDE851}"/>
              </a:ext>
            </a:extLst>
          </p:cNvPr>
          <p:cNvSpPr/>
          <p:nvPr/>
        </p:nvSpPr>
        <p:spPr>
          <a:xfrm>
            <a:off x="1064844" y="3602701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5654F2E-FC12-95EB-DBBE-E577C477D026}"/>
              </a:ext>
            </a:extLst>
          </p:cNvPr>
          <p:cNvSpPr/>
          <p:nvPr/>
        </p:nvSpPr>
        <p:spPr>
          <a:xfrm>
            <a:off x="1064843" y="454806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427D091-4EF9-6D6A-FEA6-9AA0AEFFB3C3}"/>
              </a:ext>
            </a:extLst>
          </p:cNvPr>
          <p:cNvSpPr/>
          <p:nvPr/>
        </p:nvSpPr>
        <p:spPr>
          <a:xfrm>
            <a:off x="1064843" y="5493420"/>
            <a:ext cx="32174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9BF5E99-3C9F-71D3-3B9C-7A62C6FB013C}"/>
              </a:ext>
            </a:extLst>
          </p:cNvPr>
          <p:cNvCxnSpPr>
            <a:cxnSpLocks/>
            <a:stCxn id="74" idx="3"/>
            <a:endCxn id="92" idx="0"/>
          </p:cNvCxnSpPr>
          <p:nvPr/>
        </p:nvCxnSpPr>
        <p:spPr>
          <a:xfrm>
            <a:off x="1386586" y="3780778"/>
            <a:ext cx="1296159" cy="3297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6337B3B-5019-EFE4-6B9B-4D6E989DFFC6}"/>
              </a:ext>
            </a:extLst>
          </p:cNvPr>
          <p:cNvCxnSpPr>
            <a:cxnSpLocks/>
            <a:stCxn id="75" idx="3"/>
            <a:endCxn id="63" idx="0"/>
          </p:cNvCxnSpPr>
          <p:nvPr/>
        </p:nvCxnSpPr>
        <p:spPr>
          <a:xfrm flipV="1">
            <a:off x="1386585" y="4707415"/>
            <a:ext cx="100386" cy="18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AD567F1-5DDE-C35E-8BDD-C16F035DDDBD}"/>
              </a:ext>
            </a:extLst>
          </p:cNvPr>
          <p:cNvCxnSpPr>
            <a:cxnSpLocks/>
            <a:stCxn id="76" idx="3"/>
            <a:endCxn id="84" idx="2"/>
          </p:cNvCxnSpPr>
          <p:nvPr/>
        </p:nvCxnSpPr>
        <p:spPr>
          <a:xfrm flipV="1">
            <a:off x="1386585" y="5021782"/>
            <a:ext cx="2519353" cy="6497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818">
            <a:extLst>
              <a:ext uri="{FF2B5EF4-FFF2-40B4-BE49-F238E27FC236}">
                <a16:creationId xmlns:a16="http://schemas.microsoft.com/office/drawing/2014/main" id="{AB2BAB63-9C22-6872-86FC-FB2D8D0EAA4F}"/>
              </a:ext>
            </a:extLst>
          </p:cNvPr>
          <p:cNvGrpSpPr>
            <a:grpSpLocks/>
          </p:cNvGrpSpPr>
          <p:nvPr/>
        </p:nvGrpSpPr>
        <p:grpSpPr bwMode="auto">
          <a:xfrm>
            <a:off x="3902763" y="4569344"/>
            <a:ext cx="914400" cy="549275"/>
            <a:chOff x="2650" y="605"/>
            <a:chExt cx="576" cy="346"/>
          </a:xfrm>
        </p:grpSpPr>
        <p:grpSp>
          <p:nvGrpSpPr>
            <p:cNvPr id="83" name="Group 69">
              <a:extLst>
                <a:ext uri="{FF2B5EF4-FFF2-40B4-BE49-F238E27FC236}">
                  <a16:creationId xmlns:a16="http://schemas.microsoft.com/office/drawing/2014/main" id="{304CF415-BDFC-1039-A779-B0A7E94E3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85" name="AutoShape 65">
                <a:extLst>
                  <a:ext uri="{FF2B5EF4-FFF2-40B4-BE49-F238E27FC236}">
                    <a16:creationId xmlns:a16="http://schemas.microsoft.com/office/drawing/2014/main" id="{F6EDD77F-090D-8A54-399B-54B081345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86" name="Line 66">
                <a:extLst>
                  <a:ext uri="{FF2B5EF4-FFF2-40B4-BE49-F238E27FC236}">
                    <a16:creationId xmlns:a16="http://schemas.microsoft.com/office/drawing/2014/main" id="{A354817E-319A-93E9-61A3-0D1A76ABE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67">
                <a:extLst>
                  <a:ext uri="{FF2B5EF4-FFF2-40B4-BE49-F238E27FC236}">
                    <a16:creationId xmlns:a16="http://schemas.microsoft.com/office/drawing/2014/main" id="{270C41DD-4A99-3E6F-7469-A81712899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8">
                <a:extLst>
                  <a:ext uri="{FF2B5EF4-FFF2-40B4-BE49-F238E27FC236}">
                    <a16:creationId xmlns:a16="http://schemas.microsoft.com/office/drawing/2014/main" id="{89A3AA05-7512-003F-B2E6-0A9974BC9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" name="Freeform 815">
              <a:extLst>
                <a:ext uri="{FF2B5EF4-FFF2-40B4-BE49-F238E27FC236}">
                  <a16:creationId xmlns:a16="http://schemas.microsoft.com/office/drawing/2014/main" id="{046049C1-3A34-910F-8496-AB16E776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" name="Group 838">
            <a:extLst>
              <a:ext uri="{FF2B5EF4-FFF2-40B4-BE49-F238E27FC236}">
                <a16:creationId xmlns:a16="http://schemas.microsoft.com/office/drawing/2014/main" id="{3DDE6F4A-4A04-4A8B-9E28-BE1E4A9A8B57}"/>
              </a:ext>
            </a:extLst>
          </p:cNvPr>
          <p:cNvGrpSpPr>
            <a:grpSpLocks/>
          </p:cNvGrpSpPr>
          <p:nvPr/>
        </p:nvGrpSpPr>
        <p:grpSpPr bwMode="auto">
          <a:xfrm>
            <a:off x="2682745" y="4020069"/>
            <a:ext cx="917575" cy="549275"/>
            <a:chOff x="3456" y="605"/>
            <a:chExt cx="578" cy="346"/>
          </a:xfrm>
        </p:grpSpPr>
        <p:grpSp>
          <p:nvGrpSpPr>
            <p:cNvPr id="91" name="Group 155">
              <a:extLst>
                <a:ext uri="{FF2B5EF4-FFF2-40B4-BE49-F238E27FC236}">
                  <a16:creationId xmlns:a16="http://schemas.microsoft.com/office/drawing/2014/main" id="{D6916849-D230-99FA-5CD7-EA9C3E08A1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93" name="Line 146">
                <a:extLst>
                  <a:ext uri="{FF2B5EF4-FFF2-40B4-BE49-F238E27FC236}">
                    <a16:creationId xmlns:a16="http://schemas.microsoft.com/office/drawing/2014/main" id="{047D9D9D-F69A-F788-64F9-CC0886D37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147">
                <a:extLst>
                  <a:ext uri="{FF2B5EF4-FFF2-40B4-BE49-F238E27FC236}">
                    <a16:creationId xmlns:a16="http://schemas.microsoft.com/office/drawing/2014/main" id="{0CF59BF7-DA97-620E-DA9A-B1A5F4FB8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148">
                <a:extLst>
                  <a:ext uri="{FF2B5EF4-FFF2-40B4-BE49-F238E27FC236}">
                    <a16:creationId xmlns:a16="http://schemas.microsoft.com/office/drawing/2014/main" id="{484E590D-9212-97E1-6EFE-904B1633AA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" name="Group 149">
                <a:extLst>
                  <a:ext uri="{FF2B5EF4-FFF2-40B4-BE49-F238E27FC236}">
                    <a16:creationId xmlns:a16="http://schemas.microsoft.com/office/drawing/2014/main" id="{003D81AA-93D0-F6A1-8882-56DD9BB27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97" name="Group 150">
                  <a:extLst>
                    <a:ext uri="{FF2B5EF4-FFF2-40B4-BE49-F238E27FC236}">
                      <a16:creationId xmlns:a16="http://schemas.microsoft.com/office/drawing/2014/main" id="{ECD1B31D-A233-3014-6311-A25F1AF047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99" name="Freeform 151">
                    <a:extLst>
                      <a:ext uri="{FF2B5EF4-FFF2-40B4-BE49-F238E27FC236}">
                        <a16:creationId xmlns:a16="http://schemas.microsoft.com/office/drawing/2014/main" id="{DB31110E-F43E-9611-0239-932B3B7EF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152">
                    <a:extLst>
                      <a:ext uri="{FF2B5EF4-FFF2-40B4-BE49-F238E27FC236}">
                        <a16:creationId xmlns:a16="http://schemas.microsoft.com/office/drawing/2014/main" id="{4065FED2-BB34-90BA-2572-ECBDF0BFE1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8" name="Freeform 153">
                  <a:extLst>
                    <a:ext uri="{FF2B5EF4-FFF2-40B4-BE49-F238E27FC236}">
                      <a16:creationId xmlns:a16="http://schemas.microsoft.com/office/drawing/2014/main" id="{B39F0CCE-320E-8730-3274-9A6929EF3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2" name="Freeform 837">
              <a:extLst>
                <a:ext uri="{FF2B5EF4-FFF2-40B4-BE49-F238E27FC236}">
                  <a16:creationId xmlns:a16="http://schemas.microsoft.com/office/drawing/2014/main" id="{DCF6EA07-CAD0-0068-1FD2-77B617DC3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0E8D4EB-9096-4F58-41BA-973875AF20A2}"/>
              </a:ext>
            </a:extLst>
          </p:cNvPr>
          <p:cNvCxnSpPr>
            <a:cxnSpLocks/>
            <a:stCxn id="92" idx="2"/>
            <a:endCxn id="84" idx="0"/>
          </p:cNvCxnSpPr>
          <p:nvPr/>
        </p:nvCxnSpPr>
        <p:spPr>
          <a:xfrm>
            <a:off x="3597145" y="4294707"/>
            <a:ext cx="308793" cy="365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ACED336-B7D9-AD39-31A5-5F7D5E5EC9CB}"/>
              </a:ext>
            </a:extLst>
          </p:cNvPr>
          <p:cNvCxnSpPr>
            <a:cxnSpLocks/>
            <a:stCxn id="63" idx="2"/>
            <a:endCxn id="92" idx="1"/>
          </p:cNvCxnSpPr>
          <p:nvPr/>
        </p:nvCxnSpPr>
        <p:spPr>
          <a:xfrm flipV="1">
            <a:off x="2401371" y="4477270"/>
            <a:ext cx="281374" cy="2301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32F7BD90-8BE8-5F95-E8C6-484C8C4CEE20}"/>
              </a:ext>
            </a:extLst>
          </p:cNvPr>
          <p:cNvSpPr/>
          <p:nvPr/>
        </p:nvSpPr>
        <p:spPr>
          <a:xfrm>
            <a:off x="5561010" y="4619178"/>
            <a:ext cx="549275" cy="2959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73495B-650F-12F3-3E98-2946C6A64931}"/>
              </a:ext>
            </a:extLst>
          </p:cNvPr>
          <p:cNvSpPr/>
          <p:nvPr/>
        </p:nvSpPr>
        <p:spPr>
          <a:xfrm>
            <a:off x="6689294" y="3454052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r>
              <a:rPr lang="en-US" sz="2000" baseline="30000" dirty="0"/>
              <a:t>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65066C-4C98-8C05-4D0A-98220F0668BA}"/>
              </a:ext>
            </a:extLst>
          </p:cNvPr>
          <p:cNvCxnSpPr>
            <a:cxnSpLocks/>
            <a:stCxn id="11" idx="3"/>
            <a:endCxn id="27" idx="0"/>
          </p:cNvCxnSpPr>
          <p:nvPr/>
        </p:nvCxnSpPr>
        <p:spPr>
          <a:xfrm>
            <a:off x="7151150" y="3632129"/>
            <a:ext cx="800887" cy="1530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E88D13-E6C6-5F7D-86FA-9210CB804021}"/>
              </a:ext>
            </a:extLst>
          </p:cNvPr>
          <p:cNvCxnSpPr>
            <a:cxnSpLocks/>
            <a:stCxn id="42" idx="3"/>
            <a:endCxn id="20" idx="2"/>
          </p:cNvCxnSpPr>
          <p:nvPr/>
        </p:nvCxnSpPr>
        <p:spPr>
          <a:xfrm flipV="1">
            <a:off x="7158826" y="4696360"/>
            <a:ext cx="1835709" cy="9714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818">
            <a:extLst>
              <a:ext uri="{FF2B5EF4-FFF2-40B4-BE49-F238E27FC236}">
                <a16:creationId xmlns:a16="http://schemas.microsoft.com/office/drawing/2014/main" id="{F02D8CBC-946C-5EFF-B089-EF346CB17027}"/>
              </a:ext>
            </a:extLst>
          </p:cNvPr>
          <p:cNvGrpSpPr>
            <a:grpSpLocks/>
          </p:cNvGrpSpPr>
          <p:nvPr/>
        </p:nvGrpSpPr>
        <p:grpSpPr bwMode="auto">
          <a:xfrm>
            <a:off x="8991360" y="4243922"/>
            <a:ext cx="914400" cy="549275"/>
            <a:chOff x="2650" y="605"/>
            <a:chExt cx="576" cy="346"/>
          </a:xfrm>
        </p:grpSpPr>
        <p:grpSp>
          <p:nvGrpSpPr>
            <p:cNvPr id="19" name="Group 69">
              <a:extLst>
                <a:ext uri="{FF2B5EF4-FFF2-40B4-BE49-F238E27FC236}">
                  <a16:creationId xmlns:a16="http://schemas.microsoft.com/office/drawing/2014/main" id="{D1BBB9E3-805F-961E-BE0B-60D47679C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21" name="AutoShape 65">
                <a:extLst>
                  <a:ext uri="{FF2B5EF4-FFF2-40B4-BE49-F238E27FC236}">
                    <a16:creationId xmlns:a16="http://schemas.microsoft.com/office/drawing/2014/main" id="{D05984A5-6196-D2DA-6D29-0FBDA1FDE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2" name="Line 66">
                <a:extLst>
                  <a:ext uri="{FF2B5EF4-FFF2-40B4-BE49-F238E27FC236}">
                    <a16:creationId xmlns:a16="http://schemas.microsoft.com/office/drawing/2014/main" id="{7E9A8AE7-2B31-4CB6-7E2E-6447348D8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67">
                <a:extLst>
                  <a:ext uri="{FF2B5EF4-FFF2-40B4-BE49-F238E27FC236}">
                    <a16:creationId xmlns:a16="http://schemas.microsoft.com/office/drawing/2014/main" id="{DEC25828-3788-9017-214A-99DFE1958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68">
                <a:extLst>
                  <a:ext uri="{FF2B5EF4-FFF2-40B4-BE49-F238E27FC236}">
                    <a16:creationId xmlns:a16="http://schemas.microsoft.com/office/drawing/2014/main" id="{BD7EF821-68C3-982C-4E8D-4C0AB6986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Freeform 815">
              <a:extLst>
                <a:ext uri="{FF2B5EF4-FFF2-40B4-BE49-F238E27FC236}">
                  <a16:creationId xmlns:a16="http://schemas.microsoft.com/office/drawing/2014/main" id="{3C2B418D-419A-DFB5-A5C0-1403690C7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838">
            <a:extLst>
              <a:ext uri="{FF2B5EF4-FFF2-40B4-BE49-F238E27FC236}">
                <a16:creationId xmlns:a16="http://schemas.microsoft.com/office/drawing/2014/main" id="{A2A74F4C-7C1A-23BB-5D7A-4E8593CE3BD6}"/>
              </a:ext>
            </a:extLst>
          </p:cNvPr>
          <p:cNvGrpSpPr>
            <a:grpSpLocks/>
          </p:cNvGrpSpPr>
          <p:nvPr/>
        </p:nvGrpSpPr>
        <p:grpSpPr bwMode="auto">
          <a:xfrm>
            <a:off x="7952037" y="3694647"/>
            <a:ext cx="917575" cy="549275"/>
            <a:chOff x="3456" y="605"/>
            <a:chExt cx="578" cy="346"/>
          </a:xfrm>
        </p:grpSpPr>
        <p:grpSp>
          <p:nvGrpSpPr>
            <p:cNvPr id="26" name="Group 155">
              <a:extLst>
                <a:ext uri="{FF2B5EF4-FFF2-40B4-BE49-F238E27FC236}">
                  <a16:creationId xmlns:a16="http://schemas.microsoft.com/office/drawing/2014/main" id="{F45ADB19-2740-5E9A-5C5D-DC4DAEDCB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28" name="Line 146">
                <a:extLst>
                  <a:ext uri="{FF2B5EF4-FFF2-40B4-BE49-F238E27FC236}">
                    <a16:creationId xmlns:a16="http://schemas.microsoft.com/office/drawing/2014/main" id="{DA5EA1E6-CA34-6736-1FD5-1DA1120BE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47">
                <a:extLst>
                  <a:ext uri="{FF2B5EF4-FFF2-40B4-BE49-F238E27FC236}">
                    <a16:creationId xmlns:a16="http://schemas.microsoft.com/office/drawing/2014/main" id="{859DB8B0-A525-192F-D56C-F63DCBED3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8">
                <a:extLst>
                  <a:ext uri="{FF2B5EF4-FFF2-40B4-BE49-F238E27FC236}">
                    <a16:creationId xmlns:a16="http://schemas.microsoft.com/office/drawing/2014/main" id="{0555E10D-9294-EBFF-9D17-4838D18E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" name="Group 149">
                <a:extLst>
                  <a:ext uri="{FF2B5EF4-FFF2-40B4-BE49-F238E27FC236}">
                    <a16:creationId xmlns:a16="http://schemas.microsoft.com/office/drawing/2014/main" id="{BBA6625C-99A4-384B-919B-62B9991BDC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32" name="Group 150">
                  <a:extLst>
                    <a:ext uri="{FF2B5EF4-FFF2-40B4-BE49-F238E27FC236}">
                      <a16:creationId xmlns:a16="http://schemas.microsoft.com/office/drawing/2014/main" id="{C8E297F7-9BAE-12E8-162F-6C8B62E23C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34" name="Freeform 151">
                    <a:extLst>
                      <a:ext uri="{FF2B5EF4-FFF2-40B4-BE49-F238E27FC236}">
                        <a16:creationId xmlns:a16="http://schemas.microsoft.com/office/drawing/2014/main" id="{04E9978B-39C4-F711-B84E-A53F24FE2C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152">
                    <a:extLst>
                      <a:ext uri="{FF2B5EF4-FFF2-40B4-BE49-F238E27FC236}">
                        <a16:creationId xmlns:a16="http://schemas.microsoft.com/office/drawing/2014/main" id="{6E1A5631-D402-D848-8632-2126EB0192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" name="Freeform 153">
                  <a:extLst>
                    <a:ext uri="{FF2B5EF4-FFF2-40B4-BE49-F238E27FC236}">
                      <a16:creationId xmlns:a16="http://schemas.microsoft.com/office/drawing/2014/main" id="{3ECB9E3D-0DBC-C24F-4175-39B23A438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7" name="Freeform 837">
              <a:extLst>
                <a:ext uri="{FF2B5EF4-FFF2-40B4-BE49-F238E27FC236}">
                  <a16:creationId xmlns:a16="http://schemas.microsoft.com/office/drawing/2014/main" id="{32D0222C-B8D4-AB1D-07BC-D8E3E5198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874E74-44BB-8370-1E8B-DB8BFDBD01AA}"/>
              </a:ext>
            </a:extLst>
          </p:cNvPr>
          <p:cNvCxnSpPr>
            <a:cxnSpLocks/>
            <a:stCxn id="27" idx="2"/>
            <a:endCxn id="20" idx="0"/>
          </p:cNvCxnSpPr>
          <p:nvPr/>
        </p:nvCxnSpPr>
        <p:spPr>
          <a:xfrm>
            <a:off x="8866437" y="3969285"/>
            <a:ext cx="128098" cy="365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71787D-1907-6994-9F86-99D49A0DE572}"/>
              </a:ext>
            </a:extLst>
          </p:cNvPr>
          <p:cNvCxnSpPr>
            <a:cxnSpLocks/>
            <a:stCxn id="41" idx="3"/>
            <a:endCxn id="27" idx="1"/>
          </p:cNvCxnSpPr>
          <p:nvPr/>
        </p:nvCxnSpPr>
        <p:spPr>
          <a:xfrm flipV="1">
            <a:off x="7162002" y="4151848"/>
            <a:ext cx="790035" cy="1008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18C3760-E7D2-E515-C70A-0A61A3622CDF}"/>
              </a:ext>
            </a:extLst>
          </p:cNvPr>
          <p:cNvSpPr/>
          <p:nvPr/>
        </p:nvSpPr>
        <p:spPr>
          <a:xfrm>
            <a:off x="6692470" y="3961908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r>
              <a:rPr lang="en-US" sz="2000" baseline="30000" dirty="0"/>
              <a:t>F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18D909-882B-3264-4E31-D0F046528569}"/>
              </a:ext>
            </a:extLst>
          </p:cNvPr>
          <p:cNvSpPr/>
          <p:nvPr/>
        </p:nvSpPr>
        <p:spPr>
          <a:xfrm>
            <a:off x="6696970" y="4474069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r>
              <a:rPr lang="en-US" sz="2000" baseline="30000" dirty="0"/>
              <a:t>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D839FC3-9F98-A1D4-EFA4-E67F23B24082}"/>
              </a:ext>
            </a:extLst>
          </p:cNvPr>
          <p:cNvSpPr/>
          <p:nvPr/>
        </p:nvSpPr>
        <p:spPr>
          <a:xfrm>
            <a:off x="6700146" y="4981925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r>
              <a:rPr lang="en-US" sz="2000" baseline="30000" dirty="0"/>
              <a:t>F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38082B4-61EE-422B-3F26-A5491D371B9D}"/>
              </a:ext>
            </a:extLst>
          </p:cNvPr>
          <p:cNvSpPr/>
          <p:nvPr/>
        </p:nvSpPr>
        <p:spPr>
          <a:xfrm>
            <a:off x="6696970" y="5489773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r>
              <a:rPr lang="en-US" sz="2000" baseline="30000" dirty="0"/>
              <a:t>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5F5A1D0-FC95-D1E0-5B4B-CB93773CDC21}"/>
              </a:ext>
            </a:extLst>
          </p:cNvPr>
          <p:cNvSpPr/>
          <p:nvPr/>
        </p:nvSpPr>
        <p:spPr>
          <a:xfrm>
            <a:off x="6700146" y="5997629"/>
            <a:ext cx="461856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r>
              <a:rPr lang="en-US" sz="2000" baseline="30000" dirty="0"/>
              <a:t>F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72B4323-82B5-B79E-4A2F-0275C740D039}"/>
              </a:ext>
            </a:extLst>
          </p:cNvPr>
          <p:cNvSpPr/>
          <p:nvPr/>
        </p:nvSpPr>
        <p:spPr>
          <a:xfrm>
            <a:off x="4797754" y="4642232"/>
            <a:ext cx="38612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Y</a:t>
            </a:r>
            <a:endParaRPr lang="en-US" sz="2000" baseline="300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7436DA-B188-81BF-FA53-995D3A9EE726}"/>
              </a:ext>
            </a:extLst>
          </p:cNvPr>
          <p:cNvSpPr/>
          <p:nvPr/>
        </p:nvSpPr>
        <p:spPr>
          <a:xfrm>
            <a:off x="9902586" y="4324825"/>
            <a:ext cx="38612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Y</a:t>
            </a:r>
            <a:r>
              <a:rPr lang="en-US" sz="2000" baseline="30000" dirty="0"/>
              <a:t>T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E7F5F5-8F1F-3028-192A-89981AF4FAA2}"/>
              </a:ext>
            </a:extLst>
          </p:cNvPr>
          <p:cNvSpPr/>
          <p:nvPr/>
        </p:nvSpPr>
        <p:spPr>
          <a:xfrm>
            <a:off x="9902586" y="5657535"/>
            <a:ext cx="386122" cy="3561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Y</a:t>
            </a:r>
            <a:r>
              <a:rPr lang="en-US" sz="2000" baseline="30000" dirty="0"/>
              <a:t>F</a:t>
            </a:r>
          </a:p>
        </p:txBody>
      </p:sp>
      <p:grpSp>
        <p:nvGrpSpPr>
          <p:cNvPr id="50" name="Group 818">
            <a:extLst>
              <a:ext uri="{FF2B5EF4-FFF2-40B4-BE49-F238E27FC236}">
                <a16:creationId xmlns:a16="http://schemas.microsoft.com/office/drawing/2014/main" id="{FF2CE2E3-5EDB-2179-3D41-27409B7722FB}"/>
              </a:ext>
            </a:extLst>
          </p:cNvPr>
          <p:cNvGrpSpPr>
            <a:grpSpLocks/>
          </p:cNvGrpSpPr>
          <p:nvPr/>
        </p:nvGrpSpPr>
        <p:grpSpPr bwMode="auto">
          <a:xfrm>
            <a:off x="7970179" y="5268459"/>
            <a:ext cx="914400" cy="549275"/>
            <a:chOff x="2650" y="605"/>
            <a:chExt cx="576" cy="346"/>
          </a:xfrm>
        </p:grpSpPr>
        <p:grpSp>
          <p:nvGrpSpPr>
            <p:cNvPr id="51" name="Group 69">
              <a:extLst>
                <a:ext uri="{FF2B5EF4-FFF2-40B4-BE49-F238E27FC236}">
                  <a16:creationId xmlns:a16="http://schemas.microsoft.com/office/drawing/2014/main" id="{7CD707A4-DF31-AE9D-F09D-5CD9C91BF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" y="605"/>
              <a:ext cx="576" cy="346"/>
              <a:chOff x="2304" y="3542"/>
              <a:chExt cx="576" cy="346"/>
            </a:xfrm>
          </p:grpSpPr>
          <p:sp>
            <p:nvSpPr>
              <p:cNvPr id="53" name="AutoShape 65">
                <a:extLst>
                  <a:ext uri="{FF2B5EF4-FFF2-40B4-BE49-F238E27FC236}">
                    <a16:creationId xmlns:a16="http://schemas.microsoft.com/office/drawing/2014/main" id="{E625E68A-E9DD-4BA3-A06C-8161C546B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542"/>
                <a:ext cx="346" cy="346"/>
              </a:xfrm>
              <a:prstGeom prst="flowChartDelay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4" name="Line 66">
                <a:extLst>
                  <a:ext uri="{FF2B5EF4-FFF2-40B4-BE49-F238E27FC236}">
                    <a16:creationId xmlns:a16="http://schemas.microsoft.com/office/drawing/2014/main" id="{25AAB5D3-81A9-8753-335B-87BEC0AD7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3715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67">
                <a:extLst>
                  <a:ext uri="{FF2B5EF4-FFF2-40B4-BE49-F238E27FC236}">
                    <a16:creationId xmlns:a16="http://schemas.microsoft.com/office/drawing/2014/main" id="{F8F7FB79-3DD4-3AEA-E54F-96C3CF81B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60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68">
                <a:extLst>
                  <a:ext uri="{FF2B5EF4-FFF2-40B4-BE49-F238E27FC236}">
                    <a16:creationId xmlns:a16="http://schemas.microsoft.com/office/drawing/2014/main" id="{45A3DAE0-7C22-DD11-D7BA-D1D7D99E2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830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Freeform 815">
              <a:extLst>
                <a:ext uri="{FF2B5EF4-FFF2-40B4-BE49-F238E27FC236}">
                  <a16:creationId xmlns:a16="http://schemas.microsoft.com/office/drawing/2014/main" id="{93F1C435-7DF1-1D46-0173-23CF5F3C2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662"/>
              <a:ext cx="566" cy="228"/>
            </a:xfrm>
            <a:custGeom>
              <a:avLst/>
              <a:gdLst>
                <a:gd name="T0" fmla="*/ 0 w 566"/>
                <a:gd name="T1" fmla="*/ 0 h 228"/>
                <a:gd name="T2" fmla="*/ 566 w 566"/>
                <a:gd name="T3" fmla="*/ 114 h 228"/>
                <a:gd name="T4" fmla="*/ 0 w 566"/>
                <a:gd name="T5" fmla="*/ 228 h 228"/>
                <a:gd name="T6" fmla="*/ 0 w 56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6" h="228">
                  <a:moveTo>
                    <a:pt x="0" y="0"/>
                  </a:moveTo>
                  <a:lnTo>
                    <a:pt x="566" y="114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" name="Group 838">
            <a:extLst>
              <a:ext uri="{FF2B5EF4-FFF2-40B4-BE49-F238E27FC236}">
                <a16:creationId xmlns:a16="http://schemas.microsoft.com/office/drawing/2014/main" id="{B4D2C7F7-6271-B40C-E5DA-EDE1416EDD4B}"/>
              </a:ext>
            </a:extLst>
          </p:cNvPr>
          <p:cNvGrpSpPr>
            <a:grpSpLocks/>
          </p:cNvGrpSpPr>
          <p:nvPr/>
        </p:nvGrpSpPr>
        <p:grpSpPr bwMode="auto">
          <a:xfrm>
            <a:off x="8985006" y="5570117"/>
            <a:ext cx="917575" cy="549275"/>
            <a:chOff x="3456" y="605"/>
            <a:chExt cx="578" cy="346"/>
          </a:xfrm>
        </p:grpSpPr>
        <p:grpSp>
          <p:nvGrpSpPr>
            <p:cNvPr id="58" name="Group 155">
              <a:extLst>
                <a:ext uri="{FF2B5EF4-FFF2-40B4-BE49-F238E27FC236}">
                  <a16:creationId xmlns:a16="http://schemas.microsoft.com/office/drawing/2014/main" id="{363263CC-57B2-B650-3662-31CA099827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7" y="605"/>
              <a:ext cx="577" cy="346"/>
              <a:chOff x="4262" y="3715"/>
              <a:chExt cx="577" cy="346"/>
            </a:xfrm>
          </p:grpSpPr>
          <p:sp>
            <p:nvSpPr>
              <p:cNvPr id="61" name="Line 146">
                <a:extLst>
                  <a:ext uri="{FF2B5EF4-FFF2-40B4-BE49-F238E27FC236}">
                    <a16:creationId xmlns:a16="http://schemas.microsoft.com/office/drawing/2014/main" id="{DD504BB4-D7F1-458D-3CFC-05E095EA9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3888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47">
                <a:extLst>
                  <a:ext uri="{FF2B5EF4-FFF2-40B4-BE49-F238E27FC236}">
                    <a16:creationId xmlns:a16="http://schemas.microsoft.com/office/drawing/2014/main" id="{3A1503B0-35C4-8F0E-ADA7-BAF0826A5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2" y="3773"/>
                <a:ext cx="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48">
                <a:extLst>
                  <a:ext uri="{FF2B5EF4-FFF2-40B4-BE49-F238E27FC236}">
                    <a16:creationId xmlns:a16="http://schemas.microsoft.com/office/drawing/2014/main" id="{1A647F4B-D84B-AFBA-3559-ACBCB62A0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" y="4003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6" name="Group 149">
                <a:extLst>
                  <a:ext uri="{FF2B5EF4-FFF2-40B4-BE49-F238E27FC236}">
                    <a16:creationId xmlns:a16="http://schemas.microsoft.com/office/drawing/2014/main" id="{9772B3F5-D0B7-ECDD-C720-C71FA8D5A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4" y="3715"/>
                <a:ext cx="380" cy="346"/>
                <a:chOff x="2419" y="3542"/>
                <a:chExt cx="346" cy="346"/>
              </a:xfrm>
            </p:grpSpPr>
            <p:grpSp>
              <p:nvGrpSpPr>
                <p:cNvPr id="67" name="Group 150">
                  <a:extLst>
                    <a:ext uri="{FF2B5EF4-FFF2-40B4-BE49-F238E27FC236}">
                      <a16:creationId xmlns:a16="http://schemas.microsoft.com/office/drawing/2014/main" id="{658D1F21-4062-C78A-6F78-E147690E86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542"/>
                  <a:ext cx="346" cy="346"/>
                  <a:chOff x="2477" y="3542"/>
                  <a:chExt cx="288" cy="346"/>
                </a:xfrm>
              </p:grpSpPr>
              <p:sp>
                <p:nvSpPr>
                  <p:cNvPr id="69" name="Freeform 151">
                    <a:extLst>
                      <a:ext uri="{FF2B5EF4-FFF2-40B4-BE49-F238E27FC236}">
                        <a16:creationId xmlns:a16="http://schemas.microsoft.com/office/drawing/2014/main" id="{5B158FCE-5506-804F-8046-FB625971AA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7" y="3542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 152">
                    <a:extLst>
                      <a:ext uri="{FF2B5EF4-FFF2-40B4-BE49-F238E27FC236}">
                        <a16:creationId xmlns:a16="http://schemas.microsoft.com/office/drawing/2014/main" id="{6A58067D-0696-037E-8550-20113F6A91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477" y="3715"/>
                    <a:ext cx="288" cy="173"/>
                  </a:xfrm>
                  <a:custGeom>
                    <a:avLst/>
                    <a:gdLst>
                      <a:gd name="T0" fmla="*/ 0 w 173"/>
                      <a:gd name="T1" fmla="*/ 0 h 173"/>
                      <a:gd name="T2" fmla="*/ 881 w 173"/>
                      <a:gd name="T3" fmla="*/ 58 h 173"/>
                      <a:gd name="T4" fmla="*/ 1327 w 173"/>
                      <a:gd name="T5" fmla="*/ 173 h 17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3" h="173">
                        <a:moveTo>
                          <a:pt x="0" y="0"/>
                        </a:moveTo>
                        <a:cubicBezTo>
                          <a:pt x="43" y="14"/>
                          <a:pt x="86" y="29"/>
                          <a:pt x="115" y="58"/>
                        </a:cubicBezTo>
                        <a:cubicBezTo>
                          <a:pt x="144" y="87"/>
                          <a:pt x="158" y="130"/>
                          <a:pt x="173" y="17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" name="Freeform 153">
                  <a:extLst>
                    <a:ext uri="{FF2B5EF4-FFF2-40B4-BE49-F238E27FC236}">
                      <a16:creationId xmlns:a16="http://schemas.microsoft.com/office/drawing/2014/main" id="{F67875A4-FC4F-12EB-EFA8-E596E742F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" y="3542"/>
                  <a:ext cx="58" cy="346"/>
                </a:xfrm>
                <a:custGeom>
                  <a:avLst/>
                  <a:gdLst>
                    <a:gd name="T0" fmla="*/ 0 w 58"/>
                    <a:gd name="T1" fmla="*/ 0 h 346"/>
                    <a:gd name="T2" fmla="*/ 58 w 58"/>
                    <a:gd name="T3" fmla="*/ 173 h 346"/>
                    <a:gd name="T4" fmla="*/ 0 w 58"/>
                    <a:gd name="T5" fmla="*/ 346 h 34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346">
                      <a:moveTo>
                        <a:pt x="0" y="0"/>
                      </a:moveTo>
                      <a:cubicBezTo>
                        <a:pt x="29" y="57"/>
                        <a:pt x="58" y="115"/>
                        <a:pt x="58" y="173"/>
                      </a:cubicBezTo>
                      <a:cubicBezTo>
                        <a:pt x="58" y="231"/>
                        <a:pt x="29" y="288"/>
                        <a:pt x="0" y="34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9" name="Freeform 837">
              <a:extLst>
                <a:ext uri="{FF2B5EF4-FFF2-40B4-BE49-F238E27FC236}">
                  <a16:creationId xmlns:a16="http://schemas.microsoft.com/office/drawing/2014/main" id="{5014EF00-F390-83FE-483B-0B60D869F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62"/>
              <a:ext cx="576" cy="231"/>
            </a:xfrm>
            <a:custGeom>
              <a:avLst/>
              <a:gdLst>
                <a:gd name="T0" fmla="*/ 0 w 576"/>
                <a:gd name="T1" fmla="*/ 0 h 231"/>
                <a:gd name="T2" fmla="*/ 0 w 576"/>
                <a:gd name="T3" fmla="*/ 231 h 231"/>
                <a:gd name="T4" fmla="*/ 576 w 576"/>
                <a:gd name="T5" fmla="*/ 116 h 231"/>
                <a:gd name="T6" fmla="*/ 0 w 57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231">
                  <a:moveTo>
                    <a:pt x="0" y="0"/>
                  </a:moveTo>
                  <a:lnTo>
                    <a:pt x="0" y="231"/>
                  </a:lnTo>
                  <a:lnTo>
                    <a:pt x="576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5DC5332-9E50-BC5B-C4F2-922393900D1E}"/>
              </a:ext>
            </a:extLst>
          </p:cNvPr>
          <p:cNvCxnSpPr>
            <a:cxnSpLocks/>
            <a:stCxn id="39" idx="3"/>
            <a:endCxn id="52" idx="0"/>
          </p:cNvCxnSpPr>
          <p:nvPr/>
        </p:nvCxnSpPr>
        <p:spPr>
          <a:xfrm>
            <a:off x="7154326" y="4139985"/>
            <a:ext cx="819028" cy="1218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150AC94-2493-A864-BE62-55CB3D7282D1}"/>
              </a:ext>
            </a:extLst>
          </p:cNvPr>
          <p:cNvCxnSpPr>
            <a:cxnSpLocks/>
            <a:stCxn id="40" idx="3"/>
            <a:endCxn id="52" idx="2"/>
          </p:cNvCxnSpPr>
          <p:nvPr/>
        </p:nvCxnSpPr>
        <p:spPr>
          <a:xfrm>
            <a:off x="7158826" y="4652146"/>
            <a:ext cx="814528" cy="10687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E6A75BB-5E9E-4CA6-4D2D-36488CAA6132}"/>
              </a:ext>
            </a:extLst>
          </p:cNvPr>
          <p:cNvCxnSpPr>
            <a:cxnSpLocks/>
            <a:stCxn id="52" idx="1"/>
            <a:endCxn id="64" idx="0"/>
          </p:cNvCxnSpPr>
          <p:nvPr/>
        </p:nvCxnSpPr>
        <p:spPr>
          <a:xfrm>
            <a:off x="8871879" y="5539922"/>
            <a:ext cx="114715" cy="1222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E56A765-0EF5-B123-E861-9EBF576D85D1}"/>
              </a:ext>
            </a:extLst>
          </p:cNvPr>
          <p:cNvCxnSpPr>
            <a:cxnSpLocks/>
            <a:stCxn id="43" idx="3"/>
            <a:endCxn id="59" idx="1"/>
          </p:cNvCxnSpPr>
          <p:nvPr/>
        </p:nvCxnSpPr>
        <p:spPr>
          <a:xfrm flipV="1">
            <a:off x="7162002" y="6027318"/>
            <a:ext cx="1823004" cy="1483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22A1FA-202E-ACB8-41FA-78853E041241}"/>
              </a:ext>
            </a:extLst>
          </p:cNvPr>
          <p:cNvSpPr/>
          <p:nvPr/>
        </p:nvSpPr>
        <p:spPr>
          <a:xfrm>
            <a:off x="4408065" y="5519123"/>
            <a:ext cx="2021026" cy="9737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For composability, can make output dual-rail as well.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0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8" grpId="0" animBg="1"/>
      <p:bldP spid="49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13F9-A3E0-01DD-37FF-B4ACD85F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65126"/>
            <a:ext cx="11210925" cy="810892"/>
          </a:xfrm>
        </p:spPr>
        <p:txBody>
          <a:bodyPr>
            <a:normAutofit/>
          </a:bodyPr>
          <a:lstStyle/>
          <a:p>
            <a:r>
              <a:rPr lang="en-US" sz="4000" dirty="0"/>
              <a:t>Dual-rail logic computing square root of 4-bit number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9C6E4-761F-24E3-B623-24F5FB6F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DC09A-21E3-E242-941A-62B1F8FA900A}"/>
              </a:ext>
            </a:extLst>
          </p:cNvPr>
          <p:cNvSpPr txBox="1"/>
          <p:nvPr/>
        </p:nvSpPr>
        <p:spPr>
          <a:xfrm>
            <a:off x="123825" y="6356350"/>
            <a:ext cx="9230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[Scaling up digital circuit computation with DNA strand displacement cascades. Lulu Qian and Erik Winfree,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2011]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B8B87-FD5D-80CB-5779-81E16375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84" y="2654869"/>
            <a:ext cx="3686907" cy="2358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6F642-1C2A-39F0-2164-FFF2679A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997" y="1426464"/>
            <a:ext cx="4791046" cy="4643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AEC009-9CAD-B9D1-D33B-395CDD5112F0}"/>
              </a:ext>
            </a:extLst>
          </p:cNvPr>
          <p:cNvSpPr txBox="1"/>
          <p:nvPr/>
        </p:nvSpPr>
        <p:spPr>
          <a:xfrm>
            <a:off x="5772867" y="1319253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aseline="30000" dirty="0"/>
              <a:t>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8718F-149E-2AD7-5927-86A649D478A1}"/>
              </a:ext>
            </a:extLst>
          </p:cNvPr>
          <p:cNvSpPr txBox="1"/>
          <p:nvPr/>
        </p:nvSpPr>
        <p:spPr>
          <a:xfrm>
            <a:off x="5773539" y="1797899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aseline="30000" dirty="0"/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DFBB9-7F0E-68D0-092C-73EFF62318E9}"/>
              </a:ext>
            </a:extLst>
          </p:cNvPr>
          <p:cNvSpPr txBox="1"/>
          <p:nvPr/>
        </p:nvSpPr>
        <p:spPr>
          <a:xfrm>
            <a:off x="5779108" y="2361480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baseline="30000" dirty="0"/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F76BA-A330-FC8A-23D4-474243E8FC57}"/>
              </a:ext>
            </a:extLst>
          </p:cNvPr>
          <p:cNvSpPr txBox="1"/>
          <p:nvPr/>
        </p:nvSpPr>
        <p:spPr>
          <a:xfrm>
            <a:off x="5772867" y="2927485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baseline="30000" dirty="0"/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B8872-38B6-6CD5-D1CB-A0C0EF885D90}"/>
              </a:ext>
            </a:extLst>
          </p:cNvPr>
          <p:cNvSpPr txBox="1"/>
          <p:nvPr/>
        </p:nvSpPr>
        <p:spPr>
          <a:xfrm>
            <a:off x="5798830" y="3561318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baseline="30000" dirty="0"/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47690-07C4-4870-229F-B960D93E9D73}"/>
              </a:ext>
            </a:extLst>
          </p:cNvPr>
          <p:cNvSpPr txBox="1"/>
          <p:nvPr/>
        </p:nvSpPr>
        <p:spPr>
          <a:xfrm>
            <a:off x="5798830" y="4181710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baseline="30000" dirty="0"/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7742F-A322-62F7-85A1-ADD5E4E6AFB7}"/>
              </a:ext>
            </a:extLst>
          </p:cNvPr>
          <p:cNvSpPr txBox="1"/>
          <p:nvPr/>
        </p:nvSpPr>
        <p:spPr>
          <a:xfrm>
            <a:off x="5800633" y="4955952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4</a:t>
            </a:r>
            <a:r>
              <a:rPr lang="en-US" baseline="30000" dirty="0"/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D2C557-4A15-528B-BBCF-0F180D72F976}"/>
              </a:ext>
            </a:extLst>
          </p:cNvPr>
          <p:cNvSpPr txBox="1"/>
          <p:nvPr/>
        </p:nvSpPr>
        <p:spPr>
          <a:xfrm>
            <a:off x="5805396" y="5513346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4</a:t>
            </a:r>
            <a:r>
              <a:rPr lang="en-US" baseline="30000" dirty="0"/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2558A-D1A3-AABF-F48F-239C41E5CDE3}"/>
              </a:ext>
            </a:extLst>
          </p:cNvPr>
          <p:cNvSpPr txBox="1"/>
          <p:nvPr/>
        </p:nvSpPr>
        <p:spPr>
          <a:xfrm>
            <a:off x="10821043" y="3368697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baseline="30000" dirty="0"/>
              <a:t>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0BE728-FB3C-225A-E9FF-253CEDF59A13}"/>
              </a:ext>
            </a:extLst>
          </p:cNvPr>
          <p:cNvSpPr txBox="1"/>
          <p:nvPr/>
        </p:nvSpPr>
        <p:spPr>
          <a:xfrm>
            <a:off x="10821715" y="3723513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baseline="30000" dirty="0"/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023D29-78D2-024F-3A4D-051375C70605}"/>
              </a:ext>
            </a:extLst>
          </p:cNvPr>
          <p:cNvSpPr txBox="1"/>
          <p:nvPr/>
        </p:nvSpPr>
        <p:spPr>
          <a:xfrm>
            <a:off x="10809964" y="5172819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baseline="30000" dirty="0"/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6DEFDE-9C58-637B-71EB-1229D26669F3}"/>
              </a:ext>
            </a:extLst>
          </p:cNvPr>
          <p:cNvSpPr txBox="1"/>
          <p:nvPr/>
        </p:nvSpPr>
        <p:spPr>
          <a:xfrm>
            <a:off x="10810636" y="5527635"/>
            <a:ext cx="420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baseline="30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1420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61FC5-7E60-3C88-2B3A-64E76A19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CRNs with DNA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83A682-AB4A-9B8E-BFE9-E9AAB7A8A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“Compiling” arbitrary chemical reaction networks into DNA strands that implement the reactions using DNA strand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1DF5B-74C5-8BF4-7561-C9B4C5C9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78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D970D-6779-A091-F1BC-498084A8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DNA strand displacement can implement any CRN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277BD-0F00-69F6-EAC4-D454B312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2C0F8-20CD-6173-814F-FE9B439AD343}"/>
              </a:ext>
            </a:extLst>
          </p:cNvPr>
          <p:cNvSpPr txBox="1"/>
          <p:nvPr/>
        </p:nvSpPr>
        <p:spPr>
          <a:xfrm>
            <a:off x="123825" y="6356350"/>
            <a:ext cx="8486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[DNA as a universal substrate for chemical kinetics,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Georg Seelig, and Erik Winfree,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741A1-C5A3-D1C2-2A0A-02AE833B6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3057337"/>
            <a:ext cx="9620250" cy="2782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D17FE-6CAC-23EC-8DCF-0B2710E5F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367185"/>
            <a:ext cx="2934502" cy="32656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A6F619-8BD7-A697-C21D-210FCD1D97D6}"/>
              </a:ext>
            </a:extLst>
          </p:cNvPr>
          <p:cNvSpPr txBox="1"/>
          <p:nvPr/>
        </p:nvSpPr>
        <p:spPr>
          <a:xfrm>
            <a:off x="1246632" y="183778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unimolecular reaction X</a:t>
            </a:r>
            <a:r>
              <a:rPr lang="en-US" sz="2000" baseline="-25000" dirty="0"/>
              <a:t>1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X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+ X</a:t>
            </a:r>
            <a:r>
              <a:rPr lang="en-US" sz="2000" baseline="-25000" dirty="0">
                <a:sym typeface="Wingdings" panose="05000000000000000000" pitchFamily="2" charset="2"/>
              </a:rPr>
              <a:t>3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911694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D970D-6779-A091-F1BC-498084A8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DNA strand displacement can implement any CRN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277BD-0F00-69F6-EAC4-D454B312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2C0F8-20CD-6173-814F-FE9B439AD343}"/>
              </a:ext>
            </a:extLst>
          </p:cNvPr>
          <p:cNvSpPr txBox="1"/>
          <p:nvPr/>
        </p:nvSpPr>
        <p:spPr>
          <a:xfrm>
            <a:off x="123825" y="6356350"/>
            <a:ext cx="8486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[DNA as a universal substrate for chemical kinetics,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Georg Seelig, and Erik Winfree,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A6F619-8BD7-A697-C21D-210FCD1D97D6}"/>
              </a:ext>
            </a:extLst>
          </p:cNvPr>
          <p:cNvSpPr txBox="1"/>
          <p:nvPr/>
        </p:nvSpPr>
        <p:spPr>
          <a:xfrm>
            <a:off x="1246632" y="15965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bimolecular reaction X</a:t>
            </a:r>
            <a:r>
              <a:rPr lang="en-US" sz="2000" baseline="-25000" dirty="0"/>
              <a:t>1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+ X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 X</a:t>
            </a:r>
            <a:r>
              <a:rPr lang="en-US" sz="2000" baseline="-25000" dirty="0">
                <a:sym typeface="Wingdings" panose="05000000000000000000" pitchFamily="2" charset="2"/>
              </a:rPr>
              <a:t>3</a:t>
            </a:r>
            <a:endParaRPr lang="en-US" sz="2000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B0436-79F4-5610-EA8B-7FD99BB6B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135" y="1339197"/>
            <a:ext cx="2488055" cy="3142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29EC3-2FB6-7F60-A10E-CF88CD06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74469"/>
            <a:ext cx="8766564" cy="36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6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7C23-3FEC-2C7E-F34D-6EF61404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</a:t>
            </a:fld>
            <a:endParaRPr lang="en-US"/>
          </a:p>
        </p:txBody>
      </p:sp>
      <p:pic>
        <p:nvPicPr>
          <p:cNvPr id="6" name="strand-displacement-cut">
            <a:hlinkClick r:id="" action="ppaction://media"/>
            <a:extLst>
              <a:ext uri="{FF2B5EF4-FFF2-40B4-BE49-F238E27FC236}">
                <a16:creationId xmlns:a16="http://schemas.microsoft.com/office/drawing/2014/main" id="{338F6127-1DDE-A14D-A7D9-6823585B91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963" y="1956833"/>
            <a:ext cx="8064073" cy="45360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6E6670-2ABA-D114-5716-0286FEEB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r>
              <a:rPr lang="en-US" dirty="0"/>
              <a:t>DNA strand displacement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82322-DA5C-EAE0-BF52-DD9EBD7B9906}"/>
              </a:ext>
            </a:extLst>
          </p:cNvPr>
          <p:cNvSpPr txBox="1"/>
          <p:nvPr/>
        </p:nvSpPr>
        <p:spPr>
          <a:xfrm>
            <a:off x="838200" y="1291857"/>
            <a:ext cx="806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https://www.microsoft.com/en-us/research/video/dna-strand-displacement/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4BBDE4-CC48-043D-5FF1-18B10970F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963" y="1947011"/>
            <a:ext cx="8116433" cy="45821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3BDA471-DFDB-9C9F-E02B-6B3F7971386E}"/>
              </a:ext>
            </a:extLst>
          </p:cNvPr>
          <p:cNvGrpSpPr/>
          <p:nvPr/>
        </p:nvGrpSpPr>
        <p:grpSpPr>
          <a:xfrm>
            <a:off x="1017038" y="2810756"/>
            <a:ext cx="2463280" cy="2480054"/>
            <a:chOff x="1017038" y="2810756"/>
            <a:chExt cx="2463280" cy="24800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F14E9-11C3-E1F7-B42C-290FB8ECFCC2}"/>
                </a:ext>
              </a:extLst>
            </p:cNvPr>
            <p:cNvSpPr txBox="1"/>
            <p:nvPr/>
          </p:nvSpPr>
          <p:spPr>
            <a:xfrm>
              <a:off x="1017038" y="2810756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56B76F-92A5-136F-1378-4C185F083FF6}"/>
                </a:ext>
              </a:extLst>
            </p:cNvPr>
            <p:cNvSpPr txBox="1"/>
            <p:nvPr/>
          </p:nvSpPr>
          <p:spPr>
            <a:xfrm>
              <a:off x="1020148" y="4521369"/>
              <a:ext cx="6593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t*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79AC8FA-4CE2-C3F7-2E66-D6B1F42F2B14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1474238" y="3195477"/>
              <a:ext cx="2006080" cy="7956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8DC217-653E-8941-4D40-FDA0BCD8B720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679509" y="4906090"/>
              <a:ext cx="1800809" cy="12311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34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8A42-8B06-0F29-4C0B-F28B1F83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“Two-domain” scheme for compiling CRN to DSD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98769-CB5A-0255-F636-099510AC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1036C-BDBB-574F-8B38-0E63BDA2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44" y="1905000"/>
            <a:ext cx="10050911" cy="4384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36B9C-BF1B-098B-CEFA-67B42E95B3F9}"/>
              </a:ext>
            </a:extLst>
          </p:cNvPr>
          <p:cNvSpPr txBox="1"/>
          <p:nvPr/>
        </p:nvSpPr>
        <p:spPr>
          <a:xfrm>
            <a:off x="4629150" y="1393180"/>
            <a:ext cx="265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reaction A+B </a:t>
            </a:r>
            <a:r>
              <a:rPr lang="en-US" sz="2400" dirty="0">
                <a:sym typeface="Wingdings" panose="05000000000000000000" pitchFamily="2" charset="2"/>
              </a:rPr>
              <a:t> 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F6E66-34D0-4204-37EC-9069755769B3}"/>
              </a:ext>
            </a:extLst>
          </p:cNvPr>
          <p:cNvSpPr txBox="1"/>
          <p:nvPr/>
        </p:nvSpPr>
        <p:spPr>
          <a:xfrm>
            <a:off x="123825" y="6226467"/>
            <a:ext cx="76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[Programmable chemical controllers made from DNA. Yuan-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Jyue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Chen, Neil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Niranjan Srinivas, Andrew Phillips, Luca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Georg Seelig.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</p:spTree>
    <p:extLst>
      <p:ext uri="{BB962C8B-B14F-4D97-AF65-F5344CB8AC3E}">
        <p14:creationId xmlns:p14="http://schemas.microsoft.com/office/powerpoint/2010/main" val="3825049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41C35E-A31E-BC8C-094C-0688AA11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CRN-to-DSD schemes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BCDD67-E20E-C10B-CADF-D09092ED5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F98E6-9FB3-9AC0-1EDD-8460B9EE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83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27FFFC-D8D6-76F5-EC0D-2729C1A1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3296"/>
          </a:xfrm>
        </p:spPr>
        <p:txBody>
          <a:bodyPr/>
          <a:lstStyle/>
          <a:p>
            <a:r>
              <a:rPr lang="en-US" dirty="0"/>
              <a:t>DSD computing approximate majority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1DDA-914F-02EC-4915-059AC7CF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DDCF0-3BE4-F0F8-426C-E76017F5EBA9}"/>
              </a:ext>
            </a:extLst>
          </p:cNvPr>
          <p:cNvSpPr txBox="1"/>
          <p:nvPr/>
        </p:nvSpPr>
        <p:spPr>
          <a:xfrm>
            <a:off x="123825" y="6226467"/>
            <a:ext cx="76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[Programmable chemical controllers made from DNA. Yuan-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Jyue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Chen, Neil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Niranjan Srinivas, Andrew Phillips, Luca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Georg Seelig.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D396F2-CA75-B8C0-5B04-5AB7B70F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10" y="1934530"/>
            <a:ext cx="2833224" cy="2354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16973-0694-BED0-ABAB-99E41B543B2A}"/>
              </a:ext>
            </a:extLst>
          </p:cNvPr>
          <p:cNvSpPr txBox="1"/>
          <p:nvPr/>
        </p:nvSpPr>
        <p:spPr>
          <a:xfrm>
            <a:off x="1410789" y="1310643"/>
            <a:ext cx="173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E1AF1-A2EC-0F83-15EB-8D85D0B45B69}"/>
              </a:ext>
            </a:extLst>
          </p:cNvPr>
          <p:cNvSpPr txBox="1"/>
          <p:nvPr/>
        </p:nvSpPr>
        <p:spPr>
          <a:xfrm>
            <a:off x="674916" y="5075550"/>
            <a:ext cx="80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07707-02A2-75E5-B5A8-EB119C2607A3}"/>
              </a:ext>
            </a:extLst>
          </p:cNvPr>
          <p:cNvSpPr txBox="1"/>
          <p:nvPr/>
        </p:nvSpPr>
        <p:spPr>
          <a:xfrm>
            <a:off x="1776548" y="4743637"/>
            <a:ext cx="1415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X+Y </a:t>
            </a:r>
            <a:r>
              <a:rPr lang="en-US" sz="2400" dirty="0">
                <a:sym typeface="Wingdings" panose="05000000000000000000" pitchFamily="2" charset="2"/>
              </a:rPr>
              <a:t> 2B</a:t>
            </a:r>
          </a:p>
          <a:p>
            <a:r>
              <a:rPr lang="en-US" sz="2400" dirty="0">
                <a:sym typeface="Wingdings" panose="05000000000000000000" pitchFamily="2" charset="2"/>
              </a:rPr>
              <a:t>X+B  2X</a:t>
            </a:r>
          </a:p>
          <a:p>
            <a:r>
              <a:rPr lang="en-US" sz="2400" dirty="0">
                <a:sym typeface="Wingdings" panose="05000000000000000000" pitchFamily="2" charset="2"/>
              </a:rPr>
              <a:t>Y+B  2Y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A1F8AE-5328-4199-157B-FE24EF22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635" y="2116184"/>
            <a:ext cx="8355713" cy="36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2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27FFFC-D8D6-76F5-EC0D-2729C1A1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2811"/>
          </a:xfrm>
        </p:spPr>
        <p:txBody>
          <a:bodyPr>
            <a:noAutofit/>
          </a:bodyPr>
          <a:lstStyle/>
          <a:p>
            <a:r>
              <a:rPr lang="en-US" sz="3200" dirty="0"/>
              <a:t>DSD implementing chemical “rock-paper-scissors” oscillator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1DDA-914F-02EC-4915-059AC7CF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43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DDCF0-3BE4-F0F8-426C-E76017F5EBA9}"/>
              </a:ext>
            </a:extLst>
          </p:cNvPr>
          <p:cNvSpPr txBox="1"/>
          <p:nvPr/>
        </p:nvSpPr>
        <p:spPr>
          <a:xfrm>
            <a:off x="123825" y="6521749"/>
            <a:ext cx="1026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[Enzyme-free nucleic acid dynamical systems. Niranjan Srinivas, James Parkin, Georg Seelig, Erik Winfree, David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2017 ]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16AC2D-7955-6C5F-2346-46D532D0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44" y="1315987"/>
            <a:ext cx="11414712" cy="1968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AF4B09-75F8-8CAE-116A-2D733EFC6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4" y="3358843"/>
            <a:ext cx="10374842" cy="30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061E-5287-B61D-47D6-50D1EA21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strand displacement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84AC7-0E3E-539A-7FEF-85E585C40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2132012"/>
          </a:xfrm>
        </p:spPr>
        <p:txBody>
          <a:bodyPr>
            <a:normAutofit/>
          </a:bodyPr>
          <a:lstStyle/>
          <a:p>
            <a:r>
              <a:rPr lang="en-US" dirty="0"/>
              <a:t>3 rules:</a:t>
            </a:r>
          </a:p>
          <a:p>
            <a:r>
              <a:rPr lang="en-US" dirty="0"/>
              <a:t>	1. bind</a:t>
            </a:r>
          </a:p>
          <a:p>
            <a:r>
              <a:rPr lang="en-US" dirty="0"/>
              <a:t>	2. release</a:t>
            </a:r>
          </a:p>
          <a:p>
            <a:r>
              <a:rPr lang="en-US" dirty="0"/>
              <a:t>	3. displace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6619B-96F2-F0B0-5F67-3A4F6629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4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CABF9-0F95-6956-4BA4-F8BD1383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Bind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386A-36FD-54F7-E8C3-3F87C54C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C6FEA-BAD3-E1CD-B373-48702B3D3933}"/>
              </a:ext>
            </a:extLst>
          </p:cNvPr>
          <p:cNvSpPr txBox="1"/>
          <p:nvPr/>
        </p:nvSpPr>
        <p:spPr>
          <a:xfrm>
            <a:off x="838200" y="1690688"/>
            <a:ext cx="704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single-stranded complementary domains can bind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894CE-BF50-35F8-564B-C1CCF624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73" y="2665383"/>
            <a:ext cx="2743200" cy="1832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CA9A2-B9A7-275D-C10B-3CEEF72C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172" y="2891378"/>
            <a:ext cx="2743200" cy="446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004F6-70A0-BF79-AEA7-C32DF7E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172" y="3515126"/>
            <a:ext cx="2743200" cy="86203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56C50D-DC99-9614-7426-9EC953402B47}"/>
              </a:ext>
            </a:extLst>
          </p:cNvPr>
          <p:cNvSpPr/>
          <p:nvPr/>
        </p:nvSpPr>
        <p:spPr>
          <a:xfrm>
            <a:off x="5402025" y="3490172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bind</a:t>
            </a:r>
          </a:p>
        </p:txBody>
      </p:sp>
    </p:spTree>
    <p:extLst>
      <p:ext uri="{BB962C8B-B14F-4D97-AF65-F5344CB8AC3E}">
        <p14:creationId xmlns:p14="http://schemas.microsoft.com/office/powerpoint/2010/main" val="82395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CABF9-0F95-6956-4BA4-F8BD1383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386A-36FD-54F7-E8C3-3F87C54C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894CE-BF50-35F8-564B-C1CCF624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172" y="2572904"/>
            <a:ext cx="2743200" cy="1832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CA9A2-B9A7-275D-C10B-3CEEF72C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73" y="2994875"/>
            <a:ext cx="2743200" cy="446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004F6-70A0-BF79-AEA7-C32DF7E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173" y="3618623"/>
            <a:ext cx="2743200" cy="86203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56C50D-DC99-9614-7426-9EC953402B47}"/>
              </a:ext>
            </a:extLst>
          </p:cNvPr>
          <p:cNvSpPr/>
          <p:nvPr/>
        </p:nvSpPr>
        <p:spPr>
          <a:xfrm>
            <a:off x="5402025" y="3490172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release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9B62E-FB6C-69BF-107D-EC279A7EF157}"/>
              </a:ext>
            </a:extLst>
          </p:cNvPr>
          <p:cNvSpPr txBox="1"/>
          <p:nvPr/>
        </p:nvSpPr>
        <p:spPr>
          <a:xfrm>
            <a:off x="838200" y="1690688"/>
            <a:ext cx="64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double-stranded complementary domains can unbind</a:t>
            </a:r>
          </a:p>
          <a:p>
            <a:r>
              <a:rPr lang="en-US" b="1" dirty="0"/>
              <a:t>IF</a:t>
            </a:r>
            <a:r>
              <a:rPr lang="en-US" dirty="0"/>
              <a:t> they are toehold-length (short, &lt; 8 </a:t>
            </a:r>
            <a:r>
              <a:rPr lang="en-US" dirty="0" err="1"/>
              <a:t>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37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CABF9-0F95-6956-4BA4-F8BD1383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386A-36FD-54F7-E8C3-3F87C54C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894CE-BF50-35F8-564B-C1CCF624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172" y="2572904"/>
            <a:ext cx="2743200" cy="1832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56C50D-DC99-9614-7426-9EC953402B47}"/>
              </a:ext>
            </a:extLst>
          </p:cNvPr>
          <p:cNvSpPr/>
          <p:nvPr/>
        </p:nvSpPr>
        <p:spPr>
          <a:xfrm>
            <a:off x="5397834" y="3489322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3801BE-1EB4-4236-44EF-7D66DFD6B387}"/>
              </a:ext>
            </a:extLst>
          </p:cNvPr>
          <p:cNvSpPr txBox="1"/>
          <p:nvPr/>
        </p:nvSpPr>
        <p:spPr>
          <a:xfrm>
            <a:off x="838200" y="1690688"/>
            <a:ext cx="806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domain (</a:t>
            </a:r>
            <a:r>
              <a:rPr lang="en-US" u="sng" dirty="0"/>
              <a:t>invader</a:t>
            </a:r>
            <a:r>
              <a:rPr lang="en-US" dirty="0"/>
              <a:t>) can displace an identical domain (</a:t>
            </a:r>
            <a:r>
              <a:rPr lang="en-US" u="sng" dirty="0"/>
              <a:t>incumbent</a:t>
            </a:r>
            <a:r>
              <a:rPr lang="en-US" dirty="0"/>
              <a:t>) of another strand,</a:t>
            </a:r>
          </a:p>
          <a:p>
            <a:r>
              <a:rPr lang="en-US" b="1" dirty="0"/>
              <a:t>IF</a:t>
            </a:r>
            <a:r>
              <a:rPr lang="en-US" dirty="0"/>
              <a:t> neighboring domains are already bound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C7C79-3777-A187-15B7-23055A55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827" y="3621997"/>
            <a:ext cx="2743200" cy="87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DBDBA2-5193-9218-5FCB-24AAB586E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827" y="2768085"/>
            <a:ext cx="2057400" cy="3638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FB4DA-FC31-F4CE-D75D-BC99ECE56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4777090"/>
            <a:ext cx="3429000" cy="1832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0F5CAE-68DD-B6D1-70A0-6A6C4FF5C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027" y="4913077"/>
            <a:ext cx="3429000" cy="1700920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0EDE055B-147C-8FED-6E0B-9E6B1C0701AA}"/>
              </a:ext>
            </a:extLst>
          </p:cNvPr>
          <p:cNvSpPr/>
          <p:nvPr/>
        </p:nvSpPr>
        <p:spPr>
          <a:xfrm>
            <a:off x="5397833" y="5325201"/>
            <a:ext cx="1260583" cy="57046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60A5A3-867D-B150-96E5-2111F4FE497E}"/>
              </a:ext>
            </a:extLst>
          </p:cNvPr>
          <p:cNvSpPr txBox="1"/>
          <p:nvPr/>
        </p:nvSpPr>
        <p:spPr>
          <a:xfrm>
            <a:off x="4365372" y="4542305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reversible if incumbent strand remains bound by another domain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8C91DF80-CA71-5E3C-515F-DD3D50E57AAE}"/>
              </a:ext>
            </a:extLst>
          </p:cNvPr>
          <p:cNvSpPr/>
          <p:nvPr/>
        </p:nvSpPr>
        <p:spPr>
          <a:xfrm>
            <a:off x="5264483" y="5919233"/>
            <a:ext cx="1260583" cy="570467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displace</a:t>
            </a:r>
          </a:p>
        </p:txBody>
      </p:sp>
    </p:spTree>
    <p:extLst>
      <p:ext uri="{BB962C8B-B14F-4D97-AF65-F5344CB8AC3E}">
        <p14:creationId xmlns:p14="http://schemas.microsoft.com/office/powerpoint/2010/main" val="3033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ECE6E0-C0CA-8F7B-6DF3-709C33CD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A1BB72-DD33-64D0-F1BB-A73E5CDB7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How do we read a “signal” in a DNA strand displacement system?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53A53-3688-A992-D1C3-4B6CDD63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F4DE-8F31-489A-8BA1-5D05B3CFEE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74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3217</TotalTime>
  <Words>1410</Words>
  <Application>Microsoft Office PowerPoint</Application>
  <PresentationFormat>Widescreen</PresentationFormat>
  <Paragraphs>259</Paragraphs>
  <Slides>43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Consolas</vt:lpstr>
      <vt:lpstr>Office Theme</vt:lpstr>
      <vt:lpstr>DNA strand displacement</vt:lpstr>
      <vt:lpstr>DNA strands with “long” and “short” (toehold) binding domains</vt:lpstr>
      <vt:lpstr>DNA strand displacement example</vt:lpstr>
      <vt:lpstr>DNA strand displacement</vt:lpstr>
      <vt:lpstr>DNA strand displacement model</vt:lpstr>
      <vt:lpstr>Bind rule</vt:lpstr>
      <vt:lpstr>Release rule</vt:lpstr>
      <vt:lpstr>Displace rule</vt:lpstr>
      <vt:lpstr>Readout</vt:lpstr>
      <vt:lpstr>PowerPoint Presentation</vt:lpstr>
      <vt:lpstr>Reporter complexes</vt:lpstr>
      <vt:lpstr>Reporter complex depiction</vt:lpstr>
      <vt:lpstr>Boolean logic with DNA strand displacement</vt:lpstr>
      <vt:lpstr>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Strand displacement cascade example: AND gate</vt:lpstr>
      <vt:lpstr>Composing AND gates</vt:lpstr>
      <vt:lpstr>Translator gate (“wire”)</vt:lpstr>
      <vt:lpstr>Translator gate (a “wire”)</vt:lpstr>
      <vt:lpstr>Translator gate (a “wire”)</vt:lpstr>
      <vt:lpstr>Translator gate (a “wire”)</vt:lpstr>
      <vt:lpstr>Strand displacement cascade example: OR gate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Strand displacement cascade example: Avoiding the need for NOT gates using dual-rail logic</vt:lpstr>
      <vt:lpstr>Dual-rail logic computing square root of 4-bit number</vt:lpstr>
      <vt:lpstr>Implementing CRNs with DNA</vt:lpstr>
      <vt:lpstr>DNA strand displacement can implement any CRN</vt:lpstr>
      <vt:lpstr>DNA strand displacement can implement any CRN</vt:lpstr>
      <vt:lpstr>“Two-domain” scheme for compiling CRN to DSD</vt:lpstr>
      <vt:lpstr>Experimental implementations of CRN-to-DSD schemes</vt:lpstr>
      <vt:lpstr>DSD computing approximate majority</vt:lpstr>
      <vt:lpstr>DSD implementing chemical “rock-paper-scissors” oscillator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sequence design</dc:title>
  <dc:creator>David Doty</dc:creator>
  <cp:lastModifiedBy>David Doty</cp:lastModifiedBy>
  <cp:revision>609</cp:revision>
  <dcterms:created xsi:type="dcterms:W3CDTF">2021-02-20T01:24:18Z</dcterms:created>
  <dcterms:modified xsi:type="dcterms:W3CDTF">2023-10-17T16:02:24Z</dcterms:modified>
</cp:coreProperties>
</file>